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364" r:id="rId2"/>
    <p:sldId id="387" r:id="rId3"/>
    <p:sldId id="394" r:id="rId4"/>
    <p:sldId id="395" r:id="rId5"/>
    <p:sldId id="396" r:id="rId6"/>
    <p:sldId id="402" r:id="rId7"/>
    <p:sldId id="398" r:id="rId8"/>
    <p:sldId id="399" r:id="rId9"/>
    <p:sldId id="400" r:id="rId10"/>
    <p:sldId id="40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84071" autoAdjust="0"/>
  </p:normalViewPr>
  <p:slideViewPr>
    <p:cSldViewPr snapToGrid="0" showGuides="1">
      <p:cViewPr>
        <p:scale>
          <a:sx n="70" d="100"/>
          <a:sy n="70" d="100"/>
        </p:scale>
        <p:origin x="512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F3A47-76BC-428D-B8A3-5C35DF1456A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13C89E-9D5C-434D-B2DE-75AA2FCFD75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C89E-9D5C-434D-B2DE-75AA2FCFD757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t>19/07/2026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ijcp.12686" TargetMode="External"/><Relationship Id="rId2" Type="http://schemas.openxmlformats.org/officeDocument/2006/relationships/hyperlink" Target="https://doi.org/10.1080/08351813.2024.23050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8351813.2024.2305045" TargetMode="External"/><Relationship Id="rId5" Type="http://schemas.openxmlformats.org/officeDocument/2006/relationships/hyperlink" Target="https://doi.org/10.1016/j.jopan.2023.12.021" TargetMode="External"/><Relationship Id="rId4" Type="http://schemas.openxmlformats.org/officeDocument/2006/relationships/hyperlink" Target="https://doi.org/10.1177/07334648221131469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/>
          <p:cNvSpPr>
            <a:spLocks noGrp="1"/>
          </p:cNvSpPr>
          <p:nvPr>
            <p:ph idx="1"/>
          </p:nvPr>
        </p:nvSpPr>
        <p:spPr>
          <a:xfrm>
            <a:off x="1877028" y="450630"/>
            <a:ext cx="8229600" cy="4464050"/>
          </a:xfrm>
        </p:spPr>
        <p:txBody>
          <a:bodyPr/>
          <a:lstStyle/>
          <a:p>
            <a:endParaRPr lang="ru-RU" altLang="en-US" dirty="0"/>
          </a:p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 u="sng"/>
              <a:t>:</a:t>
            </a:r>
            <a:r>
              <a:rPr lang="en-GB" altLang="en-US" b="1" i="1"/>
              <a:t>  </a:t>
            </a:r>
            <a:r>
              <a:rPr lang="en-GB" altLang="en-US" b="1" i="1" dirty="0"/>
              <a:t>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</a:t>
            </a:r>
            <a:r>
              <a:rPr lang="ru-RU" altLang="en-US" b="1" i="1" dirty="0"/>
              <a:t> </a:t>
            </a:r>
            <a:r>
              <a:rPr lang="en-US" altLang="en-US" b="1" i="1" dirty="0"/>
              <a:t>Oksana Tulba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ru-RU" altLang="en-US" u="sng" dirty="0"/>
              <a:t> </a:t>
            </a:r>
            <a:r>
              <a:rPr lang="en-GB" altLang="en-US" b="1" dirty="0"/>
              <a:t>2513894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81200" y="274640"/>
            <a:ext cx="8229600" cy="593718"/>
          </a:xfrm>
        </p:spPr>
        <p:txBody>
          <a:bodyPr/>
          <a:lstStyle/>
          <a:p>
            <a:r>
              <a:rPr lang="en-GB" altLang="en-US" sz="4000" b="1" dirty="0"/>
              <a:t>Introduction</a:t>
            </a:r>
            <a:endParaRPr lang="en-US" altLang="en-US" sz="40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t>19/07/2026</a:t>
            </a:fld>
            <a:endParaRPr lang="en-GB" altLang="en-US"/>
          </a:p>
        </p:txBody>
      </p:sp>
      <p:sp>
        <p:nvSpPr>
          <p:cNvPr id="18436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16793" y="966760"/>
            <a:ext cx="6002767" cy="443456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Explores the importance of communication in health and social care practice. 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Explains the meaning of effective communication as a vital professional skill.</a:t>
            </a:r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Shows how communication supports safe and person-</a:t>
            </a:r>
            <a:r>
              <a:rPr lang="en-US" sz="2000" dirty="0" err="1"/>
              <a:t>centred</a:t>
            </a:r>
            <a:r>
              <a:rPr lang="en-US" sz="2000" dirty="0"/>
              <a:t> care. 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Introduces the SBAR model as a communication tool. 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Demonstrates the importance of communication in residential care. 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Explains how communication supports professional development and future employability.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780" y="1352776"/>
            <a:ext cx="5408854" cy="395014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2084915" y="88095"/>
            <a:ext cx="8412497" cy="719209"/>
          </a:xfrm>
        </p:spPr>
        <p:txBody>
          <a:bodyPr/>
          <a:lstStyle/>
          <a:p>
            <a:r>
              <a:rPr lang="en-GB" sz="4000" b="1" dirty="0"/>
              <a:t>What is Communication?</a:t>
            </a:r>
            <a:endParaRPr lang="en-GB" altLang="en-US" sz="40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530" indent="-214630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2067" y="775950"/>
            <a:ext cx="585121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Communication involves exchanging meaningful and accurate information.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It requires listening, questioning, interpreting and confirming understanding.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Supports service users in shared decision-making.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Includes verbal, non-verbal, and written communication.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Promotes professional accountability through effective communication.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Communication is more than sharing information; it requires effective communication skills and supports safe, high-quality care (</a:t>
            </a:r>
            <a:r>
              <a:rPr lang="en-US" sz="2000" dirty="0" err="1"/>
              <a:t>Vermeir</a:t>
            </a:r>
            <a:r>
              <a:rPr lang="en-US" sz="2000" dirty="0"/>
              <a:t> et al., 2015; Barnes and Woods, 2024).</a:t>
            </a:r>
            <a:endParaRPr lang="en-GB" sz="20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1" y="1052374"/>
            <a:ext cx="4842099" cy="440120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530" indent="-214630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2513" y="114299"/>
            <a:ext cx="9206974" cy="1165861"/>
          </a:xfrm>
        </p:spPr>
        <p:txBody>
          <a:bodyPr/>
          <a:lstStyle/>
          <a:p>
            <a:r>
              <a:rPr lang="en-US" sz="4000" b="1" dirty="0"/>
              <a:t>Importance of Communication in Professional Practice</a:t>
            </a:r>
            <a:endParaRPr lang="en-GB" sz="4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464424" y="1540054"/>
            <a:ext cx="708205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Promotes effective teamwork within multidisciplinary teams.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Supports informed clinical decision-making through accurate communication.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Encourages person-</a:t>
            </a:r>
            <a:r>
              <a:rPr lang="en-US" sz="2000" dirty="0" err="1"/>
              <a:t>centred</a:t>
            </a:r>
            <a:r>
              <a:rPr lang="en-US" sz="2000" dirty="0"/>
              <a:t> care and shared decision-making.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Reduces the risk of errors caused by miscommunication.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Helps ensure reliable and consistent integrated care.</a:t>
            </a:r>
            <a:endParaRPr lang="ru-RU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Poor communication can negatively affect patient outcomes and </a:t>
            </a:r>
            <a:r>
              <a:rPr lang="en-US" sz="2000" dirty="0" err="1"/>
              <a:t>organisational</a:t>
            </a:r>
            <a:r>
              <a:rPr lang="en-US" sz="2000" dirty="0"/>
              <a:t> effectiveness (Barnes and Woods, 2024; </a:t>
            </a:r>
            <a:r>
              <a:rPr lang="en-US" sz="2000" dirty="0" err="1"/>
              <a:t>Seuren</a:t>
            </a:r>
            <a:r>
              <a:rPr lang="en-US" sz="2000" dirty="0"/>
              <a:t> et al., 2024).</a:t>
            </a:r>
            <a:endParaRPr lang="en-GB" sz="1950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448" y="1346144"/>
            <a:ext cx="3854824" cy="386569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6677" y="136524"/>
            <a:ext cx="9282056" cy="677292"/>
          </a:xfrm>
        </p:spPr>
        <p:txBody>
          <a:bodyPr/>
          <a:lstStyle/>
          <a:p>
            <a:r>
              <a:rPr lang="en-GB" sz="4000" b="1" dirty="0"/>
              <a:t>SBAR Communication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798" y="1097177"/>
            <a:ext cx="7068093" cy="4116933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2000" b="1" dirty="0"/>
              <a:t>Situation:</a:t>
            </a:r>
            <a:r>
              <a:rPr lang="en-US" sz="2000" dirty="0"/>
              <a:t> Identify the urgent clinical problem that requires immediate resolution.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b="1" dirty="0"/>
              <a:t>Background:</a:t>
            </a:r>
            <a:r>
              <a:rPr lang="en-US" sz="2000" dirty="0"/>
              <a:t> Provide relevant medical history to establish the clinical context.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b="1" dirty="0"/>
              <a:t>Assessment:</a:t>
            </a:r>
            <a:r>
              <a:rPr lang="en-US" sz="2000" dirty="0"/>
              <a:t> Evaluate the patient's current condition to support clinical judgement.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b="1" dirty="0"/>
              <a:t>Recommendation:</a:t>
            </a:r>
            <a:r>
              <a:rPr lang="en-US" sz="2000" dirty="0"/>
              <a:t> Propose specific actions for immediate intervention.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SBAR improves clinical handovers by promoting clear and consistent communication.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Structured communication leads to safer clinical decisions and better patient outcomes (Pazar et al., 2024).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t>19/07/2026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t>5</a:t>
            </a:fld>
            <a:endParaRPr lang="en-GB" alt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349" y="813816"/>
            <a:ext cx="3386415" cy="448162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312" y="255476"/>
            <a:ext cx="10015368" cy="512620"/>
          </a:xfrm>
        </p:spPr>
        <p:txBody>
          <a:bodyPr/>
          <a:lstStyle/>
          <a:p>
            <a:r>
              <a:rPr lang="en-GB" sz="4000" b="1" dirty="0"/>
              <a:t>Applying Communication in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7664" y="968607"/>
            <a:ext cx="6018016" cy="4379877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2000" b="1" dirty="0"/>
              <a:t>Role:</a:t>
            </a:r>
            <a:r>
              <a:rPr lang="en-US" sz="2000" dirty="0"/>
              <a:t> Care Support Worker in a residential care home.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A resident develops sudden confusion, a fever, and reduced food intake.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Use the SBAR framework to report the resident's condition to the nurse and GP.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Structured communication helps healthcare professionals make timely clinical decisions.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Early intervention supports more integrated and person-</a:t>
            </a:r>
            <a:r>
              <a:rPr lang="en-US" sz="2000" dirty="0" err="1"/>
              <a:t>centred</a:t>
            </a:r>
            <a:r>
              <a:rPr lang="en-US" sz="2000" dirty="0"/>
              <a:t> care.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Effective communication helps prevent deterioration and improves resident outcomes (Pazar et al., 2024; Kay et al., 2022).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t>19/07/2026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t>6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320" y="851568"/>
            <a:ext cx="3775933" cy="429574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666974" y="231713"/>
            <a:ext cx="10671586" cy="764983"/>
          </a:xfrm>
        </p:spPr>
        <p:txBody>
          <a:bodyPr/>
          <a:lstStyle/>
          <a:p>
            <a:r>
              <a:rPr lang="en-US" sz="3000" b="1" dirty="0"/>
              <a:t>How Does Communication Skills Support My Future Career?</a:t>
            </a:r>
            <a:endParaRPr lang="en-GB" altLang="en-US" sz="30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666974" y="1124698"/>
            <a:ext cx="7222991" cy="396044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Strong communication skills improve employability and build professional confidence.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Contributes to effective teamwork, leadership, and compassionate care.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These skills help professionals adapt to different health and social care settings.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Effective communication is essential for reflective practice and continuous professional growth.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Ongoing development of communication and active listening skills..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Developing strong communication skills supports professional confidence and ongoing development (</a:t>
            </a:r>
            <a:r>
              <a:rPr lang="en-US" sz="2000" dirty="0" err="1"/>
              <a:t>Vermeir</a:t>
            </a:r>
            <a:r>
              <a:rPr lang="en-US" sz="2000" dirty="0"/>
              <a:t> et al., 2015; </a:t>
            </a:r>
            <a:r>
              <a:rPr lang="en-US" sz="2000" dirty="0" err="1"/>
              <a:t>Seuren</a:t>
            </a:r>
            <a:r>
              <a:rPr lang="en-US" sz="2000" dirty="0"/>
              <a:t> et al., 2024).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530" indent="-214630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7848" y="1284187"/>
            <a:ext cx="3641463" cy="364146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2918460" y="161692"/>
            <a:ext cx="6172200" cy="592477"/>
          </a:xfrm>
        </p:spPr>
        <p:txBody>
          <a:bodyPr/>
          <a:lstStyle/>
          <a:p>
            <a:r>
              <a:rPr lang="en-GB" altLang="en-US" sz="3600" b="1" dirty="0"/>
              <a:t>Conclusion</a:t>
            </a:r>
            <a:endParaRPr lang="en-GB" altLang="en-US" sz="3600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849009" y="965724"/>
            <a:ext cx="6870551" cy="4450304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Effective communication is essential for safe, person-</a:t>
            </a:r>
            <a:r>
              <a:rPr lang="en-US" sz="2000" dirty="0" err="1"/>
              <a:t>centred</a:t>
            </a:r>
            <a:r>
              <a:rPr lang="en-US" sz="2000" dirty="0"/>
              <a:t> care.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Clear and concise communication improves teamwork and supports informed decision-making.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The SBAR framework helps maintain consistent and structured communication across care teams.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Good communication improves resident safety and continuity of care.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Commitment to continuous professional development builds competence and confidence.</a:t>
            </a:r>
            <a:endParaRPr lang="ru-RU" sz="20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Maintaining effective communication is essential for safe and effective health and social care practice (Leonard et al., 2004; Kay et al., 2022).</a:t>
            </a:r>
            <a:endParaRPr lang="en-GB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530" indent="-214630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770" y="965724"/>
            <a:ext cx="3914412" cy="4050565"/>
          </a:xfrm>
          <a:prstGeom prst="rect">
            <a:avLst/>
          </a:prstGeom>
        </p:spPr>
      </p:pic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Ultimately, open and effective communication remains vital across all health and social care professions (Barnes and Woods, 2024; Kay et al., 2022).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672085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00"/>
                </a:solidFill>
              </a:rPr>
              <a:t>References List</a:t>
            </a:r>
            <a:endParaRPr lang="en-GB" altLang="en-US" sz="4000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42856" y="786384"/>
            <a:ext cx="11306287" cy="4359001"/>
          </a:xfrm>
        </p:spPr>
        <p:txBody>
          <a:bodyPr/>
          <a:lstStyle/>
          <a:p>
            <a:pPr algn="just"/>
            <a:r>
              <a:rPr lang="en-GB" sz="1700" dirty="0"/>
              <a:t>Barnes, R.K. and Woods, C.J. (2024) “Communication in Primary Healthcare: A State-of-the-Art Literature Review of Conversation-Analytic Research,” </a:t>
            </a:r>
            <a:r>
              <a:rPr lang="en-GB" sz="1700" i="1" dirty="0"/>
              <a:t>Research on Language and Social Interaction</a:t>
            </a:r>
            <a:r>
              <a:rPr lang="en-GB" sz="1700" dirty="0"/>
              <a:t>, 57(1), pp. 7–37. Available at: </a:t>
            </a:r>
            <a:r>
              <a:rPr lang="en-GB" sz="1700" u="sng" dirty="0">
                <a:hlinkClick r:id="rId2"/>
              </a:rPr>
              <a:t>https://doi.org/10.1080/08351813.2024.2305038</a:t>
            </a:r>
            <a:endParaRPr lang="en-GB" sz="1700" dirty="0"/>
          </a:p>
          <a:p>
            <a:pPr algn="just"/>
            <a:r>
              <a:rPr lang="en-US" sz="1700" dirty="0" err="1"/>
              <a:t>Vermeir</a:t>
            </a:r>
            <a:r>
              <a:rPr lang="en-US" sz="1700" dirty="0"/>
              <a:t>, P., </a:t>
            </a:r>
            <a:r>
              <a:rPr lang="en-US" sz="1700" dirty="0" err="1"/>
              <a:t>Vandijck</a:t>
            </a:r>
            <a:r>
              <a:rPr lang="en-US" sz="1700" dirty="0"/>
              <a:t>, D., </a:t>
            </a:r>
            <a:r>
              <a:rPr lang="en-US" sz="1700" dirty="0" err="1"/>
              <a:t>Degroote</a:t>
            </a:r>
            <a:r>
              <a:rPr lang="en-US" sz="1700" dirty="0"/>
              <a:t>, S., </a:t>
            </a:r>
            <a:r>
              <a:rPr lang="en-US" sz="1700" dirty="0" err="1"/>
              <a:t>Peleman</a:t>
            </a:r>
            <a:r>
              <a:rPr lang="en-US" sz="1700" dirty="0"/>
              <a:t>, R., Verhaeghe, R., Mortier, E., </a:t>
            </a:r>
            <a:r>
              <a:rPr lang="en-US" sz="1700" dirty="0" err="1"/>
              <a:t>Hallaert</a:t>
            </a:r>
            <a:r>
              <a:rPr lang="en-US" sz="1700" dirty="0"/>
              <a:t>, G., Van Daele, S. and </a:t>
            </a:r>
            <a:r>
              <a:rPr lang="en-US" sz="1700" dirty="0" err="1"/>
              <a:t>Vogelaers</a:t>
            </a:r>
            <a:r>
              <a:rPr lang="en-US" sz="1700" dirty="0"/>
              <a:t>, D. (2015) ‘Communication in healthcare: a narrative review of the literature and practical recommendations’, International Journal of Clinical Practice, 69(11), pp. 1257–1267. Available at: </a:t>
            </a:r>
            <a:r>
              <a:rPr lang="en-US" sz="1700" dirty="0">
                <a:hlinkClick r:id="rId3"/>
              </a:rPr>
              <a:t>https://doi.org/10.1111/ijcp.12686</a:t>
            </a:r>
            <a:endParaRPr lang="en-US" sz="1700" dirty="0"/>
          </a:p>
          <a:p>
            <a:pPr algn="just"/>
            <a:r>
              <a:rPr lang="en-GB" sz="1700" dirty="0" err="1"/>
              <a:t>ackburn</a:t>
            </a:r>
            <a:r>
              <a:rPr lang="en-GB" sz="1700" dirty="0"/>
              <a:t>, J., Stump, T.E., Evans, R., Klepfer, S. and Carnahan, J.L. (2022) “Improving communication in nursing homes using Plan-Do-Study-Act cycles of an SBAR training program,” </a:t>
            </a:r>
            <a:r>
              <a:rPr lang="en-GB" sz="1700" i="1" dirty="0"/>
              <a:t>Journal of Applied Gerontology</a:t>
            </a:r>
            <a:r>
              <a:rPr lang="en-GB" sz="1700" dirty="0"/>
              <a:t>, 42(2), pp. 194–204. Available at: </a:t>
            </a:r>
            <a:r>
              <a:rPr lang="en-GB" sz="1700" u="sng" dirty="0">
                <a:hlinkClick r:id="rId4"/>
              </a:rPr>
              <a:t>https://doi.org/10.1177/07334648221131469</a:t>
            </a:r>
            <a:endParaRPr lang="en-GB" sz="1700" dirty="0"/>
          </a:p>
          <a:p>
            <a:pPr algn="just"/>
            <a:r>
              <a:rPr lang="en-GB" sz="1700" dirty="0"/>
              <a:t>Pazar, B., </a:t>
            </a:r>
            <a:r>
              <a:rPr lang="en-GB" sz="1700" dirty="0" err="1"/>
              <a:t>Kavakli</a:t>
            </a:r>
            <a:r>
              <a:rPr lang="en-GB" sz="1700" dirty="0"/>
              <a:t>, O., Ak, E.N. and Erten, E.E. (2024) “Implementation and evaluation of the SBAR Communication Model in Nursing handover by </a:t>
            </a:r>
            <a:r>
              <a:rPr lang="en-GB" sz="1700" dirty="0" err="1"/>
              <a:t>Pediatric</a:t>
            </a:r>
            <a:r>
              <a:rPr lang="en-GB" sz="1700" dirty="0"/>
              <a:t> surgery nurses,” </a:t>
            </a:r>
            <a:r>
              <a:rPr lang="en-GB" sz="1700" i="1" dirty="0"/>
              <a:t>Journal of </a:t>
            </a:r>
            <a:r>
              <a:rPr lang="en-GB" sz="1700" i="1" dirty="0" err="1"/>
              <a:t>PeriAnesthesia</a:t>
            </a:r>
            <a:r>
              <a:rPr lang="en-GB" sz="1700" i="1" dirty="0"/>
              <a:t> Nursing</a:t>
            </a:r>
            <a:r>
              <a:rPr lang="en-GB" sz="1700" dirty="0"/>
              <a:t>, 39(5), pp. 847–852. Available at: </a:t>
            </a:r>
            <a:r>
              <a:rPr lang="en-GB" sz="1700" u="sng" dirty="0">
                <a:hlinkClick r:id="rId5"/>
              </a:rPr>
              <a:t>https://doi.org/10.1016/j.jopan.2023.12.021</a:t>
            </a:r>
            <a:endParaRPr lang="en-GB" sz="1700" dirty="0"/>
          </a:p>
          <a:p>
            <a:pPr algn="just"/>
            <a:r>
              <a:rPr lang="en-GB" sz="1700" dirty="0" err="1"/>
              <a:t>Seuren</a:t>
            </a:r>
            <a:r>
              <a:rPr lang="en-GB" sz="1700" dirty="0"/>
              <a:t>, L.M., Ilomäki, S., </a:t>
            </a:r>
            <a:r>
              <a:rPr lang="en-GB" sz="1700" dirty="0" err="1"/>
              <a:t>Dalmaijer</a:t>
            </a:r>
            <a:r>
              <a:rPr lang="en-GB" sz="1700" dirty="0"/>
              <a:t>, E., Shaw, S.E. and Stommel, W.J.P. (2024) “Communication in Telehealth: A State-of-the-Art Literature Review of Conversation-Analytic Research,” </a:t>
            </a:r>
            <a:r>
              <a:rPr lang="en-GB" sz="1700" i="1" dirty="0"/>
              <a:t>Research on Language and Social Interaction</a:t>
            </a:r>
            <a:r>
              <a:rPr lang="en-GB" sz="1700" dirty="0"/>
              <a:t>, 57(1), pp. 73–90. Available</a:t>
            </a:r>
            <a:r>
              <a:rPr lang="ru-RU" sz="1700" dirty="0"/>
              <a:t> </a:t>
            </a:r>
            <a:r>
              <a:rPr lang="en-GB" sz="1700" dirty="0"/>
              <a:t>at: </a:t>
            </a:r>
            <a:r>
              <a:rPr lang="en-GB" sz="1700" u="sng" dirty="0">
                <a:hlinkClick r:id="rId6"/>
              </a:rPr>
              <a:t>https://doi.org/10.1080/08351813.2024.2305045</a:t>
            </a:r>
            <a:br>
              <a:rPr lang="en-GB" sz="1700" u="sng" dirty="0"/>
            </a:br>
            <a:endParaRPr lang="en-GB" sz="17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530" indent="-214630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A1E2FF9-6E22-43E1-87D6-E523A978B113}" type="datetime1">
              <a:rPr lang="en-GB" altLang="en-US" smtClean="0"/>
              <a:t>19/07/2026</a:t>
            </a:fld>
            <a:endParaRPr lang="en-GB" altLang="en-US"/>
          </a:p>
        </p:txBody>
      </p:sp>
      <p:sp>
        <p:nvSpPr>
          <p:cNvPr id="24581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2DD170-93EC-1F4D-960C-FC68072EBE52}" type="slidenum">
              <a:rPr lang="en-GB" altLang="en-US" sz="1200">
                <a:solidFill>
                  <a:srgbClr val="898989"/>
                </a:solidFill>
              </a:r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192000" cy="5712311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963</Words>
  <Application>Microsoft Office PowerPoint</Application>
  <PresentationFormat>Widescreen</PresentationFormat>
  <Paragraphs>89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Google Sans</vt:lpstr>
      <vt:lpstr>Myriad Pro</vt:lpstr>
      <vt:lpstr>Wingdings</vt:lpstr>
      <vt:lpstr>20140311PresentationUWTSDTemplate</vt:lpstr>
      <vt:lpstr>PowerPoint Presentation</vt:lpstr>
      <vt:lpstr>Introduction</vt:lpstr>
      <vt:lpstr>What is Communication?</vt:lpstr>
      <vt:lpstr>Importance of Communication in Professional Practice</vt:lpstr>
      <vt:lpstr>SBAR Communication Framework</vt:lpstr>
      <vt:lpstr>Applying Communication in Practice</vt:lpstr>
      <vt:lpstr>How Does Communication Skills Support My Future Career?</vt:lpstr>
      <vt:lpstr>Conclusion</vt:lpstr>
      <vt:lpstr>References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ksena tulba</cp:lastModifiedBy>
  <cp:revision>2</cp:revision>
  <dcterms:created xsi:type="dcterms:W3CDTF">2025-02-21T18:28:00Z</dcterms:created>
  <dcterms:modified xsi:type="dcterms:W3CDTF">2026-07-19T20:17:52Z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69831E2433044F7DB1D7A55E3C491564_12</vt:lpwstr>
  </property>
  <property fmtid="{D5CDD505-2E9C-101B-9397-08002B2CF9AE}" pid="3" name="KSOProductBuildVer">
    <vt:lpwstr>1033-12.1.0.26880</vt:lpwstr>
  </property>
</Properties>
</file>