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9"/>
  </p:notesMasterIdLst>
  <p:sldIdLst>
    <p:sldId id="256" r:id="rId2"/>
    <p:sldId id="257" r:id="rId3"/>
    <p:sldId id="264" r:id="rId4"/>
    <p:sldId id="348" r:id="rId5"/>
    <p:sldId id="349" r:id="rId6"/>
    <p:sldId id="347" r:id="rId7"/>
    <p:sldId id="283" r:id="rId8"/>
    <p:sldId id="302" r:id="rId9"/>
    <p:sldId id="284" r:id="rId10"/>
    <p:sldId id="285" r:id="rId11"/>
    <p:sldId id="289" r:id="rId12"/>
    <p:sldId id="286" r:id="rId13"/>
    <p:sldId id="290" r:id="rId14"/>
    <p:sldId id="297" r:id="rId15"/>
    <p:sldId id="287" r:id="rId16"/>
    <p:sldId id="291" r:id="rId17"/>
    <p:sldId id="295" r:id="rId18"/>
    <p:sldId id="296" r:id="rId19"/>
    <p:sldId id="298" r:id="rId20"/>
    <p:sldId id="299" r:id="rId21"/>
    <p:sldId id="300" r:id="rId22"/>
    <p:sldId id="303" r:id="rId23"/>
    <p:sldId id="304" r:id="rId24"/>
    <p:sldId id="305" r:id="rId25"/>
    <p:sldId id="306" r:id="rId26"/>
    <p:sldId id="307" r:id="rId27"/>
    <p:sldId id="308" r:id="rId28"/>
    <p:sldId id="309" r:id="rId29"/>
    <p:sldId id="310" r:id="rId30"/>
    <p:sldId id="311" r:id="rId31"/>
    <p:sldId id="327" r:id="rId32"/>
    <p:sldId id="328" r:id="rId33"/>
    <p:sldId id="346"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9" r:id="rId50"/>
    <p:sldId id="330" r:id="rId51"/>
    <p:sldId id="331" r:id="rId52"/>
    <p:sldId id="332" r:id="rId53"/>
    <p:sldId id="333" r:id="rId54"/>
    <p:sldId id="334" r:id="rId55"/>
    <p:sldId id="335" r:id="rId56"/>
    <p:sldId id="336" r:id="rId57"/>
    <p:sldId id="337" r:id="rId58"/>
    <p:sldId id="338" r:id="rId59"/>
    <p:sldId id="339" r:id="rId60"/>
    <p:sldId id="340" r:id="rId61"/>
    <p:sldId id="341" r:id="rId62"/>
    <p:sldId id="342" r:id="rId63"/>
    <p:sldId id="343" r:id="rId64"/>
    <p:sldId id="344" r:id="rId65"/>
    <p:sldId id="345" r:id="rId66"/>
    <p:sldId id="265" r:id="rId67"/>
    <p:sldId id="263"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D37032-1E92-40BA-93EE-80464B5C9A25}" v="1" dt="2026-02-11T14:08:14.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gsp.humboldt.edu/olm/Courses/GSP_216/online/lesson1/history.html"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sciencedirect.com/topics/earth-and-planetary-sciences/spatial-resolu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science.nasa.gov/ems/01_intro/"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usgs.gov/labs/spectroscopy-lab"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sorabatake.jp/en/9846/"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117731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42B29-752D-FB6D-095B-96CB98BDA5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4613F7-ABA2-2129-F3A7-DCBF888037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337B85-734A-7B7D-9A58-9299A98F98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131D102-ABE5-528B-9BBA-0948B1B02244}"/>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229801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6DDB0-796B-79FE-07C0-F61FFAE045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F82179-E5A7-0466-E7F2-621B41F633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4E62B-0632-0467-C1CC-3C2806AD5B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4780C2-DDAA-BD23-730B-7E9E466C7795}"/>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083301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7524E-86E1-63B1-A899-EC4CAC72FA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FDE443-D461-6913-C1B6-CC31EEF0F0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54B7B8-855F-A077-5F40-964840890CB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DDF2B94-3694-677F-7413-F7D1853C8AB2}"/>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593486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667249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31028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a:hlinkClick r:id="rId3"/>
              </a:rPr>
              <a:t>GSP 216 (humboldt.edu)</a:t>
            </a:r>
            <a:r>
              <a:rPr lang="en-GB"/>
              <a:t> http://gsp.humboldt.edu/olm/Courses/GSP_216/online/lesson1/history.html</a:t>
            </a:r>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94402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188259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Hemati</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Hasanlou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Mahdianpari</a:t>
            </a:r>
            <a:r>
              <a:rPr lang="en-GB" b="0" i="0">
                <a:solidFill>
                  <a:srgbClr val="222222"/>
                </a:solidFill>
                <a:effectLst/>
                <a:latin typeface="Arial" panose="020B0604020202020204" pitchFamily="34" charset="0"/>
              </a:rPr>
              <a:t>, M., &amp; </a:t>
            </a:r>
            <a:r>
              <a:rPr lang="en-GB" b="0" i="0" err="1">
                <a:solidFill>
                  <a:srgbClr val="222222"/>
                </a:solidFill>
                <a:effectLst/>
                <a:latin typeface="Arial" panose="020B0604020202020204" pitchFamily="34" charset="0"/>
              </a:rPr>
              <a:t>Mohammadimanesh</a:t>
            </a:r>
            <a:r>
              <a:rPr lang="en-GB" b="0" i="0">
                <a:solidFill>
                  <a:srgbClr val="222222"/>
                </a:solidFill>
                <a:effectLst/>
                <a:latin typeface="Arial" panose="020B0604020202020204" pitchFamily="34" charset="0"/>
              </a:rPr>
              <a:t>, F. (2021). A systematic review of </a:t>
            </a:r>
            <a:r>
              <a:rPr lang="en-GB" b="0" i="0" err="1">
                <a:solidFill>
                  <a:srgbClr val="222222"/>
                </a:solidFill>
                <a:effectLst/>
                <a:latin typeface="Arial" panose="020B0604020202020204" pitchFamily="34" charset="0"/>
              </a:rPr>
              <a:t>landsat</a:t>
            </a:r>
            <a:r>
              <a:rPr lang="en-GB" b="0" i="0">
                <a:solidFill>
                  <a:srgbClr val="222222"/>
                </a:solidFill>
                <a:effectLst/>
                <a:latin typeface="Arial" panose="020B0604020202020204" pitchFamily="34" charset="0"/>
              </a:rPr>
              <a:t> data for change detection applications: 50 years of monitoring the earth.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13</a:t>
            </a:r>
            <a:r>
              <a:rPr lang="en-GB" b="0" i="0">
                <a:solidFill>
                  <a:srgbClr val="222222"/>
                </a:solidFill>
                <a:effectLst/>
                <a:latin typeface="Arial" panose="020B0604020202020204" pitchFamily="34" charset="0"/>
              </a:rPr>
              <a:t>(15), 2869.</a:t>
            </a:r>
          </a:p>
          <a:p>
            <a:endParaRPr lang="en-GB" b="0" i="0">
              <a:solidFill>
                <a:srgbClr val="222222"/>
              </a:solidFill>
              <a:effectLst/>
              <a:latin typeface="Arial" panose="020B0604020202020204" pitchFamily="34" charset="0"/>
            </a:endParaRPr>
          </a:p>
          <a:p>
            <a:r>
              <a:rPr lang="da-DK">
                <a:hlinkClick r:id="rId3"/>
              </a:rPr>
              <a:t>Landsat 1 </a:t>
            </a:r>
            <a:r>
              <a:rPr lang="da-DK" err="1">
                <a:hlinkClick r:id="rId3"/>
              </a:rPr>
              <a:t>StoryMap</a:t>
            </a:r>
            <a:r>
              <a:rPr lang="da-DK">
                <a:hlinkClick r:id="rId3"/>
              </a:rPr>
              <a:t> (usgs.gov)</a:t>
            </a:r>
            <a:r>
              <a:rPr lang="en-GB" b="0" i="0">
                <a:solidFill>
                  <a:srgbClr val="222222"/>
                </a:solidFill>
                <a:effectLst/>
                <a:latin typeface="Arial" panose="020B0604020202020204" pitchFamily="34" charset="0"/>
              </a:rPr>
              <a:t> https://geonarrative.usgs.gov/landsat-1/</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1680498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15534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221034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552475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548413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9587601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4033704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093255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Deroin</a:t>
            </a:r>
            <a:r>
              <a:rPr lang="en-GB" b="0" i="0">
                <a:solidFill>
                  <a:srgbClr val="222222"/>
                </a:solidFill>
                <a:effectLst/>
                <a:latin typeface="Arial" panose="020B0604020202020204" pitchFamily="34" charset="0"/>
              </a:rPr>
              <a:t>, J.P., </a:t>
            </a:r>
            <a:r>
              <a:rPr lang="en-GB" b="0" i="0" err="1">
                <a:solidFill>
                  <a:srgbClr val="222222"/>
                </a:solidFill>
                <a:effectLst/>
                <a:latin typeface="Arial" panose="020B0604020202020204" pitchFamily="34" charset="0"/>
              </a:rPr>
              <a:t>Téreygeol</a:t>
            </a:r>
            <a:r>
              <a:rPr lang="en-GB" b="0" i="0">
                <a:solidFill>
                  <a:srgbClr val="222222"/>
                </a:solidFill>
                <a:effectLst/>
                <a:latin typeface="Arial" panose="020B0604020202020204" pitchFamily="34" charset="0"/>
              </a:rPr>
              <a:t>, F., Cruz, P., Guillot, I. and </a:t>
            </a:r>
            <a:r>
              <a:rPr lang="en-GB" b="0" i="0" err="1">
                <a:solidFill>
                  <a:srgbClr val="222222"/>
                </a:solidFill>
                <a:effectLst/>
                <a:latin typeface="Arial" panose="020B0604020202020204" pitchFamily="34" charset="0"/>
              </a:rPr>
              <a:t>Méaudre</a:t>
            </a:r>
            <a:r>
              <a:rPr lang="en-GB" b="0" i="0">
                <a:solidFill>
                  <a:srgbClr val="222222"/>
                </a:solidFill>
                <a:effectLst/>
                <a:latin typeface="Arial" panose="020B0604020202020204" pitchFamily="34" charset="0"/>
              </a:rPr>
              <a:t>, J.C., 2012. Integrated non-invasive remote-sensing techniques and field survey for the geoarchaeological study of the Sud </a:t>
            </a:r>
            <a:r>
              <a:rPr lang="en-GB" b="0" i="0" err="1">
                <a:solidFill>
                  <a:srgbClr val="222222"/>
                </a:solidFill>
                <a:effectLst/>
                <a:latin typeface="Arial" panose="020B0604020202020204" pitchFamily="34" charset="0"/>
              </a:rPr>
              <a:t>Lípez</a:t>
            </a:r>
            <a:r>
              <a:rPr lang="en-GB" b="0" i="0">
                <a:solidFill>
                  <a:srgbClr val="222222"/>
                </a:solidFill>
                <a:effectLst/>
                <a:latin typeface="Arial" panose="020B0604020202020204" pitchFamily="34" charset="0"/>
              </a:rPr>
              <a:t> mining district, Bolivia. </a:t>
            </a:r>
            <a:r>
              <a:rPr lang="en-GB" b="0" i="1">
                <a:solidFill>
                  <a:srgbClr val="222222"/>
                </a:solidFill>
                <a:effectLst/>
                <a:latin typeface="Arial" panose="020B0604020202020204" pitchFamily="34" charset="0"/>
              </a:rPr>
              <a:t>Journal of Geophysics and Engineering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9</a:t>
            </a:r>
            <a:r>
              <a:rPr lang="en-GB" b="0" i="0">
                <a:solidFill>
                  <a:srgbClr val="222222"/>
                </a:solidFill>
                <a:effectLst/>
                <a:latin typeface="Arial" panose="020B0604020202020204" pitchFamily="34" charset="0"/>
              </a:rPr>
              <a:t>(4), pp.S40-S52.</a:t>
            </a:r>
          </a:p>
          <a:p>
            <a:endParaRPr lang="en-GB" b="0" i="0">
              <a:solidFill>
                <a:srgbClr val="222222"/>
              </a:solidFill>
              <a:effectLst/>
              <a:latin typeface="Arial" panose="020B0604020202020204" pitchFamily="34" charset="0"/>
            </a:endParaRPr>
          </a:p>
          <a:p>
            <a:r>
              <a:rPr lang="en-GB">
                <a:hlinkClick r:id="rId3"/>
              </a:rPr>
              <a:t>Spatial Resolution - an overview | ScienceDirect Topics</a:t>
            </a:r>
            <a:r>
              <a:rPr lang="en-GB" b="0" i="0">
                <a:solidFill>
                  <a:srgbClr val="222222"/>
                </a:solidFill>
                <a:effectLst/>
                <a:latin typeface="Arial" panose="020B0604020202020204" pitchFamily="34" charset="0"/>
              </a:rPr>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826866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0169779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sz="1200"/>
          </a:p>
          <a:p>
            <a:r>
              <a:rPr lang="en-GB">
                <a:hlinkClick r:id="rId3"/>
              </a:rPr>
              <a:t>Spatial Resolution - an overview | ScienceDirect Topics</a:t>
            </a:r>
            <a:r>
              <a:rPr lang="en-GB" sz="1200"/>
              <a:t> https://www.sciencedirect.com/topics/earth-and-planetary-sciences/spatial-resolution</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4089634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612020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9127989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Fundaments of the Electromagnetic Spectrum - NASA Science</a:t>
            </a:r>
            <a:r>
              <a:rPr lang="en-GB"/>
              <a:t> https://science.nasa.gov/ems/01_intro/</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6114647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6856850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18565009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033428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9947488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Caturegli</a:t>
            </a:r>
            <a:r>
              <a:rPr lang="en-GB" b="0" i="0">
                <a:solidFill>
                  <a:srgbClr val="222222"/>
                </a:solidFill>
                <a:effectLst/>
                <a:latin typeface="Arial" panose="020B0604020202020204" pitchFamily="34" charset="0"/>
              </a:rPr>
              <a:t>, L., </a:t>
            </a:r>
            <a:r>
              <a:rPr lang="en-GB" b="0" i="0" err="1">
                <a:solidFill>
                  <a:srgbClr val="222222"/>
                </a:solidFill>
                <a:effectLst/>
                <a:latin typeface="Arial" panose="020B0604020202020204" pitchFamily="34" charset="0"/>
              </a:rPr>
              <a:t>Matteoli</a:t>
            </a:r>
            <a:r>
              <a:rPr lang="en-GB" b="0" i="0">
                <a:solidFill>
                  <a:srgbClr val="222222"/>
                </a:solidFill>
                <a:effectLst/>
                <a:latin typeface="Arial" panose="020B0604020202020204" pitchFamily="34" charset="0"/>
              </a:rPr>
              <a:t>, S., Gaetani, M., </a:t>
            </a:r>
            <a:r>
              <a:rPr lang="en-GB" b="0" i="0" err="1">
                <a:solidFill>
                  <a:srgbClr val="222222"/>
                </a:solidFill>
                <a:effectLst/>
                <a:latin typeface="Arial" panose="020B0604020202020204" pitchFamily="34" charset="0"/>
              </a:rPr>
              <a:t>Grossi</a:t>
            </a:r>
            <a:r>
              <a:rPr lang="en-GB" b="0" i="0">
                <a:solidFill>
                  <a:srgbClr val="222222"/>
                </a:solidFill>
                <a:effectLst/>
                <a:latin typeface="Arial" panose="020B0604020202020204" pitchFamily="34" charset="0"/>
              </a:rPr>
              <a:t>, N., Magni, S., Minelli, A., </a:t>
            </a:r>
            <a:r>
              <a:rPr lang="en-GB" b="0" i="0" err="1">
                <a:solidFill>
                  <a:srgbClr val="222222"/>
                </a:solidFill>
                <a:effectLst/>
                <a:latin typeface="Arial" panose="020B0604020202020204" pitchFamily="34" charset="0"/>
              </a:rPr>
              <a:t>Corsini</a:t>
            </a:r>
            <a:r>
              <a:rPr lang="en-GB" b="0" i="0">
                <a:solidFill>
                  <a:srgbClr val="222222"/>
                </a:solidFill>
                <a:effectLst/>
                <a:latin typeface="Arial" panose="020B0604020202020204" pitchFamily="34" charset="0"/>
              </a:rPr>
              <a:t>, G., </a:t>
            </a:r>
            <a:r>
              <a:rPr lang="en-GB" b="0" i="0" err="1">
                <a:solidFill>
                  <a:srgbClr val="222222"/>
                </a:solidFill>
                <a:effectLst/>
                <a:latin typeface="Arial" panose="020B0604020202020204" pitchFamily="34" charset="0"/>
              </a:rPr>
              <a:t>Remorini</a:t>
            </a:r>
            <a:r>
              <a:rPr lang="en-GB" b="0" i="0">
                <a:solidFill>
                  <a:srgbClr val="222222"/>
                </a:solidFill>
                <a:effectLst/>
                <a:latin typeface="Arial" panose="020B0604020202020204" pitchFamily="34" charset="0"/>
              </a:rPr>
              <a:t>, D. and </a:t>
            </a:r>
            <a:r>
              <a:rPr lang="en-GB" b="0" i="0" err="1">
                <a:solidFill>
                  <a:srgbClr val="222222"/>
                </a:solidFill>
                <a:effectLst/>
                <a:latin typeface="Arial" panose="020B0604020202020204" pitchFamily="34" charset="0"/>
              </a:rPr>
              <a:t>Volterrani</a:t>
            </a:r>
            <a:r>
              <a:rPr lang="en-GB" b="0" i="0">
                <a:solidFill>
                  <a:srgbClr val="222222"/>
                </a:solidFill>
                <a:effectLst/>
                <a:latin typeface="Arial" panose="020B0604020202020204" pitchFamily="34" charset="0"/>
              </a:rPr>
              <a:t>, M., 2020. Effects of water stress on spectral reflectance of bermudagrass. </a:t>
            </a:r>
            <a:r>
              <a:rPr lang="en-GB" b="0" i="1">
                <a:solidFill>
                  <a:srgbClr val="222222"/>
                </a:solidFill>
                <a:effectLst/>
                <a:latin typeface="Arial" panose="020B0604020202020204" pitchFamily="34" charset="0"/>
              </a:rPr>
              <a:t>Scientific Reports</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10</a:t>
            </a:r>
            <a:r>
              <a:rPr lang="en-GB" b="0" i="0">
                <a:solidFill>
                  <a:srgbClr val="222222"/>
                </a:solidFill>
                <a:effectLst/>
                <a:latin typeface="Arial" panose="020B0604020202020204" pitchFamily="34" charset="0"/>
              </a:rPr>
              <a:t>(1), p.15055.</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6838540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973166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36012844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a:t>
            </a:r>
            <a:r>
              <a:rPr lang="en-GB">
                <a:hlinkClick r:id="rId3"/>
              </a:rPr>
              <a:t>Spectroscopy Lab | U.S. Geological Survey (usgs.gov)</a:t>
            </a:r>
            <a:r>
              <a:rPr lang="en-GB"/>
              <a:t> https://www.usgs.gov/labs/spectroscopy-lab</a:t>
            </a:r>
          </a:p>
        </p:txBody>
      </p:sp>
      <p:sp>
        <p:nvSpPr>
          <p:cNvPr id="4" name="Slide Number Placeholder 3"/>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36877504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9CF33-ECBA-25CE-FB39-BAC5E5F0CE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298F3F-97D6-0E42-E5CF-71942B52D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EF02C-06E9-A270-C3AD-24A707CA0EE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8FB62D-7607-E301-080C-1519A2365904}"/>
              </a:ext>
            </a:extLst>
          </p:cNvPr>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6707909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16034174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17615517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27395227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3332089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40173526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5503038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222222"/>
                </a:solidFill>
                <a:effectLst/>
                <a:latin typeface="Arial" panose="020B0604020202020204" pitchFamily="34" charset="0"/>
              </a:rPr>
              <a:t>Source: </a:t>
            </a:r>
            <a:r>
              <a:rPr lang="en-GB" sz="1200" b="0" i="0" err="1">
                <a:solidFill>
                  <a:srgbClr val="222222"/>
                </a:solidFill>
                <a:effectLst/>
                <a:latin typeface="Arial" panose="020B0604020202020204" pitchFamily="34" charset="0"/>
              </a:rPr>
              <a:t>Marcelli</a:t>
            </a:r>
            <a:r>
              <a:rPr lang="en-GB" sz="1200" b="0" i="0">
                <a:solidFill>
                  <a:srgbClr val="222222"/>
                </a:solidFill>
                <a:effectLst/>
                <a:latin typeface="Arial" panose="020B0604020202020204" pitchFamily="34" charset="0"/>
              </a:rPr>
              <a:t>, A., Mattioli, W., </a:t>
            </a:r>
            <a:r>
              <a:rPr lang="en-GB" sz="1200" b="0" i="0" err="1">
                <a:solidFill>
                  <a:srgbClr val="222222"/>
                </a:solidFill>
                <a:effectLst/>
                <a:latin typeface="Arial" panose="020B0604020202020204" pitchFamily="34" charset="0"/>
              </a:rPr>
              <a:t>Puletti</a:t>
            </a:r>
            <a:r>
              <a:rPr lang="en-GB" sz="1200" b="0" i="0">
                <a:solidFill>
                  <a:srgbClr val="222222"/>
                </a:solidFill>
                <a:effectLst/>
                <a:latin typeface="Arial" panose="020B0604020202020204" pitchFamily="34" charset="0"/>
              </a:rPr>
              <a:t>, N., </a:t>
            </a:r>
            <a:r>
              <a:rPr lang="en-GB" sz="1200" b="0" i="0" err="1">
                <a:solidFill>
                  <a:srgbClr val="222222"/>
                </a:solidFill>
                <a:effectLst/>
                <a:latin typeface="Arial" panose="020B0604020202020204" pitchFamily="34" charset="0"/>
              </a:rPr>
              <a:t>Chianucci</a:t>
            </a:r>
            <a:r>
              <a:rPr lang="en-GB" sz="1200" b="0" i="0">
                <a:solidFill>
                  <a:srgbClr val="222222"/>
                </a:solidFill>
                <a:effectLst/>
                <a:latin typeface="Arial" panose="020B0604020202020204" pitchFamily="34" charset="0"/>
              </a:rPr>
              <a:t>, F., </a:t>
            </a:r>
            <a:r>
              <a:rPr lang="en-GB" sz="1200" b="0" i="0" err="1">
                <a:solidFill>
                  <a:srgbClr val="222222"/>
                </a:solidFill>
                <a:effectLst/>
                <a:latin typeface="Arial" panose="020B0604020202020204" pitchFamily="34" charset="0"/>
              </a:rPr>
              <a:t>Gianelle</a:t>
            </a:r>
            <a:r>
              <a:rPr lang="en-GB" sz="1200" b="0" i="0">
                <a:solidFill>
                  <a:srgbClr val="222222"/>
                </a:solidFill>
                <a:effectLst/>
                <a:latin typeface="Arial" panose="020B0604020202020204" pitchFamily="34" charset="0"/>
              </a:rPr>
              <a:t>, D., </a:t>
            </a:r>
            <a:r>
              <a:rPr lang="en-GB" sz="1200" b="0" i="0" err="1">
                <a:solidFill>
                  <a:srgbClr val="222222"/>
                </a:solidFill>
                <a:effectLst/>
                <a:latin typeface="Arial" panose="020B0604020202020204" pitchFamily="34" charset="0"/>
              </a:rPr>
              <a:t>Grotti</a:t>
            </a:r>
            <a:r>
              <a:rPr lang="en-GB" sz="1200" b="0" i="0">
                <a:solidFill>
                  <a:srgbClr val="222222"/>
                </a:solidFill>
                <a:effectLst/>
                <a:latin typeface="Arial" panose="020B0604020202020204" pitchFamily="34" charset="0"/>
              </a:rPr>
              <a:t>, M., </a:t>
            </a:r>
            <a:r>
              <a:rPr lang="en-GB" sz="1200" b="0" i="0" err="1">
                <a:solidFill>
                  <a:srgbClr val="222222"/>
                </a:solidFill>
                <a:effectLst/>
                <a:latin typeface="Arial" panose="020B0604020202020204" pitchFamily="34" charset="0"/>
              </a:rPr>
              <a:t>Chirici</a:t>
            </a:r>
            <a:r>
              <a:rPr lang="en-GB" sz="1200" b="0" i="0">
                <a:solidFill>
                  <a:srgbClr val="222222"/>
                </a:solidFill>
                <a:effectLst/>
                <a:latin typeface="Arial" panose="020B0604020202020204" pitchFamily="34" charset="0"/>
              </a:rPr>
              <a:t>, G., D'Amico, G., </a:t>
            </a:r>
            <a:r>
              <a:rPr lang="en-GB" sz="1200" b="0" i="0" err="1">
                <a:solidFill>
                  <a:srgbClr val="222222"/>
                </a:solidFill>
                <a:effectLst/>
                <a:latin typeface="Arial" panose="020B0604020202020204" pitchFamily="34" charset="0"/>
              </a:rPr>
              <a:t>Francini</a:t>
            </a:r>
            <a:r>
              <a:rPr lang="en-GB" sz="1200" b="0" i="0">
                <a:solidFill>
                  <a:srgbClr val="222222"/>
                </a:solidFill>
                <a:effectLst/>
                <a:latin typeface="Arial" panose="020B0604020202020204" pitchFamily="34" charset="0"/>
              </a:rPr>
              <a:t>, S., </a:t>
            </a:r>
            <a:r>
              <a:rPr lang="en-GB" sz="1200" b="0" i="0" err="1">
                <a:solidFill>
                  <a:srgbClr val="222222"/>
                </a:solidFill>
                <a:effectLst/>
                <a:latin typeface="Arial" panose="020B0604020202020204" pitchFamily="34" charset="0"/>
              </a:rPr>
              <a:t>Travaglini</a:t>
            </a:r>
            <a:r>
              <a:rPr lang="en-GB" sz="1200" b="0" i="0">
                <a:solidFill>
                  <a:srgbClr val="222222"/>
                </a:solidFill>
                <a:effectLst/>
                <a:latin typeface="Arial" panose="020B0604020202020204" pitchFamily="34" charset="0"/>
              </a:rPr>
              <a:t>, D. and </a:t>
            </a:r>
            <a:r>
              <a:rPr lang="en-GB" sz="1200" b="0" i="0" err="1">
                <a:solidFill>
                  <a:srgbClr val="222222"/>
                </a:solidFill>
                <a:effectLst/>
                <a:latin typeface="Arial" panose="020B0604020202020204" pitchFamily="34" charset="0"/>
              </a:rPr>
              <a:t>Fattorini</a:t>
            </a:r>
            <a:r>
              <a:rPr lang="en-GB" sz="1200" b="0" i="0">
                <a:solidFill>
                  <a:srgbClr val="222222"/>
                </a:solidFill>
                <a:effectLst/>
                <a:latin typeface="Arial" panose="020B0604020202020204" pitchFamily="34" charset="0"/>
              </a:rPr>
              <a:t>, L., 2020. Large-scale two-phase estimation of wood production by poplar plantations exploiting Sentinel-2 data as auxiliary information. </a:t>
            </a:r>
            <a:r>
              <a:rPr lang="en-GB" sz="1200" b="0" i="1">
                <a:solidFill>
                  <a:srgbClr val="222222"/>
                </a:solidFill>
                <a:effectLst/>
                <a:latin typeface="Arial" panose="020B0604020202020204" pitchFamily="34" charset="0"/>
              </a:rPr>
              <a:t>Silva </a:t>
            </a:r>
            <a:r>
              <a:rPr lang="en-GB" sz="1200" b="0" i="1" err="1">
                <a:solidFill>
                  <a:srgbClr val="222222"/>
                </a:solidFill>
                <a:effectLst/>
                <a:latin typeface="Arial" panose="020B0604020202020204" pitchFamily="34" charset="0"/>
              </a:rPr>
              <a:t>Fennica</a:t>
            </a:r>
            <a:r>
              <a:rPr lang="en-GB" sz="1200" b="0" i="0">
                <a:solidFill>
                  <a:srgbClr val="222222"/>
                </a:solidFill>
                <a:effectLst/>
                <a:latin typeface="Arial" panose="020B0604020202020204" pitchFamily="34" charset="0"/>
              </a:rPr>
              <a:t>, </a:t>
            </a:r>
            <a:r>
              <a:rPr lang="en-GB" sz="1200" b="0" i="1">
                <a:solidFill>
                  <a:srgbClr val="222222"/>
                </a:solidFill>
                <a:effectLst/>
                <a:latin typeface="Arial" panose="020B0604020202020204" pitchFamily="34" charset="0"/>
              </a:rPr>
              <a:t>54</a:t>
            </a:r>
            <a:r>
              <a:rPr lang="en-GB" sz="1200" b="0" i="0">
                <a:solidFill>
                  <a:srgbClr val="222222"/>
                </a:solidFill>
                <a:effectLst/>
                <a:latin typeface="Arial" panose="020B0604020202020204" pitchFamily="34" charset="0"/>
              </a:rPr>
              <a:t>(2).</a:t>
            </a:r>
            <a:endParaRPr lang="en-GB" sz="1200"/>
          </a:p>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21229432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41</a:t>
            </a:fld>
            <a:endParaRPr lang="en-GB"/>
          </a:p>
        </p:txBody>
      </p:sp>
    </p:spTree>
    <p:extLst>
      <p:ext uri="{BB962C8B-B14F-4D97-AF65-F5344CB8AC3E}">
        <p14:creationId xmlns:p14="http://schemas.microsoft.com/office/powerpoint/2010/main" val="24322582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42</a:t>
            </a:fld>
            <a:endParaRPr lang="en-GB"/>
          </a:p>
        </p:txBody>
      </p:sp>
    </p:spTree>
    <p:extLst>
      <p:ext uri="{BB962C8B-B14F-4D97-AF65-F5344CB8AC3E}">
        <p14:creationId xmlns:p14="http://schemas.microsoft.com/office/powerpoint/2010/main" val="7535220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a:t>
            </a:r>
            <a:r>
              <a:rPr lang="en-GB">
                <a:hlinkClick r:id="rId3"/>
              </a:rPr>
              <a:t>Can people be seen from artificial satellites? -Summary of GSD &amp; revisit/local time satellite index- | </a:t>
            </a:r>
            <a:r>
              <a:rPr lang="en-GB" err="1">
                <a:hlinkClick r:id="rId3"/>
              </a:rPr>
              <a:t>Sorabatake</a:t>
            </a:r>
            <a:r>
              <a:rPr lang="en-GB"/>
              <a:t> </a:t>
            </a:r>
          </a:p>
          <a:p>
            <a:r>
              <a:rPr lang="en-GB"/>
              <a:t>https://sorabatake.jp/en/9846/</a:t>
            </a:r>
          </a:p>
        </p:txBody>
      </p:sp>
      <p:sp>
        <p:nvSpPr>
          <p:cNvPr id="4" name="Slide Number Placeholder 3"/>
          <p:cNvSpPr>
            <a:spLocks noGrp="1"/>
          </p:cNvSpPr>
          <p:nvPr>
            <p:ph type="sldNum" sz="quarter" idx="5"/>
          </p:nvPr>
        </p:nvSpPr>
        <p:spPr/>
        <p:txBody>
          <a:bodyPr/>
          <a:lstStyle/>
          <a:p>
            <a:fld id="{B92DA0F2-1344-4DA6-8494-DDBF76B8E120}" type="slidenum">
              <a:rPr lang="en-GB" smtClean="0"/>
              <a:t>43</a:t>
            </a:fld>
            <a:endParaRPr lang="en-GB"/>
          </a:p>
        </p:txBody>
      </p:sp>
    </p:spTree>
    <p:extLst>
      <p:ext uri="{BB962C8B-B14F-4D97-AF65-F5344CB8AC3E}">
        <p14:creationId xmlns:p14="http://schemas.microsoft.com/office/powerpoint/2010/main" val="300968928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44</a:t>
            </a:fld>
            <a:endParaRPr lang="en-GB"/>
          </a:p>
        </p:txBody>
      </p:sp>
    </p:spTree>
    <p:extLst>
      <p:ext uri="{BB962C8B-B14F-4D97-AF65-F5344CB8AC3E}">
        <p14:creationId xmlns:p14="http://schemas.microsoft.com/office/powerpoint/2010/main" val="40013896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Source: </a:t>
            </a:r>
            <a:r>
              <a:rPr lang="en-GB" err="1"/>
              <a:t>Uhlemann</a:t>
            </a:r>
            <a:r>
              <a:rPr lang="en-GB"/>
              <a:t>-Elmer, Steffi &amp; </a:t>
            </a:r>
            <a:r>
              <a:rPr lang="en-GB" err="1"/>
              <a:t>Vorogushyn</a:t>
            </a:r>
            <a:r>
              <a:rPr lang="en-GB"/>
              <a:t>, </a:t>
            </a:r>
            <a:r>
              <a:rPr lang="en-GB" err="1"/>
              <a:t>Sergiy</a:t>
            </a:r>
            <a:r>
              <a:rPr lang="en-GB"/>
              <a:t> &amp; </a:t>
            </a:r>
            <a:r>
              <a:rPr lang="en-GB" err="1"/>
              <a:t>Kreibich</a:t>
            </a:r>
            <a:r>
              <a:rPr lang="en-GB"/>
              <a:t>, Heidi &amp; </a:t>
            </a:r>
            <a:r>
              <a:rPr lang="en-GB" err="1"/>
              <a:t>Mahlke</a:t>
            </a:r>
            <a:r>
              <a:rPr lang="en-GB"/>
              <a:t>, Holger &amp; Kunz, Michael &amp; </a:t>
            </a:r>
            <a:r>
              <a:rPr lang="en-GB" err="1"/>
              <a:t>Mühr</a:t>
            </a:r>
            <a:r>
              <a:rPr lang="en-GB"/>
              <a:t>, Bernhard &amp; </a:t>
            </a:r>
            <a:r>
              <a:rPr lang="en-GB" err="1"/>
              <a:t>Schmidberger</a:t>
            </a:r>
            <a:r>
              <a:rPr lang="en-GB"/>
              <a:t>, Manuel &amp; </a:t>
            </a:r>
            <a:r>
              <a:rPr lang="en-GB" err="1"/>
              <a:t>Lecacheux</a:t>
            </a:r>
            <a:r>
              <a:rPr lang="en-GB"/>
              <a:t>, Sophie &amp; </a:t>
            </a:r>
            <a:r>
              <a:rPr lang="en-GB" err="1"/>
              <a:t>Monfort</a:t>
            </a:r>
            <a:r>
              <a:rPr lang="en-GB"/>
              <a:t>, Daniel &amp; </a:t>
            </a:r>
            <a:r>
              <a:rPr lang="en-GB" err="1"/>
              <a:t>Colaço</a:t>
            </a:r>
            <a:r>
              <a:rPr lang="en-GB"/>
              <a:t>, M. </a:t>
            </a:r>
            <a:r>
              <a:rPr lang="en-GB" err="1"/>
              <a:t>Conceição</a:t>
            </a:r>
            <a:r>
              <a:rPr lang="en-GB"/>
              <a:t> &amp; Rego, Francisco &amp; </a:t>
            </a:r>
            <a:r>
              <a:rPr lang="en-GB" err="1"/>
              <a:t>Kalsnes</a:t>
            </a:r>
            <a:r>
              <a:rPr lang="en-GB"/>
              <a:t>, </a:t>
            </a:r>
            <a:r>
              <a:rPr lang="en-GB" err="1"/>
              <a:t>Bjørn</a:t>
            </a:r>
            <a:r>
              <a:rPr lang="en-GB"/>
              <a:t> &amp; </a:t>
            </a:r>
            <a:r>
              <a:rPr lang="en-GB" err="1"/>
              <a:t>Vangelsten</a:t>
            </a:r>
            <a:r>
              <a:rPr lang="en-GB"/>
              <a:t>, </a:t>
            </a:r>
            <a:r>
              <a:rPr lang="en-GB" err="1"/>
              <a:t>Bjørn</a:t>
            </a:r>
            <a:r>
              <a:rPr lang="en-GB"/>
              <a:t> &amp; </a:t>
            </a:r>
            <a:r>
              <a:rPr lang="en-GB" err="1"/>
              <a:t>Tyagunov</a:t>
            </a:r>
            <a:r>
              <a:rPr lang="en-GB"/>
              <a:t>, Sergey &amp; </a:t>
            </a:r>
            <a:r>
              <a:rPr lang="en-GB" err="1"/>
              <a:t>Reveillere</a:t>
            </a:r>
            <a:r>
              <a:rPr lang="en-GB"/>
              <a:t>, Arnaud &amp; </a:t>
            </a:r>
            <a:r>
              <a:rPr lang="en-GB" err="1"/>
              <a:t>Parolai</a:t>
            </a:r>
            <a:r>
              <a:rPr lang="en-GB"/>
              <a:t>, Stefano &amp; </a:t>
            </a:r>
            <a:r>
              <a:rPr lang="en-GB" err="1"/>
              <a:t>Pittore</a:t>
            </a:r>
            <a:r>
              <a:rPr lang="en-GB"/>
              <a:t>, Massimiliano &amp; Sedan, Olivier &amp; </a:t>
            </a:r>
            <a:r>
              <a:rPr lang="en-GB" err="1"/>
              <a:t>Bertil</a:t>
            </a:r>
            <a:r>
              <a:rPr lang="en-GB"/>
              <a:t>, Didier &amp; Kaiser, </a:t>
            </a:r>
            <a:r>
              <a:rPr lang="en-GB" err="1"/>
              <a:t>Gunilla</a:t>
            </a:r>
            <a:r>
              <a:rPr lang="en-GB"/>
              <a:t>. (2012). Report on single-type risk analysis procedures in the framework of synoptical risk comparison. </a:t>
            </a:r>
          </a:p>
        </p:txBody>
      </p:sp>
      <p:sp>
        <p:nvSpPr>
          <p:cNvPr id="4" name="Slide Number Placeholder 3"/>
          <p:cNvSpPr>
            <a:spLocks noGrp="1"/>
          </p:cNvSpPr>
          <p:nvPr>
            <p:ph type="sldNum" sz="quarter" idx="5"/>
          </p:nvPr>
        </p:nvSpPr>
        <p:spPr/>
        <p:txBody>
          <a:bodyPr/>
          <a:lstStyle/>
          <a:p>
            <a:fld id="{B92DA0F2-1344-4DA6-8494-DDBF76B8E120}" type="slidenum">
              <a:rPr lang="en-GB" smtClean="0"/>
              <a:t>45</a:t>
            </a:fld>
            <a:endParaRPr lang="en-GB"/>
          </a:p>
        </p:txBody>
      </p:sp>
    </p:spTree>
    <p:extLst>
      <p:ext uri="{BB962C8B-B14F-4D97-AF65-F5344CB8AC3E}">
        <p14:creationId xmlns:p14="http://schemas.microsoft.com/office/powerpoint/2010/main" val="14384027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46</a:t>
            </a:fld>
            <a:endParaRPr lang="en-GB"/>
          </a:p>
        </p:txBody>
      </p:sp>
    </p:spTree>
    <p:extLst>
      <p:ext uri="{BB962C8B-B14F-4D97-AF65-F5344CB8AC3E}">
        <p14:creationId xmlns:p14="http://schemas.microsoft.com/office/powerpoint/2010/main" val="2024527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47</a:t>
            </a:fld>
            <a:endParaRPr lang="en-GB"/>
          </a:p>
        </p:txBody>
      </p:sp>
    </p:spTree>
    <p:extLst>
      <p:ext uri="{BB962C8B-B14F-4D97-AF65-F5344CB8AC3E}">
        <p14:creationId xmlns:p14="http://schemas.microsoft.com/office/powerpoint/2010/main" val="4268031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48</a:t>
            </a:fld>
            <a:endParaRPr lang="en-GB"/>
          </a:p>
        </p:txBody>
      </p:sp>
    </p:spTree>
    <p:extLst>
      <p:ext uri="{BB962C8B-B14F-4D97-AF65-F5344CB8AC3E}">
        <p14:creationId xmlns:p14="http://schemas.microsoft.com/office/powerpoint/2010/main" val="29660555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49</a:t>
            </a:fld>
            <a:endParaRPr lang="en-GB"/>
          </a:p>
        </p:txBody>
      </p:sp>
    </p:spTree>
    <p:extLst>
      <p:ext uri="{BB962C8B-B14F-4D97-AF65-F5344CB8AC3E}">
        <p14:creationId xmlns:p14="http://schemas.microsoft.com/office/powerpoint/2010/main" val="360128440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26C34-3B50-3F95-546D-3B5E23909D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2A4ED-63F5-DE95-BE6F-30435BA34A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B713BF-261D-E264-57B7-133E2EDC3F7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D8459B-5F86-236B-6B15-99FCB015380C}"/>
              </a:ext>
            </a:extLst>
          </p:cNvPr>
          <p:cNvSpPr>
            <a:spLocks noGrp="1"/>
          </p:cNvSpPr>
          <p:nvPr>
            <p:ph type="sldNum" sz="quarter" idx="5"/>
          </p:nvPr>
        </p:nvSpPr>
        <p:spPr/>
        <p:txBody>
          <a:bodyPr/>
          <a:lstStyle/>
          <a:p>
            <a:fld id="{B92DA0F2-1344-4DA6-8494-DDBF76B8E120}" type="slidenum">
              <a:rPr lang="en-GB" smtClean="0"/>
              <a:t>50</a:t>
            </a:fld>
            <a:endParaRPr lang="en-GB"/>
          </a:p>
        </p:txBody>
      </p:sp>
    </p:spTree>
    <p:extLst>
      <p:ext uri="{BB962C8B-B14F-4D97-AF65-F5344CB8AC3E}">
        <p14:creationId xmlns:p14="http://schemas.microsoft.com/office/powerpoint/2010/main" val="105593296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Remote Sensing | Free Full-Text | Coral Reef Change Detection in Remote Pacific Islands Using Support Vector Machine Classifiers (mdpi.com)</a:t>
            </a:r>
            <a:r>
              <a:rPr lang="en-GB"/>
              <a:t> https://www.mdpi.com/2072-4292/11/13/1525</a:t>
            </a:r>
          </a:p>
        </p:txBody>
      </p:sp>
      <p:sp>
        <p:nvSpPr>
          <p:cNvPr id="4" name="Slide Number Placeholder 3"/>
          <p:cNvSpPr>
            <a:spLocks noGrp="1"/>
          </p:cNvSpPr>
          <p:nvPr>
            <p:ph type="sldNum" sz="quarter" idx="5"/>
          </p:nvPr>
        </p:nvSpPr>
        <p:spPr/>
        <p:txBody>
          <a:bodyPr/>
          <a:lstStyle/>
          <a:p>
            <a:fld id="{B92DA0F2-1344-4DA6-8494-DDBF76B8E120}" type="slidenum">
              <a:rPr lang="en-GB" smtClean="0"/>
              <a:t>51</a:t>
            </a:fld>
            <a:endParaRPr lang="en-GB"/>
          </a:p>
        </p:txBody>
      </p:sp>
    </p:spTree>
    <p:extLst>
      <p:ext uri="{BB962C8B-B14F-4D97-AF65-F5344CB8AC3E}">
        <p14:creationId xmlns:p14="http://schemas.microsoft.com/office/powerpoint/2010/main" val="37377159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Misso, M. and West, J., 2014. Conservation management of the terrestrial biodiversity of Christmas Island: challenges and perspectives. </a:t>
            </a:r>
            <a:r>
              <a:rPr lang="en-GB" b="0" i="1">
                <a:solidFill>
                  <a:srgbClr val="222222"/>
                </a:solidFill>
                <a:effectLst/>
                <a:latin typeface="Arial" panose="020B0604020202020204" pitchFamily="34" charset="0"/>
              </a:rPr>
              <a:t>Raffles Bulletin of Zoology</a:t>
            </a:r>
            <a:r>
              <a:rPr lang="en-GB" b="0" i="0">
                <a:solidFill>
                  <a:srgbClr val="222222"/>
                </a:solidFill>
                <a:effectLst/>
                <a:latin typeface="Arial" panose="020B0604020202020204" pitchFamily="34" charset="0"/>
              </a:rPr>
              <a:t>.</a:t>
            </a:r>
          </a:p>
          <a:p>
            <a:r>
              <a:rPr lang="en-GB"/>
              <a:t>Environment Australia. 2014. Christmas Island National Park Management Plan. Commonwealth of Australia, Canberra.</a:t>
            </a:r>
          </a:p>
        </p:txBody>
      </p:sp>
      <p:sp>
        <p:nvSpPr>
          <p:cNvPr id="4" name="Slide Number Placeholder 3"/>
          <p:cNvSpPr>
            <a:spLocks noGrp="1"/>
          </p:cNvSpPr>
          <p:nvPr>
            <p:ph type="sldNum" sz="quarter" idx="5"/>
          </p:nvPr>
        </p:nvSpPr>
        <p:spPr/>
        <p:txBody>
          <a:bodyPr/>
          <a:lstStyle/>
          <a:p>
            <a:fld id="{B92DA0F2-1344-4DA6-8494-DDBF76B8E120}" type="slidenum">
              <a:rPr lang="en-GB" smtClean="0"/>
              <a:t>52</a:t>
            </a:fld>
            <a:endParaRPr lang="en-GB"/>
          </a:p>
        </p:txBody>
      </p:sp>
    </p:spTree>
    <p:extLst>
      <p:ext uri="{BB962C8B-B14F-4D97-AF65-F5344CB8AC3E}">
        <p14:creationId xmlns:p14="http://schemas.microsoft.com/office/powerpoint/2010/main" val="15109233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53</a:t>
            </a:fld>
            <a:endParaRPr lang="en-GB"/>
          </a:p>
        </p:txBody>
      </p:sp>
    </p:spTree>
    <p:extLst>
      <p:ext uri="{BB962C8B-B14F-4D97-AF65-F5344CB8AC3E}">
        <p14:creationId xmlns:p14="http://schemas.microsoft.com/office/powerpoint/2010/main" val="313338519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54</a:t>
            </a:fld>
            <a:endParaRPr lang="en-GB"/>
          </a:p>
        </p:txBody>
      </p:sp>
    </p:spTree>
    <p:extLst>
      <p:ext uri="{BB962C8B-B14F-4D97-AF65-F5344CB8AC3E}">
        <p14:creationId xmlns:p14="http://schemas.microsoft.com/office/powerpoint/2010/main" val="162321991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55</a:t>
            </a:fld>
            <a:endParaRPr lang="en-GB"/>
          </a:p>
        </p:txBody>
      </p:sp>
    </p:spTree>
    <p:extLst>
      <p:ext uri="{BB962C8B-B14F-4D97-AF65-F5344CB8AC3E}">
        <p14:creationId xmlns:p14="http://schemas.microsoft.com/office/powerpoint/2010/main" val="790236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56</a:t>
            </a:fld>
            <a:endParaRPr lang="en-GB"/>
          </a:p>
        </p:txBody>
      </p:sp>
    </p:spTree>
    <p:extLst>
      <p:ext uri="{BB962C8B-B14F-4D97-AF65-F5344CB8AC3E}">
        <p14:creationId xmlns:p14="http://schemas.microsoft.com/office/powerpoint/2010/main" val="292259699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57</a:t>
            </a:fld>
            <a:endParaRPr lang="en-GB"/>
          </a:p>
        </p:txBody>
      </p:sp>
    </p:spTree>
    <p:extLst>
      <p:ext uri="{BB962C8B-B14F-4D97-AF65-F5344CB8AC3E}">
        <p14:creationId xmlns:p14="http://schemas.microsoft.com/office/powerpoint/2010/main" val="410115314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58</a:t>
            </a:fld>
            <a:endParaRPr lang="en-GB"/>
          </a:p>
        </p:txBody>
      </p:sp>
    </p:spTree>
    <p:extLst>
      <p:ext uri="{BB962C8B-B14F-4D97-AF65-F5344CB8AC3E}">
        <p14:creationId xmlns:p14="http://schemas.microsoft.com/office/powerpoint/2010/main" val="332843366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59</a:t>
            </a:fld>
            <a:endParaRPr lang="en-GB"/>
          </a:p>
        </p:txBody>
      </p:sp>
    </p:spTree>
    <p:extLst>
      <p:ext uri="{BB962C8B-B14F-4D97-AF65-F5344CB8AC3E}">
        <p14:creationId xmlns:p14="http://schemas.microsoft.com/office/powerpoint/2010/main" val="168770731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60</a:t>
            </a:fld>
            <a:endParaRPr lang="en-GB"/>
          </a:p>
        </p:txBody>
      </p:sp>
    </p:spTree>
    <p:extLst>
      <p:ext uri="{BB962C8B-B14F-4D97-AF65-F5344CB8AC3E}">
        <p14:creationId xmlns:p14="http://schemas.microsoft.com/office/powerpoint/2010/main" val="59206383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61</a:t>
            </a:fld>
            <a:endParaRPr lang="en-GB"/>
          </a:p>
        </p:txBody>
      </p:sp>
    </p:spTree>
    <p:extLst>
      <p:ext uri="{BB962C8B-B14F-4D97-AF65-F5344CB8AC3E}">
        <p14:creationId xmlns:p14="http://schemas.microsoft.com/office/powerpoint/2010/main" val="222873262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62</a:t>
            </a:fld>
            <a:endParaRPr lang="en-GB"/>
          </a:p>
        </p:txBody>
      </p:sp>
    </p:spTree>
    <p:extLst>
      <p:ext uri="{BB962C8B-B14F-4D97-AF65-F5344CB8AC3E}">
        <p14:creationId xmlns:p14="http://schemas.microsoft.com/office/powerpoint/2010/main" val="88494367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63</a:t>
            </a:fld>
            <a:endParaRPr lang="en-GB"/>
          </a:p>
        </p:txBody>
      </p:sp>
    </p:spTree>
    <p:extLst>
      <p:ext uri="{BB962C8B-B14F-4D97-AF65-F5344CB8AC3E}">
        <p14:creationId xmlns:p14="http://schemas.microsoft.com/office/powerpoint/2010/main" val="229197069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64</a:t>
            </a:fld>
            <a:endParaRPr lang="en-GB"/>
          </a:p>
        </p:txBody>
      </p:sp>
    </p:spTree>
    <p:extLst>
      <p:ext uri="{BB962C8B-B14F-4D97-AF65-F5344CB8AC3E}">
        <p14:creationId xmlns:p14="http://schemas.microsoft.com/office/powerpoint/2010/main" val="272040259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65</a:t>
            </a:fld>
            <a:endParaRPr lang="en-GB"/>
          </a:p>
        </p:txBody>
      </p:sp>
    </p:spTree>
    <p:extLst>
      <p:ext uri="{BB962C8B-B14F-4D97-AF65-F5344CB8AC3E}">
        <p14:creationId xmlns:p14="http://schemas.microsoft.com/office/powerpoint/2010/main" val="693815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67</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02/11/2026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11/02/2026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microsoft.com/office/2007/relationships/hdphoto" Target="../media/hdphoto1.wdp"/><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Sykfqa3MKAg?feature=oembed" TargetMode="Externa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1.jpeg"/><Relationship Id="rId7"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31.png"/><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36.jpeg"/><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9.jpe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hyperlink" Target="https://www.earthdata.nasa.gov/learn/backgrounders/remote-sensing" TargetMode="External"/><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41.jpe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44.gif"/><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44.gif"/></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image" Target="../media/image47.png"/><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1.xml"/><Relationship Id="rId5" Type="http://schemas.openxmlformats.org/officeDocument/2006/relationships/image" Target="../media/image51.png"/><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3" Type="http://schemas.openxmlformats.org/officeDocument/2006/relationships/hyperlink" Target="https://crustal.usgs.gov/speclab/QueryAll07a.php" TargetMode="External"/><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image" Target="../media/image53.png"/><Relationship Id="rId5" Type="http://schemas.openxmlformats.org/officeDocument/2006/relationships/image" Target="../media/image52.gif"/><Relationship Id="rId4" Type="http://schemas.openxmlformats.org/officeDocument/2006/relationships/hyperlink" Target="https://doi.org/10.3133/ds1035"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58.png"/><Relationship Id="rId4" Type="http://schemas.openxmlformats.org/officeDocument/2006/relationships/image" Target="../media/image57.png"/></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image" Target="../media/image60.png"/><Relationship Id="rId4" Type="http://schemas.openxmlformats.org/officeDocument/2006/relationships/image" Target="../media/image59.jpeg"/></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62.emf"/><Relationship Id="rId5" Type="http://schemas.openxmlformats.org/officeDocument/2006/relationships/image" Target="../media/image60.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64.png"/><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openxmlformats.org/officeDocument/2006/relationships/image" Target="../media/image60.png"/><Relationship Id="rId5" Type="http://schemas.openxmlformats.org/officeDocument/2006/relationships/image" Target="../media/image61.png"/><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6.png"/><Relationship Id="rId7" Type="http://schemas.openxmlformats.org/officeDocument/2006/relationships/image" Target="../media/image66.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microsoft.com/office/2007/relationships/hdphoto" Target="../media/hdphoto2.wdp"/><Relationship Id="rId11" Type="http://schemas.microsoft.com/office/2007/relationships/hdphoto" Target="../media/hdphoto4.wdp"/><Relationship Id="rId5" Type="http://schemas.openxmlformats.org/officeDocument/2006/relationships/image" Target="../media/image65.png"/><Relationship Id="rId10" Type="http://schemas.openxmlformats.org/officeDocument/2006/relationships/image" Target="../media/image68.png"/><Relationship Id="rId4" Type="http://schemas.openxmlformats.org/officeDocument/2006/relationships/image" Target="../media/image60.png"/><Relationship Id="rId9"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73.png"/><Relationship Id="rId4" Type="http://schemas.openxmlformats.org/officeDocument/2006/relationships/image" Target="../media/image72.jpeg"/></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74.png"/></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77.png"/><Relationship Id="rId5" Type="http://schemas.openxmlformats.org/officeDocument/2006/relationships/image" Target="../media/image76.png"/><Relationship Id="rId4" Type="http://schemas.openxmlformats.org/officeDocument/2006/relationships/image" Target="../media/image75.png"/></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image" Target="../media/image78.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xml"/><Relationship Id="rId1" Type="http://schemas.openxmlformats.org/officeDocument/2006/relationships/video" Target="https://www.youtube.com/embed/KcqxHWB2PaQ?feature=oembed" TargetMode="External"/><Relationship Id="rId5" Type="http://schemas.openxmlformats.org/officeDocument/2006/relationships/image" Target="../media/image79.jpeg"/><Relationship Id="rId4" Type="http://schemas.openxmlformats.org/officeDocument/2006/relationships/image" Target="../media/image27.pn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80.png"/></Relationships>
</file>

<file path=ppt/slides/_rels/slide4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6.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1.jpeg"/><Relationship Id="rId7" Type="http://schemas.openxmlformats.org/officeDocument/2006/relationships/image" Target="../media/image27.png"/><Relationship Id="rId2" Type="http://schemas.openxmlformats.org/officeDocument/2006/relationships/notesSlide" Target="../notesSlides/notesSlide47.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81.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xml"/><Relationship Id="rId1" Type="http://schemas.openxmlformats.org/officeDocument/2006/relationships/video" Target="https://www.youtube.com/embed/O67fZNW_RBM?feature=oembed" TargetMode="External"/><Relationship Id="rId5" Type="http://schemas.openxmlformats.org/officeDocument/2006/relationships/image" Target="../media/image29.png"/><Relationship Id="rId4" Type="http://schemas.openxmlformats.org/officeDocument/2006/relationships/image" Target="../media/image82.jpeg"/></Relationships>
</file>

<file path=ppt/slides/_rels/slide4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51.xml.rels><?xml version="1.0" encoding="UTF-8" standalone="yes"?>
<Relationships xmlns="http://schemas.openxmlformats.org/package/2006/relationships"><Relationship Id="rId3" Type="http://schemas.openxmlformats.org/officeDocument/2006/relationships/hyperlink" Target="https://www.mdpi.com/2072-4292/11/13/1525" TargetMode="External"/><Relationship Id="rId7" Type="http://schemas.openxmlformats.org/officeDocument/2006/relationships/image" Target="../media/image94.png"/><Relationship Id="rId2" Type="http://schemas.openxmlformats.org/officeDocument/2006/relationships/notesSlide" Target="../notesSlides/notesSlide51.xml"/><Relationship Id="rId1" Type="http://schemas.openxmlformats.org/officeDocument/2006/relationships/slideLayout" Target="../slideLayouts/slideLayout1.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52.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52.xml"/><Relationship Id="rId1" Type="http://schemas.openxmlformats.org/officeDocument/2006/relationships/slideLayout" Target="../slideLayouts/slideLayout1.xml"/><Relationship Id="rId5" Type="http://schemas.openxmlformats.org/officeDocument/2006/relationships/image" Target="../media/image97.jpeg"/><Relationship Id="rId4" Type="http://schemas.openxmlformats.org/officeDocument/2006/relationships/image" Target="../media/image96.jpeg"/></Relationships>
</file>

<file path=ppt/slides/_rels/slide5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53.xml"/><Relationship Id="rId1" Type="http://schemas.openxmlformats.org/officeDocument/2006/relationships/slideLayout" Target="../slideLayouts/slideLayout1.xml"/><Relationship Id="rId6" Type="http://schemas.openxmlformats.org/officeDocument/2006/relationships/hyperlink" Target="https://earthexplorer.usgs.gov/" TargetMode="External"/><Relationship Id="rId5" Type="http://schemas.openxmlformats.org/officeDocument/2006/relationships/hyperlink" Target="https://apps.sentinel-hub.com/eo-browser/" TargetMode="External"/><Relationship Id="rId4" Type="http://schemas.openxmlformats.org/officeDocument/2006/relationships/image" Target="../media/image99.png"/></Relationships>
</file>

<file path=ppt/slides/_rels/slide5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4.xml"/><Relationship Id="rId1" Type="http://schemas.openxmlformats.org/officeDocument/2006/relationships/slideLayout" Target="../slideLayouts/slideLayout1.xml"/><Relationship Id="rId4" Type="http://schemas.openxmlformats.org/officeDocument/2006/relationships/image" Target="../media/image101.png"/></Relationships>
</file>

<file path=ppt/slides/_rels/slide55.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5.xml"/><Relationship Id="rId1" Type="http://schemas.openxmlformats.org/officeDocument/2006/relationships/slideLayout" Target="../slideLayouts/slideLayout1.xml"/><Relationship Id="rId4" Type="http://schemas.openxmlformats.org/officeDocument/2006/relationships/image" Target="../media/image103.png"/></Relationships>
</file>

<file path=ppt/slides/_rels/slide56.xml.rels><?xml version="1.0" encoding="UTF-8" standalone="yes"?>
<Relationships xmlns="http://schemas.openxmlformats.org/package/2006/relationships"><Relationship Id="rId3" Type="http://schemas.openxmlformats.org/officeDocument/2006/relationships/image" Target="../media/image104.png"/><Relationship Id="rId7" Type="http://schemas.openxmlformats.org/officeDocument/2006/relationships/image" Target="../media/image108.png"/><Relationship Id="rId2" Type="http://schemas.openxmlformats.org/officeDocument/2006/relationships/notesSlide" Target="../notesSlides/notesSlide56.xml"/><Relationship Id="rId1" Type="http://schemas.openxmlformats.org/officeDocument/2006/relationships/slideLayout" Target="../slideLayouts/slideLayout1.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5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57.xml"/><Relationship Id="rId1" Type="http://schemas.openxmlformats.org/officeDocument/2006/relationships/slideLayout" Target="../slideLayouts/slideLayout1.xml"/><Relationship Id="rId4" Type="http://schemas.openxmlformats.org/officeDocument/2006/relationships/image" Target="../media/image110.png"/></Relationships>
</file>

<file path=ppt/slides/_rels/slide58.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112.png"/></Relationships>
</file>

<file path=ppt/slides/_rels/slide59.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59.xml"/><Relationship Id="rId1" Type="http://schemas.openxmlformats.org/officeDocument/2006/relationships/slideLayout" Target="../slideLayouts/slideLayout1.xml"/><Relationship Id="rId5" Type="http://schemas.openxmlformats.org/officeDocument/2006/relationships/image" Target="../media/image115.png"/><Relationship Id="rId4" Type="http://schemas.openxmlformats.org/officeDocument/2006/relationships/image" Target="../media/image114.png"/></Relationships>
</file>

<file path=ppt/slides/_rels/slide60.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116.jpeg"/><Relationship Id="rId7" Type="http://schemas.openxmlformats.org/officeDocument/2006/relationships/image" Target="../media/image66.png"/><Relationship Id="rId2" Type="http://schemas.openxmlformats.org/officeDocument/2006/relationships/notesSlide" Target="../notesSlides/notesSlide60.xml"/><Relationship Id="rId1" Type="http://schemas.openxmlformats.org/officeDocument/2006/relationships/slideLayout" Target="../slideLayouts/slideLayout1.xml"/><Relationship Id="rId6" Type="http://schemas.microsoft.com/office/2007/relationships/hdphoto" Target="../media/hdphoto2.wdp"/><Relationship Id="rId11" Type="http://schemas.microsoft.com/office/2007/relationships/hdphoto" Target="../media/hdphoto4.wdp"/><Relationship Id="rId5" Type="http://schemas.openxmlformats.org/officeDocument/2006/relationships/image" Target="../media/image65.png"/><Relationship Id="rId10" Type="http://schemas.openxmlformats.org/officeDocument/2006/relationships/image" Target="../media/image68.png"/><Relationship Id="rId4" Type="http://schemas.openxmlformats.org/officeDocument/2006/relationships/image" Target="../media/image60.png"/><Relationship Id="rId9" Type="http://schemas.openxmlformats.org/officeDocument/2006/relationships/image" Target="../media/image67.png"/></Relationships>
</file>

<file path=ppt/slides/_rels/slide61.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119.png"/><Relationship Id="rId2" Type="http://schemas.openxmlformats.org/officeDocument/2006/relationships/notesSlide" Target="../notesSlides/notesSlide61.xml"/><Relationship Id="rId1" Type="http://schemas.openxmlformats.org/officeDocument/2006/relationships/slideLayout" Target="../slideLayouts/slideLayout1.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30.png"/></Relationships>
</file>

<file path=ppt/slides/_rels/slide6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62.xml"/><Relationship Id="rId1" Type="http://schemas.openxmlformats.org/officeDocument/2006/relationships/slideLayout" Target="../slideLayouts/slideLayout1.xml"/><Relationship Id="rId5" Type="http://schemas.openxmlformats.org/officeDocument/2006/relationships/image" Target="../media/image120.png"/><Relationship Id="rId4" Type="http://schemas.openxmlformats.org/officeDocument/2006/relationships/image" Target="../media/image70.jpeg"/></Relationships>
</file>

<file path=ppt/slides/_rels/slide6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3.xml"/><Relationship Id="rId1" Type="http://schemas.openxmlformats.org/officeDocument/2006/relationships/slideLayout" Target="../slideLayouts/slideLayout1.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6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64.xml"/><Relationship Id="rId1" Type="http://schemas.openxmlformats.org/officeDocument/2006/relationships/slideLayout" Target="../slideLayouts/slideLayout1.xml"/><Relationship Id="rId5" Type="http://schemas.openxmlformats.org/officeDocument/2006/relationships/image" Target="../media/image127.png"/><Relationship Id="rId4" Type="http://schemas.openxmlformats.org/officeDocument/2006/relationships/image" Target="../media/image126.png"/></Relationships>
</file>

<file path=ppt/slides/_rels/slide65.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65.xml"/><Relationship Id="rId1" Type="http://schemas.openxmlformats.org/officeDocument/2006/relationships/slideLayout" Target="../slideLayouts/slideLayout1.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66.xml.rels><?xml version="1.0" encoding="UTF-8" standalone="yes"?>
<Relationships xmlns="http://schemas.openxmlformats.org/package/2006/relationships"><Relationship Id="rId3" Type="http://schemas.openxmlformats.org/officeDocument/2006/relationships/hyperlink" Target="https://geonarrative.usgs.gov/landsat-1/" TargetMode="External"/><Relationship Id="rId2" Type="http://schemas.openxmlformats.org/officeDocument/2006/relationships/notesSlide" Target="../notesSlides/notesSlide66.xml"/><Relationship Id="rId1" Type="http://schemas.openxmlformats.org/officeDocument/2006/relationships/slideLayout" Target="../slideLayouts/slideLayout1.xml"/><Relationship Id="rId5" Type="http://schemas.openxmlformats.org/officeDocument/2006/relationships/image" Target="../media/image1.jpeg"/><Relationship Id="rId4" Type="http://schemas.openxmlformats.org/officeDocument/2006/relationships/hyperlink" Target="https://apps.sentinel-hub.com/eo-browser/"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67.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083277" y="640080"/>
            <a:ext cx="487182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ACBA7005: </a:t>
            </a:r>
          </a:p>
          <a:p>
            <a:pPr algn="ctr">
              <a:lnSpc>
                <a:spcPct val="90000"/>
              </a:lnSpc>
              <a:spcBef>
                <a:spcPct val="0"/>
              </a:spcBef>
              <a:spcAft>
                <a:spcPts val="600"/>
              </a:spcAft>
            </a:pPr>
            <a:endParaRPr lang="en-GB" sz="5000">
              <a:latin typeface="+mj-lt"/>
              <a:ea typeface="+mj-ea"/>
              <a:cs typeface="+mj-cs"/>
            </a:endParaRPr>
          </a:p>
          <a:p>
            <a:pPr algn="ctr">
              <a:lnSpc>
                <a:spcPct val="90000"/>
              </a:lnSpc>
              <a:spcBef>
                <a:spcPct val="0"/>
              </a:spcBef>
              <a:spcAft>
                <a:spcPts val="600"/>
              </a:spcAft>
            </a:pPr>
            <a:r>
              <a:rPr lang="en-GB" sz="5400" b="1">
                <a:latin typeface="+mj-lt"/>
                <a:ea typeface="+mj-ea"/>
                <a:cs typeface="+mj-cs"/>
              </a:rPr>
              <a:t>Fundaments of Remote Sensing</a:t>
            </a:r>
            <a:endParaRPr lang="en-US" sz="5400" b="1">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67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11/02/2026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430053" y="642549"/>
            <a:ext cx="8547653" cy="5262979"/>
          </a:xfrm>
          <a:prstGeom prst="rect">
            <a:avLst/>
          </a:prstGeom>
          <a:noFill/>
        </p:spPr>
        <p:txBody>
          <a:bodyPr wrap="square" rtlCol="0">
            <a:spAutoFit/>
          </a:bodyPr>
          <a:lstStyle/>
          <a:p>
            <a:r>
              <a:rPr lang="en-GB" sz="2400"/>
              <a:t>This lecture will contain the following:</a:t>
            </a:r>
          </a:p>
          <a:p>
            <a:endParaRPr lang="en-GB" sz="2400"/>
          </a:p>
          <a:p>
            <a:endParaRPr lang="en-GB" sz="2400"/>
          </a:p>
          <a:p>
            <a:pPr marL="342900" indent="-342900">
              <a:buFont typeface="Arial" panose="020B0604020202020204" pitchFamily="34" charset="0"/>
              <a:buChar char="•"/>
            </a:pPr>
            <a:r>
              <a:rPr lang="en-GB" sz="2400"/>
              <a:t>Definition and origin of remote sensing</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Resolutions of remote sensing (spatial, temporal, and spectral)</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practical extracting spectra with a spectrometer</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Examples of open-source EO data and how to source them</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practical exploring the use of open-source EO data for landscape level monitoring </a:t>
            </a:r>
          </a:p>
          <a:p>
            <a:pPr marL="342900" indent="-342900">
              <a:buFont typeface="Arial" panose="020B0604020202020204" pitchFamily="34" charset="0"/>
              <a:buChar char="•"/>
            </a:pPr>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err="1"/>
              <a:t>Rasters</a:t>
            </a:r>
            <a:r>
              <a:rPr lang="en-GB" b="1" dirty="0"/>
              <a:t> format 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509405" y="470857"/>
            <a:ext cx="5415157" cy="4832092"/>
          </a:xfrm>
          <a:prstGeom prst="rect">
            <a:avLst/>
          </a:prstGeom>
          <a:noFill/>
        </p:spPr>
        <p:txBody>
          <a:bodyPr wrap="square" rtlCol="0">
            <a:spAutoFit/>
          </a:bodyPr>
          <a:lstStyle/>
          <a:p>
            <a:pPr algn="ctr"/>
            <a:r>
              <a:rPr lang="en-GB" sz="2800" i="0" dirty="0">
                <a:effectLst/>
              </a:rPr>
              <a:t>In the first lecture, the data format ‘raster’ was introduced as an alternative to ‘</a:t>
            </a:r>
            <a:r>
              <a:rPr lang="en-GB" sz="2800" dirty="0"/>
              <a:t>v</a:t>
            </a:r>
            <a:r>
              <a:rPr lang="en-GB" sz="2800" i="0" dirty="0">
                <a:effectLst/>
              </a:rPr>
              <a:t>ector’ data</a:t>
            </a:r>
          </a:p>
          <a:p>
            <a:pPr algn="ctr"/>
            <a:endParaRPr lang="en-GB" sz="2800" dirty="0"/>
          </a:p>
          <a:p>
            <a:pPr algn="ctr"/>
            <a:r>
              <a:rPr lang="en-GB" sz="2800" dirty="0" err="1"/>
              <a:t>Rasters</a:t>
            </a:r>
            <a:r>
              <a:rPr lang="en-GB" sz="2800" dirty="0"/>
              <a:t> are composed of grids</a:t>
            </a:r>
          </a:p>
          <a:p>
            <a:pPr algn="ctr"/>
            <a:endParaRPr lang="en-GB" sz="2800" dirty="0"/>
          </a:p>
          <a:p>
            <a:pPr algn="ctr"/>
            <a:r>
              <a:rPr lang="en-GB" sz="2800" dirty="0"/>
              <a:t>Georeferenced (typically upper left corner)</a:t>
            </a:r>
          </a:p>
          <a:p>
            <a:pPr algn="ctr"/>
            <a:endParaRPr lang="en-GB" sz="2800" i="0" dirty="0">
              <a:effectLst/>
            </a:endParaRPr>
          </a:p>
          <a:p>
            <a:pPr algn="ctr"/>
            <a:r>
              <a:rPr lang="en-GB" sz="2800" dirty="0"/>
              <a:t>These grids contain numbers, called Digital Numbers (DN’s)</a:t>
            </a:r>
            <a:endParaRPr lang="en-GB" sz="2800" i="0" dirty="0">
              <a:effectLst/>
            </a:endParaRPr>
          </a:p>
        </p:txBody>
      </p:sp>
      <p:pic>
        <p:nvPicPr>
          <p:cNvPr id="6" name="Picture 5">
            <a:extLst>
              <a:ext uri="{FF2B5EF4-FFF2-40B4-BE49-F238E27FC236}">
                <a16:creationId xmlns:a16="http://schemas.microsoft.com/office/drawing/2014/main" id="{42EB2D4B-42EF-ADAE-6213-94B9D37F916F}"/>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2D0AE8F4-CBBD-191F-1827-26D2A2A9C9D9}"/>
              </a:ext>
            </a:extLst>
          </p:cNvPr>
          <p:cNvPicPr>
            <a:picLocks noChangeAspect="1"/>
          </p:cNvPicPr>
          <p:nvPr/>
        </p:nvPicPr>
        <p:blipFill>
          <a:blip r:embed="rId4"/>
          <a:stretch>
            <a:fillRect/>
          </a:stretch>
        </p:blipFill>
        <p:spPr>
          <a:xfrm>
            <a:off x="8120764" y="2106692"/>
            <a:ext cx="4035781" cy="2784022"/>
          </a:xfrm>
          <a:prstGeom prst="rect">
            <a:avLst/>
          </a:pr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2BF09-114D-C430-A154-C049DCCFAB6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53614E5-AF68-95D1-D521-DA69FACC7A4F}"/>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50F1DAE9-D446-2D46-411D-ECD1E2D2AD0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67</a:t>
            </a:r>
          </a:p>
        </p:txBody>
      </p:sp>
      <p:sp>
        <p:nvSpPr>
          <p:cNvPr id="8" name="TextBox 7">
            <a:extLst>
              <a:ext uri="{FF2B5EF4-FFF2-40B4-BE49-F238E27FC236}">
                <a16:creationId xmlns:a16="http://schemas.microsoft.com/office/drawing/2014/main" id="{E54D837B-5465-D940-71C4-85C061C4D4FF}"/>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Digital numbers (DN’s)</a:t>
            </a:r>
          </a:p>
        </p:txBody>
      </p:sp>
      <p:sp>
        <p:nvSpPr>
          <p:cNvPr id="2" name="TextBox 1">
            <a:extLst>
              <a:ext uri="{FF2B5EF4-FFF2-40B4-BE49-F238E27FC236}">
                <a16:creationId xmlns:a16="http://schemas.microsoft.com/office/drawing/2014/main" id="{3F87BE47-2534-B530-43B6-6D6F05A58369}"/>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5282D432-E9A0-E0CA-046A-75538E28B335}"/>
              </a:ext>
            </a:extLst>
          </p:cNvPr>
          <p:cNvSpPr txBox="1"/>
          <p:nvPr/>
        </p:nvSpPr>
        <p:spPr>
          <a:xfrm>
            <a:off x="2399171" y="580604"/>
            <a:ext cx="5003915" cy="954107"/>
          </a:xfrm>
          <a:prstGeom prst="rect">
            <a:avLst/>
          </a:prstGeom>
          <a:noFill/>
        </p:spPr>
        <p:txBody>
          <a:bodyPr wrap="square" rtlCol="0">
            <a:spAutoFit/>
          </a:bodyPr>
          <a:lstStyle/>
          <a:p>
            <a:pPr algn="ctr"/>
            <a:r>
              <a:rPr lang="en-GB" sz="2800" dirty="0"/>
              <a:t>These grids contain numbers, called Digital Numbers (DN’s)</a:t>
            </a:r>
            <a:endParaRPr lang="en-GB" sz="2800" i="0" dirty="0">
              <a:effectLst/>
            </a:endParaRPr>
          </a:p>
        </p:txBody>
      </p:sp>
      <p:pic>
        <p:nvPicPr>
          <p:cNvPr id="6" name="Picture 5">
            <a:extLst>
              <a:ext uri="{FF2B5EF4-FFF2-40B4-BE49-F238E27FC236}">
                <a16:creationId xmlns:a16="http://schemas.microsoft.com/office/drawing/2014/main" id="{7F31B1A0-01A7-2A4B-3CB8-17F150D1CE9B}"/>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9" name="Picture 8">
            <a:extLst>
              <a:ext uri="{FF2B5EF4-FFF2-40B4-BE49-F238E27FC236}">
                <a16:creationId xmlns:a16="http://schemas.microsoft.com/office/drawing/2014/main" id="{FDC7C85D-9959-4A2E-6B3C-7082955F3344}"/>
              </a:ext>
            </a:extLst>
          </p:cNvPr>
          <p:cNvPicPr>
            <a:picLocks noChangeAspect="1"/>
          </p:cNvPicPr>
          <p:nvPr/>
        </p:nvPicPr>
        <p:blipFill>
          <a:blip r:embed="rId4"/>
          <a:stretch>
            <a:fillRect/>
          </a:stretch>
        </p:blipFill>
        <p:spPr>
          <a:xfrm>
            <a:off x="4063538" y="1745983"/>
            <a:ext cx="2869474" cy="1703750"/>
          </a:xfrm>
          <a:prstGeom prst="rect">
            <a:avLst/>
          </a:prstGeom>
        </p:spPr>
      </p:pic>
      <p:pic>
        <p:nvPicPr>
          <p:cNvPr id="10" name="Picture 6" descr="Chapter 7 Raster Geospatial Data - Discrete | Geographic Data Science with  R: Visualizing and Analyzing Environmental Change">
            <a:extLst>
              <a:ext uri="{FF2B5EF4-FFF2-40B4-BE49-F238E27FC236}">
                <a16:creationId xmlns:a16="http://schemas.microsoft.com/office/drawing/2014/main" id="{43ED31FA-AFAE-DB37-AA61-2EB40A7E54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0872" y="696192"/>
            <a:ext cx="4901128" cy="35008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Table 11">
            <a:extLst>
              <a:ext uri="{FF2B5EF4-FFF2-40B4-BE49-F238E27FC236}">
                <a16:creationId xmlns:a16="http://schemas.microsoft.com/office/drawing/2014/main" id="{4FD5C31F-B123-4065-3F0A-F237F7BD87BC}"/>
              </a:ext>
            </a:extLst>
          </p:cNvPr>
          <p:cNvGraphicFramePr>
            <a:graphicFrameLocks noGrp="1"/>
          </p:cNvGraphicFramePr>
          <p:nvPr>
            <p:extLst>
              <p:ext uri="{D42A27DB-BD31-4B8C-83A1-F6EECF244321}">
                <p14:modId xmlns:p14="http://schemas.microsoft.com/office/powerpoint/2010/main" val="2402405881"/>
              </p:ext>
            </p:extLst>
          </p:nvPr>
        </p:nvGraphicFramePr>
        <p:xfrm>
          <a:off x="3298433" y="4010892"/>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dirty="0"/>
                        <a:t>2</a:t>
                      </a:r>
                    </a:p>
                  </a:txBody>
                  <a:tcPr anchor="ctr"/>
                </a:tc>
                <a:tc>
                  <a:txBody>
                    <a:bodyPr/>
                    <a:lstStyle/>
                    <a:p>
                      <a:pPr algn="ctr"/>
                      <a:r>
                        <a:rPr lang="en-GB" dirty="0"/>
                        <a:t>4</a:t>
                      </a:r>
                    </a:p>
                  </a:txBody>
                  <a:tcPr anchor="ctr"/>
                </a:tc>
                <a:tc>
                  <a:txBody>
                    <a:bodyPr/>
                    <a:lstStyle/>
                    <a:p>
                      <a:pPr algn="ctr"/>
                      <a:r>
                        <a:rPr lang="en-GB" dirty="0"/>
                        <a:t>2</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3275102556"/>
                  </a:ext>
                </a:extLst>
              </a:tr>
              <a:tr h="473276">
                <a:tc>
                  <a:txBody>
                    <a:bodyPr/>
                    <a:lstStyle/>
                    <a:p>
                      <a:pPr algn="ctr"/>
                      <a:r>
                        <a:rPr lang="en-GB" dirty="0"/>
                        <a:t>4</a:t>
                      </a:r>
                    </a:p>
                  </a:txBody>
                  <a:tcPr anchor="ctr"/>
                </a:tc>
                <a:tc>
                  <a:txBody>
                    <a:bodyPr/>
                    <a:lstStyle/>
                    <a:p>
                      <a:pPr algn="ctr"/>
                      <a:r>
                        <a:rPr lang="en-GB" dirty="0"/>
                        <a:t>4</a:t>
                      </a:r>
                    </a:p>
                  </a:txBody>
                  <a:tcPr anchor="ctr"/>
                </a:tc>
                <a:tc>
                  <a:txBody>
                    <a:bodyPr/>
                    <a:lstStyle/>
                    <a:p>
                      <a:pPr algn="ctr"/>
                      <a:r>
                        <a:rPr lang="en-GB" dirty="0"/>
                        <a:t>2</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2839972838"/>
                  </a:ext>
                </a:extLst>
              </a:tr>
              <a:tr h="473276">
                <a:tc>
                  <a:txBody>
                    <a:bodyPr/>
                    <a:lstStyle/>
                    <a:p>
                      <a:pPr algn="ctr"/>
                      <a:r>
                        <a:rPr lang="en-GB" dirty="0"/>
                        <a:t>2</a:t>
                      </a:r>
                    </a:p>
                  </a:txBody>
                  <a:tcPr anchor="ctr"/>
                </a:tc>
                <a:tc>
                  <a:txBody>
                    <a:bodyPr/>
                    <a:lstStyle/>
                    <a:p>
                      <a:pPr algn="ctr"/>
                      <a:r>
                        <a:rPr lang="en-GB" dirty="0"/>
                        <a:t>4</a:t>
                      </a:r>
                    </a:p>
                  </a:txBody>
                  <a:tcPr anchor="ctr"/>
                </a:tc>
                <a:tc>
                  <a:txBody>
                    <a:bodyPr/>
                    <a:lstStyle/>
                    <a:p>
                      <a:pPr algn="ctr"/>
                      <a:r>
                        <a:rPr lang="en-GB" dirty="0"/>
                        <a:t>7</a:t>
                      </a:r>
                    </a:p>
                  </a:txBody>
                  <a:tcPr anchor="ctr"/>
                </a:tc>
                <a:tc>
                  <a:txBody>
                    <a:bodyPr/>
                    <a:lstStyle/>
                    <a:p>
                      <a:pPr algn="ctr"/>
                      <a:r>
                        <a:rPr lang="en-GB" dirty="0"/>
                        <a:t>4</a:t>
                      </a:r>
                    </a:p>
                  </a:txBody>
                  <a:tcPr anchor="ctr"/>
                </a:tc>
                <a:tc>
                  <a:txBody>
                    <a:bodyPr/>
                    <a:lstStyle/>
                    <a:p>
                      <a:pPr algn="ctr"/>
                      <a:r>
                        <a:rPr lang="en-GB" dirty="0"/>
                        <a:t>4</a:t>
                      </a:r>
                    </a:p>
                  </a:txBody>
                  <a:tcPr anchor="ctr"/>
                </a:tc>
                <a:extLst>
                  <a:ext uri="{0D108BD9-81ED-4DB2-BD59-A6C34878D82A}">
                    <a16:rowId xmlns:a16="http://schemas.microsoft.com/office/drawing/2014/main" val="602548078"/>
                  </a:ext>
                </a:extLst>
              </a:tr>
              <a:tr h="473276">
                <a:tc>
                  <a:txBody>
                    <a:bodyPr/>
                    <a:lstStyle/>
                    <a:p>
                      <a:pPr algn="ctr"/>
                      <a:r>
                        <a:rPr lang="en-GB" dirty="0"/>
                        <a:t>5</a:t>
                      </a:r>
                    </a:p>
                  </a:txBody>
                  <a:tcPr anchor="ctr"/>
                </a:tc>
                <a:tc>
                  <a:txBody>
                    <a:bodyPr/>
                    <a:lstStyle/>
                    <a:p>
                      <a:pPr algn="ctr"/>
                      <a:r>
                        <a:rPr lang="en-GB" dirty="0"/>
                        <a:t>6</a:t>
                      </a:r>
                    </a:p>
                  </a:txBody>
                  <a:tcPr anchor="ctr"/>
                </a:tc>
                <a:tc>
                  <a:txBody>
                    <a:bodyPr/>
                    <a:lstStyle/>
                    <a:p>
                      <a:pPr algn="ctr"/>
                      <a:r>
                        <a:rPr lang="en-GB" dirty="0"/>
                        <a:t>4</a:t>
                      </a:r>
                    </a:p>
                  </a:txBody>
                  <a:tcPr anchor="ctr"/>
                </a:tc>
                <a:tc>
                  <a:txBody>
                    <a:bodyPr/>
                    <a:lstStyle/>
                    <a:p>
                      <a:pPr algn="ctr"/>
                      <a:r>
                        <a:rPr lang="en-GB" dirty="0"/>
                        <a:t>7</a:t>
                      </a:r>
                    </a:p>
                  </a:txBody>
                  <a:tcPr anchor="ctr"/>
                </a:tc>
                <a:tc>
                  <a:txBody>
                    <a:bodyPr/>
                    <a:lstStyle/>
                    <a:p>
                      <a:pPr algn="ctr"/>
                      <a:r>
                        <a:rPr lang="en-GB" dirty="0"/>
                        <a:t>4</a:t>
                      </a:r>
                    </a:p>
                  </a:txBody>
                  <a:tcPr anchor="ctr"/>
                </a:tc>
                <a:extLst>
                  <a:ext uri="{0D108BD9-81ED-4DB2-BD59-A6C34878D82A}">
                    <a16:rowId xmlns:a16="http://schemas.microsoft.com/office/drawing/2014/main" val="1629774878"/>
                  </a:ext>
                </a:extLst>
              </a:tr>
              <a:tr h="473276">
                <a:tc>
                  <a:txBody>
                    <a:bodyPr/>
                    <a:lstStyle/>
                    <a:p>
                      <a:pPr algn="ctr"/>
                      <a:r>
                        <a:rPr lang="en-GB" dirty="0"/>
                        <a:t>5</a:t>
                      </a:r>
                    </a:p>
                  </a:txBody>
                  <a:tcPr anchor="ctr"/>
                </a:tc>
                <a:tc>
                  <a:txBody>
                    <a:bodyPr/>
                    <a:lstStyle/>
                    <a:p>
                      <a:pPr algn="ctr"/>
                      <a:r>
                        <a:rPr lang="en-GB" dirty="0"/>
                        <a:t>5</a:t>
                      </a:r>
                    </a:p>
                  </a:txBody>
                  <a:tcPr anchor="ctr"/>
                </a:tc>
                <a:tc>
                  <a:txBody>
                    <a:bodyPr/>
                    <a:lstStyle/>
                    <a:p>
                      <a:pPr algn="ctr"/>
                      <a:r>
                        <a:rPr lang="en-GB" dirty="0"/>
                        <a:t>5</a:t>
                      </a:r>
                    </a:p>
                  </a:txBody>
                  <a:tcPr anchor="ctr"/>
                </a:tc>
                <a:tc>
                  <a:txBody>
                    <a:bodyPr/>
                    <a:lstStyle/>
                    <a:p>
                      <a:pPr algn="ctr"/>
                      <a:r>
                        <a:rPr lang="en-GB" dirty="0"/>
                        <a:t>7</a:t>
                      </a:r>
                    </a:p>
                  </a:txBody>
                  <a:tcPr anchor="ctr"/>
                </a:tc>
                <a:tc>
                  <a:txBody>
                    <a:bodyPr/>
                    <a:lstStyle/>
                    <a:p>
                      <a:pPr algn="ctr"/>
                      <a:r>
                        <a:rPr lang="en-GB" dirty="0"/>
                        <a:t>7</a:t>
                      </a:r>
                    </a:p>
                  </a:txBody>
                  <a:tcPr anchor="ctr"/>
                </a:tc>
                <a:extLst>
                  <a:ext uri="{0D108BD9-81ED-4DB2-BD59-A6C34878D82A}">
                    <a16:rowId xmlns:a16="http://schemas.microsoft.com/office/drawing/2014/main" val="823327673"/>
                  </a:ext>
                </a:extLst>
              </a:tr>
            </a:tbl>
          </a:graphicData>
        </a:graphic>
      </p:graphicFrame>
      <p:sp>
        <p:nvSpPr>
          <p:cNvPr id="11" name="Rectangle 10">
            <a:extLst>
              <a:ext uri="{FF2B5EF4-FFF2-40B4-BE49-F238E27FC236}">
                <a16:creationId xmlns:a16="http://schemas.microsoft.com/office/drawing/2014/main" id="{2FDB4ED8-8374-117E-BC97-BD49E96E6819}"/>
              </a:ext>
            </a:extLst>
          </p:cNvPr>
          <p:cNvSpPr/>
          <p:nvPr/>
        </p:nvSpPr>
        <p:spPr>
          <a:xfrm>
            <a:off x="9162788" y="2316480"/>
            <a:ext cx="247911" cy="232567"/>
          </a:xfrm>
          <a:prstGeom prst="rect">
            <a:avLst/>
          </a:prstGeom>
          <a:noFill/>
          <a:ln w="762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182C72F2-B705-EBAC-DA9F-0123C4671D18}"/>
              </a:ext>
            </a:extLst>
          </p:cNvPr>
          <p:cNvCxnSpPr>
            <a:cxnSpLocks/>
          </p:cNvCxnSpPr>
          <p:nvPr/>
        </p:nvCxnSpPr>
        <p:spPr>
          <a:xfrm flipH="1">
            <a:off x="5976298" y="2549047"/>
            <a:ext cx="3131740" cy="145940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graphicFrame>
        <p:nvGraphicFramePr>
          <p:cNvPr id="19" name="Table 18">
            <a:extLst>
              <a:ext uri="{FF2B5EF4-FFF2-40B4-BE49-F238E27FC236}">
                <a16:creationId xmlns:a16="http://schemas.microsoft.com/office/drawing/2014/main" id="{A153E6E2-4DA2-07E5-EAD8-4D3DBFE3BFB4}"/>
              </a:ext>
            </a:extLst>
          </p:cNvPr>
          <p:cNvGraphicFramePr>
            <a:graphicFrameLocks noGrp="1"/>
          </p:cNvGraphicFramePr>
          <p:nvPr>
            <p:extLst>
              <p:ext uri="{D42A27DB-BD31-4B8C-83A1-F6EECF244321}">
                <p14:modId xmlns:p14="http://schemas.microsoft.com/office/powerpoint/2010/main" val="1177824371"/>
              </p:ext>
            </p:extLst>
          </p:nvPr>
        </p:nvGraphicFramePr>
        <p:xfrm>
          <a:off x="3298433" y="4010892"/>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b="1" dirty="0">
                          <a:solidFill>
                            <a:srgbClr val="FF0000"/>
                          </a:solidFill>
                        </a:rPr>
                        <a:t>2</a:t>
                      </a:r>
                    </a:p>
                  </a:txBody>
                  <a:tcPr anchor="ctr"/>
                </a:tc>
                <a:tc>
                  <a:txBody>
                    <a:bodyPr/>
                    <a:lstStyle/>
                    <a:p>
                      <a:pPr algn="ctr"/>
                      <a:r>
                        <a:rPr lang="en-GB" b="1" dirty="0">
                          <a:solidFill>
                            <a:schemeClr val="accent6">
                              <a:lumMod val="75000"/>
                            </a:schemeClr>
                          </a:solidFill>
                        </a:rPr>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2</a:t>
                      </a:r>
                    </a:p>
                  </a:txBody>
                  <a:tcPr anchor="ctr"/>
                </a:tc>
                <a:tc>
                  <a:txBody>
                    <a:bodyPr/>
                    <a:lstStyle/>
                    <a:p>
                      <a:pPr algn="ctr"/>
                      <a:r>
                        <a:rPr lang="en-GB" b="1" dirty="0">
                          <a:solidFill>
                            <a:srgbClr val="00B0F0"/>
                          </a:solidFill>
                        </a:rPr>
                        <a:t>7</a:t>
                      </a:r>
                      <a:endParaRPr lang="en-GB" b="1"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chemeClr val="accent6">
                              <a:lumMod val="75000"/>
                            </a:schemeClr>
                          </a:solidFill>
                        </a:rPr>
                        <a:t>4</a:t>
                      </a:r>
                    </a:p>
                  </a:txBody>
                  <a:tcPr anchor="ctr"/>
                </a:tc>
                <a:extLst>
                  <a:ext uri="{0D108BD9-81ED-4DB2-BD59-A6C34878D82A}">
                    <a16:rowId xmlns:a16="http://schemas.microsoft.com/office/drawing/2014/main" val="3275102556"/>
                  </a:ext>
                </a:extLst>
              </a:tr>
              <a:tr h="473276">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2</a:t>
                      </a:r>
                    </a:p>
                  </a:txBody>
                  <a:tcPr anchor="ctr"/>
                </a:tc>
                <a:tc>
                  <a:txBody>
                    <a:bodyPr/>
                    <a:lstStyle/>
                    <a:p>
                      <a:pPr algn="ctr"/>
                      <a:r>
                        <a:rPr lang="en-GB" b="1" dirty="0">
                          <a:solidFill>
                            <a:srgbClr val="00B0F0"/>
                          </a:solidFill>
                        </a:rPr>
                        <a:t>7</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2839972838"/>
                  </a:ext>
                </a:extLst>
              </a:tr>
              <a:tr h="473276">
                <a:tc>
                  <a:txBody>
                    <a:bodyPr/>
                    <a:lstStyle/>
                    <a:p>
                      <a:pPr algn="ctr"/>
                      <a:r>
                        <a:rPr lang="en-GB" b="1" dirty="0">
                          <a:solidFill>
                            <a:srgbClr val="FF0000"/>
                          </a:solidFill>
                        </a:rPr>
                        <a:t>2</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rgbClr val="00B0F0"/>
                          </a:solidFill>
                        </a:rPr>
                        <a:t>7</a:t>
                      </a:r>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602548078"/>
                  </a:ext>
                </a:extLst>
              </a:tr>
              <a:tr h="473276">
                <a:tc>
                  <a:txBody>
                    <a:bodyPr/>
                    <a:lstStyle/>
                    <a:p>
                      <a:pPr algn="ctr"/>
                      <a:r>
                        <a:rPr lang="en-GB" b="1" dirty="0">
                          <a:solidFill>
                            <a:schemeClr val="accent4"/>
                          </a:solidFill>
                        </a:rPr>
                        <a:t>5</a:t>
                      </a:r>
                    </a:p>
                  </a:txBody>
                  <a:tcPr anchor="ctr"/>
                </a:tc>
                <a:tc>
                  <a:txBody>
                    <a:bodyPr/>
                    <a:lstStyle/>
                    <a:p>
                      <a:pPr algn="ctr"/>
                      <a:r>
                        <a:rPr lang="en-GB" b="1" dirty="0">
                          <a:solidFill>
                            <a:schemeClr val="accent4">
                              <a:lumMod val="50000"/>
                            </a:schemeClr>
                          </a:solidFill>
                        </a:rPr>
                        <a:t>6</a:t>
                      </a:r>
                    </a:p>
                  </a:txBody>
                  <a:tcPr anchor="ctr"/>
                </a:tc>
                <a:tc>
                  <a:txBody>
                    <a:bodyPr/>
                    <a:lstStyle/>
                    <a:p>
                      <a:pPr algn="ctr"/>
                      <a:r>
                        <a:rPr lang="en-GB" b="1" dirty="0">
                          <a:solidFill>
                            <a:schemeClr val="accent6">
                              <a:lumMod val="75000"/>
                            </a:schemeClr>
                          </a:solidFill>
                        </a:rPr>
                        <a:t>4</a:t>
                      </a:r>
                      <a:endParaRPr lang="en-GB" b="1" dirty="0"/>
                    </a:p>
                  </a:txBody>
                  <a:tcPr anchor="ctr"/>
                </a:tc>
                <a:tc>
                  <a:txBody>
                    <a:bodyPr/>
                    <a:lstStyle/>
                    <a:p>
                      <a:pPr algn="ctr"/>
                      <a:r>
                        <a:rPr lang="en-GB" b="1" dirty="0">
                          <a:solidFill>
                            <a:srgbClr val="00B0F0"/>
                          </a:solidFill>
                        </a:rPr>
                        <a:t>7</a:t>
                      </a:r>
                      <a:endParaRPr lang="en-GB" b="1" dirty="0"/>
                    </a:p>
                  </a:txBody>
                  <a:tcPr anchor="ctr"/>
                </a:tc>
                <a:tc>
                  <a:txBody>
                    <a:bodyPr/>
                    <a:lstStyle/>
                    <a:p>
                      <a:pPr algn="ctr"/>
                      <a:r>
                        <a:rPr lang="en-GB" b="1" dirty="0">
                          <a:solidFill>
                            <a:schemeClr val="accent6">
                              <a:lumMod val="75000"/>
                            </a:schemeClr>
                          </a:solidFill>
                        </a:rPr>
                        <a:t>4</a:t>
                      </a:r>
                      <a:endParaRPr lang="en-GB" b="1" dirty="0"/>
                    </a:p>
                  </a:txBody>
                  <a:tcPr anchor="ctr"/>
                </a:tc>
                <a:extLst>
                  <a:ext uri="{0D108BD9-81ED-4DB2-BD59-A6C34878D82A}">
                    <a16:rowId xmlns:a16="http://schemas.microsoft.com/office/drawing/2014/main" val="1629774878"/>
                  </a:ext>
                </a:extLst>
              </a:tr>
              <a:tr h="473276">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chemeClr val="accent4"/>
                          </a:solidFill>
                        </a:rPr>
                        <a:t>5</a:t>
                      </a:r>
                      <a:endParaRPr lang="en-GB" b="1" dirty="0"/>
                    </a:p>
                  </a:txBody>
                  <a:tcPr anchor="ctr"/>
                </a:tc>
                <a:tc>
                  <a:txBody>
                    <a:bodyPr/>
                    <a:lstStyle/>
                    <a:p>
                      <a:pPr algn="ctr"/>
                      <a:r>
                        <a:rPr lang="en-GB" b="1" dirty="0">
                          <a:solidFill>
                            <a:srgbClr val="00B0F0"/>
                          </a:solidFill>
                        </a:rPr>
                        <a:t>7</a:t>
                      </a:r>
                    </a:p>
                  </a:txBody>
                  <a:tcPr anchor="ctr"/>
                </a:tc>
                <a:tc>
                  <a:txBody>
                    <a:bodyPr/>
                    <a:lstStyle/>
                    <a:p>
                      <a:pPr algn="ctr"/>
                      <a:r>
                        <a:rPr lang="en-GB" b="1" dirty="0">
                          <a:solidFill>
                            <a:srgbClr val="00B0F0"/>
                          </a:solidFill>
                        </a:rPr>
                        <a:t>7</a:t>
                      </a:r>
                      <a:endParaRPr lang="en-GB" b="1" dirty="0"/>
                    </a:p>
                  </a:txBody>
                  <a:tcPr anchor="ctr"/>
                </a:tc>
                <a:extLst>
                  <a:ext uri="{0D108BD9-81ED-4DB2-BD59-A6C34878D82A}">
                    <a16:rowId xmlns:a16="http://schemas.microsoft.com/office/drawing/2014/main" val="823327673"/>
                  </a:ext>
                </a:extLst>
              </a:tr>
            </a:tbl>
          </a:graphicData>
        </a:graphic>
      </p:graphicFrame>
      <p:graphicFrame>
        <p:nvGraphicFramePr>
          <p:cNvPr id="18" name="Table 17">
            <a:extLst>
              <a:ext uri="{FF2B5EF4-FFF2-40B4-BE49-F238E27FC236}">
                <a16:creationId xmlns:a16="http://schemas.microsoft.com/office/drawing/2014/main" id="{1BADD37D-D68B-742C-6F33-34C4556C457C}"/>
              </a:ext>
            </a:extLst>
          </p:cNvPr>
          <p:cNvGraphicFramePr>
            <a:graphicFrameLocks noGrp="1"/>
          </p:cNvGraphicFramePr>
          <p:nvPr>
            <p:extLst>
              <p:ext uri="{D42A27DB-BD31-4B8C-83A1-F6EECF244321}">
                <p14:modId xmlns:p14="http://schemas.microsoft.com/office/powerpoint/2010/main" val="2489265959"/>
              </p:ext>
            </p:extLst>
          </p:nvPr>
        </p:nvGraphicFramePr>
        <p:xfrm>
          <a:off x="3298433" y="4010677"/>
          <a:ext cx="2677865" cy="2366380"/>
        </p:xfrm>
        <a:graphic>
          <a:graphicData uri="http://schemas.openxmlformats.org/drawingml/2006/table">
            <a:tbl>
              <a:tblPr firstRow="1" bandRow="1">
                <a:tableStyleId>{5940675A-B579-460E-94D1-54222C63F5DA}</a:tableStyleId>
              </a:tblPr>
              <a:tblGrid>
                <a:gridCol w="535573">
                  <a:extLst>
                    <a:ext uri="{9D8B030D-6E8A-4147-A177-3AD203B41FA5}">
                      <a16:colId xmlns:a16="http://schemas.microsoft.com/office/drawing/2014/main" val="120731624"/>
                    </a:ext>
                  </a:extLst>
                </a:gridCol>
                <a:gridCol w="535573">
                  <a:extLst>
                    <a:ext uri="{9D8B030D-6E8A-4147-A177-3AD203B41FA5}">
                      <a16:colId xmlns:a16="http://schemas.microsoft.com/office/drawing/2014/main" val="366088615"/>
                    </a:ext>
                  </a:extLst>
                </a:gridCol>
                <a:gridCol w="535573">
                  <a:extLst>
                    <a:ext uri="{9D8B030D-6E8A-4147-A177-3AD203B41FA5}">
                      <a16:colId xmlns:a16="http://schemas.microsoft.com/office/drawing/2014/main" val="1796284804"/>
                    </a:ext>
                  </a:extLst>
                </a:gridCol>
                <a:gridCol w="535573">
                  <a:extLst>
                    <a:ext uri="{9D8B030D-6E8A-4147-A177-3AD203B41FA5}">
                      <a16:colId xmlns:a16="http://schemas.microsoft.com/office/drawing/2014/main" val="3354867314"/>
                    </a:ext>
                  </a:extLst>
                </a:gridCol>
                <a:gridCol w="535573">
                  <a:extLst>
                    <a:ext uri="{9D8B030D-6E8A-4147-A177-3AD203B41FA5}">
                      <a16:colId xmlns:a16="http://schemas.microsoft.com/office/drawing/2014/main" val="445478173"/>
                    </a:ext>
                  </a:extLst>
                </a:gridCol>
              </a:tblGrid>
              <a:tr h="473276">
                <a:tc>
                  <a:txBody>
                    <a:bodyPr/>
                    <a:lstStyle/>
                    <a:p>
                      <a:pPr algn="ct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7</a:t>
                      </a:r>
                    </a:p>
                  </a:txBody>
                  <a:tcPr anchor="ctr">
                    <a:solidFill>
                      <a:srgbClr val="00B0F0"/>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3275102556"/>
                  </a:ext>
                </a:extLst>
              </a:tr>
              <a:tr h="473276">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2839972838"/>
                  </a:ext>
                </a:extLst>
              </a:tr>
              <a:tr h="473276">
                <a:tc>
                  <a:txBody>
                    <a:bodyPr/>
                    <a:lstStyle/>
                    <a:p>
                      <a:pPr algn="ctr"/>
                      <a:r>
                        <a:rPr lang="en-GB" sz="1100" b="0" dirty="0">
                          <a:solidFill>
                            <a:schemeClr val="tx1"/>
                          </a:solidFill>
                        </a:rPr>
                        <a:t>2</a:t>
                      </a:r>
                    </a:p>
                  </a:txBody>
                  <a:tcPr anchor="ctr">
                    <a:solidFill>
                      <a:srgbClr val="FF000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602548078"/>
                  </a:ext>
                </a:extLst>
              </a:tr>
              <a:tr h="473276">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6</a:t>
                      </a:r>
                    </a:p>
                  </a:txBody>
                  <a:tcPr anchor="ctr">
                    <a:solidFill>
                      <a:schemeClr val="accent4">
                        <a:lumMod val="50000"/>
                      </a:schemeClr>
                    </a:solidFill>
                  </a:tcPr>
                </a:tc>
                <a:tc>
                  <a:txBody>
                    <a:bodyPr/>
                    <a:lstStyle/>
                    <a:p>
                      <a:pPr algn="ctr"/>
                      <a:r>
                        <a:rPr lang="en-GB" sz="1100" b="0" dirty="0">
                          <a:solidFill>
                            <a:schemeClr val="tx1"/>
                          </a:solidFill>
                        </a:rPr>
                        <a:t>4</a:t>
                      </a:r>
                    </a:p>
                  </a:txBody>
                  <a:tcPr anchor="ctr">
                    <a:solidFill>
                      <a:schemeClr val="accent6">
                        <a:lumMod val="75000"/>
                      </a:schemeClr>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4</a:t>
                      </a:r>
                    </a:p>
                  </a:txBody>
                  <a:tcPr anchor="ctr">
                    <a:solidFill>
                      <a:schemeClr val="accent6">
                        <a:lumMod val="75000"/>
                      </a:schemeClr>
                    </a:solidFill>
                  </a:tcPr>
                </a:tc>
                <a:extLst>
                  <a:ext uri="{0D108BD9-81ED-4DB2-BD59-A6C34878D82A}">
                    <a16:rowId xmlns:a16="http://schemas.microsoft.com/office/drawing/2014/main" val="1629774878"/>
                  </a:ext>
                </a:extLst>
              </a:tr>
              <a:tr h="473276">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5</a:t>
                      </a:r>
                    </a:p>
                  </a:txBody>
                  <a:tcPr anchor="ctr">
                    <a:solidFill>
                      <a:schemeClr val="accent4"/>
                    </a:solidFill>
                  </a:tcPr>
                </a:tc>
                <a:tc>
                  <a:txBody>
                    <a:bodyPr/>
                    <a:lstStyle/>
                    <a:p>
                      <a:pPr algn="ctr"/>
                      <a:r>
                        <a:rPr lang="en-GB" sz="1100" b="0" dirty="0">
                          <a:solidFill>
                            <a:schemeClr val="tx1"/>
                          </a:solidFill>
                        </a:rPr>
                        <a:t>7</a:t>
                      </a:r>
                    </a:p>
                  </a:txBody>
                  <a:tcPr anchor="ctr">
                    <a:solidFill>
                      <a:srgbClr val="00B0F0"/>
                    </a:solidFill>
                  </a:tcPr>
                </a:tc>
                <a:tc>
                  <a:txBody>
                    <a:bodyPr/>
                    <a:lstStyle/>
                    <a:p>
                      <a:pPr algn="ctr"/>
                      <a:r>
                        <a:rPr lang="en-GB" sz="1100" b="0" dirty="0">
                          <a:solidFill>
                            <a:schemeClr val="tx1"/>
                          </a:solidFill>
                        </a:rPr>
                        <a:t>7</a:t>
                      </a:r>
                    </a:p>
                  </a:txBody>
                  <a:tcPr anchor="ctr">
                    <a:solidFill>
                      <a:srgbClr val="00B0F0"/>
                    </a:solidFill>
                  </a:tcPr>
                </a:tc>
                <a:extLst>
                  <a:ext uri="{0D108BD9-81ED-4DB2-BD59-A6C34878D82A}">
                    <a16:rowId xmlns:a16="http://schemas.microsoft.com/office/drawing/2014/main" val="823327673"/>
                  </a:ext>
                </a:extLst>
              </a:tr>
            </a:tbl>
          </a:graphicData>
        </a:graphic>
      </p:graphicFrame>
      <p:sp>
        <p:nvSpPr>
          <p:cNvPr id="21" name="TextBox 20">
            <a:extLst>
              <a:ext uri="{FF2B5EF4-FFF2-40B4-BE49-F238E27FC236}">
                <a16:creationId xmlns:a16="http://schemas.microsoft.com/office/drawing/2014/main" id="{50911E62-8E38-9E14-81EB-A648DFFE9532}"/>
              </a:ext>
            </a:extLst>
          </p:cNvPr>
          <p:cNvSpPr txBox="1"/>
          <p:nvPr/>
        </p:nvSpPr>
        <p:spPr>
          <a:xfrm>
            <a:off x="6215704" y="4404931"/>
            <a:ext cx="5003915" cy="954107"/>
          </a:xfrm>
          <a:prstGeom prst="rect">
            <a:avLst/>
          </a:prstGeom>
          <a:noFill/>
        </p:spPr>
        <p:txBody>
          <a:bodyPr wrap="square" rtlCol="0">
            <a:spAutoFit/>
          </a:bodyPr>
          <a:lstStyle/>
          <a:p>
            <a:pPr algn="ctr"/>
            <a:r>
              <a:rPr lang="en-GB" sz="2800" i="0" dirty="0">
                <a:effectLst/>
              </a:rPr>
              <a:t>DN’s can then be used to denote colour on the screen</a:t>
            </a:r>
          </a:p>
        </p:txBody>
      </p:sp>
      <p:pic>
        <p:nvPicPr>
          <p:cNvPr id="1028" name="Picture 4" descr="Pixelated Flower - Pixelated flower ...">
            <a:extLst>
              <a:ext uri="{FF2B5EF4-FFF2-40B4-BE49-F238E27FC236}">
                <a16:creationId xmlns:a16="http://schemas.microsoft.com/office/drawing/2014/main" id="{74FAACB7-E275-3768-F835-26487B9E204D}"/>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7018" b="89474" l="9122" r="90541">
                        <a14:foregroundMark x1="14527" y1="24561" x2="25676" y2="50292"/>
                        <a14:foregroundMark x1="25676" y1="50292" x2="25338" y2="26901"/>
                        <a14:foregroundMark x1="26689" y1="63158" x2="29392" y2="53801"/>
                        <a14:foregroundMark x1="60473" y1="7018" x2="68919" y2="7602"/>
                        <a14:foregroundMark x1="67568" y1="90058" x2="59797" y2="90058"/>
                        <a14:foregroundMark x1="89865" y1="42105" x2="90541" y2="55556"/>
                        <a14:foregroundMark x1="39527" y1="16959" x2="37500" y2="17544"/>
                        <a14:foregroundMark x1="33784" y1="71930" x2="38851" y2="75439"/>
                      </a14:backgroundRemoval>
                    </a14:imgEffect>
                  </a14:imgLayer>
                </a14:imgProps>
              </a:ext>
              <a:ext uri="{28A0092B-C50C-407E-A947-70E740481C1C}">
                <a14:useLocalDpi xmlns:a14="http://schemas.microsoft.com/office/drawing/2010/main" val="0"/>
              </a:ext>
            </a:extLst>
          </a:blip>
          <a:srcRect/>
          <a:stretch>
            <a:fillRect/>
          </a:stretch>
        </p:blipFill>
        <p:spPr bwMode="auto">
          <a:xfrm>
            <a:off x="9598817" y="5156250"/>
            <a:ext cx="2412405" cy="1393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184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42479-540B-B466-A5AA-3FEA79D98E9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724DDC-6937-DC7B-6E29-A74DE62AFBA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7D8C548C-CD76-0B6F-E63D-5149BCEBA54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67</a:t>
            </a:r>
          </a:p>
        </p:txBody>
      </p:sp>
      <p:sp>
        <p:nvSpPr>
          <p:cNvPr id="8" name="TextBox 7">
            <a:extLst>
              <a:ext uri="{FF2B5EF4-FFF2-40B4-BE49-F238E27FC236}">
                <a16:creationId xmlns:a16="http://schemas.microsoft.com/office/drawing/2014/main" id="{C3CAC062-5E87-BFF1-3331-2B9AED5BC56F}"/>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Remote Sensing and </a:t>
            </a:r>
            <a:r>
              <a:rPr lang="en-GB" b="1" dirty="0" err="1"/>
              <a:t>Rasters</a:t>
            </a:r>
            <a:endParaRPr lang="en-GB" b="1" dirty="0"/>
          </a:p>
        </p:txBody>
      </p:sp>
      <p:sp>
        <p:nvSpPr>
          <p:cNvPr id="2" name="TextBox 1">
            <a:extLst>
              <a:ext uri="{FF2B5EF4-FFF2-40B4-BE49-F238E27FC236}">
                <a16:creationId xmlns:a16="http://schemas.microsoft.com/office/drawing/2014/main" id="{0D601C93-05BF-ED05-1D1D-232C0B56294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EFAC45CE-702F-43D7-178F-2F93DAA7DE1E}"/>
              </a:ext>
            </a:extLst>
          </p:cNvPr>
          <p:cNvSpPr txBox="1"/>
          <p:nvPr/>
        </p:nvSpPr>
        <p:spPr>
          <a:xfrm>
            <a:off x="2620571" y="3781004"/>
            <a:ext cx="4882519" cy="1815882"/>
          </a:xfrm>
          <a:prstGeom prst="rect">
            <a:avLst/>
          </a:prstGeom>
          <a:noFill/>
        </p:spPr>
        <p:txBody>
          <a:bodyPr wrap="square" rtlCol="0">
            <a:spAutoFit/>
          </a:bodyPr>
          <a:lstStyle/>
          <a:p>
            <a:pPr algn="ctr"/>
            <a:r>
              <a:rPr lang="en-GB" sz="2800" dirty="0"/>
              <a:t>While remotely sensed image data is </a:t>
            </a:r>
            <a:r>
              <a:rPr lang="en-GB" sz="2800" b="1" i="1" dirty="0"/>
              <a:t>typically </a:t>
            </a:r>
            <a:r>
              <a:rPr lang="en-GB" sz="2800" dirty="0"/>
              <a:t>composed</a:t>
            </a:r>
            <a:r>
              <a:rPr lang="en-GB" sz="2800" b="1" i="1" dirty="0"/>
              <a:t> </a:t>
            </a:r>
            <a:r>
              <a:rPr lang="en-GB" sz="2800" dirty="0"/>
              <a:t>of </a:t>
            </a:r>
            <a:r>
              <a:rPr lang="en-GB" sz="2800" dirty="0" err="1"/>
              <a:t>rasters</a:t>
            </a:r>
            <a:r>
              <a:rPr lang="en-GB" sz="2800" dirty="0"/>
              <a:t>, remote sensing data is not confined just to raster data!</a:t>
            </a:r>
            <a:endParaRPr lang="en-GB" sz="2800" i="0" dirty="0">
              <a:effectLst/>
            </a:endParaRPr>
          </a:p>
        </p:txBody>
      </p:sp>
      <p:pic>
        <p:nvPicPr>
          <p:cNvPr id="6" name="Picture 5">
            <a:extLst>
              <a:ext uri="{FF2B5EF4-FFF2-40B4-BE49-F238E27FC236}">
                <a16:creationId xmlns:a16="http://schemas.microsoft.com/office/drawing/2014/main" id="{AE17925A-44EB-42C7-C5BE-342AB1073BDB}"/>
              </a:ext>
            </a:extLst>
          </p:cNvPr>
          <p:cNvPicPr>
            <a:picLocks noChangeAspect="1"/>
          </p:cNvPicPr>
          <p:nvPr/>
        </p:nvPicPr>
        <p:blipFill rotWithShape="1">
          <a:blip r:embed="rId3">
            <a:extLst>
              <a:ext uri="{28A0092B-C50C-407E-A947-70E740481C1C}">
                <a14:useLocalDpi xmlns:a14="http://schemas.microsoft.com/office/drawing/2010/main" val="0"/>
              </a:ext>
            </a:extLst>
          </a:blip>
          <a:srcRect l="19" r="19"/>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Introduction to Geospatial Concepts: Introduction to Raster Data">
            <a:extLst>
              <a:ext uri="{FF2B5EF4-FFF2-40B4-BE49-F238E27FC236}">
                <a16:creationId xmlns:a16="http://schemas.microsoft.com/office/drawing/2014/main" id="{F91CFE52-1603-A3AE-9658-54E87867EF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362"/>
          <a:stretch/>
        </p:blipFill>
        <p:spPr bwMode="auto">
          <a:xfrm>
            <a:off x="5674530" y="369332"/>
            <a:ext cx="6901601" cy="6025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05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75790-C864-5D5C-39B9-A3F60273E17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4987F1E-875E-1567-3AF7-5C6C52FF394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9EC6C920-57CA-95B1-6574-98D22FF53AF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67</a:t>
            </a:r>
          </a:p>
        </p:txBody>
      </p:sp>
      <p:sp>
        <p:nvSpPr>
          <p:cNvPr id="8" name="TextBox 7">
            <a:extLst>
              <a:ext uri="{FF2B5EF4-FFF2-40B4-BE49-F238E27FC236}">
                <a16:creationId xmlns:a16="http://schemas.microsoft.com/office/drawing/2014/main" id="{94C2A821-1818-B3DF-449D-A2C655361B0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What is Remote Sensing?</a:t>
            </a:r>
          </a:p>
        </p:txBody>
      </p:sp>
      <p:pic>
        <p:nvPicPr>
          <p:cNvPr id="11" name="Picture 10">
            <a:extLst>
              <a:ext uri="{FF2B5EF4-FFF2-40B4-BE49-F238E27FC236}">
                <a16:creationId xmlns:a16="http://schemas.microsoft.com/office/drawing/2014/main" id="{9D983DD1-BDF7-98A8-D19F-94F82E80E8C8}"/>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BCE98958-9C54-76C2-526A-D2242F43F93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60524642-6369-5FB6-24C6-26259CD9CDA8}"/>
              </a:ext>
            </a:extLst>
          </p:cNvPr>
          <p:cNvSpPr txBox="1"/>
          <p:nvPr/>
        </p:nvSpPr>
        <p:spPr>
          <a:xfrm>
            <a:off x="3772247" y="1112537"/>
            <a:ext cx="7726262" cy="4401205"/>
          </a:xfrm>
          <a:prstGeom prst="rect">
            <a:avLst/>
          </a:prstGeom>
          <a:noFill/>
        </p:spPr>
        <p:txBody>
          <a:bodyPr wrap="square" rtlCol="0">
            <a:spAutoFit/>
          </a:bodyPr>
          <a:lstStyle/>
          <a:p>
            <a:pPr algn="ctr"/>
            <a:r>
              <a:rPr lang="en-GB" sz="2800" i="0">
                <a:effectLst/>
              </a:rPr>
              <a:t>The general definition of remote sensing involves:</a:t>
            </a:r>
          </a:p>
          <a:p>
            <a:pPr algn="ctr"/>
            <a:endParaRPr lang="en-GB" sz="2800"/>
          </a:p>
          <a:p>
            <a:pPr algn="ctr"/>
            <a:r>
              <a:rPr lang="en-GB" sz="2800" b="1" i="0">
                <a:effectLst/>
                <a:latin typeface="Comic Sans MS" panose="030F0702030302020204" pitchFamily="66" charset="0"/>
              </a:rPr>
              <a:t>The ability to acquire / gather information about an object or phenomenon, from a distance, without making physical contact with it.</a:t>
            </a:r>
          </a:p>
          <a:p>
            <a:pPr algn="ctr"/>
            <a:endParaRPr lang="en-GB" sz="2800">
              <a:solidFill>
                <a:schemeClr val="accent1"/>
              </a:solidFill>
            </a:endParaRPr>
          </a:p>
          <a:p>
            <a:pPr algn="ctr"/>
            <a:r>
              <a:rPr lang="en-GB" sz="2800">
                <a:latin typeface="Comic Sans MS" panose="030F0702030302020204" pitchFamily="66" charset="0"/>
              </a:rPr>
              <a:t>Based on this description, can you identify 3 remote sensors that people are typically born with?</a:t>
            </a:r>
          </a:p>
        </p:txBody>
      </p:sp>
    </p:spTree>
    <p:extLst>
      <p:ext uri="{BB962C8B-B14F-4D97-AF65-F5344CB8AC3E}">
        <p14:creationId xmlns:p14="http://schemas.microsoft.com/office/powerpoint/2010/main" val="215238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What is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2677656"/>
          </a:xfrm>
          <a:prstGeom prst="rect">
            <a:avLst/>
          </a:prstGeom>
          <a:noFill/>
        </p:spPr>
        <p:txBody>
          <a:bodyPr wrap="square" rtlCol="0">
            <a:spAutoFit/>
          </a:bodyPr>
          <a:lstStyle/>
          <a:p>
            <a:pPr algn="ctr"/>
            <a:r>
              <a:rPr lang="en-GB" sz="2400" i="0">
                <a:effectLst/>
              </a:rPr>
              <a:t>More specifically, within the geospatial field, “remote sensing</a:t>
            </a:r>
            <a:r>
              <a:rPr lang="en-GB" sz="2400"/>
              <a:t>”</a:t>
            </a:r>
            <a:r>
              <a:rPr lang="en-GB" sz="2400" i="0">
                <a:effectLst/>
              </a:rPr>
              <a:t> typically refers to Earth Observation (EO): the use of technology (from airborne or spaceborne sensors, though can include ground sensors) that measure properties of the Earth’s surface (including atmospheric variab</a:t>
            </a:r>
            <a:r>
              <a:rPr lang="en-GB" sz="2400"/>
              <a:t>les).</a:t>
            </a:r>
          </a:p>
          <a:p>
            <a:pPr algn="ctr"/>
            <a:endParaRPr lang="en-GB" sz="2400"/>
          </a:p>
          <a:p>
            <a:pPr algn="ctr"/>
            <a:r>
              <a:rPr lang="en-GB" sz="2400" i="1"/>
              <a:t>However, note, ground sensors are also remote sensors!</a:t>
            </a:r>
          </a:p>
        </p:txBody>
      </p:sp>
      <p:pic>
        <p:nvPicPr>
          <p:cNvPr id="6" name="Picture 5">
            <a:extLst>
              <a:ext uri="{FF2B5EF4-FFF2-40B4-BE49-F238E27FC236}">
                <a16:creationId xmlns:a16="http://schemas.microsoft.com/office/drawing/2014/main" id="{4D2D2D34-F180-05EB-F556-BD960007F00C}"/>
              </a:ext>
            </a:extLst>
          </p:cNvPr>
          <p:cNvPicPr>
            <a:picLocks noChangeAspect="1"/>
          </p:cNvPicPr>
          <p:nvPr/>
        </p:nvPicPr>
        <p:blipFill>
          <a:blip r:embed="rId4"/>
          <a:stretch>
            <a:fillRect/>
          </a:stretch>
        </p:blipFill>
        <p:spPr>
          <a:xfrm>
            <a:off x="2627672" y="3237993"/>
            <a:ext cx="3799632" cy="2367806"/>
          </a:xfrm>
          <a:prstGeom prst="rect">
            <a:avLst/>
          </a:prstGeom>
          <a:ln>
            <a:solidFill>
              <a:schemeClr val="bg1"/>
            </a:solidFill>
          </a:ln>
        </p:spPr>
      </p:pic>
      <p:pic>
        <p:nvPicPr>
          <p:cNvPr id="1026" name="Picture 2" descr="What is Remote Sensing? The Definitive Guide - GIS Geography">
            <a:extLst>
              <a:ext uri="{FF2B5EF4-FFF2-40B4-BE49-F238E27FC236}">
                <a16:creationId xmlns:a16="http://schemas.microsoft.com/office/drawing/2014/main" id="{6DF7056B-E504-3A0B-6FBE-3B242BCF08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830" y="3237993"/>
            <a:ext cx="5187419" cy="236780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5E6FD12-FE76-2097-D335-3AB375FFC1C6}"/>
              </a:ext>
            </a:extLst>
          </p:cNvPr>
          <p:cNvSpPr txBox="1"/>
          <p:nvPr/>
        </p:nvSpPr>
        <p:spPr>
          <a:xfrm>
            <a:off x="2631491" y="5610843"/>
            <a:ext cx="3795813" cy="769441"/>
          </a:xfrm>
          <a:prstGeom prst="rect">
            <a:avLst/>
          </a:prstGeom>
          <a:solidFill>
            <a:schemeClr val="bg1"/>
          </a:solidFill>
        </p:spPr>
        <p:txBody>
          <a:bodyPr wrap="square">
            <a:spAutoFit/>
          </a:bodyPr>
          <a:lstStyle/>
          <a:p>
            <a:pPr algn="ctr"/>
            <a:r>
              <a:rPr lang="en-GB" sz="1600"/>
              <a:t>What is remote sensing? </a:t>
            </a:r>
          </a:p>
          <a:p>
            <a:pPr algn="ctr"/>
            <a:r>
              <a:rPr lang="en-GB" sz="1400"/>
              <a:t>Source: https://gisgeography.com/remote-sensing-earth-observation-guide/</a:t>
            </a:r>
          </a:p>
        </p:txBody>
      </p:sp>
      <p:sp>
        <p:nvSpPr>
          <p:cNvPr id="10" name="TextBox 9">
            <a:extLst>
              <a:ext uri="{FF2B5EF4-FFF2-40B4-BE49-F238E27FC236}">
                <a16:creationId xmlns:a16="http://schemas.microsoft.com/office/drawing/2014/main" id="{B0E65920-8056-7357-702D-40B23E071B75}"/>
              </a:ext>
            </a:extLst>
          </p:cNvPr>
          <p:cNvSpPr txBox="1"/>
          <p:nvPr/>
        </p:nvSpPr>
        <p:spPr>
          <a:xfrm>
            <a:off x="6657538" y="5631368"/>
            <a:ext cx="5187419" cy="769441"/>
          </a:xfrm>
          <a:prstGeom prst="rect">
            <a:avLst/>
          </a:prstGeom>
          <a:solidFill>
            <a:schemeClr val="bg1"/>
          </a:solidFill>
        </p:spPr>
        <p:txBody>
          <a:bodyPr wrap="square">
            <a:spAutoFit/>
          </a:bodyPr>
          <a:lstStyle/>
          <a:p>
            <a:pPr algn="ctr"/>
            <a:r>
              <a:rPr lang="en-GB" sz="1600"/>
              <a:t>Remote sensing technology </a:t>
            </a:r>
          </a:p>
          <a:p>
            <a:pPr algn="ctr"/>
            <a:r>
              <a:rPr lang="en-GB" sz="1400"/>
              <a:t>Source: https://gisgeography.com/remote-sensing-earth-observation-guide/</a:t>
            </a:r>
          </a:p>
        </p:txBody>
      </p:sp>
    </p:spTree>
    <p:extLst>
      <p:ext uri="{BB962C8B-B14F-4D97-AF65-F5344CB8AC3E}">
        <p14:creationId xmlns:p14="http://schemas.microsoft.com/office/powerpoint/2010/main" val="2803117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Types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71291" y="434637"/>
            <a:ext cx="8382000" cy="830997"/>
          </a:xfrm>
          <a:prstGeom prst="rect">
            <a:avLst/>
          </a:prstGeom>
          <a:noFill/>
        </p:spPr>
        <p:txBody>
          <a:bodyPr wrap="square" rtlCol="0">
            <a:spAutoFit/>
          </a:bodyPr>
          <a:lstStyle/>
          <a:p>
            <a:pPr algn="ctr"/>
            <a:r>
              <a:rPr lang="en-GB" sz="2400"/>
              <a:t>Within Earth Observation, there are two types of remote sensing,</a:t>
            </a:r>
          </a:p>
          <a:p>
            <a:pPr algn="ctr"/>
            <a:r>
              <a:rPr lang="en-GB" sz="2400"/>
              <a:t>1) Passive, and 2) Active.</a:t>
            </a:r>
          </a:p>
        </p:txBody>
      </p:sp>
      <p:pic>
        <p:nvPicPr>
          <p:cNvPr id="4098" name="Picture 2" descr="Remote Sensing - Passive vs Active">
            <a:extLst>
              <a:ext uri="{FF2B5EF4-FFF2-40B4-BE49-F238E27FC236}">
                <a16:creationId xmlns:a16="http://schemas.microsoft.com/office/drawing/2014/main" id="{07CF7A2E-034C-F5BC-44F2-614D5D95D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7597" y="1517483"/>
            <a:ext cx="7986683" cy="33849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523C574-755E-9626-3535-BFED98B1FB81}"/>
              </a:ext>
            </a:extLst>
          </p:cNvPr>
          <p:cNvSpPr txBox="1"/>
          <p:nvPr/>
        </p:nvSpPr>
        <p:spPr>
          <a:xfrm>
            <a:off x="3459939" y="5154313"/>
            <a:ext cx="8382000" cy="830997"/>
          </a:xfrm>
          <a:prstGeom prst="rect">
            <a:avLst/>
          </a:prstGeom>
          <a:noFill/>
        </p:spPr>
        <p:txBody>
          <a:bodyPr wrap="square" rtlCol="0">
            <a:spAutoFit/>
          </a:bodyPr>
          <a:lstStyle/>
          <a:p>
            <a:pPr algn="ctr"/>
            <a:r>
              <a:rPr lang="en-GB" sz="2400"/>
              <a:t>Active sensors emit their own radiation, whereas passive sensors measure natural radiation (usually from the sun).</a:t>
            </a:r>
          </a:p>
        </p:txBody>
      </p:sp>
    </p:spTree>
    <p:extLst>
      <p:ext uri="{BB962C8B-B14F-4D97-AF65-F5344CB8AC3E}">
        <p14:creationId xmlns:p14="http://schemas.microsoft.com/office/powerpoint/2010/main" val="2135873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2677656"/>
          </a:xfrm>
          <a:prstGeom prst="rect">
            <a:avLst/>
          </a:prstGeom>
          <a:noFill/>
        </p:spPr>
        <p:txBody>
          <a:bodyPr wrap="square" rtlCol="0">
            <a:spAutoFit/>
          </a:bodyPr>
          <a:lstStyle/>
          <a:p>
            <a:pPr algn="ctr"/>
            <a:r>
              <a:rPr lang="en-GB" sz="2400" i="0">
                <a:effectLst/>
              </a:rPr>
              <a:t>The modern field of remote sensing began with aerial photography.</a:t>
            </a:r>
            <a:endParaRPr lang="en-GB" sz="2400"/>
          </a:p>
          <a:p>
            <a:pPr algn="ctr"/>
            <a:r>
              <a:rPr lang="en-GB" sz="2400" i="0">
                <a:effectLst/>
              </a:rPr>
              <a:t>Some of the earliest aerial photography was the use of cameras and air balloons, attached to kites, and even pigeons!</a:t>
            </a:r>
          </a:p>
          <a:p>
            <a:pPr algn="ctr"/>
            <a:endParaRPr lang="en-GB" sz="2400"/>
          </a:p>
          <a:p>
            <a:pPr algn="ctr"/>
            <a:endParaRPr lang="en-GB" sz="2400" i="0">
              <a:effectLst/>
            </a:endParaRPr>
          </a:p>
          <a:p>
            <a:pPr algn="ctr"/>
            <a:endParaRPr lang="en-GB" sz="2400"/>
          </a:p>
          <a:p>
            <a:pPr algn="ctr"/>
            <a:endParaRPr lang="en-GB" sz="2400"/>
          </a:p>
        </p:txBody>
      </p:sp>
      <p:pic>
        <p:nvPicPr>
          <p:cNvPr id="2050" name="Picture 2">
            <a:extLst>
              <a:ext uri="{FF2B5EF4-FFF2-40B4-BE49-F238E27FC236}">
                <a16:creationId xmlns:a16="http://schemas.microsoft.com/office/drawing/2014/main" id="{59AEC3E4-6BAA-85A5-3BEF-7A9A3FD964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266" y="1757512"/>
            <a:ext cx="7680786" cy="220922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37C0E46-00D6-A07B-FBCD-8877893FEA2F}"/>
              </a:ext>
            </a:extLst>
          </p:cNvPr>
          <p:cNvPicPr>
            <a:picLocks noChangeAspect="1"/>
          </p:cNvPicPr>
          <p:nvPr/>
        </p:nvPicPr>
        <p:blipFill>
          <a:blip r:embed="rId5"/>
          <a:stretch>
            <a:fillRect/>
          </a:stretch>
        </p:blipFill>
        <p:spPr>
          <a:xfrm>
            <a:off x="109322" y="2955867"/>
            <a:ext cx="2984110" cy="3518666"/>
          </a:xfrm>
          <a:prstGeom prst="rect">
            <a:avLst/>
          </a:prstGeom>
        </p:spPr>
      </p:pic>
      <p:pic>
        <p:nvPicPr>
          <p:cNvPr id="12" name="Picture 11">
            <a:extLst>
              <a:ext uri="{FF2B5EF4-FFF2-40B4-BE49-F238E27FC236}">
                <a16:creationId xmlns:a16="http://schemas.microsoft.com/office/drawing/2014/main" id="{964E998E-57F9-1774-F9E5-A5B93B7DDDE3}"/>
              </a:ext>
            </a:extLst>
          </p:cNvPr>
          <p:cNvPicPr>
            <a:picLocks noChangeAspect="1"/>
          </p:cNvPicPr>
          <p:nvPr/>
        </p:nvPicPr>
        <p:blipFill>
          <a:blip r:embed="rId6"/>
          <a:stretch>
            <a:fillRect/>
          </a:stretch>
        </p:blipFill>
        <p:spPr>
          <a:xfrm>
            <a:off x="445914" y="377751"/>
            <a:ext cx="2478439" cy="3199537"/>
          </a:xfrm>
          <a:prstGeom prst="rect">
            <a:avLst/>
          </a:prstGeom>
        </p:spPr>
      </p:pic>
      <p:pic>
        <p:nvPicPr>
          <p:cNvPr id="2052" name="Picture 4">
            <a:extLst>
              <a:ext uri="{FF2B5EF4-FFF2-40B4-BE49-F238E27FC236}">
                <a16:creationId xmlns:a16="http://schemas.microsoft.com/office/drawing/2014/main" id="{4B69B8C7-E521-CBFB-3CB0-38111A9C24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02734" y="4091533"/>
            <a:ext cx="5950226" cy="239713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C9F408D-FAE4-F59C-1FC2-465BB6B01364}"/>
              </a:ext>
            </a:extLst>
          </p:cNvPr>
          <p:cNvSpPr txBox="1"/>
          <p:nvPr/>
        </p:nvSpPr>
        <p:spPr>
          <a:xfrm>
            <a:off x="9152960" y="4280059"/>
            <a:ext cx="2846883" cy="2123658"/>
          </a:xfrm>
          <a:prstGeom prst="rect">
            <a:avLst/>
          </a:prstGeom>
          <a:noFill/>
        </p:spPr>
        <p:txBody>
          <a:bodyPr wrap="square">
            <a:spAutoFit/>
          </a:bodyPr>
          <a:lstStyle/>
          <a:p>
            <a:r>
              <a:rPr lang="en-GB" sz="1200"/>
              <a:t>George Lawrence […] perfected a method of taking panoramas from above by strapping large-format cameras with curved film plates to kites. His most famous such photograph captured the damage caused by the devastating 1906 San Francisco earthquake and fire; he used 17 kites to suspend a camera 2,000 feet in the air to record the image.</a:t>
            </a:r>
          </a:p>
          <a:p>
            <a:r>
              <a:rPr lang="en-GB" sz="1200"/>
              <a:t>Source: https://time.com/longform/aerial-photography-drones-history/</a:t>
            </a:r>
          </a:p>
        </p:txBody>
      </p:sp>
    </p:spTree>
    <p:extLst>
      <p:ext uri="{BB962C8B-B14F-4D97-AF65-F5344CB8AC3E}">
        <p14:creationId xmlns:p14="http://schemas.microsoft.com/office/powerpoint/2010/main" val="2319429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0674" y="346831"/>
            <a:ext cx="8578535" cy="1569660"/>
          </a:xfrm>
          <a:prstGeom prst="rect">
            <a:avLst/>
          </a:prstGeom>
          <a:noFill/>
        </p:spPr>
        <p:txBody>
          <a:bodyPr wrap="square" rtlCol="0">
            <a:spAutoFit/>
          </a:bodyPr>
          <a:lstStyle/>
          <a:p>
            <a:pPr algn="ctr"/>
            <a:r>
              <a:rPr lang="en-GB" sz="2400" i="0">
                <a:effectLst/>
              </a:rPr>
              <a:t>The world wars and the space race advanced remote sensing further, developing first aerial, and then spaceborne, photography.</a:t>
            </a:r>
          </a:p>
          <a:p>
            <a:pPr algn="ctr"/>
            <a:endParaRPr lang="en-GB" sz="2400"/>
          </a:p>
          <a:p>
            <a:pPr algn="ctr"/>
            <a:r>
              <a:rPr lang="en-GB" sz="2400" i="0">
                <a:effectLst/>
              </a:rPr>
              <a:t>The first image of earth from space was taken in 1946:</a:t>
            </a:r>
            <a:endParaRPr lang="en-GB" sz="2400"/>
          </a:p>
        </p:txBody>
      </p:sp>
      <p:pic>
        <p:nvPicPr>
          <p:cNvPr id="6" name="Online Media 5" title="V-2 Rocket Films Earth (1946)">
            <a:hlinkClick r:id="" action="ppaction://media"/>
            <a:extLst>
              <a:ext uri="{FF2B5EF4-FFF2-40B4-BE49-F238E27FC236}">
                <a16:creationId xmlns:a16="http://schemas.microsoft.com/office/drawing/2014/main" id="{7BC0D438-CEE6-400D-0D19-B1DA7B755277}"/>
              </a:ext>
            </a:extLst>
          </p:cNvPr>
          <p:cNvPicPr>
            <a:picLocks noRot="1" noChangeAspect="1"/>
          </p:cNvPicPr>
          <p:nvPr>
            <a:videoFile r:link="rId1"/>
          </p:nvPr>
        </p:nvPicPr>
        <p:blipFill>
          <a:blip r:embed="rId5"/>
          <a:stretch>
            <a:fillRect/>
          </a:stretch>
        </p:blipFill>
        <p:spPr>
          <a:xfrm>
            <a:off x="6915348" y="1897605"/>
            <a:ext cx="4993861" cy="3745396"/>
          </a:xfrm>
          <a:prstGeom prst="rect">
            <a:avLst/>
          </a:prstGeom>
        </p:spPr>
      </p:pic>
      <p:pic>
        <p:nvPicPr>
          <p:cNvPr id="3074" name="Picture 2" descr="undefined">
            <a:extLst>
              <a:ext uri="{FF2B5EF4-FFF2-40B4-BE49-F238E27FC236}">
                <a16:creationId xmlns:a16="http://schemas.microsoft.com/office/drawing/2014/main" id="{3F37C0B7-D1CE-AF41-0ED1-F3662352F6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84220" y="1982935"/>
            <a:ext cx="4521379" cy="357473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9664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Origin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1208" r="2120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08047" y="453134"/>
            <a:ext cx="6340778" cy="3647152"/>
          </a:xfrm>
          <a:prstGeom prst="rect">
            <a:avLst/>
          </a:prstGeom>
          <a:noFill/>
        </p:spPr>
        <p:txBody>
          <a:bodyPr wrap="square" rtlCol="0">
            <a:spAutoFit/>
          </a:bodyPr>
          <a:lstStyle/>
          <a:p>
            <a:r>
              <a:rPr lang="en-GB" sz="2100" i="0">
                <a:effectLst/>
              </a:rPr>
              <a:t>The </a:t>
            </a:r>
            <a:r>
              <a:rPr lang="en-GB" sz="2100"/>
              <a:t>first Earth Observation sensor was Television Infrared Observation Satellite (TIROS), launched in 1960.</a:t>
            </a:r>
          </a:p>
          <a:p>
            <a:endParaRPr lang="en-GB" sz="2100"/>
          </a:p>
          <a:p>
            <a:r>
              <a:rPr lang="en-GB" sz="2100"/>
              <a:t>TIROS captured video footage of Earth to support meteorological predictions of weather patterns.</a:t>
            </a:r>
          </a:p>
          <a:p>
            <a:endParaRPr lang="en-GB" sz="2100"/>
          </a:p>
          <a:p>
            <a:r>
              <a:rPr lang="en-GB" sz="2100"/>
              <a:t>The first satellite to be launched specifically for monitoring the Earth’s surface was the Earth Resources Technology Satellite (ERTS). </a:t>
            </a:r>
          </a:p>
          <a:p>
            <a:endParaRPr lang="en-GB" sz="2100"/>
          </a:p>
          <a:p>
            <a:endParaRPr lang="en-GB" sz="2100"/>
          </a:p>
        </p:txBody>
      </p:sp>
      <p:pic>
        <p:nvPicPr>
          <p:cNvPr id="6146" name="Picture 2">
            <a:extLst>
              <a:ext uri="{FF2B5EF4-FFF2-40B4-BE49-F238E27FC236}">
                <a16:creationId xmlns:a16="http://schemas.microsoft.com/office/drawing/2014/main" id="{CA4F564D-A221-F6DF-97CF-A2E971BB6E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35500" y="453134"/>
            <a:ext cx="2286156" cy="195847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emotesensing 13 02869 g001">
            <a:extLst>
              <a:ext uri="{FF2B5EF4-FFF2-40B4-BE49-F238E27FC236}">
                <a16:creationId xmlns:a16="http://schemas.microsoft.com/office/drawing/2014/main" id="{CA452B93-DB76-02C5-1196-6E3C5ADCB1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108" y="3139244"/>
            <a:ext cx="5642713" cy="287425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519D46C-E225-961F-7C65-58892934E25A}"/>
              </a:ext>
            </a:extLst>
          </p:cNvPr>
          <p:cNvSpPr txBox="1"/>
          <p:nvPr/>
        </p:nvSpPr>
        <p:spPr>
          <a:xfrm>
            <a:off x="5612" y="5019564"/>
            <a:ext cx="3215760" cy="1077218"/>
          </a:xfrm>
          <a:prstGeom prst="rect">
            <a:avLst/>
          </a:prstGeom>
          <a:solidFill>
            <a:srgbClr val="FFFFFF">
              <a:alpha val="50196"/>
            </a:srgbClr>
          </a:solidFill>
        </p:spPr>
        <p:txBody>
          <a:bodyPr wrap="square">
            <a:spAutoFit/>
          </a:bodyPr>
          <a:lstStyle/>
          <a:p>
            <a:pPr algn="ctr"/>
            <a:r>
              <a:rPr lang="en-GB" sz="1100" b="1"/>
              <a:t>“The ERTS spacecraft represent the first step in merging space and remote-sensing technologies into a system for inventorying and managing the Earth’s resources.” </a:t>
            </a:r>
          </a:p>
          <a:p>
            <a:pPr algn="ctr"/>
            <a:r>
              <a:rPr lang="en-GB" sz="1100" b="1"/>
              <a:t>(</a:t>
            </a:r>
            <a:r>
              <a:rPr lang="en-GB" sz="900" b="1"/>
              <a:t>Source: Williams, R. S. (1976). ERTS-1: a new window on our planet (No. 929). US Government Printing Office.)</a:t>
            </a:r>
          </a:p>
        </p:txBody>
      </p:sp>
      <p:sp>
        <p:nvSpPr>
          <p:cNvPr id="10" name="TextBox 9">
            <a:extLst>
              <a:ext uri="{FF2B5EF4-FFF2-40B4-BE49-F238E27FC236}">
                <a16:creationId xmlns:a16="http://schemas.microsoft.com/office/drawing/2014/main" id="{66B0DE71-2B33-8F49-AC01-80E0012CDACA}"/>
              </a:ext>
            </a:extLst>
          </p:cNvPr>
          <p:cNvSpPr txBox="1"/>
          <p:nvPr/>
        </p:nvSpPr>
        <p:spPr>
          <a:xfrm>
            <a:off x="3308047" y="3603792"/>
            <a:ext cx="2785146" cy="2677656"/>
          </a:xfrm>
          <a:prstGeom prst="rect">
            <a:avLst/>
          </a:prstGeom>
          <a:noFill/>
        </p:spPr>
        <p:txBody>
          <a:bodyPr wrap="square">
            <a:spAutoFit/>
          </a:bodyPr>
          <a:lstStyle/>
          <a:p>
            <a:r>
              <a:rPr lang="en-GB" sz="2100"/>
              <a:t>Later became known as Landsat 1, part of the Landsat series which continues today with Landsat 9.</a:t>
            </a:r>
          </a:p>
          <a:p>
            <a:endParaRPr lang="en-GB" sz="2100"/>
          </a:p>
          <a:p>
            <a:r>
              <a:rPr lang="en-GB" sz="2100"/>
              <a:t>Landsat has the longest archive of EO imagery.</a:t>
            </a:r>
          </a:p>
        </p:txBody>
      </p:sp>
      <p:sp>
        <p:nvSpPr>
          <p:cNvPr id="13" name="TextBox 12">
            <a:extLst>
              <a:ext uri="{FF2B5EF4-FFF2-40B4-BE49-F238E27FC236}">
                <a16:creationId xmlns:a16="http://schemas.microsoft.com/office/drawing/2014/main" id="{761D6336-3310-2820-36E8-C46A649C3FDC}"/>
              </a:ext>
            </a:extLst>
          </p:cNvPr>
          <p:cNvSpPr txBox="1"/>
          <p:nvPr/>
        </p:nvSpPr>
        <p:spPr>
          <a:xfrm>
            <a:off x="6432108" y="6035281"/>
            <a:ext cx="5642713" cy="338554"/>
          </a:xfrm>
          <a:prstGeom prst="rect">
            <a:avLst/>
          </a:prstGeom>
          <a:noFill/>
        </p:spPr>
        <p:txBody>
          <a:bodyPr wrap="square">
            <a:spAutoFit/>
          </a:bodyPr>
          <a:lstStyle/>
          <a:p>
            <a:pPr algn="ctr"/>
            <a:r>
              <a:rPr lang="en-GB" sz="1600"/>
              <a:t>Landsat mission’s timeline</a:t>
            </a:r>
          </a:p>
        </p:txBody>
      </p:sp>
      <p:sp>
        <p:nvSpPr>
          <p:cNvPr id="14" name="TextBox 13">
            <a:extLst>
              <a:ext uri="{FF2B5EF4-FFF2-40B4-BE49-F238E27FC236}">
                <a16:creationId xmlns:a16="http://schemas.microsoft.com/office/drawing/2014/main" id="{8D4BF3D7-C7D9-1D81-9202-00C8D90CABD8}"/>
              </a:ext>
            </a:extLst>
          </p:cNvPr>
          <p:cNvSpPr txBox="1"/>
          <p:nvPr/>
        </p:nvSpPr>
        <p:spPr>
          <a:xfrm>
            <a:off x="9735501" y="2412065"/>
            <a:ext cx="2286156" cy="338554"/>
          </a:xfrm>
          <a:prstGeom prst="rect">
            <a:avLst/>
          </a:prstGeom>
          <a:noFill/>
        </p:spPr>
        <p:txBody>
          <a:bodyPr wrap="square">
            <a:spAutoFit/>
          </a:bodyPr>
          <a:lstStyle/>
          <a:p>
            <a:pPr algn="ctr"/>
            <a:r>
              <a:rPr lang="en-GB" sz="1600"/>
              <a:t>TIROS in orbit</a:t>
            </a:r>
          </a:p>
        </p:txBody>
      </p:sp>
    </p:spTree>
    <p:extLst>
      <p:ext uri="{BB962C8B-B14F-4D97-AF65-F5344CB8AC3E}">
        <p14:creationId xmlns:p14="http://schemas.microsoft.com/office/powerpoint/2010/main" val="1547809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94096" y="426039"/>
            <a:ext cx="8578535" cy="1200329"/>
          </a:xfrm>
          <a:prstGeom prst="rect">
            <a:avLst/>
          </a:prstGeom>
          <a:noFill/>
        </p:spPr>
        <p:txBody>
          <a:bodyPr wrap="square" rtlCol="0">
            <a:spAutoFit/>
          </a:bodyPr>
          <a:lstStyle/>
          <a:p>
            <a:r>
              <a:rPr lang="en-GB" sz="2400" i="0">
                <a:effectLst/>
              </a:rPr>
              <a:t>The scale of Earth Observation technology and its applications has increased rapidly over the past couple of decades, with many sensors now available, and more being launched every year.</a:t>
            </a:r>
            <a:endParaRPr lang="en-GB" sz="2400"/>
          </a:p>
        </p:txBody>
      </p:sp>
      <p:pic>
        <p:nvPicPr>
          <p:cNvPr id="1026" name="Picture 2">
            <a:extLst>
              <a:ext uri="{FF2B5EF4-FFF2-40B4-BE49-F238E27FC236}">
                <a16:creationId xmlns:a16="http://schemas.microsoft.com/office/drawing/2014/main" id="{1ADE769E-20D7-7014-AEF2-482BF530E6A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56" t="3730" r="1233" b="1797"/>
          <a:stretch/>
        </p:blipFill>
        <p:spPr bwMode="auto">
          <a:xfrm>
            <a:off x="49619" y="1858821"/>
            <a:ext cx="5429693" cy="298253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The European Space Agency's program in Earth observation from 2010 to 2030. The period from 2020 to 2025 is especially active, launching several science demonstration missions (green, the Earth Explorers), a large number of Copernicus satellites, the Sentinel operational mission series of Earth observers, and the Operational Meteorology program operated by EUMETSAT, with several Sentinel missions in partnership with ESA">
            <a:extLst>
              <a:ext uri="{FF2B5EF4-FFF2-40B4-BE49-F238E27FC236}">
                <a16:creationId xmlns:a16="http://schemas.microsoft.com/office/drawing/2014/main" id="{380672C7-A1A2-24AC-5F72-33E021E783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77" t="6734" r="2352" b="3480"/>
          <a:stretch/>
        </p:blipFill>
        <p:spPr bwMode="auto">
          <a:xfrm>
            <a:off x="5325424" y="1994088"/>
            <a:ext cx="6737674" cy="30392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1FD9D14-2096-6715-E7EC-7F86247A2405}"/>
              </a:ext>
            </a:extLst>
          </p:cNvPr>
          <p:cNvSpPr txBox="1"/>
          <p:nvPr/>
        </p:nvSpPr>
        <p:spPr>
          <a:xfrm>
            <a:off x="3221373" y="5209078"/>
            <a:ext cx="8970628" cy="1200329"/>
          </a:xfrm>
          <a:prstGeom prst="rect">
            <a:avLst/>
          </a:prstGeom>
          <a:noFill/>
        </p:spPr>
        <p:txBody>
          <a:bodyPr wrap="square" rtlCol="0">
            <a:spAutoFit/>
          </a:bodyPr>
          <a:lstStyle/>
          <a:p>
            <a:pPr algn="ctr"/>
            <a:r>
              <a:rPr lang="en-GB" sz="2400" b="1" i="1">
                <a:effectLst/>
                <a:latin typeface="Comic Sans MS" panose="030F0702030302020204" pitchFamily="66" charset="0"/>
              </a:rPr>
              <a:t>QUESTION: What do you think are the main advantages of remote sensing technology that have resulted in its global interest and significant development? </a:t>
            </a:r>
            <a:endParaRPr lang="en-GB" sz="2400" b="1" i="1">
              <a:latin typeface="Comic Sans MS" panose="030F0702030302020204" pitchFamily="66" charset="0"/>
            </a:endParaRPr>
          </a:p>
        </p:txBody>
      </p:sp>
      <p:sp>
        <p:nvSpPr>
          <p:cNvPr id="10" name="TextBox 9">
            <a:extLst>
              <a:ext uri="{FF2B5EF4-FFF2-40B4-BE49-F238E27FC236}">
                <a16:creationId xmlns:a16="http://schemas.microsoft.com/office/drawing/2014/main" id="{D9FC91C7-4989-DD4B-F84C-A03844D8EE02}"/>
              </a:ext>
            </a:extLst>
          </p:cNvPr>
          <p:cNvSpPr txBox="1"/>
          <p:nvPr/>
        </p:nvSpPr>
        <p:spPr>
          <a:xfrm>
            <a:off x="9844830" y="2019593"/>
            <a:ext cx="2218268" cy="646331"/>
          </a:xfrm>
          <a:prstGeom prst="rect">
            <a:avLst/>
          </a:prstGeom>
          <a:noFill/>
        </p:spPr>
        <p:txBody>
          <a:bodyPr wrap="square">
            <a:spAutoFit/>
          </a:bodyPr>
          <a:lstStyle/>
          <a:p>
            <a:pPr algn="r"/>
            <a:r>
              <a:rPr lang="en-GB" sz="1800" b="1" i="0">
                <a:solidFill>
                  <a:schemeClr val="bg1"/>
                </a:solidFill>
                <a:effectLst/>
              </a:rPr>
              <a:t>ESA missions:</a:t>
            </a:r>
          </a:p>
          <a:p>
            <a:pPr algn="r"/>
            <a:r>
              <a:rPr lang="en-GB">
                <a:solidFill>
                  <a:schemeClr val="bg1"/>
                </a:solidFill>
              </a:rPr>
              <a:t>Current and planned</a:t>
            </a:r>
          </a:p>
        </p:txBody>
      </p:sp>
    </p:spTree>
    <p:extLst>
      <p:ext uri="{BB962C8B-B14F-4D97-AF65-F5344CB8AC3E}">
        <p14:creationId xmlns:p14="http://schemas.microsoft.com/office/powerpoint/2010/main" val="1282869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Advantages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3416320"/>
          </a:xfrm>
          <a:prstGeom prst="rect">
            <a:avLst/>
          </a:prstGeom>
          <a:noFill/>
        </p:spPr>
        <p:txBody>
          <a:bodyPr wrap="square" rtlCol="0">
            <a:spAutoFit/>
          </a:bodyPr>
          <a:lstStyle/>
          <a:p>
            <a:r>
              <a:rPr lang="en-GB" sz="2400" i="0">
                <a:effectLst/>
              </a:rPr>
              <a:t>The main advantages of any remote sensor are:</a:t>
            </a:r>
          </a:p>
          <a:p>
            <a:pPr marL="342900" indent="-342900">
              <a:buFont typeface="Arial" panose="020B0604020202020204" pitchFamily="34" charset="0"/>
              <a:buChar char="•"/>
            </a:pPr>
            <a:r>
              <a:rPr lang="en-GB" sz="2400"/>
              <a:t>Reduced issues of access to phenomena / feature</a:t>
            </a:r>
          </a:p>
          <a:p>
            <a:pPr marL="342900" indent="-342900">
              <a:buFont typeface="Arial" panose="020B0604020202020204" pitchFamily="34" charset="0"/>
              <a:buChar char="•"/>
            </a:pPr>
            <a:r>
              <a:rPr lang="en-GB" sz="2400"/>
              <a:t>Greater efficiency at covering large areas</a:t>
            </a:r>
          </a:p>
          <a:p>
            <a:pPr marL="342900" indent="-342900">
              <a:buFont typeface="Arial" panose="020B0604020202020204" pitchFamily="34" charset="0"/>
              <a:buChar char="•"/>
            </a:pPr>
            <a:r>
              <a:rPr lang="en-GB" sz="2400"/>
              <a:t>Ability to measurement non-visible phenomena e.g. atmospheric</a:t>
            </a:r>
          </a:p>
          <a:p>
            <a:pPr marL="342900" indent="-342900">
              <a:buFont typeface="Arial" panose="020B0604020202020204" pitchFamily="34" charset="0"/>
              <a:buChar char="•"/>
            </a:pPr>
            <a:r>
              <a:rPr lang="en-GB" sz="2400"/>
              <a:t>Static sensors provide continual monitoring</a:t>
            </a:r>
          </a:p>
          <a:p>
            <a:pPr marL="342900" indent="-342900">
              <a:buFont typeface="Arial" panose="020B0604020202020204" pitchFamily="34" charset="0"/>
              <a:buChar char="•"/>
            </a:pPr>
            <a:r>
              <a:rPr lang="en-GB" sz="2400"/>
              <a:t>Consistency and repeatability of observations</a:t>
            </a:r>
          </a:p>
          <a:p>
            <a:endParaRPr lang="en-GB" sz="2400"/>
          </a:p>
          <a:p>
            <a:r>
              <a:rPr lang="en-GB" sz="2400"/>
              <a:t>The type of sensor influences the potential benefits and drawbacks, and should be considered during planning.</a:t>
            </a:r>
          </a:p>
        </p:txBody>
      </p:sp>
      <p:pic>
        <p:nvPicPr>
          <p:cNvPr id="4098" name="Picture 2" descr="Remote Sensing Sensor Types Advantages Disadvantages">
            <a:extLst>
              <a:ext uri="{FF2B5EF4-FFF2-40B4-BE49-F238E27FC236}">
                <a16:creationId xmlns:a16="http://schemas.microsoft.com/office/drawing/2014/main" id="{9CA839EF-FF76-9E42-2B35-53EB6B06C0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751"/>
          <a:stretch/>
        </p:blipFill>
        <p:spPr bwMode="auto">
          <a:xfrm>
            <a:off x="4333494" y="3785651"/>
            <a:ext cx="6277358" cy="228407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26984EF-C94C-EE71-439D-1007C545252E}"/>
              </a:ext>
            </a:extLst>
          </p:cNvPr>
          <p:cNvSpPr txBox="1"/>
          <p:nvPr/>
        </p:nvSpPr>
        <p:spPr>
          <a:xfrm>
            <a:off x="4509662" y="5955809"/>
            <a:ext cx="6119190" cy="584775"/>
          </a:xfrm>
          <a:prstGeom prst="rect">
            <a:avLst/>
          </a:prstGeom>
          <a:noFill/>
        </p:spPr>
        <p:txBody>
          <a:bodyPr wrap="square">
            <a:spAutoFit/>
          </a:bodyPr>
          <a:lstStyle/>
          <a:p>
            <a:pPr algn="ctr"/>
            <a:r>
              <a:rPr lang="en-GB" sz="1800"/>
              <a:t>Comparison between earth observation sensors</a:t>
            </a:r>
          </a:p>
          <a:p>
            <a:pPr algn="ctr"/>
            <a:r>
              <a:rPr lang="en-GB" sz="1400"/>
              <a:t>Source: https://gisgeography.com/remote-sensing-earth-observation-guide/</a:t>
            </a:r>
          </a:p>
        </p:txBody>
      </p:sp>
    </p:spTree>
    <p:extLst>
      <p:ext uri="{BB962C8B-B14F-4D97-AF65-F5344CB8AC3E}">
        <p14:creationId xmlns:p14="http://schemas.microsoft.com/office/powerpoint/2010/main" val="2645159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EO orbits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7763" y="369332"/>
            <a:ext cx="8578535" cy="6001643"/>
          </a:xfrm>
          <a:prstGeom prst="rect">
            <a:avLst/>
          </a:prstGeom>
          <a:noFill/>
        </p:spPr>
        <p:txBody>
          <a:bodyPr wrap="square" rtlCol="0">
            <a:spAutoFit/>
          </a:bodyPr>
          <a:lstStyle/>
          <a:p>
            <a:r>
              <a:rPr lang="en-GB" sz="2400" i="0">
                <a:effectLst/>
              </a:rPr>
              <a:t>It is important to recognise that there are different types of orbits for satellites.</a:t>
            </a:r>
          </a:p>
          <a:p>
            <a:endParaRPr lang="en-GB" sz="2400"/>
          </a:p>
          <a:p>
            <a:r>
              <a:rPr lang="en-GB" sz="2400"/>
              <a:t>Geostationary / Geosynchronous Earth Orbit (GEO)</a:t>
            </a:r>
          </a:p>
          <a:p>
            <a:r>
              <a:rPr lang="en-GB" sz="2400"/>
              <a:t>Stays fixed above the same location on the Earth’s surface</a:t>
            </a:r>
          </a:p>
          <a:p>
            <a:r>
              <a:rPr lang="en-GB" sz="2400"/>
              <a:t>Useful for telecommunications and weather monitoring, due to fixed position.</a:t>
            </a:r>
          </a:p>
          <a:p>
            <a:r>
              <a:rPr lang="en-GB" sz="2400"/>
              <a:t>Fewer required for global coverage due to distance.</a:t>
            </a:r>
          </a:p>
          <a:p>
            <a:endParaRPr lang="en-GB" sz="2400"/>
          </a:p>
          <a:p>
            <a:endParaRPr lang="en-GB" sz="2400"/>
          </a:p>
          <a:p>
            <a:r>
              <a:rPr lang="en-GB" sz="2400"/>
              <a:t>Sun-synchronous orbit (SSO)</a:t>
            </a:r>
          </a:p>
          <a:p>
            <a:r>
              <a:rPr lang="en-GB" sz="2400"/>
              <a:t>A type of Low Earth Orbit (LEO) that travels between the poles (though does not cross exactly at the pole, </a:t>
            </a:r>
            <a:r>
              <a:rPr lang="en-GB" sz="2400" err="1"/>
              <a:t>inclinated</a:t>
            </a:r>
            <a:r>
              <a:rPr lang="en-GB" sz="2400"/>
              <a:t> away)</a:t>
            </a:r>
          </a:p>
          <a:p>
            <a:r>
              <a:rPr lang="en-GB" sz="2400"/>
              <a:t>Follows the same relative position to the sun, effectively, the same time of day at the equator.</a:t>
            </a:r>
          </a:p>
          <a:p>
            <a:r>
              <a:rPr lang="en-GB" sz="2400"/>
              <a:t>Allows for similar solar conditions between observations.</a:t>
            </a:r>
          </a:p>
        </p:txBody>
      </p:sp>
      <p:pic>
        <p:nvPicPr>
          <p:cNvPr id="3074" name="Picture 2" descr="Geostationary orbit">
            <a:extLst>
              <a:ext uri="{FF2B5EF4-FFF2-40B4-BE49-F238E27FC236}">
                <a16:creationId xmlns:a16="http://schemas.microsoft.com/office/drawing/2014/main" id="{027BB136-50A6-DBC1-00CC-8D0A7749B9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98" y="1072708"/>
            <a:ext cx="3009858"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3076" name="Picture 4" descr="Polar and Sun-synchronous orbit">
            <a:extLst>
              <a:ext uri="{FF2B5EF4-FFF2-40B4-BE49-F238E27FC236}">
                <a16:creationId xmlns:a16="http://schemas.microsoft.com/office/drawing/2014/main" id="{C3E8297C-CE7D-3510-2FF1-845E0EADA7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98" y="3751005"/>
            <a:ext cx="3008136" cy="2478571"/>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366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Scales of Remote Sensing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2845" y="369332"/>
            <a:ext cx="8578535" cy="6063198"/>
          </a:xfrm>
          <a:prstGeom prst="rect">
            <a:avLst/>
          </a:prstGeom>
          <a:noFill/>
        </p:spPr>
        <p:txBody>
          <a:bodyPr wrap="square" rtlCol="0">
            <a:spAutoFit/>
          </a:bodyPr>
          <a:lstStyle/>
          <a:p>
            <a:r>
              <a:rPr lang="en-GB" sz="2400" i="0">
                <a:effectLst/>
              </a:rPr>
              <a:t>When selecting remote sensing (EO) for any project, there are several key variables that must be considered:</a:t>
            </a:r>
          </a:p>
          <a:p>
            <a:endParaRPr lang="en-GB" sz="2400"/>
          </a:p>
          <a:p>
            <a:pPr algn="ctr"/>
            <a:r>
              <a:rPr lang="en-GB" sz="2400" b="1"/>
              <a:t>Spatial resolution</a:t>
            </a:r>
            <a:r>
              <a:rPr lang="en-GB" sz="2400"/>
              <a:t> </a:t>
            </a:r>
          </a:p>
          <a:p>
            <a:pPr algn="ctr"/>
            <a:r>
              <a:rPr lang="en-GB" sz="2000"/>
              <a:t>Can the feature of interest be determined accurately from the resolution of the data?</a:t>
            </a:r>
          </a:p>
          <a:p>
            <a:pPr algn="ctr"/>
            <a:endParaRPr lang="en-GB" sz="2400"/>
          </a:p>
          <a:p>
            <a:pPr algn="ctr"/>
            <a:r>
              <a:rPr lang="en-GB" sz="2400" b="1"/>
              <a:t>Spectral resolution</a:t>
            </a:r>
            <a:endParaRPr lang="en-GB" sz="2400"/>
          </a:p>
          <a:p>
            <a:pPr algn="ctr"/>
            <a:r>
              <a:rPr lang="en-GB" sz="2000"/>
              <a:t>Is the spectral range of the data collected suitable to the attributes being measured / investigated?</a:t>
            </a:r>
          </a:p>
          <a:p>
            <a:pPr algn="ctr"/>
            <a:endParaRPr lang="en-GB" sz="2400"/>
          </a:p>
          <a:p>
            <a:pPr algn="ctr"/>
            <a:r>
              <a:rPr lang="en-GB" sz="2400" b="1"/>
              <a:t>Temporal resolution</a:t>
            </a:r>
            <a:endParaRPr lang="en-GB" sz="2400"/>
          </a:p>
          <a:p>
            <a:pPr algn="ctr"/>
            <a:r>
              <a:rPr lang="en-GB" sz="2000"/>
              <a:t>Is the frequency of observation suitable for the processes being monitored?</a:t>
            </a:r>
          </a:p>
          <a:p>
            <a:pPr algn="ctr"/>
            <a:endParaRPr lang="en-GB" sz="2400"/>
          </a:p>
          <a:p>
            <a:pPr algn="ctr"/>
            <a:r>
              <a:rPr lang="en-GB" sz="2400" b="1"/>
              <a:t>Cost</a:t>
            </a:r>
          </a:p>
          <a:p>
            <a:pPr algn="ctr"/>
            <a:r>
              <a:rPr lang="en-GB" sz="2000"/>
              <a:t>Is there sufficient budget to acquire the necessary data to answer the research question?</a:t>
            </a:r>
          </a:p>
        </p:txBody>
      </p:sp>
      <p:pic>
        <p:nvPicPr>
          <p:cNvPr id="2050" name="Picture 2" descr="Interface, resizing, button, outlined, symbol, of, two, squares Icon in  Graphicsbay Photo and video Icons">
            <a:extLst>
              <a:ext uri="{FF2B5EF4-FFF2-40B4-BE49-F238E27FC236}">
                <a16:creationId xmlns:a16="http://schemas.microsoft.com/office/drawing/2014/main" id="{3BB80EE9-855F-93CF-D7EB-99D741FFE2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571" y="1234782"/>
            <a:ext cx="671622" cy="67162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avelength Icons - Free SVG &amp; PNG Wavelength Images - Noun Project">
            <a:extLst>
              <a:ext uri="{FF2B5EF4-FFF2-40B4-BE49-F238E27FC236}">
                <a16:creationId xmlns:a16="http://schemas.microsoft.com/office/drawing/2014/main" id="{6BF0F866-B5B3-73BE-F829-CA64843EBC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0964" y="2426881"/>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AEAD0C1-DBCE-D815-AFBF-3255DB4A96E1}"/>
              </a:ext>
            </a:extLst>
          </p:cNvPr>
          <p:cNvPicPr>
            <a:picLocks noChangeAspect="1"/>
          </p:cNvPicPr>
          <p:nvPr/>
        </p:nvPicPr>
        <p:blipFill>
          <a:blip r:embed="rId6"/>
          <a:stretch>
            <a:fillRect/>
          </a:stretch>
        </p:blipFill>
        <p:spPr>
          <a:xfrm>
            <a:off x="5364860" y="3741624"/>
            <a:ext cx="828603" cy="828603"/>
          </a:xfrm>
          <a:prstGeom prst="rect">
            <a:avLst/>
          </a:prstGeom>
        </p:spPr>
      </p:pic>
      <p:pic>
        <p:nvPicPr>
          <p:cNvPr id="2056" name="Picture 8">
            <a:extLst>
              <a:ext uri="{FF2B5EF4-FFF2-40B4-BE49-F238E27FC236}">
                <a16:creationId xmlns:a16="http://schemas.microsoft.com/office/drawing/2014/main" id="{B3125778-78EF-2429-C96A-35BFF42B06F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853" b="853"/>
          <a:stretch/>
        </p:blipFill>
        <p:spPr bwMode="auto">
          <a:xfrm>
            <a:off x="6416903" y="4919330"/>
            <a:ext cx="780591" cy="7088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441182E-984D-CA59-C770-58D004196E61}"/>
              </a:ext>
            </a:extLst>
          </p:cNvPr>
          <p:cNvPicPr>
            <a:picLocks noChangeAspect="1"/>
          </p:cNvPicPr>
          <p:nvPr/>
        </p:nvPicPr>
        <p:blipFill>
          <a:blip r:embed="rId8"/>
          <a:stretch>
            <a:fillRect/>
          </a:stretch>
        </p:blipFill>
        <p:spPr>
          <a:xfrm>
            <a:off x="77956" y="2244660"/>
            <a:ext cx="3065479" cy="3183635"/>
          </a:xfrm>
          <a:prstGeom prst="rect">
            <a:avLst/>
          </a:prstGeom>
        </p:spPr>
      </p:pic>
    </p:spTree>
    <p:extLst>
      <p:ext uri="{BB962C8B-B14F-4D97-AF65-F5344CB8AC3E}">
        <p14:creationId xmlns:p14="http://schemas.microsoft.com/office/powerpoint/2010/main" val="1796731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Spatial 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79914" y="519572"/>
            <a:ext cx="8713234" cy="3785652"/>
          </a:xfrm>
          <a:prstGeom prst="rect">
            <a:avLst/>
          </a:prstGeom>
          <a:noFill/>
        </p:spPr>
        <p:txBody>
          <a:bodyPr wrap="square" rtlCol="0">
            <a:spAutoFit/>
          </a:bodyPr>
          <a:lstStyle/>
          <a:p>
            <a:r>
              <a:rPr lang="en-GB" sz="2400" i="0">
                <a:effectLst/>
              </a:rPr>
              <a:t>Perhaps the most commonly scoped variable is the spatial resolution of the data.</a:t>
            </a:r>
          </a:p>
          <a:p>
            <a:endParaRPr lang="en-GB" sz="2400"/>
          </a:p>
          <a:p>
            <a:r>
              <a:rPr lang="en-GB" sz="2400"/>
              <a:t>Remotely sensed data often comes in pixelated form </a:t>
            </a:r>
          </a:p>
          <a:p>
            <a:r>
              <a:rPr lang="en-GB" sz="2400"/>
              <a:t>	Raster - A regular grid of ‘cells’ containing values</a:t>
            </a:r>
          </a:p>
          <a:p>
            <a:endParaRPr lang="en-GB" sz="2400"/>
          </a:p>
          <a:p>
            <a:r>
              <a:rPr lang="en-GB" sz="2400"/>
              <a:t>Depending on the altitude of the sensor, and the sensor specification, the resolution at which the sensor can determine discrete information is defined.</a:t>
            </a:r>
          </a:p>
          <a:p>
            <a:endParaRPr lang="en-GB" sz="2400"/>
          </a:p>
        </p:txBody>
      </p:sp>
      <p:pic>
        <p:nvPicPr>
          <p:cNvPr id="6" name="Picture 10" descr="Map Algebra">
            <a:extLst>
              <a:ext uri="{FF2B5EF4-FFF2-40B4-BE49-F238E27FC236}">
                <a16:creationId xmlns:a16="http://schemas.microsoft.com/office/drawing/2014/main" id="{F9E04D21-7D97-3EF2-4A9F-4A567A8862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51475" y="1221111"/>
            <a:ext cx="1743925" cy="152884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9E9B9BA0-2B4A-025E-87C4-A187E8F753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34827" y="3965919"/>
            <a:ext cx="6048859" cy="25001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nterface, resizing, button, outlined, symbol, of, two, squares Icon in  Graphicsbay Photo and video Icons">
            <a:extLst>
              <a:ext uri="{FF2B5EF4-FFF2-40B4-BE49-F238E27FC236}">
                <a16:creationId xmlns:a16="http://schemas.microsoft.com/office/drawing/2014/main" id="{CB25D953-24A2-9700-6FD5-C5B20A69A3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3690" y="22554"/>
            <a:ext cx="482273" cy="482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132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493538"/>
          </a:xfrm>
          <a:prstGeom prst="rect">
            <a:avLst/>
          </a:prstGeom>
          <a:noFill/>
        </p:spPr>
        <p:txBody>
          <a:bodyPr wrap="square" rtlCol="0">
            <a:spAutoFit/>
          </a:bodyPr>
          <a:lstStyle/>
          <a:p>
            <a:r>
              <a:rPr lang="en-GB" sz="2200">
                <a:solidFill>
                  <a:srgbClr val="232323"/>
                </a:solidFill>
              </a:rPr>
              <a:t>One important consideration with interpreting the values in any pixel, is how that signal relates to the actual contribution of the surface features on the ground.</a:t>
            </a:r>
          </a:p>
          <a:p>
            <a:endParaRPr lang="en-GB" sz="2200">
              <a:solidFill>
                <a:srgbClr val="232323"/>
              </a:solidFill>
            </a:endParaRPr>
          </a:p>
          <a:p>
            <a:r>
              <a:rPr lang="en-GB" sz="2200">
                <a:solidFill>
                  <a:srgbClr val="232323"/>
                </a:solidFill>
              </a:rPr>
              <a:t>Often, multiple features exist within the area represented by the pixel extent, and yet only one value is given per spectral band.</a:t>
            </a:r>
          </a:p>
          <a:p>
            <a:endParaRPr lang="en-GB" sz="2200" i="1">
              <a:solidFill>
                <a:srgbClr val="232323"/>
              </a:solidFill>
            </a:endParaRPr>
          </a:p>
          <a:p>
            <a:r>
              <a:rPr lang="en-GB" sz="2200">
                <a:solidFill>
                  <a:srgbClr val="232323"/>
                </a:solidFill>
              </a:rPr>
              <a:t>So, for any pixel, the variation of coverage of the differing surface features influences their representation within the single pixel value stored. </a:t>
            </a:r>
          </a:p>
          <a:p>
            <a:endParaRPr lang="en-GB" sz="2200">
              <a:solidFill>
                <a:srgbClr val="232323"/>
              </a:solidFill>
            </a:endParaRPr>
          </a:p>
          <a:p>
            <a:endParaRPr lang="en-GB" sz="2200">
              <a:solidFill>
                <a:srgbClr val="232323"/>
              </a:solidFill>
            </a:endParaRPr>
          </a:p>
          <a:p>
            <a:endParaRPr lang="en-GB" sz="2200">
              <a:solidFill>
                <a:srgbClr val="232323"/>
              </a:solidFill>
            </a:endParaRPr>
          </a:p>
          <a:p>
            <a:endParaRPr lang="en-GB" sz="2200">
              <a:solidFill>
                <a:srgbClr val="232323"/>
              </a:solidFill>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Representation of pure and mixed pixels [3]. | Download Scientific Diagram">
            <a:extLst>
              <a:ext uri="{FF2B5EF4-FFF2-40B4-BE49-F238E27FC236}">
                <a16:creationId xmlns:a16="http://schemas.microsoft.com/office/drawing/2014/main" id="{98B885B5-2821-E060-4577-8B90DA86F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196" y="3991988"/>
            <a:ext cx="3190875" cy="22479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579D0D6-6A0C-1ED6-C3D3-AA0771CA8B7F}"/>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6638071" y="3690247"/>
            <a:ext cx="2845188" cy="2960533"/>
          </a:xfrm>
          <a:prstGeom prst="rect">
            <a:avLst/>
          </a:prstGeom>
        </p:spPr>
      </p:pic>
      <p:pic>
        <p:nvPicPr>
          <p:cNvPr id="18" name="Picture 17">
            <a:extLst>
              <a:ext uri="{FF2B5EF4-FFF2-40B4-BE49-F238E27FC236}">
                <a16:creationId xmlns:a16="http://schemas.microsoft.com/office/drawing/2014/main" id="{2ED7DCD6-279F-4078-786C-9C8159B79E3A}"/>
              </a:ext>
            </a:extLst>
          </p:cNvPr>
          <p:cNvPicPr>
            <a:picLocks noChangeAspect="1"/>
          </p:cNvPicPr>
          <p:nvPr/>
        </p:nvPicPr>
        <p:blipFill rotWithShape="1">
          <a:blip r:embed="rId6"/>
          <a:srcRect b="31884"/>
          <a:stretch/>
        </p:blipFill>
        <p:spPr>
          <a:xfrm>
            <a:off x="8828790" y="4445928"/>
            <a:ext cx="3464617" cy="1669950"/>
          </a:xfrm>
          <a:prstGeom prst="rect">
            <a:avLst/>
          </a:prstGeom>
        </p:spPr>
      </p:pic>
      <p:pic>
        <p:nvPicPr>
          <p:cNvPr id="2052" name="Picture 4" descr="Illustration of the mixed pixel problem in remote sensing, each square... |  Download Scientific Diagram">
            <a:extLst>
              <a:ext uri="{FF2B5EF4-FFF2-40B4-BE49-F238E27FC236}">
                <a16:creationId xmlns:a16="http://schemas.microsoft.com/office/drawing/2014/main" id="{06C4EB75-42CD-3F09-617C-666BC4DDA6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490" y="3854533"/>
            <a:ext cx="2470251" cy="2522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171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Mixed pixels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2123658"/>
          </a:xfrm>
          <a:prstGeom prst="rect">
            <a:avLst/>
          </a:prstGeom>
          <a:noFill/>
        </p:spPr>
        <p:txBody>
          <a:bodyPr wrap="square" rtlCol="0">
            <a:spAutoFit/>
          </a:bodyPr>
          <a:lstStyle/>
          <a:p>
            <a:r>
              <a:rPr lang="en-GB" sz="2200">
                <a:solidFill>
                  <a:srgbClr val="232323"/>
                </a:solidFill>
              </a:rPr>
              <a:t>While an increase in spatial resolution can help to increase the ability to resolve the details of features, mixed pixels still exist.</a:t>
            </a:r>
          </a:p>
          <a:p>
            <a:endParaRPr lang="en-GB" sz="2200">
              <a:solidFill>
                <a:srgbClr val="232323"/>
              </a:solidFill>
            </a:endParaRPr>
          </a:p>
          <a:p>
            <a:r>
              <a:rPr lang="en-GB" sz="2200">
                <a:solidFill>
                  <a:srgbClr val="232323"/>
                </a:solidFill>
              </a:rPr>
              <a:t>Even high-resolution data (sub-one metre) still has mixed pixels, they are still concentrated on the edge of features, and sub-pixel features will be smaller in size.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 name="Picture 2">
            <a:extLst>
              <a:ext uri="{FF2B5EF4-FFF2-40B4-BE49-F238E27FC236}">
                <a16:creationId xmlns:a16="http://schemas.microsoft.com/office/drawing/2014/main" id="{529FD693-9DFA-9950-C789-CA531F4959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5106" y="3092654"/>
            <a:ext cx="7756145" cy="320587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Remote Sensing, Satellite Imaging Technology | Satellite Imaging Corp">
            <a:extLst>
              <a:ext uri="{FF2B5EF4-FFF2-40B4-BE49-F238E27FC236}">
                <a16:creationId xmlns:a16="http://schemas.microsoft.com/office/drawing/2014/main" id="{2C6B1594-295A-205C-BCCA-33DA691127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04" y="3207025"/>
            <a:ext cx="3129384" cy="2390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645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Spatial </a:t>
            </a:r>
            <a:r>
              <a:rPr lang="en-GB" b="1" dirty="0"/>
              <a:t>Resolution over time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107996"/>
          </a:xfrm>
          <a:prstGeom prst="rect">
            <a:avLst/>
          </a:prstGeom>
          <a:noFill/>
        </p:spPr>
        <p:txBody>
          <a:bodyPr wrap="square" rtlCol="0">
            <a:spAutoFit/>
          </a:bodyPr>
          <a:lstStyle/>
          <a:p>
            <a:r>
              <a:rPr lang="en-GB" sz="2200">
                <a:solidFill>
                  <a:srgbClr val="232323"/>
                </a:solidFill>
              </a:rPr>
              <a:t>The range of pixel resolutions varies significantly between sensors</a:t>
            </a:r>
          </a:p>
          <a:p>
            <a:endParaRPr lang="en-GB" sz="2200">
              <a:solidFill>
                <a:srgbClr val="232323"/>
              </a:solidFill>
            </a:endParaRPr>
          </a:p>
          <a:p>
            <a:r>
              <a:rPr lang="en-GB" sz="2200">
                <a:solidFill>
                  <a:srgbClr val="232323"/>
                </a:solidFill>
              </a:rPr>
              <a:t>Resolution capability has improved with technological advances.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413C27A-2B79-809C-9057-8ADEDF04C561}"/>
              </a:ext>
            </a:extLst>
          </p:cNvPr>
          <p:cNvPicPr>
            <a:picLocks noChangeAspect="1"/>
          </p:cNvPicPr>
          <p:nvPr/>
        </p:nvPicPr>
        <p:blipFill>
          <a:blip r:embed="rId5"/>
          <a:stretch>
            <a:fillRect/>
          </a:stretch>
        </p:blipFill>
        <p:spPr>
          <a:xfrm>
            <a:off x="11651" y="1633045"/>
            <a:ext cx="7280845" cy="4869169"/>
          </a:xfrm>
          <a:prstGeom prst="rect">
            <a:avLst/>
          </a:prstGeom>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539918" cy="830997"/>
          </a:xfrm>
          <a:prstGeom prst="rect">
            <a:avLst/>
          </a:prstGeom>
          <a:noFill/>
        </p:spPr>
        <p:txBody>
          <a:bodyPr wrap="square">
            <a:spAutoFit/>
          </a:bodyPr>
          <a:lstStyle/>
          <a:p>
            <a:r>
              <a:rPr lang="en-GB" sz="1200"/>
              <a:t>Source: </a:t>
            </a:r>
            <a:r>
              <a:rPr lang="en-GB" sz="1200" err="1"/>
              <a:t>Deroin</a:t>
            </a:r>
            <a:r>
              <a:rPr lang="en-GB" sz="1200"/>
              <a:t>, J.P., </a:t>
            </a:r>
            <a:r>
              <a:rPr lang="en-GB" sz="1200" err="1"/>
              <a:t>Téreygeol</a:t>
            </a:r>
            <a:r>
              <a:rPr lang="en-GB" sz="1200"/>
              <a:t>, F., Cruz, P., Guillot, I. and </a:t>
            </a:r>
            <a:r>
              <a:rPr lang="en-GB" sz="1200" err="1"/>
              <a:t>Méaudre</a:t>
            </a:r>
            <a:r>
              <a:rPr lang="en-GB" sz="1200"/>
              <a:t>, J.C., 2012. Integrated non-invasive remote-sensing techniques and field survey for the geoarchaeological study of the Sud </a:t>
            </a:r>
            <a:r>
              <a:rPr lang="en-GB" sz="1200" err="1"/>
              <a:t>Lípez</a:t>
            </a:r>
            <a:r>
              <a:rPr lang="en-GB" sz="1200"/>
              <a:t> mining district, Bolivia. Journal of Geophysics and Engineering, 9(4), pp.S40-S52.</a:t>
            </a:r>
          </a:p>
        </p:txBody>
      </p:sp>
    </p:spTree>
    <p:extLst>
      <p:ext uri="{BB962C8B-B14F-4D97-AF65-F5344CB8AC3E}">
        <p14:creationId xmlns:p14="http://schemas.microsoft.com/office/powerpoint/2010/main" val="534517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Spatial </a:t>
            </a:r>
            <a:r>
              <a:rPr lang="en-GB" b="1" dirty="0"/>
              <a:t>Resolution vs Cost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430887"/>
          </a:xfrm>
          <a:prstGeom prst="rect">
            <a:avLst/>
          </a:prstGeom>
          <a:noFill/>
        </p:spPr>
        <p:txBody>
          <a:bodyPr wrap="square" rtlCol="0">
            <a:spAutoFit/>
          </a:bodyPr>
          <a:lstStyle/>
          <a:p>
            <a:r>
              <a:rPr lang="en-GB" sz="2200">
                <a:solidFill>
                  <a:srgbClr val="232323"/>
                </a:solidFill>
              </a:rPr>
              <a:t>However, there is a correlation between sensor resolution and data cost.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7762" y="1711053"/>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830997"/>
          </a:xfrm>
          <a:prstGeom prst="rect">
            <a:avLst/>
          </a:prstGeom>
          <a:noFill/>
        </p:spPr>
        <p:txBody>
          <a:bodyPr wrap="square">
            <a:spAutoFit/>
          </a:bodyPr>
          <a:lstStyle/>
          <a:p>
            <a:r>
              <a:rPr lang="en-GB" sz="1200"/>
              <a:t>Source: </a:t>
            </a:r>
            <a:r>
              <a:rPr lang="en-GB" sz="1200" err="1"/>
              <a:t>Sozzi</a:t>
            </a:r>
            <a:r>
              <a:rPr lang="en-GB" sz="1200"/>
              <a:t>, M., </a:t>
            </a:r>
            <a:r>
              <a:rPr lang="en-GB" sz="1200" err="1"/>
              <a:t>Marinello</a:t>
            </a:r>
            <a:r>
              <a:rPr lang="en-GB" sz="1200"/>
              <a:t>, F., </a:t>
            </a:r>
            <a:r>
              <a:rPr lang="en-GB" sz="1200" err="1"/>
              <a:t>Pezzuolo</a:t>
            </a:r>
            <a:r>
              <a:rPr lang="en-GB" sz="1200"/>
              <a:t>, A. and Sartori, L., 2018, July. Benchmark of satellites image services for precision agricultural use. In Proceedings of the </a:t>
            </a:r>
            <a:r>
              <a:rPr lang="en-GB" sz="1200" err="1"/>
              <a:t>AgEng</a:t>
            </a:r>
            <a:r>
              <a:rPr lang="en-GB" sz="1200"/>
              <a:t> Conference, Wageningen, The Netherlands (pp. 8-11).</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599" y="1711053"/>
            <a:ext cx="7128143" cy="4466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148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Spatial </a:t>
            </a:r>
            <a:r>
              <a:rPr lang="en-GB" b="1" dirty="0"/>
              <a:t>Resolution selection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84795" y="495866"/>
            <a:ext cx="8827692" cy="1446550"/>
          </a:xfrm>
          <a:prstGeom prst="rect">
            <a:avLst/>
          </a:prstGeom>
          <a:noFill/>
        </p:spPr>
        <p:txBody>
          <a:bodyPr wrap="square" rtlCol="0">
            <a:spAutoFit/>
          </a:bodyPr>
          <a:lstStyle/>
          <a:p>
            <a:r>
              <a:rPr lang="en-GB" sz="2200">
                <a:solidFill>
                  <a:srgbClr val="232323"/>
                </a:solidFill>
              </a:rPr>
              <a:t>Given the consideration of cost, and the many sensors now available, the decision regarding which to select for an application should be based on its ability to resolve the features of interest. The scale of these features should determine the most appropriate sensor resolution.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78990DEC-50F5-8121-6C04-52F59E11DD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0483" y="1985190"/>
            <a:ext cx="4539918" cy="313538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D34806-DFAC-81D7-AF80-FF0FF6A3BD67}"/>
              </a:ext>
            </a:extLst>
          </p:cNvPr>
          <p:cNvSpPr txBox="1"/>
          <p:nvPr/>
        </p:nvSpPr>
        <p:spPr>
          <a:xfrm>
            <a:off x="7304127" y="5470177"/>
            <a:ext cx="4014113" cy="646331"/>
          </a:xfrm>
          <a:prstGeom prst="rect">
            <a:avLst/>
          </a:prstGeom>
          <a:noFill/>
        </p:spPr>
        <p:txBody>
          <a:bodyPr wrap="square">
            <a:spAutoFit/>
          </a:bodyPr>
          <a:lstStyle/>
          <a:p>
            <a:r>
              <a:rPr lang="en-GB" sz="1200"/>
              <a:t>Source: </a:t>
            </a:r>
            <a:r>
              <a:rPr lang="en-GB" sz="1200">
                <a:hlinkClick r:id="rId5"/>
              </a:rPr>
              <a:t>What is Remote Sensing? | </a:t>
            </a:r>
            <a:r>
              <a:rPr lang="en-GB" sz="1200" err="1">
                <a:hlinkClick r:id="rId5"/>
              </a:rPr>
              <a:t>Earthdata</a:t>
            </a:r>
            <a:r>
              <a:rPr lang="en-GB" sz="1200">
                <a:hlinkClick r:id="rId5"/>
              </a:rPr>
              <a:t> (nasa.gov)</a:t>
            </a:r>
            <a:r>
              <a:rPr lang="en-GB" sz="1200"/>
              <a:t> https://www.earthdata.nasa.gov/learn/backgrounders/remote-sensing</a:t>
            </a:r>
          </a:p>
        </p:txBody>
      </p:sp>
      <p:pic>
        <p:nvPicPr>
          <p:cNvPr id="3074" name="Picture 2">
            <a:extLst>
              <a:ext uri="{FF2B5EF4-FFF2-40B4-BE49-F238E27FC236}">
                <a16:creationId xmlns:a16="http://schemas.microsoft.com/office/drawing/2014/main" id="{2D77A1A6-ED9B-7866-5A9A-ABC2922282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101599" y="1940285"/>
            <a:ext cx="7128143" cy="400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402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sz="1800" b="1" dirty="0"/>
              <a:t>Spectral resolution: Radiance</a:t>
            </a:r>
            <a:endParaRPr lang="en-GB" sz="1800"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32921" y="534479"/>
            <a:ext cx="8673549" cy="2677656"/>
          </a:xfrm>
          <a:prstGeom prst="rect">
            <a:avLst/>
          </a:prstGeom>
          <a:noFill/>
        </p:spPr>
        <p:txBody>
          <a:bodyPr wrap="square" rtlCol="0">
            <a:spAutoFit/>
          </a:bodyPr>
          <a:lstStyle/>
          <a:p>
            <a:r>
              <a:rPr lang="en-GB" sz="2400" i="0">
                <a:effectLst/>
              </a:rPr>
              <a:t>Many re</a:t>
            </a:r>
            <a:r>
              <a:rPr lang="en-GB" sz="2400"/>
              <a:t>mote sensors receive and measure energy. </a:t>
            </a:r>
          </a:p>
          <a:p>
            <a:endParaRPr lang="en-GB" sz="2400" i="0">
              <a:effectLst/>
            </a:endParaRPr>
          </a:p>
          <a:p>
            <a:r>
              <a:rPr lang="en-GB" sz="2400"/>
              <a:t>Typically, for Earth Observation (EO) sensors, radiation, or ‘radiance’ is received at the sensor.</a:t>
            </a:r>
          </a:p>
          <a:p>
            <a:endParaRPr lang="en-GB" sz="2400" i="0">
              <a:effectLst/>
            </a:endParaRPr>
          </a:p>
          <a:p>
            <a:r>
              <a:rPr lang="en-GB" sz="2400"/>
              <a:t>This can be from the sun (passive sensors), or from the sensor, (active sensors)</a:t>
            </a:r>
            <a:endParaRPr lang="en-GB" sz="2400" i="0">
              <a:effectLst/>
            </a:endParaRP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yperspectral Data Correction - MATLAB &amp; Simulink - MathWorks España">
            <a:extLst>
              <a:ext uri="{FF2B5EF4-FFF2-40B4-BE49-F238E27FC236}">
                <a16:creationId xmlns:a16="http://schemas.microsoft.com/office/drawing/2014/main" id="{B30CDBEE-6913-6738-19D0-685ACF6FDF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53330" y="3212915"/>
            <a:ext cx="5771465" cy="32730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Remote Sensing - Passive vs Active">
            <a:extLst>
              <a:ext uri="{FF2B5EF4-FFF2-40B4-BE49-F238E27FC236}">
                <a16:creationId xmlns:a16="http://schemas.microsoft.com/office/drawing/2014/main" id="{73BBA45D-724A-E292-5D30-C2F9BD84A4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680" y="2104623"/>
            <a:ext cx="3124797" cy="132437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B590727-7F0D-DB3E-127D-7364C8DE6008}"/>
              </a:ext>
            </a:extLst>
          </p:cNvPr>
          <p:cNvSpPr txBox="1"/>
          <p:nvPr/>
        </p:nvSpPr>
        <p:spPr>
          <a:xfrm>
            <a:off x="344320" y="3501856"/>
            <a:ext cx="2491515" cy="523220"/>
          </a:xfrm>
          <a:prstGeom prst="rect">
            <a:avLst/>
          </a:prstGeom>
          <a:solidFill>
            <a:schemeClr val="bg1"/>
          </a:solidFill>
        </p:spPr>
        <p:txBody>
          <a:bodyPr wrap="square">
            <a:spAutoFit/>
          </a:bodyPr>
          <a:lstStyle/>
          <a:p>
            <a:pPr marL="342900" indent="-342900" algn="ctr">
              <a:buAutoNum type="arabicParenR"/>
            </a:pPr>
            <a:r>
              <a:rPr lang="en-GB" sz="1400"/>
              <a:t>Passive sensors, and </a:t>
            </a:r>
          </a:p>
          <a:p>
            <a:pPr marL="342900" indent="-342900" algn="ctr">
              <a:buAutoNum type="arabicParenR"/>
            </a:pPr>
            <a:r>
              <a:rPr lang="en-GB" sz="1400"/>
              <a:t>Active sensors</a:t>
            </a:r>
          </a:p>
        </p:txBody>
      </p:sp>
      <p:sp>
        <p:nvSpPr>
          <p:cNvPr id="13" name="TextBox 12">
            <a:extLst>
              <a:ext uri="{FF2B5EF4-FFF2-40B4-BE49-F238E27FC236}">
                <a16:creationId xmlns:a16="http://schemas.microsoft.com/office/drawing/2014/main" id="{43101E99-7B76-CF72-DB8B-024D5DF05027}"/>
              </a:ext>
            </a:extLst>
          </p:cNvPr>
          <p:cNvSpPr txBox="1"/>
          <p:nvPr/>
        </p:nvSpPr>
        <p:spPr>
          <a:xfrm>
            <a:off x="9540102" y="4115712"/>
            <a:ext cx="2430978" cy="1754326"/>
          </a:xfrm>
          <a:prstGeom prst="rect">
            <a:avLst/>
          </a:prstGeom>
          <a:noFill/>
        </p:spPr>
        <p:txBody>
          <a:bodyPr wrap="square">
            <a:spAutoFit/>
          </a:bodyPr>
          <a:lstStyle/>
          <a:p>
            <a:pPr algn="ctr"/>
            <a:r>
              <a:rPr lang="en-GB" sz="1800" i="1"/>
              <a:t>Note: The radiance received at a satellite sensor can be a combination of Earth surface, and atmospheric</a:t>
            </a:r>
            <a:endParaRPr lang="en-GB" sz="1800" i="1">
              <a:effectLst/>
            </a:endParaRPr>
          </a:p>
        </p:txBody>
      </p:sp>
    </p:spTree>
    <p:extLst>
      <p:ext uri="{BB962C8B-B14F-4D97-AF65-F5344CB8AC3E}">
        <p14:creationId xmlns:p14="http://schemas.microsoft.com/office/powerpoint/2010/main" val="2869274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sz="1800" b="1" dirty="0"/>
              <a:t>Spectral resolution: EM radiation</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66261" y="534479"/>
            <a:ext cx="11940209" cy="2569934"/>
          </a:xfrm>
          <a:prstGeom prst="rect">
            <a:avLst/>
          </a:prstGeom>
          <a:noFill/>
        </p:spPr>
        <p:txBody>
          <a:bodyPr wrap="square" rtlCol="0">
            <a:spAutoFit/>
          </a:bodyPr>
          <a:lstStyle/>
          <a:p>
            <a:r>
              <a:rPr lang="en-GB" sz="2300" i="0">
                <a:effectLst/>
              </a:rPr>
              <a:t>For passive sensors that are measuring radiance reflected from the Earth’s surface (and atmosphere), the energy being received is </a:t>
            </a:r>
            <a:r>
              <a:rPr lang="en-GB" sz="2300" b="1" i="1">
                <a:effectLst/>
              </a:rPr>
              <a:t>electromagnetic</a:t>
            </a:r>
            <a:r>
              <a:rPr lang="en-GB" sz="2300" i="0">
                <a:effectLst/>
              </a:rPr>
              <a:t> </a:t>
            </a:r>
            <a:r>
              <a:rPr lang="en-GB" sz="2300" b="1" i="1">
                <a:effectLst/>
              </a:rPr>
              <a:t>radiation</a:t>
            </a:r>
            <a:r>
              <a:rPr lang="en-GB" sz="2300" i="0">
                <a:effectLst/>
              </a:rPr>
              <a:t>.</a:t>
            </a:r>
          </a:p>
          <a:p>
            <a:endParaRPr lang="en-GB" sz="2300"/>
          </a:p>
          <a:p>
            <a:r>
              <a:rPr lang="en-GB" sz="2300" i="0">
                <a:effectLst/>
              </a:rPr>
              <a:t>Electromagnetic radiation travels in </a:t>
            </a:r>
            <a:r>
              <a:rPr lang="en-GB" sz="2300" b="1" i="0">
                <a:effectLst/>
              </a:rPr>
              <a:t>waves</a:t>
            </a:r>
            <a:r>
              <a:rPr lang="en-GB" sz="2300" i="0">
                <a:effectLst/>
              </a:rPr>
              <a:t>, composed of electric, and magnetic energy, that travel in the same direction, perpendicular to each other.</a:t>
            </a:r>
          </a:p>
          <a:p>
            <a:endParaRPr lang="en-GB" sz="2300"/>
          </a:p>
          <a:p>
            <a:r>
              <a:rPr lang="en-GB" sz="2300" i="0">
                <a:effectLst/>
              </a:rPr>
              <a:t>The </a:t>
            </a:r>
            <a:r>
              <a:rPr lang="en-GB" sz="2300" b="1" i="0">
                <a:effectLst/>
              </a:rPr>
              <a:t>wavelength</a:t>
            </a:r>
            <a:r>
              <a:rPr lang="en-GB" sz="2300" i="0">
                <a:effectLst/>
              </a:rPr>
              <a:t> is the distance between the peaks of two subsequent crests of the electric signal.</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8ADF53E9-3C8E-93FE-E928-6DDCCF19E99C}"/>
              </a:ext>
            </a:extLst>
          </p:cNvPr>
          <p:cNvPicPr>
            <a:picLocks noChangeAspect="1"/>
          </p:cNvPicPr>
          <p:nvPr/>
        </p:nvPicPr>
        <p:blipFill>
          <a:blip r:embed="rId4"/>
          <a:stretch>
            <a:fillRect/>
          </a:stretch>
        </p:blipFill>
        <p:spPr>
          <a:xfrm>
            <a:off x="2815566" y="3310923"/>
            <a:ext cx="6742119" cy="2948681"/>
          </a:xfrm>
          <a:prstGeom prst="rect">
            <a:avLst/>
          </a:prstGeom>
        </p:spPr>
      </p:pic>
    </p:spTree>
    <p:extLst>
      <p:ext uri="{BB962C8B-B14F-4D97-AF65-F5344CB8AC3E}">
        <p14:creationId xmlns:p14="http://schemas.microsoft.com/office/powerpoint/2010/main" val="586126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sz="1800" b="1" dirty="0"/>
              <a:t>Electromagnetic Spectrum</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 diagram of the electromagnetic spectrum showing the 7 regions of the spectrum (from longest to shortest wavelength):  radio waves, microwave, infrared, visible, ultraviolet, x-ray, and gamma rays. Examples of radio waves include fm &amp;amp; am radio frequencies. Mircrowaves are used in microwave ovens and their lengths are about the size of a baseball. Infrared waves are much shorter – about the size of a thickness of paper. The heat energy that radiates off human and other animals is in the infrared region.">
            <a:extLst>
              <a:ext uri="{FF2B5EF4-FFF2-40B4-BE49-F238E27FC236}">
                <a16:creationId xmlns:a16="http://schemas.microsoft.com/office/drawing/2014/main" id="{5B5F33D5-7534-EF52-BDF0-3D196480CC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6574" y="1748404"/>
            <a:ext cx="8967803" cy="468904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pPr algn="ctr"/>
            <a:r>
              <a:rPr lang="en-GB" sz="2400" i="0">
                <a:effectLst/>
              </a:rPr>
              <a:t>Electromagnetic radiation can travel at different wavelengths (the distance between crests), the full range of which is called the </a:t>
            </a:r>
            <a:r>
              <a:rPr lang="en-GB" sz="2400" b="1" i="0">
                <a:effectLst/>
              </a:rPr>
              <a:t>electromagnetic spectrum</a:t>
            </a: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spTree>
    <p:extLst>
      <p:ext uri="{BB962C8B-B14F-4D97-AF65-F5344CB8AC3E}">
        <p14:creationId xmlns:p14="http://schemas.microsoft.com/office/powerpoint/2010/main" val="2361756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EM: Absorption and </a:t>
            </a:r>
            <a:r>
              <a:rPr lang="en-GB" sz="1800" b="1" dirty="0"/>
              <a:t>Reflection </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938992"/>
          </a:xfrm>
          <a:prstGeom prst="rect">
            <a:avLst/>
          </a:prstGeom>
          <a:noFill/>
        </p:spPr>
        <p:txBody>
          <a:bodyPr wrap="square" rtlCol="0">
            <a:spAutoFit/>
          </a:bodyPr>
          <a:lstStyle/>
          <a:p>
            <a:r>
              <a:rPr lang="en-GB" sz="2400" i="0">
                <a:effectLst/>
              </a:rPr>
              <a:t>When EM radiation meets an object / surface, the molecules of that feature interact in one of </a:t>
            </a:r>
            <a:r>
              <a:rPr lang="en-GB" sz="2400"/>
              <a:t>three</a:t>
            </a:r>
            <a:r>
              <a:rPr lang="en-GB" sz="2400" i="0">
                <a:effectLst/>
              </a:rPr>
              <a:t> ways:</a:t>
            </a:r>
          </a:p>
          <a:p>
            <a:pPr marL="342900" indent="-342900">
              <a:buFont typeface="Arial" panose="020B0604020202020204" pitchFamily="34" charset="0"/>
              <a:buChar char="•"/>
            </a:pPr>
            <a:r>
              <a:rPr lang="en-GB" sz="2400" i="0">
                <a:effectLst/>
              </a:rPr>
              <a:t>Absorption</a:t>
            </a:r>
            <a:endParaRPr lang="en-GB" sz="2400"/>
          </a:p>
          <a:p>
            <a:pPr marL="342900" indent="-342900">
              <a:buFont typeface="Arial" panose="020B0604020202020204" pitchFamily="34" charset="0"/>
              <a:buChar char="•"/>
            </a:pPr>
            <a:r>
              <a:rPr lang="en-GB" sz="2400" i="0">
                <a:effectLst/>
              </a:rPr>
              <a:t>Reflection </a:t>
            </a:r>
          </a:p>
          <a:p>
            <a:pPr marL="342900" indent="-342900">
              <a:buFont typeface="Arial" panose="020B0604020202020204" pitchFamily="34" charset="0"/>
              <a:buChar char="•"/>
            </a:pPr>
            <a:r>
              <a:rPr lang="en-GB" sz="2400"/>
              <a:t>Transmission</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Tree>
    <p:extLst>
      <p:ext uri="{BB962C8B-B14F-4D97-AF65-F5344CB8AC3E}">
        <p14:creationId xmlns:p14="http://schemas.microsoft.com/office/powerpoint/2010/main" val="3494794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EM: Absorption and </a:t>
            </a:r>
            <a:r>
              <a:rPr lang="en-GB" sz="1800" b="1" dirty="0"/>
              <a:t>Reflection </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r>
              <a:rPr lang="en-GB" sz="2400" i="0">
                <a:effectLst/>
              </a:rPr>
              <a:t>Therefore, the amount of energy received can then vary from the amount emitted back to the sensor (reflected), depending on how much transmission occurs, and how much is absorbed. For example…</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
        <p:nvSpPr>
          <p:cNvPr id="7" name="TextBox 6">
            <a:extLst>
              <a:ext uri="{FF2B5EF4-FFF2-40B4-BE49-F238E27FC236}">
                <a16:creationId xmlns:a16="http://schemas.microsoft.com/office/drawing/2014/main" id="{AA5E6360-7109-1A56-2FA0-2198F258644F}"/>
              </a:ext>
            </a:extLst>
          </p:cNvPr>
          <p:cNvSpPr txBox="1"/>
          <p:nvPr/>
        </p:nvSpPr>
        <p:spPr>
          <a:xfrm>
            <a:off x="5699010" y="2946335"/>
            <a:ext cx="1649319" cy="369332"/>
          </a:xfrm>
          <a:prstGeom prst="rect">
            <a:avLst/>
          </a:prstGeom>
          <a:noFill/>
        </p:spPr>
        <p:txBody>
          <a:bodyPr wrap="square">
            <a:spAutoFit/>
          </a:bodyPr>
          <a:lstStyle/>
          <a:p>
            <a:pPr algn="ctr"/>
            <a:r>
              <a:rPr lang="en-GB" sz="1800" i="0">
                <a:effectLst/>
              </a:rPr>
              <a:t>IR = 100 W/m</a:t>
            </a:r>
            <a:r>
              <a:rPr lang="en-GB" sz="1800" i="0" baseline="30000">
                <a:effectLst/>
              </a:rPr>
              <a:t>2</a:t>
            </a:r>
            <a:endParaRPr lang="en-GB" baseline="30000"/>
          </a:p>
        </p:txBody>
      </p:sp>
      <p:sp>
        <p:nvSpPr>
          <p:cNvPr id="9" name="TextBox 8">
            <a:extLst>
              <a:ext uri="{FF2B5EF4-FFF2-40B4-BE49-F238E27FC236}">
                <a16:creationId xmlns:a16="http://schemas.microsoft.com/office/drawing/2014/main" id="{A048E5CE-8059-9DE2-397C-9235C7E4AEF3}"/>
              </a:ext>
            </a:extLst>
          </p:cNvPr>
          <p:cNvSpPr txBox="1"/>
          <p:nvPr/>
        </p:nvSpPr>
        <p:spPr>
          <a:xfrm>
            <a:off x="5115340" y="5674426"/>
            <a:ext cx="1497930" cy="369332"/>
          </a:xfrm>
          <a:prstGeom prst="rect">
            <a:avLst/>
          </a:prstGeom>
          <a:noFill/>
        </p:spPr>
        <p:txBody>
          <a:bodyPr wrap="square">
            <a:spAutoFit/>
          </a:bodyPr>
          <a:lstStyle/>
          <a:p>
            <a:pPr algn="ctr"/>
            <a:r>
              <a:rPr lang="en-GB" sz="1800" i="0">
                <a:effectLst/>
              </a:rPr>
              <a:t>A = 20 W/m</a:t>
            </a:r>
            <a:r>
              <a:rPr lang="en-GB" sz="1800" i="0" baseline="30000">
                <a:effectLst/>
              </a:rPr>
              <a:t>2</a:t>
            </a:r>
            <a:endParaRPr lang="en-GB" baseline="30000"/>
          </a:p>
        </p:txBody>
      </p:sp>
      <p:sp>
        <p:nvSpPr>
          <p:cNvPr id="10" name="TextBox 9">
            <a:extLst>
              <a:ext uri="{FF2B5EF4-FFF2-40B4-BE49-F238E27FC236}">
                <a16:creationId xmlns:a16="http://schemas.microsoft.com/office/drawing/2014/main" id="{93ADC250-7BDE-25BB-B266-E1DD22F2001F}"/>
              </a:ext>
            </a:extLst>
          </p:cNvPr>
          <p:cNvSpPr txBox="1"/>
          <p:nvPr/>
        </p:nvSpPr>
        <p:spPr>
          <a:xfrm>
            <a:off x="8987671" y="5305094"/>
            <a:ext cx="1450971" cy="369332"/>
          </a:xfrm>
          <a:prstGeom prst="rect">
            <a:avLst/>
          </a:prstGeom>
          <a:noFill/>
        </p:spPr>
        <p:txBody>
          <a:bodyPr wrap="square">
            <a:spAutoFit/>
          </a:bodyPr>
          <a:lstStyle/>
          <a:p>
            <a:pPr algn="ctr"/>
            <a:r>
              <a:rPr lang="en-GB" sz="1800" i="0">
                <a:effectLst/>
              </a:rPr>
              <a:t>T = 10 W/m</a:t>
            </a:r>
            <a:r>
              <a:rPr lang="en-GB" sz="1800" i="0" baseline="30000">
                <a:effectLst/>
              </a:rPr>
              <a:t>2</a:t>
            </a:r>
            <a:endParaRPr lang="en-GB" baseline="30000"/>
          </a:p>
        </p:txBody>
      </p:sp>
      <p:sp>
        <p:nvSpPr>
          <p:cNvPr id="11" name="TextBox 10">
            <a:extLst>
              <a:ext uri="{FF2B5EF4-FFF2-40B4-BE49-F238E27FC236}">
                <a16:creationId xmlns:a16="http://schemas.microsoft.com/office/drawing/2014/main" id="{ABDD9DFC-5A63-60A3-16EA-A2C59711D861}"/>
              </a:ext>
            </a:extLst>
          </p:cNvPr>
          <p:cNvSpPr txBox="1"/>
          <p:nvPr/>
        </p:nvSpPr>
        <p:spPr>
          <a:xfrm>
            <a:off x="9195958" y="2779849"/>
            <a:ext cx="2635061" cy="1477328"/>
          </a:xfrm>
          <a:prstGeom prst="rect">
            <a:avLst/>
          </a:prstGeom>
          <a:noFill/>
        </p:spPr>
        <p:txBody>
          <a:bodyPr wrap="square">
            <a:spAutoFit/>
          </a:bodyPr>
          <a:lstStyle/>
          <a:p>
            <a:pPr algn="ctr"/>
            <a:r>
              <a:rPr lang="en-GB" b="1" i="1"/>
              <a:t>Reflectance  = IR – (A + T)</a:t>
            </a:r>
          </a:p>
          <a:p>
            <a:pPr algn="ctr"/>
            <a:endParaRPr lang="en-GB" b="1"/>
          </a:p>
          <a:p>
            <a:pPr algn="ctr"/>
            <a:r>
              <a:rPr lang="en-GB" b="1"/>
              <a:t>100 – (20 + 10)</a:t>
            </a:r>
          </a:p>
          <a:p>
            <a:pPr algn="ctr"/>
            <a:endParaRPr lang="en-GB" b="1"/>
          </a:p>
          <a:p>
            <a:pPr algn="ctr"/>
            <a:r>
              <a:rPr lang="en-GB" b="1"/>
              <a:t> = 7</a:t>
            </a:r>
            <a:r>
              <a:rPr lang="en-GB" sz="1800" b="1" i="0">
                <a:effectLst/>
              </a:rPr>
              <a:t>0 W/m</a:t>
            </a:r>
            <a:r>
              <a:rPr lang="en-GB" sz="1800" b="1" i="0" baseline="30000">
                <a:effectLst/>
              </a:rPr>
              <a:t>2</a:t>
            </a:r>
            <a:endParaRPr lang="en-GB" b="1" baseline="30000"/>
          </a:p>
        </p:txBody>
      </p:sp>
      <p:sp>
        <p:nvSpPr>
          <p:cNvPr id="14" name="TextBox 13">
            <a:extLst>
              <a:ext uri="{FF2B5EF4-FFF2-40B4-BE49-F238E27FC236}">
                <a16:creationId xmlns:a16="http://schemas.microsoft.com/office/drawing/2014/main" id="{FB62ECF5-A9E0-A76F-BB7A-77AD3C6EA3BD}"/>
              </a:ext>
            </a:extLst>
          </p:cNvPr>
          <p:cNvSpPr txBox="1"/>
          <p:nvPr/>
        </p:nvSpPr>
        <p:spPr>
          <a:xfrm>
            <a:off x="2750198" y="2019481"/>
            <a:ext cx="8967803" cy="646331"/>
          </a:xfrm>
          <a:prstGeom prst="rect">
            <a:avLst/>
          </a:prstGeom>
          <a:noFill/>
        </p:spPr>
        <p:txBody>
          <a:bodyPr wrap="square">
            <a:spAutoFit/>
          </a:bodyPr>
          <a:lstStyle/>
          <a:p>
            <a:r>
              <a:rPr lang="en-GB" i="0">
                <a:effectLst/>
              </a:rPr>
              <a:t>If the incident radiation is 100 Wm</a:t>
            </a:r>
            <a:r>
              <a:rPr lang="en-GB" i="0" baseline="30000">
                <a:effectLst/>
              </a:rPr>
              <a:t>2</a:t>
            </a:r>
            <a:r>
              <a:rPr lang="en-GB" i="0">
                <a:effectLst/>
              </a:rPr>
              <a:t>, and the feature absorbs 20 Wm</a:t>
            </a:r>
            <a:r>
              <a:rPr lang="en-GB" i="0" baseline="30000">
                <a:effectLst/>
              </a:rPr>
              <a:t>2</a:t>
            </a:r>
            <a:r>
              <a:rPr lang="en-GB" i="0">
                <a:effectLst/>
              </a:rPr>
              <a:t>, and 10 Wm</a:t>
            </a:r>
            <a:r>
              <a:rPr lang="en-GB" i="0" baseline="30000">
                <a:effectLst/>
              </a:rPr>
              <a:t>2</a:t>
            </a:r>
            <a:r>
              <a:rPr lang="en-GB" i="0">
                <a:effectLst/>
              </a:rPr>
              <a:t> is transmitted, 70 Wm</a:t>
            </a:r>
            <a:r>
              <a:rPr lang="en-GB" i="0" baseline="30000">
                <a:effectLst/>
              </a:rPr>
              <a:t>2</a:t>
            </a:r>
            <a:r>
              <a:rPr lang="en-GB" i="0">
                <a:effectLst/>
              </a:rPr>
              <a:t> is reflected.</a:t>
            </a:r>
            <a:endParaRPr lang="en-GB"/>
          </a:p>
        </p:txBody>
      </p:sp>
    </p:spTree>
    <p:extLst>
      <p:ext uri="{BB962C8B-B14F-4D97-AF65-F5344CB8AC3E}">
        <p14:creationId xmlns:p14="http://schemas.microsoft.com/office/powerpoint/2010/main" val="2643006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EM: Absorption and </a:t>
            </a:r>
            <a:r>
              <a:rPr lang="en-GB" sz="1800" b="1" dirty="0"/>
              <a:t>Reflection </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736573" y="594242"/>
            <a:ext cx="8967803" cy="1200329"/>
          </a:xfrm>
          <a:prstGeom prst="rect">
            <a:avLst/>
          </a:prstGeom>
          <a:noFill/>
        </p:spPr>
        <p:txBody>
          <a:bodyPr wrap="square" rtlCol="0">
            <a:spAutoFit/>
          </a:bodyPr>
          <a:lstStyle/>
          <a:p>
            <a:r>
              <a:rPr lang="en-GB" sz="2400" i="0">
                <a:effectLst/>
              </a:rPr>
              <a:t>Therefore, the amount of energy received can then vary from the amount emitted back to the sensor (reflected), depending on how much transmission occurs, and how much is absorbed. For example…</a:t>
            </a:r>
            <a:endParaRPr lang="en-GB" sz="2400" b="1" i="0">
              <a:effectLst/>
            </a:endParaRPr>
          </a:p>
        </p:txBody>
      </p:sp>
      <p:pic>
        <p:nvPicPr>
          <p:cNvPr id="16" name="Picture 15">
            <a:extLst>
              <a:ext uri="{FF2B5EF4-FFF2-40B4-BE49-F238E27FC236}">
                <a16:creationId xmlns:a16="http://schemas.microsoft.com/office/drawing/2014/main" id="{1FA7C3C8-7211-33ED-C92E-B51E644737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77" y="591890"/>
            <a:ext cx="2617305" cy="5853246"/>
          </a:xfrm>
          <a:prstGeom prst="rect">
            <a:avLst/>
          </a:prstGeom>
        </p:spPr>
      </p:pic>
      <p:pic>
        <p:nvPicPr>
          <p:cNvPr id="18" name="Picture 17">
            <a:extLst>
              <a:ext uri="{FF2B5EF4-FFF2-40B4-BE49-F238E27FC236}">
                <a16:creationId xmlns:a16="http://schemas.microsoft.com/office/drawing/2014/main" id="{6FF18349-38C4-0D9F-FCD1-66D55C1B9CFC}"/>
              </a:ext>
            </a:extLst>
          </p:cNvPr>
          <p:cNvPicPr>
            <a:picLocks noChangeAspect="1"/>
          </p:cNvPicPr>
          <p:nvPr/>
        </p:nvPicPr>
        <p:blipFill>
          <a:blip r:embed="rId5"/>
          <a:stretch>
            <a:fillRect/>
          </a:stretch>
        </p:blipFill>
        <p:spPr>
          <a:xfrm>
            <a:off x="2934351" y="2758144"/>
            <a:ext cx="8599499" cy="3572254"/>
          </a:xfrm>
          <a:prstGeom prst="rect">
            <a:avLst/>
          </a:prstGeom>
        </p:spPr>
      </p:pic>
      <p:sp>
        <p:nvSpPr>
          <p:cNvPr id="7" name="TextBox 6">
            <a:extLst>
              <a:ext uri="{FF2B5EF4-FFF2-40B4-BE49-F238E27FC236}">
                <a16:creationId xmlns:a16="http://schemas.microsoft.com/office/drawing/2014/main" id="{AA5E6360-7109-1A56-2FA0-2198F258644F}"/>
              </a:ext>
            </a:extLst>
          </p:cNvPr>
          <p:cNvSpPr txBox="1"/>
          <p:nvPr/>
        </p:nvSpPr>
        <p:spPr>
          <a:xfrm>
            <a:off x="5699010" y="2946335"/>
            <a:ext cx="1649319" cy="369332"/>
          </a:xfrm>
          <a:prstGeom prst="rect">
            <a:avLst/>
          </a:prstGeom>
          <a:noFill/>
        </p:spPr>
        <p:txBody>
          <a:bodyPr wrap="square">
            <a:spAutoFit/>
          </a:bodyPr>
          <a:lstStyle/>
          <a:p>
            <a:pPr algn="ctr"/>
            <a:r>
              <a:rPr lang="en-GB" sz="1800" i="0">
                <a:effectLst/>
              </a:rPr>
              <a:t>IR = </a:t>
            </a:r>
            <a:r>
              <a:rPr lang="en-GB"/>
              <a:t>60</a:t>
            </a:r>
            <a:r>
              <a:rPr lang="en-GB" sz="1800" i="0">
                <a:effectLst/>
              </a:rPr>
              <a:t>0 W/m</a:t>
            </a:r>
            <a:r>
              <a:rPr lang="en-GB" sz="1800" i="0" baseline="30000">
                <a:effectLst/>
              </a:rPr>
              <a:t>2</a:t>
            </a:r>
            <a:endParaRPr lang="en-GB" baseline="30000"/>
          </a:p>
        </p:txBody>
      </p:sp>
      <p:sp>
        <p:nvSpPr>
          <p:cNvPr id="9" name="TextBox 8">
            <a:extLst>
              <a:ext uri="{FF2B5EF4-FFF2-40B4-BE49-F238E27FC236}">
                <a16:creationId xmlns:a16="http://schemas.microsoft.com/office/drawing/2014/main" id="{A048E5CE-8059-9DE2-397C-9235C7E4AEF3}"/>
              </a:ext>
            </a:extLst>
          </p:cNvPr>
          <p:cNvSpPr txBox="1"/>
          <p:nvPr/>
        </p:nvSpPr>
        <p:spPr>
          <a:xfrm>
            <a:off x="5115340" y="5674426"/>
            <a:ext cx="1497930" cy="369332"/>
          </a:xfrm>
          <a:prstGeom prst="rect">
            <a:avLst/>
          </a:prstGeom>
          <a:noFill/>
        </p:spPr>
        <p:txBody>
          <a:bodyPr wrap="square">
            <a:spAutoFit/>
          </a:bodyPr>
          <a:lstStyle/>
          <a:p>
            <a:pPr algn="ctr"/>
            <a:r>
              <a:rPr lang="en-GB" sz="1800" i="0">
                <a:effectLst/>
              </a:rPr>
              <a:t>A = </a:t>
            </a:r>
            <a:r>
              <a:rPr lang="en-GB"/>
              <a:t>560</a:t>
            </a:r>
            <a:r>
              <a:rPr lang="en-GB" sz="1800" i="0">
                <a:effectLst/>
              </a:rPr>
              <a:t> W/m</a:t>
            </a:r>
            <a:r>
              <a:rPr lang="en-GB" sz="1800" i="0" baseline="30000">
                <a:effectLst/>
              </a:rPr>
              <a:t>2</a:t>
            </a:r>
            <a:endParaRPr lang="en-GB" baseline="30000"/>
          </a:p>
        </p:txBody>
      </p:sp>
      <p:sp>
        <p:nvSpPr>
          <p:cNvPr id="10" name="TextBox 9">
            <a:extLst>
              <a:ext uri="{FF2B5EF4-FFF2-40B4-BE49-F238E27FC236}">
                <a16:creationId xmlns:a16="http://schemas.microsoft.com/office/drawing/2014/main" id="{93ADC250-7BDE-25BB-B266-E1DD22F2001F}"/>
              </a:ext>
            </a:extLst>
          </p:cNvPr>
          <p:cNvSpPr txBox="1"/>
          <p:nvPr/>
        </p:nvSpPr>
        <p:spPr>
          <a:xfrm>
            <a:off x="8987671" y="5305094"/>
            <a:ext cx="1450971" cy="369332"/>
          </a:xfrm>
          <a:prstGeom prst="rect">
            <a:avLst/>
          </a:prstGeom>
          <a:noFill/>
        </p:spPr>
        <p:txBody>
          <a:bodyPr wrap="square">
            <a:spAutoFit/>
          </a:bodyPr>
          <a:lstStyle/>
          <a:p>
            <a:pPr algn="ctr"/>
            <a:r>
              <a:rPr lang="en-GB" sz="1800" i="0">
                <a:effectLst/>
              </a:rPr>
              <a:t>T = 20 W/m</a:t>
            </a:r>
            <a:r>
              <a:rPr lang="en-GB" sz="1800" i="0" baseline="30000">
                <a:effectLst/>
              </a:rPr>
              <a:t>2</a:t>
            </a:r>
            <a:endParaRPr lang="en-GB" baseline="30000"/>
          </a:p>
        </p:txBody>
      </p:sp>
      <p:sp>
        <p:nvSpPr>
          <p:cNvPr id="14" name="TextBox 13">
            <a:extLst>
              <a:ext uri="{FF2B5EF4-FFF2-40B4-BE49-F238E27FC236}">
                <a16:creationId xmlns:a16="http://schemas.microsoft.com/office/drawing/2014/main" id="{FB62ECF5-A9E0-A76F-BB7A-77AD3C6EA3BD}"/>
              </a:ext>
            </a:extLst>
          </p:cNvPr>
          <p:cNvSpPr txBox="1"/>
          <p:nvPr/>
        </p:nvSpPr>
        <p:spPr>
          <a:xfrm>
            <a:off x="2750198" y="2019481"/>
            <a:ext cx="8967803" cy="646331"/>
          </a:xfrm>
          <a:prstGeom prst="rect">
            <a:avLst/>
          </a:prstGeom>
          <a:noFill/>
        </p:spPr>
        <p:txBody>
          <a:bodyPr wrap="square">
            <a:spAutoFit/>
          </a:bodyPr>
          <a:lstStyle/>
          <a:p>
            <a:r>
              <a:rPr lang="en-GB" i="0">
                <a:effectLst/>
              </a:rPr>
              <a:t>If the incident radiation is 100 Wm</a:t>
            </a:r>
            <a:r>
              <a:rPr lang="en-GB" i="0" baseline="30000">
                <a:effectLst/>
              </a:rPr>
              <a:t>2</a:t>
            </a:r>
            <a:r>
              <a:rPr lang="en-GB" i="0">
                <a:effectLst/>
              </a:rPr>
              <a:t>, and the feature absorbs 20 Wm</a:t>
            </a:r>
            <a:r>
              <a:rPr lang="en-GB" i="0" baseline="30000">
                <a:effectLst/>
              </a:rPr>
              <a:t>2</a:t>
            </a:r>
            <a:r>
              <a:rPr lang="en-GB" i="0">
                <a:effectLst/>
              </a:rPr>
              <a:t>, and 10 Wm</a:t>
            </a:r>
            <a:r>
              <a:rPr lang="en-GB" i="0" baseline="30000">
                <a:effectLst/>
              </a:rPr>
              <a:t>2</a:t>
            </a:r>
            <a:r>
              <a:rPr lang="en-GB" i="0">
                <a:effectLst/>
              </a:rPr>
              <a:t> is transmitted, 70 Wm</a:t>
            </a:r>
            <a:r>
              <a:rPr lang="en-GB" i="0" baseline="30000">
                <a:effectLst/>
              </a:rPr>
              <a:t>2</a:t>
            </a:r>
            <a:r>
              <a:rPr lang="en-GB" i="0">
                <a:effectLst/>
              </a:rPr>
              <a:t> is reflected.</a:t>
            </a:r>
            <a:endParaRPr lang="en-GB"/>
          </a:p>
        </p:txBody>
      </p:sp>
      <p:sp>
        <p:nvSpPr>
          <p:cNvPr id="3" name="TextBox 2">
            <a:extLst>
              <a:ext uri="{FF2B5EF4-FFF2-40B4-BE49-F238E27FC236}">
                <a16:creationId xmlns:a16="http://schemas.microsoft.com/office/drawing/2014/main" id="{E813DAA8-E93F-9C5D-A3FA-2E2A1A2E3D3D}"/>
              </a:ext>
            </a:extLst>
          </p:cNvPr>
          <p:cNvSpPr txBox="1"/>
          <p:nvPr/>
        </p:nvSpPr>
        <p:spPr>
          <a:xfrm>
            <a:off x="9195958" y="2779849"/>
            <a:ext cx="2635061" cy="1477328"/>
          </a:xfrm>
          <a:prstGeom prst="rect">
            <a:avLst/>
          </a:prstGeom>
          <a:noFill/>
        </p:spPr>
        <p:txBody>
          <a:bodyPr wrap="square">
            <a:spAutoFit/>
          </a:bodyPr>
          <a:lstStyle/>
          <a:p>
            <a:pPr algn="ctr"/>
            <a:r>
              <a:rPr lang="en-GB" b="1" i="1"/>
              <a:t>Reflectance  = IR – (A + T)</a:t>
            </a:r>
          </a:p>
          <a:p>
            <a:pPr algn="ctr"/>
            <a:endParaRPr lang="en-GB" b="1"/>
          </a:p>
          <a:p>
            <a:pPr algn="ctr"/>
            <a:r>
              <a:rPr lang="en-GB" b="1"/>
              <a:t>600 – (560 + 20)</a:t>
            </a:r>
          </a:p>
          <a:p>
            <a:pPr algn="ctr"/>
            <a:endParaRPr lang="en-GB" b="1"/>
          </a:p>
          <a:p>
            <a:pPr algn="ctr"/>
            <a:r>
              <a:rPr lang="en-GB" b="1"/>
              <a:t> = 2</a:t>
            </a:r>
            <a:r>
              <a:rPr lang="en-GB" sz="1800" b="1" i="0">
                <a:effectLst/>
              </a:rPr>
              <a:t>0 W/m</a:t>
            </a:r>
            <a:r>
              <a:rPr lang="en-GB" sz="1800" b="1" i="0" baseline="30000">
                <a:effectLst/>
              </a:rPr>
              <a:t>2</a:t>
            </a:r>
            <a:endParaRPr lang="en-GB" b="1" baseline="30000"/>
          </a:p>
        </p:txBody>
      </p:sp>
    </p:spTree>
    <p:extLst>
      <p:ext uri="{BB962C8B-B14F-4D97-AF65-F5344CB8AC3E}">
        <p14:creationId xmlns:p14="http://schemas.microsoft.com/office/powerpoint/2010/main" val="905283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reflectance</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0" y="594242"/>
            <a:ext cx="12191999" cy="1938992"/>
          </a:xfrm>
          <a:prstGeom prst="rect">
            <a:avLst/>
          </a:prstGeom>
          <a:noFill/>
        </p:spPr>
        <p:txBody>
          <a:bodyPr wrap="square" rtlCol="0">
            <a:spAutoFit/>
          </a:bodyPr>
          <a:lstStyle/>
          <a:p>
            <a:r>
              <a:rPr lang="en-GB" sz="2400" i="0">
                <a:effectLst/>
              </a:rPr>
              <a:t>The key aspect is, each surface, depending on what it is composed of, will interact differently with the incident radiation across all the wavelengths. </a:t>
            </a:r>
          </a:p>
          <a:p>
            <a:pPr algn="ctr"/>
            <a:r>
              <a:rPr lang="en-GB" sz="2400" b="1" i="0">
                <a:effectLst/>
              </a:rPr>
              <a:t>Each wavelength interacts differently with an object, depending on the chemical and biophysical properties of the surface feature.</a:t>
            </a:r>
          </a:p>
          <a:p>
            <a:pPr algn="ctr"/>
            <a:r>
              <a:rPr lang="en-GB" sz="2400" b="1" i="0">
                <a:effectLst/>
              </a:rPr>
              <a:t>The pattern of reflected energy across all the wavelengths is called the spectral reflectance.</a:t>
            </a:r>
          </a:p>
        </p:txBody>
      </p:sp>
      <p:pic>
        <p:nvPicPr>
          <p:cNvPr id="11" name="Picture 10">
            <a:extLst>
              <a:ext uri="{FF2B5EF4-FFF2-40B4-BE49-F238E27FC236}">
                <a16:creationId xmlns:a16="http://schemas.microsoft.com/office/drawing/2014/main" id="{6BFFD6CC-E62A-CFEB-8E74-12108E96C81D}"/>
              </a:ext>
            </a:extLst>
          </p:cNvPr>
          <p:cNvPicPr>
            <a:picLocks noChangeAspect="1"/>
          </p:cNvPicPr>
          <p:nvPr/>
        </p:nvPicPr>
        <p:blipFill>
          <a:blip r:embed="rId4"/>
          <a:stretch>
            <a:fillRect/>
          </a:stretch>
        </p:blipFill>
        <p:spPr>
          <a:xfrm>
            <a:off x="165652" y="2617411"/>
            <a:ext cx="6067559" cy="3792224"/>
          </a:xfrm>
          <a:prstGeom prst="rect">
            <a:avLst/>
          </a:prstGeom>
        </p:spPr>
      </p:pic>
      <p:pic>
        <p:nvPicPr>
          <p:cNvPr id="12" name="Picture 11">
            <a:extLst>
              <a:ext uri="{FF2B5EF4-FFF2-40B4-BE49-F238E27FC236}">
                <a16:creationId xmlns:a16="http://schemas.microsoft.com/office/drawing/2014/main" id="{7B7D17FE-32BA-7CAA-9E2F-4C9B7A83A818}"/>
              </a:ext>
            </a:extLst>
          </p:cNvPr>
          <p:cNvPicPr>
            <a:picLocks noChangeAspect="1"/>
          </p:cNvPicPr>
          <p:nvPr/>
        </p:nvPicPr>
        <p:blipFill>
          <a:blip r:embed="rId5"/>
          <a:stretch>
            <a:fillRect/>
          </a:stretch>
        </p:blipFill>
        <p:spPr>
          <a:xfrm>
            <a:off x="6525682" y="2673890"/>
            <a:ext cx="5500666" cy="3792224"/>
          </a:xfrm>
          <a:prstGeom prst="rect">
            <a:avLst/>
          </a:prstGeom>
        </p:spPr>
      </p:pic>
    </p:spTree>
    <p:extLst>
      <p:ext uri="{BB962C8B-B14F-4D97-AF65-F5344CB8AC3E}">
        <p14:creationId xmlns:p14="http://schemas.microsoft.com/office/powerpoint/2010/main" val="12814033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reflectance</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0" y="594242"/>
            <a:ext cx="12191999" cy="1569660"/>
          </a:xfrm>
          <a:prstGeom prst="rect">
            <a:avLst/>
          </a:prstGeom>
          <a:noFill/>
        </p:spPr>
        <p:txBody>
          <a:bodyPr wrap="square" rtlCol="0">
            <a:spAutoFit/>
          </a:bodyPr>
          <a:lstStyle/>
          <a:p>
            <a:r>
              <a:rPr lang="en-GB" sz="2400" i="0">
                <a:effectLst/>
              </a:rPr>
              <a:t>Because the composition of the feature affects the spectral reflectance, measuring the spectral reflectance can then be used to infer the composition / state of the object.</a:t>
            </a:r>
          </a:p>
          <a:p>
            <a:r>
              <a:rPr lang="en-GB" sz="2400"/>
              <a:t>For example, high absorption in spectral regions sensitive to water absorption indicate a higher presence of water content.</a:t>
            </a:r>
            <a:endParaRPr lang="en-GB" sz="2400" i="0">
              <a:effectLst/>
            </a:endParaRPr>
          </a:p>
        </p:txBody>
      </p:sp>
      <p:pic>
        <p:nvPicPr>
          <p:cNvPr id="3" name="Picture 2">
            <a:extLst>
              <a:ext uri="{FF2B5EF4-FFF2-40B4-BE49-F238E27FC236}">
                <a16:creationId xmlns:a16="http://schemas.microsoft.com/office/drawing/2014/main" id="{CD107B1B-BED4-B35B-3589-0616D1CBB942}"/>
              </a:ext>
            </a:extLst>
          </p:cNvPr>
          <p:cNvPicPr>
            <a:picLocks noChangeAspect="1"/>
          </p:cNvPicPr>
          <p:nvPr/>
        </p:nvPicPr>
        <p:blipFill>
          <a:blip r:embed="rId4"/>
          <a:stretch>
            <a:fillRect/>
          </a:stretch>
        </p:blipFill>
        <p:spPr>
          <a:xfrm>
            <a:off x="2125037" y="2534428"/>
            <a:ext cx="8216348" cy="3488816"/>
          </a:xfrm>
          <a:prstGeom prst="rect">
            <a:avLst/>
          </a:prstGeom>
        </p:spPr>
      </p:pic>
      <p:sp>
        <p:nvSpPr>
          <p:cNvPr id="9" name="TextBox 8">
            <a:extLst>
              <a:ext uri="{FF2B5EF4-FFF2-40B4-BE49-F238E27FC236}">
                <a16:creationId xmlns:a16="http://schemas.microsoft.com/office/drawing/2014/main" id="{9E1127BC-93ED-37FD-93B5-039336B65D6E}"/>
              </a:ext>
            </a:extLst>
          </p:cNvPr>
          <p:cNvSpPr txBox="1"/>
          <p:nvPr/>
        </p:nvSpPr>
        <p:spPr>
          <a:xfrm>
            <a:off x="1969324" y="6032925"/>
            <a:ext cx="8372061" cy="461665"/>
          </a:xfrm>
          <a:prstGeom prst="rect">
            <a:avLst/>
          </a:prstGeom>
          <a:noFill/>
        </p:spPr>
        <p:txBody>
          <a:bodyPr wrap="square">
            <a:spAutoFit/>
          </a:bodyPr>
          <a:lstStyle/>
          <a:p>
            <a:pPr algn="ctr"/>
            <a:r>
              <a:rPr lang="en-GB" sz="1200"/>
              <a:t>Source: </a:t>
            </a:r>
            <a:r>
              <a:rPr lang="en-GB" sz="1200" err="1"/>
              <a:t>Caturegli</a:t>
            </a:r>
            <a:r>
              <a:rPr lang="en-GB" sz="1200"/>
              <a:t>, L., </a:t>
            </a:r>
            <a:r>
              <a:rPr lang="en-GB" sz="1200" err="1"/>
              <a:t>Matteoli</a:t>
            </a:r>
            <a:r>
              <a:rPr lang="en-GB" sz="1200"/>
              <a:t>, S., Gaetani, M., </a:t>
            </a:r>
            <a:r>
              <a:rPr lang="en-GB" sz="1200" err="1"/>
              <a:t>Grossi</a:t>
            </a:r>
            <a:r>
              <a:rPr lang="en-GB" sz="1200"/>
              <a:t>, N., Magni, S., Minelli, A., </a:t>
            </a:r>
            <a:r>
              <a:rPr lang="en-GB" sz="1200" err="1"/>
              <a:t>Corsini</a:t>
            </a:r>
            <a:r>
              <a:rPr lang="en-GB" sz="1200"/>
              <a:t>, G., </a:t>
            </a:r>
            <a:r>
              <a:rPr lang="en-GB" sz="1200" err="1"/>
              <a:t>Remorini</a:t>
            </a:r>
            <a:r>
              <a:rPr lang="en-GB" sz="1200"/>
              <a:t>, D. and </a:t>
            </a:r>
            <a:r>
              <a:rPr lang="en-GB" sz="1200" err="1"/>
              <a:t>Volterrani</a:t>
            </a:r>
            <a:r>
              <a:rPr lang="en-GB" sz="1200"/>
              <a:t>, M., 2020. Effects of water stress on spectral reflectance of bermudagrass. Scientific Reports, 10(1), p.15055.</a:t>
            </a:r>
          </a:p>
        </p:txBody>
      </p:sp>
    </p:spTree>
    <p:extLst>
      <p:ext uri="{BB962C8B-B14F-4D97-AF65-F5344CB8AC3E}">
        <p14:creationId xmlns:p14="http://schemas.microsoft.com/office/powerpoint/2010/main" val="1858590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reflectance</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1913" y="1581529"/>
            <a:ext cx="3578087" cy="3416320"/>
          </a:xfrm>
          <a:prstGeom prst="rect">
            <a:avLst/>
          </a:prstGeom>
          <a:noFill/>
        </p:spPr>
        <p:txBody>
          <a:bodyPr wrap="square" rtlCol="0">
            <a:spAutoFit/>
          </a:bodyPr>
          <a:lstStyle/>
          <a:p>
            <a:r>
              <a:rPr lang="en-GB" sz="2400" i="0">
                <a:effectLst/>
              </a:rPr>
              <a:t>By focussing on specific regions of the spectral reflectance curve, the properties of the feature can be inferred.  </a:t>
            </a:r>
          </a:p>
          <a:p>
            <a:endParaRPr lang="en-GB" sz="2400"/>
          </a:p>
          <a:p>
            <a:r>
              <a:rPr lang="en-GB" sz="2400" i="0">
                <a:effectLst/>
              </a:rPr>
              <a:t>Therefore, spectral regions are often selected for analysis purposes.</a:t>
            </a:r>
          </a:p>
        </p:txBody>
      </p:sp>
      <p:pic>
        <p:nvPicPr>
          <p:cNvPr id="7" name="Picture 6">
            <a:extLst>
              <a:ext uri="{FF2B5EF4-FFF2-40B4-BE49-F238E27FC236}">
                <a16:creationId xmlns:a16="http://schemas.microsoft.com/office/drawing/2014/main" id="{BF7908F7-496E-DCF8-241E-FC6234152B99}"/>
              </a:ext>
            </a:extLst>
          </p:cNvPr>
          <p:cNvPicPr>
            <a:picLocks noChangeAspect="1"/>
          </p:cNvPicPr>
          <p:nvPr/>
        </p:nvPicPr>
        <p:blipFill>
          <a:blip r:embed="rId4"/>
          <a:stretch>
            <a:fillRect/>
          </a:stretch>
        </p:blipFill>
        <p:spPr>
          <a:xfrm>
            <a:off x="3925815" y="623388"/>
            <a:ext cx="8181424" cy="5640370"/>
          </a:xfrm>
          <a:prstGeom prst="rect">
            <a:avLst/>
          </a:prstGeom>
        </p:spPr>
      </p:pic>
    </p:spTree>
    <p:extLst>
      <p:ext uri="{BB962C8B-B14F-4D97-AF65-F5344CB8AC3E}">
        <p14:creationId xmlns:p14="http://schemas.microsoft.com/office/powerpoint/2010/main" val="2666625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Spectroradiometers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1304" y="528996"/>
            <a:ext cx="11781183" cy="2677656"/>
          </a:xfrm>
          <a:prstGeom prst="rect">
            <a:avLst/>
          </a:prstGeom>
          <a:noFill/>
        </p:spPr>
        <p:txBody>
          <a:bodyPr wrap="square" rtlCol="0">
            <a:spAutoFit/>
          </a:bodyPr>
          <a:lstStyle/>
          <a:p>
            <a:r>
              <a:rPr lang="en-GB" sz="2400">
                <a:solidFill>
                  <a:srgbClr val="232323"/>
                </a:solidFill>
                <a:latin typeface="Arial" panose="020B0604020202020204" pitchFamily="34" charset="0"/>
              </a:rPr>
              <a:t>A spectroradiometer is a device designed to capture the varying intensities (amplitude) of light across wavelengths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This can be done either in a laboratory setting or in the field</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It is more difficult to control the illumination conditions outside whereas a lab is a more controlled environment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853804" cy="369332"/>
          </a:xfrm>
          <a:prstGeom prst="rect">
            <a:avLst/>
          </a:prstGeom>
          <a:noFill/>
        </p:spPr>
        <p:txBody>
          <a:bodyPr wrap="square" rtlCol="0">
            <a:spAutoFit/>
          </a:bodyPr>
          <a:lstStyle/>
          <a:p>
            <a:r>
              <a:rPr lang="fr-FR" dirty="0"/>
              <a:t>A. Cunningham				</a:t>
            </a:r>
            <a:r>
              <a:rPr lang="en-GB" dirty="0"/>
              <a:t>Spectrometer practical</a:t>
            </a:r>
          </a:p>
        </p:txBody>
      </p:sp>
      <p:pic>
        <p:nvPicPr>
          <p:cNvPr id="1026" name="Picture 2" descr="News: Analytik launch new FieldSpec HandHeld 2 portable spectroradiometer">
            <a:extLst>
              <a:ext uri="{FF2B5EF4-FFF2-40B4-BE49-F238E27FC236}">
                <a16:creationId xmlns:a16="http://schemas.microsoft.com/office/drawing/2014/main" id="{8D02F19E-FA85-0C09-43E1-37A92E16D3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8370" y="3090926"/>
            <a:ext cx="3233370" cy="33368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ieldSpec 4 Standard-Res Spectroradiometer - Isotope - LICA United  Technology Limited">
            <a:extLst>
              <a:ext uri="{FF2B5EF4-FFF2-40B4-BE49-F238E27FC236}">
                <a16:creationId xmlns:a16="http://schemas.microsoft.com/office/drawing/2014/main" id="{F3DEFA0E-85D2-9F66-CB59-90B9F5F45BA3}"/>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454348" y="3211872"/>
            <a:ext cx="4375465" cy="291834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43C0673E-CFE2-67E5-04DA-3F8D9EB99D58}"/>
              </a:ext>
            </a:extLst>
          </p:cNvPr>
          <p:cNvPicPr>
            <a:picLocks noChangeAspect="1"/>
          </p:cNvPicPr>
          <p:nvPr/>
        </p:nvPicPr>
        <p:blipFill>
          <a:blip r:embed="rId5"/>
          <a:stretch>
            <a:fillRect/>
          </a:stretch>
        </p:blipFill>
        <p:spPr>
          <a:xfrm>
            <a:off x="580848" y="3444256"/>
            <a:ext cx="3295962" cy="2630178"/>
          </a:xfrm>
          <a:prstGeom prst="rect">
            <a:avLst/>
          </a:prstGeom>
        </p:spPr>
      </p:pic>
    </p:spTree>
    <p:extLst>
      <p:ext uri="{BB962C8B-B14F-4D97-AF65-F5344CB8AC3E}">
        <p14:creationId xmlns:p14="http://schemas.microsoft.com/office/powerpoint/2010/main" val="2474629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Spectral library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11426" y="528996"/>
            <a:ext cx="11781183" cy="5016758"/>
          </a:xfrm>
          <a:prstGeom prst="rect">
            <a:avLst/>
          </a:prstGeom>
          <a:noFill/>
        </p:spPr>
        <p:txBody>
          <a:bodyPr wrap="square" rtlCol="0">
            <a:spAutoFit/>
          </a:bodyPr>
          <a:lstStyle/>
          <a:p>
            <a:r>
              <a:rPr lang="en-GB" sz="2400">
                <a:solidFill>
                  <a:srgbClr val="232323"/>
                </a:solidFill>
                <a:latin typeface="Arial" panose="020B0604020202020204" pitchFamily="34" charset="0"/>
              </a:rPr>
              <a:t>Spectral libraries are created as a reference dataset with which to compare field measurements or satellite spectra, in order to identify / classify features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USGS have compiled thousands of spectra of vegetation, minerals, and man-made surfaces, in Spectral Library Version 7:</a:t>
            </a:r>
          </a:p>
          <a:p>
            <a:pPr algn="ctr"/>
            <a:r>
              <a:rPr lang="it-IT" sz="2400">
                <a:hlinkClick r:id="rId3"/>
              </a:rPr>
              <a:t>Base Spectra (splib07a) (usgs.gov)</a:t>
            </a:r>
            <a:endParaRPr lang="it-IT" sz="2400"/>
          </a:p>
          <a:p>
            <a:pPr algn="ctr"/>
            <a:endParaRPr lang="en-GB">
              <a:solidFill>
                <a:srgbClr val="232323"/>
              </a:solidFill>
              <a:latin typeface="Arial" panose="020B0604020202020204" pitchFamily="34" charset="0"/>
            </a:endParaRPr>
          </a:p>
          <a:p>
            <a:r>
              <a:rPr lang="en-GB" b="0" i="0" err="1">
                <a:solidFill>
                  <a:srgbClr val="333333"/>
                </a:solidFill>
                <a:effectLst/>
                <a:latin typeface="Source Sans Pro" panose="020B0503030403020204" pitchFamily="34" charset="0"/>
              </a:rPr>
              <a:t>Kokaly</a:t>
            </a:r>
            <a:r>
              <a:rPr lang="en-GB" b="0" i="0">
                <a:solidFill>
                  <a:srgbClr val="333333"/>
                </a:solidFill>
                <a:effectLst/>
                <a:latin typeface="Source Sans Pro" panose="020B0503030403020204" pitchFamily="34" charset="0"/>
              </a:rPr>
              <a:t>, R.F., Clark, R.N., Swayze, G.A., Livo, K.E., </a:t>
            </a:r>
            <a:r>
              <a:rPr lang="en-GB" b="0" i="0" err="1">
                <a:solidFill>
                  <a:srgbClr val="333333"/>
                </a:solidFill>
                <a:effectLst/>
                <a:latin typeface="Source Sans Pro" panose="020B0503030403020204" pitchFamily="34" charset="0"/>
              </a:rPr>
              <a:t>Hoefen</a:t>
            </a:r>
            <a:r>
              <a:rPr lang="en-GB" b="0" i="0">
                <a:solidFill>
                  <a:srgbClr val="333333"/>
                </a:solidFill>
                <a:effectLst/>
                <a:latin typeface="Source Sans Pro" panose="020B0503030403020204" pitchFamily="34" charset="0"/>
              </a:rPr>
              <a:t>, T.M., Pearson, N.C., Wise, R.A., </a:t>
            </a:r>
            <a:r>
              <a:rPr lang="en-GB" b="0" i="0" err="1">
                <a:solidFill>
                  <a:srgbClr val="333333"/>
                </a:solidFill>
                <a:effectLst/>
                <a:latin typeface="Source Sans Pro" panose="020B0503030403020204" pitchFamily="34" charset="0"/>
              </a:rPr>
              <a:t>Benzel</a:t>
            </a:r>
            <a:r>
              <a:rPr lang="en-GB" b="0" i="0">
                <a:solidFill>
                  <a:srgbClr val="333333"/>
                </a:solidFill>
                <a:effectLst/>
                <a:latin typeface="Source Sans Pro" panose="020B0503030403020204" pitchFamily="34" charset="0"/>
              </a:rPr>
              <a:t>, W.M., Lowers, H.A., Driscoll, R.L., and Klein, A.J., 2017, USGS Spectral Library Version 7: U.S. Geological Survey Data Series 1035, 61 p., </a:t>
            </a:r>
            <a:r>
              <a:rPr lang="en-GB" b="0" i="0" u="none" strike="noStrike">
                <a:solidFill>
                  <a:srgbClr val="2780E3"/>
                </a:solidFill>
                <a:effectLst/>
                <a:latin typeface="Source Sans Pro" panose="020B0503030403020204" pitchFamily="34" charset="0"/>
                <a:hlinkClick r:id="rId4"/>
              </a:rPr>
              <a:t>https://doi.org/10.3133/ds1035</a:t>
            </a:r>
            <a:r>
              <a:rPr lang="en-GB" b="0" i="0">
                <a:solidFill>
                  <a:srgbClr val="333333"/>
                </a:solidFill>
                <a:effectLst/>
                <a:latin typeface="Source Sans Pro" panose="020B0503030403020204" pitchFamily="34" charset="0"/>
              </a:rPr>
              <a:t>.</a:t>
            </a: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799410" cy="369332"/>
          </a:xfrm>
          <a:prstGeom prst="rect">
            <a:avLst/>
          </a:prstGeom>
          <a:noFill/>
        </p:spPr>
        <p:txBody>
          <a:bodyPr wrap="square" rtlCol="0">
            <a:spAutoFit/>
          </a:bodyPr>
          <a:lstStyle/>
          <a:p>
            <a:r>
              <a:rPr lang="fr-FR"/>
              <a:t>A. Cunningham				</a:t>
            </a:r>
            <a:r>
              <a:rPr lang="en-GB"/>
              <a:t>Spectrometer practical</a:t>
            </a:r>
          </a:p>
        </p:txBody>
      </p:sp>
      <p:pic>
        <p:nvPicPr>
          <p:cNvPr id="2050" name="Picture 2" descr="Spectral signatures | U.S. Geological Survey">
            <a:extLst>
              <a:ext uri="{FF2B5EF4-FFF2-40B4-BE49-F238E27FC236}">
                <a16:creationId xmlns:a16="http://schemas.microsoft.com/office/drawing/2014/main" id="{3B8DA534-0A32-FAAA-D6E3-EB273811BA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174" y="3919179"/>
            <a:ext cx="3810000" cy="24098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pectroscopy Lab | U.S. Geological Survey">
            <a:extLst>
              <a:ext uri="{FF2B5EF4-FFF2-40B4-BE49-F238E27FC236}">
                <a16:creationId xmlns:a16="http://schemas.microsoft.com/office/drawing/2014/main" id="{5EB5CCC4-87F0-C56F-B1E6-E9A4F0F3AC1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17759" y="3675289"/>
            <a:ext cx="5581650" cy="279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458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D208-B502-B1B2-78E4-31EE94502661}"/>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ABC92CF-F19B-0D8A-3FDD-C1AA189CB3E2}"/>
              </a:ext>
            </a:extLst>
          </p:cNvPr>
          <p:cNvPicPr>
            <a:picLocks noChangeAspect="1"/>
          </p:cNvPicPr>
          <p:nvPr/>
        </p:nvPicPr>
        <p:blipFill rotWithShape="1">
          <a:blip r:embed="rId3">
            <a:alphaModFix amt="50000"/>
          </a:blip>
          <a:srcRect t="10214"/>
          <a:stretch/>
        </p:blipFill>
        <p:spPr>
          <a:xfrm>
            <a:off x="-101287" y="659922"/>
            <a:ext cx="12400945" cy="5700730"/>
          </a:xfrm>
          <a:prstGeom prst="rect">
            <a:avLst/>
          </a:prstGeom>
        </p:spPr>
      </p:pic>
      <p:sp>
        <p:nvSpPr>
          <p:cNvPr id="5" name="TextBox 4">
            <a:extLst>
              <a:ext uri="{FF2B5EF4-FFF2-40B4-BE49-F238E27FC236}">
                <a16:creationId xmlns:a16="http://schemas.microsoft.com/office/drawing/2014/main" id="{5AC76797-A4FE-1B0F-A74E-DD31C6BD5B4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67</a:t>
            </a:r>
          </a:p>
        </p:txBody>
      </p:sp>
      <p:sp>
        <p:nvSpPr>
          <p:cNvPr id="8" name="TextBox 7">
            <a:extLst>
              <a:ext uri="{FF2B5EF4-FFF2-40B4-BE49-F238E27FC236}">
                <a16:creationId xmlns:a16="http://schemas.microsoft.com/office/drawing/2014/main" id="{AD2B80B8-6053-CE23-CDAE-15118ECABC3E}"/>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Spectrometer Practical</a:t>
            </a:r>
          </a:p>
        </p:txBody>
      </p:sp>
      <p:sp>
        <p:nvSpPr>
          <p:cNvPr id="14" name="TextBox 13">
            <a:extLst>
              <a:ext uri="{FF2B5EF4-FFF2-40B4-BE49-F238E27FC236}">
                <a16:creationId xmlns:a16="http://schemas.microsoft.com/office/drawing/2014/main" id="{A2458F4F-5E64-D0A8-84D3-A9B29BC8D895}"/>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42EA3B79-70FE-8317-3503-4236038227FA}"/>
              </a:ext>
            </a:extLst>
          </p:cNvPr>
          <p:cNvSpPr txBox="1"/>
          <p:nvPr/>
        </p:nvSpPr>
        <p:spPr>
          <a:xfrm>
            <a:off x="-1" y="6466114"/>
            <a:ext cx="10805021" cy="369332"/>
          </a:xfrm>
          <a:prstGeom prst="rect">
            <a:avLst/>
          </a:prstGeom>
          <a:noFill/>
        </p:spPr>
        <p:txBody>
          <a:bodyPr wrap="square" rtlCol="0">
            <a:spAutoFit/>
          </a:bodyPr>
          <a:lstStyle/>
          <a:p>
            <a:r>
              <a:rPr lang="fr-FR"/>
              <a:t>A. Cunningham			</a:t>
            </a:r>
            <a:r>
              <a:rPr lang="en-GB"/>
              <a:t>	Spectrometer practical</a:t>
            </a:r>
          </a:p>
        </p:txBody>
      </p:sp>
      <p:pic>
        <p:nvPicPr>
          <p:cNvPr id="4" name="Picture 3">
            <a:extLst>
              <a:ext uri="{FF2B5EF4-FFF2-40B4-BE49-F238E27FC236}">
                <a16:creationId xmlns:a16="http://schemas.microsoft.com/office/drawing/2014/main" id="{4CB2DD9A-D9CC-421F-4A90-61E0D796BDAD}"/>
              </a:ext>
            </a:extLst>
          </p:cNvPr>
          <p:cNvPicPr>
            <a:picLocks noChangeAspect="1"/>
          </p:cNvPicPr>
          <p:nvPr/>
        </p:nvPicPr>
        <p:blipFill>
          <a:blip r:embed="rId4"/>
          <a:stretch>
            <a:fillRect/>
          </a:stretch>
        </p:blipFill>
        <p:spPr>
          <a:xfrm>
            <a:off x="3995348" y="1594199"/>
            <a:ext cx="4336714" cy="2710446"/>
          </a:xfrm>
          <a:prstGeom prst="rect">
            <a:avLst/>
          </a:prstGeom>
        </p:spPr>
      </p:pic>
      <p:pic>
        <p:nvPicPr>
          <p:cNvPr id="3" name="Picture 2">
            <a:extLst>
              <a:ext uri="{FF2B5EF4-FFF2-40B4-BE49-F238E27FC236}">
                <a16:creationId xmlns:a16="http://schemas.microsoft.com/office/drawing/2014/main" id="{5B2F295C-912A-700B-FC35-60C1CC3DEA47}"/>
              </a:ext>
            </a:extLst>
          </p:cNvPr>
          <p:cNvPicPr>
            <a:picLocks noChangeAspect="1"/>
          </p:cNvPicPr>
          <p:nvPr/>
        </p:nvPicPr>
        <p:blipFill rotWithShape="1">
          <a:blip r:embed="rId5"/>
          <a:srcRect t="17732" r="11773" b="20837"/>
          <a:stretch/>
        </p:blipFill>
        <p:spPr>
          <a:xfrm>
            <a:off x="684913" y="3130953"/>
            <a:ext cx="3029836" cy="2109642"/>
          </a:xfrm>
          <a:prstGeom prst="rect">
            <a:avLst/>
          </a:prstGeom>
        </p:spPr>
      </p:pic>
      <p:pic>
        <p:nvPicPr>
          <p:cNvPr id="2" name="Picture 1">
            <a:extLst>
              <a:ext uri="{FF2B5EF4-FFF2-40B4-BE49-F238E27FC236}">
                <a16:creationId xmlns:a16="http://schemas.microsoft.com/office/drawing/2014/main" id="{CFBF0C6E-34F0-F917-AEF3-859805AB7210}"/>
              </a:ext>
            </a:extLst>
          </p:cNvPr>
          <p:cNvPicPr>
            <a:picLocks noChangeAspect="1"/>
          </p:cNvPicPr>
          <p:nvPr/>
        </p:nvPicPr>
        <p:blipFill>
          <a:blip r:embed="rId6"/>
          <a:stretch>
            <a:fillRect/>
          </a:stretch>
        </p:blipFill>
        <p:spPr>
          <a:xfrm>
            <a:off x="8468672" y="3510287"/>
            <a:ext cx="3029837" cy="2016219"/>
          </a:xfrm>
          <a:prstGeom prst="rect">
            <a:avLst/>
          </a:prstGeom>
        </p:spPr>
      </p:pic>
    </p:spTree>
    <p:extLst>
      <p:ext uri="{BB962C8B-B14F-4D97-AF65-F5344CB8AC3E}">
        <p14:creationId xmlns:p14="http://schemas.microsoft.com/office/powerpoint/2010/main" val="5726678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51972"/>
            <a:ext cx="11721548" cy="1938992"/>
          </a:xfrm>
          <a:prstGeom prst="rect">
            <a:avLst/>
          </a:prstGeom>
          <a:noFill/>
        </p:spPr>
        <p:txBody>
          <a:bodyPr wrap="square" rtlCol="0">
            <a:spAutoFit/>
          </a:bodyPr>
          <a:lstStyle/>
          <a:p>
            <a:r>
              <a:rPr lang="en-GB" sz="2400" i="0">
                <a:effectLst/>
              </a:rPr>
              <a:t>Satellites are designed to capture spectral reflectance from particular targeted wavelengths.</a:t>
            </a:r>
          </a:p>
          <a:p>
            <a:endParaRPr lang="en-GB" sz="2400"/>
          </a:p>
          <a:p>
            <a:r>
              <a:rPr lang="en-GB" sz="2400" i="0">
                <a:effectLst/>
              </a:rPr>
              <a:t>These discrete wavelength ranges are captured in targeted ‘spectral bands’</a:t>
            </a:r>
          </a:p>
          <a:p>
            <a:endParaRPr lang="en-GB" sz="2400"/>
          </a:p>
          <a:p>
            <a:r>
              <a:rPr lang="en-GB" sz="2400" i="0">
                <a:effectLst/>
              </a:rPr>
              <a:t>Satellite sensors either capture panchromatic, multi-spectral, or hyperspectral data.</a:t>
            </a:r>
          </a:p>
        </p:txBody>
      </p:sp>
      <p:pic>
        <p:nvPicPr>
          <p:cNvPr id="9" name="Picture 8">
            <a:extLst>
              <a:ext uri="{FF2B5EF4-FFF2-40B4-BE49-F238E27FC236}">
                <a16:creationId xmlns:a16="http://schemas.microsoft.com/office/drawing/2014/main" id="{2A300A45-9483-679C-DDE8-0F72BA8FED0B}"/>
              </a:ext>
            </a:extLst>
          </p:cNvPr>
          <p:cNvPicPr>
            <a:picLocks noChangeAspect="1"/>
          </p:cNvPicPr>
          <p:nvPr/>
        </p:nvPicPr>
        <p:blipFill rotWithShape="1">
          <a:blip r:embed="rId4"/>
          <a:srcRect b="28596"/>
          <a:stretch/>
        </p:blipFill>
        <p:spPr>
          <a:xfrm>
            <a:off x="928687" y="4071894"/>
            <a:ext cx="4577591" cy="1943079"/>
          </a:xfrm>
          <a:prstGeom prst="rect">
            <a:avLst/>
          </a:prstGeom>
        </p:spPr>
      </p:pic>
      <p:pic>
        <p:nvPicPr>
          <p:cNvPr id="10" name="Picture 9">
            <a:extLst>
              <a:ext uri="{FF2B5EF4-FFF2-40B4-BE49-F238E27FC236}">
                <a16:creationId xmlns:a16="http://schemas.microsoft.com/office/drawing/2014/main" id="{8D9F214C-616A-3BAC-4FAD-AC5E9F533A61}"/>
              </a:ext>
            </a:extLst>
          </p:cNvPr>
          <p:cNvPicPr>
            <a:picLocks noChangeAspect="1"/>
          </p:cNvPicPr>
          <p:nvPr/>
        </p:nvPicPr>
        <p:blipFill>
          <a:blip r:embed="rId5"/>
          <a:stretch>
            <a:fillRect/>
          </a:stretch>
        </p:blipFill>
        <p:spPr>
          <a:xfrm>
            <a:off x="7047972" y="2681898"/>
            <a:ext cx="3889570" cy="3657539"/>
          </a:xfrm>
          <a:prstGeom prst="rect">
            <a:avLst/>
          </a:prstGeom>
        </p:spPr>
      </p:pic>
      <p:sp>
        <p:nvSpPr>
          <p:cNvPr id="11" name="Rectangle 10">
            <a:extLst>
              <a:ext uri="{FF2B5EF4-FFF2-40B4-BE49-F238E27FC236}">
                <a16:creationId xmlns:a16="http://schemas.microsoft.com/office/drawing/2014/main" id="{91B2F950-749E-B55A-0AE4-7904F818D7C2}"/>
              </a:ext>
            </a:extLst>
          </p:cNvPr>
          <p:cNvSpPr/>
          <p:nvPr/>
        </p:nvSpPr>
        <p:spPr>
          <a:xfrm>
            <a:off x="2199861" y="3296290"/>
            <a:ext cx="3306417" cy="646043"/>
          </a:xfrm>
          <a:prstGeom prst="rect">
            <a:avLst/>
          </a:prstGeom>
          <a:gradFill flip="none" rotWithShape="1">
            <a:gsLst>
              <a:gs pos="0">
                <a:schemeClr val="tx1">
                  <a:lumMod val="95000"/>
                  <a:lumOff val="5000"/>
                </a:schemeClr>
              </a:gs>
              <a:gs pos="50000">
                <a:schemeClr val="bg2">
                  <a:lumMod val="50000"/>
                </a:schemeClr>
              </a:gs>
              <a:gs pos="100000">
                <a:schemeClr val="bg1">
                  <a:lumMod val="95000"/>
                </a:schemeClr>
              </a:gs>
            </a:gsLst>
            <a:lin ang="16200000" scaled="1"/>
            <a:tileRect/>
          </a:gradFill>
          <a:ln>
            <a:solidFill>
              <a:schemeClr val="tx1">
                <a:lumMod val="65000"/>
                <a:lumOff val="3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t>1 Band</a:t>
            </a:r>
          </a:p>
        </p:txBody>
      </p:sp>
      <p:sp>
        <p:nvSpPr>
          <p:cNvPr id="14" name="TextBox 13">
            <a:extLst>
              <a:ext uri="{FF2B5EF4-FFF2-40B4-BE49-F238E27FC236}">
                <a16:creationId xmlns:a16="http://schemas.microsoft.com/office/drawing/2014/main" id="{E8521E3C-128B-6699-A510-FC438EB01DD4}"/>
              </a:ext>
            </a:extLst>
          </p:cNvPr>
          <p:cNvSpPr txBox="1"/>
          <p:nvPr/>
        </p:nvSpPr>
        <p:spPr>
          <a:xfrm>
            <a:off x="809882" y="3457728"/>
            <a:ext cx="1389979" cy="323165"/>
          </a:xfrm>
          <a:prstGeom prst="rect">
            <a:avLst/>
          </a:prstGeom>
          <a:noFill/>
        </p:spPr>
        <p:txBody>
          <a:bodyPr wrap="square">
            <a:spAutoFit/>
          </a:bodyPr>
          <a:lstStyle/>
          <a:p>
            <a:r>
              <a:rPr lang="en-GB" sz="1500" b="1" i="0">
                <a:effectLst/>
              </a:rPr>
              <a:t>Panchromatic</a:t>
            </a:r>
            <a:endParaRPr lang="en-GB" sz="1500" b="1"/>
          </a:p>
        </p:txBody>
      </p:sp>
    </p:spTree>
    <p:extLst>
      <p:ext uri="{BB962C8B-B14F-4D97-AF65-F5344CB8AC3E}">
        <p14:creationId xmlns:p14="http://schemas.microsoft.com/office/powerpoint/2010/main" val="695353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830997"/>
          </a:xfrm>
          <a:prstGeom prst="rect">
            <a:avLst/>
          </a:prstGeom>
          <a:noFill/>
        </p:spPr>
        <p:txBody>
          <a:bodyPr wrap="square" rtlCol="0">
            <a:spAutoFit/>
          </a:bodyPr>
          <a:lstStyle/>
          <a:p>
            <a:r>
              <a:rPr lang="en-GB" sz="2400" i="0">
                <a:effectLst/>
              </a:rPr>
              <a:t>Due to atmospheric absorption of certain wavelengths, the multi-spectral bands of spaceborne sensors (for Earth Observation) are targeted to transmission </a:t>
            </a:r>
            <a:r>
              <a:rPr lang="en-GB" sz="2400"/>
              <a:t>windows:</a:t>
            </a:r>
            <a:endParaRPr lang="en-GB" sz="2400" i="0">
              <a:effectLst/>
            </a:endParaRPr>
          </a:p>
        </p:txBody>
      </p:sp>
      <p:pic>
        <p:nvPicPr>
          <p:cNvPr id="4098" name="Picture 2" descr="Multispectral Imaging From Space The Nature Of Geographic, 60% OFF">
            <a:extLst>
              <a:ext uri="{FF2B5EF4-FFF2-40B4-BE49-F238E27FC236}">
                <a16:creationId xmlns:a16="http://schemas.microsoft.com/office/drawing/2014/main" id="{A3A9921E-9256-1725-A7EB-72B964EC7E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5666" y="1698000"/>
            <a:ext cx="9332843" cy="466642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D486464-DF41-47FC-C460-4554FE6951F4}"/>
              </a:ext>
            </a:extLst>
          </p:cNvPr>
          <p:cNvPicPr>
            <a:picLocks noChangeAspect="1"/>
          </p:cNvPicPr>
          <p:nvPr/>
        </p:nvPicPr>
        <p:blipFill rotWithShape="1">
          <a:blip r:embed="rId5"/>
          <a:srcRect r="66355"/>
          <a:stretch/>
        </p:blipFill>
        <p:spPr>
          <a:xfrm>
            <a:off x="99898" y="2090535"/>
            <a:ext cx="2012760" cy="3881352"/>
          </a:xfrm>
          <a:prstGeom prst="rect">
            <a:avLst/>
          </a:prstGeom>
        </p:spPr>
      </p:pic>
    </p:spTree>
    <p:extLst>
      <p:ext uri="{BB962C8B-B14F-4D97-AF65-F5344CB8AC3E}">
        <p14:creationId xmlns:p14="http://schemas.microsoft.com/office/powerpoint/2010/main" val="1619299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 - </a:t>
            </a:r>
            <a:r>
              <a:rPr lang="en-GB" b="1" dirty="0" err="1"/>
              <a:t>rasters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2677656"/>
          </a:xfrm>
          <a:prstGeom prst="rect">
            <a:avLst/>
          </a:prstGeom>
          <a:noFill/>
        </p:spPr>
        <p:txBody>
          <a:bodyPr wrap="square" rtlCol="0">
            <a:spAutoFit/>
          </a:bodyPr>
          <a:lstStyle/>
          <a:p>
            <a:pPr marL="342900" indent="-342900">
              <a:buFont typeface="Arial" panose="020B0604020202020204" pitchFamily="34" charset="0"/>
              <a:buChar char="•"/>
            </a:pPr>
            <a:r>
              <a:rPr lang="en-GB" sz="2400" i="0">
                <a:effectLst/>
              </a:rPr>
              <a:t>Each spectral band is recorded in a unique raster. The intensity of the reflection is recorded in the Digital Number (DN) of the raster.</a:t>
            </a:r>
            <a:endParaRPr lang="en-GB" sz="2400"/>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i="0">
                <a:effectLst/>
              </a:rPr>
              <a:t>Multiple </a:t>
            </a:r>
            <a:r>
              <a:rPr lang="en-GB" sz="2400"/>
              <a:t>bands (from a multi-spectral sensor) can be stored in a single raster file, called a multi-band raster.</a:t>
            </a:r>
          </a:p>
          <a:p>
            <a:endParaRPr lang="en-GB" sz="2400" i="0">
              <a:effectLst/>
            </a:endParaRPr>
          </a:p>
          <a:p>
            <a:endParaRPr lang="en-GB" sz="2400" i="0">
              <a:effectLst/>
            </a:endParaRPr>
          </a:p>
        </p:txBody>
      </p:sp>
      <p:pic>
        <p:nvPicPr>
          <p:cNvPr id="3" name="Picture 2">
            <a:extLst>
              <a:ext uri="{FF2B5EF4-FFF2-40B4-BE49-F238E27FC236}">
                <a16:creationId xmlns:a16="http://schemas.microsoft.com/office/drawing/2014/main" id="{879FDB5B-90DB-EE47-AB3B-B014651365D0}"/>
              </a:ext>
            </a:extLst>
          </p:cNvPr>
          <p:cNvPicPr>
            <a:picLocks noChangeAspect="1"/>
          </p:cNvPicPr>
          <p:nvPr/>
        </p:nvPicPr>
        <p:blipFill>
          <a:blip r:embed="rId4"/>
          <a:stretch>
            <a:fillRect/>
          </a:stretch>
        </p:blipFill>
        <p:spPr>
          <a:xfrm>
            <a:off x="7426658" y="2694056"/>
            <a:ext cx="4527309" cy="2677656"/>
          </a:xfrm>
          <a:prstGeom prst="rect">
            <a:avLst/>
          </a:prstGeom>
        </p:spPr>
      </p:pic>
      <p:pic>
        <p:nvPicPr>
          <p:cNvPr id="9" name="Picture 8">
            <a:extLst>
              <a:ext uri="{FF2B5EF4-FFF2-40B4-BE49-F238E27FC236}">
                <a16:creationId xmlns:a16="http://schemas.microsoft.com/office/drawing/2014/main" id="{969CB619-0730-4931-8B33-B72BE3FFF210}"/>
              </a:ext>
            </a:extLst>
          </p:cNvPr>
          <p:cNvPicPr>
            <a:picLocks noChangeAspect="1"/>
          </p:cNvPicPr>
          <p:nvPr/>
        </p:nvPicPr>
        <p:blipFill>
          <a:blip r:embed="rId5"/>
          <a:stretch>
            <a:fillRect/>
          </a:stretch>
        </p:blipFill>
        <p:spPr>
          <a:xfrm>
            <a:off x="232419" y="3272879"/>
            <a:ext cx="3897946" cy="2528982"/>
          </a:xfrm>
          <a:prstGeom prst="rect">
            <a:avLst/>
          </a:prstGeom>
        </p:spPr>
      </p:pic>
      <p:sp>
        <p:nvSpPr>
          <p:cNvPr id="10" name="Rectangle: Rounded Corners 9">
            <a:extLst>
              <a:ext uri="{FF2B5EF4-FFF2-40B4-BE49-F238E27FC236}">
                <a16:creationId xmlns:a16="http://schemas.microsoft.com/office/drawing/2014/main" id="{AC4FA8CB-E53E-A89D-01D4-F5E78BDF1E85}"/>
              </a:ext>
            </a:extLst>
          </p:cNvPr>
          <p:cNvSpPr/>
          <p:nvPr/>
        </p:nvSpPr>
        <p:spPr>
          <a:xfrm>
            <a:off x="1563756" y="3298291"/>
            <a:ext cx="2566609" cy="2478157"/>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A3C0FF93-5189-4B5E-C38D-D538C410ED61}"/>
              </a:ext>
            </a:extLst>
          </p:cNvPr>
          <p:cNvSpPr/>
          <p:nvPr/>
        </p:nvSpPr>
        <p:spPr>
          <a:xfrm>
            <a:off x="8103703" y="4039510"/>
            <a:ext cx="2855845" cy="1679345"/>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2F84DB00-4D70-C95D-58C1-6CDFDBF8823B}"/>
              </a:ext>
            </a:extLst>
          </p:cNvPr>
          <p:cNvPicPr>
            <a:picLocks noChangeAspect="1"/>
          </p:cNvPicPr>
          <p:nvPr/>
        </p:nvPicPr>
        <p:blipFill>
          <a:blip r:embed="rId6"/>
          <a:stretch>
            <a:fillRect/>
          </a:stretch>
        </p:blipFill>
        <p:spPr>
          <a:xfrm>
            <a:off x="3344097" y="2975127"/>
            <a:ext cx="2884377" cy="2459645"/>
          </a:xfrm>
          <a:prstGeom prst="rect">
            <a:avLst/>
          </a:prstGeom>
        </p:spPr>
      </p:pic>
      <p:sp>
        <p:nvSpPr>
          <p:cNvPr id="14" name="TextBox 13">
            <a:extLst>
              <a:ext uri="{FF2B5EF4-FFF2-40B4-BE49-F238E27FC236}">
                <a16:creationId xmlns:a16="http://schemas.microsoft.com/office/drawing/2014/main" id="{85DFBF8C-8A19-D91D-ACEE-633E7F3D7098}"/>
              </a:ext>
            </a:extLst>
          </p:cNvPr>
          <p:cNvSpPr txBox="1"/>
          <p:nvPr/>
        </p:nvSpPr>
        <p:spPr>
          <a:xfrm>
            <a:off x="3387600" y="5453282"/>
            <a:ext cx="2729434" cy="646331"/>
          </a:xfrm>
          <a:prstGeom prst="rect">
            <a:avLst/>
          </a:prstGeom>
          <a:noFill/>
        </p:spPr>
        <p:txBody>
          <a:bodyPr wrap="square">
            <a:spAutoFit/>
          </a:bodyPr>
          <a:lstStyle/>
          <a:p>
            <a:pPr algn="ctr"/>
            <a:r>
              <a:rPr lang="en-GB"/>
              <a:t>Illustrative </a:t>
            </a:r>
            <a:r>
              <a:rPr lang="en-GB" sz="1800"/>
              <a:t>raster grid with digital numbers (DNs)</a:t>
            </a:r>
            <a:endParaRPr lang="en-GB"/>
          </a:p>
        </p:txBody>
      </p:sp>
    </p:spTree>
    <p:extLst>
      <p:ext uri="{BB962C8B-B14F-4D97-AF65-F5344CB8AC3E}">
        <p14:creationId xmlns:p14="http://schemas.microsoft.com/office/powerpoint/2010/main" val="42671096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 - Composites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765312"/>
            <a:ext cx="11721548" cy="2308324"/>
          </a:xfrm>
          <a:prstGeom prst="rect">
            <a:avLst/>
          </a:prstGeom>
          <a:noFill/>
        </p:spPr>
        <p:txBody>
          <a:bodyPr wrap="square" rtlCol="0">
            <a:spAutoFit/>
          </a:bodyPr>
          <a:lstStyle/>
          <a:p>
            <a:pPr marL="342900" indent="-342900">
              <a:buFont typeface="Arial" panose="020B0604020202020204" pitchFamily="34" charset="0"/>
              <a:buChar char="•"/>
            </a:pPr>
            <a:r>
              <a:rPr lang="en-GB" sz="2400"/>
              <a:t>These individual bands can then be displayed together to make a composite image.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A computer will display a ‘colour’ depending on the unique </a:t>
            </a:r>
            <a:r>
              <a:rPr lang="en-GB" sz="2400" err="1"/>
              <a:t>combinaton</a:t>
            </a:r>
            <a:r>
              <a:rPr lang="en-GB" sz="2400"/>
              <a:t> of the intensities of the three channels of Red Green and Blue.</a:t>
            </a:r>
          </a:p>
          <a:p>
            <a:endParaRPr lang="en-GB" sz="2400" i="0">
              <a:effectLst/>
            </a:endParaRPr>
          </a:p>
          <a:p>
            <a:endParaRPr lang="en-GB" sz="2400" i="0">
              <a:effectLst/>
            </a:endParaRPr>
          </a:p>
        </p:txBody>
      </p:sp>
      <p:pic>
        <p:nvPicPr>
          <p:cNvPr id="11" name="Picture 10">
            <a:extLst>
              <a:ext uri="{FF2B5EF4-FFF2-40B4-BE49-F238E27FC236}">
                <a16:creationId xmlns:a16="http://schemas.microsoft.com/office/drawing/2014/main" id="{0861278F-B968-D51B-31D2-4A026A9967FA}"/>
              </a:ext>
            </a:extLst>
          </p:cNvPr>
          <p:cNvPicPr>
            <a:picLocks noChangeAspect="1"/>
          </p:cNvPicPr>
          <p:nvPr/>
        </p:nvPicPr>
        <p:blipFill>
          <a:blip r:embed="rId4"/>
          <a:stretch>
            <a:fillRect/>
          </a:stretch>
        </p:blipFill>
        <p:spPr>
          <a:xfrm>
            <a:off x="4645793" y="3553928"/>
            <a:ext cx="3159823" cy="2896903"/>
          </a:xfrm>
          <a:prstGeom prst="rect">
            <a:avLst/>
          </a:prstGeom>
        </p:spPr>
      </p:pic>
      <p:pic>
        <p:nvPicPr>
          <p:cNvPr id="12" name="Picture 11">
            <a:extLst>
              <a:ext uri="{FF2B5EF4-FFF2-40B4-BE49-F238E27FC236}">
                <a16:creationId xmlns:a16="http://schemas.microsoft.com/office/drawing/2014/main" id="{F35B7774-72A9-B35B-DDE4-77DD1188672B}"/>
              </a:ext>
            </a:extLst>
          </p:cNvPr>
          <p:cNvPicPr>
            <a:picLocks noChangeAspect="1"/>
          </p:cNvPicPr>
          <p:nvPr/>
        </p:nvPicPr>
        <p:blipFill>
          <a:blip r:embed="rId5"/>
          <a:stretch>
            <a:fillRect/>
          </a:stretch>
        </p:blipFill>
        <p:spPr>
          <a:xfrm>
            <a:off x="7426658" y="2694056"/>
            <a:ext cx="4527309" cy="2677656"/>
          </a:xfrm>
          <a:prstGeom prst="rect">
            <a:avLst/>
          </a:prstGeom>
        </p:spPr>
      </p:pic>
      <p:pic>
        <p:nvPicPr>
          <p:cNvPr id="14" name="Picture 13">
            <a:extLst>
              <a:ext uri="{FF2B5EF4-FFF2-40B4-BE49-F238E27FC236}">
                <a16:creationId xmlns:a16="http://schemas.microsoft.com/office/drawing/2014/main" id="{0F8B636C-78E0-DD8C-3838-D970CAF181B1}"/>
              </a:ext>
            </a:extLst>
          </p:cNvPr>
          <p:cNvPicPr>
            <a:picLocks noChangeAspect="1"/>
          </p:cNvPicPr>
          <p:nvPr/>
        </p:nvPicPr>
        <p:blipFill>
          <a:blip r:embed="rId6"/>
          <a:stretch>
            <a:fillRect/>
          </a:stretch>
        </p:blipFill>
        <p:spPr>
          <a:xfrm>
            <a:off x="232419" y="3272879"/>
            <a:ext cx="3897946" cy="2528982"/>
          </a:xfrm>
          <a:prstGeom prst="rect">
            <a:avLst/>
          </a:prstGeom>
        </p:spPr>
      </p:pic>
      <p:pic>
        <p:nvPicPr>
          <p:cNvPr id="10" name="Picture 9">
            <a:extLst>
              <a:ext uri="{FF2B5EF4-FFF2-40B4-BE49-F238E27FC236}">
                <a16:creationId xmlns:a16="http://schemas.microsoft.com/office/drawing/2014/main" id="{3B3E1910-A189-2CF2-3D6C-D09BD0C54F36}"/>
              </a:ext>
            </a:extLst>
          </p:cNvPr>
          <p:cNvPicPr>
            <a:picLocks noChangeAspect="1"/>
          </p:cNvPicPr>
          <p:nvPr/>
        </p:nvPicPr>
        <p:blipFill>
          <a:blip r:embed="rId7"/>
          <a:stretch>
            <a:fillRect/>
          </a:stretch>
        </p:blipFill>
        <p:spPr>
          <a:xfrm>
            <a:off x="5206823" y="2420419"/>
            <a:ext cx="1049197" cy="1049197"/>
          </a:xfrm>
          <a:prstGeom prst="rect">
            <a:avLst/>
          </a:prstGeom>
        </p:spPr>
      </p:pic>
      <p:sp>
        <p:nvSpPr>
          <p:cNvPr id="3" name="TextBox 2">
            <a:extLst>
              <a:ext uri="{FF2B5EF4-FFF2-40B4-BE49-F238E27FC236}">
                <a16:creationId xmlns:a16="http://schemas.microsoft.com/office/drawing/2014/main" id="{6F0D60BE-01F1-25C3-5B73-6AB63FAFE0C2}"/>
              </a:ext>
            </a:extLst>
          </p:cNvPr>
          <p:cNvSpPr txBox="1"/>
          <p:nvPr/>
        </p:nvSpPr>
        <p:spPr>
          <a:xfrm>
            <a:off x="8321044" y="5416541"/>
            <a:ext cx="2729434" cy="646331"/>
          </a:xfrm>
          <a:prstGeom prst="rect">
            <a:avLst/>
          </a:prstGeom>
          <a:noFill/>
        </p:spPr>
        <p:txBody>
          <a:bodyPr wrap="square">
            <a:spAutoFit/>
          </a:bodyPr>
          <a:lstStyle/>
          <a:p>
            <a:pPr algn="ctr"/>
            <a:r>
              <a:rPr lang="en-GB"/>
              <a:t>Example RGB ‘true-colour’ composite</a:t>
            </a:r>
          </a:p>
        </p:txBody>
      </p:sp>
      <p:sp>
        <p:nvSpPr>
          <p:cNvPr id="7" name="TextBox 6">
            <a:extLst>
              <a:ext uri="{FF2B5EF4-FFF2-40B4-BE49-F238E27FC236}">
                <a16:creationId xmlns:a16="http://schemas.microsoft.com/office/drawing/2014/main" id="{283E5E9A-AF49-7D40-7CB5-3232E46E3417}"/>
              </a:ext>
            </a:extLst>
          </p:cNvPr>
          <p:cNvSpPr txBox="1"/>
          <p:nvPr/>
        </p:nvSpPr>
        <p:spPr>
          <a:xfrm>
            <a:off x="1582314" y="5354773"/>
            <a:ext cx="2729434" cy="646331"/>
          </a:xfrm>
          <a:prstGeom prst="rect">
            <a:avLst/>
          </a:prstGeom>
          <a:noFill/>
        </p:spPr>
        <p:txBody>
          <a:bodyPr wrap="square">
            <a:spAutoFit/>
          </a:bodyPr>
          <a:lstStyle/>
          <a:p>
            <a:pPr algn="ctr"/>
            <a:r>
              <a:rPr lang="en-GB"/>
              <a:t>Example ‘false-colour’ composite</a:t>
            </a:r>
          </a:p>
        </p:txBody>
      </p:sp>
    </p:spTree>
    <p:extLst>
      <p:ext uri="{BB962C8B-B14F-4D97-AF65-F5344CB8AC3E}">
        <p14:creationId xmlns:p14="http://schemas.microsoft.com/office/powerpoint/2010/main" val="26746902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 - Composites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04310"/>
            <a:ext cx="6486433" cy="2677656"/>
          </a:xfrm>
          <a:prstGeom prst="rect">
            <a:avLst/>
          </a:prstGeom>
          <a:noFill/>
        </p:spPr>
        <p:txBody>
          <a:bodyPr wrap="square" rtlCol="0">
            <a:spAutoFit/>
          </a:bodyPr>
          <a:lstStyle/>
          <a:p>
            <a:pPr marL="342900" indent="-342900">
              <a:buFont typeface="Arial" panose="020B0604020202020204" pitchFamily="34" charset="0"/>
              <a:buChar char="•"/>
            </a:pPr>
            <a:r>
              <a:rPr lang="en-GB" sz="2400"/>
              <a:t>When Red, Green, and Blue spectral data is displayed using the corresponding R,G,B channels, this is called a ‘True colour composite’</a:t>
            </a:r>
          </a:p>
          <a:p>
            <a:pPr marL="342900" indent="-342900">
              <a:buFont typeface="Arial" panose="020B0604020202020204" pitchFamily="34" charset="0"/>
              <a:buChar char="•"/>
            </a:pPr>
            <a:r>
              <a:rPr lang="en-GB" sz="2400"/>
              <a:t>When any other combination is used, this is called a ‘false colour composite’</a:t>
            </a:r>
          </a:p>
          <a:p>
            <a:pPr marL="342900" indent="-342900">
              <a:buFont typeface="Arial" panose="020B0604020202020204" pitchFamily="34" charset="0"/>
              <a:buChar char="•"/>
            </a:pPr>
            <a:r>
              <a:rPr lang="en-GB" sz="2400"/>
              <a:t>These can be used to emphasise different spectral qualities.</a:t>
            </a:r>
            <a:endParaRPr lang="en-GB" sz="2400" i="0">
              <a:effectLst/>
            </a:endParaRPr>
          </a:p>
        </p:txBody>
      </p:sp>
      <p:pic>
        <p:nvPicPr>
          <p:cNvPr id="14" name="Picture 13">
            <a:extLst>
              <a:ext uri="{FF2B5EF4-FFF2-40B4-BE49-F238E27FC236}">
                <a16:creationId xmlns:a16="http://schemas.microsoft.com/office/drawing/2014/main" id="{0F8B636C-78E0-DD8C-3838-D970CAF181B1}"/>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32419" y="3272879"/>
            <a:ext cx="3897946" cy="2528982"/>
          </a:xfrm>
          <a:prstGeom prst="rect">
            <a:avLst/>
          </a:prstGeom>
        </p:spPr>
      </p:pic>
      <p:sp>
        <p:nvSpPr>
          <p:cNvPr id="3" name="TextBox 2">
            <a:extLst>
              <a:ext uri="{FF2B5EF4-FFF2-40B4-BE49-F238E27FC236}">
                <a16:creationId xmlns:a16="http://schemas.microsoft.com/office/drawing/2014/main" id="{C2573FDB-63FC-9D7B-07AE-822861FEF550}"/>
              </a:ext>
            </a:extLst>
          </p:cNvPr>
          <p:cNvSpPr txBox="1"/>
          <p:nvPr/>
        </p:nvSpPr>
        <p:spPr>
          <a:xfrm>
            <a:off x="1582314" y="5354773"/>
            <a:ext cx="2729434" cy="646331"/>
          </a:xfrm>
          <a:prstGeom prst="rect">
            <a:avLst/>
          </a:prstGeom>
          <a:noFill/>
        </p:spPr>
        <p:txBody>
          <a:bodyPr wrap="square">
            <a:spAutoFit/>
          </a:bodyPr>
          <a:lstStyle/>
          <a:p>
            <a:pPr algn="ctr"/>
            <a:r>
              <a:rPr lang="en-GB"/>
              <a:t>Example ‘false-colour’ composite</a:t>
            </a:r>
          </a:p>
        </p:txBody>
      </p:sp>
      <p:pic>
        <p:nvPicPr>
          <p:cNvPr id="1026" name="Picture 2" descr="Sentinel 2 Natural Color">
            <a:extLst>
              <a:ext uri="{FF2B5EF4-FFF2-40B4-BE49-F238E27FC236}">
                <a16:creationId xmlns:a16="http://schemas.microsoft.com/office/drawing/2014/main" id="{F6CC2619-22F2-9AB7-BACD-F788292DB8EE}"/>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6718852" y="382910"/>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ntinel 2 Color Infrared">
            <a:extLst>
              <a:ext uri="{FF2B5EF4-FFF2-40B4-BE49-F238E27FC236}">
                <a16:creationId xmlns:a16="http://schemas.microsoft.com/office/drawing/2014/main" id="{F9C54E88-1343-431C-CC97-24AFB8484464}"/>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315739" y="2367786"/>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FA961D5F-4F44-3C58-DBA0-ED6C05C8032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4364198" y="3313649"/>
            <a:ext cx="3717708" cy="186189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EA6F0B1-C84A-2892-5720-189E48E666AE}"/>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40000"/>
                    </a14:imgEffect>
                  </a14:imgLayer>
                </a14:imgProps>
              </a:ext>
              <a:ext uri="{28A0092B-C50C-407E-A947-70E740481C1C}">
                <a14:useLocalDpi xmlns:a14="http://schemas.microsoft.com/office/drawing/2010/main" val="0"/>
              </a:ext>
            </a:extLst>
          </a:blip>
          <a:srcRect/>
          <a:stretch/>
        </p:blipFill>
        <p:spPr>
          <a:xfrm>
            <a:off x="8306130" y="4604217"/>
            <a:ext cx="3723794" cy="1861897"/>
          </a:xfrm>
          <a:prstGeom prst="rect">
            <a:avLst/>
          </a:prstGeom>
        </p:spPr>
      </p:pic>
      <p:sp>
        <p:nvSpPr>
          <p:cNvPr id="15" name="TextBox 14">
            <a:extLst>
              <a:ext uri="{FF2B5EF4-FFF2-40B4-BE49-F238E27FC236}">
                <a16:creationId xmlns:a16="http://schemas.microsoft.com/office/drawing/2014/main" id="{64A120A6-71DA-3107-F3CE-7408946DC30D}"/>
              </a:ext>
            </a:extLst>
          </p:cNvPr>
          <p:cNvSpPr txBox="1"/>
          <p:nvPr/>
        </p:nvSpPr>
        <p:spPr>
          <a:xfrm>
            <a:off x="10423428" y="516997"/>
            <a:ext cx="1629409" cy="600164"/>
          </a:xfrm>
          <a:prstGeom prst="rect">
            <a:avLst/>
          </a:prstGeom>
          <a:noFill/>
        </p:spPr>
        <p:txBody>
          <a:bodyPr wrap="square">
            <a:spAutoFit/>
          </a:bodyPr>
          <a:lstStyle/>
          <a:p>
            <a:r>
              <a:rPr lang="en-GB" sz="1100"/>
              <a:t>Natural ‘True Colour’ (B4, B3, B2)</a:t>
            </a:r>
          </a:p>
          <a:p>
            <a:r>
              <a:rPr lang="en-GB" sz="1100"/>
              <a:t>Same as the human eye.</a:t>
            </a:r>
          </a:p>
        </p:txBody>
      </p:sp>
      <p:sp>
        <p:nvSpPr>
          <p:cNvPr id="16" name="TextBox 15">
            <a:extLst>
              <a:ext uri="{FF2B5EF4-FFF2-40B4-BE49-F238E27FC236}">
                <a16:creationId xmlns:a16="http://schemas.microsoft.com/office/drawing/2014/main" id="{F8B1FD64-57E5-733A-E2D4-A171930E724F}"/>
              </a:ext>
            </a:extLst>
          </p:cNvPr>
          <p:cNvSpPr txBox="1"/>
          <p:nvPr/>
        </p:nvSpPr>
        <p:spPr>
          <a:xfrm>
            <a:off x="6467062" y="2431844"/>
            <a:ext cx="1904468" cy="769441"/>
          </a:xfrm>
          <a:prstGeom prst="rect">
            <a:avLst/>
          </a:prstGeom>
          <a:noFill/>
        </p:spPr>
        <p:txBody>
          <a:bodyPr wrap="square">
            <a:spAutoFit/>
          </a:bodyPr>
          <a:lstStyle/>
          <a:p>
            <a:pPr algn="r"/>
            <a:r>
              <a:rPr lang="en-GB" sz="1100"/>
              <a:t>Colour Infrared ‘False colour composite (B8, B4, B3)</a:t>
            </a:r>
          </a:p>
          <a:p>
            <a:pPr algn="r"/>
            <a:r>
              <a:rPr lang="en-GB" sz="1100"/>
              <a:t>Emphasises vegetation abundance – deeper red.</a:t>
            </a:r>
          </a:p>
        </p:txBody>
      </p:sp>
      <p:sp>
        <p:nvSpPr>
          <p:cNvPr id="19" name="TextBox 18">
            <a:extLst>
              <a:ext uri="{FF2B5EF4-FFF2-40B4-BE49-F238E27FC236}">
                <a16:creationId xmlns:a16="http://schemas.microsoft.com/office/drawing/2014/main" id="{006FF5D8-A784-138A-2D12-EE939EA7D628}"/>
              </a:ext>
            </a:extLst>
          </p:cNvPr>
          <p:cNvSpPr txBox="1"/>
          <p:nvPr/>
        </p:nvSpPr>
        <p:spPr>
          <a:xfrm>
            <a:off x="6467062" y="5555422"/>
            <a:ext cx="1812784" cy="938719"/>
          </a:xfrm>
          <a:prstGeom prst="rect">
            <a:avLst/>
          </a:prstGeom>
          <a:noFill/>
        </p:spPr>
        <p:txBody>
          <a:bodyPr wrap="square">
            <a:spAutoFit/>
          </a:bodyPr>
          <a:lstStyle/>
          <a:p>
            <a:pPr algn="r"/>
            <a:r>
              <a:rPr lang="en-GB" sz="1100"/>
              <a:t>Geology  ‘False colour composite’ (B12, B11, B2)</a:t>
            </a:r>
          </a:p>
          <a:p>
            <a:pPr algn="r"/>
            <a:r>
              <a:rPr lang="en-GB" sz="1100"/>
              <a:t>Variations in SWIR bands emphasis geological features.</a:t>
            </a:r>
          </a:p>
        </p:txBody>
      </p:sp>
      <p:sp>
        <p:nvSpPr>
          <p:cNvPr id="20" name="TextBox 19">
            <a:extLst>
              <a:ext uri="{FF2B5EF4-FFF2-40B4-BE49-F238E27FC236}">
                <a16:creationId xmlns:a16="http://schemas.microsoft.com/office/drawing/2014/main" id="{B3340F02-4B04-4DD8-CA27-BA871E630735}"/>
              </a:ext>
            </a:extLst>
          </p:cNvPr>
          <p:cNvSpPr txBox="1"/>
          <p:nvPr/>
        </p:nvSpPr>
        <p:spPr>
          <a:xfrm>
            <a:off x="4471530" y="5175546"/>
            <a:ext cx="1812784" cy="938719"/>
          </a:xfrm>
          <a:prstGeom prst="rect">
            <a:avLst/>
          </a:prstGeom>
          <a:noFill/>
        </p:spPr>
        <p:txBody>
          <a:bodyPr wrap="square">
            <a:spAutoFit/>
          </a:bodyPr>
          <a:lstStyle/>
          <a:p>
            <a:r>
              <a:rPr lang="en-GB" sz="1100"/>
              <a:t>Agriculture  ‘False colour composite’ (B11, B8, B2)</a:t>
            </a:r>
          </a:p>
          <a:p>
            <a:r>
              <a:rPr lang="en-GB" sz="1100"/>
              <a:t>SWIR and NIR present to show variations in vegetation stress / health</a:t>
            </a:r>
          </a:p>
        </p:txBody>
      </p:sp>
    </p:spTree>
    <p:extLst>
      <p:ext uri="{BB962C8B-B14F-4D97-AF65-F5344CB8AC3E}">
        <p14:creationId xmlns:p14="http://schemas.microsoft.com/office/powerpoint/2010/main" val="13732848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 - Indices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232419" y="604310"/>
            <a:ext cx="1170779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As well as displaying spectral bands to allow for visual interpretation of variations, bands can be combined to target specific band relationships.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One common index is the Normalised Difference Infrared Index (NDVI) which emphasises the difference between cell structure (NIR) and chlorophyll content (Red) </a:t>
            </a:r>
            <a:endParaRPr lang="en-GB" sz="2400" i="0">
              <a:effectLst/>
            </a:endParaRPr>
          </a:p>
        </p:txBody>
      </p:sp>
      <p:sp>
        <p:nvSpPr>
          <p:cNvPr id="19" name="TextBox 18">
            <a:extLst>
              <a:ext uri="{FF2B5EF4-FFF2-40B4-BE49-F238E27FC236}">
                <a16:creationId xmlns:a16="http://schemas.microsoft.com/office/drawing/2014/main" id="{006FF5D8-A784-138A-2D12-EE939EA7D628}"/>
              </a:ext>
            </a:extLst>
          </p:cNvPr>
          <p:cNvSpPr txBox="1"/>
          <p:nvPr/>
        </p:nvSpPr>
        <p:spPr>
          <a:xfrm>
            <a:off x="3041374" y="2578225"/>
            <a:ext cx="3584714" cy="400110"/>
          </a:xfrm>
          <a:prstGeom prst="rect">
            <a:avLst/>
          </a:prstGeom>
          <a:noFill/>
        </p:spPr>
        <p:txBody>
          <a:bodyPr wrap="square">
            <a:spAutoFit/>
          </a:bodyPr>
          <a:lstStyle/>
          <a:p>
            <a:pPr algn="ctr"/>
            <a:r>
              <a:rPr lang="en-GB" sz="2000" i="1"/>
              <a:t>NDVI = (NIR – RED) / (NIR + RED)</a:t>
            </a:r>
          </a:p>
        </p:txBody>
      </p:sp>
      <p:pic>
        <p:nvPicPr>
          <p:cNvPr id="2050" name="Picture 2" descr="What's the matter with NDVI? You are!">
            <a:extLst>
              <a:ext uri="{FF2B5EF4-FFF2-40B4-BE49-F238E27FC236}">
                <a16:creationId xmlns:a16="http://schemas.microsoft.com/office/drawing/2014/main" id="{134F9638-DADD-1689-CBFF-226C0429DE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37" t="9981" r="3011" b="7655"/>
          <a:stretch/>
        </p:blipFill>
        <p:spPr bwMode="auto">
          <a:xfrm>
            <a:off x="2983492" y="3066413"/>
            <a:ext cx="3709440" cy="24415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3D8B640C-928B-0263-7F7D-9C50F0065190}"/>
              </a:ext>
            </a:extLst>
          </p:cNvPr>
          <p:cNvGraphicFramePr>
            <a:graphicFrameLocks noGrp="1"/>
          </p:cNvGraphicFramePr>
          <p:nvPr/>
        </p:nvGraphicFramePr>
        <p:xfrm>
          <a:off x="7031447" y="2777378"/>
          <a:ext cx="4723232" cy="1938992"/>
        </p:xfrm>
        <a:graphic>
          <a:graphicData uri="http://schemas.openxmlformats.org/drawingml/2006/table">
            <a:tbl>
              <a:tblPr firstRow="1" bandRow="1">
                <a:tableStyleId>{93296810-A885-4BE3-A3E7-6D5BEEA58F35}</a:tableStyleId>
              </a:tblPr>
              <a:tblGrid>
                <a:gridCol w="1795345">
                  <a:extLst>
                    <a:ext uri="{9D8B030D-6E8A-4147-A177-3AD203B41FA5}">
                      <a16:colId xmlns:a16="http://schemas.microsoft.com/office/drawing/2014/main" val="2541320044"/>
                    </a:ext>
                  </a:extLst>
                </a:gridCol>
                <a:gridCol w="874075">
                  <a:extLst>
                    <a:ext uri="{9D8B030D-6E8A-4147-A177-3AD203B41FA5}">
                      <a16:colId xmlns:a16="http://schemas.microsoft.com/office/drawing/2014/main" val="2684582193"/>
                    </a:ext>
                  </a:extLst>
                </a:gridCol>
                <a:gridCol w="684604">
                  <a:extLst>
                    <a:ext uri="{9D8B030D-6E8A-4147-A177-3AD203B41FA5}">
                      <a16:colId xmlns:a16="http://schemas.microsoft.com/office/drawing/2014/main" val="1813372676"/>
                    </a:ext>
                  </a:extLst>
                </a:gridCol>
                <a:gridCol w="684604">
                  <a:extLst>
                    <a:ext uri="{9D8B030D-6E8A-4147-A177-3AD203B41FA5}">
                      <a16:colId xmlns:a16="http://schemas.microsoft.com/office/drawing/2014/main" val="501159277"/>
                    </a:ext>
                  </a:extLst>
                </a:gridCol>
                <a:gridCol w="684604">
                  <a:extLst>
                    <a:ext uri="{9D8B030D-6E8A-4147-A177-3AD203B41FA5}">
                      <a16:colId xmlns:a16="http://schemas.microsoft.com/office/drawing/2014/main" val="3296421861"/>
                    </a:ext>
                  </a:extLst>
                </a:gridCol>
              </a:tblGrid>
              <a:tr h="484748">
                <a:tc>
                  <a:txBody>
                    <a:bodyPr/>
                    <a:lstStyle/>
                    <a:p>
                      <a:pPr algn="ctr"/>
                      <a:r>
                        <a:rPr lang="en-GB"/>
                        <a:t>Feature</a:t>
                      </a:r>
                    </a:p>
                  </a:txBody>
                  <a:tcPr anchor="ctr"/>
                </a:tc>
                <a:tc>
                  <a:txBody>
                    <a:bodyPr/>
                    <a:lstStyle/>
                    <a:p>
                      <a:pPr algn="ctr"/>
                      <a:r>
                        <a:rPr lang="en-GB"/>
                        <a:t>GREEN</a:t>
                      </a:r>
                    </a:p>
                  </a:txBody>
                  <a:tcPr anchor="ctr"/>
                </a:tc>
                <a:tc>
                  <a:txBody>
                    <a:bodyPr/>
                    <a:lstStyle/>
                    <a:p>
                      <a:pPr algn="ctr"/>
                      <a:r>
                        <a:rPr lang="en-GB"/>
                        <a:t>RED</a:t>
                      </a:r>
                    </a:p>
                  </a:txBody>
                  <a:tcPr anchor="ctr"/>
                </a:tc>
                <a:tc>
                  <a:txBody>
                    <a:bodyPr/>
                    <a:lstStyle/>
                    <a:p>
                      <a:pPr algn="ctr"/>
                      <a:r>
                        <a:rPr lang="en-GB"/>
                        <a:t>NIR</a:t>
                      </a:r>
                    </a:p>
                  </a:txBody>
                  <a:tcPr anchor="ctr"/>
                </a:tc>
                <a:tc>
                  <a:txBody>
                    <a:bodyPr/>
                    <a:lstStyle/>
                    <a:p>
                      <a:pPr algn="ctr"/>
                      <a:r>
                        <a:rPr lang="en-GB"/>
                        <a:t>NDVI</a:t>
                      </a:r>
                    </a:p>
                  </a:txBody>
                  <a:tcPr anchor="ctr"/>
                </a:tc>
                <a:extLst>
                  <a:ext uri="{0D108BD9-81ED-4DB2-BD59-A6C34878D82A}">
                    <a16:rowId xmlns:a16="http://schemas.microsoft.com/office/drawing/2014/main" val="108843160"/>
                  </a:ext>
                </a:extLst>
              </a:tr>
              <a:tr h="484748">
                <a:tc>
                  <a:txBody>
                    <a:bodyPr/>
                    <a:lstStyle/>
                    <a:p>
                      <a:pPr algn="ctr"/>
                      <a:r>
                        <a:rPr lang="en-GB"/>
                        <a:t>Healthy Plant</a:t>
                      </a:r>
                    </a:p>
                  </a:txBody>
                  <a:tcPr anchor="ctr"/>
                </a:tc>
                <a:tc>
                  <a:txBody>
                    <a:bodyPr/>
                    <a:lstStyle/>
                    <a:p>
                      <a:pPr algn="ctr"/>
                      <a:r>
                        <a:rPr lang="en-GB"/>
                        <a:t>8</a:t>
                      </a:r>
                    </a:p>
                  </a:txBody>
                  <a:tcPr anchor="ctr"/>
                </a:tc>
                <a:tc>
                  <a:txBody>
                    <a:bodyPr/>
                    <a:lstStyle/>
                    <a:p>
                      <a:pPr algn="ctr"/>
                      <a:r>
                        <a:rPr lang="en-GB"/>
                        <a:t>6</a:t>
                      </a:r>
                    </a:p>
                  </a:txBody>
                  <a:tcPr anchor="ctr"/>
                </a:tc>
                <a:tc>
                  <a:txBody>
                    <a:bodyPr/>
                    <a:lstStyle/>
                    <a:p>
                      <a:pPr algn="ctr"/>
                      <a:r>
                        <a:rPr lang="en-GB"/>
                        <a:t>60</a:t>
                      </a:r>
                    </a:p>
                  </a:txBody>
                  <a:tcPr anchor="ctr"/>
                </a:tc>
                <a:tc>
                  <a:txBody>
                    <a:bodyPr/>
                    <a:lstStyle/>
                    <a:p>
                      <a:pPr algn="ctr"/>
                      <a:r>
                        <a:rPr lang="en-GB"/>
                        <a:t>0.81</a:t>
                      </a:r>
                    </a:p>
                  </a:txBody>
                  <a:tcPr anchor="ctr"/>
                </a:tc>
                <a:extLst>
                  <a:ext uri="{0D108BD9-81ED-4DB2-BD59-A6C34878D82A}">
                    <a16:rowId xmlns:a16="http://schemas.microsoft.com/office/drawing/2014/main" val="335022510"/>
                  </a:ext>
                </a:extLst>
              </a:tr>
              <a:tr h="484748">
                <a:tc>
                  <a:txBody>
                    <a:bodyPr/>
                    <a:lstStyle/>
                    <a:p>
                      <a:pPr algn="ctr"/>
                      <a:r>
                        <a:rPr lang="en-GB"/>
                        <a:t>Unhealthy plant</a:t>
                      </a:r>
                    </a:p>
                  </a:txBody>
                  <a:tcPr anchor="ctr"/>
                </a:tc>
                <a:tc>
                  <a:txBody>
                    <a:bodyPr/>
                    <a:lstStyle/>
                    <a:p>
                      <a:pPr algn="ctr"/>
                      <a:r>
                        <a:rPr lang="en-GB"/>
                        <a:t>10</a:t>
                      </a:r>
                    </a:p>
                  </a:txBody>
                  <a:tcPr anchor="ctr"/>
                </a:tc>
                <a:tc>
                  <a:txBody>
                    <a:bodyPr/>
                    <a:lstStyle/>
                    <a:p>
                      <a:pPr algn="ctr"/>
                      <a:r>
                        <a:rPr lang="en-GB"/>
                        <a:t>10</a:t>
                      </a:r>
                    </a:p>
                  </a:txBody>
                  <a:tcPr anchor="ctr"/>
                </a:tc>
                <a:tc>
                  <a:txBody>
                    <a:bodyPr/>
                    <a:lstStyle/>
                    <a:p>
                      <a:pPr algn="ctr"/>
                      <a:r>
                        <a:rPr lang="en-GB"/>
                        <a:t>32</a:t>
                      </a:r>
                    </a:p>
                  </a:txBody>
                  <a:tcPr anchor="ctr"/>
                </a:tc>
                <a:tc>
                  <a:txBody>
                    <a:bodyPr/>
                    <a:lstStyle/>
                    <a:p>
                      <a:pPr algn="ctr"/>
                      <a:r>
                        <a:rPr lang="en-GB"/>
                        <a:t>0.52</a:t>
                      </a:r>
                    </a:p>
                  </a:txBody>
                  <a:tcPr anchor="ctr"/>
                </a:tc>
                <a:extLst>
                  <a:ext uri="{0D108BD9-81ED-4DB2-BD59-A6C34878D82A}">
                    <a16:rowId xmlns:a16="http://schemas.microsoft.com/office/drawing/2014/main" val="4286598288"/>
                  </a:ext>
                </a:extLst>
              </a:tr>
              <a:tr h="484748">
                <a:tc>
                  <a:txBody>
                    <a:bodyPr/>
                    <a:lstStyle/>
                    <a:p>
                      <a:pPr algn="ctr"/>
                      <a:r>
                        <a:rPr lang="en-GB"/>
                        <a:t>Soil</a:t>
                      </a:r>
                    </a:p>
                  </a:txBody>
                  <a:tcPr anchor="ctr"/>
                </a:tc>
                <a:tc>
                  <a:txBody>
                    <a:bodyPr/>
                    <a:lstStyle/>
                    <a:p>
                      <a:pPr algn="ctr"/>
                      <a:r>
                        <a:rPr lang="en-GB"/>
                        <a:t>19</a:t>
                      </a:r>
                    </a:p>
                  </a:txBody>
                  <a:tcPr anchor="ctr"/>
                </a:tc>
                <a:tc>
                  <a:txBody>
                    <a:bodyPr/>
                    <a:lstStyle/>
                    <a:p>
                      <a:pPr algn="ctr"/>
                      <a:r>
                        <a:rPr lang="en-GB"/>
                        <a:t>21</a:t>
                      </a:r>
                    </a:p>
                  </a:txBody>
                  <a:tcPr anchor="ctr"/>
                </a:tc>
                <a:tc>
                  <a:txBody>
                    <a:bodyPr/>
                    <a:lstStyle/>
                    <a:p>
                      <a:pPr algn="ctr"/>
                      <a:r>
                        <a:rPr lang="en-GB"/>
                        <a:t>22</a:t>
                      </a:r>
                    </a:p>
                  </a:txBody>
                  <a:tcPr anchor="ctr"/>
                </a:tc>
                <a:tc>
                  <a:txBody>
                    <a:bodyPr/>
                    <a:lstStyle/>
                    <a:p>
                      <a:pPr algn="ctr"/>
                      <a:r>
                        <a:rPr lang="en-GB"/>
                        <a:t>0.02</a:t>
                      </a:r>
                    </a:p>
                  </a:txBody>
                  <a:tcPr anchor="ctr"/>
                </a:tc>
                <a:extLst>
                  <a:ext uri="{0D108BD9-81ED-4DB2-BD59-A6C34878D82A}">
                    <a16:rowId xmlns:a16="http://schemas.microsoft.com/office/drawing/2014/main" val="3315332139"/>
                  </a:ext>
                </a:extLst>
              </a:tr>
            </a:tbl>
          </a:graphicData>
        </a:graphic>
      </p:graphicFrame>
      <p:pic>
        <p:nvPicPr>
          <p:cNvPr id="2052" name="Picture 4" descr="ndvi example">
            <a:extLst>
              <a:ext uri="{FF2B5EF4-FFF2-40B4-BE49-F238E27FC236}">
                <a16:creationId xmlns:a16="http://schemas.microsoft.com/office/drawing/2014/main" id="{33675CF2-666B-A615-1327-443CCBBA6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23" y="2785047"/>
            <a:ext cx="2752586" cy="30593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DVI FAQs: Frequently Asked Questions About The Index">
            <a:extLst>
              <a:ext uri="{FF2B5EF4-FFF2-40B4-BE49-F238E27FC236}">
                <a16:creationId xmlns:a16="http://schemas.microsoft.com/office/drawing/2014/main" id="{635C70DA-9C94-0AF8-81CE-E74DDD48FC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1043"/>
          <a:stretch/>
        </p:blipFill>
        <p:spPr bwMode="auto">
          <a:xfrm>
            <a:off x="7432116" y="4805080"/>
            <a:ext cx="3550832" cy="1661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5623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Spectral bands - Indices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6" name="Picture 4" descr="Wavelength Icons - Free SVG &amp; PNG Wavelength Images - Noun Project">
            <a:extLst>
              <a:ext uri="{FF2B5EF4-FFF2-40B4-BE49-F238E27FC236}">
                <a16:creationId xmlns:a16="http://schemas.microsoft.com/office/drawing/2014/main" id="{0614D1E0-3666-A693-931B-3005134648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204" y="-236807"/>
            <a:ext cx="1002119" cy="100211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DDB7988-9060-04BF-0F5B-9B4748847130}"/>
              </a:ext>
            </a:extLst>
          </p:cNvPr>
          <p:cNvSpPr txBox="1"/>
          <p:nvPr/>
        </p:nvSpPr>
        <p:spPr>
          <a:xfrm>
            <a:off x="105146" y="1180329"/>
            <a:ext cx="5108208" cy="1569660"/>
          </a:xfrm>
          <a:prstGeom prst="rect">
            <a:avLst/>
          </a:prstGeom>
          <a:noFill/>
        </p:spPr>
        <p:txBody>
          <a:bodyPr wrap="square" rtlCol="0">
            <a:spAutoFit/>
          </a:bodyPr>
          <a:lstStyle/>
          <a:p>
            <a:r>
              <a:rPr lang="en-GB" sz="2400"/>
              <a:t>There are hundreds of indices available, all tailored to specific applications and specific bands (from various remote sensors).</a:t>
            </a:r>
          </a:p>
        </p:txBody>
      </p:sp>
      <p:pic>
        <p:nvPicPr>
          <p:cNvPr id="3074" name="Picture 2" descr="What is the difference between NDVI NDBI NDWI NDMI ?">
            <a:extLst>
              <a:ext uri="{FF2B5EF4-FFF2-40B4-BE49-F238E27FC236}">
                <a16:creationId xmlns:a16="http://schemas.microsoft.com/office/drawing/2014/main" id="{0AE076C6-D49B-1088-A6CF-7220B5A1EB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6011" y="369332"/>
            <a:ext cx="6925989" cy="48969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egetation indices derived from ESA Sentinel-2 satellite mission. |  Download Scientific Diagram">
            <a:extLst>
              <a:ext uri="{FF2B5EF4-FFF2-40B4-BE49-F238E27FC236}">
                <a16:creationId xmlns:a16="http://schemas.microsoft.com/office/drawing/2014/main" id="{DCF53BFC-9A2B-34B1-750C-B5C20C1C7D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89" y="3297804"/>
            <a:ext cx="6136276" cy="319086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2D624D7-BA18-CEE2-89F2-872648FDEC88}"/>
              </a:ext>
            </a:extLst>
          </p:cNvPr>
          <p:cNvSpPr txBox="1"/>
          <p:nvPr/>
        </p:nvSpPr>
        <p:spPr>
          <a:xfrm>
            <a:off x="7025239" y="3650199"/>
            <a:ext cx="4649926" cy="1477328"/>
          </a:xfrm>
          <a:prstGeom prst="rect">
            <a:avLst/>
          </a:prstGeom>
          <a:solidFill>
            <a:schemeClr val="bg1"/>
          </a:solidFill>
        </p:spPr>
        <p:txBody>
          <a:bodyPr wrap="square">
            <a:spAutoFit/>
          </a:bodyPr>
          <a:lstStyle/>
          <a:p>
            <a:r>
              <a:rPr lang="en-GB" sz="1800" i="1"/>
              <a:t>NDWI: Normalised Difference Wetness Index</a:t>
            </a:r>
          </a:p>
          <a:p>
            <a:endParaRPr lang="en-GB" sz="1800" i="1"/>
          </a:p>
          <a:p>
            <a:r>
              <a:rPr lang="en-GB" sz="1800" i="1">
                <a:effectLst/>
              </a:rPr>
              <a:t>NDBI: Normalised Difference Built Index</a:t>
            </a:r>
          </a:p>
          <a:p>
            <a:endParaRPr lang="en-GB" sz="1800" i="1">
              <a:effectLst/>
            </a:endParaRPr>
          </a:p>
          <a:p>
            <a:r>
              <a:rPr lang="en-GB" sz="1800" i="1"/>
              <a:t>NDMI: Normalised Difference Moisture Index</a:t>
            </a:r>
            <a:endParaRPr lang="en-GB" sz="1800" i="1">
              <a:effectLst/>
            </a:endParaRPr>
          </a:p>
        </p:txBody>
      </p:sp>
      <p:sp>
        <p:nvSpPr>
          <p:cNvPr id="11" name="TextBox 10">
            <a:extLst>
              <a:ext uri="{FF2B5EF4-FFF2-40B4-BE49-F238E27FC236}">
                <a16:creationId xmlns:a16="http://schemas.microsoft.com/office/drawing/2014/main" id="{0817E3B7-849C-0A40-5517-2808AC464DBC}"/>
              </a:ext>
            </a:extLst>
          </p:cNvPr>
          <p:cNvSpPr txBox="1"/>
          <p:nvPr/>
        </p:nvSpPr>
        <p:spPr>
          <a:xfrm>
            <a:off x="6290607" y="5773376"/>
            <a:ext cx="5523706" cy="707886"/>
          </a:xfrm>
          <a:prstGeom prst="rect">
            <a:avLst/>
          </a:prstGeom>
          <a:noFill/>
        </p:spPr>
        <p:txBody>
          <a:bodyPr wrap="square">
            <a:spAutoFit/>
          </a:bodyPr>
          <a:lstStyle/>
          <a:p>
            <a:r>
              <a:rPr lang="en-GB" sz="1000" b="0" i="0">
                <a:solidFill>
                  <a:srgbClr val="222222"/>
                </a:solidFill>
                <a:effectLst/>
                <a:latin typeface="Arial" panose="020B0604020202020204" pitchFamily="34" charset="0"/>
              </a:rPr>
              <a:t>Source: </a:t>
            </a:r>
            <a:r>
              <a:rPr lang="en-GB" sz="1000" b="0" i="0" err="1">
                <a:solidFill>
                  <a:srgbClr val="222222"/>
                </a:solidFill>
                <a:effectLst/>
                <a:latin typeface="Arial" panose="020B0604020202020204" pitchFamily="34" charset="0"/>
              </a:rPr>
              <a:t>Marcelli</a:t>
            </a:r>
            <a:r>
              <a:rPr lang="en-GB" sz="1000" b="0" i="0">
                <a:solidFill>
                  <a:srgbClr val="222222"/>
                </a:solidFill>
                <a:effectLst/>
                <a:latin typeface="Arial" panose="020B0604020202020204" pitchFamily="34" charset="0"/>
              </a:rPr>
              <a:t>, A., Mattioli, W., </a:t>
            </a:r>
            <a:r>
              <a:rPr lang="en-GB" sz="1000" b="0" i="0" err="1">
                <a:solidFill>
                  <a:srgbClr val="222222"/>
                </a:solidFill>
                <a:effectLst/>
                <a:latin typeface="Arial" panose="020B0604020202020204" pitchFamily="34" charset="0"/>
              </a:rPr>
              <a:t>Puletti</a:t>
            </a:r>
            <a:r>
              <a:rPr lang="en-GB" sz="1000" b="0" i="0">
                <a:solidFill>
                  <a:srgbClr val="222222"/>
                </a:solidFill>
                <a:effectLst/>
                <a:latin typeface="Arial" panose="020B0604020202020204" pitchFamily="34" charset="0"/>
              </a:rPr>
              <a:t>, N., </a:t>
            </a:r>
            <a:r>
              <a:rPr lang="en-GB" sz="1000" b="0" i="0" err="1">
                <a:solidFill>
                  <a:srgbClr val="222222"/>
                </a:solidFill>
                <a:effectLst/>
                <a:latin typeface="Arial" panose="020B0604020202020204" pitchFamily="34" charset="0"/>
              </a:rPr>
              <a:t>Chianucci</a:t>
            </a:r>
            <a:r>
              <a:rPr lang="en-GB" sz="1000" b="0" i="0">
                <a:solidFill>
                  <a:srgbClr val="222222"/>
                </a:solidFill>
                <a:effectLst/>
                <a:latin typeface="Arial" panose="020B0604020202020204" pitchFamily="34" charset="0"/>
              </a:rPr>
              <a:t>, F., </a:t>
            </a:r>
            <a:r>
              <a:rPr lang="en-GB" sz="1000" b="0" i="0" err="1">
                <a:solidFill>
                  <a:srgbClr val="222222"/>
                </a:solidFill>
                <a:effectLst/>
                <a:latin typeface="Arial" panose="020B0604020202020204" pitchFamily="34" charset="0"/>
              </a:rPr>
              <a:t>Gianelle</a:t>
            </a:r>
            <a:r>
              <a:rPr lang="en-GB" sz="1000" b="0" i="0">
                <a:solidFill>
                  <a:srgbClr val="222222"/>
                </a:solidFill>
                <a:effectLst/>
                <a:latin typeface="Arial" panose="020B0604020202020204" pitchFamily="34" charset="0"/>
              </a:rPr>
              <a:t>, D., </a:t>
            </a:r>
            <a:r>
              <a:rPr lang="en-GB" sz="1000" b="0" i="0" err="1">
                <a:solidFill>
                  <a:srgbClr val="222222"/>
                </a:solidFill>
                <a:effectLst/>
                <a:latin typeface="Arial" panose="020B0604020202020204" pitchFamily="34" charset="0"/>
              </a:rPr>
              <a:t>Grotti</a:t>
            </a:r>
            <a:r>
              <a:rPr lang="en-GB" sz="1000" b="0" i="0">
                <a:solidFill>
                  <a:srgbClr val="222222"/>
                </a:solidFill>
                <a:effectLst/>
                <a:latin typeface="Arial" panose="020B0604020202020204" pitchFamily="34" charset="0"/>
              </a:rPr>
              <a:t>, M., </a:t>
            </a:r>
            <a:r>
              <a:rPr lang="en-GB" sz="1000" b="0" i="0" err="1">
                <a:solidFill>
                  <a:srgbClr val="222222"/>
                </a:solidFill>
                <a:effectLst/>
                <a:latin typeface="Arial" panose="020B0604020202020204" pitchFamily="34" charset="0"/>
              </a:rPr>
              <a:t>Chirici</a:t>
            </a:r>
            <a:r>
              <a:rPr lang="en-GB" sz="1000" b="0" i="0">
                <a:solidFill>
                  <a:srgbClr val="222222"/>
                </a:solidFill>
                <a:effectLst/>
                <a:latin typeface="Arial" panose="020B0604020202020204" pitchFamily="34" charset="0"/>
              </a:rPr>
              <a:t>, G., D'Amico, G., </a:t>
            </a:r>
            <a:r>
              <a:rPr lang="en-GB" sz="1000" b="0" i="0" err="1">
                <a:solidFill>
                  <a:srgbClr val="222222"/>
                </a:solidFill>
                <a:effectLst/>
                <a:latin typeface="Arial" panose="020B0604020202020204" pitchFamily="34" charset="0"/>
              </a:rPr>
              <a:t>Francini</a:t>
            </a:r>
            <a:r>
              <a:rPr lang="en-GB" sz="1000" b="0" i="0">
                <a:solidFill>
                  <a:srgbClr val="222222"/>
                </a:solidFill>
                <a:effectLst/>
                <a:latin typeface="Arial" panose="020B0604020202020204" pitchFamily="34" charset="0"/>
              </a:rPr>
              <a:t>, S., </a:t>
            </a:r>
            <a:r>
              <a:rPr lang="en-GB" sz="1000" b="0" i="0" err="1">
                <a:solidFill>
                  <a:srgbClr val="222222"/>
                </a:solidFill>
                <a:effectLst/>
                <a:latin typeface="Arial" panose="020B0604020202020204" pitchFamily="34" charset="0"/>
              </a:rPr>
              <a:t>Travaglini</a:t>
            </a:r>
            <a:r>
              <a:rPr lang="en-GB" sz="1000" b="0" i="0">
                <a:solidFill>
                  <a:srgbClr val="222222"/>
                </a:solidFill>
                <a:effectLst/>
                <a:latin typeface="Arial" panose="020B0604020202020204" pitchFamily="34" charset="0"/>
              </a:rPr>
              <a:t>, D. and </a:t>
            </a:r>
            <a:r>
              <a:rPr lang="en-GB" sz="1000" b="0" i="0" err="1">
                <a:solidFill>
                  <a:srgbClr val="222222"/>
                </a:solidFill>
                <a:effectLst/>
                <a:latin typeface="Arial" panose="020B0604020202020204" pitchFamily="34" charset="0"/>
              </a:rPr>
              <a:t>Fattorini</a:t>
            </a:r>
            <a:r>
              <a:rPr lang="en-GB" sz="1000" b="0" i="0">
                <a:solidFill>
                  <a:srgbClr val="222222"/>
                </a:solidFill>
                <a:effectLst/>
                <a:latin typeface="Arial" panose="020B0604020202020204" pitchFamily="34" charset="0"/>
              </a:rPr>
              <a:t>, L., 2020. Large-scale two-phase estimation of wood production by poplar plantations exploiting Sentinel-2 data as auxiliary information. </a:t>
            </a:r>
            <a:r>
              <a:rPr lang="en-GB" sz="1000" b="0" i="1">
                <a:solidFill>
                  <a:srgbClr val="222222"/>
                </a:solidFill>
                <a:effectLst/>
                <a:latin typeface="Arial" panose="020B0604020202020204" pitchFamily="34" charset="0"/>
              </a:rPr>
              <a:t>Silva </a:t>
            </a:r>
            <a:r>
              <a:rPr lang="en-GB" sz="1000" b="0" i="1" err="1">
                <a:solidFill>
                  <a:srgbClr val="222222"/>
                </a:solidFill>
                <a:effectLst/>
                <a:latin typeface="Arial" panose="020B0604020202020204" pitchFamily="34" charset="0"/>
              </a:rPr>
              <a:t>Fennica</a:t>
            </a:r>
            <a:r>
              <a:rPr lang="en-GB" sz="1000" b="0" i="0">
                <a:solidFill>
                  <a:srgbClr val="222222"/>
                </a:solidFill>
                <a:effectLst/>
                <a:latin typeface="Arial" panose="020B0604020202020204" pitchFamily="34" charset="0"/>
              </a:rPr>
              <a:t>, </a:t>
            </a:r>
            <a:r>
              <a:rPr lang="en-GB" sz="1000" b="0" i="1">
                <a:solidFill>
                  <a:srgbClr val="222222"/>
                </a:solidFill>
                <a:effectLst/>
                <a:latin typeface="Arial" panose="020B0604020202020204" pitchFamily="34" charset="0"/>
              </a:rPr>
              <a:t>54</a:t>
            </a:r>
            <a:r>
              <a:rPr lang="en-GB" sz="1000" b="0" i="0">
                <a:solidFill>
                  <a:srgbClr val="222222"/>
                </a:solidFill>
                <a:effectLst/>
                <a:latin typeface="Arial" panose="020B0604020202020204" pitchFamily="34" charset="0"/>
              </a:rPr>
              <a:t>(2).</a:t>
            </a:r>
            <a:endParaRPr lang="en-GB" sz="1000"/>
          </a:p>
        </p:txBody>
      </p:sp>
    </p:spTree>
    <p:extLst>
      <p:ext uri="{BB962C8B-B14F-4D97-AF65-F5344CB8AC3E}">
        <p14:creationId xmlns:p14="http://schemas.microsoft.com/office/powerpoint/2010/main" val="1545577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Temporal resolution: Dynamic landscapes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3379304" y="594242"/>
            <a:ext cx="8325072" cy="5262979"/>
          </a:xfrm>
          <a:prstGeom prst="rect">
            <a:avLst/>
          </a:prstGeom>
          <a:noFill/>
        </p:spPr>
        <p:txBody>
          <a:bodyPr wrap="square" rtlCol="0">
            <a:spAutoFit/>
          </a:bodyPr>
          <a:lstStyle/>
          <a:p>
            <a:r>
              <a:rPr lang="en-GB" sz="2400" i="0">
                <a:effectLst/>
              </a:rPr>
              <a:t>Capturing a single scene can allow the user to interpret the situation at the time of capture</a:t>
            </a:r>
          </a:p>
          <a:p>
            <a:endParaRPr lang="en-GB" sz="2400"/>
          </a:p>
          <a:p>
            <a:r>
              <a:rPr lang="en-GB" sz="2400" i="0">
                <a:effectLst/>
              </a:rPr>
              <a:t>However, landscapes are dynamic, and elements of them change at differing time scales, from annually, to hourly</a:t>
            </a:r>
          </a:p>
          <a:p>
            <a:endParaRPr lang="en-GB" sz="2400"/>
          </a:p>
          <a:p>
            <a:r>
              <a:rPr lang="en-GB" sz="2400" i="0">
                <a:effectLst/>
              </a:rPr>
              <a:t>A single scene may not represent the complete temporal dynamics of a landscape, and therefore, to understand the true temporal profile, more than one image in time is required.</a:t>
            </a:r>
          </a:p>
          <a:p>
            <a:endParaRPr lang="en-GB" sz="2400"/>
          </a:p>
          <a:p>
            <a:r>
              <a:rPr lang="en-GB" sz="2400" i="0">
                <a:effectLst/>
              </a:rPr>
              <a:t>Using multiple images </a:t>
            </a:r>
            <a:r>
              <a:rPr lang="en-GB" sz="2400"/>
              <a:t>across time allows the user to determine ‘natural’ temporal patterns, as well as deviations away from this.</a:t>
            </a:r>
          </a:p>
          <a:p>
            <a:endParaRPr lang="en-GB" sz="2400" b="1" i="0">
              <a:effectLst/>
            </a:endParaRPr>
          </a:p>
          <a:p>
            <a:r>
              <a:rPr lang="en-GB" sz="2400"/>
              <a:t>This is the process of temporal monitoring.</a:t>
            </a:r>
            <a:endParaRPr lang="en-GB" sz="2400" i="0">
              <a:effectLst/>
            </a:endParaRP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0" name="Picture 9">
            <a:extLst>
              <a:ext uri="{FF2B5EF4-FFF2-40B4-BE49-F238E27FC236}">
                <a16:creationId xmlns:a16="http://schemas.microsoft.com/office/drawing/2014/main" id="{2FD01972-EFC0-50FE-A17F-3CBEFD51E61A}"/>
              </a:ext>
            </a:extLst>
          </p:cNvPr>
          <p:cNvPicPr>
            <a:picLocks noChangeAspect="1"/>
          </p:cNvPicPr>
          <p:nvPr/>
        </p:nvPicPr>
        <p:blipFill rotWithShape="1">
          <a:blip r:embed="rId4">
            <a:extLst>
              <a:ext uri="{28A0092B-C50C-407E-A947-70E740481C1C}">
                <a14:useLocalDpi xmlns:a14="http://schemas.microsoft.com/office/drawing/2010/main" val="0"/>
              </a:ext>
            </a:extLst>
          </a:blip>
          <a:srcRect l="11429" r="1142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9579910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Temporal resolution: Revisit period</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3379304" y="594242"/>
            <a:ext cx="8325072" cy="4893647"/>
          </a:xfrm>
          <a:prstGeom prst="rect">
            <a:avLst/>
          </a:prstGeom>
          <a:noFill/>
        </p:spPr>
        <p:txBody>
          <a:bodyPr wrap="square" rtlCol="0">
            <a:spAutoFit/>
          </a:bodyPr>
          <a:lstStyle/>
          <a:p>
            <a:r>
              <a:rPr lang="en-GB" sz="2400" i="0">
                <a:effectLst/>
              </a:rPr>
              <a:t>The rate of change of some environmental impacts is accelerating</a:t>
            </a:r>
          </a:p>
          <a:p>
            <a:endParaRPr lang="en-GB" sz="2400"/>
          </a:p>
          <a:p>
            <a:r>
              <a:rPr lang="en-GB" sz="2400" i="0">
                <a:effectLst/>
              </a:rPr>
              <a:t>Therefore, there is a growing pressure for rapid monitoring, and current data</a:t>
            </a:r>
            <a:r>
              <a:rPr lang="en-GB" sz="2400"/>
              <a:t>.</a:t>
            </a:r>
          </a:p>
          <a:p>
            <a:endParaRPr lang="en-GB" sz="2400" i="0">
              <a:effectLst/>
            </a:endParaRPr>
          </a:p>
          <a:p>
            <a:r>
              <a:rPr lang="en-GB" sz="2400"/>
              <a:t>Sensors are required to observe locations at a frequent and regular interval to allow for consistent monitoring.</a:t>
            </a:r>
          </a:p>
          <a:p>
            <a:endParaRPr lang="en-GB" sz="2400" i="0">
              <a:effectLst/>
            </a:endParaRPr>
          </a:p>
          <a:p>
            <a:r>
              <a:rPr lang="en-GB" sz="2400"/>
              <a:t>The orbital height and path of the satellite (sun-synchronous orbit) determines the duration between each overpass of the same location of the Earth’s surface.</a:t>
            </a:r>
          </a:p>
          <a:p>
            <a:endParaRPr lang="en-GB" sz="2400" i="0">
              <a:effectLst/>
            </a:endParaRPr>
          </a:p>
          <a:p>
            <a:r>
              <a:rPr lang="en-GB" sz="2400"/>
              <a:t>This interval time is called the </a:t>
            </a:r>
            <a:r>
              <a:rPr lang="en-GB" sz="2400" b="1" i="1"/>
              <a:t>Revisit Period</a:t>
            </a:r>
            <a:r>
              <a:rPr lang="en-GB" sz="2400"/>
              <a:t>.</a:t>
            </a:r>
            <a:endParaRPr lang="en-GB" sz="2400" i="0">
              <a:effectLst/>
            </a:endParaRP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0" name="Picture 9">
            <a:extLst>
              <a:ext uri="{FF2B5EF4-FFF2-40B4-BE49-F238E27FC236}">
                <a16:creationId xmlns:a16="http://schemas.microsoft.com/office/drawing/2014/main" id="{2FD01972-EFC0-50FE-A17F-3CBEFD51E61A}"/>
              </a:ext>
            </a:extLst>
          </p:cNvPr>
          <p:cNvPicPr>
            <a:picLocks noChangeAspect="1"/>
          </p:cNvPicPr>
          <p:nvPr/>
        </p:nvPicPr>
        <p:blipFill rotWithShape="1">
          <a:blip r:embed="rId4">
            <a:extLst>
              <a:ext uri="{28A0092B-C50C-407E-A947-70E740481C1C}">
                <a14:useLocalDpi xmlns:a14="http://schemas.microsoft.com/office/drawing/2010/main" val="0"/>
              </a:ext>
            </a:extLst>
          </a:blip>
          <a:srcRect t="598" b="598"/>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D343260E-B40A-A6B5-7DB5-6F653BD54272}"/>
              </a:ext>
            </a:extLst>
          </p:cNvPr>
          <p:cNvPicPr>
            <a:picLocks noChangeAspect="1"/>
          </p:cNvPicPr>
          <p:nvPr/>
        </p:nvPicPr>
        <p:blipFill>
          <a:blip r:embed="rId5"/>
          <a:stretch>
            <a:fillRect/>
          </a:stretch>
        </p:blipFill>
        <p:spPr>
          <a:xfrm>
            <a:off x="69367" y="738664"/>
            <a:ext cx="2562797" cy="1620223"/>
          </a:xfrm>
          <a:prstGeom prst="rect">
            <a:avLst/>
          </a:prstGeom>
        </p:spPr>
      </p:pic>
      <p:pic>
        <p:nvPicPr>
          <p:cNvPr id="11" name="Picture 2" descr="ESA - Polar and Sun-synchronous orbit">
            <a:extLst>
              <a:ext uri="{FF2B5EF4-FFF2-40B4-BE49-F238E27FC236}">
                <a16:creationId xmlns:a16="http://schemas.microsoft.com/office/drawing/2014/main" id="{6705A7E6-58A1-E5C1-0A80-1FFCF17196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30139" y="4350208"/>
            <a:ext cx="2569454" cy="211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101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Temporal resolution: Revisit time</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212035" y="1203842"/>
            <a:ext cx="3299790" cy="4893647"/>
          </a:xfrm>
          <a:prstGeom prst="rect">
            <a:avLst/>
          </a:prstGeom>
          <a:noFill/>
        </p:spPr>
        <p:txBody>
          <a:bodyPr wrap="square" rtlCol="0">
            <a:spAutoFit/>
          </a:bodyPr>
          <a:lstStyle/>
          <a:p>
            <a:r>
              <a:rPr lang="en-GB" sz="2400" i="0">
                <a:effectLst/>
              </a:rPr>
              <a:t>The </a:t>
            </a:r>
            <a:r>
              <a:rPr lang="en-GB" sz="2400" b="1" i="0">
                <a:effectLst/>
              </a:rPr>
              <a:t>revisit</a:t>
            </a:r>
            <a:r>
              <a:rPr lang="en-GB" sz="2400" i="0">
                <a:effectLst/>
              </a:rPr>
              <a:t> / </a:t>
            </a:r>
            <a:r>
              <a:rPr lang="en-GB" sz="2400" b="1" i="0">
                <a:effectLst/>
              </a:rPr>
              <a:t>observation</a:t>
            </a:r>
            <a:r>
              <a:rPr lang="en-GB" sz="2400" i="0">
                <a:effectLst/>
              </a:rPr>
              <a:t> </a:t>
            </a:r>
            <a:r>
              <a:rPr lang="en-GB" sz="2400" b="1" i="0">
                <a:effectLst/>
              </a:rPr>
              <a:t>time (time at which overpass occurs)</a:t>
            </a:r>
            <a:r>
              <a:rPr lang="en-GB" sz="2400" i="0">
                <a:effectLst/>
              </a:rPr>
              <a:t> for optical sensors is usually designed to be around midday to increase the illumination conditions and reduce the impact of changes in illuminations conditions between images.</a:t>
            </a:r>
          </a:p>
          <a:p>
            <a:r>
              <a:rPr lang="en-GB" sz="2400"/>
              <a:t>Radar sensors do not require solar irradiance.</a:t>
            </a:r>
            <a:r>
              <a:rPr lang="en-GB" sz="2400" i="0">
                <a:effectLst/>
              </a:rPr>
              <a:t> </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12" name="Picture 11">
            <a:extLst>
              <a:ext uri="{FF2B5EF4-FFF2-40B4-BE49-F238E27FC236}">
                <a16:creationId xmlns:a16="http://schemas.microsoft.com/office/drawing/2014/main" id="{F53E5765-B0A3-C3EA-2CA7-2336E5B75AB3}"/>
              </a:ext>
            </a:extLst>
          </p:cNvPr>
          <p:cNvPicPr>
            <a:picLocks noChangeAspect="1"/>
          </p:cNvPicPr>
          <p:nvPr/>
        </p:nvPicPr>
        <p:blipFill>
          <a:blip r:embed="rId4"/>
          <a:stretch>
            <a:fillRect/>
          </a:stretch>
        </p:blipFill>
        <p:spPr>
          <a:xfrm>
            <a:off x="3657599" y="748748"/>
            <a:ext cx="8514577" cy="5611349"/>
          </a:xfrm>
          <a:prstGeom prst="rect">
            <a:avLst/>
          </a:prstGeom>
        </p:spPr>
      </p:pic>
    </p:spTree>
    <p:extLst>
      <p:ext uri="{BB962C8B-B14F-4D97-AF65-F5344CB8AC3E}">
        <p14:creationId xmlns:p14="http://schemas.microsoft.com/office/powerpoint/2010/main" val="3782904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Synchronised orbits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291548" y="594242"/>
            <a:ext cx="11412828" cy="1569660"/>
          </a:xfrm>
          <a:prstGeom prst="rect">
            <a:avLst/>
          </a:prstGeom>
          <a:noFill/>
        </p:spPr>
        <p:txBody>
          <a:bodyPr wrap="square" rtlCol="0">
            <a:spAutoFit/>
          </a:bodyPr>
          <a:lstStyle/>
          <a:p>
            <a:r>
              <a:rPr lang="en-GB" sz="2400" i="0">
                <a:effectLst/>
              </a:rPr>
              <a:t>Some providers put multiple sensors into synchronised orbits to reduce the overall revisit time for that sensor type.</a:t>
            </a:r>
            <a:endParaRPr lang="en-GB" sz="2400"/>
          </a:p>
          <a:p>
            <a:r>
              <a:rPr lang="en-GB" sz="2400" i="0">
                <a:effectLst/>
              </a:rPr>
              <a:t>For example, ESA’s Sentinel-2 program uses two identical sensors, each with an individual revisit period of 10 days, but when combined, the revisit period is reduced to 5 days.</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4"/>
          <a:stretch>
            <a:fillRect/>
          </a:stretch>
        </p:blipFill>
        <p:spPr>
          <a:xfrm>
            <a:off x="4185418" y="22554"/>
            <a:ext cx="426340" cy="426340"/>
          </a:xfrm>
          <a:prstGeom prst="rect">
            <a:avLst/>
          </a:prstGeom>
        </p:spPr>
      </p:pic>
      <p:pic>
        <p:nvPicPr>
          <p:cNvPr id="13" name="Online Media 12" title="Sentinel 2 coverage">
            <a:hlinkClick r:id="" action="ppaction://media"/>
            <a:extLst>
              <a:ext uri="{FF2B5EF4-FFF2-40B4-BE49-F238E27FC236}">
                <a16:creationId xmlns:a16="http://schemas.microsoft.com/office/drawing/2014/main" id="{0F5193DE-9A3A-A649-07BF-A41EE4954F35}"/>
              </a:ext>
            </a:extLst>
          </p:cNvPr>
          <p:cNvPicPr>
            <a:picLocks noRot="1" noChangeAspect="1"/>
          </p:cNvPicPr>
          <p:nvPr>
            <a:videoFile r:link="rId1"/>
          </p:nvPr>
        </p:nvPicPr>
        <p:blipFill>
          <a:blip r:embed="rId5"/>
          <a:stretch>
            <a:fillRect/>
          </a:stretch>
        </p:blipFill>
        <p:spPr>
          <a:xfrm>
            <a:off x="2190694" y="2163902"/>
            <a:ext cx="7614535" cy="4302212"/>
          </a:xfrm>
          <a:prstGeom prst="rect">
            <a:avLst/>
          </a:prstGeom>
        </p:spPr>
      </p:pic>
    </p:spTree>
    <p:extLst>
      <p:ext uri="{BB962C8B-B14F-4D97-AF65-F5344CB8AC3E}">
        <p14:creationId xmlns:p14="http://schemas.microsoft.com/office/powerpoint/2010/main" val="262923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Temporal dynamics</a:t>
            </a:r>
            <a:endParaRPr lang="en-GB" sz="18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291548" y="594242"/>
            <a:ext cx="3893870" cy="5847755"/>
          </a:xfrm>
          <a:prstGeom prst="rect">
            <a:avLst/>
          </a:prstGeom>
          <a:noFill/>
        </p:spPr>
        <p:txBody>
          <a:bodyPr wrap="square" rtlCol="0">
            <a:spAutoFit/>
          </a:bodyPr>
          <a:lstStyle/>
          <a:p>
            <a:r>
              <a:rPr lang="en-GB" sz="2200" i="0">
                <a:effectLst/>
              </a:rPr>
              <a:t>A key consideration when designing a project using remote sensing data, is the applicability of the revisit period to the rate of change of the phenomena being monitored.</a:t>
            </a:r>
          </a:p>
          <a:p>
            <a:endParaRPr lang="en-GB" sz="2200"/>
          </a:p>
          <a:p>
            <a:r>
              <a:rPr lang="en-GB" sz="2200" i="0">
                <a:effectLst/>
              </a:rPr>
              <a:t>Certain land cover changes occur at very rapid intervals (hourly or less), while others are much slower (monthly, or more).</a:t>
            </a:r>
          </a:p>
          <a:p>
            <a:endParaRPr lang="en-GB" sz="2200"/>
          </a:p>
          <a:p>
            <a:r>
              <a:rPr lang="en-GB" sz="2200" i="0">
                <a:effectLst/>
              </a:rPr>
              <a:t>Therefore, picking an appropriate sensor with a suitable revisit period is important. </a:t>
            </a:r>
          </a:p>
        </p:txBody>
      </p:sp>
      <p:pic>
        <p:nvPicPr>
          <p:cNvPr id="9" name="Picture 8">
            <a:extLst>
              <a:ext uri="{FF2B5EF4-FFF2-40B4-BE49-F238E27FC236}">
                <a16:creationId xmlns:a16="http://schemas.microsoft.com/office/drawing/2014/main" id="{CCB354A5-7A25-ADDA-5FBD-557C27473305}"/>
              </a:ext>
            </a:extLst>
          </p:cNvPr>
          <p:cNvPicPr>
            <a:picLocks noChangeAspect="1"/>
          </p:cNvPicPr>
          <p:nvPr/>
        </p:nvPicPr>
        <p:blipFill>
          <a:blip r:embed="rId3"/>
          <a:stretch>
            <a:fillRect/>
          </a:stretch>
        </p:blipFill>
        <p:spPr>
          <a:xfrm>
            <a:off x="4185418" y="22554"/>
            <a:ext cx="426340" cy="426340"/>
          </a:xfrm>
          <a:prstGeom prst="rect">
            <a:avLst/>
          </a:prstGeom>
        </p:spPr>
      </p:pic>
      <p:pic>
        <p:nvPicPr>
          <p:cNvPr id="5122" name="Picture 2" descr="Spatial extent and duration of natural hazards in Germany. The scales... |  Download Scientific Diagram">
            <a:extLst>
              <a:ext uri="{FF2B5EF4-FFF2-40B4-BE49-F238E27FC236}">
                <a16:creationId xmlns:a16="http://schemas.microsoft.com/office/drawing/2014/main" id="{FEA717E1-3CFC-8B07-02D7-466F3C731B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5337" y="594242"/>
            <a:ext cx="7871051" cy="5750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7691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Cost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65652" y="528996"/>
            <a:ext cx="11522765" cy="1569660"/>
          </a:xfrm>
          <a:prstGeom prst="rect">
            <a:avLst/>
          </a:prstGeom>
          <a:noFill/>
        </p:spPr>
        <p:txBody>
          <a:bodyPr wrap="square" rtlCol="0">
            <a:spAutoFit/>
          </a:bodyPr>
          <a:lstStyle/>
          <a:p>
            <a:r>
              <a:rPr lang="en-GB" sz="2400">
                <a:solidFill>
                  <a:srgbClr val="232323"/>
                </a:solidFill>
              </a:rPr>
              <a:t>While some Earth Observation data is free, it should be recognised that there are many commercial EO data providers.</a:t>
            </a:r>
          </a:p>
          <a:p>
            <a:r>
              <a:rPr lang="en-GB" sz="2400">
                <a:solidFill>
                  <a:srgbClr val="232323"/>
                </a:solidFill>
              </a:rPr>
              <a:t>Typically, commercial sensors provide more advanced capabilities (increased resolutions or bespoke capture), but with increased capability comes increased cost.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6146" name="Picture 2">
            <a:extLst>
              <a:ext uri="{FF2B5EF4-FFF2-40B4-BE49-F238E27FC236}">
                <a16:creationId xmlns:a16="http://schemas.microsoft.com/office/drawing/2014/main" id="{B8FF85CE-195E-552A-E05A-0582421DD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302" y="2203891"/>
            <a:ext cx="6802550" cy="42622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C6054F1-68F5-231C-E9ED-53F856ECED5B}"/>
              </a:ext>
            </a:extLst>
          </p:cNvPr>
          <p:cNvSpPr txBox="1"/>
          <p:nvPr/>
        </p:nvSpPr>
        <p:spPr>
          <a:xfrm>
            <a:off x="165652" y="2389568"/>
            <a:ext cx="3154018" cy="3046988"/>
          </a:xfrm>
          <a:prstGeom prst="rect">
            <a:avLst/>
          </a:prstGeom>
          <a:noFill/>
        </p:spPr>
        <p:txBody>
          <a:bodyPr wrap="square">
            <a:spAutoFit/>
          </a:bodyPr>
          <a:lstStyle/>
          <a:p>
            <a:r>
              <a:rPr lang="en-GB" sz="2400">
                <a:solidFill>
                  <a:srgbClr val="232323"/>
                </a:solidFill>
              </a:rPr>
              <a:t>While the cost of an individual scene may not be prohibitive to analysis, a multi-temporal analysis for monitoring purposes would be increasingly prohibitive.</a:t>
            </a:r>
            <a:endParaRPr lang="en-GB" sz="2400"/>
          </a:p>
        </p:txBody>
      </p:sp>
      <p:pic>
        <p:nvPicPr>
          <p:cNvPr id="6" name="Picture 8">
            <a:extLst>
              <a:ext uri="{FF2B5EF4-FFF2-40B4-BE49-F238E27FC236}">
                <a16:creationId xmlns:a16="http://schemas.microsoft.com/office/drawing/2014/main" id="{E6D7A33B-1C2D-777C-28B6-58D371DE67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53" b="853"/>
          <a:stretch/>
        </p:blipFill>
        <p:spPr bwMode="auto">
          <a:xfrm>
            <a:off x="4155160" y="22554"/>
            <a:ext cx="406720" cy="369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90450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 Putting it all together: Trade-offs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21372" y="319328"/>
            <a:ext cx="8628908" cy="1200329"/>
          </a:xfrm>
          <a:prstGeom prst="rect">
            <a:avLst/>
          </a:prstGeom>
          <a:noFill/>
        </p:spPr>
        <p:txBody>
          <a:bodyPr wrap="square" rtlCol="0">
            <a:spAutoFit/>
          </a:bodyPr>
          <a:lstStyle/>
          <a:p>
            <a:r>
              <a:rPr lang="en-GB" sz="2400" i="0">
                <a:effectLst/>
              </a:rPr>
              <a:t>Ultimately, the user has to determine which sensor, or group of sensors meets the unique requirements of the application, and the phenomena being assessed / monitored, taking into account: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47F8FAB2-311A-912F-A88F-3935701EEA07}"/>
              </a:ext>
            </a:extLst>
          </p:cNvPr>
          <p:cNvSpPr txBox="1"/>
          <p:nvPr/>
        </p:nvSpPr>
        <p:spPr>
          <a:xfrm>
            <a:off x="8024696" y="2251276"/>
            <a:ext cx="4014903" cy="3785652"/>
          </a:xfrm>
          <a:prstGeom prst="rect">
            <a:avLst/>
          </a:prstGeom>
          <a:noFill/>
        </p:spPr>
        <p:txBody>
          <a:bodyPr wrap="square">
            <a:spAutoFit/>
          </a:bodyPr>
          <a:lstStyle/>
          <a:p>
            <a:pPr marL="342900" indent="-342900">
              <a:buFont typeface="Arial" panose="020B0604020202020204" pitchFamily="34" charset="0"/>
              <a:buChar char="•"/>
            </a:pPr>
            <a:r>
              <a:rPr lang="en-GB" sz="2400"/>
              <a:t>Spatial resolution</a:t>
            </a:r>
          </a:p>
          <a:p>
            <a:pPr marL="342900" indent="-342900">
              <a:buFont typeface="Arial" panose="020B0604020202020204" pitchFamily="34" charset="0"/>
              <a:buChar char="•"/>
            </a:pPr>
            <a:r>
              <a:rPr lang="en-GB" sz="2400"/>
              <a:t>Spectral resolution</a:t>
            </a:r>
          </a:p>
          <a:p>
            <a:pPr marL="342900" indent="-342900">
              <a:buFont typeface="Arial" panose="020B0604020202020204" pitchFamily="34" charset="0"/>
              <a:buChar char="•"/>
            </a:pPr>
            <a:r>
              <a:rPr lang="en-GB" sz="2400"/>
              <a:t>Temporal resolution</a:t>
            </a:r>
          </a:p>
          <a:p>
            <a:pPr marL="342900" indent="-342900">
              <a:buFont typeface="Arial" panose="020B0604020202020204" pitchFamily="34" charset="0"/>
              <a:buChar char="•"/>
            </a:pPr>
            <a:r>
              <a:rPr lang="en-GB" sz="2400"/>
              <a:t>Radiometric resolution</a:t>
            </a:r>
          </a:p>
          <a:p>
            <a:pPr marL="342900" indent="-342900">
              <a:buFont typeface="Arial" panose="020B0604020202020204" pitchFamily="34" charset="0"/>
              <a:buChar char="•"/>
            </a:pPr>
            <a:r>
              <a:rPr lang="en-GB" sz="2400"/>
              <a:t>Data cost</a:t>
            </a:r>
          </a:p>
          <a:p>
            <a:pPr marL="342900" indent="-342900">
              <a:buFont typeface="Arial" panose="020B0604020202020204" pitchFamily="34" charset="0"/>
              <a:buChar char="•"/>
            </a:pPr>
            <a:endParaRPr lang="en-GB" sz="2400"/>
          </a:p>
          <a:p>
            <a:r>
              <a:rPr lang="en-GB" sz="2400"/>
              <a:t>Other factors include:</a:t>
            </a:r>
          </a:p>
          <a:p>
            <a:pPr marL="342900" indent="-342900">
              <a:buFont typeface="Arial" panose="020B0604020202020204" pitchFamily="34" charset="0"/>
              <a:buChar char="•"/>
            </a:pPr>
            <a:r>
              <a:rPr lang="en-GB" sz="2400"/>
              <a:t>data storage </a:t>
            </a:r>
          </a:p>
          <a:p>
            <a:pPr marL="342900" indent="-342900">
              <a:buFont typeface="Arial" panose="020B0604020202020204" pitchFamily="34" charset="0"/>
              <a:buChar char="•"/>
            </a:pPr>
            <a:r>
              <a:rPr lang="en-GB" sz="2400"/>
              <a:t>processing capability</a:t>
            </a:r>
          </a:p>
          <a:p>
            <a:pPr marL="342900" indent="-342900">
              <a:buFont typeface="Arial" panose="020B0604020202020204" pitchFamily="34" charset="0"/>
              <a:buChar char="•"/>
            </a:pPr>
            <a:r>
              <a:rPr lang="en-GB" sz="2400"/>
              <a:t>knowledge / expertise</a:t>
            </a:r>
          </a:p>
        </p:txBody>
      </p:sp>
      <p:pic>
        <p:nvPicPr>
          <p:cNvPr id="4" name="Picture 3">
            <a:extLst>
              <a:ext uri="{FF2B5EF4-FFF2-40B4-BE49-F238E27FC236}">
                <a16:creationId xmlns:a16="http://schemas.microsoft.com/office/drawing/2014/main" id="{C1A0F105-67EE-BEF3-335C-7B598DB8391B}"/>
              </a:ext>
            </a:extLst>
          </p:cNvPr>
          <p:cNvPicPr>
            <a:picLocks noChangeAspect="1"/>
          </p:cNvPicPr>
          <p:nvPr/>
        </p:nvPicPr>
        <p:blipFill>
          <a:blip r:embed="rId4"/>
          <a:stretch>
            <a:fillRect/>
          </a:stretch>
        </p:blipFill>
        <p:spPr>
          <a:xfrm>
            <a:off x="2419678" y="1888989"/>
            <a:ext cx="5337303" cy="4604183"/>
          </a:xfrm>
          <a:prstGeom prst="rect">
            <a:avLst/>
          </a:prstGeom>
        </p:spPr>
      </p:pic>
      <p:pic>
        <p:nvPicPr>
          <p:cNvPr id="6" name="Picture 2" descr="Interface, resizing, button, outlined, symbol, of, two, squares Icon in  Graphicsbay Photo and video Icons">
            <a:extLst>
              <a:ext uri="{FF2B5EF4-FFF2-40B4-BE49-F238E27FC236}">
                <a16:creationId xmlns:a16="http://schemas.microsoft.com/office/drawing/2014/main" id="{1250CB98-181B-E6F7-4834-815656626C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45385" y="2162069"/>
            <a:ext cx="451915" cy="4519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avelength Icons - Free SVG &amp; PNG Wavelength Images - Noun Project">
            <a:extLst>
              <a:ext uri="{FF2B5EF4-FFF2-40B4-BE49-F238E27FC236}">
                <a16:creationId xmlns:a16="http://schemas.microsoft.com/office/drawing/2014/main" id="{DF730EB1-70D4-7CB6-D86D-C3328E7B8F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177492" y="2354019"/>
            <a:ext cx="762149" cy="76214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863AC3F5-29A7-55D8-6B3D-2C1A618C2629}"/>
              </a:ext>
            </a:extLst>
          </p:cNvPr>
          <p:cNvPicPr>
            <a:picLocks noChangeAspect="1"/>
          </p:cNvPicPr>
          <p:nvPr/>
        </p:nvPicPr>
        <p:blipFill>
          <a:blip r:embed="rId7"/>
          <a:stretch>
            <a:fillRect/>
          </a:stretch>
        </p:blipFill>
        <p:spPr>
          <a:xfrm>
            <a:off x="11064894" y="2992953"/>
            <a:ext cx="451915" cy="451915"/>
          </a:xfrm>
          <a:prstGeom prst="rect">
            <a:avLst/>
          </a:prstGeom>
        </p:spPr>
      </p:pic>
      <p:pic>
        <p:nvPicPr>
          <p:cNvPr id="11" name="Picture 8">
            <a:extLst>
              <a:ext uri="{FF2B5EF4-FFF2-40B4-BE49-F238E27FC236}">
                <a16:creationId xmlns:a16="http://schemas.microsoft.com/office/drawing/2014/main" id="{27B6C76D-8F01-1349-7B6F-B6C27B26EE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853" b="853"/>
          <a:stretch/>
        </p:blipFill>
        <p:spPr bwMode="auto">
          <a:xfrm>
            <a:off x="9772322" y="3815121"/>
            <a:ext cx="542737" cy="49284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Interface, resizing, button, outlined, symbol, of, two, squares Icon in  Graphicsbay Photo and video Icons">
            <a:extLst>
              <a:ext uri="{FF2B5EF4-FFF2-40B4-BE49-F238E27FC236}">
                <a16:creationId xmlns:a16="http://schemas.microsoft.com/office/drawing/2014/main" id="{2BC47803-8083-C42A-208B-B4A48E0C04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5020" y="1570096"/>
            <a:ext cx="318893" cy="31889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394EBDD8-D735-F481-9DA4-39BB5F519148}"/>
              </a:ext>
            </a:extLst>
          </p:cNvPr>
          <p:cNvPicPr>
            <a:picLocks noChangeAspect="1"/>
          </p:cNvPicPr>
          <p:nvPr/>
        </p:nvPicPr>
        <p:blipFill>
          <a:blip r:embed="rId7"/>
          <a:stretch>
            <a:fillRect/>
          </a:stretch>
        </p:blipFill>
        <p:spPr>
          <a:xfrm>
            <a:off x="5441827" y="1570096"/>
            <a:ext cx="318894" cy="318894"/>
          </a:xfrm>
          <a:prstGeom prst="rect">
            <a:avLst/>
          </a:prstGeom>
        </p:spPr>
      </p:pic>
      <p:pic>
        <p:nvPicPr>
          <p:cNvPr id="17" name="Picture 4" descr="Wavelength Icons - Free SVG &amp; PNG Wavelength Images - Noun Project">
            <a:extLst>
              <a:ext uri="{FF2B5EF4-FFF2-40B4-BE49-F238E27FC236}">
                <a16:creationId xmlns:a16="http://schemas.microsoft.com/office/drawing/2014/main" id="{FFE840BA-3383-2899-751D-2B56828FC3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1845" y="1517839"/>
            <a:ext cx="372968" cy="372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5655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Putting it all together: Landsat Next</a:t>
            </a:r>
            <a:endParaRPr lang="en-GB" sz="1800" b="1"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C838D9A2-E837-38A6-3661-9757685A3A59}"/>
              </a:ext>
            </a:extLst>
          </p:cNvPr>
          <p:cNvSpPr txBox="1"/>
          <p:nvPr/>
        </p:nvSpPr>
        <p:spPr>
          <a:xfrm>
            <a:off x="258923" y="448894"/>
            <a:ext cx="11668539" cy="1354217"/>
          </a:xfrm>
          <a:prstGeom prst="rect">
            <a:avLst/>
          </a:prstGeom>
          <a:noFill/>
        </p:spPr>
        <p:txBody>
          <a:bodyPr wrap="square" rtlCol="0">
            <a:spAutoFit/>
          </a:bodyPr>
          <a:lstStyle/>
          <a:p>
            <a:r>
              <a:rPr lang="en-GB" sz="2200" i="0">
                <a:effectLst/>
              </a:rPr>
              <a:t>In 2023, NASA announced their plans to improve their legacy ‘Landsat’ satellite series with increased:</a:t>
            </a:r>
            <a:endParaRPr lang="en-GB" sz="2200"/>
          </a:p>
          <a:p>
            <a:pPr marL="800100" lvl="1" indent="-342900">
              <a:buFont typeface="Arial" panose="020B0604020202020204" pitchFamily="34" charset="0"/>
              <a:buChar char="•"/>
            </a:pPr>
            <a:r>
              <a:rPr lang="en-GB" sz="2000" i="0">
                <a:effectLst/>
              </a:rPr>
              <a:t>Temporal resolution (6 days instead of the previous 16)</a:t>
            </a:r>
          </a:p>
          <a:p>
            <a:pPr marL="800100" lvl="1" indent="-342900">
              <a:buFont typeface="Arial" panose="020B0604020202020204" pitchFamily="34" charset="0"/>
              <a:buChar char="•"/>
            </a:pPr>
            <a:r>
              <a:rPr lang="en-GB" sz="2000"/>
              <a:t>Spatial resolution (5 bands will have 10 metre resolution)</a:t>
            </a:r>
          </a:p>
          <a:p>
            <a:pPr marL="800100" lvl="1" indent="-342900">
              <a:buFont typeface="Arial" panose="020B0604020202020204" pitchFamily="34" charset="0"/>
              <a:buChar char="•"/>
            </a:pPr>
            <a:r>
              <a:rPr lang="en-GB" sz="2000" i="0">
                <a:effectLst/>
              </a:rPr>
              <a:t>Spectral resolution (the new sensor will have 26 spectral bands)</a:t>
            </a:r>
          </a:p>
        </p:txBody>
      </p:sp>
      <p:pic>
        <p:nvPicPr>
          <p:cNvPr id="6" name="Online Media 5" title="Landsat Next Defined">
            <a:hlinkClick r:id="" action="ppaction://media"/>
            <a:extLst>
              <a:ext uri="{FF2B5EF4-FFF2-40B4-BE49-F238E27FC236}">
                <a16:creationId xmlns:a16="http://schemas.microsoft.com/office/drawing/2014/main" id="{AB79F1F5-A0AF-B847-7CB0-E93AB7BB0645}"/>
              </a:ext>
            </a:extLst>
          </p:cNvPr>
          <p:cNvPicPr>
            <a:picLocks noRot="1" noChangeAspect="1"/>
          </p:cNvPicPr>
          <p:nvPr>
            <a:videoFile r:link="rId1"/>
          </p:nvPr>
        </p:nvPicPr>
        <p:blipFill>
          <a:blip r:embed="rId4"/>
          <a:stretch>
            <a:fillRect/>
          </a:stretch>
        </p:blipFill>
        <p:spPr>
          <a:xfrm>
            <a:off x="3311736" y="1803111"/>
            <a:ext cx="8253103" cy="4663003"/>
          </a:xfrm>
          <a:prstGeom prst="rect">
            <a:avLst/>
          </a:prstGeom>
        </p:spPr>
      </p:pic>
      <p:pic>
        <p:nvPicPr>
          <p:cNvPr id="7" name="Picture 6">
            <a:extLst>
              <a:ext uri="{FF2B5EF4-FFF2-40B4-BE49-F238E27FC236}">
                <a16:creationId xmlns:a16="http://schemas.microsoft.com/office/drawing/2014/main" id="{61588B83-388E-B5E1-3F51-41168A7020E1}"/>
              </a:ext>
            </a:extLst>
          </p:cNvPr>
          <p:cNvPicPr>
            <a:picLocks noChangeAspect="1"/>
          </p:cNvPicPr>
          <p:nvPr/>
        </p:nvPicPr>
        <p:blipFill>
          <a:blip r:embed="rId5"/>
          <a:stretch>
            <a:fillRect/>
          </a:stretch>
        </p:blipFill>
        <p:spPr>
          <a:xfrm>
            <a:off x="77956" y="2244660"/>
            <a:ext cx="3065479" cy="3183635"/>
          </a:xfrm>
          <a:prstGeom prst="rect">
            <a:avLst/>
          </a:prstGeom>
        </p:spPr>
      </p:pic>
    </p:spTree>
    <p:extLst>
      <p:ext uri="{BB962C8B-B14F-4D97-AF65-F5344CB8AC3E}">
        <p14:creationId xmlns:p14="http://schemas.microsoft.com/office/powerpoint/2010/main" val="208003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Fundaments</a:t>
            </a:r>
            <a:r>
              <a:rPr lang="fr-FR" b="1" dirty="0"/>
              <a:t> of </a:t>
            </a:r>
            <a:r>
              <a:rPr lang="en-GB" b="1" dirty="0"/>
              <a:t>Sentinel-2</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89584" y="498422"/>
            <a:ext cx="9361894" cy="317009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Sentinel-2 satellite series is part of ESA’s Copernicus programme – a programme provided by the European Union to aid monitoring of Earth changes from space.</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There are 2 sister Sentinel-2 satellites in orbit (A, and B)</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is equipped with the Multi-Spectral Instrument (MSI).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Each sensor has a revisit period of 10 days, resulting in a combined revisit period of 5 days (at the equator).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07D1781D-EA0C-EFF6-526B-78664CC9335E}"/>
              </a:ext>
            </a:extLst>
          </p:cNvPr>
          <p:cNvPicPr>
            <a:picLocks noChangeAspect="1"/>
          </p:cNvPicPr>
          <p:nvPr/>
        </p:nvPicPr>
        <p:blipFill>
          <a:blip r:embed="rId3"/>
          <a:stretch>
            <a:fillRect/>
          </a:stretch>
        </p:blipFill>
        <p:spPr>
          <a:xfrm>
            <a:off x="125896" y="1869736"/>
            <a:ext cx="2447925" cy="1866900"/>
          </a:xfrm>
          <a:prstGeom prst="rect">
            <a:avLst/>
          </a:prstGeom>
        </p:spPr>
      </p:pic>
      <p:pic>
        <p:nvPicPr>
          <p:cNvPr id="1026" name="Picture 2" descr="What is Copernicus | COPERNICUS EMERGENCY MANAGEMENT SERVICE">
            <a:extLst>
              <a:ext uri="{FF2B5EF4-FFF2-40B4-BE49-F238E27FC236}">
                <a16:creationId xmlns:a16="http://schemas.microsoft.com/office/drawing/2014/main" id="{E00137D7-245C-21A6-1C13-AE47A4876C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96" y="428890"/>
            <a:ext cx="255388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52CDBC7-DACA-51E7-061F-7EE7E60ECE28}"/>
              </a:ext>
            </a:extLst>
          </p:cNvPr>
          <p:cNvPicPr>
            <a:picLocks noChangeAspect="1"/>
          </p:cNvPicPr>
          <p:nvPr/>
        </p:nvPicPr>
        <p:blipFill rotWithShape="1">
          <a:blip r:embed="rId5"/>
          <a:srcRect l="16009" r="3227"/>
          <a:stretch/>
        </p:blipFill>
        <p:spPr>
          <a:xfrm>
            <a:off x="125896" y="3836691"/>
            <a:ext cx="3809233" cy="2629422"/>
          </a:xfrm>
          <a:prstGeom prst="rect">
            <a:avLst/>
          </a:prstGeom>
        </p:spPr>
      </p:pic>
      <p:pic>
        <p:nvPicPr>
          <p:cNvPr id="6" name="Picture 5">
            <a:extLst>
              <a:ext uri="{FF2B5EF4-FFF2-40B4-BE49-F238E27FC236}">
                <a16:creationId xmlns:a16="http://schemas.microsoft.com/office/drawing/2014/main" id="{737F28FC-7CC1-057E-D13C-684B07098673}"/>
              </a:ext>
            </a:extLst>
          </p:cNvPr>
          <p:cNvPicPr>
            <a:picLocks noChangeAspect="1"/>
          </p:cNvPicPr>
          <p:nvPr/>
        </p:nvPicPr>
        <p:blipFill>
          <a:blip r:embed="rId6"/>
          <a:stretch>
            <a:fillRect/>
          </a:stretch>
        </p:blipFill>
        <p:spPr>
          <a:xfrm>
            <a:off x="5368462" y="3859521"/>
            <a:ext cx="5430731" cy="2500057"/>
          </a:xfrm>
          <a:prstGeom prst="rect">
            <a:avLst/>
          </a:prstGeom>
        </p:spPr>
      </p:pic>
    </p:spTree>
    <p:extLst>
      <p:ext uri="{BB962C8B-B14F-4D97-AF65-F5344CB8AC3E}">
        <p14:creationId xmlns:p14="http://schemas.microsoft.com/office/powerpoint/2010/main" val="25396625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A3169-43A5-7DEF-CC57-5DCE68E8D95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FA58C75-4E4D-A956-A596-599F9D89C01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50</a:t>
            </a:fld>
            <a:r>
              <a:rPr lang="en-GB" dirty="0"/>
              <a:t> / 67</a:t>
            </a:r>
          </a:p>
        </p:txBody>
      </p:sp>
      <p:sp>
        <p:nvSpPr>
          <p:cNvPr id="8" name="TextBox 7">
            <a:extLst>
              <a:ext uri="{FF2B5EF4-FFF2-40B4-BE49-F238E27FC236}">
                <a16:creationId xmlns:a16="http://schemas.microsoft.com/office/drawing/2014/main" id="{98F3FF6D-C251-B764-1BB9-4AAF18BAA69D}"/>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Fundaments</a:t>
            </a:r>
            <a:r>
              <a:rPr lang="fr-FR" b="1" dirty="0"/>
              <a:t> of </a:t>
            </a:r>
            <a:r>
              <a:rPr lang="en-GB" b="1" dirty="0"/>
              <a:t>Landsat-8</a:t>
            </a:r>
          </a:p>
        </p:txBody>
      </p:sp>
      <p:sp>
        <p:nvSpPr>
          <p:cNvPr id="13" name="TextBox 12">
            <a:extLst>
              <a:ext uri="{FF2B5EF4-FFF2-40B4-BE49-F238E27FC236}">
                <a16:creationId xmlns:a16="http://schemas.microsoft.com/office/drawing/2014/main" id="{F13E7C94-E5D4-C63F-56D0-63E7A28DECC3}"/>
              </a:ext>
            </a:extLst>
          </p:cNvPr>
          <p:cNvSpPr txBox="1"/>
          <p:nvPr/>
        </p:nvSpPr>
        <p:spPr>
          <a:xfrm>
            <a:off x="2594654" y="498422"/>
            <a:ext cx="9556824" cy="2723823"/>
          </a:xfrm>
          <a:prstGeom prst="rect">
            <a:avLst/>
          </a:prstGeom>
          <a:noFill/>
        </p:spPr>
        <p:txBody>
          <a:bodyPr wrap="square" rtlCol="0">
            <a:spAutoFit/>
          </a:bodyPr>
          <a:lstStyle/>
          <a:p>
            <a:pPr marL="342900" indent="-342900">
              <a:buFont typeface="Arial" panose="020B0604020202020204" pitchFamily="34" charset="0"/>
              <a:buChar char="•"/>
            </a:pPr>
            <a:r>
              <a:rPr lang="en-GB" sz="1900">
                <a:solidFill>
                  <a:srgbClr val="232323"/>
                </a:solidFill>
                <a:latin typeface="Arial" panose="020B0604020202020204" pitchFamily="34" charset="0"/>
              </a:rPr>
              <a:t>Landsat-8 satellite series is part of NASA’s Landsat program</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the 8</a:t>
            </a:r>
            <a:r>
              <a:rPr lang="en-GB" sz="1900" baseline="30000">
                <a:solidFill>
                  <a:srgbClr val="232323"/>
                </a:solidFill>
                <a:latin typeface="Arial" panose="020B0604020202020204" pitchFamily="34" charset="0"/>
              </a:rPr>
              <a:t>th</a:t>
            </a:r>
            <a:r>
              <a:rPr lang="en-GB" sz="1900">
                <a:solidFill>
                  <a:srgbClr val="232323"/>
                </a:solidFill>
                <a:latin typeface="Arial" panose="020B0604020202020204" pitchFamily="34" charset="0"/>
              </a:rPr>
              <a:t> in a series of satellites launched since 1972.</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Landsat-8 is equipped with the O</a:t>
            </a:r>
            <a:r>
              <a:rPr lang="en-GB" sz="1900" b="0" i="0">
                <a:solidFill>
                  <a:srgbClr val="333333"/>
                </a:solidFill>
                <a:effectLst/>
                <a:latin typeface="Roboto" panose="02000000000000000000" pitchFamily="2" charset="0"/>
              </a:rPr>
              <a:t>perational Land Imager (OLI) and the Thermal Infrared Sensor (TIS)</a:t>
            </a:r>
            <a:r>
              <a:rPr lang="en-GB" sz="1900">
                <a:solidFill>
                  <a:srgbClr val="232323"/>
                </a:solidFill>
                <a:latin typeface="Arial" panose="020B0604020202020204" pitchFamily="34" charset="0"/>
              </a:rPr>
              <a:t>. </a:t>
            </a:r>
          </a:p>
          <a:p>
            <a:pPr marL="342900" indent="-342900">
              <a:buFont typeface="Arial" panose="020B0604020202020204" pitchFamily="34" charset="0"/>
              <a:buChar char="•"/>
            </a:pPr>
            <a:endParaRPr lang="en-GB" sz="1900">
              <a:solidFill>
                <a:srgbClr val="232323"/>
              </a:solidFill>
              <a:latin typeface="Arial" panose="020B0604020202020204" pitchFamily="34" charset="0"/>
            </a:endParaRPr>
          </a:p>
          <a:p>
            <a:pPr marL="342900" indent="-342900">
              <a:buFont typeface="Arial" panose="020B0604020202020204" pitchFamily="34" charset="0"/>
              <a:buChar char="•"/>
            </a:pPr>
            <a:r>
              <a:rPr lang="en-GB" sz="1900">
                <a:solidFill>
                  <a:srgbClr val="232323"/>
                </a:solidFill>
                <a:latin typeface="Arial" panose="020B0604020202020204" pitchFamily="34" charset="0"/>
              </a:rPr>
              <a:t>Each satellite has a revisit period of 16 days. While each sensor has a revisit period, multiple sensors can be in operation at the same time, resulting in overlap.</a:t>
            </a:r>
          </a:p>
        </p:txBody>
      </p:sp>
      <p:sp>
        <p:nvSpPr>
          <p:cNvPr id="14" name="TextBox 13">
            <a:extLst>
              <a:ext uri="{FF2B5EF4-FFF2-40B4-BE49-F238E27FC236}">
                <a16:creationId xmlns:a16="http://schemas.microsoft.com/office/drawing/2014/main" id="{B4C779E1-A78C-73C3-EC5C-D234A472C508}"/>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AAFE24DE-9569-8A9F-05AE-42BF3E23FDC1}"/>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E38D24D2-A446-FEF1-CBC4-47C07F41C45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0766" y="2123041"/>
            <a:ext cx="2553888" cy="1430177"/>
          </a:xfrm>
          <a:prstGeom prst="rect">
            <a:avLst/>
          </a:prstGeom>
        </p:spPr>
      </p:pic>
      <p:pic>
        <p:nvPicPr>
          <p:cNvPr id="1026" name="Picture 2">
            <a:extLst>
              <a:ext uri="{FF2B5EF4-FFF2-40B4-BE49-F238E27FC236}">
                <a16:creationId xmlns:a16="http://schemas.microsoft.com/office/drawing/2014/main" id="{6234D080-9156-B44E-F3FD-7DC24B3609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25896" y="445210"/>
            <a:ext cx="2383628" cy="134079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B842117-5BAE-8575-F73A-19FF9F7758D8}"/>
              </a:ext>
            </a:extLst>
          </p:cNvPr>
          <p:cNvPicPr>
            <a:picLocks noChangeAspect="1"/>
          </p:cNvPicPr>
          <p:nvPr/>
        </p:nvPicPr>
        <p:blipFill rotWithShape="1">
          <a:blip r:embed="rId5">
            <a:extLst>
              <a:ext uri="{28A0092B-C50C-407E-A947-70E740481C1C}">
                <a14:useLocalDpi xmlns:a14="http://schemas.microsoft.com/office/drawing/2010/main" val="0"/>
              </a:ext>
            </a:extLst>
          </a:blip>
          <a:srcRect l="-416" r="1834"/>
          <a:stretch/>
        </p:blipFill>
        <p:spPr>
          <a:xfrm>
            <a:off x="42600" y="3836691"/>
            <a:ext cx="4259411" cy="2592419"/>
          </a:xfrm>
          <a:prstGeom prst="rect">
            <a:avLst/>
          </a:prstGeom>
        </p:spPr>
      </p:pic>
      <p:pic>
        <p:nvPicPr>
          <p:cNvPr id="6" name="Picture 5">
            <a:extLst>
              <a:ext uri="{FF2B5EF4-FFF2-40B4-BE49-F238E27FC236}">
                <a16:creationId xmlns:a16="http://schemas.microsoft.com/office/drawing/2014/main" id="{1A77A874-39B9-2CE6-9ABA-CFCA020CF84C}"/>
              </a:ext>
            </a:extLst>
          </p:cNvPr>
          <p:cNvPicPr>
            <a:picLocks noChangeAspect="1"/>
          </p:cNvPicPr>
          <p:nvPr/>
        </p:nvPicPr>
        <p:blipFill rotWithShape="1">
          <a:blip r:embed="rId6">
            <a:extLst>
              <a:ext uri="{28A0092B-C50C-407E-A947-70E740481C1C}">
                <a14:useLocalDpi xmlns:a14="http://schemas.microsoft.com/office/drawing/2010/main" val="0"/>
              </a:ext>
            </a:extLst>
          </a:blip>
          <a:srcRect t="8253" b="8196"/>
          <a:stretch/>
        </p:blipFill>
        <p:spPr>
          <a:xfrm>
            <a:off x="4764293" y="3705525"/>
            <a:ext cx="6802353" cy="2841729"/>
          </a:xfrm>
          <a:prstGeom prst="rect">
            <a:avLst/>
          </a:prstGeom>
        </p:spPr>
      </p:pic>
    </p:spTree>
    <p:extLst>
      <p:ext uri="{BB962C8B-B14F-4D97-AF65-F5344CB8AC3E}">
        <p14:creationId xmlns:p14="http://schemas.microsoft.com/office/powerpoint/2010/main" val="30535086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Coral reef change detection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957111" y="477503"/>
            <a:ext cx="8541398" cy="2677656"/>
          </a:xfrm>
          <a:prstGeom prst="rect">
            <a:avLst/>
          </a:prstGeom>
          <a:noFill/>
        </p:spPr>
        <p:txBody>
          <a:bodyPr wrap="square" rtlCol="0">
            <a:spAutoFit/>
          </a:bodyPr>
          <a:lstStyle/>
          <a:p>
            <a:r>
              <a:rPr lang="en-GB" sz="2400"/>
              <a:t>Coral reef changes at Kiritimati Island (a.k.a. Christmas Island) identified using multi-date classification of Landsat 7 / 8 imagery.</a:t>
            </a:r>
          </a:p>
          <a:p>
            <a:endParaRPr lang="en-GB" sz="2400">
              <a:hlinkClick r:id="rId3"/>
            </a:endParaRPr>
          </a:p>
          <a:p>
            <a:r>
              <a:rPr lang="en-GB" b="0" i="0">
                <a:solidFill>
                  <a:srgbClr val="222222"/>
                </a:solidFill>
                <a:effectLst/>
              </a:rPr>
              <a:t>Gapper, J.J., El-</a:t>
            </a:r>
            <a:r>
              <a:rPr lang="en-GB" b="0" i="0" err="1">
                <a:solidFill>
                  <a:srgbClr val="222222"/>
                </a:solidFill>
                <a:effectLst/>
              </a:rPr>
              <a:t>Askary</a:t>
            </a:r>
            <a:r>
              <a:rPr lang="en-GB" b="0" i="0">
                <a:solidFill>
                  <a:srgbClr val="222222"/>
                </a:solidFill>
                <a:effectLst/>
              </a:rPr>
              <a:t>, H., </a:t>
            </a:r>
            <a:r>
              <a:rPr lang="en-GB" b="0" i="0" err="1">
                <a:solidFill>
                  <a:srgbClr val="222222"/>
                </a:solidFill>
                <a:effectLst/>
              </a:rPr>
              <a:t>Linstead</a:t>
            </a:r>
            <a:r>
              <a:rPr lang="en-GB" b="0" i="0">
                <a:solidFill>
                  <a:srgbClr val="222222"/>
                </a:solidFill>
                <a:effectLst/>
              </a:rPr>
              <a:t>, E. and </a:t>
            </a:r>
            <a:r>
              <a:rPr lang="en-GB" b="0" i="0" err="1">
                <a:solidFill>
                  <a:srgbClr val="222222"/>
                </a:solidFill>
                <a:effectLst/>
              </a:rPr>
              <a:t>Piechota</a:t>
            </a:r>
            <a:r>
              <a:rPr lang="en-GB" b="0" i="0">
                <a:solidFill>
                  <a:srgbClr val="222222"/>
                </a:solidFill>
                <a:effectLst/>
              </a:rPr>
              <a:t>, T., 2019. Coral Reef change Detection in Remote Pacific islands using support vector machine classifiers. </a:t>
            </a:r>
            <a:r>
              <a:rPr lang="en-GB" b="0" i="1">
                <a:solidFill>
                  <a:srgbClr val="222222"/>
                </a:solidFill>
                <a:effectLst/>
              </a:rPr>
              <a:t>Remote Sensing</a:t>
            </a:r>
            <a:r>
              <a:rPr lang="en-GB" b="0" i="0">
                <a:solidFill>
                  <a:srgbClr val="222222"/>
                </a:solidFill>
                <a:effectLst/>
              </a:rPr>
              <a:t>, </a:t>
            </a:r>
            <a:r>
              <a:rPr lang="en-GB" b="0" i="1">
                <a:solidFill>
                  <a:srgbClr val="222222"/>
                </a:solidFill>
                <a:effectLst/>
              </a:rPr>
              <a:t>11</a:t>
            </a:r>
            <a:r>
              <a:rPr lang="en-GB" b="0" i="0">
                <a:solidFill>
                  <a:srgbClr val="222222"/>
                </a:solidFill>
                <a:effectLst/>
              </a:rPr>
              <a:t>(13), p.1525.</a:t>
            </a:r>
          </a:p>
          <a:p>
            <a:r>
              <a:rPr lang="en-GB">
                <a:hlinkClick r:id="rId3"/>
              </a:rPr>
              <a:t>https://www.mdpi.com/2072-4292/11/13/1525</a:t>
            </a:r>
            <a:endParaRPr lang="en-GB"/>
          </a:p>
          <a:p>
            <a:endParaRPr lang="en-GB" sz="2400">
              <a:solidFill>
                <a:srgbClr val="232323"/>
              </a:solidFill>
            </a:endParaRPr>
          </a:p>
        </p:txBody>
      </p:sp>
      <p:pic>
        <p:nvPicPr>
          <p:cNvPr id="1026" name="Picture 2" descr="Remotesensing 11 01525 g015">
            <a:extLst>
              <a:ext uri="{FF2B5EF4-FFF2-40B4-BE49-F238E27FC236}">
                <a16:creationId xmlns:a16="http://schemas.microsoft.com/office/drawing/2014/main" id="{DC76C38D-05E4-CBB7-7E3A-150CDEEAAB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 y="312276"/>
            <a:ext cx="2694580" cy="42023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287591-F00E-7254-15F0-C2E5EA0C007B}"/>
              </a:ext>
            </a:extLst>
          </p:cNvPr>
          <p:cNvPicPr>
            <a:picLocks noChangeAspect="1"/>
          </p:cNvPicPr>
          <p:nvPr/>
        </p:nvPicPr>
        <p:blipFill>
          <a:blip r:embed="rId5"/>
          <a:stretch>
            <a:fillRect/>
          </a:stretch>
        </p:blipFill>
        <p:spPr>
          <a:xfrm>
            <a:off x="137651" y="4514653"/>
            <a:ext cx="3489046" cy="1971316"/>
          </a:xfrm>
          <a:prstGeom prst="rect">
            <a:avLst/>
          </a:prstGeom>
        </p:spPr>
      </p:pic>
      <p:pic>
        <p:nvPicPr>
          <p:cNvPr id="7" name="Picture 6">
            <a:extLst>
              <a:ext uri="{FF2B5EF4-FFF2-40B4-BE49-F238E27FC236}">
                <a16:creationId xmlns:a16="http://schemas.microsoft.com/office/drawing/2014/main" id="{69C70846-5487-E568-B0F0-A6C6F7F264C9}"/>
              </a:ext>
            </a:extLst>
          </p:cNvPr>
          <p:cNvPicPr>
            <a:picLocks noChangeAspect="1"/>
          </p:cNvPicPr>
          <p:nvPr/>
        </p:nvPicPr>
        <p:blipFill rotWithShape="1">
          <a:blip r:embed="rId6"/>
          <a:srcRect l="12788"/>
          <a:stretch/>
        </p:blipFill>
        <p:spPr>
          <a:xfrm>
            <a:off x="7374835" y="3655612"/>
            <a:ext cx="4811553" cy="2645446"/>
          </a:xfrm>
          <a:prstGeom prst="rect">
            <a:avLst/>
          </a:prstGeom>
        </p:spPr>
      </p:pic>
      <p:sp>
        <p:nvSpPr>
          <p:cNvPr id="11" name="TextBox 10">
            <a:extLst>
              <a:ext uri="{FF2B5EF4-FFF2-40B4-BE49-F238E27FC236}">
                <a16:creationId xmlns:a16="http://schemas.microsoft.com/office/drawing/2014/main" id="{4499104D-057A-FD33-6E2B-BB179BE1B83C}"/>
              </a:ext>
            </a:extLst>
          </p:cNvPr>
          <p:cNvSpPr txBox="1"/>
          <p:nvPr/>
        </p:nvSpPr>
        <p:spPr>
          <a:xfrm>
            <a:off x="3763863" y="3379623"/>
            <a:ext cx="3696874" cy="2554545"/>
          </a:xfrm>
          <a:prstGeom prst="rect">
            <a:avLst/>
          </a:prstGeom>
          <a:noFill/>
        </p:spPr>
        <p:txBody>
          <a:bodyPr wrap="square">
            <a:spAutoFit/>
          </a:bodyPr>
          <a:lstStyle/>
          <a:p>
            <a:r>
              <a:rPr lang="en-GB" sz="2000" i="1"/>
              <a:t>“Kiritimati Island incurred the largest reduction in coral dominated benthic cover-type class (CDBCTC) coverage of all sites included in this study. In this location the analysis revealed a reduction in CDBCTC areas coverage of 11.25 km</a:t>
            </a:r>
            <a:r>
              <a:rPr lang="en-GB" sz="2000" i="1" baseline="30000"/>
              <a:t>2</a:t>
            </a:r>
            <a:r>
              <a:rPr lang="en-GB" sz="2000" i="1"/>
              <a:t> or 42.7%”</a:t>
            </a:r>
          </a:p>
        </p:txBody>
      </p:sp>
      <p:pic>
        <p:nvPicPr>
          <p:cNvPr id="12" name="Picture 11">
            <a:extLst>
              <a:ext uri="{FF2B5EF4-FFF2-40B4-BE49-F238E27FC236}">
                <a16:creationId xmlns:a16="http://schemas.microsoft.com/office/drawing/2014/main" id="{250B36A6-1D4E-A7D3-13C0-4C8E7E7D8DFC}"/>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8706435" y="2294862"/>
            <a:ext cx="2865181" cy="1360750"/>
          </a:xfrm>
          <a:prstGeom prst="rect">
            <a:avLst/>
          </a:prstGeom>
        </p:spPr>
      </p:pic>
    </p:spTree>
    <p:extLst>
      <p:ext uri="{BB962C8B-B14F-4D97-AF65-F5344CB8AC3E}">
        <p14:creationId xmlns:p14="http://schemas.microsoft.com/office/powerpoint/2010/main" val="41076414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What it's like to live on Christmas Island | CNN">
            <a:extLst>
              <a:ext uri="{FF2B5EF4-FFF2-40B4-BE49-F238E27FC236}">
                <a16:creationId xmlns:a16="http://schemas.microsoft.com/office/drawing/2014/main" id="{2A6617C8-8944-254D-1D08-B0D6322D0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21990"/>
            <a:ext cx="12186388" cy="6144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Christmas Island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grpSp>
        <p:nvGrpSpPr>
          <p:cNvPr id="6" name="Group 5">
            <a:extLst>
              <a:ext uri="{FF2B5EF4-FFF2-40B4-BE49-F238E27FC236}">
                <a16:creationId xmlns:a16="http://schemas.microsoft.com/office/drawing/2014/main" id="{9D6A7F78-06E4-7707-FC67-2DCFBD491CF2}"/>
              </a:ext>
            </a:extLst>
          </p:cNvPr>
          <p:cNvGrpSpPr/>
          <p:nvPr/>
        </p:nvGrpSpPr>
        <p:grpSpPr>
          <a:xfrm>
            <a:off x="357810" y="475349"/>
            <a:ext cx="11349576" cy="5509200"/>
            <a:chOff x="357810" y="475349"/>
            <a:chExt cx="11349576" cy="5509200"/>
          </a:xfrm>
        </p:grpSpPr>
        <p:sp>
          <p:nvSpPr>
            <p:cNvPr id="3" name="TextBox 2">
              <a:extLst>
                <a:ext uri="{FF2B5EF4-FFF2-40B4-BE49-F238E27FC236}">
                  <a16:creationId xmlns:a16="http://schemas.microsoft.com/office/drawing/2014/main" id="{88593193-4680-8E31-3148-21DD4020C8A5}"/>
                </a:ext>
              </a:extLst>
            </p:cNvPr>
            <p:cNvSpPr txBox="1"/>
            <p:nvPr/>
          </p:nvSpPr>
          <p:spPr>
            <a:xfrm>
              <a:off x="357810" y="475349"/>
              <a:ext cx="11349576" cy="5509200"/>
            </a:xfrm>
            <a:prstGeom prst="rect">
              <a:avLst/>
            </a:prstGeom>
            <a:solidFill>
              <a:srgbClr val="FFFFFF">
                <a:alpha val="60000"/>
              </a:srgbClr>
            </a:solidFill>
          </p:spPr>
          <p:txBody>
            <a:bodyPr wrap="square" rtlCol="0">
              <a:spAutoFit/>
            </a:bodyPr>
            <a:lstStyle/>
            <a:p>
              <a:r>
                <a:rPr lang="en-GB" sz="2400" i="0">
                  <a:effectLst/>
                </a:rPr>
                <a:t>In this practical session, we are going to explore open-source EO data from Sentinel-2 and Landsat-8 to understand its potential application in monitoring changes on Christmas Island, Australia.</a:t>
              </a:r>
            </a:p>
            <a:p>
              <a:endParaRPr lang="en-GB" sz="2400"/>
            </a:p>
            <a:p>
              <a:r>
                <a:rPr lang="en-GB" sz="2400" i="0">
                  <a:effectLst/>
                </a:rPr>
                <a:t>Specifically, to detect changes in habitat, and habitat loss:</a:t>
              </a:r>
              <a:endParaRPr lang="en-GB" sz="2400"/>
            </a:p>
            <a:p>
              <a:r>
                <a:rPr lang="en-GB" sz="2000" i="1"/>
                <a:t>“Environmental impacts of mining became of concern in the 1970s with a particular focus on the Abbott’s booby (</a:t>
              </a:r>
              <a:r>
                <a:rPr lang="en-GB" sz="2000" i="1" err="1"/>
                <a:t>Papasula</a:t>
              </a:r>
              <a:r>
                <a:rPr lang="en-GB" sz="2000" i="1"/>
                <a:t> </a:t>
              </a:r>
              <a:r>
                <a:rPr lang="en-GB" sz="2000" i="1" err="1"/>
                <a:t>abbotti</a:t>
              </a:r>
              <a:r>
                <a:rPr lang="en-GB" sz="2000" i="1"/>
                <a:t>), a rare seabird that only nests on Christmas Island (and which is now listed as endangered under the EPBC Act)”</a:t>
              </a:r>
            </a:p>
            <a:p>
              <a:r>
                <a:rPr lang="en-GB" sz="2000"/>
                <a:t>(Environment Australia. 2014, p.18)</a:t>
              </a:r>
            </a:p>
            <a:p>
              <a:endParaRPr lang="en-GB" sz="2400" i="1"/>
            </a:p>
            <a:p>
              <a:r>
                <a:rPr lang="en-GB" sz="2000" i="1"/>
                <a:t>“Another direct human impact has been the clearing of approximately 25% of the island’s original rainforest for mining, infrastructure and settlement, which has resulted in some species declines through direct habitat loss. For example, the Abbott’s booby population has primarily declined due to clearing of a third of its original primary rainforest nesting habitat for phosphate mining (Garnett et al., 2010) and clearing of hawk-owl habitat has decreased its total population size (Hill, 2004b).” </a:t>
              </a:r>
            </a:p>
            <a:p>
              <a:r>
                <a:rPr lang="en-GB" sz="2000"/>
                <a:t>(Misso and West, 2014, p.20)</a:t>
              </a:r>
              <a:endParaRPr lang="en-GB" sz="2000">
                <a:solidFill>
                  <a:srgbClr val="232323"/>
                </a:solidFill>
                <a:latin typeface="Arial" panose="020B0604020202020204" pitchFamily="34" charset="0"/>
              </a:endParaRPr>
            </a:p>
          </p:txBody>
        </p:sp>
        <p:pic>
          <p:nvPicPr>
            <p:cNvPr id="2050" name="Picture 2" descr="CNMI Division of Fish and Wildlife - This Abbott's booby gave biologists on  Rota a thrill last week while they were conducting a seabird colony count  at Chenchon. The Abbott's booby is">
              <a:extLst>
                <a:ext uri="{FF2B5EF4-FFF2-40B4-BE49-F238E27FC236}">
                  <a16:creationId xmlns:a16="http://schemas.microsoft.com/office/drawing/2014/main" id="{4803EB9A-BCB6-2EB9-3296-A1419EABD8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3330" y="3059306"/>
              <a:ext cx="1622832" cy="92889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reat hawk owl | bird | Britannica">
              <a:extLst>
                <a:ext uri="{FF2B5EF4-FFF2-40B4-BE49-F238E27FC236}">
                  <a16:creationId xmlns:a16="http://schemas.microsoft.com/office/drawing/2014/main" id="{132578B5-1C08-C26E-2654-C555183CD4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66504" y="3024065"/>
              <a:ext cx="843618" cy="96413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7702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Open-source data sources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7" name="Picture 6">
            <a:extLst>
              <a:ext uri="{FF2B5EF4-FFF2-40B4-BE49-F238E27FC236}">
                <a16:creationId xmlns:a16="http://schemas.microsoft.com/office/drawing/2014/main" id="{3EB73EAA-4032-ED60-66D7-7EE488D7B6E4}"/>
              </a:ext>
            </a:extLst>
          </p:cNvPr>
          <p:cNvPicPr>
            <a:picLocks noChangeAspect="1"/>
          </p:cNvPicPr>
          <p:nvPr/>
        </p:nvPicPr>
        <p:blipFill>
          <a:blip r:embed="rId3"/>
          <a:stretch>
            <a:fillRect/>
          </a:stretch>
        </p:blipFill>
        <p:spPr>
          <a:xfrm>
            <a:off x="509196" y="1646523"/>
            <a:ext cx="4122440" cy="4819591"/>
          </a:xfrm>
          <a:prstGeom prst="rect">
            <a:avLst/>
          </a:prstGeom>
        </p:spPr>
      </p:pic>
      <p:pic>
        <p:nvPicPr>
          <p:cNvPr id="11" name="Picture 10">
            <a:extLst>
              <a:ext uri="{FF2B5EF4-FFF2-40B4-BE49-F238E27FC236}">
                <a16:creationId xmlns:a16="http://schemas.microsoft.com/office/drawing/2014/main" id="{E03C5A37-E34A-F553-38EE-DAB9581E44AE}"/>
              </a:ext>
            </a:extLst>
          </p:cNvPr>
          <p:cNvPicPr>
            <a:picLocks noChangeAspect="1"/>
          </p:cNvPicPr>
          <p:nvPr/>
        </p:nvPicPr>
        <p:blipFill>
          <a:blip r:embed="rId4"/>
          <a:stretch>
            <a:fillRect/>
          </a:stretch>
        </p:blipFill>
        <p:spPr>
          <a:xfrm>
            <a:off x="6590009" y="376611"/>
            <a:ext cx="5234609" cy="5019951"/>
          </a:xfrm>
          <a:prstGeom prst="rect">
            <a:avLst/>
          </a:prstGeom>
        </p:spPr>
      </p:pic>
      <p:sp>
        <p:nvSpPr>
          <p:cNvPr id="3" name="TextBox 2">
            <a:extLst>
              <a:ext uri="{FF2B5EF4-FFF2-40B4-BE49-F238E27FC236}">
                <a16:creationId xmlns:a16="http://schemas.microsoft.com/office/drawing/2014/main" id="{88593193-4680-8E31-3148-21DD4020C8A5}"/>
              </a:ext>
            </a:extLst>
          </p:cNvPr>
          <p:cNvSpPr txBox="1"/>
          <p:nvPr/>
        </p:nvSpPr>
        <p:spPr>
          <a:xfrm>
            <a:off x="0" y="475349"/>
            <a:ext cx="6590009" cy="1877437"/>
          </a:xfrm>
          <a:prstGeom prst="rect">
            <a:avLst/>
          </a:prstGeom>
          <a:noFill/>
        </p:spPr>
        <p:txBody>
          <a:bodyPr wrap="square" rtlCol="0">
            <a:spAutoFit/>
          </a:bodyPr>
          <a:lstStyle/>
          <a:p>
            <a:r>
              <a:rPr lang="en-GB" sz="2400" i="0">
                <a:effectLst/>
              </a:rPr>
              <a:t>Sentinel data can be searched, visualised, and downloaded via Sentinel-Hub:</a:t>
            </a:r>
          </a:p>
          <a:p>
            <a:r>
              <a:rPr lang="en-GB" sz="2400">
                <a:hlinkClick r:id="rId5"/>
              </a:rPr>
              <a:t>https://apps.sentinel-hub.com/eo-browser/</a:t>
            </a:r>
            <a:endParaRPr lang="en-GB" sz="2400"/>
          </a:p>
          <a:p>
            <a:endParaRPr lang="en-GB" sz="2400"/>
          </a:p>
          <a:p>
            <a:endParaRPr lang="en-GB">
              <a:solidFill>
                <a:srgbClr val="232323"/>
              </a:solidFill>
              <a:latin typeface="Arial" panose="020B0604020202020204" pitchFamily="34" charset="0"/>
            </a:endParaRPr>
          </a:p>
        </p:txBody>
      </p:sp>
      <p:sp>
        <p:nvSpPr>
          <p:cNvPr id="13" name="TextBox 12">
            <a:extLst>
              <a:ext uri="{FF2B5EF4-FFF2-40B4-BE49-F238E27FC236}">
                <a16:creationId xmlns:a16="http://schemas.microsoft.com/office/drawing/2014/main" id="{2C779D9B-258E-757F-CF93-EFBD5EFA1995}"/>
              </a:ext>
            </a:extLst>
          </p:cNvPr>
          <p:cNvSpPr txBox="1"/>
          <p:nvPr/>
        </p:nvSpPr>
        <p:spPr>
          <a:xfrm>
            <a:off x="4870174" y="5281060"/>
            <a:ext cx="7321826" cy="1200329"/>
          </a:xfrm>
          <a:prstGeom prst="rect">
            <a:avLst/>
          </a:prstGeom>
          <a:noFill/>
        </p:spPr>
        <p:txBody>
          <a:bodyPr wrap="square">
            <a:spAutoFit/>
          </a:bodyPr>
          <a:lstStyle/>
          <a:p>
            <a:pPr algn="r"/>
            <a:r>
              <a:rPr lang="en-GB" sz="2400"/>
              <a:t>Landsat data can be </a:t>
            </a:r>
            <a:r>
              <a:rPr lang="en-GB" sz="2400" i="0">
                <a:effectLst/>
              </a:rPr>
              <a:t>searched, visualised, and downloaded via Earth Explorer:</a:t>
            </a:r>
          </a:p>
          <a:p>
            <a:pPr algn="r"/>
            <a:r>
              <a:rPr lang="en-GB" sz="2400" err="1">
                <a:hlinkClick r:id="rId6"/>
              </a:rPr>
              <a:t>EarthExplorer</a:t>
            </a:r>
            <a:r>
              <a:rPr lang="en-GB" sz="2400">
                <a:hlinkClick r:id="rId6"/>
              </a:rPr>
              <a:t> (usgs.gov)</a:t>
            </a:r>
            <a:r>
              <a:rPr lang="en-GB" sz="2400"/>
              <a:t> https://earthexplorer.usgs.gov/</a:t>
            </a:r>
            <a:endParaRPr lang="en-GB" sz="2400" i="0">
              <a:effectLst/>
            </a:endParaRPr>
          </a:p>
        </p:txBody>
      </p:sp>
    </p:spTree>
    <p:extLst>
      <p:ext uri="{BB962C8B-B14F-4D97-AF65-F5344CB8AC3E}">
        <p14:creationId xmlns:p14="http://schemas.microsoft.com/office/powerpoint/2010/main" val="14774147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EO Browser activity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5322081" y="382410"/>
            <a:ext cx="3669519" cy="5878532"/>
          </a:xfrm>
          <a:prstGeom prst="rect">
            <a:avLst/>
          </a:prstGeom>
          <a:noFill/>
        </p:spPr>
        <p:txBody>
          <a:bodyPr wrap="square" rtlCol="0">
            <a:spAutoFit/>
          </a:bodyPr>
          <a:lstStyle/>
          <a:p>
            <a:r>
              <a:rPr lang="en-GB" sz="2000"/>
              <a:t>Activity: Using the search function of Sentinel-Hub, source suitable imagery for analysis from both Sentinel-2 and Landsat-8.</a:t>
            </a:r>
          </a:p>
          <a:p>
            <a:endParaRPr lang="en-GB" sz="2000"/>
          </a:p>
          <a:p>
            <a:pPr marL="457200" indent="-457200">
              <a:buAutoNum type="arabicPeriod"/>
            </a:pPr>
            <a:r>
              <a:rPr lang="en-GB" sz="2000"/>
              <a:t>Use the Search function to search for ‘Christmas Island’</a:t>
            </a:r>
          </a:p>
          <a:p>
            <a:pPr marL="457200" indent="-457200">
              <a:buAutoNum type="arabicPeriod"/>
            </a:pPr>
            <a:r>
              <a:rPr lang="en-GB" sz="2000"/>
              <a:t>Select ‘Advanced search’ for Sentinel-2 and set an appropriate cloud threshold</a:t>
            </a:r>
          </a:p>
          <a:p>
            <a:pPr marL="457200" indent="-457200">
              <a:buAutoNum type="arabicPeriod"/>
            </a:pPr>
            <a:r>
              <a:rPr lang="en-GB" sz="2000"/>
              <a:t>Select ‘Landsat 8-9’ and set an appropriate cloud threshold</a:t>
            </a:r>
          </a:p>
          <a:p>
            <a:pPr marL="457200" indent="-457200">
              <a:buAutoNum type="arabicPeriod"/>
            </a:pPr>
            <a:r>
              <a:rPr lang="en-GB" sz="2000"/>
              <a:t>Set a date range.</a:t>
            </a:r>
          </a:p>
          <a:p>
            <a:pPr marL="457200" indent="-457200">
              <a:buAutoNum type="arabicPeriod"/>
            </a:pPr>
            <a:r>
              <a:rPr lang="en-GB" sz="2000"/>
              <a:t>Visualise dates to see them in composites (including RBG) and indices e.g. NDWI.</a:t>
            </a:r>
          </a:p>
          <a:p>
            <a:endParaRPr lang="en-GB" sz="2000"/>
          </a:p>
          <a:p>
            <a:endParaRPr lang="en-GB" sz="16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2E2DD313-A5D3-A459-49C0-136382C0F0A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25" y="382410"/>
            <a:ext cx="5273030" cy="6093180"/>
          </a:xfrm>
          <a:prstGeom prst="rect">
            <a:avLst/>
          </a:prstGeom>
        </p:spPr>
      </p:pic>
      <p:sp>
        <p:nvSpPr>
          <p:cNvPr id="10" name="Oval 9">
            <a:extLst>
              <a:ext uri="{FF2B5EF4-FFF2-40B4-BE49-F238E27FC236}">
                <a16:creationId xmlns:a16="http://schemas.microsoft.com/office/drawing/2014/main" id="{21BD9B05-37F7-68F8-F285-B5EBB9787B4F}"/>
              </a:ext>
            </a:extLst>
          </p:cNvPr>
          <p:cNvSpPr/>
          <p:nvPr/>
        </p:nvSpPr>
        <p:spPr>
          <a:xfrm>
            <a:off x="2769705"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1</a:t>
            </a:r>
          </a:p>
        </p:txBody>
      </p:sp>
      <p:sp>
        <p:nvSpPr>
          <p:cNvPr id="11" name="Oval 10">
            <a:extLst>
              <a:ext uri="{FF2B5EF4-FFF2-40B4-BE49-F238E27FC236}">
                <a16:creationId xmlns:a16="http://schemas.microsoft.com/office/drawing/2014/main" id="{DC3E32F5-2768-2FA3-D60C-94E36F543605}"/>
              </a:ext>
            </a:extLst>
          </p:cNvPr>
          <p:cNvSpPr/>
          <p:nvPr/>
        </p:nvSpPr>
        <p:spPr>
          <a:xfrm>
            <a:off x="1066801" y="1914940"/>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2</a:t>
            </a:r>
          </a:p>
        </p:txBody>
      </p:sp>
      <p:sp>
        <p:nvSpPr>
          <p:cNvPr id="12" name="Oval 11">
            <a:extLst>
              <a:ext uri="{FF2B5EF4-FFF2-40B4-BE49-F238E27FC236}">
                <a16:creationId xmlns:a16="http://schemas.microsoft.com/office/drawing/2014/main" id="{86C071EC-223D-13C4-DC92-EE9377558ECA}"/>
              </a:ext>
            </a:extLst>
          </p:cNvPr>
          <p:cNvSpPr/>
          <p:nvPr/>
        </p:nvSpPr>
        <p:spPr>
          <a:xfrm>
            <a:off x="937592" y="3053355"/>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3</a:t>
            </a:r>
          </a:p>
        </p:txBody>
      </p:sp>
      <p:sp>
        <p:nvSpPr>
          <p:cNvPr id="13" name="Oval 12">
            <a:extLst>
              <a:ext uri="{FF2B5EF4-FFF2-40B4-BE49-F238E27FC236}">
                <a16:creationId xmlns:a16="http://schemas.microsoft.com/office/drawing/2014/main" id="{B85FB5C0-6EED-5BF4-7AB6-CE772C709144}"/>
              </a:ext>
            </a:extLst>
          </p:cNvPr>
          <p:cNvSpPr/>
          <p:nvPr/>
        </p:nvSpPr>
        <p:spPr>
          <a:xfrm>
            <a:off x="728870" y="4242806"/>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4</a:t>
            </a:r>
          </a:p>
        </p:txBody>
      </p:sp>
      <p:pic>
        <p:nvPicPr>
          <p:cNvPr id="15" name="Picture 14">
            <a:extLst>
              <a:ext uri="{FF2B5EF4-FFF2-40B4-BE49-F238E27FC236}">
                <a16:creationId xmlns:a16="http://schemas.microsoft.com/office/drawing/2014/main" id="{4D22A7F5-7F39-8149-EF32-0A1FD20CD373}"/>
              </a:ext>
            </a:extLst>
          </p:cNvPr>
          <p:cNvPicPr>
            <a:picLocks noChangeAspect="1"/>
          </p:cNvPicPr>
          <p:nvPr/>
        </p:nvPicPr>
        <p:blipFill>
          <a:blip r:embed="rId4"/>
          <a:stretch>
            <a:fillRect/>
          </a:stretch>
        </p:blipFill>
        <p:spPr>
          <a:xfrm>
            <a:off x="9040035" y="369332"/>
            <a:ext cx="3151965" cy="6083704"/>
          </a:xfrm>
          <a:prstGeom prst="rect">
            <a:avLst/>
          </a:prstGeom>
        </p:spPr>
      </p:pic>
      <p:sp>
        <p:nvSpPr>
          <p:cNvPr id="16" name="Oval 15">
            <a:extLst>
              <a:ext uri="{FF2B5EF4-FFF2-40B4-BE49-F238E27FC236}">
                <a16:creationId xmlns:a16="http://schemas.microsoft.com/office/drawing/2014/main" id="{D361536A-93CE-5F7B-F8CA-F53CEC6AB7D0}"/>
              </a:ext>
            </a:extLst>
          </p:cNvPr>
          <p:cNvSpPr/>
          <p:nvPr/>
        </p:nvSpPr>
        <p:spPr>
          <a:xfrm>
            <a:off x="10486808" y="675861"/>
            <a:ext cx="258418" cy="242912"/>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a:solidFill>
                  <a:sysClr val="windowText" lastClr="000000"/>
                </a:solidFill>
              </a:rPr>
              <a:t>5</a:t>
            </a:r>
          </a:p>
        </p:txBody>
      </p:sp>
    </p:spTree>
    <p:extLst>
      <p:ext uri="{BB962C8B-B14F-4D97-AF65-F5344CB8AC3E}">
        <p14:creationId xmlns:p14="http://schemas.microsoft.com/office/powerpoint/2010/main" val="18681871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ACBA7005: 2025 / 2026		</a:t>
            </a:r>
            <a:r>
              <a:rPr lang="en-GB" b="1" dirty="0"/>
              <a:t>Cloud cover</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690190" y="397401"/>
            <a:ext cx="6714456" cy="6063198"/>
          </a:xfrm>
          <a:prstGeom prst="rect">
            <a:avLst/>
          </a:prstGeom>
          <a:noFill/>
        </p:spPr>
        <p:txBody>
          <a:bodyPr wrap="square" rtlCol="0">
            <a:spAutoFit/>
          </a:bodyPr>
          <a:lstStyle/>
          <a:p>
            <a:r>
              <a:rPr lang="en-GB" sz="2400"/>
              <a:t>One key limitation of optical imagery is the presence of cloud, cloud shadow, and haze.</a:t>
            </a:r>
          </a:p>
          <a:p>
            <a:endParaRPr lang="en-GB" sz="2400"/>
          </a:p>
          <a:p>
            <a:r>
              <a:rPr lang="en-GB" sz="2400"/>
              <a:t>NOTE: These artefacts are present in the imagery, and therefore also present in the quantitative pixel values.</a:t>
            </a:r>
          </a:p>
          <a:p>
            <a:r>
              <a:rPr lang="en-GB" sz="2400"/>
              <a:t>Also, even small percentages of estimated cover can still affect localised areas of interest (AOIs).</a:t>
            </a:r>
          </a:p>
          <a:p>
            <a:endParaRPr lang="en-GB" sz="2400"/>
          </a:p>
          <a:p>
            <a:r>
              <a:rPr lang="en-GB" sz="2400"/>
              <a:t>For Christmas Island, the following dates (in DD-MM-YYYY format) are most applicable:</a:t>
            </a:r>
          </a:p>
          <a:p>
            <a:r>
              <a:rPr lang="en-GB" sz="2400"/>
              <a:t>Sentinel-2			Landsat-8</a:t>
            </a:r>
          </a:p>
          <a:p>
            <a:r>
              <a:rPr lang="en-GB" sz="2000"/>
              <a:t>14-02-2019			29-03-2017</a:t>
            </a:r>
          </a:p>
          <a:p>
            <a:r>
              <a:rPr lang="en-GB" sz="2000"/>
              <a:t>06-11-2019			29-10-2022</a:t>
            </a:r>
          </a:p>
          <a:p>
            <a:r>
              <a:rPr lang="en-GB" sz="2000"/>
              <a:t>24-04-2021</a:t>
            </a:r>
          </a:p>
          <a:p>
            <a:r>
              <a:rPr lang="en-GB" sz="2000"/>
              <a:t>21-09-2023</a:t>
            </a:r>
          </a:p>
          <a:p>
            <a:r>
              <a:rPr lang="en-GB" sz="2000"/>
              <a:t>30-11-2023</a:t>
            </a:r>
            <a:endParaRPr lang="en-GB" sz="2000">
              <a:solidFill>
                <a:srgbClr val="232323"/>
              </a:solidFill>
              <a:latin typeface="Arial" panose="020B0604020202020204" pitchFamily="34" charset="0"/>
            </a:endParaRPr>
          </a:p>
        </p:txBody>
      </p:sp>
      <p:pic>
        <p:nvPicPr>
          <p:cNvPr id="7" name="Picture 6">
            <a:extLst>
              <a:ext uri="{FF2B5EF4-FFF2-40B4-BE49-F238E27FC236}">
                <a16:creationId xmlns:a16="http://schemas.microsoft.com/office/drawing/2014/main" id="{BEE9F0CF-4795-D60A-F298-E55BE6736FB3}"/>
              </a:ext>
            </a:extLst>
          </p:cNvPr>
          <p:cNvPicPr>
            <a:picLocks noChangeAspect="1"/>
          </p:cNvPicPr>
          <p:nvPr/>
        </p:nvPicPr>
        <p:blipFill rotWithShape="1">
          <a:blip r:embed="rId3"/>
          <a:srcRect b="8897"/>
          <a:stretch/>
        </p:blipFill>
        <p:spPr>
          <a:xfrm>
            <a:off x="5611" y="369331"/>
            <a:ext cx="2684579" cy="6043823"/>
          </a:xfrm>
          <a:prstGeom prst="rect">
            <a:avLst/>
          </a:prstGeom>
        </p:spPr>
      </p:pic>
      <p:pic>
        <p:nvPicPr>
          <p:cNvPr id="11" name="Picture 10">
            <a:extLst>
              <a:ext uri="{FF2B5EF4-FFF2-40B4-BE49-F238E27FC236}">
                <a16:creationId xmlns:a16="http://schemas.microsoft.com/office/drawing/2014/main" id="{E29EDB56-F075-70EA-5183-0D45DA38BC42}"/>
              </a:ext>
            </a:extLst>
          </p:cNvPr>
          <p:cNvPicPr>
            <a:picLocks noChangeAspect="1"/>
          </p:cNvPicPr>
          <p:nvPr/>
        </p:nvPicPr>
        <p:blipFill>
          <a:blip r:embed="rId4"/>
          <a:stretch>
            <a:fillRect/>
          </a:stretch>
        </p:blipFill>
        <p:spPr>
          <a:xfrm>
            <a:off x="9459883" y="369332"/>
            <a:ext cx="2737727" cy="6096782"/>
          </a:xfrm>
          <a:prstGeom prst="rect">
            <a:avLst/>
          </a:prstGeom>
        </p:spPr>
      </p:pic>
    </p:spTree>
    <p:extLst>
      <p:ext uri="{BB962C8B-B14F-4D97-AF65-F5344CB8AC3E}">
        <p14:creationId xmlns:p14="http://schemas.microsoft.com/office/powerpoint/2010/main" val="16742970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Sentinel-2 </a:t>
            </a:r>
            <a:r>
              <a:rPr lang="en-GB" b="1" dirty="0"/>
              <a:t>Data download</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10691" y="393850"/>
            <a:ext cx="8701796" cy="4093428"/>
          </a:xfrm>
          <a:prstGeom prst="rect">
            <a:avLst/>
          </a:prstGeom>
          <a:noFill/>
        </p:spPr>
        <p:txBody>
          <a:bodyPr wrap="square" rtlCol="0">
            <a:spAutoFit/>
          </a:bodyPr>
          <a:lstStyle/>
          <a:p>
            <a:r>
              <a:rPr lang="en-GB" sz="2000">
                <a:solidFill>
                  <a:srgbClr val="232323"/>
                </a:solidFill>
                <a:latin typeface="Arial" panose="020B0604020202020204" pitchFamily="34" charset="0"/>
              </a:rPr>
              <a:t>There are two options for downloading Sentinel-2 data:</a:t>
            </a:r>
          </a:p>
          <a:p>
            <a:endParaRPr lang="en-GB" sz="2000">
              <a:solidFill>
                <a:srgbClr val="232323"/>
              </a:solidFill>
              <a:latin typeface="Arial" panose="020B0604020202020204" pitchFamily="34" charset="0"/>
            </a:endParaRPr>
          </a:p>
          <a:p>
            <a:pPr marL="457200" indent="-457200">
              <a:buAutoNum type="arabicParenR"/>
            </a:pPr>
            <a:r>
              <a:rPr lang="en-GB" sz="2000">
                <a:solidFill>
                  <a:srgbClr val="232323"/>
                </a:solidFill>
                <a:latin typeface="Arial" panose="020B0604020202020204" pitchFamily="34" charset="0"/>
              </a:rPr>
              <a:t>Via a free Sentinel-hub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Extent downloaded is based on view in screen window</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Under the Download option</a:t>
            </a:r>
          </a:p>
          <a:p>
            <a:pPr marL="914400" lvl="1" indent="-457200">
              <a:buFont typeface="Arial" panose="020B0604020202020204" pitchFamily="34" charset="0"/>
              <a:buChar char="•"/>
            </a:pPr>
            <a:r>
              <a:rPr lang="en-GB" sz="2000">
                <a:solidFill>
                  <a:srgbClr val="232323"/>
                </a:solidFill>
                <a:latin typeface="Arial" panose="020B0604020202020204" pitchFamily="34" charset="0"/>
              </a:rPr>
              <a:t>Using the ‘Analytics’ tab</a:t>
            </a:r>
          </a:p>
          <a:p>
            <a:pPr marL="914400" lvl="1" indent="-457200">
              <a:buFont typeface="Arial" panose="020B0604020202020204" pitchFamily="34" charset="0"/>
              <a:buChar char="•"/>
            </a:pPr>
            <a:r>
              <a:rPr lang="en-GB" sz="2000">
                <a:solidFill>
                  <a:srgbClr val="232323"/>
                </a:solidFill>
                <a:latin typeface="Arial" panose="020B0604020202020204" pitchFamily="34" charset="0"/>
              </a:rPr>
              <a:t>Specify the parameters (UTM conversion not currently working)</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Note, this is a bespoke set-up, not standardised </a:t>
            </a:r>
          </a:p>
          <a:p>
            <a:pPr marL="914400" lvl="1" indent="-457200">
              <a:buFont typeface="Arial" panose="020B0604020202020204" pitchFamily="34" charset="0"/>
              <a:buChar char="•"/>
            </a:pPr>
            <a:r>
              <a:rPr lang="en-GB" sz="2000" b="1" i="1">
                <a:solidFill>
                  <a:srgbClr val="232323"/>
                </a:solidFill>
                <a:latin typeface="Arial" panose="020B0604020202020204" pitchFamily="34" charset="0"/>
              </a:rPr>
              <a:t>This option is quick and easy, not suited for robust analysis</a:t>
            </a: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endParaRPr lang="en-GB" sz="2000">
              <a:solidFill>
                <a:srgbClr val="232323"/>
              </a:solidFill>
              <a:latin typeface="Arial" panose="020B0604020202020204" pitchFamily="34" charset="0"/>
            </a:endParaRPr>
          </a:p>
          <a:p>
            <a:pPr marL="457200" indent="-457200">
              <a:buFont typeface="+mj-lt"/>
              <a:buAutoNum type="arabicParenR"/>
            </a:pPr>
            <a:r>
              <a:rPr lang="en-GB" sz="2000">
                <a:solidFill>
                  <a:srgbClr val="232323"/>
                </a:solidFill>
                <a:latin typeface="Arial" panose="020B0604020202020204" pitchFamily="34" charset="0"/>
              </a:rPr>
              <a:t>Via a free Copernicus Browser account</a:t>
            </a:r>
          </a:p>
          <a:p>
            <a:pPr marL="914400" lvl="1" indent="-457200">
              <a:buFont typeface="Arial" panose="020B0604020202020204" pitchFamily="34" charset="0"/>
              <a:buChar char="•"/>
            </a:pPr>
            <a:r>
              <a:rPr lang="en-GB" sz="2000">
                <a:solidFill>
                  <a:srgbClr val="232323"/>
                </a:solidFill>
                <a:latin typeface="Arial" panose="020B0604020202020204" pitchFamily="34" charset="0"/>
              </a:rPr>
              <a:t>Raw tiled product from ESA – full tile extent, not just subset</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A4AD2E3A-A5A6-3648-BAE2-3CC1E79D8509}"/>
              </a:ext>
            </a:extLst>
          </p:cNvPr>
          <p:cNvPicPr>
            <a:picLocks noChangeAspect="1"/>
          </p:cNvPicPr>
          <p:nvPr/>
        </p:nvPicPr>
        <p:blipFill rotWithShape="1">
          <a:blip r:embed="rId3"/>
          <a:srcRect l="38462"/>
          <a:stretch/>
        </p:blipFill>
        <p:spPr>
          <a:xfrm>
            <a:off x="11807092" y="608895"/>
            <a:ext cx="318052" cy="2108504"/>
          </a:xfrm>
          <a:prstGeom prst="rect">
            <a:avLst/>
          </a:prstGeom>
        </p:spPr>
      </p:pic>
      <p:pic>
        <p:nvPicPr>
          <p:cNvPr id="7" name="Picture 6">
            <a:extLst>
              <a:ext uri="{FF2B5EF4-FFF2-40B4-BE49-F238E27FC236}">
                <a16:creationId xmlns:a16="http://schemas.microsoft.com/office/drawing/2014/main" id="{171C0DD6-0BCB-64C9-7CA2-D0A54635C0E7}"/>
              </a:ext>
            </a:extLst>
          </p:cNvPr>
          <p:cNvPicPr>
            <a:picLocks noChangeAspect="1"/>
          </p:cNvPicPr>
          <p:nvPr/>
        </p:nvPicPr>
        <p:blipFill rotWithShape="1">
          <a:blip r:embed="rId4"/>
          <a:srcRect l="14411" t="6667" r="13609" b="34686"/>
          <a:stretch/>
        </p:blipFill>
        <p:spPr>
          <a:xfrm>
            <a:off x="64953" y="431731"/>
            <a:ext cx="3345738" cy="2554545"/>
          </a:xfrm>
          <a:prstGeom prst="rect">
            <a:avLst/>
          </a:prstGeom>
        </p:spPr>
      </p:pic>
      <p:sp>
        <p:nvSpPr>
          <p:cNvPr id="9" name="Oval 8">
            <a:extLst>
              <a:ext uri="{FF2B5EF4-FFF2-40B4-BE49-F238E27FC236}">
                <a16:creationId xmlns:a16="http://schemas.microsoft.com/office/drawing/2014/main" id="{7E7B9998-8424-070C-830C-9F23AAB8FB4E}"/>
              </a:ext>
            </a:extLst>
          </p:cNvPr>
          <p:cNvSpPr/>
          <p:nvPr/>
        </p:nvSpPr>
        <p:spPr>
          <a:xfrm>
            <a:off x="11787214" y="1717483"/>
            <a:ext cx="318052" cy="284922"/>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7E4A0838-787F-9649-DE83-2F252A00017A}"/>
              </a:ext>
            </a:extLst>
          </p:cNvPr>
          <p:cNvSpPr/>
          <p:nvPr/>
        </p:nvSpPr>
        <p:spPr>
          <a:xfrm>
            <a:off x="808383" y="742122"/>
            <a:ext cx="1517374" cy="92102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F6DE8C1A-2C3D-7B76-CB34-E46FEC202F2D}"/>
              </a:ext>
            </a:extLst>
          </p:cNvPr>
          <p:cNvSpPr/>
          <p:nvPr/>
        </p:nvSpPr>
        <p:spPr>
          <a:xfrm rot="5400000">
            <a:off x="1604546" y="1989295"/>
            <a:ext cx="1298554" cy="42097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12953F6-F333-E4A6-E3EB-1D06C1DF6164}"/>
              </a:ext>
            </a:extLst>
          </p:cNvPr>
          <p:cNvSpPr/>
          <p:nvPr/>
        </p:nvSpPr>
        <p:spPr>
          <a:xfrm>
            <a:off x="411412" y="439072"/>
            <a:ext cx="516835" cy="29469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181FF132-2922-0740-82EE-7691515C2D49}"/>
              </a:ext>
            </a:extLst>
          </p:cNvPr>
          <p:cNvCxnSpPr>
            <a:cxnSpLocks/>
          </p:cNvCxnSpPr>
          <p:nvPr/>
        </p:nvCxnSpPr>
        <p:spPr>
          <a:xfrm>
            <a:off x="7617752" y="1859944"/>
            <a:ext cx="40971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F1D1BD47-3A7F-4F25-9BE0-7F14120265E3}"/>
              </a:ext>
            </a:extLst>
          </p:cNvPr>
          <p:cNvPicPr>
            <a:picLocks noChangeAspect="1"/>
          </p:cNvPicPr>
          <p:nvPr/>
        </p:nvPicPr>
        <p:blipFill>
          <a:blip r:embed="rId5"/>
          <a:stretch>
            <a:fillRect/>
          </a:stretch>
        </p:blipFill>
        <p:spPr>
          <a:xfrm>
            <a:off x="3816627" y="4678330"/>
            <a:ext cx="4678845" cy="1180443"/>
          </a:xfrm>
          <a:prstGeom prst="rect">
            <a:avLst/>
          </a:prstGeom>
        </p:spPr>
      </p:pic>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6"/>
          <a:stretch>
            <a:fillRect/>
          </a:stretch>
        </p:blipFill>
        <p:spPr>
          <a:xfrm>
            <a:off x="276038" y="3048675"/>
            <a:ext cx="3035009" cy="3493225"/>
          </a:xfrm>
          <a:prstGeom prst="rect">
            <a:avLst/>
          </a:prstGeom>
        </p:spPr>
      </p:pic>
      <p:pic>
        <p:nvPicPr>
          <p:cNvPr id="27" name="Picture 26">
            <a:extLst>
              <a:ext uri="{FF2B5EF4-FFF2-40B4-BE49-F238E27FC236}">
                <a16:creationId xmlns:a16="http://schemas.microsoft.com/office/drawing/2014/main" id="{503A03CC-D55A-A357-E724-11CFD3CA6231}"/>
              </a:ext>
            </a:extLst>
          </p:cNvPr>
          <p:cNvPicPr>
            <a:picLocks noChangeAspect="1"/>
          </p:cNvPicPr>
          <p:nvPr/>
        </p:nvPicPr>
        <p:blipFill>
          <a:blip r:embed="rId7"/>
          <a:stretch>
            <a:fillRect/>
          </a:stretch>
        </p:blipFill>
        <p:spPr>
          <a:xfrm>
            <a:off x="5929159" y="5985982"/>
            <a:ext cx="6089968" cy="406575"/>
          </a:xfrm>
          <a:prstGeom prst="rect">
            <a:avLst/>
          </a:prstGeom>
        </p:spPr>
      </p:pic>
      <p:sp>
        <p:nvSpPr>
          <p:cNvPr id="28" name="Rectangle 27">
            <a:extLst>
              <a:ext uri="{FF2B5EF4-FFF2-40B4-BE49-F238E27FC236}">
                <a16:creationId xmlns:a16="http://schemas.microsoft.com/office/drawing/2014/main" id="{A3D54B46-047E-917E-A870-B41B6BF65F91}"/>
              </a:ext>
            </a:extLst>
          </p:cNvPr>
          <p:cNvSpPr/>
          <p:nvPr/>
        </p:nvSpPr>
        <p:spPr>
          <a:xfrm>
            <a:off x="8130209" y="5504935"/>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Connector: Elbow 29">
            <a:extLst>
              <a:ext uri="{FF2B5EF4-FFF2-40B4-BE49-F238E27FC236}">
                <a16:creationId xmlns:a16="http://schemas.microsoft.com/office/drawing/2014/main" id="{72958925-ED55-8873-C3CC-C4CE286F316F}"/>
              </a:ext>
            </a:extLst>
          </p:cNvPr>
          <p:cNvCxnSpPr>
            <a:cxnSpLocks/>
            <a:stCxn id="28" idx="3"/>
            <a:endCxn id="27" idx="0"/>
          </p:cNvCxnSpPr>
          <p:nvPr/>
        </p:nvCxnSpPr>
        <p:spPr>
          <a:xfrm>
            <a:off x="8388626" y="5644083"/>
            <a:ext cx="585517" cy="341899"/>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FAF715E-C684-1DEF-5EB1-E6E2CE669B50}"/>
              </a:ext>
            </a:extLst>
          </p:cNvPr>
          <p:cNvSpPr txBox="1"/>
          <p:nvPr/>
        </p:nvSpPr>
        <p:spPr>
          <a:xfrm>
            <a:off x="9212756" y="5154613"/>
            <a:ext cx="2502166" cy="646331"/>
          </a:xfrm>
          <a:prstGeom prst="rect">
            <a:avLst/>
          </a:prstGeom>
          <a:noFill/>
        </p:spPr>
        <p:txBody>
          <a:bodyPr wrap="square">
            <a:spAutoFit/>
          </a:bodyPr>
          <a:lstStyle/>
          <a:p>
            <a:pPr algn="ctr"/>
            <a:r>
              <a:rPr lang="en-GB" sz="1800">
                <a:solidFill>
                  <a:srgbClr val="232323"/>
                </a:solidFill>
                <a:latin typeface="Arial" panose="020B0604020202020204" pitchFamily="34" charset="0"/>
              </a:rPr>
              <a:t>Download option from Copernicus Browser</a:t>
            </a:r>
            <a:endParaRPr lang="en-GB"/>
          </a:p>
        </p:txBody>
      </p:sp>
    </p:spTree>
    <p:extLst>
      <p:ext uri="{BB962C8B-B14F-4D97-AF65-F5344CB8AC3E}">
        <p14:creationId xmlns:p14="http://schemas.microsoft.com/office/powerpoint/2010/main" val="20376087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0F3094D-94AC-1DED-04FA-0D73321529E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9512" y="369331"/>
            <a:ext cx="2663688" cy="6104287"/>
          </a:xfrm>
          <a:prstGeom prst="rect">
            <a:avLst/>
          </a:prstGeom>
        </p:spPr>
      </p:pic>
      <p:sp>
        <p:nvSpPr>
          <p:cNvPr id="37" name="Rectangle 36">
            <a:extLst>
              <a:ext uri="{FF2B5EF4-FFF2-40B4-BE49-F238E27FC236}">
                <a16:creationId xmlns:a16="http://schemas.microsoft.com/office/drawing/2014/main" id="{58C5768F-8C19-4BEA-EB26-1A7FCFD9205B}"/>
              </a:ext>
            </a:extLst>
          </p:cNvPr>
          <p:cNvSpPr/>
          <p:nvPr/>
        </p:nvSpPr>
        <p:spPr>
          <a:xfrm>
            <a:off x="1021762" y="5368868"/>
            <a:ext cx="720468" cy="33286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Sentinel-2 </a:t>
            </a:r>
            <a:r>
              <a:rPr lang="en-GB" b="1" dirty="0"/>
              <a:t>Data download: Copernicus Browser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6145376" y="1568127"/>
            <a:ext cx="6046623" cy="4832092"/>
          </a:xfrm>
          <a:prstGeom prst="rect">
            <a:avLst/>
          </a:prstGeom>
          <a:noFill/>
        </p:spPr>
        <p:txBody>
          <a:bodyPr wrap="square" rtlCol="0">
            <a:spAutoFit/>
          </a:bodyPr>
          <a:lstStyle/>
          <a:p>
            <a:endParaRPr lang="en-GB" sz="2200">
              <a:solidFill>
                <a:srgbClr val="232323"/>
              </a:solidFill>
              <a:latin typeface="Arial" panose="020B0604020202020204" pitchFamily="34" charset="0"/>
            </a:endParaRPr>
          </a:p>
          <a:p>
            <a:pPr marL="914400" lvl="1" indent="-457200">
              <a:buFont typeface="Arial" panose="020B0604020202020204" pitchFamily="34" charset="0"/>
              <a:buChar char="•"/>
            </a:pPr>
            <a:r>
              <a:rPr lang="en-GB" sz="2200">
                <a:solidFill>
                  <a:srgbClr val="232323"/>
                </a:solidFill>
                <a:latin typeface="Arial" panose="020B0604020202020204" pitchFamily="34" charset="0"/>
              </a:rPr>
              <a:t>L1C</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Top-Of-Atmosphere </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TOA = </a:t>
            </a:r>
            <a:r>
              <a:rPr lang="en-GB" sz="2000" b="1" i="1">
                <a:solidFill>
                  <a:srgbClr val="232323"/>
                </a:solidFill>
                <a:latin typeface="Arial" panose="020B0604020202020204" pitchFamily="34" charset="0"/>
              </a:rPr>
              <a:t>not</a:t>
            </a:r>
            <a:r>
              <a:rPr lang="en-GB" sz="2000">
                <a:solidFill>
                  <a:srgbClr val="232323"/>
                </a:solidFill>
                <a:latin typeface="Arial" panose="020B0604020202020204" pitchFamily="34" charset="0"/>
              </a:rPr>
              <a:t> atmospherically corrected</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This is for remote sensing experts with the knowledge and software to pre-process the ‘raw’ satellite data</a:t>
            </a:r>
          </a:p>
          <a:p>
            <a:pPr lvl="1"/>
            <a:r>
              <a:rPr lang="en-GB" sz="2200">
                <a:solidFill>
                  <a:srgbClr val="232323"/>
                </a:solidFill>
                <a:latin typeface="Arial" panose="020B0604020202020204" pitchFamily="34" charset="0"/>
              </a:rPr>
              <a:t> </a:t>
            </a:r>
          </a:p>
          <a:p>
            <a:pPr marL="914400" lvl="1" indent="-457200">
              <a:buFont typeface="Arial" panose="020B0604020202020204" pitchFamily="34" charset="0"/>
              <a:buChar char="•"/>
            </a:pPr>
            <a:r>
              <a:rPr lang="en-GB" sz="2200">
                <a:solidFill>
                  <a:srgbClr val="232323"/>
                </a:solidFill>
                <a:latin typeface="Arial" panose="020B0604020202020204" pitchFamily="34" charset="0"/>
              </a:rPr>
              <a:t>L2A</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Bottom-Of-Atmosphere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BOA = atmospherically corrected, surface reflectance</a:t>
            </a:r>
          </a:p>
          <a:p>
            <a:pPr marL="1371600" lvl="2" indent="-457200">
              <a:buFont typeface="Arial" panose="020B0604020202020204" pitchFamily="34" charset="0"/>
              <a:buChar char="•"/>
            </a:pPr>
            <a:r>
              <a:rPr lang="en-GB" sz="2000">
                <a:solidFill>
                  <a:srgbClr val="232323"/>
                </a:solidFill>
                <a:latin typeface="Arial" panose="020B0604020202020204" pitchFamily="34" charset="0"/>
              </a:rPr>
              <a:t>Ready for analysis, but remember, assumptions have been made and associated error native within the 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2" name="Rectangle 1">
            <a:extLst>
              <a:ext uri="{FF2B5EF4-FFF2-40B4-BE49-F238E27FC236}">
                <a16:creationId xmlns:a16="http://schemas.microsoft.com/office/drawing/2014/main" id="{6B26CC1A-C54E-F1B0-6EF4-F32EDC92449E}"/>
              </a:ext>
            </a:extLst>
          </p:cNvPr>
          <p:cNvSpPr/>
          <p:nvPr/>
        </p:nvSpPr>
        <p:spPr>
          <a:xfrm>
            <a:off x="306101" y="2450196"/>
            <a:ext cx="387863" cy="3025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316EF87-01D5-66B0-A3A1-3D16D2848752}"/>
              </a:ext>
            </a:extLst>
          </p:cNvPr>
          <p:cNvPicPr>
            <a:picLocks noChangeAspect="1"/>
          </p:cNvPicPr>
          <p:nvPr/>
        </p:nvPicPr>
        <p:blipFill>
          <a:blip r:embed="rId4"/>
          <a:stretch>
            <a:fillRect/>
          </a:stretch>
        </p:blipFill>
        <p:spPr>
          <a:xfrm>
            <a:off x="2969789" y="2139952"/>
            <a:ext cx="3581419" cy="3605741"/>
          </a:xfrm>
          <a:prstGeom prst="rect">
            <a:avLst/>
          </a:prstGeom>
        </p:spPr>
      </p:pic>
      <p:cxnSp>
        <p:nvCxnSpPr>
          <p:cNvPr id="18" name="Connector: Elbow 17">
            <a:extLst>
              <a:ext uri="{FF2B5EF4-FFF2-40B4-BE49-F238E27FC236}">
                <a16:creationId xmlns:a16="http://schemas.microsoft.com/office/drawing/2014/main" id="{74A4568F-4BDD-B588-171F-C346F9875867}"/>
              </a:ext>
            </a:extLst>
          </p:cNvPr>
          <p:cNvCxnSpPr>
            <a:cxnSpLocks/>
            <a:stCxn id="37" idx="2"/>
            <a:endCxn id="6" idx="0"/>
          </p:cNvCxnSpPr>
          <p:nvPr/>
        </p:nvCxnSpPr>
        <p:spPr>
          <a:xfrm rot="5400000" flipH="1" flipV="1">
            <a:off x="1290359" y="2231588"/>
            <a:ext cx="3561776" cy="3378503"/>
          </a:xfrm>
          <a:prstGeom prst="bentConnector5">
            <a:avLst>
              <a:gd name="adj1" fmla="val -6418"/>
              <a:gd name="adj2" fmla="val 28830"/>
              <a:gd name="adj3" fmla="val 106418"/>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1325B35C-E0D0-A35E-56FE-0F357FAC3E92}"/>
              </a:ext>
            </a:extLst>
          </p:cNvPr>
          <p:cNvSpPr/>
          <p:nvPr/>
        </p:nvSpPr>
        <p:spPr>
          <a:xfrm>
            <a:off x="4515956" y="2775858"/>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057DCC6B-1D7D-F34F-BA61-B8B69073F0ED}"/>
              </a:ext>
            </a:extLst>
          </p:cNvPr>
          <p:cNvSpPr/>
          <p:nvPr/>
        </p:nvSpPr>
        <p:spPr>
          <a:xfrm>
            <a:off x="4532284" y="3646065"/>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AE04F019-362C-3C6A-9CC6-E24A33667D1B}"/>
              </a:ext>
            </a:extLst>
          </p:cNvPr>
          <p:cNvSpPr/>
          <p:nvPr/>
        </p:nvSpPr>
        <p:spPr>
          <a:xfrm>
            <a:off x="4499628" y="4542627"/>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0355424-8542-95D0-EE33-3959E15A2900}"/>
              </a:ext>
            </a:extLst>
          </p:cNvPr>
          <p:cNvSpPr/>
          <p:nvPr/>
        </p:nvSpPr>
        <p:spPr>
          <a:xfrm>
            <a:off x="4515956" y="5412834"/>
            <a:ext cx="421443"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F3043897-191F-0187-469F-057EC31F97D4}"/>
              </a:ext>
            </a:extLst>
          </p:cNvPr>
          <p:cNvSpPr txBox="1"/>
          <p:nvPr/>
        </p:nvSpPr>
        <p:spPr>
          <a:xfrm>
            <a:off x="2822711" y="381588"/>
            <a:ext cx="8792340" cy="1569660"/>
          </a:xfrm>
          <a:prstGeom prst="rect">
            <a:avLst/>
          </a:prstGeom>
          <a:noFill/>
        </p:spPr>
        <p:txBody>
          <a:bodyPr wrap="square">
            <a:spAutoFit/>
          </a:bodyPr>
          <a:lstStyle/>
          <a:p>
            <a:r>
              <a:rPr lang="en-GB" sz="2400">
                <a:solidFill>
                  <a:srgbClr val="232323"/>
                </a:solidFill>
                <a:latin typeface="Arial" panose="020B0604020202020204" pitchFamily="34" charset="0"/>
              </a:rPr>
              <a:t>Download via Copernicus Browser is the optimum method for consistent, repeatable, quantified analysis.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Note that you can select different processing levels:</a:t>
            </a:r>
          </a:p>
        </p:txBody>
      </p:sp>
      <p:sp>
        <p:nvSpPr>
          <p:cNvPr id="33" name="Rectangle 32">
            <a:extLst>
              <a:ext uri="{FF2B5EF4-FFF2-40B4-BE49-F238E27FC236}">
                <a16:creationId xmlns:a16="http://schemas.microsoft.com/office/drawing/2014/main" id="{5D8AC3AC-62E4-C186-7E21-5DAB3E97B7FA}"/>
              </a:ext>
            </a:extLst>
          </p:cNvPr>
          <p:cNvSpPr/>
          <p:nvPr/>
        </p:nvSpPr>
        <p:spPr>
          <a:xfrm>
            <a:off x="3846082" y="4788692"/>
            <a:ext cx="979716"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C067F098-92E1-D10D-0DDA-A227AD0D38E2}"/>
              </a:ext>
            </a:extLst>
          </p:cNvPr>
          <p:cNvSpPr/>
          <p:nvPr/>
        </p:nvSpPr>
        <p:spPr>
          <a:xfrm>
            <a:off x="3854248" y="3927317"/>
            <a:ext cx="971550" cy="25578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8C12A590-136F-6B9B-4EEF-17D1546A833A}"/>
              </a:ext>
            </a:extLst>
          </p:cNvPr>
          <p:cNvSpPr/>
          <p:nvPr/>
        </p:nvSpPr>
        <p:spPr>
          <a:xfrm>
            <a:off x="3854247" y="3020787"/>
            <a:ext cx="979715" cy="24492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8BBA283E-E309-9956-8436-FACB182812CB}"/>
              </a:ext>
            </a:extLst>
          </p:cNvPr>
          <p:cNvSpPr/>
          <p:nvPr/>
        </p:nvSpPr>
        <p:spPr>
          <a:xfrm>
            <a:off x="3846081" y="2150580"/>
            <a:ext cx="979715" cy="25376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B70B4338-C5F2-ECAA-2737-73599DBE7B2B}"/>
              </a:ext>
            </a:extLst>
          </p:cNvPr>
          <p:cNvSpPr txBox="1"/>
          <p:nvPr/>
        </p:nvSpPr>
        <p:spPr>
          <a:xfrm>
            <a:off x="2898321" y="5793442"/>
            <a:ext cx="3652888" cy="584775"/>
          </a:xfrm>
          <a:prstGeom prst="rect">
            <a:avLst/>
          </a:prstGeom>
          <a:noFill/>
        </p:spPr>
        <p:txBody>
          <a:bodyPr wrap="square">
            <a:spAutoFit/>
          </a:bodyPr>
          <a:lstStyle/>
          <a:p>
            <a:pPr algn="ctr"/>
            <a:r>
              <a:rPr lang="en-GB" sz="1600">
                <a:solidFill>
                  <a:srgbClr val="232323"/>
                </a:solidFill>
                <a:latin typeface="Arial" panose="020B0604020202020204" pitchFamily="34" charset="0"/>
              </a:rPr>
              <a:t>Note that the same image (date) can have both processing levels available</a:t>
            </a:r>
            <a:endParaRPr lang="en-GB" sz="1600"/>
          </a:p>
        </p:txBody>
      </p:sp>
    </p:spTree>
    <p:extLst>
      <p:ext uri="{BB962C8B-B14F-4D97-AF65-F5344CB8AC3E}">
        <p14:creationId xmlns:p14="http://schemas.microsoft.com/office/powerpoint/2010/main" val="14093348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58</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430696" y="2146852"/>
            <a:ext cx="11503779" cy="4154984"/>
          </a:xfrm>
          <a:prstGeom prst="rect">
            <a:avLst/>
          </a:prstGeom>
          <a:noFill/>
        </p:spPr>
        <p:txBody>
          <a:bodyPr wrap="square" rtlCol="0">
            <a:spAutoFit/>
          </a:bodyPr>
          <a:lstStyle/>
          <a:p>
            <a:r>
              <a:rPr lang="en-GB" sz="2400">
                <a:solidFill>
                  <a:srgbClr val="232323"/>
                </a:solidFill>
                <a:latin typeface="Arial" panose="020B0604020202020204" pitchFamily="34" charset="0"/>
              </a:rPr>
              <a:t>To visualise the ESA data download in QGIS either:</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Drag the compressed .SAFE file into QGIS</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	OR	-</a:t>
            </a:r>
          </a:p>
          <a:p>
            <a:endParaRPr lang="en-GB" sz="2400">
              <a:solidFill>
                <a:srgbClr val="232323"/>
              </a:solidFill>
              <a:latin typeface="Arial" panose="020B0604020202020204" pitchFamily="34" charset="0"/>
            </a:endParaRPr>
          </a:p>
          <a:p>
            <a:pPr marL="457200" indent="-457200">
              <a:buAutoNum type="arabicParenR"/>
            </a:pPr>
            <a:r>
              <a:rPr lang="en-GB" sz="2400">
                <a:solidFill>
                  <a:srgbClr val="232323"/>
                </a:solidFill>
                <a:latin typeface="Arial" panose="020B0604020202020204" pitchFamily="34" charset="0"/>
              </a:rPr>
              <a:t>Extract the .SAFE compressed file (best to use 7-Zip ‘Extract here’ option)</a:t>
            </a:r>
          </a:p>
          <a:p>
            <a:pPr marL="457200" indent="-457200">
              <a:buAutoNum type="arabicParenR"/>
            </a:pPr>
            <a:r>
              <a:rPr lang="en-GB" sz="2400">
                <a:solidFill>
                  <a:srgbClr val="232323"/>
                </a:solidFill>
                <a:latin typeface="Arial" panose="020B0604020202020204" pitchFamily="34" charset="0"/>
              </a:rPr>
              <a:t>Navigate to the ‘IMG_DATA’ folder</a:t>
            </a:r>
          </a:p>
          <a:p>
            <a:pPr marL="914400" lvl="1" indent="-457200">
              <a:buAutoNum type="arabicParenR"/>
            </a:pPr>
            <a:r>
              <a:rPr lang="en-GB" sz="2400">
                <a:solidFill>
                  <a:srgbClr val="232323"/>
                </a:solidFill>
                <a:latin typeface="Arial" panose="020B0604020202020204" pitchFamily="34" charset="0"/>
              </a:rPr>
              <a:t>‘S2X_XXXXXX.SAFE’ &gt; ‘GRANULE’ &gt; ‘L2A_XXXX’ &gt; ‘IMG_DATA’</a:t>
            </a:r>
          </a:p>
          <a:p>
            <a:pPr marL="457200" indent="-457200">
              <a:buAutoNum type="arabicParenR"/>
            </a:pPr>
            <a:r>
              <a:rPr lang="en-GB" sz="2400">
                <a:solidFill>
                  <a:srgbClr val="232323"/>
                </a:solidFill>
                <a:latin typeface="Arial" panose="020B0604020202020204" pitchFamily="34" charset="0"/>
              </a:rPr>
              <a:t>Explore the contents of the different pixel resolution folders (10, 20, 60)</a:t>
            </a:r>
          </a:p>
          <a:p>
            <a:pPr marL="457200" indent="-457200">
              <a:buAutoNum type="arabicParenR"/>
            </a:pPr>
            <a:r>
              <a:rPr lang="en-GB" sz="2400">
                <a:solidFill>
                  <a:srgbClr val="232323"/>
                </a:solidFill>
                <a:latin typeface="Arial" panose="020B0604020202020204" pitchFamily="34" charset="0"/>
              </a:rPr>
              <a:t>Drag and drop the R10 JP2 files into QGIS Layers panel or Map View.</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5C63C9AB-66A6-4285-C877-64F38CB494ED}"/>
              </a:ext>
            </a:extLst>
          </p:cNvPr>
          <p:cNvPicPr>
            <a:picLocks noChangeAspect="1"/>
          </p:cNvPicPr>
          <p:nvPr/>
        </p:nvPicPr>
        <p:blipFill>
          <a:blip r:embed="rId3"/>
          <a:stretch>
            <a:fillRect/>
          </a:stretch>
        </p:blipFill>
        <p:spPr>
          <a:xfrm>
            <a:off x="1418488" y="526811"/>
            <a:ext cx="9349409" cy="1477740"/>
          </a:xfrm>
          <a:prstGeom prst="rect">
            <a:avLst/>
          </a:prstGeom>
          <a:ln>
            <a:solidFill>
              <a:schemeClr val="tx1"/>
            </a:solidFill>
          </a:ln>
        </p:spPr>
      </p:pic>
      <p:pic>
        <p:nvPicPr>
          <p:cNvPr id="16" name="Picture 15">
            <a:extLst>
              <a:ext uri="{FF2B5EF4-FFF2-40B4-BE49-F238E27FC236}">
                <a16:creationId xmlns:a16="http://schemas.microsoft.com/office/drawing/2014/main" id="{1EB190B4-60E2-AE87-9F4F-DFA48239E796}"/>
              </a:ext>
            </a:extLst>
          </p:cNvPr>
          <p:cNvPicPr>
            <a:picLocks noChangeAspect="1"/>
          </p:cNvPicPr>
          <p:nvPr/>
        </p:nvPicPr>
        <p:blipFill>
          <a:blip r:embed="rId4"/>
          <a:stretch>
            <a:fillRect/>
          </a:stretch>
        </p:blipFill>
        <p:spPr>
          <a:xfrm>
            <a:off x="8000650" y="2919419"/>
            <a:ext cx="3590925" cy="1304925"/>
          </a:xfrm>
          <a:prstGeom prst="rect">
            <a:avLst/>
          </a:prstGeom>
          <a:ln>
            <a:solidFill>
              <a:schemeClr val="tx1"/>
            </a:solidFill>
          </a:ln>
        </p:spPr>
      </p:pic>
    </p:spTree>
    <p:extLst>
      <p:ext uri="{BB962C8B-B14F-4D97-AF65-F5344CB8AC3E}">
        <p14:creationId xmlns:p14="http://schemas.microsoft.com/office/powerpoint/2010/main" val="40332444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59</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en-GB" b="1" dirty="0"/>
              <a:t>Visualisation</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45774" y="2719719"/>
            <a:ext cx="5037596" cy="3785652"/>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This creates a text file which reads each band in using its </a:t>
            </a:r>
            <a:r>
              <a:rPr lang="en-GB" sz="2000" err="1">
                <a:solidFill>
                  <a:srgbClr val="232323"/>
                </a:solidFill>
                <a:latin typeface="Arial" panose="020B0604020202020204" pitchFamily="34" charset="0"/>
              </a:rPr>
              <a:t>filepath</a:t>
            </a:r>
            <a:r>
              <a:rPr lang="en-GB" sz="2000">
                <a:solidFill>
                  <a:srgbClr val="232323"/>
                </a:solidFill>
                <a:latin typeface="Arial" panose="020B0604020202020204" pitchFamily="34" charset="0"/>
              </a:rPr>
              <a:t>, rather than duplicating the data.</a:t>
            </a:r>
          </a:p>
          <a:p>
            <a:pPr marL="342900" indent="-342900">
              <a:buFont typeface="Arial" panose="020B0604020202020204" pitchFamily="34" charset="0"/>
              <a:buChar char="•"/>
            </a:pPr>
            <a:r>
              <a:rPr lang="en-GB" sz="2000">
                <a:solidFill>
                  <a:srgbClr val="232323"/>
                </a:solidFill>
                <a:latin typeface="Arial" panose="020B0604020202020204" pitchFamily="34" charset="0"/>
              </a:rPr>
              <a:t>‘Raster’ &gt; ‘Miscellaneous’ &gt; ‘Build Virtual Raster’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the files you want</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Select ‘Place each input band in a separate layer’</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Specify an output filename and location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3AA310C3-31E4-B3DB-2B37-262B70F54E98}"/>
              </a:ext>
            </a:extLst>
          </p:cNvPr>
          <p:cNvPicPr>
            <a:picLocks noChangeAspect="1"/>
          </p:cNvPicPr>
          <p:nvPr/>
        </p:nvPicPr>
        <p:blipFill>
          <a:blip r:embed="rId3"/>
          <a:stretch>
            <a:fillRect/>
          </a:stretch>
        </p:blipFill>
        <p:spPr>
          <a:xfrm>
            <a:off x="7809956" y="705844"/>
            <a:ext cx="4297675" cy="2308011"/>
          </a:xfrm>
          <a:prstGeom prst="rect">
            <a:avLst/>
          </a:prstGeom>
          <a:ln>
            <a:solidFill>
              <a:schemeClr val="tx1"/>
            </a:solidFill>
          </a:ln>
        </p:spPr>
      </p:pic>
      <p:pic>
        <p:nvPicPr>
          <p:cNvPr id="7" name="Picture 6">
            <a:extLst>
              <a:ext uri="{FF2B5EF4-FFF2-40B4-BE49-F238E27FC236}">
                <a16:creationId xmlns:a16="http://schemas.microsoft.com/office/drawing/2014/main" id="{2CEB5D69-FB87-0C2C-8C90-1E64D2E51F96}"/>
              </a:ext>
            </a:extLst>
          </p:cNvPr>
          <p:cNvPicPr>
            <a:picLocks noChangeAspect="1"/>
          </p:cNvPicPr>
          <p:nvPr/>
        </p:nvPicPr>
        <p:blipFill>
          <a:blip r:embed="rId4"/>
          <a:stretch>
            <a:fillRect/>
          </a:stretch>
        </p:blipFill>
        <p:spPr>
          <a:xfrm>
            <a:off x="4678018" y="4011789"/>
            <a:ext cx="3243870" cy="1700131"/>
          </a:xfrm>
          <a:prstGeom prst="rect">
            <a:avLst/>
          </a:prstGeom>
          <a:ln>
            <a:solidFill>
              <a:schemeClr val="tx1"/>
            </a:solidFill>
          </a:ln>
        </p:spPr>
      </p:pic>
      <p:pic>
        <p:nvPicPr>
          <p:cNvPr id="10" name="Picture 9">
            <a:extLst>
              <a:ext uri="{FF2B5EF4-FFF2-40B4-BE49-F238E27FC236}">
                <a16:creationId xmlns:a16="http://schemas.microsoft.com/office/drawing/2014/main" id="{623B83A9-C32C-6C85-1389-5BC1F5056A0C}"/>
              </a:ext>
            </a:extLst>
          </p:cNvPr>
          <p:cNvPicPr>
            <a:picLocks noChangeAspect="1"/>
          </p:cNvPicPr>
          <p:nvPr/>
        </p:nvPicPr>
        <p:blipFill>
          <a:blip r:embed="rId5"/>
          <a:stretch>
            <a:fillRect/>
          </a:stretch>
        </p:blipFill>
        <p:spPr>
          <a:xfrm>
            <a:off x="7996237" y="3165701"/>
            <a:ext cx="4195763" cy="3300413"/>
          </a:xfrm>
          <a:prstGeom prst="rect">
            <a:avLst/>
          </a:prstGeom>
        </p:spPr>
      </p:pic>
      <p:sp>
        <p:nvSpPr>
          <p:cNvPr id="12" name="TextBox 11">
            <a:extLst>
              <a:ext uri="{FF2B5EF4-FFF2-40B4-BE49-F238E27FC236}">
                <a16:creationId xmlns:a16="http://schemas.microsoft.com/office/drawing/2014/main" id="{37E3F2A0-87D4-F0AC-687C-F02DF8B4D97E}"/>
              </a:ext>
            </a:extLst>
          </p:cNvPr>
          <p:cNvSpPr txBox="1"/>
          <p:nvPr/>
        </p:nvSpPr>
        <p:spPr>
          <a:xfrm>
            <a:off x="-1" y="342075"/>
            <a:ext cx="7719391" cy="2800767"/>
          </a:xfrm>
          <a:prstGeom prst="rect">
            <a:avLst/>
          </a:prstGeom>
          <a:noFill/>
        </p:spPr>
        <p:txBody>
          <a:bodyPr wrap="square">
            <a:spAutoFit/>
          </a:bodyPr>
          <a:lstStyle/>
          <a:p>
            <a:pPr marL="342900" indent="-342900">
              <a:buFont typeface="Arial" panose="020B0604020202020204" pitchFamily="34" charset="0"/>
              <a:buChar char="•"/>
            </a:pPr>
            <a:r>
              <a:rPr lang="en-GB" sz="2200">
                <a:solidFill>
                  <a:srgbClr val="232323"/>
                </a:solidFill>
                <a:latin typeface="Arial" panose="020B0604020202020204" pitchFamily="34" charset="0"/>
              </a:rPr>
              <a:t>Individual bands can only be displayed in greyscale (or a colour ramp)</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To display composites, you will need an image stack (a file that contains multiple bands in a single file)</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This can be done using a Virtual Raster (VRT):</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p:txBody>
      </p:sp>
      <p:sp>
        <p:nvSpPr>
          <p:cNvPr id="17" name="Rectangle 16">
            <a:extLst>
              <a:ext uri="{FF2B5EF4-FFF2-40B4-BE49-F238E27FC236}">
                <a16:creationId xmlns:a16="http://schemas.microsoft.com/office/drawing/2014/main" id="{474F095A-F27A-4ECE-DE3F-DE31912907FB}"/>
              </a:ext>
            </a:extLst>
          </p:cNvPr>
          <p:cNvSpPr/>
          <p:nvPr/>
        </p:nvSpPr>
        <p:spPr>
          <a:xfrm>
            <a:off x="8024192" y="4224222"/>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B26D8BAD-0CA2-BDCE-40FE-511CCF7214E1}"/>
              </a:ext>
            </a:extLst>
          </p:cNvPr>
          <p:cNvSpPr/>
          <p:nvPr/>
        </p:nvSpPr>
        <p:spPr>
          <a:xfrm>
            <a:off x="11787809" y="3760397"/>
            <a:ext cx="258417"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67035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60</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Composites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53009" y="450786"/>
            <a:ext cx="8200707" cy="2554545"/>
          </a:xfrm>
          <a:prstGeom prst="rect">
            <a:avLst/>
          </a:prstGeom>
          <a:noFill/>
        </p:spPr>
        <p:txBody>
          <a:bodyPr wrap="square" rtlCol="0">
            <a:spAutoFit/>
          </a:bodyPr>
          <a:lstStyle/>
          <a:p>
            <a:r>
              <a:rPr lang="en-GB" sz="2000">
                <a:solidFill>
                  <a:srgbClr val="232323"/>
                </a:solidFill>
                <a:latin typeface="Arial" panose="020B0604020202020204" pitchFamily="34" charset="0"/>
              </a:rPr>
              <a:t>Using a layer stack (in this case, the VRT layer), users can now display multi-band data in different composites through the RGB channels.</a:t>
            </a:r>
          </a:p>
          <a:p>
            <a:endParaRPr lang="en-GB" sz="2000">
              <a:solidFill>
                <a:srgbClr val="232323"/>
              </a:solidFill>
              <a:latin typeface="Arial" panose="020B0604020202020204" pitchFamily="34" charset="0"/>
            </a:endParaRPr>
          </a:p>
          <a:p>
            <a:r>
              <a:rPr lang="en-GB" sz="2000" b="1" i="1">
                <a:solidFill>
                  <a:srgbClr val="232323"/>
                </a:solidFill>
                <a:latin typeface="Comic Sans MS" panose="030F0702030302020204" pitchFamily="66" charset="0"/>
              </a:rPr>
              <a:t>Activity: Try different combinations by changing which spectral bands are displayed in the Red, Green, and Blue channels of the visual display.</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074" name="Picture 2" descr="Sentinel-2A SatelliteSensor | Satellite Imaging Corp">
            <a:extLst>
              <a:ext uri="{FF2B5EF4-FFF2-40B4-BE49-F238E27FC236}">
                <a16:creationId xmlns:a16="http://schemas.microsoft.com/office/drawing/2014/main" id="{7E395F55-9C51-D126-8AEF-64074501F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027" y="2729916"/>
            <a:ext cx="4017686" cy="326006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2BBC7F0D-6F80-94CC-505D-C64CA8291165}"/>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4605284" y="2322566"/>
            <a:ext cx="3410715" cy="2212867"/>
          </a:xfrm>
          <a:prstGeom prst="rect">
            <a:avLst/>
          </a:prstGeom>
        </p:spPr>
      </p:pic>
      <p:pic>
        <p:nvPicPr>
          <p:cNvPr id="6" name="Picture 2" descr="Sentinel 2 Natural Color">
            <a:extLst>
              <a:ext uri="{FF2B5EF4-FFF2-40B4-BE49-F238E27FC236}">
                <a16:creationId xmlns:a16="http://schemas.microsoft.com/office/drawing/2014/main" id="{C1186B04-03B7-AD65-D615-F609063EE14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8306130" y="401495"/>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Sentinel 2 Color Infrared">
            <a:extLst>
              <a:ext uri="{FF2B5EF4-FFF2-40B4-BE49-F238E27FC236}">
                <a16:creationId xmlns:a16="http://schemas.microsoft.com/office/drawing/2014/main" id="{BC047B54-FFE2-7714-2FAF-6F71E1E0D2F6}"/>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8315739" y="2367786"/>
            <a:ext cx="3704576" cy="18522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a:extLst>
              <a:ext uri="{FF2B5EF4-FFF2-40B4-BE49-F238E27FC236}">
                <a16:creationId xmlns:a16="http://schemas.microsoft.com/office/drawing/2014/main" id="{4A3CD8BC-ADC4-44D3-CE39-A2FE9D1D71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p:blipFill>
        <p:spPr bwMode="auto">
          <a:xfrm>
            <a:off x="4451788" y="4604217"/>
            <a:ext cx="3717708" cy="18618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E349932-B318-F95D-2E9A-C64CE5615C4F}"/>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40000"/>
                    </a14:imgEffect>
                  </a14:imgLayer>
                </a14:imgProps>
              </a:ext>
              <a:ext uri="{28A0092B-C50C-407E-A947-70E740481C1C}">
                <a14:useLocalDpi xmlns:a14="http://schemas.microsoft.com/office/drawing/2010/main" val="0"/>
              </a:ext>
            </a:extLst>
          </a:blip>
          <a:srcRect/>
          <a:stretch/>
        </p:blipFill>
        <p:spPr>
          <a:xfrm>
            <a:off x="8306130" y="4604217"/>
            <a:ext cx="3723794" cy="1861897"/>
          </a:xfrm>
          <a:prstGeom prst="rect">
            <a:avLst/>
          </a:prstGeom>
        </p:spPr>
      </p:pic>
      <p:sp>
        <p:nvSpPr>
          <p:cNvPr id="11" name="TextBox 10">
            <a:extLst>
              <a:ext uri="{FF2B5EF4-FFF2-40B4-BE49-F238E27FC236}">
                <a16:creationId xmlns:a16="http://schemas.microsoft.com/office/drawing/2014/main" id="{9F4053CF-6F3E-044D-7651-7E95C7DE8B6E}"/>
              </a:ext>
            </a:extLst>
          </p:cNvPr>
          <p:cNvSpPr txBox="1"/>
          <p:nvPr/>
        </p:nvSpPr>
        <p:spPr>
          <a:xfrm>
            <a:off x="10320459" y="371661"/>
            <a:ext cx="1742661" cy="646331"/>
          </a:xfrm>
          <a:prstGeom prst="rect">
            <a:avLst/>
          </a:prstGeom>
          <a:noFill/>
        </p:spPr>
        <p:txBody>
          <a:bodyPr wrap="square">
            <a:spAutoFit/>
          </a:bodyPr>
          <a:lstStyle/>
          <a:p>
            <a:r>
              <a:rPr lang="en-GB" sz="1200" b="1">
                <a:solidFill>
                  <a:schemeClr val="bg1"/>
                </a:solidFill>
                <a:effectLst>
                  <a:outerShdw blurRad="38100" dist="38100" dir="2700000" algn="tl">
                    <a:srgbClr val="000000">
                      <a:alpha val="43137"/>
                    </a:srgbClr>
                  </a:outerShdw>
                </a:effectLst>
              </a:rPr>
              <a:t>Natural ‘True Colour’ </a:t>
            </a:r>
          </a:p>
          <a:p>
            <a:r>
              <a:rPr lang="en-GB" sz="1200" b="1">
                <a:solidFill>
                  <a:schemeClr val="bg1"/>
                </a:solidFill>
                <a:effectLst>
                  <a:outerShdw blurRad="38100" dist="38100" dir="2700000" algn="tl">
                    <a:srgbClr val="000000">
                      <a:alpha val="43137"/>
                    </a:srgbClr>
                  </a:outerShdw>
                </a:effectLst>
              </a:rPr>
              <a:t>(B4, B3, B2)</a:t>
            </a:r>
          </a:p>
          <a:p>
            <a:r>
              <a:rPr lang="en-GB" sz="1200" b="1">
                <a:solidFill>
                  <a:schemeClr val="bg1"/>
                </a:solidFill>
                <a:effectLst>
                  <a:outerShdw blurRad="38100" dist="38100" dir="2700000" algn="tl">
                    <a:srgbClr val="000000">
                      <a:alpha val="43137"/>
                    </a:srgbClr>
                  </a:outerShdw>
                </a:effectLst>
              </a:rPr>
              <a:t>Same as the human eye.</a:t>
            </a:r>
          </a:p>
        </p:txBody>
      </p:sp>
      <p:sp>
        <p:nvSpPr>
          <p:cNvPr id="12" name="TextBox 11">
            <a:extLst>
              <a:ext uri="{FF2B5EF4-FFF2-40B4-BE49-F238E27FC236}">
                <a16:creationId xmlns:a16="http://schemas.microsoft.com/office/drawing/2014/main" id="{1078910C-AB5E-E67F-790F-89F4AEA69DB0}"/>
              </a:ext>
            </a:extLst>
          </p:cNvPr>
          <p:cNvSpPr txBox="1"/>
          <p:nvPr/>
        </p:nvSpPr>
        <p:spPr>
          <a:xfrm>
            <a:off x="10106238" y="2335045"/>
            <a:ext cx="1904468"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Colour Infrared ‘False colour composite (B8, B4, B3)</a:t>
            </a:r>
          </a:p>
          <a:p>
            <a:pPr algn="r"/>
            <a:r>
              <a:rPr lang="en-GB" sz="1100" b="1">
                <a:solidFill>
                  <a:schemeClr val="bg1"/>
                </a:solidFill>
                <a:effectLst>
                  <a:outerShdw blurRad="38100" dist="38100" dir="2700000" algn="tl">
                    <a:srgbClr val="000000">
                      <a:alpha val="43137"/>
                    </a:srgbClr>
                  </a:outerShdw>
                </a:effectLst>
              </a:rPr>
              <a:t>Emphasises vegetation abundance – deeper red.</a:t>
            </a:r>
          </a:p>
        </p:txBody>
      </p:sp>
      <p:sp>
        <p:nvSpPr>
          <p:cNvPr id="17" name="TextBox 16">
            <a:extLst>
              <a:ext uri="{FF2B5EF4-FFF2-40B4-BE49-F238E27FC236}">
                <a16:creationId xmlns:a16="http://schemas.microsoft.com/office/drawing/2014/main" id="{08DB221A-25D7-C0AB-BF44-9E4970588722}"/>
              </a:ext>
            </a:extLst>
          </p:cNvPr>
          <p:cNvSpPr txBox="1"/>
          <p:nvPr/>
        </p:nvSpPr>
        <p:spPr>
          <a:xfrm>
            <a:off x="10051774" y="4600401"/>
            <a:ext cx="1978150" cy="769441"/>
          </a:xfrm>
          <a:prstGeom prst="rect">
            <a:avLst/>
          </a:prstGeom>
          <a:noFill/>
        </p:spPr>
        <p:txBody>
          <a:bodyPr wrap="square">
            <a:spAutoFit/>
          </a:bodyPr>
          <a:lstStyle/>
          <a:p>
            <a:pPr algn="r"/>
            <a:r>
              <a:rPr lang="en-GB" sz="1100" b="1">
                <a:solidFill>
                  <a:schemeClr val="bg1"/>
                </a:solidFill>
                <a:effectLst>
                  <a:outerShdw blurRad="38100" dist="38100" dir="2700000" algn="tl">
                    <a:srgbClr val="000000">
                      <a:alpha val="43137"/>
                    </a:srgbClr>
                  </a:outerShdw>
                </a:effectLst>
              </a:rPr>
              <a:t>Geology  ‘False colour composite’ (B12, B11, B2)</a:t>
            </a:r>
          </a:p>
          <a:p>
            <a:pPr algn="r"/>
            <a:r>
              <a:rPr lang="en-GB" sz="1100" b="1">
                <a:solidFill>
                  <a:schemeClr val="bg1"/>
                </a:solidFill>
                <a:effectLst>
                  <a:outerShdw blurRad="38100" dist="38100" dir="2700000" algn="tl">
                    <a:srgbClr val="000000">
                      <a:alpha val="43137"/>
                    </a:srgbClr>
                  </a:outerShdw>
                </a:effectLst>
              </a:rPr>
              <a:t>Variations in SWIR bands emphasis geological features.</a:t>
            </a:r>
          </a:p>
        </p:txBody>
      </p:sp>
      <p:sp>
        <p:nvSpPr>
          <p:cNvPr id="18" name="TextBox 17">
            <a:extLst>
              <a:ext uri="{FF2B5EF4-FFF2-40B4-BE49-F238E27FC236}">
                <a16:creationId xmlns:a16="http://schemas.microsoft.com/office/drawing/2014/main" id="{B53EB167-A1D6-0FA6-8DF3-5435C32AF489}"/>
              </a:ext>
            </a:extLst>
          </p:cNvPr>
          <p:cNvSpPr txBox="1"/>
          <p:nvPr/>
        </p:nvSpPr>
        <p:spPr>
          <a:xfrm>
            <a:off x="6330660" y="4568193"/>
            <a:ext cx="1807002" cy="938719"/>
          </a:xfrm>
          <a:prstGeom prst="rect">
            <a:avLst/>
          </a:prstGeom>
          <a:noFill/>
        </p:spPr>
        <p:txBody>
          <a:bodyPr wrap="square">
            <a:spAutoFit/>
          </a:bodyPr>
          <a:lstStyle/>
          <a:p>
            <a:r>
              <a:rPr lang="en-GB" sz="1100" b="1">
                <a:solidFill>
                  <a:schemeClr val="bg1"/>
                </a:solidFill>
                <a:effectLst>
                  <a:outerShdw blurRad="38100" dist="38100" dir="2700000" algn="tl">
                    <a:srgbClr val="000000">
                      <a:alpha val="43137"/>
                    </a:srgbClr>
                  </a:outerShdw>
                </a:effectLst>
              </a:rPr>
              <a:t>Agriculture  ‘False colour composite’ (B11, B8, B2)</a:t>
            </a:r>
          </a:p>
          <a:p>
            <a:r>
              <a:rPr lang="en-GB" sz="1100" b="1">
                <a:solidFill>
                  <a:schemeClr val="bg1"/>
                </a:solidFill>
                <a:effectLst>
                  <a:outerShdw blurRad="38100" dist="38100" dir="2700000" algn="tl">
                    <a:srgbClr val="000000">
                      <a:alpha val="43137"/>
                    </a:srgbClr>
                  </a:outerShdw>
                </a:effectLst>
              </a:rPr>
              <a:t>SWIR and NIR present to show variations in vegetation stress / health</a:t>
            </a:r>
          </a:p>
        </p:txBody>
      </p:sp>
    </p:spTree>
    <p:extLst>
      <p:ext uri="{BB962C8B-B14F-4D97-AF65-F5344CB8AC3E}">
        <p14:creationId xmlns:p14="http://schemas.microsoft.com/office/powerpoint/2010/main" val="21546665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61</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Spectral signature </a:t>
            </a:r>
            <a:r>
              <a:rPr lang="fr-FR" b="1" dirty="0" err="1"/>
              <a:t>plotting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600" y="536925"/>
            <a:ext cx="8325157" cy="3170099"/>
          </a:xfrm>
          <a:prstGeom prst="rect">
            <a:avLst/>
          </a:prstGeom>
          <a:noFill/>
        </p:spPr>
        <p:txBody>
          <a:bodyPr wrap="square" rtlCol="0">
            <a:spAutoFit/>
          </a:bodyPr>
          <a:lstStyle/>
          <a:p>
            <a:r>
              <a:rPr lang="en-GB" sz="2000">
                <a:solidFill>
                  <a:srgbClr val="232323"/>
                </a:solidFill>
                <a:latin typeface="Arial" panose="020B0604020202020204" pitchFamily="34" charset="0"/>
              </a:rPr>
              <a:t>When bands are stacked in the same file, it is also possible to interrogate individual pixel value locations to extract the DN values in each raster within the stack, and the associated ‘spectral curve’</a:t>
            </a:r>
          </a:p>
          <a:p>
            <a:endParaRPr lang="en-GB" sz="20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algn="ctr"/>
            <a:r>
              <a:rPr lang="en-GB" sz="2000" b="1" i="1">
                <a:solidFill>
                  <a:srgbClr val="232323"/>
                </a:solidFill>
                <a:latin typeface="Comic Sans MS" panose="030F0702030302020204" pitchFamily="66" charset="0"/>
              </a:rPr>
              <a:t>Activity: With the ‘Identify’ tool selected, and the ‘Top Down’ mode and ‘Graph’ View option selected, click on different locations in the image to display graphs of the spectral values.</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3" name="Picture 2">
            <a:extLst>
              <a:ext uri="{FF2B5EF4-FFF2-40B4-BE49-F238E27FC236}">
                <a16:creationId xmlns:a16="http://schemas.microsoft.com/office/drawing/2014/main" id="{9635ADFB-C15E-DA11-6D8A-20A99C34661F}"/>
              </a:ext>
            </a:extLst>
          </p:cNvPr>
          <p:cNvPicPr>
            <a:picLocks noChangeAspect="1"/>
          </p:cNvPicPr>
          <p:nvPr/>
        </p:nvPicPr>
        <p:blipFill>
          <a:blip r:embed="rId3"/>
          <a:stretch>
            <a:fillRect/>
          </a:stretch>
        </p:blipFill>
        <p:spPr>
          <a:xfrm>
            <a:off x="165653" y="3253961"/>
            <a:ext cx="5049078" cy="3155673"/>
          </a:xfrm>
          <a:prstGeom prst="rect">
            <a:avLst/>
          </a:prstGeom>
        </p:spPr>
      </p:pic>
      <p:pic>
        <p:nvPicPr>
          <p:cNvPr id="4" name="Picture 10" descr="Map Algebra">
            <a:extLst>
              <a:ext uri="{FF2B5EF4-FFF2-40B4-BE49-F238E27FC236}">
                <a16:creationId xmlns:a16="http://schemas.microsoft.com/office/drawing/2014/main" id="{8D67C85E-EB3D-E8C1-C56D-1A07DF5E98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2578" y="651566"/>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Arrow Connector 18">
            <a:extLst>
              <a:ext uri="{FF2B5EF4-FFF2-40B4-BE49-F238E27FC236}">
                <a16:creationId xmlns:a16="http://schemas.microsoft.com/office/drawing/2014/main" id="{9D7075E8-C4CA-7EE1-45AE-56287489AC73}"/>
              </a:ext>
            </a:extLst>
          </p:cNvPr>
          <p:cNvCxnSpPr>
            <a:cxnSpLocks/>
          </p:cNvCxnSpPr>
          <p:nvPr/>
        </p:nvCxnSpPr>
        <p:spPr>
          <a:xfrm>
            <a:off x="10076116" y="1292194"/>
            <a:ext cx="0" cy="119968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E1004304-C222-EB13-BBFA-ECDD89DCEECB}"/>
              </a:ext>
            </a:extLst>
          </p:cNvPr>
          <p:cNvSpPr txBox="1"/>
          <p:nvPr/>
        </p:nvSpPr>
        <p:spPr>
          <a:xfrm>
            <a:off x="10088739" y="2526290"/>
            <a:ext cx="2103261" cy="307777"/>
          </a:xfrm>
          <a:prstGeom prst="rect">
            <a:avLst/>
          </a:prstGeom>
          <a:noFill/>
        </p:spPr>
        <p:txBody>
          <a:bodyPr wrap="square">
            <a:spAutoFit/>
          </a:bodyPr>
          <a:lstStyle/>
          <a:p>
            <a:r>
              <a:rPr lang="en-GB" sz="1400">
                <a:solidFill>
                  <a:srgbClr val="232323"/>
                </a:solidFill>
                <a:latin typeface="Centaur" panose="02030504050205020304" pitchFamily="18" charset="0"/>
              </a:rPr>
              <a:t>Pixel (</a:t>
            </a:r>
            <a:r>
              <a:rPr lang="en-GB" sz="1400" err="1">
                <a:solidFill>
                  <a:srgbClr val="232323"/>
                </a:solidFill>
                <a:latin typeface="Centaur" panose="02030504050205020304" pitchFamily="18" charset="0"/>
              </a:rPr>
              <a:t>x,y</a:t>
            </a:r>
            <a:r>
              <a:rPr lang="en-GB" sz="1400">
                <a:solidFill>
                  <a:srgbClr val="232323"/>
                </a:solidFill>
                <a:latin typeface="Centaur" panose="02030504050205020304" pitchFamily="18" charset="0"/>
              </a:rPr>
              <a:t>): [9.7, 3.9, 5.8]</a:t>
            </a:r>
            <a:endParaRPr lang="en-GB" sz="1400">
              <a:latin typeface="Centaur" panose="02030504050205020304" pitchFamily="18" charset="0"/>
            </a:endParaRPr>
          </a:p>
        </p:txBody>
      </p:sp>
      <p:pic>
        <p:nvPicPr>
          <p:cNvPr id="25" name="Picture 24">
            <a:extLst>
              <a:ext uri="{FF2B5EF4-FFF2-40B4-BE49-F238E27FC236}">
                <a16:creationId xmlns:a16="http://schemas.microsoft.com/office/drawing/2014/main" id="{13B133C0-D4FE-5641-333B-9819E5FC675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477551" y="3326464"/>
            <a:ext cx="4598565" cy="2436521"/>
          </a:xfrm>
          <a:prstGeom prst="rect">
            <a:avLst/>
          </a:prstGeom>
        </p:spPr>
      </p:pic>
      <p:pic>
        <p:nvPicPr>
          <p:cNvPr id="27" name="Picture 26">
            <a:extLst>
              <a:ext uri="{FF2B5EF4-FFF2-40B4-BE49-F238E27FC236}">
                <a16:creationId xmlns:a16="http://schemas.microsoft.com/office/drawing/2014/main" id="{22097D12-20A5-BC19-3620-72A12B45E870}"/>
              </a:ext>
            </a:extLst>
          </p:cNvPr>
          <p:cNvPicPr>
            <a:picLocks noChangeAspect="1"/>
          </p:cNvPicPr>
          <p:nvPr/>
        </p:nvPicPr>
        <p:blipFill>
          <a:blip r:embed="rId6"/>
          <a:stretch>
            <a:fillRect/>
          </a:stretch>
        </p:blipFill>
        <p:spPr>
          <a:xfrm>
            <a:off x="7835304" y="4262093"/>
            <a:ext cx="3947175" cy="2248080"/>
          </a:xfrm>
          <a:prstGeom prst="rect">
            <a:avLst/>
          </a:prstGeom>
        </p:spPr>
      </p:pic>
      <p:sp>
        <p:nvSpPr>
          <p:cNvPr id="28" name="Rectangle 27">
            <a:extLst>
              <a:ext uri="{FF2B5EF4-FFF2-40B4-BE49-F238E27FC236}">
                <a16:creationId xmlns:a16="http://schemas.microsoft.com/office/drawing/2014/main" id="{95D80186-262E-4A5F-65F9-6E632E11465A}"/>
              </a:ext>
            </a:extLst>
          </p:cNvPr>
          <p:cNvSpPr/>
          <p:nvPr/>
        </p:nvSpPr>
        <p:spPr>
          <a:xfrm>
            <a:off x="7786096" y="6270486"/>
            <a:ext cx="688669"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EEDC8686-CDC1-9BB5-AAC4-F10429306359}"/>
              </a:ext>
            </a:extLst>
          </p:cNvPr>
          <p:cNvSpPr txBox="1"/>
          <p:nvPr/>
        </p:nvSpPr>
        <p:spPr>
          <a:xfrm>
            <a:off x="8719931" y="3821490"/>
            <a:ext cx="212034" cy="369332"/>
          </a:xfrm>
          <a:prstGeom prst="rect">
            <a:avLst/>
          </a:prstGeom>
          <a:noFill/>
        </p:spPr>
        <p:txBody>
          <a:bodyPr wrap="square">
            <a:spAutoFit/>
          </a:bodyPr>
          <a:lstStyle/>
          <a:p>
            <a:r>
              <a:rPr lang="en-GB" b="1">
                <a:solidFill>
                  <a:srgbClr val="FF0000"/>
                </a:solidFill>
                <a:effectLst>
                  <a:outerShdw blurRad="38100" dist="38100" dir="2700000" algn="tl">
                    <a:srgbClr val="000000">
                      <a:alpha val="43137"/>
                    </a:srgbClr>
                  </a:outerShdw>
                </a:effectLst>
              </a:rPr>
              <a:t>x</a:t>
            </a:r>
          </a:p>
        </p:txBody>
      </p:sp>
      <p:cxnSp>
        <p:nvCxnSpPr>
          <p:cNvPr id="32" name="Connector: Curved 31">
            <a:extLst>
              <a:ext uri="{FF2B5EF4-FFF2-40B4-BE49-F238E27FC236}">
                <a16:creationId xmlns:a16="http://schemas.microsoft.com/office/drawing/2014/main" id="{2F1F1131-9791-D045-5356-68DC508EC12E}"/>
              </a:ext>
            </a:extLst>
          </p:cNvPr>
          <p:cNvCxnSpPr>
            <a:cxnSpLocks/>
            <a:endCxn id="27" idx="0"/>
          </p:cNvCxnSpPr>
          <p:nvPr/>
        </p:nvCxnSpPr>
        <p:spPr>
          <a:xfrm>
            <a:off x="9044609" y="4028661"/>
            <a:ext cx="764283" cy="233432"/>
          </a:xfrm>
          <a:prstGeom prst="curvedConnector2">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A56A40BB-1063-AF16-80F9-943DC90649BF}"/>
              </a:ext>
            </a:extLst>
          </p:cNvPr>
          <p:cNvPicPr>
            <a:picLocks noChangeAspect="1"/>
          </p:cNvPicPr>
          <p:nvPr/>
        </p:nvPicPr>
        <p:blipFill>
          <a:blip r:embed="rId7"/>
          <a:stretch>
            <a:fillRect/>
          </a:stretch>
        </p:blipFill>
        <p:spPr>
          <a:xfrm>
            <a:off x="3082787" y="1664866"/>
            <a:ext cx="381000" cy="419100"/>
          </a:xfrm>
          <a:prstGeom prst="rect">
            <a:avLst/>
          </a:prstGeom>
        </p:spPr>
      </p:pic>
    </p:spTree>
    <p:extLst>
      <p:ext uri="{BB962C8B-B14F-4D97-AF65-F5344CB8AC3E}">
        <p14:creationId xmlns:p14="http://schemas.microsoft.com/office/powerpoint/2010/main" val="13579521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62</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Index </a:t>
            </a:r>
            <a:r>
              <a:rPr lang="fr-FR" b="1" dirty="0" err="1"/>
              <a:t>calculation</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015663"/>
          </a:xfrm>
          <a:prstGeom prst="rect">
            <a:avLst/>
          </a:prstGeom>
          <a:noFill/>
        </p:spPr>
        <p:txBody>
          <a:bodyPr wrap="square" rtlCol="0">
            <a:spAutoFit/>
          </a:bodyPr>
          <a:lstStyle/>
          <a:p>
            <a:r>
              <a:rPr lang="en-GB" sz="2000">
                <a:solidFill>
                  <a:srgbClr val="232323"/>
                </a:solidFill>
                <a:latin typeface="Arial" panose="020B0604020202020204" pitchFamily="34" charset="0"/>
              </a:rPr>
              <a:t>To map the changes in forest cover as a result of the phosphate mining on Christmas Island, a spectral index could be used to identify vegetated pixels from non-vegetated pixels.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sp>
        <p:nvSpPr>
          <p:cNvPr id="2" name="TextBox 1">
            <a:extLst>
              <a:ext uri="{FF2B5EF4-FFF2-40B4-BE49-F238E27FC236}">
                <a16:creationId xmlns:a16="http://schemas.microsoft.com/office/drawing/2014/main" id="{B309D95E-5E84-53B4-1D11-454456464BFF}"/>
              </a:ext>
            </a:extLst>
          </p:cNvPr>
          <p:cNvSpPr txBox="1"/>
          <p:nvPr/>
        </p:nvSpPr>
        <p:spPr>
          <a:xfrm>
            <a:off x="3209816" y="3377909"/>
            <a:ext cx="3584714" cy="400110"/>
          </a:xfrm>
          <a:prstGeom prst="rect">
            <a:avLst/>
          </a:prstGeom>
          <a:noFill/>
        </p:spPr>
        <p:txBody>
          <a:bodyPr wrap="square">
            <a:spAutoFit/>
          </a:bodyPr>
          <a:lstStyle/>
          <a:p>
            <a:pPr algn="ctr"/>
            <a:r>
              <a:rPr lang="en-GB" sz="2000" i="1"/>
              <a:t>NDVI = (NIR – RED) / (NIR + RED)</a:t>
            </a:r>
          </a:p>
        </p:txBody>
      </p:sp>
      <p:pic>
        <p:nvPicPr>
          <p:cNvPr id="6" name="Picture 2" descr="What's the matter with NDVI? You are!">
            <a:extLst>
              <a:ext uri="{FF2B5EF4-FFF2-40B4-BE49-F238E27FC236}">
                <a16:creationId xmlns:a16="http://schemas.microsoft.com/office/drawing/2014/main" id="{9DFB7E1D-8709-9643-584E-9489996780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37" t="9981" r="3011" b="7655"/>
          <a:stretch/>
        </p:blipFill>
        <p:spPr bwMode="auto">
          <a:xfrm>
            <a:off x="3085090" y="3770844"/>
            <a:ext cx="3709440" cy="244155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ndvi example">
            <a:extLst>
              <a:ext uri="{FF2B5EF4-FFF2-40B4-BE49-F238E27FC236}">
                <a16:creationId xmlns:a16="http://schemas.microsoft.com/office/drawing/2014/main" id="{3C45A4CC-3574-0072-C1D5-5B8C88B86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21" y="3489478"/>
            <a:ext cx="2752586" cy="30593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349C013C-5101-1729-8BB4-F15F739903A3}"/>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052420" y="1552588"/>
            <a:ext cx="5036549" cy="4550038"/>
          </a:xfrm>
          <a:prstGeom prst="rect">
            <a:avLst/>
          </a:prstGeom>
        </p:spPr>
      </p:pic>
      <p:sp>
        <p:nvSpPr>
          <p:cNvPr id="12" name="TextBox 11">
            <a:extLst>
              <a:ext uri="{FF2B5EF4-FFF2-40B4-BE49-F238E27FC236}">
                <a16:creationId xmlns:a16="http://schemas.microsoft.com/office/drawing/2014/main" id="{7B8952D3-A678-4361-00E6-263DF307E546}"/>
              </a:ext>
            </a:extLst>
          </p:cNvPr>
          <p:cNvSpPr txBox="1"/>
          <p:nvPr/>
        </p:nvSpPr>
        <p:spPr>
          <a:xfrm>
            <a:off x="96599" y="1754115"/>
            <a:ext cx="6317453" cy="1015663"/>
          </a:xfrm>
          <a:prstGeom prst="rect">
            <a:avLst/>
          </a:prstGeom>
          <a:noFill/>
        </p:spPr>
        <p:txBody>
          <a:bodyPr wrap="square">
            <a:spAutoFit/>
          </a:bodyPr>
          <a:lstStyle/>
          <a:p>
            <a:pPr algn="ctr"/>
            <a:endParaRPr lang="en-GB" sz="2000">
              <a:solidFill>
                <a:srgbClr val="232323"/>
              </a:solidFill>
              <a:latin typeface="Arial" panose="020B0604020202020204" pitchFamily="34" charset="0"/>
            </a:endParaRPr>
          </a:p>
          <a:p>
            <a:pPr algn="ctr"/>
            <a:r>
              <a:rPr lang="en-GB" sz="2000" b="1">
                <a:solidFill>
                  <a:srgbClr val="232323"/>
                </a:solidFill>
                <a:latin typeface="Comic Sans MS" panose="030F0702030302020204" pitchFamily="66" charset="0"/>
              </a:rPr>
              <a:t>Activity: Using Raster Calculator, calculate NDVI for each chosen date.</a:t>
            </a:r>
          </a:p>
        </p:txBody>
      </p:sp>
      <p:sp>
        <p:nvSpPr>
          <p:cNvPr id="28" name="Rectangle 27">
            <a:extLst>
              <a:ext uri="{FF2B5EF4-FFF2-40B4-BE49-F238E27FC236}">
                <a16:creationId xmlns:a16="http://schemas.microsoft.com/office/drawing/2014/main" id="{95D80186-262E-4A5F-65F9-6E632E11465A}"/>
              </a:ext>
            </a:extLst>
          </p:cNvPr>
          <p:cNvSpPr/>
          <p:nvPr/>
        </p:nvSpPr>
        <p:spPr>
          <a:xfrm>
            <a:off x="9576706" y="2114550"/>
            <a:ext cx="2435771" cy="2449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3BB7A260-7B2B-6308-E1F3-C05A7E35725C}"/>
              </a:ext>
            </a:extLst>
          </p:cNvPr>
          <p:cNvSpPr/>
          <p:nvPr/>
        </p:nvSpPr>
        <p:spPr>
          <a:xfrm>
            <a:off x="7204820" y="5183467"/>
            <a:ext cx="4211928" cy="50358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9AC6B1B-2BAC-3767-95D1-787B237322B2}"/>
              </a:ext>
            </a:extLst>
          </p:cNvPr>
          <p:cNvSpPr txBox="1"/>
          <p:nvPr/>
        </p:nvSpPr>
        <p:spPr>
          <a:xfrm>
            <a:off x="8792694" y="1170951"/>
            <a:ext cx="3302707" cy="307777"/>
          </a:xfrm>
          <a:prstGeom prst="rect">
            <a:avLst/>
          </a:prstGeom>
          <a:noFill/>
        </p:spPr>
        <p:txBody>
          <a:bodyPr wrap="square">
            <a:spAutoFit/>
          </a:bodyPr>
          <a:lstStyle/>
          <a:p>
            <a:pPr algn="ctr"/>
            <a:r>
              <a:rPr lang="en-GB" sz="1400">
                <a:solidFill>
                  <a:srgbClr val="232323"/>
                </a:solidFill>
                <a:latin typeface="Arial" panose="020B0604020202020204" pitchFamily="34" charset="0"/>
              </a:rPr>
              <a:t>Ensure a sensible path and filename! </a:t>
            </a:r>
            <a:endParaRPr lang="en-GB" sz="1400"/>
          </a:p>
        </p:txBody>
      </p:sp>
      <p:cxnSp>
        <p:nvCxnSpPr>
          <p:cNvPr id="16" name="Straight Arrow Connector 15">
            <a:extLst>
              <a:ext uri="{FF2B5EF4-FFF2-40B4-BE49-F238E27FC236}">
                <a16:creationId xmlns:a16="http://schemas.microsoft.com/office/drawing/2014/main" id="{5DA7D633-1688-D490-081F-5CEF5D2DA6D2}"/>
              </a:ext>
            </a:extLst>
          </p:cNvPr>
          <p:cNvCxnSpPr>
            <a:cxnSpLocks/>
            <a:stCxn id="9" idx="2"/>
            <a:endCxn id="28" idx="0"/>
          </p:cNvCxnSpPr>
          <p:nvPr/>
        </p:nvCxnSpPr>
        <p:spPr>
          <a:xfrm>
            <a:off x="10444048" y="1478728"/>
            <a:ext cx="350544" cy="6358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0375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63</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Index </a:t>
            </a:r>
            <a:r>
              <a:rPr lang="fr-FR" b="1" dirty="0" err="1"/>
              <a:t>calculation</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2862322"/>
          </a:xfrm>
          <a:prstGeom prst="rect">
            <a:avLst/>
          </a:prstGeom>
          <a:noFill/>
        </p:spPr>
        <p:txBody>
          <a:bodyPr wrap="square" rtlCol="0">
            <a:spAutoFit/>
          </a:bodyPr>
          <a:lstStyle/>
          <a:p>
            <a:r>
              <a:rPr lang="en-GB" sz="2000">
                <a:solidFill>
                  <a:srgbClr val="232323"/>
                </a:solidFill>
                <a:latin typeface="Arial" panose="020B0604020202020204" pitchFamily="34" charset="0"/>
              </a:rPr>
              <a:t>Observe the two output </a:t>
            </a:r>
            <a:r>
              <a:rPr lang="en-GB" sz="2000" err="1">
                <a:solidFill>
                  <a:srgbClr val="232323"/>
                </a:solidFill>
                <a:latin typeface="Arial" panose="020B0604020202020204" pitchFamily="34" charset="0"/>
              </a:rPr>
              <a:t>rasters</a:t>
            </a:r>
            <a:r>
              <a:rPr lang="en-GB" sz="2000">
                <a:solidFill>
                  <a:srgbClr val="232323"/>
                </a:solidFill>
                <a:latin typeface="Arial" panose="020B0604020202020204" pitchFamily="34" charset="0"/>
              </a:rPr>
              <a:t> (the two NDVI images) in QGIS.</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Both are grayscale (single band of information)</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The values will range from -1 to 1 (though likely the values will mostly have a range of -0.2 to 0.8).</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You can use the ‘Symbology’ settings to display the data using different styles and emphasise the various distributions of NDVI values.</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11" name="Picture 10">
            <a:extLst>
              <a:ext uri="{FF2B5EF4-FFF2-40B4-BE49-F238E27FC236}">
                <a16:creationId xmlns:a16="http://schemas.microsoft.com/office/drawing/2014/main" id="{741C6FC9-2643-4D2D-1CDA-33C6524CA8DC}"/>
              </a:ext>
            </a:extLst>
          </p:cNvPr>
          <p:cNvPicPr>
            <a:picLocks noChangeAspect="1"/>
          </p:cNvPicPr>
          <p:nvPr/>
        </p:nvPicPr>
        <p:blipFill>
          <a:blip r:embed="rId3"/>
          <a:stretch>
            <a:fillRect/>
          </a:stretch>
        </p:blipFill>
        <p:spPr>
          <a:xfrm>
            <a:off x="398677" y="3258936"/>
            <a:ext cx="3367697" cy="2921428"/>
          </a:xfrm>
          <a:prstGeom prst="rect">
            <a:avLst/>
          </a:prstGeom>
        </p:spPr>
      </p:pic>
      <p:pic>
        <p:nvPicPr>
          <p:cNvPr id="18" name="Picture 17">
            <a:extLst>
              <a:ext uri="{FF2B5EF4-FFF2-40B4-BE49-F238E27FC236}">
                <a16:creationId xmlns:a16="http://schemas.microsoft.com/office/drawing/2014/main" id="{34315475-AC8C-DC4A-2E83-42E80F346A36}"/>
              </a:ext>
            </a:extLst>
          </p:cNvPr>
          <p:cNvPicPr>
            <a:picLocks noChangeAspect="1"/>
          </p:cNvPicPr>
          <p:nvPr/>
        </p:nvPicPr>
        <p:blipFill>
          <a:blip r:embed="rId4"/>
          <a:stretch>
            <a:fillRect/>
          </a:stretch>
        </p:blipFill>
        <p:spPr>
          <a:xfrm>
            <a:off x="4390084" y="3190878"/>
            <a:ext cx="3067591" cy="2989486"/>
          </a:xfrm>
          <a:prstGeom prst="rect">
            <a:avLst/>
          </a:prstGeom>
        </p:spPr>
      </p:pic>
      <p:pic>
        <p:nvPicPr>
          <p:cNvPr id="20" name="Picture 19">
            <a:extLst>
              <a:ext uri="{FF2B5EF4-FFF2-40B4-BE49-F238E27FC236}">
                <a16:creationId xmlns:a16="http://schemas.microsoft.com/office/drawing/2014/main" id="{7F7B2CF2-796D-343B-0B2A-DB072CF1B5BF}"/>
              </a:ext>
            </a:extLst>
          </p:cNvPr>
          <p:cNvPicPr>
            <a:picLocks noChangeAspect="1"/>
          </p:cNvPicPr>
          <p:nvPr/>
        </p:nvPicPr>
        <p:blipFill>
          <a:blip r:embed="rId5"/>
          <a:stretch>
            <a:fillRect/>
          </a:stretch>
        </p:blipFill>
        <p:spPr>
          <a:xfrm>
            <a:off x="8333306" y="3190878"/>
            <a:ext cx="3395482" cy="2945531"/>
          </a:xfrm>
          <a:prstGeom prst="rect">
            <a:avLst/>
          </a:prstGeom>
        </p:spPr>
      </p:pic>
      <p:pic>
        <p:nvPicPr>
          <p:cNvPr id="22" name="Picture 21">
            <a:extLst>
              <a:ext uri="{FF2B5EF4-FFF2-40B4-BE49-F238E27FC236}">
                <a16:creationId xmlns:a16="http://schemas.microsoft.com/office/drawing/2014/main" id="{5A8B8026-29D5-887A-32A7-84C507225515}"/>
              </a:ext>
            </a:extLst>
          </p:cNvPr>
          <p:cNvPicPr>
            <a:picLocks noChangeAspect="1"/>
          </p:cNvPicPr>
          <p:nvPr/>
        </p:nvPicPr>
        <p:blipFill>
          <a:blip r:embed="rId6"/>
          <a:stretch>
            <a:fillRect/>
          </a:stretch>
        </p:blipFill>
        <p:spPr>
          <a:xfrm>
            <a:off x="8333306" y="5004404"/>
            <a:ext cx="1078734" cy="1132005"/>
          </a:xfrm>
          <a:prstGeom prst="rect">
            <a:avLst/>
          </a:prstGeom>
        </p:spPr>
      </p:pic>
      <p:sp>
        <p:nvSpPr>
          <p:cNvPr id="24" name="TextBox 23">
            <a:extLst>
              <a:ext uri="{FF2B5EF4-FFF2-40B4-BE49-F238E27FC236}">
                <a16:creationId xmlns:a16="http://schemas.microsoft.com/office/drawing/2014/main" id="{299DDEC5-B510-3467-0B47-51A455BAF889}"/>
              </a:ext>
            </a:extLst>
          </p:cNvPr>
          <p:cNvSpPr txBox="1"/>
          <p:nvPr/>
        </p:nvSpPr>
        <p:spPr>
          <a:xfrm>
            <a:off x="1001155" y="6138573"/>
            <a:ext cx="2162739" cy="369332"/>
          </a:xfrm>
          <a:prstGeom prst="rect">
            <a:avLst/>
          </a:prstGeom>
          <a:noFill/>
        </p:spPr>
        <p:txBody>
          <a:bodyPr wrap="square">
            <a:spAutoFit/>
          </a:bodyPr>
          <a:lstStyle/>
          <a:p>
            <a:pPr algn="ctr"/>
            <a:r>
              <a:rPr lang="en-GB">
                <a:solidFill>
                  <a:srgbClr val="232323"/>
                </a:solidFill>
                <a:latin typeface="Arial" panose="020B0604020202020204" pitchFamily="34" charset="0"/>
              </a:rPr>
              <a:t>G</a:t>
            </a:r>
            <a:r>
              <a:rPr lang="en-GB" sz="1800">
                <a:solidFill>
                  <a:srgbClr val="232323"/>
                </a:solidFill>
                <a:latin typeface="Arial" panose="020B0604020202020204" pitchFamily="34" charset="0"/>
              </a:rPr>
              <a:t>rayscale image</a:t>
            </a:r>
            <a:endParaRPr lang="en-GB"/>
          </a:p>
        </p:txBody>
      </p:sp>
      <p:sp>
        <p:nvSpPr>
          <p:cNvPr id="25" name="TextBox 24">
            <a:extLst>
              <a:ext uri="{FF2B5EF4-FFF2-40B4-BE49-F238E27FC236}">
                <a16:creationId xmlns:a16="http://schemas.microsoft.com/office/drawing/2014/main" id="{D98F23F7-3EE5-576A-5385-BD78F8AF6DA2}"/>
              </a:ext>
            </a:extLst>
          </p:cNvPr>
          <p:cNvSpPr txBox="1"/>
          <p:nvPr/>
        </p:nvSpPr>
        <p:spPr>
          <a:xfrm>
            <a:off x="4384473" y="6136409"/>
            <a:ext cx="307320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histogram </a:t>
            </a:r>
            <a:endParaRPr lang="en-GB"/>
          </a:p>
        </p:txBody>
      </p:sp>
      <p:sp>
        <p:nvSpPr>
          <p:cNvPr id="26" name="TextBox 25">
            <a:extLst>
              <a:ext uri="{FF2B5EF4-FFF2-40B4-BE49-F238E27FC236}">
                <a16:creationId xmlns:a16="http://schemas.microsoft.com/office/drawing/2014/main" id="{81D209C3-0279-267D-50FD-5E86FBE3F6BC}"/>
              </a:ext>
            </a:extLst>
          </p:cNvPr>
          <p:cNvSpPr txBox="1"/>
          <p:nvPr/>
        </p:nvSpPr>
        <p:spPr>
          <a:xfrm>
            <a:off x="8049616" y="6136409"/>
            <a:ext cx="4136772" cy="369332"/>
          </a:xfrm>
          <a:prstGeom prst="rect">
            <a:avLst/>
          </a:prstGeom>
          <a:noFill/>
        </p:spPr>
        <p:txBody>
          <a:bodyPr wrap="square">
            <a:spAutoFit/>
          </a:bodyPr>
          <a:lstStyle/>
          <a:p>
            <a:pPr algn="ctr"/>
            <a:r>
              <a:rPr lang="en-GB">
                <a:solidFill>
                  <a:srgbClr val="232323"/>
                </a:solidFill>
                <a:latin typeface="Arial" panose="020B0604020202020204" pitchFamily="34" charset="0"/>
              </a:rPr>
              <a:t>NDVI image with thematic colour ramp</a:t>
            </a:r>
            <a:endParaRPr lang="en-GB"/>
          </a:p>
        </p:txBody>
      </p:sp>
      <p:sp>
        <p:nvSpPr>
          <p:cNvPr id="29" name="TextBox 28">
            <a:extLst>
              <a:ext uri="{FF2B5EF4-FFF2-40B4-BE49-F238E27FC236}">
                <a16:creationId xmlns:a16="http://schemas.microsoft.com/office/drawing/2014/main" id="{98EDC3B3-014B-867B-B2C6-A8632743C324}"/>
              </a:ext>
            </a:extLst>
          </p:cNvPr>
          <p:cNvSpPr txBox="1"/>
          <p:nvPr/>
        </p:nvSpPr>
        <p:spPr>
          <a:xfrm>
            <a:off x="1930635" y="5811032"/>
            <a:ext cx="1698649" cy="307777"/>
          </a:xfrm>
          <a:prstGeom prst="rect">
            <a:avLst/>
          </a:prstGeom>
          <a:noFill/>
        </p:spPr>
        <p:txBody>
          <a:bodyPr wrap="square">
            <a:spAutoFit/>
          </a:bodyPr>
          <a:lstStyle/>
          <a:p>
            <a:pPr algn="ctr"/>
            <a:r>
              <a:rPr lang="en-GB" sz="1400" b="1">
                <a:solidFill>
                  <a:schemeClr val="bg1"/>
                </a:solidFill>
                <a:latin typeface="Arial" panose="020B0604020202020204" pitchFamily="34" charset="0"/>
              </a:rPr>
              <a:t>NDVI – 06/11/2019</a:t>
            </a:r>
            <a:endParaRPr lang="en-GB" sz="1400" b="1">
              <a:solidFill>
                <a:schemeClr val="bg1"/>
              </a:solidFill>
            </a:endParaRPr>
          </a:p>
        </p:txBody>
      </p:sp>
    </p:spTree>
    <p:extLst>
      <p:ext uri="{BB962C8B-B14F-4D97-AF65-F5344CB8AC3E}">
        <p14:creationId xmlns:p14="http://schemas.microsoft.com/office/powerpoint/2010/main" val="17710876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64</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NDVI </a:t>
            </a:r>
            <a:r>
              <a:rPr lang="fr-FR" b="1" dirty="0" err="1"/>
              <a:t>Differencing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938992"/>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628853" cy="369332"/>
          </a:xfrm>
          <a:prstGeom prst="rect">
            <a:avLst/>
          </a:prstGeom>
          <a:noFill/>
        </p:spPr>
        <p:txBody>
          <a:bodyPr wrap="square" rtlCol="0">
            <a:spAutoFit/>
          </a:bodyPr>
          <a:lstStyle/>
          <a:p>
            <a:r>
              <a:rPr lang="fr-FR"/>
              <a:t>A. Cunningham			</a:t>
            </a:r>
            <a:r>
              <a:rPr lang="en-GB"/>
              <a:t>Fundaments of Remote Sensing</a:t>
            </a:r>
          </a:p>
        </p:txBody>
      </p:sp>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4463028" y="5754842"/>
            <a:ext cx="3265946" cy="369332"/>
          </a:xfrm>
          <a:prstGeom prst="rect">
            <a:avLst/>
          </a:prstGeom>
          <a:noFill/>
        </p:spPr>
        <p:txBody>
          <a:bodyPr wrap="square">
            <a:spAutoFit/>
          </a:bodyPr>
          <a:lstStyle/>
          <a:p>
            <a:pPr algn="ctr"/>
            <a:r>
              <a:rPr lang="en-GB">
                <a:solidFill>
                  <a:srgbClr val="232323"/>
                </a:solidFill>
                <a:latin typeface="Arial" panose="020B0604020202020204" pitchFamily="34" charset="0"/>
              </a:rPr>
              <a:t>Raster calculator</a:t>
            </a:r>
            <a:endParaRPr lang="en-GB"/>
          </a:p>
        </p:txBody>
      </p:sp>
      <p:pic>
        <p:nvPicPr>
          <p:cNvPr id="3" name="Picture 2">
            <a:extLst>
              <a:ext uri="{FF2B5EF4-FFF2-40B4-BE49-F238E27FC236}">
                <a16:creationId xmlns:a16="http://schemas.microsoft.com/office/drawing/2014/main" id="{2146B469-222E-F6BC-145D-E75F60014287}"/>
              </a:ext>
            </a:extLst>
          </p:cNvPr>
          <p:cNvPicPr>
            <a:picLocks noChangeAspect="1"/>
          </p:cNvPicPr>
          <p:nvPr/>
        </p:nvPicPr>
        <p:blipFill>
          <a:blip r:embed="rId3"/>
          <a:stretch>
            <a:fillRect/>
          </a:stretch>
        </p:blipFill>
        <p:spPr>
          <a:xfrm>
            <a:off x="179522" y="2475917"/>
            <a:ext cx="3770149" cy="3270549"/>
          </a:xfrm>
          <a:prstGeom prst="rect">
            <a:avLst/>
          </a:prstGeom>
        </p:spPr>
      </p:pic>
      <p:pic>
        <p:nvPicPr>
          <p:cNvPr id="7" name="Picture 6">
            <a:extLst>
              <a:ext uri="{FF2B5EF4-FFF2-40B4-BE49-F238E27FC236}">
                <a16:creationId xmlns:a16="http://schemas.microsoft.com/office/drawing/2014/main" id="{790153DE-496C-446D-5336-7DC6E863FB9C}"/>
              </a:ext>
            </a:extLst>
          </p:cNvPr>
          <p:cNvPicPr>
            <a:picLocks noChangeAspect="1"/>
          </p:cNvPicPr>
          <p:nvPr/>
        </p:nvPicPr>
        <p:blipFill>
          <a:blip r:embed="rId4"/>
          <a:stretch>
            <a:fillRect/>
          </a:stretch>
        </p:blipFill>
        <p:spPr>
          <a:xfrm>
            <a:off x="8242331" y="2505647"/>
            <a:ext cx="3770150" cy="3270550"/>
          </a:xfrm>
          <a:prstGeom prst="rect">
            <a:avLst/>
          </a:prstGeom>
        </p:spPr>
      </p:pic>
      <p:pic>
        <p:nvPicPr>
          <p:cNvPr id="10" name="Picture 9">
            <a:extLst>
              <a:ext uri="{FF2B5EF4-FFF2-40B4-BE49-F238E27FC236}">
                <a16:creationId xmlns:a16="http://schemas.microsoft.com/office/drawing/2014/main" id="{2248A680-122A-9B3B-449E-7915A646273D}"/>
              </a:ext>
            </a:extLst>
          </p:cNvPr>
          <p:cNvPicPr>
            <a:picLocks noChangeAspect="1"/>
          </p:cNvPicPr>
          <p:nvPr/>
        </p:nvPicPr>
        <p:blipFill>
          <a:blip r:embed="rId5"/>
          <a:stretch>
            <a:fillRect/>
          </a:stretch>
        </p:blipFill>
        <p:spPr>
          <a:xfrm>
            <a:off x="4463028" y="2483326"/>
            <a:ext cx="3265946" cy="3263140"/>
          </a:xfrm>
          <a:prstGeom prst="rect">
            <a:avLst/>
          </a:prstGeom>
        </p:spPr>
      </p:pic>
    </p:spTree>
    <p:extLst>
      <p:ext uri="{BB962C8B-B14F-4D97-AF65-F5344CB8AC3E}">
        <p14:creationId xmlns:p14="http://schemas.microsoft.com/office/powerpoint/2010/main" val="7304882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65</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 NDVI </a:t>
            </a:r>
            <a:r>
              <a:rPr lang="fr-FR" b="1" dirty="0" err="1"/>
              <a:t>Differencing</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96599" y="536925"/>
            <a:ext cx="11915879" cy="1631216"/>
          </a:xfrm>
          <a:prstGeom prst="rect">
            <a:avLst/>
          </a:prstGeom>
          <a:noFill/>
        </p:spPr>
        <p:txBody>
          <a:bodyPr wrap="square" rtlCol="0">
            <a:spAutoFit/>
          </a:bodyPr>
          <a:lstStyle/>
          <a:p>
            <a:r>
              <a:rPr lang="en-GB" sz="2000">
                <a:solidFill>
                  <a:srgbClr val="232323"/>
                </a:solidFill>
                <a:latin typeface="Arial" panose="020B0604020202020204" pitchFamily="34" charset="0"/>
              </a:rPr>
              <a:t>Having calculating NDVI’s for both dates, these can then be differenced to identify both positive and negative changes in vegetation between the two dates. (Use </a:t>
            </a:r>
            <a:r>
              <a:rPr lang="en-GB" sz="2000" i="1">
                <a:solidFill>
                  <a:srgbClr val="232323"/>
                </a:solidFill>
                <a:latin typeface="Arial" panose="020B0604020202020204" pitchFamily="34" charset="0"/>
              </a:rPr>
              <a:t>Post</a:t>
            </a:r>
            <a:r>
              <a:rPr lang="en-GB" sz="2000">
                <a:solidFill>
                  <a:srgbClr val="232323"/>
                </a:solidFill>
                <a:latin typeface="Arial" panose="020B0604020202020204" pitchFamily="34" charset="0"/>
              </a:rPr>
              <a:t> date – </a:t>
            </a:r>
            <a:r>
              <a:rPr lang="en-GB" sz="2000" i="1">
                <a:solidFill>
                  <a:srgbClr val="232323"/>
                </a:solidFill>
                <a:latin typeface="Arial" panose="020B0604020202020204" pitchFamily="34" charset="0"/>
              </a:rPr>
              <a:t>Prior </a:t>
            </a:r>
            <a:r>
              <a:rPr lang="en-GB" sz="2000">
                <a:solidFill>
                  <a:srgbClr val="232323"/>
                </a:solidFill>
                <a:latin typeface="Arial" panose="020B0604020202020204" pitchFamily="34" charset="0"/>
              </a:rPr>
              <a:t>date)</a:t>
            </a:r>
          </a:p>
          <a:p>
            <a:endParaRPr lang="en-GB" sz="2000">
              <a:solidFill>
                <a:srgbClr val="232323"/>
              </a:solidFill>
              <a:latin typeface="Arial" panose="020B0604020202020204" pitchFamily="34" charset="0"/>
            </a:endParaRPr>
          </a:p>
          <a:p>
            <a:r>
              <a:rPr lang="en-GB" sz="2000">
                <a:solidFill>
                  <a:srgbClr val="232323"/>
                </a:solidFill>
                <a:latin typeface="Arial" panose="020B0604020202020204" pitchFamily="34" charset="0"/>
              </a:rPr>
              <a:t>Since NDVI is a single metric, a positive value of change would indicate an increase in vegetation, whereas a negative change would indicate a decrease in vegetation (or cloud / shadow cover).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731796"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6A251961-ACD7-905B-BBA3-8FBDDEBC1C4A}"/>
              </a:ext>
            </a:extLst>
          </p:cNvPr>
          <p:cNvPicPr>
            <a:picLocks noChangeAspect="1"/>
          </p:cNvPicPr>
          <p:nvPr/>
        </p:nvPicPr>
        <p:blipFill>
          <a:blip r:embed="rId3"/>
          <a:stretch>
            <a:fillRect/>
          </a:stretch>
        </p:blipFill>
        <p:spPr>
          <a:xfrm>
            <a:off x="31960" y="2478069"/>
            <a:ext cx="4007387" cy="3293951"/>
          </a:xfrm>
          <a:prstGeom prst="rect">
            <a:avLst/>
          </a:prstGeom>
        </p:spPr>
      </p:pic>
      <p:pic>
        <p:nvPicPr>
          <p:cNvPr id="11" name="Picture 10">
            <a:extLst>
              <a:ext uri="{FF2B5EF4-FFF2-40B4-BE49-F238E27FC236}">
                <a16:creationId xmlns:a16="http://schemas.microsoft.com/office/drawing/2014/main" id="{950C4837-7A9D-DEE1-F122-78830B5EFB36}"/>
              </a:ext>
            </a:extLst>
          </p:cNvPr>
          <p:cNvPicPr>
            <a:picLocks noChangeAspect="1"/>
          </p:cNvPicPr>
          <p:nvPr/>
        </p:nvPicPr>
        <p:blipFill>
          <a:blip r:embed="rId4"/>
          <a:stretch>
            <a:fillRect/>
          </a:stretch>
        </p:blipFill>
        <p:spPr>
          <a:xfrm>
            <a:off x="8149154" y="2475917"/>
            <a:ext cx="3995313" cy="3288779"/>
          </a:xfrm>
          <a:prstGeom prst="rect">
            <a:avLst/>
          </a:prstGeom>
        </p:spPr>
      </p:pic>
      <p:pic>
        <p:nvPicPr>
          <p:cNvPr id="17" name="Picture 16">
            <a:extLst>
              <a:ext uri="{FF2B5EF4-FFF2-40B4-BE49-F238E27FC236}">
                <a16:creationId xmlns:a16="http://schemas.microsoft.com/office/drawing/2014/main" id="{D0C2511A-4D9E-C53C-9BD9-E6FF62013A8B}"/>
              </a:ext>
            </a:extLst>
          </p:cNvPr>
          <p:cNvPicPr>
            <a:picLocks noChangeAspect="1"/>
          </p:cNvPicPr>
          <p:nvPr/>
        </p:nvPicPr>
        <p:blipFill>
          <a:blip r:embed="rId5"/>
          <a:stretch>
            <a:fillRect/>
          </a:stretch>
        </p:blipFill>
        <p:spPr>
          <a:xfrm>
            <a:off x="4104087" y="2476782"/>
            <a:ext cx="3992412" cy="3287869"/>
          </a:xfrm>
          <a:prstGeom prst="rect">
            <a:avLst/>
          </a:prstGeom>
        </p:spPr>
      </p:pic>
      <p:sp>
        <p:nvSpPr>
          <p:cNvPr id="19" name="TextBox 18">
            <a:extLst>
              <a:ext uri="{FF2B5EF4-FFF2-40B4-BE49-F238E27FC236}">
                <a16:creationId xmlns:a16="http://schemas.microsoft.com/office/drawing/2014/main" id="{FB16B529-5F1C-6AF9-A5B5-E71CA0FBC84F}"/>
              </a:ext>
            </a:extLst>
          </p:cNvPr>
          <p:cNvSpPr txBox="1"/>
          <p:nvPr/>
        </p:nvSpPr>
        <p:spPr>
          <a:xfrm>
            <a:off x="1376569" y="5776197"/>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20" name="TextBox 19">
            <a:extLst>
              <a:ext uri="{FF2B5EF4-FFF2-40B4-BE49-F238E27FC236}">
                <a16:creationId xmlns:a16="http://schemas.microsoft.com/office/drawing/2014/main" id="{EF268A8B-2336-024D-8C97-EF55339487E4}"/>
              </a:ext>
            </a:extLst>
          </p:cNvPr>
          <p:cNvSpPr txBox="1"/>
          <p:nvPr/>
        </p:nvSpPr>
        <p:spPr>
          <a:xfrm>
            <a:off x="9592917"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sp>
        <p:nvSpPr>
          <p:cNvPr id="21" name="Oval 20">
            <a:extLst>
              <a:ext uri="{FF2B5EF4-FFF2-40B4-BE49-F238E27FC236}">
                <a16:creationId xmlns:a16="http://schemas.microsoft.com/office/drawing/2014/main" id="{69C1B584-2849-C89D-A43C-0609C15128E9}"/>
              </a:ext>
            </a:extLst>
          </p:cNvPr>
          <p:cNvSpPr/>
          <p:nvPr/>
        </p:nvSpPr>
        <p:spPr>
          <a:xfrm>
            <a:off x="524510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273CF9EE-F7C1-21B6-34EA-3C4C15CB8AFC}"/>
              </a:ext>
            </a:extLst>
          </p:cNvPr>
          <p:cNvSpPr/>
          <p:nvPr/>
        </p:nvSpPr>
        <p:spPr>
          <a:xfrm>
            <a:off x="1174750"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02DFEA9-2CAB-6943-990D-DEEB0CDC2100}"/>
              </a:ext>
            </a:extLst>
          </p:cNvPr>
          <p:cNvSpPr/>
          <p:nvPr/>
        </p:nvSpPr>
        <p:spPr>
          <a:xfrm>
            <a:off x="9329507" y="4024113"/>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1E4C382C-7A6B-272F-960C-0BAABD99AB44}"/>
              </a:ext>
            </a:extLst>
          </p:cNvPr>
          <p:cNvSpPr/>
          <p:nvPr/>
        </p:nvSpPr>
        <p:spPr>
          <a:xfrm>
            <a:off x="27600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E73F5F1A-6261-90CA-93BE-259368248E8F}"/>
              </a:ext>
            </a:extLst>
          </p:cNvPr>
          <p:cNvSpPr/>
          <p:nvPr/>
        </p:nvSpPr>
        <p:spPr>
          <a:xfrm>
            <a:off x="683041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C498B81D-8B0A-9C9F-636F-3BD9FB8A6303}"/>
              </a:ext>
            </a:extLst>
          </p:cNvPr>
          <p:cNvSpPr/>
          <p:nvPr/>
        </p:nvSpPr>
        <p:spPr>
          <a:xfrm>
            <a:off x="10875361" y="3967891"/>
            <a:ext cx="371572" cy="335416"/>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80D98C6D-643D-9C9A-452C-BF43BD2793B0}"/>
              </a:ext>
            </a:extLst>
          </p:cNvPr>
          <p:cNvSpPr/>
          <p:nvPr/>
        </p:nvSpPr>
        <p:spPr>
          <a:xfrm>
            <a:off x="8367776"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464A37A1-3AC3-E13B-77BB-3B02F166EDD7}"/>
              </a:ext>
            </a:extLst>
          </p:cNvPr>
          <p:cNvSpPr/>
          <p:nvPr/>
        </p:nvSpPr>
        <p:spPr>
          <a:xfrm>
            <a:off x="4310624"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F17734CF-12AE-690D-8044-89F3D04C29CC}"/>
              </a:ext>
            </a:extLst>
          </p:cNvPr>
          <p:cNvSpPr/>
          <p:nvPr/>
        </p:nvSpPr>
        <p:spPr>
          <a:xfrm>
            <a:off x="213019" y="3526231"/>
            <a:ext cx="501650" cy="497882"/>
          </a:xfrm>
          <a:prstGeom prst="ellipse">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1AD45E0F-FD33-F497-9F26-7539A9FF155E}"/>
              </a:ext>
            </a:extLst>
          </p:cNvPr>
          <p:cNvSpPr txBox="1"/>
          <p:nvPr/>
        </p:nvSpPr>
        <p:spPr>
          <a:xfrm>
            <a:off x="5367909" y="5776197"/>
            <a:ext cx="1373257" cy="369332"/>
          </a:xfrm>
          <a:prstGeom prst="rect">
            <a:avLst/>
          </a:prstGeom>
          <a:noFill/>
        </p:spPr>
        <p:txBody>
          <a:bodyPr wrap="square">
            <a:spAutoFit/>
          </a:bodyPr>
          <a:lstStyle/>
          <a:p>
            <a:r>
              <a:rPr lang="en-GB">
                <a:solidFill>
                  <a:srgbClr val="232323"/>
                </a:solidFill>
                <a:latin typeface="Arial" panose="020B0604020202020204" pitchFamily="34" charset="0"/>
              </a:rPr>
              <a:t>Difference</a:t>
            </a:r>
            <a:endParaRPr lang="en-GB"/>
          </a:p>
        </p:txBody>
      </p:sp>
      <p:pic>
        <p:nvPicPr>
          <p:cNvPr id="33" name="Picture 32">
            <a:extLst>
              <a:ext uri="{FF2B5EF4-FFF2-40B4-BE49-F238E27FC236}">
                <a16:creationId xmlns:a16="http://schemas.microsoft.com/office/drawing/2014/main" id="{5CBA3A0E-07E9-647B-F718-294DCA9878E5}"/>
              </a:ext>
            </a:extLst>
          </p:cNvPr>
          <p:cNvPicPr>
            <a:picLocks noChangeAspect="1"/>
          </p:cNvPicPr>
          <p:nvPr/>
        </p:nvPicPr>
        <p:blipFill>
          <a:blip r:embed="rId6"/>
          <a:stretch>
            <a:fillRect/>
          </a:stretch>
        </p:blipFill>
        <p:spPr>
          <a:xfrm>
            <a:off x="4116787" y="4510544"/>
            <a:ext cx="989013" cy="1242426"/>
          </a:xfrm>
          <a:prstGeom prst="rect">
            <a:avLst/>
          </a:prstGeom>
        </p:spPr>
      </p:pic>
      <p:sp>
        <p:nvSpPr>
          <p:cNvPr id="7" name="TextBox 6">
            <a:extLst>
              <a:ext uri="{FF2B5EF4-FFF2-40B4-BE49-F238E27FC236}">
                <a16:creationId xmlns:a16="http://schemas.microsoft.com/office/drawing/2014/main" id="{FA5C1DC7-0591-30E2-A277-A6FACEEF4256}"/>
              </a:ext>
            </a:extLst>
          </p:cNvPr>
          <p:cNvSpPr txBox="1"/>
          <p:nvPr/>
        </p:nvSpPr>
        <p:spPr>
          <a:xfrm>
            <a:off x="7412192" y="6126929"/>
            <a:ext cx="3553982"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Note clouds create invalid results.</a:t>
            </a:r>
            <a:endParaRPr lang="en-GB" sz="1600"/>
          </a:p>
        </p:txBody>
      </p:sp>
      <p:sp>
        <p:nvSpPr>
          <p:cNvPr id="9" name="TextBox 8">
            <a:extLst>
              <a:ext uri="{FF2B5EF4-FFF2-40B4-BE49-F238E27FC236}">
                <a16:creationId xmlns:a16="http://schemas.microsoft.com/office/drawing/2014/main" id="{61B31FF2-4084-45C9-EE79-AD423261A370}"/>
              </a:ext>
            </a:extLst>
          </p:cNvPr>
          <p:cNvSpPr txBox="1"/>
          <p:nvPr/>
        </p:nvSpPr>
        <p:spPr>
          <a:xfrm>
            <a:off x="2114847" y="6157075"/>
            <a:ext cx="4071520" cy="338554"/>
          </a:xfrm>
          <a:prstGeom prst="rect">
            <a:avLst/>
          </a:prstGeom>
          <a:noFill/>
        </p:spPr>
        <p:txBody>
          <a:bodyPr wrap="square">
            <a:spAutoFit/>
          </a:bodyPr>
          <a:lstStyle/>
          <a:p>
            <a:pPr algn="ctr"/>
            <a:r>
              <a:rPr lang="en-GB" sz="1600">
                <a:solidFill>
                  <a:srgbClr val="232323"/>
                </a:solidFill>
                <a:latin typeface="Arial" panose="020B0604020202020204" pitchFamily="34" charset="0"/>
              </a:rPr>
              <a:t>Red = NDVI reduction, Blue = NDVI gain</a:t>
            </a:r>
            <a:endParaRPr lang="en-GB" sz="1600"/>
          </a:p>
        </p:txBody>
      </p:sp>
      <p:cxnSp>
        <p:nvCxnSpPr>
          <p:cNvPr id="12" name="Straight Arrow Connector 11">
            <a:extLst>
              <a:ext uri="{FF2B5EF4-FFF2-40B4-BE49-F238E27FC236}">
                <a16:creationId xmlns:a16="http://schemas.microsoft.com/office/drawing/2014/main" id="{3F02C874-9689-05B1-6BF4-622CF4ACAD73}"/>
              </a:ext>
            </a:extLst>
          </p:cNvPr>
          <p:cNvCxnSpPr>
            <a:cxnSpLocks/>
            <a:stCxn id="9" idx="0"/>
            <a:endCxn id="33" idx="2"/>
          </p:cNvCxnSpPr>
          <p:nvPr/>
        </p:nvCxnSpPr>
        <p:spPr>
          <a:xfrm flipV="1">
            <a:off x="4150607" y="5752970"/>
            <a:ext cx="460687" cy="4041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1AB25FA-C097-3AB9-EFDF-9FF1A3101DAC}"/>
              </a:ext>
            </a:extLst>
          </p:cNvPr>
          <p:cNvCxnSpPr>
            <a:cxnSpLocks/>
            <a:stCxn id="7" idx="0"/>
          </p:cNvCxnSpPr>
          <p:nvPr/>
        </p:nvCxnSpPr>
        <p:spPr>
          <a:xfrm flipH="1" flipV="1">
            <a:off x="7856989" y="4521995"/>
            <a:ext cx="1332194" cy="16049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F3AB5723-E5ED-23CA-5083-EDBACF34080F}"/>
              </a:ext>
            </a:extLst>
          </p:cNvPr>
          <p:cNvCxnSpPr>
            <a:cxnSpLocks/>
            <a:stCxn id="7" idx="0"/>
          </p:cNvCxnSpPr>
          <p:nvPr/>
        </p:nvCxnSpPr>
        <p:spPr>
          <a:xfrm flipV="1">
            <a:off x="9189183" y="4231758"/>
            <a:ext cx="2374188" cy="18951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50521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66</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err="1"/>
              <a:t>Suggested</a:t>
            </a:r>
            <a:r>
              <a:rPr lang="fr-FR" b="1" dirty="0"/>
              <a:t> Reading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3970318"/>
          </a:xfrm>
          <a:prstGeom prst="rect">
            <a:avLst/>
          </a:prstGeom>
          <a:noFill/>
        </p:spPr>
        <p:txBody>
          <a:bodyPr wrap="square" rtlCol="0">
            <a:spAutoFit/>
          </a:bodyPr>
          <a:lstStyle/>
          <a:p>
            <a:endParaRPr lang="en-GB" sz="2400"/>
          </a:p>
          <a:p>
            <a:r>
              <a:rPr lang="en-GB" sz="2400"/>
              <a:t>Suggested activities: </a:t>
            </a:r>
          </a:p>
          <a:p>
            <a:pPr marL="800100" lvl="1" indent="-342900">
              <a:buFontTx/>
              <a:buChar char="-"/>
            </a:pPr>
            <a:r>
              <a:rPr lang="en-GB" sz="2400"/>
              <a:t>Explore Landsat-1’s initial discoveries: </a:t>
            </a:r>
            <a:r>
              <a:rPr lang="en-GB" sz="2400">
                <a:hlinkClick r:id="rId3"/>
              </a:rPr>
              <a:t>https://geonarrative.usgs.gov/landsat-1/</a:t>
            </a:r>
            <a:endParaRPr lang="en-GB" sz="2400"/>
          </a:p>
          <a:p>
            <a:pPr marL="800100" lvl="1" indent="-342900">
              <a:buFontTx/>
              <a:buChar char="-"/>
            </a:pPr>
            <a:r>
              <a:rPr lang="en-GB" sz="2400"/>
              <a:t>Visit </a:t>
            </a:r>
            <a:r>
              <a:rPr lang="en-GB" sz="2400" err="1"/>
              <a:t>SentinelHub’s</a:t>
            </a:r>
            <a:r>
              <a:rPr lang="en-GB" sz="2400"/>
              <a:t> EO browser and start exploring imagery: </a:t>
            </a:r>
            <a:r>
              <a:rPr lang="en-GB" sz="2400">
                <a:hlinkClick r:id="rId4"/>
              </a:rPr>
              <a:t>https://apps.sentinel-hub.com/eo-browser/</a:t>
            </a:r>
            <a:endParaRPr lang="en-GB" sz="1600"/>
          </a:p>
          <a:p>
            <a:pPr marL="800100" lvl="1" indent="-342900">
              <a:buFontTx/>
              <a:buChar char="-"/>
            </a:pPr>
            <a:endParaRPr lang="en-GB" sz="2400"/>
          </a:p>
          <a:p>
            <a:r>
              <a:rPr lang="en-GB" sz="2400"/>
              <a:t>Suggested reading:</a:t>
            </a:r>
          </a:p>
          <a:p>
            <a:pPr marL="285750" indent="-285750">
              <a:buFont typeface="Arial" panose="020B0604020202020204" pitchFamily="34" charset="0"/>
              <a:buChar char="•"/>
            </a:pPr>
            <a:r>
              <a:rPr lang="en-GB" b="0" i="0">
                <a:solidFill>
                  <a:srgbClr val="222222"/>
                </a:solidFill>
                <a:effectLst/>
                <a:latin typeface="Arial" panose="020B0604020202020204" pitchFamily="34" charset="0"/>
              </a:rPr>
              <a:t>Lillesand, T., Kiefer, R.W. and Chipman, J., 2015. </a:t>
            </a:r>
            <a:r>
              <a:rPr lang="en-GB" b="0" i="1">
                <a:solidFill>
                  <a:srgbClr val="222222"/>
                </a:solidFill>
                <a:effectLst/>
                <a:latin typeface="Arial" panose="020B0604020202020204" pitchFamily="34" charset="0"/>
              </a:rPr>
              <a:t>Remote sensing and image interpretation</a:t>
            </a:r>
            <a:r>
              <a:rPr lang="en-GB" b="0" i="0">
                <a:solidFill>
                  <a:srgbClr val="222222"/>
                </a:solidFill>
                <a:effectLst/>
                <a:latin typeface="Arial" panose="020B0604020202020204" pitchFamily="34" charset="0"/>
              </a:rPr>
              <a:t>. John Wiley &amp; Sons.</a:t>
            </a:r>
            <a:endParaRPr lang="en-GB"/>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04/10/2023</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2186389" cy="369332"/>
          </a:xfrm>
          <a:prstGeom prst="rect">
            <a:avLst/>
          </a:prstGeom>
          <a:noFill/>
        </p:spPr>
        <p:txBody>
          <a:bodyPr wrap="square" rtlCol="0">
            <a:spAutoFit/>
          </a:bodyPr>
          <a:lstStyle/>
          <a:p>
            <a:r>
              <a:rPr lang="fr-FR"/>
              <a:t>A. Cunningham			</a:t>
            </a:r>
            <a:r>
              <a:rPr lang="en-GB"/>
              <a:t>Fundaments of Remote Sensing</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5">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67</a:t>
            </a:fld>
            <a:r>
              <a:rPr lang="en-GB" dirty="0"/>
              <a:t> / 67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ACBA7005: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“ACBA7005 GIS and Habitat Management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a:t>
            </a:r>
            <a:r>
              <a:rPr lang="en-GB"/>
              <a:t>Fundaments of Remote Sensing</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8</TotalTime>
  <Words>7564</Words>
  <Application>Microsoft Office PowerPoint</Application>
  <PresentationFormat>Widescreen</PresentationFormat>
  <Paragraphs>898</Paragraphs>
  <Slides>67</Slides>
  <Notes>67</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Arial</vt:lpstr>
      <vt:lpstr>Calibri</vt:lpstr>
      <vt:lpstr>Calibri Light</vt:lpstr>
      <vt:lpstr>Centaur</vt:lpstr>
      <vt:lpstr>Comic Sans MS</vt:lpstr>
      <vt:lpstr>Roboto</vt:lpstr>
      <vt:lpstr>Source Sans 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2026-02-11T14:08:41Z</dcterms:modified>
</cp:coreProperties>
</file>