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9"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ander Apps (1806320)" initials="AA(" lastIdx="1" clrIdx="0">
    <p:extLst>
      <p:ext uri="{19B8F6BF-5375-455C-9EA6-DF929625EA0E}">
        <p15:presenceInfo xmlns:p15="http://schemas.microsoft.com/office/powerpoint/2012/main" userId="Alexander Apps (180632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2343D8-71C3-486A-87C0-17D5D32113D5}" v="1" dt="2018-12-01T21:37:05.0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8629" autoAdjust="0"/>
  </p:normalViewPr>
  <p:slideViewPr>
    <p:cSldViewPr snapToGrid="0">
      <p:cViewPr varScale="1">
        <p:scale>
          <a:sx n="87" d="100"/>
          <a:sy n="87" d="100"/>
        </p:scale>
        <p:origin x="1374" y="84"/>
      </p:cViewPr>
      <p:guideLst>
        <p:guide orient="horz" pos="2160"/>
        <p:guide pos="3840"/>
      </p:guideLst>
    </p:cSldViewPr>
  </p:slideViewPr>
  <p:notesTextViewPr>
    <p:cViewPr>
      <p:scale>
        <a:sx n="1" d="1"/>
        <a:sy n="1" d="1"/>
      </p:scale>
      <p:origin x="0" y="-106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Apps (1806320)" userId="e0f0b15e-9708-4605-86b2-631caaa0e8a1" providerId="ADAL" clId="{757F9D0D-8D78-461B-8E41-D1BAD1BF684D}"/>
    <pc:docChg chg="modSld">
      <pc:chgData name="Alexander Apps (1806320)" userId="e0f0b15e-9708-4605-86b2-631caaa0e8a1" providerId="ADAL" clId="{757F9D0D-8D78-461B-8E41-D1BAD1BF684D}" dt="2018-12-01T21:37:37.127" v="6" actId="20577"/>
      <pc:docMkLst>
        <pc:docMk/>
      </pc:docMkLst>
      <pc:sldChg chg="modNotesTx">
        <pc:chgData name="Alexander Apps (1806320)" userId="e0f0b15e-9708-4605-86b2-631caaa0e8a1" providerId="ADAL" clId="{757F9D0D-8D78-461B-8E41-D1BAD1BF684D}" dt="2018-12-01T21:37:37.127" v="6" actId="20577"/>
        <pc:sldMkLst>
          <pc:docMk/>
          <pc:sldMk cId="3612076881"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15F2E7-2EBE-4ADD-9140-19ABBA0920AC}" type="datetimeFigureOut">
              <a:rPr lang="en-GB" smtClean="0"/>
              <a:t>02/12/2018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7365A-1905-46DE-8288-028FD652D0EF}" type="slidenum">
              <a:rPr lang="en-GB" smtClean="0"/>
              <a:t>‹#›</a:t>
            </a:fld>
            <a:endParaRPr lang="en-GB"/>
          </a:p>
        </p:txBody>
      </p:sp>
    </p:spTree>
    <p:extLst>
      <p:ext uri="{BB962C8B-B14F-4D97-AF65-F5344CB8AC3E}">
        <p14:creationId xmlns:p14="http://schemas.microsoft.com/office/powerpoint/2010/main" val="1439960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 many people have changed this world for the better? Why did they do this? What inventions have they made? When did they do this and what external reason was there for this change? The Computer Transistor, the Harnessing of Renewable Energies, the University system, Hospitals and Laws that improve the quality of our collective lives these are just but a few good changes. We all know that Geo-political Upheaval can produce the greatest of change, sometimes for the better, but how many create a sustainable positive change for all our futures.</a:t>
            </a:r>
            <a:endParaRPr lang="en-GB" dirty="0"/>
          </a:p>
        </p:txBody>
      </p:sp>
      <p:sp>
        <p:nvSpPr>
          <p:cNvPr id="4" name="Slide Number Placeholder 3"/>
          <p:cNvSpPr>
            <a:spLocks noGrp="1"/>
          </p:cNvSpPr>
          <p:nvPr>
            <p:ph type="sldNum" sz="quarter" idx="5"/>
          </p:nvPr>
        </p:nvSpPr>
        <p:spPr/>
        <p:txBody>
          <a:bodyPr/>
          <a:lstStyle/>
          <a:p>
            <a:fld id="{C1E7365A-1905-46DE-8288-028FD652D0EF}" type="slidenum">
              <a:rPr lang="en-GB" smtClean="0"/>
              <a:t>1</a:t>
            </a:fld>
            <a:endParaRPr lang="en-GB"/>
          </a:p>
        </p:txBody>
      </p:sp>
    </p:spTree>
    <p:extLst>
      <p:ext uri="{BB962C8B-B14F-4D97-AF65-F5344CB8AC3E}">
        <p14:creationId xmlns:p14="http://schemas.microsoft.com/office/powerpoint/2010/main" val="2125940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Changing the world for the better has a far longer lasting appeal to a person’s legacy than any lustful corruption. When a person does enact a positive change for us it becomes the life blood of our protective future and inspires others to care for this society and not just their base intemperance’s. “We do not inherit the Earth from our ancestor’s, we borrow it from our children.” (Anon).</a:t>
            </a:r>
            <a:endParaRPr lang="en-GB" dirty="0"/>
          </a:p>
          <a:p>
            <a:endParaRPr lang="en-GB" b="1" dirty="0"/>
          </a:p>
        </p:txBody>
      </p:sp>
      <p:sp>
        <p:nvSpPr>
          <p:cNvPr id="4" name="Slide Number Placeholder 3"/>
          <p:cNvSpPr>
            <a:spLocks noGrp="1"/>
          </p:cNvSpPr>
          <p:nvPr>
            <p:ph type="sldNum" sz="quarter" idx="5"/>
          </p:nvPr>
        </p:nvSpPr>
        <p:spPr/>
        <p:txBody>
          <a:bodyPr/>
          <a:lstStyle/>
          <a:p>
            <a:fld id="{C1E7365A-1905-46DE-8288-028FD652D0EF}" type="slidenum">
              <a:rPr lang="en-GB" smtClean="0"/>
              <a:t>2</a:t>
            </a:fld>
            <a:endParaRPr lang="en-GB"/>
          </a:p>
        </p:txBody>
      </p:sp>
    </p:spTree>
    <p:extLst>
      <p:ext uri="{BB962C8B-B14F-4D97-AF65-F5344CB8AC3E}">
        <p14:creationId xmlns:p14="http://schemas.microsoft.com/office/powerpoint/2010/main" val="2455718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sz="1200" kern="1200" dirty="0">
                <a:solidFill>
                  <a:schemeClr val="tx1"/>
                </a:solidFill>
                <a:effectLst/>
                <a:latin typeface="+mn-lt"/>
                <a:ea typeface="+mn-ea"/>
                <a:cs typeface="+mn-cs"/>
              </a:rPr>
              <a:t>-Aneurin Bevan-</a:t>
            </a:r>
          </a:p>
          <a:p>
            <a:pPr algn="ct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venerable Aneurin Bevan, the prime engenderer of the vaunted NHS, possible the most sacred of all the public sector institutions of this country. A man whose bless-ed memory of hard political work, and great will of action for positive change was equally paralleled by an extreme quintessence of self-belief for social ascendant change and is succeeded only by his beloved legacy of a sustainable free-health care system. He was the driving force behind the genesis of project NHS. Born from a cauldron of bestial Geo-Political nihilism, at a time of uneasy peace this venture marked the perfect, egress for social change and would mark a trajectory of good will that is still attenuated to this day. Aneurin Bevan the great pride of Wales, he changed this world.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Born in Tredegar, Monmouthshire on the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November 1897, to David and Phoebe Bevan a coalminer and a seamstress they were both accounted as non-conformists. They preoccupied their children with a great reverence for independence, pride, methodical-ness, nurture, and the logical understanding of the antecedent struggles of their class, the most fertile ground for socially challenging ideologies (Foot, 1975). His Father continually shone the warm light of tenderness in Aneurin’s life due to his gentle character, but sadly died from the miner’s disease of pneumoconiosis.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Which would eventually spur, Bevan on to a path of idealised social commitment. Becoming a miner then an agitator and eventually an MP in 1928, he was a great champion of working-class rights, and continually mocked Neville Chamberlain (Conservative PM from 1937-40), and had little time for Churchill’s warmongering. Bevan was eventually expelled from the Labour party</a:t>
            </a:r>
            <a:r>
              <a:rPr lang="en-GB" sz="1200" i="1" kern="1200" dirty="0">
                <a:solidFill>
                  <a:schemeClr val="tx1"/>
                </a:solidFill>
                <a:effectLst/>
                <a:latin typeface="+mn-lt"/>
                <a:ea typeface="+mn-ea"/>
                <a:cs typeface="+mn-cs"/>
              </a:rPr>
              <a:t> </a:t>
            </a:r>
            <a:r>
              <a:rPr lang="en-GB" sz="1200" i="0" kern="1200" dirty="0">
                <a:solidFill>
                  <a:schemeClr val="tx1"/>
                </a:solidFill>
                <a:effectLst/>
                <a:latin typeface="+mn-lt"/>
                <a:ea typeface="+mn-ea"/>
                <a:cs typeface="+mn-cs"/>
              </a:rPr>
              <a:t>(Campbell, 1987),</a:t>
            </a:r>
            <a:r>
              <a:rPr lang="en-GB" sz="1200" kern="1200" dirty="0">
                <a:solidFill>
                  <a:schemeClr val="tx1"/>
                </a:solidFill>
                <a:effectLst/>
                <a:latin typeface="+mn-lt"/>
                <a:ea typeface="+mn-ea"/>
                <a:cs typeface="+mn-cs"/>
              </a:rPr>
              <a:t> for affiliating with very socialist groups, but remained an MP, and believed that the Second World War was not just a forum for the destruction of fascism, but a would elicit trust for socialism.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Bevan considered that at the end of this conflict a new Britain would be created and often quoted Karl Marx, musing "The redeeming feature of war is that it puts a nation to the test. So, war passes supreme judgment upon social systems that have outlived their vitality" (Marx, 1855). Bevan was a radical who never lost his love of the working class and always maintained sight of how to improve their lives.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Aneurin Bevan wrote “The collective principle asserts that ... no society can legitimately call itself civilised if a sick person is denied medical aid because of lack of means”</a:t>
            </a:r>
            <a:r>
              <a:rPr lang="en-GB" sz="1200" i="1" kern="1200" dirty="0">
                <a:solidFill>
                  <a:schemeClr val="tx1"/>
                </a:solidFill>
                <a:effectLst/>
                <a:latin typeface="+mn-lt"/>
                <a:ea typeface="+mn-ea"/>
                <a:cs typeface="+mn-cs"/>
              </a:rPr>
              <a:t> </a:t>
            </a:r>
            <a:r>
              <a:rPr lang="en-GB" sz="1200" i="0" kern="1200" dirty="0">
                <a:solidFill>
                  <a:schemeClr val="tx1"/>
                </a:solidFill>
                <a:effectLst/>
                <a:latin typeface="+mn-lt"/>
                <a:ea typeface="+mn-ea"/>
                <a:cs typeface="+mn-cs"/>
              </a:rPr>
              <a:t>(Bevan, 1952)</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In the 1940’s, this country’s political and social climates were ripe for positive change and an air of hopefulness was present in the souls of many citizens (Smith, 1993). Aneurin Bevan became health minister in 1945 after Labour’s landslide victory. Bevan’s marks of pragmatism led him to realise that he could use the popularity of the Labour Party as a vehicle for positive change leading to the ‘National Health Service Act of 1946’. This gave Bevan a cynosure, with which to further push his helping effect in to higher gear.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 faced large political opposition from the conservatives from his own party and ironically from the British Medical Association, which all threatened to obliterate the proposition of the NHS (Foot, 1975).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But within 18 months Bevan finally secured project NHS with a minimum of concessions. With the mission statement of: “the health service will be available to all and will be financed entirely from taxation”.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NHS opened on July 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1948 in Manchester.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Eventually leaving his post of Health Minister in 1951, due mainly to a cursory dismantling of his project; free dental care being removed from the NHS programme. Aneurin Bevan would continue in politics throughout the 1950’s, pressing the government for less expenditure on military hardware, particularly Nuclear (</a:t>
            </a:r>
            <a:r>
              <a:rPr lang="en-GB" sz="1200" kern="1200" dirty="0" err="1">
                <a:solidFill>
                  <a:schemeClr val="tx1"/>
                </a:solidFill>
                <a:effectLst/>
                <a:latin typeface="+mn-lt"/>
                <a:ea typeface="+mn-ea"/>
                <a:cs typeface="+mn-cs"/>
              </a:rPr>
              <a:t>Kynaston</a:t>
            </a:r>
            <a:r>
              <a:rPr lang="en-GB" sz="1200" kern="1200" dirty="0">
                <a:solidFill>
                  <a:schemeClr val="tx1"/>
                </a:solidFill>
                <a:effectLst/>
                <a:latin typeface="+mn-lt"/>
                <a:ea typeface="+mn-ea"/>
                <a:cs typeface="+mn-cs"/>
              </a:rPr>
              <a:t>, 2009). But Bevan remained, to his death in 1960, a maverick.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 leaves behind not an institution but a new religion for this country, from poor student to venerable visionary his legacy is unrivalled.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Flying in the face of forced political nihilism, he crafted change for the better.</a:t>
            </a:r>
          </a:p>
        </p:txBody>
      </p:sp>
      <p:sp>
        <p:nvSpPr>
          <p:cNvPr id="4" name="Slide Number Placeholder 3"/>
          <p:cNvSpPr>
            <a:spLocks noGrp="1"/>
          </p:cNvSpPr>
          <p:nvPr>
            <p:ph type="sldNum" sz="quarter" idx="5"/>
          </p:nvPr>
        </p:nvSpPr>
        <p:spPr/>
        <p:txBody>
          <a:bodyPr/>
          <a:lstStyle/>
          <a:p>
            <a:fld id="{C1E7365A-1905-46DE-8288-028FD652D0EF}" type="slidenum">
              <a:rPr lang="en-GB" smtClean="0"/>
              <a:t>3</a:t>
            </a:fld>
            <a:endParaRPr lang="en-GB"/>
          </a:p>
        </p:txBody>
      </p:sp>
    </p:spTree>
    <p:extLst>
      <p:ext uri="{BB962C8B-B14F-4D97-AF65-F5344CB8AC3E}">
        <p14:creationId xmlns:p14="http://schemas.microsoft.com/office/powerpoint/2010/main" val="792202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sz="1200" kern="1200" dirty="0">
                <a:solidFill>
                  <a:schemeClr val="tx1"/>
                </a:solidFill>
                <a:effectLst/>
                <a:latin typeface="+mn-lt"/>
                <a:ea typeface="+mn-ea"/>
                <a:cs typeface="+mn-cs"/>
              </a:rPr>
              <a:t>-Sustainability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“Sustainability, what is its essence? A paradigm that allows the continuance of an organisation or ideology as unadulterated and unaffected by all contrary effects” (Apps. A,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The NHS must protect and embrace all advantages itself and be aware of internal and external forces like obsolescence, terrorism, new sciences, better pedigrees of management and the arc that it needs for its future. Without this preparation and warding, morbidity is inevitable (</a:t>
            </a:r>
            <a:r>
              <a:rPr lang="en-GB" sz="1200" kern="1200" dirty="0" err="1">
                <a:solidFill>
                  <a:schemeClr val="tx1"/>
                </a:solidFill>
                <a:effectLst/>
                <a:latin typeface="+mn-lt"/>
                <a:ea typeface="+mn-ea"/>
                <a:cs typeface="+mn-cs"/>
              </a:rPr>
              <a:t>Doppelt</a:t>
            </a:r>
            <a:r>
              <a:rPr lang="en-GB" sz="1200" kern="1200" dirty="0">
                <a:solidFill>
                  <a:schemeClr val="tx1"/>
                </a:solidFill>
                <a:effectLst/>
                <a:latin typeface="+mn-lt"/>
                <a:ea typeface="+mn-ea"/>
                <a:cs typeface="+mn-cs"/>
              </a:rPr>
              <a:t>, 2010).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dispose of a misfortune of this strength and to engender sustainability, an NHS manager will use a responsible strategy, which should have the effect of encouraging all staff to take on a greater sense of responsibility, this overcomes a company’s “negative aspects” which in turn positions it at a Rubicon of virtuous good will, (</a:t>
            </a:r>
            <a:r>
              <a:rPr lang="en-GB" sz="1200" kern="1200" dirty="0" err="1">
                <a:solidFill>
                  <a:schemeClr val="tx1"/>
                </a:solidFill>
                <a:effectLst/>
                <a:latin typeface="+mn-lt"/>
                <a:ea typeface="+mn-ea"/>
                <a:cs typeface="+mn-cs"/>
              </a:rPr>
              <a:t>Schuz</a:t>
            </a:r>
            <a:r>
              <a:rPr lang="en-GB" sz="1200" kern="1200" dirty="0">
                <a:solidFill>
                  <a:schemeClr val="tx1"/>
                </a:solidFill>
                <a:effectLst/>
                <a:latin typeface="+mn-lt"/>
                <a:ea typeface="+mn-ea"/>
                <a:cs typeface="+mn-cs"/>
              </a:rPr>
              <a:t>, 2014) , and allows the NHS a place at the front of sustainable business growth.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But how does this apply to us, do we have a responsibility or not to maintain this archetype. Yes. As business students we have a very honoured role to shape a more sustainable society beginning in both the private, public and social enterprise sectors (Robinson, 2014).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Sustainability is crucial to the NHS without regular funding, a perfected mission statement, and management and staff that are well prepared to embrace all the dichotomous elements of this Public enterprise, it will fail. Then only the unbridled lexicon of a funereal Esperanto, would suffice; for the publics deep outrage, at the privatisation of this social necessity.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Politicians need to remember this. Keep your destructive hands off our NHS.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She could be irrevocably damaged and it’s up to us to prejudicially warden… the NHS’s saintly </a:t>
            </a:r>
            <a:r>
              <a:rPr lang="en-GB" sz="1200" kern="1200">
                <a:solidFill>
                  <a:schemeClr val="tx1"/>
                </a:solidFill>
                <a:effectLst/>
                <a:latin typeface="+mn-lt"/>
                <a:ea typeface="+mn-ea"/>
                <a:cs typeface="+mn-cs"/>
              </a:rPr>
              <a:t>countenance.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1E7365A-1905-46DE-8288-028FD652D0EF}" type="slidenum">
              <a:rPr lang="en-GB" smtClean="0"/>
              <a:t>4</a:t>
            </a:fld>
            <a:endParaRPr lang="en-GB"/>
          </a:p>
        </p:txBody>
      </p:sp>
    </p:spTree>
    <p:extLst>
      <p:ext uri="{BB962C8B-B14F-4D97-AF65-F5344CB8AC3E}">
        <p14:creationId xmlns:p14="http://schemas.microsoft.com/office/powerpoint/2010/main" val="3906735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9B48-AF74-4AF3-BD16-18303099DB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76AA23-3AD6-466D-8142-EEFF3B99ED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DF1AB7-3767-46C9-B017-BDC618114DA0}"/>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5" name="Footer Placeholder 4">
            <a:extLst>
              <a:ext uri="{FF2B5EF4-FFF2-40B4-BE49-F238E27FC236}">
                <a16:creationId xmlns:a16="http://schemas.microsoft.com/office/drawing/2014/main" id="{2C1525D6-88B1-4FE5-8FCC-27BDE7843E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224C45-4457-438F-ACCE-E3533F9DFE69}"/>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831307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1116E-1BAF-4872-B661-AA638F7DBC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1849EF-F10B-471F-80A7-DF0A997AF7B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655DC-1869-4687-85F7-385A8BBA06D6}"/>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5" name="Footer Placeholder 4">
            <a:extLst>
              <a:ext uri="{FF2B5EF4-FFF2-40B4-BE49-F238E27FC236}">
                <a16:creationId xmlns:a16="http://schemas.microsoft.com/office/drawing/2014/main" id="{A3334708-582A-4CFE-A15B-C4CA654AE8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900CC7-DFF2-412B-8332-F29435DEFFEB}"/>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1158127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C930B-3B0B-483E-B7DE-42D0255B69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EFBDA3-8380-4D2B-B32B-FEEF9574D1D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76FD45D-E059-4ED2-BBB8-7C8BDC88BB08}"/>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5" name="Footer Placeholder 4">
            <a:extLst>
              <a:ext uri="{FF2B5EF4-FFF2-40B4-BE49-F238E27FC236}">
                <a16:creationId xmlns:a16="http://schemas.microsoft.com/office/drawing/2014/main" id="{78CA08C0-A4EB-40F4-9AE7-880BEF7E2B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1787F2-8C0D-458D-93B5-E37D117F3629}"/>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1119810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83D4D-F3A4-48F7-A4D6-614EE92DDE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1C7526-6AF1-4110-B04A-4CB6B33CA49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2624A5-B391-4E20-8A4F-266B665A4D8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D1BFDA-AE4C-471E-A6A0-E68184E156EA}"/>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6" name="Footer Placeholder 5">
            <a:extLst>
              <a:ext uri="{FF2B5EF4-FFF2-40B4-BE49-F238E27FC236}">
                <a16:creationId xmlns:a16="http://schemas.microsoft.com/office/drawing/2014/main" id="{5B43109C-FE8A-48FC-9DE2-583381BF38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ED638F-38AB-40F3-8A07-B9B5D217AAA0}"/>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2932336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6B65-4932-493E-A743-41D9E7A17A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DF5E01-1873-4E99-8A61-2B420991E7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E1B9460-4188-4E68-B64E-61C5BE35CD2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16CFF3-03F9-4F39-AA32-FFB883D395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E36ADA3-2B19-4F1D-9046-7565BA5F253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CFD321-16E6-4F65-BF75-755A2B096E16}"/>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8" name="Footer Placeholder 7">
            <a:extLst>
              <a:ext uri="{FF2B5EF4-FFF2-40B4-BE49-F238E27FC236}">
                <a16:creationId xmlns:a16="http://schemas.microsoft.com/office/drawing/2014/main" id="{B82ED98A-2829-47F3-BC6C-8127771577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0245C9-3C68-4B0A-800E-8210CEDA89FF}"/>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2482218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F2906-1495-449E-BC58-970C502364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D3BA40-0213-4C00-A6D6-AD523BAB5CC5}"/>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4" name="Footer Placeholder 3">
            <a:extLst>
              <a:ext uri="{FF2B5EF4-FFF2-40B4-BE49-F238E27FC236}">
                <a16:creationId xmlns:a16="http://schemas.microsoft.com/office/drawing/2014/main" id="{24BAD8A0-B6BC-4CC6-845E-263ED2EBE9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A5C9BD-1E02-4C4C-B039-91B8E6A2458F}"/>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3306067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6FC8A9-D10A-4955-8419-6D5BD2D0FF91}"/>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3" name="Footer Placeholder 2">
            <a:extLst>
              <a:ext uri="{FF2B5EF4-FFF2-40B4-BE49-F238E27FC236}">
                <a16:creationId xmlns:a16="http://schemas.microsoft.com/office/drawing/2014/main" id="{E86DBE73-FF02-41D3-9025-4290B4A8A9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D1B36C-49C5-47E3-9F8E-87E3CDDCD008}"/>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1982403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D2E9E-4366-4B1A-BD45-4873F8DD2B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81986F-05F2-4455-8987-FD9C63953B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BD8811-92A8-43A5-950B-55714162E1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299136E-F5E9-4640-9CB4-A14586186869}"/>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6" name="Footer Placeholder 5">
            <a:extLst>
              <a:ext uri="{FF2B5EF4-FFF2-40B4-BE49-F238E27FC236}">
                <a16:creationId xmlns:a16="http://schemas.microsoft.com/office/drawing/2014/main" id="{14E01199-00FC-4CCC-96FE-03649F34B4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434689-65D2-4263-A422-4826AEFAD305}"/>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4216786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698E1-7E6C-45DF-8FBC-A63BD671EA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3E6F12-B963-4E8E-AD86-CD28ADEAC3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B9CFCE-C5B2-49C9-B793-B407599EAE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B11896C-82DB-4EDE-B91A-F64D2CCAE84F}"/>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6" name="Footer Placeholder 5">
            <a:extLst>
              <a:ext uri="{FF2B5EF4-FFF2-40B4-BE49-F238E27FC236}">
                <a16:creationId xmlns:a16="http://schemas.microsoft.com/office/drawing/2014/main" id="{29C22D00-5059-47E4-97FB-9F84CA8455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917333-F5FD-42AA-8F20-A0225B76919A}"/>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100758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7B623-B8F7-4915-9C1D-F2E1DE3518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7C610E-9FA0-4FDA-A7E2-5B74AA53606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39D110-B4CA-40CD-931D-EC7D4D2E1BF2}"/>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5" name="Footer Placeholder 4">
            <a:extLst>
              <a:ext uri="{FF2B5EF4-FFF2-40B4-BE49-F238E27FC236}">
                <a16:creationId xmlns:a16="http://schemas.microsoft.com/office/drawing/2014/main" id="{E17FD122-391A-428F-AAAD-17849C23B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34C332-7CFB-4B27-B780-17A2AAFA15A5}"/>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2689227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2CF87-BB15-452D-A05B-4DB2C969E4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08C50E-0973-4A48-9B1D-83579F3AD50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44856B-FC28-4CE7-A9DB-C37404E93E24}"/>
              </a:ext>
            </a:extLst>
          </p:cNvPr>
          <p:cNvSpPr>
            <a:spLocks noGrp="1"/>
          </p:cNvSpPr>
          <p:nvPr>
            <p:ph type="dt" sz="half" idx="10"/>
          </p:nvPr>
        </p:nvSpPr>
        <p:spPr/>
        <p:txBody>
          <a:bodyPr/>
          <a:lstStyle/>
          <a:p>
            <a:fld id="{47662A0C-683A-4DEA-A110-14084DE68BC2}" type="datetimeFigureOut">
              <a:rPr lang="en-GB" smtClean="0"/>
              <a:t>02/12/2018</a:t>
            </a:fld>
            <a:endParaRPr lang="en-GB"/>
          </a:p>
        </p:txBody>
      </p:sp>
      <p:sp>
        <p:nvSpPr>
          <p:cNvPr id="5" name="Footer Placeholder 4">
            <a:extLst>
              <a:ext uri="{FF2B5EF4-FFF2-40B4-BE49-F238E27FC236}">
                <a16:creationId xmlns:a16="http://schemas.microsoft.com/office/drawing/2014/main" id="{4606573E-FA62-46E9-8E73-B61F7AC4B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D3B06E-B090-4530-B488-CAE874ACB8E2}"/>
              </a:ext>
            </a:extLst>
          </p:cNvPr>
          <p:cNvSpPr>
            <a:spLocks noGrp="1"/>
          </p:cNvSpPr>
          <p:nvPr>
            <p:ph type="sldNum" sz="quarter" idx="12"/>
          </p:nvPr>
        </p:nvSpPr>
        <p:spPr/>
        <p:txBody>
          <a:bodyPr/>
          <a:lstStyle/>
          <a:p>
            <a:fld id="{7D475FDE-9A99-477D-B489-DE8D8FB84DFB}" type="slidenum">
              <a:rPr lang="en-GB" smtClean="0"/>
              <a:t>‹#›</a:t>
            </a:fld>
            <a:endParaRPr lang="en-GB"/>
          </a:p>
        </p:txBody>
      </p:sp>
    </p:spTree>
    <p:extLst>
      <p:ext uri="{BB962C8B-B14F-4D97-AF65-F5344CB8AC3E}">
        <p14:creationId xmlns:p14="http://schemas.microsoft.com/office/powerpoint/2010/main" val="1695601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96E8C4-1076-4BE5-B3C1-566C9C1D8B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DD3F1E-18E6-41C8-82FD-35F2692C0C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82A67D-3467-42A7-95E8-5FE5E5D0CE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662A0C-683A-4DEA-A110-14084DE68BC2}" type="datetimeFigureOut">
              <a:rPr lang="en-GB" smtClean="0"/>
              <a:t>02/12/2018</a:t>
            </a:fld>
            <a:endParaRPr lang="en-GB"/>
          </a:p>
        </p:txBody>
      </p:sp>
      <p:sp>
        <p:nvSpPr>
          <p:cNvPr id="5" name="Footer Placeholder 4">
            <a:extLst>
              <a:ext uri="{FF2B5EF4-FFF2-40B4-BE49-F238E27FC236}">
                <a16:creationId xmlns:a16="http://schemas.microsoft.com/office/drawing/2014/main" id="{5D62CAC1-5295-45C2-9EC9-AD693CD51C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AAED10-52EB-4F2F-A80A-CA4FE26A14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475FDE-9A99-477D-B489-DE8D8FB84DFB}" type="slidenum">
              <a:rPr lang="en-GB" smtClean="0"/>
              <a:t>‹#›</a:t>
            </a:fld>
            <a:endParaRPr lang="en-GB"/>
          </a:p>
        </p:txBody>
      </p:sp>
    </p:spTree>
    <p:extLst>
      <p:ext uri="{BB962C8B-B14F-4D97-AF65-F5344CB8AC3E}">
        <p14:creationId xmlns:p14="http://schemas.microsoft.com/office/powerpoint/2010/main" val="1970487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6E29230-8948-4F8E-BED3-03FF2D9E3C7C}"/>
              </a:ext>
            </a:extLst>
          </p:cNvPr>
          <p:cNvSpPr>
            <a:spLocks noGrp="1"/>
          </p:cNvSpPr>
          <p:nvPr>
            <p:ph type="ctrTitle"/>
          </p:nvPr>
        </p:nvSpPr>
        <p:spPr>
          <a:xfrm>
            <a:off x="3045368" y="2043663"/>
            <a:ext cx="6105194" cy="2031055"/>
          </a:xfrm>
        </p:spPr>
        <p:txBody>
          <a:bodyPr>
            <a:normAutofit/>
          </a:bodyPr>
          <a:lstStyle/>
          <a:p>
            <a:r>
              <a:rPr lang="en-GB" sz="4700">
                <a:solidFill>
                  <a:srgbClr val="FFFFFF"/>
                </a:solidFill>
              </a:rPr>
              <a:t>Contribution to Sustainability : Aneurin Bevan and the NHS</a:t>
            </a:r>
          </a:p>
        </p:txBody>
      </p:sp>
      <p:sp>
        <p:nvSpPr>
          <p:cNvPr id="3" name="Subtitle 2">
            <a:extLst>
              <a:ext uri="{FF2B5EF4-FFF2-40B4-BE49-F238E27FC236}">
                <a16:creationId xmlns:a16="http://schemas.microsoft.com/office/drawing/2014/main" id="{F56A8551-E895-4075-8D02-0414253ED9CC}"/>
              </a:ext>
            </a:extLst>
          </p:cNvPr>
          <p:cNvSpPr>
            <a:spLocks noGrp="1"/>
          </p:cNvSpPr>
          <p:nvPr>
            <p:ph type="subTitle" idx="1"/>
          </p:nvPr>
        </p:nvSpPr>
        <p:spPr>
          <a:xfrm>
            <a:off x="3045368" y="4074718"/>
            <a:ext cx="6105194" cy="682079"/>
          </a:xfrm>
        </p:spPr>
        <p:txBody>
          <a:bodyPr>
            <a:normAutofit/>
          </a:bodyPr>
          <a:lstStyle/>
          <a:p>
            <a:r>
              <a:rPr lang="en-GB" sz="1300">
                <a:solidFill>
                  <a:srgbClr val="FFFFFF"/>
                </a:solidFill>
              </a:rPr>
              <a:t>an individual or group’s contribution that has helped changed something in the world, identifying the work they have done for our understanding of sustainability.</a:t>
            </a:r>
          </a:p>
        </p:txBody>
      </p:sp>
    </p:spTree>
    <p:extLst>
      <p:ext uri="{BB962C8B-B14F-4D97-AF65-F5344CB8AC3E}">
        <p14:creationId xmlns:p14="http://schemas.microsoft.com/office/powerpoint/2010/main" val="754154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06767-61E7-4B1A-BB1B-628CF590F077}"/>
              </a:ext>
            </a:extLst>
          </p:cNvPr>
          <p:cNvSpPr>
            <a:spLocks noGrp="1"/>
          </p:cNvSpPr>
          <p:nvPr>
            <p:ph type="title"/>
          </p:nvPr>
        </p:nvSpPr>
        <p:spPr/>
        <p:txBody>
          <a:bodyPr/>
          <a:lstStyle/>
          <a:p>
            <a:pPr algn="ctr"/>
            <a:r>
              <a:rPr lang="en-GB" dirty="0">
                <a:solidFill>
                  <a:schemeClr val="accent1">
                    <a:lumMod val="60000"/>
                    <a:lumOff val="40000"/>
                  </a:schemeClr>
                </a:solidFill>
              </a:rPr>
              <a:t>People That Have changed the world for a better sense of Sustainability</a:t>
            </a:r>
          </a:p>
        </p:txBody>
      </p:sp>
      <p:graphicFrame>
        <p:nvGraphicFramePr>
          <p:cNvPr id="4" name="Content Placeholder 3">
            <a:extLst>
              <a:ext uri="{FF2B5EF4-FFF2-40B4-BE49-F238E27FC236}">
                <a16:creationId xmlns:a16="http://schemas.microsoft.com/office/drawing/2014/main" id="{0C1C72DC-643A-418F-8D45-71EBF7CC9B3E}"/>
              </a:ext>
            </a:extLst>
          </p:cNvPr>
          <p:cNvGraphicFramePr>
            <a:graphicFrameLocks noGrp="1"/>
          </p:cNvGraphicFramePr>
          <p:nvPr>
            <p:ph idx="1"/>
            <p:extLst>
              <p:ext uri="{D42A27DB-BD31-4B8C-83A1-F6EECF244321}">
                <p14:modId xmlns:p14="http://schemas.microsoft.com/office/powerpoint/2010/main" val="3318602895"/>
              </p:ext>
            </p:extLst>
          </p:nvPr>
        </p:nvGraphicFramePr>
        <p:xfrm>
          <a:off x="838200" y="1825625"/>
          <a:ext cx="10515600" cy="2966720"/>
        </p:xfrm>
        <a:graphic>
          <a:graphicData uri="http://schemas.openxmlformats.org/drawingml/2006/table">
            <a:tbl>
              <a:tblPr firstRow="1" bandRow="1">
                <a:effectLst>
                  <a:reflection blurRad="6350" stA="50000" endA="295" endPos="92000" dist="101600" dir="5400000" sy="-100000" algn="bl" rotWithShape="0"/>
                </a:effectLst>
                <a:tableStyleId>{5C22544A-7EE6-4342-B048-85BDC9FD1C3A}</a:tableStyleId>
              </a:tblPr>
              <a:tblGrid>
                <a:gridCol w="5257800">
                  <a:extLst>
                    <a:ext uri="{9D8B030D-6E8A-4147-A177-3AD203B41FA5}">
                      <a16:colId xmlns:a16="http://schemas.microsoft.com/office/drawing/2014/main" val="4024276527"/>
                    </a:ext>
                  </a:extLst>
                </a:gridCol>
                <a:gridCol w="5257800">
                  <a:extLst>
                    <a:ext uri="{9D8B030D-6E8A-4147-A177-3AD203B41FA5}">
                      <a16:colId xmlns:a16="http://schemas.microsoft.com/office/drawing/2014/main" val="3229847875"/>
                    </a:ext>
                  </a:extLst>
                </a:gridCol>
              </a:tblGrid>
              <a:tr h="370840">
                <a:tc>
                  <a:txBody>
                    <a:bodyPr/>
                    <a:lstStyle/>
                    <a:p>
                      <a:pPr marL="285750" indent="-285750">
                        <a:buFont typeface="Wingdings" panose="05000000000000000000" pitchFamily="2" charset="2"/>
                        <a:buChar char="ü"/>
                      </a:pPr>
                      <a:r>
                        <a:rPr lang="en-GB" dirty="0"/>
                        <a:t>Aneurin Bevan</a:t>
                      </a:r>
                    </a:p>
                  </a:txBody>
                  <a:tcPr/>
                </a:tc>
                <a:tc>
                  <a:txBody>
                    <a:bodyPr/>
                    <a:lstStyle/>
                    <a:p>
                      <a:pPr marL="285750" indent="-285750">
                        <a:buFont typeface="Wingdings" panose="05000000000000000000" pitchFamily="2" charset="2"/>
                        <a:buChar char="ü"/>
                      </a:pPr>
                      <a:r>
                        <a:rPr lang="en-GB" dirty="0"/>
                        <a:t>Isaac Newton</a:t>
                      </a:r>
                    </a:p>
                  </a:txBody>
                  <a:tcPr/>
                </a:tc>
                <a:extLst>
                  <a:ext uri="{0D108BD9-81ED-4DB2-BD59-A6C34878D82A}">
                    <a16:rowId xmlns:a16="http://schemas.microsoft.com/office/drawing/2014/main" val="3919130138"/>
                  </a:ext>
                </a:extLst>
              </a:tr>
              <a:tr h="370840">
                <a:tc>
                  <a:txBody>
                    <a:bodyPr/>
                    <a:lstStyle/>
                    <a:p>
                      <a:pPr marL="285750" indent="-285750">
                        <a:buFont typeface="Wingdings" panose="05000000000000000000" pitchFamily="2" charset="2"/>
                        <a:buChar char="ü"/>
                      </a:pPr>
                      <a:r>
                        <a:rPr lang="en-GB" dirty="0"/>
                        <a:t>Nelson Mandela</a:t>
                      </a:r>
                    </a:p>
                  </a:txBody>
                  <a:tcPr/>
                </a:tc>
                <a:tc>
                  <a:txBody>
                    <a:bodyPr/>
                    <a:lstStyle/>
                    <a:p>
                      <a:pPr marL="285750" indent="-285750">
                        <a:buFont typeface="Wingdings" panose="05000000000000000000" pitchFamily="2" charset="2"/>
                        <a:buChar char="ü"/>
                      </a:pPr>
                      <a:r>
                        <a:rPr lang="en-GB" dirty="0"/>
                        <a:t>Franklin Roosevelt</a:t>
                      </a:r>
                    </a:p>
                  </a:txBody>
                  <a:tcPr/>
                </a:tc>
                <a:extLst>
                  <a:ext uri="{0D108BD9-81ED-4DB2-BD59-A6C34878D82A}">
                    <a16:rowId xmlns:a16="http://schemas.microsoft.com/office/drawing/2014/main" val="1083149365"/>
                  </a:ext>
                </a:extLst>
              </a:tr>
              <a:tr h="370840">
                <a:tc>
                  <a:txBody>
                    <a:bodyPr/>
                    <a:lstStyle/>
                    <a:p>
                      <a:pPr marL="285750" indent="-285750">
                        <a:buFont typeface="Wingdings" panose="05000000000000000000" pitchFamily="2" charset="2"/>
                        <a:buChar char="ü"/>
                      </a:pPr>
                      <a:r>
                        <a:rPr lang="en-GB" dirty="0"/>
                        <a:t>Florence Nightingale</a:t>
                      </a:r>
                    </a:p>
                  </a:txBody>
                  <a:tcPr/>
                </a:tc>
                <a:tc>
                  <a:txBody>
                    <a:bodyPr/>
                    <a:lstStyle/>
                    <a:p>
                      <a:pPr marL="285750" indent="-285750">
                        <a:buFont typeface="Wingdings" panose="05000000000000000000" pitchFamily="2" charset="2"/>
                        <a:buChar char="ü"/>
                      </a:pPr>
                      <a:r>
                        <a:rPr lang="en-GB" sz="1800" dirty="0"/>
                        <a:t>Mark Zuckerberg</a:t>
                      </a:r>
                    </a:p>
                  </a:txBody>
                  <a:tcPr/>
                </a:tc>
                <a:extLst>
                  <a:ext uri="{0D108BD9-81ED-4DB2-BD59-A6C34878D82A}">
                    <a16:rowId xmlns:a16="http://schemas.microsoft.com/office/drawing/2014/main" val="3119288187"/>
                  </a:ext>
                </a:extLst>
              </a:tr>
              <a:tr h="370840">
                <a:tc>
                  <a:txBody>
                    <a:bodyPr/>
                    <a:lstStyle/>
                    <a:p>
                      <a:pPr marL="285750" indent="-285750">
                        <a:buFont typeface="Wingdings" panose="05000000000000000000" pitchFamily="2" charset="2"/>
                        <a:buChar char="ü"/>
                      </a:pPr>
                      <a:r>
                        <a:rPr lang="en-GB" dirty="0"/>
                        <a:t>Marie Curie</a:t>
                      </a:r>
                    </a:p>
                  </a:txBody>
                  <a:tcPr/>
                </a:tc>
                <a:tc>
                  <a:txBody>
                    <a:bodyPr/>
                    <a:lstStyle/>
                    <a:p>
                      <a:pPr marL="285750" indent="-285750">
                        <a:buFont typeface="Wingdings" panose="05000000000000000000" pitchFamily="2" charset="2"/>
                        <a:buChar char="ü"/>
                      </a:pPr>
                      <a:r>
                        <a:rPr lang="en-GB" dirty="0"/>
                        <a:t>Hillary Clinton</a:t>
                      </a:r>
                    </a:p>
                  </a:txBody>
                  <a:tcPr/>
                </a:tc>
                <a:extLst>
                  <a:ext uri="{0D108BD9-81ED-4DB2-BD59-A6C34878D82A}">
                    <a16:rowId xmlns:a16="http://schemas.microsoft.com/office/drawing/2014/main" val="1732660475"/>
                  </a:ext>
                </a:extLst>
              </a:tr>
              <a:tr h="370840">
                <a:tc>
                  <a:txBody>
                    <a:bodyPr/>
                    <a:lstStyle/>
                    <a:p>
                      <a:pPr marL="285750" indent="-285750">
                        <a:buFont typeface="Wingdings" panose="05000000000000000000" pitchFamily="2" charset="2"/>
                        <a:buChar char="ü"/>
                      </a:pPr>
                      <a:r>
                        <a:rPr lang="en-GB" dirty="0"/>
                        <a:t>John Maynard Keynes</a:t>
                      </a:r>
                    </a:p>
                  </a:txBody>
                  <a:tcPr/>
                </a:tc>
                <a:tc>
                  <a:txBody>
                    <a:bodyPr/>
                    <a:lstStyle/>
                    <a:p>
                      <a:pPr marL="285750" indent="-285750">
                        <a:buFont typeface="Wingdings" panose="05000000000000000000" pitchFamily="2" charset="2"/>
                        <a:buChar char="ü"/>
                      </a:pPr>
                      <a:r>
                        <a:rPr lang="en-GB" dirty="0"/>
                        <a:t>Emperor Zhang</a:t>
                      </a:r>
                    </a:p>
                  </a:txBody>
                  <a:tcPr/>
                </a:tc>
                <a:extLst>
                  <a:ext uri="{0D108BD9-81ED-4DB2-BD59-A6C34878D82A}">
                    <a16:rowId xmlns:a16="http://schemas.microsoft.com/office/drawing/2014/main" val="1857881099"/>
                  </a:ext>
                </a:extLst>
              </a:tr>
              <a:tr h="370840">
                <a:tc>
                  <a:txBody>
                    <a:bodyPr/>
                    <a:lstStyle/>
                    <a:p>
                      <a:pPr marL="285750" indent="-285750">
                        <a:buFont typeface="Wingdings" panose="05000000000000000000" pitchFamily="2" charset="2"/>
                        <a:buChar char="ü"/>
                      </a:pPr>
                      <a:r>
                        <a:rPr lang="en-GB" dirty="0"/>
                        <a:t>Leonardo Da Vinci</a:t>
                      </a:r>
                    </a:p>
                  </a:txBody>
                  <a:tcPr/>
                </a:tc>
                <a:tc>
                  <a:txBody>
                    <a:bodyPr/>
                    <a:lstStyle/>
                    <a:p>
                      <a:pPr marL="285750" indent="-285750">
                        <a:buFont typeface="Wingdings" panose="05000000000000000000" pitchFamily="2" charset="2"/>
                        <a:buChar char="ü"/>
                      </a:pPr>
                      <a:r>
                        <a:rPr lang="en-GB" dirty="0"/>
                        <a:t>Lloyd George</a:t>
                      </a:r>
                    </a:p>
                  </a:txBody>
                  <a:tcPr/>
                </a:tc>
                <a:extLst>
                  <a:ext uri="{0D108BD9-81ED-4DB2-BD59-A6C34878D82A}">
                    <a16:rowId xmlns:a16="http://schemas.microsoft.com/office/drawing/2014/main" val="2317409834"/>
                  </a:ext>
                </a:extLst>
              </a:tr>
              <a:tr h="370840">
                <a:tc>
                  <a:txBody>
                    <a:bodyPr/>
                    <a:lstStyle/>
                    <a:p>
                      <a:pPr marL="285750" indent="-285750">
                        <a:buFont typeface="Wingdings" panose="05000000000000000000" pitchFamily="2" charset="2"/>
                        <a:buChar char="ü"/>
                      </a:pPr>
                      <a:r>
                        <a:rPr lang="en-GB" dirty="0"/>
                        <a:t>Aristotle</a:t>
                      </a:r>
                    </a:p>
                  </a:txBody>
                  <a:tcPr/>
                </a:tc>
                <a:tc>
                  <a:txBody>
                    <a:bodyPr/>
                    <a:lstStyle/>
                    <a:p>
                      <a:pPr marL="285750" indent="-285750">
                        <a:buFont typeface="Wingdings" panose="05000000000000000000" pitchFamily="2" charset="2"/>
                        <a:buChar char="ü"/>
                      </a:pPr>
                      <a:r>
                        <a:rPr lang="en-GB" dirty="0"/>
                        <a:t>Barack Obama</a:t>
                      </a:r>
                    </a:p>
                  </a:txBody>
                  <a:tcPr/>
                </a:tc>
                <a:extLst>
                  <a:ext uri="{0D108BD9-81ED-4DB2-BD59-A6C34878D82A}">
                    <a16:rowId xmlns:a16="http://schemas.microsoft.com/office/drawing/2014/main" val="1255711163"/>
                  </a:ext>
                </a:extLst>
              </a:tr>
              <a:tr h="370840">
                <a:tc>
                  <a:txBody>
                    <a:bodyPr/>
                    <a:lstStyle/>
                    <a:p>
                      <a:pPr marL="285750" indent="-285750">
                        <a:buFont typeface="Wingdings" panose="05000000000000000000" pitchFamily="2" charset="2"/>
                        <a:buChar char="ü"/>
                      </a:pPr>
                      <a:r>
                        <a:rPr lang="en-GB" dirty="0"/>
                        <a:t>Alan Greenspan</a:t>
                      </a:r>
                    </a:p>
                  </a:txBody>
                  <a:tcPr/>
                </a:tc>
                <a:tc>
                  <a:txBody>
                    <a:bodyPr/>
                    <a:lstStyle/>
                    <a:p>
                      <a:pPr marL="285750" indent="-285750">
                        <a:buFont typeface="Wingdings" panose="05000000000000000000" pitchFamily="2" charset="2"/>
                        <a:buChar char="ü"/>
                      </a:pPr>
                      <a:r>
                        <a:rPr lang="en-GB" dirty="0"/>
                        <a:t>Steven Hawking</a:t>
                      </a:r>
                    </a:p>
                  </a:txBody>
                  <a:tcPr/>
                </a:tc>
                <a:extLst>
                  <a:ext uri="{0D108BD9-81ED-4DB2-BD59-A6C34878D82A}">
                    <a16:rowId xmlns:a16="http://schemas.microsoft.com/office/drawing/2014/main" val="707320373"/>
                  </a:ext>
                </a:extLst>
              </a:tr>
            </a:tbl>
          </a:graphicData>
        </a:graphic>
      </p:graphicFrame>
      <p:pic>
        <p:nvPicPr>
          <p:cNvPr id="6" name="Graphic 5" descr="Handshake">
            <a:extLst>
              <a:ext uri="{FF2B5EF4-FFF2-40B4-BE49-F238E27FC236}">
                <a16:creationId xmlns:a16="http://schemas.microsoft.com/office/drawing/2014/main" id="{B0483DE7-DE90-45F0-808A-90947F76CF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38800" y="4909697"/>
            <a:ext cx="914400" cy="914400"/>
          </a:xfrm>
          <a:prstGeom prst="rect">
            <a:avLst/>
          </a:prstGeom>
        </p:spPr>
      </p:pic>
    </p:spTree>
    <p:extLst>
      <p:ext uri="{BB962C8B-B14F-4D97-AF65-F5344CB8AC3E}">
        <p14:creationId xmlns:p14="http://schemas.microsoft.com/office/powerpoint/2010/main" val="2428826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C6A0A2-FF9D-4CFF-BA0D-BDA0B15F334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t="20126" r="1" b="29625"/>
          <a:stretch/>
        </p:blipFill>
        <p:spPr>
          <a:xfrm>
            <a:off x="828151" y="-1"/>
            <a:ext cx="9928860" cy="6858001"/>
          </a:xfrm>
          <a:prstGeom prst="rect">
            <a:avLst/>
          </a:prstGeom>
        </p:spPr>
      </p:pic>
      <p:pic>
        <p:nvPicPr>
          <p:cNvPr id="15" name="Picture 9">
            <a:extLst>
              <a:ext uri="{FF2B5EF4-FFF2-40B4-BE49-F238E27FC236}">
                <a16:creationId xmlns:a16="http://schemas.microsoft.com/office/drawing/2014/main" id="{CB607B98-7700-4DC9-8BE8-A876255F9C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Rectangle 5">
            <a:extLst>
              <a:ext uri="{FF2B5EF4-FFF2-40B4-BE49-F238E27FC236}">
                <a16:creationId xmlns:a16="http://schemas.microsoft.com/office/drawing/2014/main" id="{FB507A16-C52B-44C9-B296-116EF3675A4B}"/>
              </a:ext>
            </a:extLst>
          </p:cNvPr>
          <p:cNvSpPr/>
          <p:nvPr/>
        </p:nvSpPr>
        <p:spPr>
          <a:xfrm>
            <a:off x="4775579" y="-2"/>
            <a:ext cx="2640842" cy="584775"/>
          </a:xfrm>
          <a:prstGeom prst="rect">
            <a:avLst/>
          </a:prstGeom>
        </p:spPr>
        <p:txBody>
          <a:bodyPr wrap="square">
            <a:spAutoFit/>
          </a:bodyPr>
          <a:lstStyle/>
          <a:p>
            <a:r>
              <a:rPr lang="en-GB" sz="3200" dirty="0"/>
              <a:t>Aneurin Bevan</a:t>
            </a:r>
          </a:p>
        </p:txBody>
      </p:sp>
    </p:spTree>
    <p:extLst>
      <p:ext uri="{BB962C8B-B14F-4D97-AF65-F5344CB8AC3E}">
        <p14:creationId xmlns:p14="http://schemas.microsoft.com/office/powerpoint/2010/main" val="3612076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9">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978962C-3DA8-4AA3-9EDB-825733A1EAF1}"/>
              </a:ext>
            </a:extLst>
          </p:cNvPr>
          <p:cNvSpPr>
            <a:spLocks noGrp="1"/>
          </p:cNvSpPr>
          <p:nvPr>
            <p:ph type="ctrTitle"/>
          </p:nvPr>
        </p:nvSpPr>
        <p:spPr>
          <a:xfrm>
            <a:off x="2726432" y="1041082"/>
            <a:ext cx="6739136" cy="2387918"/>
          </a:xfrm>
        </p:spPr>
        <p:txBody>
          <a:bodyPr anchor="b">
            <a:normAutofit/>
          </a:bodyPr>
          <a:lstStyle/>
          <a:p>
            <a:r>
              <a:rPr lang="en-GB" sz="6600" dirty="0">
                <a:solidFill>
                  <a:srgbClr val="FFFFFF"/>
                </a:solidFill>
              </a:rPr>
              <a:t>Sustainability and The NHS</a:t>
            </a:r>
          </a:p>
        </p:txBody>
      </p:sp>
      <p:sp>
        <p:nvSpPr>
          <p:cNvPr id="3" name="Subtitle 2">
            <a:extLst>
              <a:ext uri="{FF2B5EF4-FFF2-40B4-BE49-F238E27FC236}">
                <a16:creationId xmlns:a16="http://schemas.microsoft.com/office/drawing/2014/main" id="{2CE79870-90E4-4A30-AB31-B543FC30528C}"/>
              </a:ext>
            </a:extLst>
          </p:cNvPr>
          <p:cNvSpPr>
            <a:spLocks noGrp="1"/>
          </p:cNvSpPr>
          <p:nvPr>
            <p:ph type="subTitle" idx="1"/>
          </p:nvPr>
        </p:nvSpPr>
        <p:spPr>
          <a:xfrm>
            <a:off x="2726432" y="3781740"/>
            <a:ext cx="6740685" cy="2387918"/>
          </a:xfrm>
        </p:spPr>
        <p:txBody>
          <a:bodyPr>
            <a:normAutofit/>
          </a:bodyPr>
          <a:lstStyle/>
          <a:p>
            <a:r>
              <a:rPr lang="en-GB" dirty="0">
                <a:solidFill>
                  <a:srgbClr val="FFFFFF"/>
                </a:solidFill>
              </a:rPr>
              <a:t>Crucial For the National Health System</a:t>
            </a:r>
          </a:p>
          <a:p>
            <a:r>
              <a:rPr lang="en-GB" dirty="0">
                <a:solidFill>
                  <a:srgbClr val="FFFFFF"/>
                </a:solidFill>
              </a:rPr>
              <a:t>Can’t Survive without it</a:t>
            </a:r>
          </a:p>
          <a:p>
            <a:r>
              <a:rPr lang="en-GB" dirty="0">
                <a:solidFill>
                  <a:srgbClr val="FFFFFF"/>
                </a:solidFill>
              </a:rPr>
              <a:t>No Privatisation</a:t>
            </a:r>
          </a:p>
          <a:p>
            <a:r>
              <a:rPr lang="en-GB" dirty="0">
                <a:solidFill>
                  <a:srgbClr val="FFFFFF"/>
                </a:solidFill>
              </a:rPr>
              <a:t>NHS’s sustainability is secured thru our Vigilance</a:t>
            </a:r>
          </a:p>
          <a:p>
            <a:r>
              <a:rPr lang="en-GB" dirty="0">
                <a:solidFill>
                  <a:srgbClr val="FFFFFF"/>
                </a:solidFill>
              </a:rPr>
              <a:t>Needs political protection</a:t>
            </a: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64591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38EADA4-3D12-4258-93D3-00B2277A228D}"/>
              </a:ext>
            </a:extLst>
          </p:cNvPr>
          <p:cNvSpPr>
            <a:spLocks noGrp="1"/>
          </p:cNvSpPr>
          <p:nvPr>
            <p:ph type="ctrTitle"/>
          </p:nvPr>
        </p:nvSpPr>
        <p:spPr>
          <a:xfrm>
            <a:off x="3043403" y="584201"/>
            <a:ext cx="6105194" cy="2133600"/>
          </a:xfrm>
        </p:spPr>
        <p:txBody>
          <a:bodyPr>
            <a:normAutofit/>
          </a:bodyPr>
          <a:lstStyle/>
          <a:p>
            <a:r>
              <a:rPr lang="en-GB">
                <a:solidFill>
                  <a:srgbClr val="FFFFFF"/>
                </a:solidFill>
              </a:rPr>
              <a:t>Bibliography</a:t>
            </a:r>
            <a:endParaRPr lang="en-GB" dirty="0">
              <a:solidFill>
                <a:srgbClr val="FFFFFF"/>
              </a:solidFill>
            </a:endParaRPr>
          </a:p>
        </p:txBody>
      </p:sp>
      <p:sp>
        <p:nvSpPr>
          <p:cNvPr id="5" name="Rectangle 1">
            <a:extLst>
              <a:ext uri="{FF2B5EF4-FFF2-40B4-BE49-F238E27FC236}">
                <a16:creationId xmlns:a16="http://schemas.microsoft.com/office/drawing/2014/main" id="{85225516-E48C-4855-856F-4AB310D142BC}"/>
              </a:ext>
            </a:extLst>
          </p:cNvPr>
          <p:cNvSpPr>
            <a:spLocks noGrp="1" noChangeArrowheads="1"/>
          </p:cNvSpPr>
          <p:nvPr>
            <p:ph type="subTitle" idx="1"/>
          </p:nvPr>
        </p:nvSpPr>
        <p:spPr bwMode="auto">
          <a:xfrm>
            <a:off x="1524000" y="2705101"/>
            <a:ext cx="9144000" cy="2870200"/>
          </a:xfrm>
          <a:prstGeom prst="rect">
            <a:avLst/>
          </a:prstGeom>
        </p:spPr>
        <p:txBody>
          <a:bodyPr vert="horz" lIns="91440" tIns="152352" rIns="91440" bIns="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Anon. (n.d.).</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Apps, A. (2018).</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Bevan, A. (1952). </a:t>
            </a:r>
            <a:r>
              <a:rPr kumimoji="0" lang="en-US" altLang="en-US" sz="1200" b="0" i="1"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In Place of Fear.</a:t>
            </a: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Kessinger, pp, 100 .</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Campbell, J. (1987). </a:t>
            </a:r>
            <a:r>
              <a:rPr kumimoji="0" lang="en-US" altLang="en-US" sz="1200" b="0" i="1"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Demythologising Nye Bevan.</a:t>
            </a: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Doppelt, B. (2010). </a:t>
            </a:r>
            <a:r>
              <a:rPr kumimoji="0" lang="en-US" altLang="en-US" sz="1200" b="0" i="1"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Leading Change toward Sustainability</a:t>
            </a: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(Vol. 2). Sheffield, UK: Greenleaf. pp, 40.</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Foot, M. (1975). </a:t>
            </a:r>
            <a:r>
              <a:rPr kumimoji="0" lang="en-US" altLang="en-US" sz="1200" b="0" i="1"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Aneurin Bevan</a:t>
            </a: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(Vol. 1). St. Albans: Paladin. pp, 13, 463 - 498.</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Kynaston, D. (2009). </a:t>
            </a:r>
            <a:r>
              <a:rPr kumimoji="0" lang="en-US" altLang="en-US" sz="1200" b="0" i="1"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Family Britain 1951 - 57, Tales of New Jerusalem.</a:t>
            </a: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Marx, K. (1855). </a:t>
            </a:r>
            <a:r>
              <a:rPr kumimoji="0" lang="en-US" altLang="en-US" sz="1200" b="0" i="1"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Das Kapital.</a:t>
            </a: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Robinson, Z. (2014). Developing Sustainably responsible stratagies in Business. pp, 1.</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Schuz, M. (2014). </a:t>
            </a:r>
            <a:r>
              <a:rPr kumimoji="0" lang="en-US" altLang="en-US" sz="1200" b="0" i="1"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Developing Sustainably responsible stratagies in Business.</a:t>
            </a: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pp 243.</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Smith, D. (1993). </a:t>
            </a:r>
            <a:r>
              <a:rPr kumimoji="0" lang="en-US" altLang="en-US" sz="1200" b="0" i="1"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Aneurin Bevan and the World of South Wales.</a:t>
            </a:r>
            <a:r>
              <a:rPr kumimoji="0" lang="en-US" altLang="en-US" sz="1200" b="0"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Dyfed: Dinefwr Press. pp 179 - 183.</a:t>
            </a:r>
            <a:endParaRPr kumimoji="0" lang="en-GB" altLang="en-US" sz="1200" b="0" i="0" u="none" strike="noStrike" cap="none" normalizeH="0" baseline="0">
              <a:ln>
                <a:noFill/>
              </a:ln>
              <a:solidFill>
                <a:srgbClr val="FFFFFF"/>
              </a:solidFill>
              <a:effectLst/>
              <a:ea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endParaRPr kumimoji="0" lang="en-GB" altLang="en-US" sz="600" b="0" i="0" u="none" strike="noStrike" cap="none" normalizeH="0" baseline="0" dirty="0">
              <a:ln>
                <a:noFill/>
              </a:ln>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27400909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1241</Words>
  <Application>Microsoft Office PowerPoint</Application>
  <PresentationFormat>Widescreen</PresentationFormat>
  <Paragraphs>84</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Wingdings</vt:lpstr>
      <vt:lpstr>Office Theme</vt:lpstr>
      <vt:lpstr>Contribution to Sustainability : Aneurin Bevan and the NHS</vt:lpstr>
      <vt:lpstr>People That Have changed the world for a better sense of Sustainability</vt:lpstr>
      <vt:lpstr>PowerPoint Presentation</vt:lpstr>
      <vt:lpstr>Sustainability and The NHS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Contribution to Sustainability : Aneurin Bevan and the NHS</dc:title>
  <dc:creator>Alexander Apps (1806320)</dc:creator>
  <cp:lastModifiedBy>Alexander Apps (1806320)</cp:lastModifiedBy>
  <cp:revision>6</cp:revision>
  <dcterms:created xsi:type="dcterms:W3CDTF">2018-11-21T21:50:12Z</dcterms:created>
  <dcterms:modified xsi:type="dcterms:W3CDTF">2018-12-02T22:32:04Z</dcterms:modified>
</cp:coreProperties>
</file>