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35C3CA-8B2F-E175-FCB5-7516B567FAC2}" v="39" dt="2023-07-27T20:35:49.5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756" y="-9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3296703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25b5680417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25b5680417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rgbClr val="0E101A"/>
                </a:solidFill>
                <a:latin typeface="Times New Roman"/>
                <a:ea typeface="Times New Roman"/>
                <a:cs typeface="Times New Roman"/>
                <a:sym typeface="Times New Roman"/>
              </a:rPr>
              <a:t>The purpose of this presentation is to discuss some of the techniques that can be used for long-term and short-term talent acquisition for restaurant businesses. This study also discusses some of the monetary and non-monetary incentives that can be provided to the employees of restaurant businesses. </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25b56804170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25b5680417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rgbClr val="0E101A"/>
                </a:solidFill>
                <a:latin typeface="Times New Roman"/>
                <a:ea typeface="Times New Roman"/>
                <a:cs typeface="Times New Roman"/>
                <a:sym typeface="Times New Roman"/>
              </a:rPr>
              <a:t>For hiring talented employees in the restaurant business it is essential to provide more benefits other than money such as paid time off, medical facilities, mentorship, growth and training opportunities etc. It is because candidates look for values in their job role other than just the monetary salary. Therefore, this can be a very effective strategy for the acquisition of a talented workforce for the restaurant business. For this employers need to highlight these benefits in the job advertisements as it helps to attract more skilled and talented candidates (</a:t>
            </a:r>
            <a:r>
              <a:rPr lang="en" sz="1200">
                <a:solidFill>
                  <a:srgbClr val="222222"/>
                </a:solidFill>
                <a:latin typeface="Times New Roman"/>
                <a:ea typeface="Times New Roman"/>
                <a:cs typeface="Times New Roman"/>
                <a:sym typeface="Times New Roman"/>
              </a:rPr>
              <a:t>Forbes, 2023</a:t>
            </a:r>
            <a:r>
              <a:rPr lang="en" sz="1200">
                <a:solidFill>
                  <a:srgbClr val="0E101A"/>
                </a:solidFill>
                <a:latin typeface="Times New Roman"/>
                <a:ea typeface="Times New Roman"/>
                <a:cs typeface="Times New Roman"/>
                <a:sym typeface="Times New Roman"/>
              </a:rPr>
              <a:t>).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25b56804170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25b56804170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rgbClr val="0E101A"/>
                </a:solidFill>
                <a:latin typeface="Times New Roman"/>
                <a:ea typeface="Times New Roman"/>
                <a:cs typeface="Times New Roman"/>
                <a:sym typeface="Times New Roman"/>
              </a:rPr>
              <a:t>Rehiring the past employees is also a very effective and short-term strategy for talent acquisitions in the restaurant businesses. It is called the boomerang of the employees because candidates who have applied for the job role before or have worked in the restaurant are hired again. It is because those candidates are familiar with the work of the restaurant and the hiring process. It makes the overall process easy and more effective (</a:t>
            </a:r>
            <a:r>
              <a:rPr lang="en" sz="1200">
                <a:solidFill>
                  <a:srgbClr val="222222"/>
                </a:solidFill>
                <a:latin typeface="Times New Roman"/>
                <a:ea typeface="Times New Roman"/>
                <a:cs typeface="Times New Roman"/>
                <a:sym typeface="Times New Roman"/>
              </a:rPr>
              <a:t>McCann, 2023</a:t>
            </a:r>
            <a:r>
              <a:rPr lang="en" sz="1200">
                <a:solidFill>
                  <a:srgbClr val="0E101A"/>
                </a:solidFill>
                <a:latin typeface="Times New Roman"/>
                <a:ea typeface="Times New Roman"/>
                <a:cs typeface="Times New Roman"/>
                <a:sym typeface="Times New Roman"/>
              </a:rPr>
              <a:t>).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25b56804170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25b56804170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E101A"/>
                </a:solidFill>
                <a:latin typeface="Times New Roman"/>
                <a:ea typeface="Times New Roman"/>
                <a:cs typeface="Times New Roman"/>
                <a:sym typeface="Times New Roman"/>
              </a:rPr>
              <a:t>Employee referrals are one of the most common and effective methods of talent acquisition that is widely used in the restaurant business. In this technique, the present employees suggest talented candidates to the company to acquire the most efficient employees according to the job role (</a:t>
            </a:r>
            <a:r>
              <a:rPr lang="en" sz="1200">
                <a:solidFill>
                  <a:srgbClr val="222222"/>
                </a:solidFill>
                <a:latin typeface="Times New Roman"/>
                <a:ea typeface="Times New Roman"/>
                <a:cs typeface="Times New Roman"/>
                <a:sym typeface="Times New Roman"/>
              </a:rPr>
              <a:t>Burks, 2015</a:t>
            </a:r>
            <a:r>
              <a:rPr lang="en" sz="1200">
                <a:solidFill>
                  <a:srgbClr val="0E101A"/>
                </a:solidFill>
                <a:latin typeface="Times New Roman"/>
                <a:ea typeface="Times New Roman"/>
                <a:cs typeface="Times New Roman"/>
                <a:sym typeface="Times New Roman"/>
              </a:rPr>
              <a:t>). This is a strategy which is a mixture of internal and external recruitment which is very effective to acquire talented employees quickly and with less cost involved. It is also beneficial because existing employees have knowledge about the work culture of the restaurant and suggest candidates according to it which helps the company to acquire the required skills in the workplace (</a:t>
            </a:r>
            <a:r>
              <a:rPr lang="en" sz="1200">
                <a:solidFill>
                  <a:schemeClr val="dk1"/>
                </a:solidFill>
                <a:latin typeface="Times New Roman"/>
                <a:ea typeface="Times New Roman"/>
                <a:cs typeface="Times New Roman"/>
                <a:sym typeface="Times New Roman"/>
              </a:rPr>
              <a:t>Kissflow, 2022</a:t>
            </a:r>
            <a:r>
              <a:rPr lang="en" sz="1200">
                <a:solidFill>
                  <a:srgbClr val="0E101A"/>
                </a:solidFill>
                <a:latin typeface="Times New Roman"/>
                <a:ea typeface="Times New Roman"/>
                <a:cs typeface="Times New Roman"/>
                <a:sym typeface="Times New Roman"/>
              </a:rPr>
              <a:t>).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25b56804170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25b56804170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rgbClr val="0E101A"/>
                </a:solidFill>
                <a:latin typeface="Times New Roman"/>
                <a:ea typeface="Times New Roman"/>
                <a:cs typeface="Times New Roman"/>
                <a:sym typeface="Times New Roman"/>
              </a:rPr>
              <a:t>Employer branding is one of the most essential strategies for the effective talent acquisition in a restaurant business. It is because the brand image of a company and its employer plays a very important role in creating the perception of the candidates over the company. Therefore, restaurant businesses should apply this long-term strategy by including this in the marketing strategy to develop an image of the employer where talented and skilled candidates want to work (</a:t>
            </a:r>
            <a:r>
              <a:rPr lang="en" sz="1200">
                <a:solidFill>
                  <a:srgbClr val="222222"/>
                </a:solidFill>
                <a:latin typeface="Times New Roman"/>
                <a:ea typeface="Times New Roman"/>
                <a:cs typeface="Times New Roman"/>
                <a:sym typeface="Times New Roman"/>
              </a:rPr>
              <a:t>New recright, 2023</a:t>
            </a:r>
            <a:r>
              <a:rPr lang="en" sz="1200">
                <a:solidFill>
                  <a:srgbClr val="0E101A"/>
                </a:solidFill>
                <a:latin typeface="Times New Roman"/>
                <a:ea typeface="Times New Roman"/>
                <a:cs typeface="Times New Roman"/>
                <a:sym typeface="Times New Roman"/>
              </a:rPr>
              <a:t>).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25b56804170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25b56804170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rgbClr val="0E101A"/>
                </a:solidFill>
                <a:latin typeface="Times New Roman"/>
                <a:ea typeface="Times New Roman"/>
                <a:cs typeface="Times New Roman"/>
                <a:sym typeface="Times New Roman"/>
              </a:rPr>
              <a:t>For restaurants to acquire the most talented employees in the business it is essential that they make the application process for applying in the various job roles easy and effective. There should not be too many formalities that are involved in the application process because the application should mainly focus on the skills and knowledge of candidates. For this, it is essential that employers use a very short form of application that is not time-consuming for the candidates to apply (</a:t>
            </a:r>
            <a:r>
              <a:rPr lang="en" sz="1200">
                <a:solidFill>
                  <a:srgbClr val="222222"/>
                </a:solidFill>
                <a:latin typeface="Times New Roman"/>
                <a:ea typeface="Times New Roman"/>
                <a:cs typeface="Times New Roman"/>
                <a:sym typeface="Times New Roman"/>
              </a:rPr>
              <a:t>Schooley, 2023</a:t>
            </a:r>
            <a:r>
              <a:rPr lang="en" sz="1200">
                <a:solidFill>
                  <a:srgbClr val="0E101A"/>
                </a:solidFill>
                <a:latin typeface="Times New Roman"/>
                <a:ea typeface="Times New Roman"/>
                <a:cs typeface="Times New Roman"/>
                <a:sym typeface="Times New Roman"/>
              </a:rPr>
              <a:t>).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25b56804170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25b56804170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rgbClr val="0E101A"/>
                </a:solidFill>
                <a:latin typeface="Times New Roman"/>
                <a:ea typeface="Times New Roman"/>
                <a:cs typeface="Times New Roman"/>
                <a:sym typeface="Times New Roman"/>
              </a:rPr>
              <a:t>For talent acquisition in the restaurant one of the most essential strategies is well treatment of the existing employees of the business. It is not only about the treatment of the employees within the workplace but also during the interview process when the candidates get to interact with the people of the restaurant. It helps to build the perception and motivation among the existing employees and the candidates. Therefore it is very effective for attracting talented candidates in the restaurant and also building a productive and talented workplace (</a:t>
            </a:r>
            <a:r>
              <a:rPr lang="en" sz="1200">
                <a:solidFill>
                  <a:srgbClr val="222222"/>
                </a:solidFill>
                <a:latin typeface="Times New Roman"/>
                <a:ea typeface="Times New Roman"/>
                <a:cs typeface="Times New Roman"/>
                <a:sym typeface="Times New Roman"/>
              </a:rPr>
              <a:t>Indeed, 2023a</a:t>
            </a:r>
            <a:r>
              <a:rPr lang="en" sz="1200">
                <a:solidFill>
                  <a:srgbClr val="0E101A"/>
                </a:solidFill>
                <a:latin typeface="Times New Roman"/>
                <a:ea typeface="Times New Roman"/>
                <a:cs typeface="Times New Roman"/>
                <a:sym typeface="Times New Roman"/>
              </a:rPr>
              <a:t>).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25b56804170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25b56804170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rgbClr val="0E101A"/>
                </a:solidFill>
                <a:latin typeface="Times New Roman"/>
                <a:ea typeface="Times New Roman"/>
                <a:cs typeface="Times New Roman"/>
                <a:sym typeface="Times New Roman"/>
              </a:rPr>
              <a:t>Cash rewards are a very popular incentive that is used by most of the businesses and organisations which is a monetary incentive that is very effective to attract employees and motivate them to work effectively  (</a:t>
            </a:r>
            <a:r>
              <a:rPr lang="en" sz="1200">
                <a:solidFill>
                  <a:schemeClr val="dk1"/>
                </a:solidFill>
                <a:latin typeface="Times New Roman"/>
                <a:ea typeface="Times New Roman"/>
                <a:cs typeface="Times New Roman"/>
                <a:sym typeface="Times New Roman"/>
              </a:rPr>
              <a:t>Cusson, 2023</a:t>
            </a:r>
            <a:r>
              <a:rPr lang="en" sz="1200">
                <a:solidFill>
                  <a:srgbClr val="0E101A"/>
                </a:solidFill>
                <a:latin typeface="Times New Roman"/>
                <a:ea typeface="Times New Roman"/>
                <a:cs typeface="Times New Roman"/>
                <a:sym typeface="Times New Roman"/>
              </a:rPr>
              <a:t>). Cash rewards are the extra amount of money that is paid to the employees in return for their good performance that motivates them (</a:t>
            </a:r>
            <a:r>
              <a:rPr lang="en" sz="1200">
                <a:solidFill>
                  <a:srgbClr val="222222"/>
                </a:solidFill>
                <a:latin typeface="Times New Roman"/>
                <a:ea typeface="Times New Roman"/>
                <a:cs typeface="Times New Roman"/>
                <a:sym typeface="Times New Roman"/>
              </a:rPr>
              <a:t>Allen and Macomber, 2020</a:t>
            </a:r>
            <a:r>
              <a:rPr lang="en" sz="1200">
                <a:solidFill>
                  <a:srgbClr val="0E101A"/>
                </a:solidFill>
                <a:latin typeface="Times New Roman"/>
                <a:ea typeface="Times New Roman"/>
                <a:cs typeface="Times New Roman"/>
                <a:sym typeface="Times New Roman"/>
              </a:rPr>
              <a:t>). This can be used to attract potential candidates for working in restaurant jobs.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5b56804170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25b56804170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rgbClr val="0E101A"/>
                </a:solidFill>
                <a:latin typeface="Times New Roman"/>
                <a:ea typeface="Times New Roman"/>
                <a:cs typeface="Times New Roman"/>
                <a:sym typeface="Times New Roman"/>
              </a:rPr>
              <a:t>Profit sharing also comes under the category of monetary incentives that are provided to the employees of business organisations. With this type of incentive strategy in the business, employees get some percentage of the profit that is earned by the company. This is a very useful incentive which is very effective to provide high motivation to employees. Not only that this also helps to attract skilled and potential employees towards the company which can also be used for attracting candidates for restaurant jobs (</a:t>
            </a:r>
            <a:r>
              <a:rPr lang="en" sz="1200">
                <a:solidFill>
                  <a:schemeClr val="dk1"/>
                </a:solidFill>
                <a:latin typeface="Times New Roman"/>
                <a:ea typeface="Times New Roman"/>
                <a:cs typeface="Times New Roman"/>
                <a:sym typeface="Times New Roman"/>
              </a:rPr>
              <a:t>Cusson, 2023</a:t>
            </a:r>
            <a:r>
              <a:rPr lang="en" sz="1200">
                <a:solidFill>
                  <a:srgbClr val="0E101A"/>
                </a:solidFill>
                <a:latin typeface="Times New Roman"/>
                <a:ea typeface="Times New Roman"/>
                <a:cs typeface="Times New Roman"/>
                <a:sym typeface="Times New Roman"/>
              </a:rPr>
              <a:t>).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25b5680417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25b5680417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None/>
            </a:pPr>
            <a:r>
              <a:rPr lang="en" sz="1200">
                <a:solidFill>
                  <a:schemeClr val="dk1"/>
                </a:solidFill>
                <a:latin typeface="Times New Roman"/>
                <a:ea typeface="Times New Roman"/>
                <a:cs typeface="Times New Roman"/>
                <a:sym typeface="Times New Roman"/>
              </a:rPr>
              <a:t>Job flexibility is one of the most popular non-monetary incentives that is used in business organisations. In recent times flexibility in the work is one of the most essential requirements of the employees as it enables them to get involved in other activities in life. Therefore, employees look for flexibility which acts as a motivating factor. This can be very effective to attract skilled employees for restaurant jobs (Indeed, 2023).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25b56804170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25b56804170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None/>
            </a:pPr>
            <a:r>
              <a:rPr lang="en" sz="1200">
                <a:solidFill>
                  <a:schemeClr val="dk1"/>
                </a:solidFill>
                <a:latin typeface="Times New Roman"/>
                <a:ea typeface="Times New Roman"/>
                <a:cs typeface="Times New Roman"/>
                <a:sym typeface="Times New Roman"/>
              </a:rPr>
              <a:t>Training and development opportunities are one of the most useful non-monetary incentives in the business organisations. It is because this helps employees to grow their skills and knowledge that can help them to grow in their career. Therefore, this is a very effective incentive that motivates as well as developed skills in the employees that benefits the employees as well as the business. This can be very effective to attract the potential candidates for the job role in restaurants (Indeed, 2023b).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25b56804170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25b56804170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rgbClr val="0E101A"/>
                </a:solidFill>
                <a:latin typeface="Times New Roman"/>
                <a:ea typeface="Times New Roman"/>
                <a:cs typeface="Times New Roman"/>
                <a:sym typeface="Times New Roman"/>
              </a:rPr>
              <a:t>In this presentation three short-term and three long-term talent acquisition strategies have been described for the use of restaurants to attract effective employees. Through this presentation, two monetary incentives and two non-monetary incentives have also been described for the use of restaurants in its workplace.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25b56804170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25b56804170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books.google.co.in/books?hl=en&amp;lr=&amp;id=VtbVDwAAQBAJ&amp;oi=fnd&amp;pg=PP1&amp;dq=Allen,+J.G.+and+Macomber,+J.D.,+2020.+Healthy+buildings:+How+indoor+spaces+drive+performance+and+productivity.+Harvard+University+Press.&amp;ots=V2PHIzeiwp&amp;sig=Mawt3c0JnkmcPZ4VwPEvD_hopoY&amp;redir_esc=y#v=onepage&amp;q"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4819150" y="1443000"/>
            <a:ext cx="4260300" cy="8592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sz="4200" b="1">
                <a:latin typeface="Times New Roman"/>
                <a:ea typeface="Times New Roman"/>
                <a:cs typeface="Times New Roman"/>
                <a:sym typeface="Times New Roman"/>
              </a:rPr>
              <a:t>Managing People</a:t>
            </a:r>
            <a:endParaRPr sz="4200" b="1">
              <a:latin typeface="Times New Roman"/>
              <a:ea typeface="Times New Roman"/>
              <a:cs typeface="Times New Roman"/>
              <a:sym typeface="Times New Roman"/>
            </a:endParaRPr>
          </a:p>
        </p:txBody>
      </p:sp>
      <p:sp>
        <p:nvSpPr>
          <p:cNvPr id="55" name="Google Shape;55;p13"/>
          <p:cNvSpPr txBox="1">
            <a:spLocks noGrp="1"/>
          </p:cNvSpPr>
          <p:nvPr>
            <p:ph type="subTitle" idx="1"/>
          </p:nvPr>
        </p:nvSpPr>
        <p:spPr>
          <a:xfrm>
            <a:off x="5337000" y="2571750"/>
            <a:ext cx="3525300" cy="792600"/>
          </a:xfrm>
          <a:prstGeom prst="rect">
            <a:avLst/>
          </a:prstGeom>
        </p:spPr>
        <p:txBody>
          <a:bodyPr spcFirstLastPara="1" wrap="square" lIns="91425" tIns="91425" rIns="91425" bIns="91425" anchor="t" anchorCtr="0">
            <a:normAutofit fontScale="92500" lnSpcReduction="20000"/>
          </a:bodyPr>
          <a:lstStyle/>
          <a:p>
            <a:pPr marL="0" indent="0"/>
            <a:r>
              <a:rPr lang="en" sz="2500" b="1" dirty="0">
                <a:solidFill>
                  <a:schemeClr val="dk1"/>
                </a:solidFill>
                <a:latin typeface="Times New Roman"/>
                <a:ea typeface="Times New Roman"/>
                <a:cs typeface="Times New Roman"/>
              </a:rPr>
              <a:t>Name: Aurelia Istrati</a:t>
            </a:r>
          </a:p>
          <a:p>
            <a:pPr marL="0" indent="0"/>
            <a:r>
              <a:rPr lang="en" sz="2500" b="1" dirty="0">
                <a:solidFill>
                  <a:schemeClr val="dk1"/>
                </a:solidFill>
                <a:latin typeface="Times New Roman"/>
                <a:ea typeface="Times New Roman"/>
                <a:cs typeface="Times New Roman"/>
              </a:rPr>
              <a:t>ID number:1917712</a:t>
            </a:r>
          </a:p>
        </p:txBody>
      </p:sp>
      <p:pic>
        <p:nvPicPr>
          <p:cNvPr id="56" name="Google Shape;56;p13"/>
          <p:cNvPicPr preferRelativeResize="0"/>
          <p:nvPr/>
        </p:nvPicPr>
        <p:blipFill>
          <a:blip r:embed="rId3">
            <a:alphaModFix/>
          </a:blip>
          <a:stretch>
            <a:fillRect/>
          </a:stretch>
        </p:blipFill>
        <p:spPr>
          <a:xfrm>
            <a:off x="0" y="0"/>
            <a:ext cx="4713199" cy="5143500"/>
          </a:xfrm>
          <a:prstGeom prst="rect">
            <a:avLst/>
          </a:prstGeom>
          <a:noFill/>
          <a:ln>
            <a:noFill/>
          </a:ln>
        </p:spPr>
      </p:pic>
      <p:pic>
        <p:nvPicPr>
          <p:cNvPr id="57" name="Google Shape;57;p13"/>
          <p:cNvPicPr preferRelativeResize="0"/>
          <p:nvPr/>
        </p:nvPicPr>
        <p:blipFill rotWithShape="1">
          <a:blip r:embed="rId4">
            <a:alphaModFix/>
          </a:blip>
          <a:srcRect l="23136"/>
          <a:stretch/>
        </p:blipFill>
        <p:spPr>
          <a:xfrm>
            <a:off x="411300" y="1179475"/>
            <a:ext cx="3890575" cy="268607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61"/>
        <p:cNvGrpSpPr/>
        <p:nvPr/>
      </p:nvGrpSpPr>
      <p:grpSpPr>
        <a:xfrm>
          <a:off x="0" y="0"/>
          <a:ext cx="0" cy="0"/>
          <a:chOff x="0" y="0"/>
          <a:chExt cx="0" cy="0"/>
        </a:xfrm>
      </p:grpSpPr>
      <p:sp>
        <p:nvSpPr>
          <p:cNvPr id="62" name="Google Shape;62;p14"/>
          <p:cNvSpPr txBox="1">
            <a:spLocks noGrp="1"/>
          </p:cNvSpPr>
          <p:nvPr>
            <p:ph type="title"/>
          </p:nvPr>
        </p:nvSpPr>
        <p:spPr>
          <a:xfrm>
            <a:off x="311700" y="46857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Introduction </a:t>
            </a:r>
            <a:endParaRPr b="1">
              <a:latin typeface="Times New Roman"/>
              <a:ea typeface="Times New Roman"/>
              <a:cs typeface="Times New Roman"/>
              <a:sym typeface="Times New Roman"/>
            </a:endParaRPr>
          </a:p>
        </p:txBody>
      </p:sp>
      <p:sp>
        <p:nvSpPr>
          <p:cNvPr id="63" name="Google Shape;63;p14"/>
          <p:cNvSpPr txBox="1">
            <a:spLocks noGrp="1"/>
          </p:cNvSpPr>
          <p:nvPr>
            <p:ph type="body" idx="1"/>
          </p:nvPr>
        </p:nvSpPr>
        <p:spPr>
          <a:xfrm>
            <a:off x="311700" y="1152475"/>
            <a:ext cx="4642200" cy="38685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 sz="1500">
                <a:solidFill>
                  <a:srgbClr val="0E101A"/>
                </a:solidFill>
                <a:latin typeface="Times New Roman"/>
                <a:ea typeface="Times New Roman"/>
                <a:cs typeface="Times New Roman"/>
                <a:sym typeface="Times New Roman"/>
              </a:rPr>
              <a:t>The presentation highlights:- </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Long-term talent acquisition techniques for the restaurant business. </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Short-term talent acquisition techniques for the restaurant business.</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Monetary incentives are provided for employees in restaurants. </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Non-Monetary incentives are provided for employees in restaurants. </a:t>
            </a:r>
            <a:endParaRPr sz="1500">
              <a:solidFill>
                <a:srgbClr val="0E101A"/>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64" name="Google Shape;64;p14"/>
          <p:cNvPicPr preferRelativeResize="0"/>
          <p:nvPr/>
        </p:nvPicPr>
        <p:blipFill>
          <a:blip r:embed="rId3">
            <a:alphaModFix/>
          </a:blip>
          <a:stretch>
            <a:fillRect/>
          </a:stretch>
        </p:blipFill>
        <p:spPr>
          <a:xfrm>
            <a:off x="4953900" y="1041275"/>
            <a:ext cx="4108324" cy="405044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Short-term talent acquisition strategies</a:t>
            </a:r>
            <a:endParaRPr sz="4000"/>
          </a:p>
        </p:txBody>
      </p:sp>
      <p:sp>
        <p:nvSpPr>
          <p:cNvPr id="70" name="Google Shape;70;p15"/>
          <p:cNvSpPr txBox="1">
            <a:spLocks noGrp="1"/>
          </p:cNvSpPr>
          <p:nvPr>
            <p:ph type="body" idx="1"/>
          </p:nvPr>
        </p:nvSpPr>
        <p:spPr>
          <a:xfrm>
            <a:off x="311700" y="1152475"/>
            <a:ext cx="4477500" cy="3845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 sz="1700" b="1" i="1">
                <a:solidFill>
                  <a:srgbClr val="0E101A"/>
                </a:solidFill>
                <a:latin typeface="Times New Roman"/>
                <a:ea typeface="Times New Roman"/>
                <a:cs typeface="Times New Roman"/>
                <a:sym typeface="Times New Roman"/>
              </a:rPr>
              <a:t>Including benefits other than money </a:t>
            </a:r>
            <a:endParaRPr sz="1700" b="1" i="1">
              <a:solidFill>
                <a:srgbClr val="0E101A"/>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For a restaurant workforce, extra benefits are essential to provide to the employees. </a:t>
            </a:r>
            <a:endParaRPr sz="1500">
              <a:solidFill>
                <a:srgbClr val="0E101A"/>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Benefits such as paid time off, medical facilities, etc can attract talented candidates. </a:t>
            </a:r>
            <a:endParaRPr sz="1500">
              <a:solidFill>
                <a:srgbClr val="0E101A"/>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This is a very effective strategy to hire talented employees in restaurants. </a:t>
            </a:r>
            <a:endParaRPr sz="1500">
              <a:solidFill>
                <a:srgbClr val="0E101A"/>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Highlighting the benefits is essential to acquire talent in the workplace (</a:t>
            </a:r>
            <a:r>
              <a:rPr lang="en" sz="1500">
                <a:solidFill>
                  <a:srgbClr val="222222"/>
                </a:solidFill>
                <a:latin typeface="Times New Roman"/>
                <a:ea typeface="Times New Roman"/>
                <a:cs typeface="Times New Roman"/>
                <a:sym typeface="Times New Roman"/>
              </a:rPr>
              <a:t>Forbes, 2013</a:t>
            </a:r>
            <a:r>
              <a:rPr lang="en" sz="1500">
                <a:solidFill>
                  <a:srgbClr val="0E101A"/>
                </a:solidFill>
                <a:latin typeface="Times New Roman"/>
                <a:ea typeface="Times New Roman"/>
                <a:cs typeface="Times New Roman"/>
                <a:sym typeface="Times New Roman"/>
              </a:rPr>
              <a:t>). </a:t>
            </a:r>
            <a:endParaRPr sz="2100"/>
          </a:p>
        </p:txBody>
      </p:sp>
      <p:pic>
        <p:nvPicPr>
          <p:cNvPr id="71" name="Google Shape;71;p15"/>
          <p:cNvPicPr preferRelativeResize="0"/>
          <p:nvPr/>
        </p:nvPicPr>
        <p:blipFill>
          <a:blip r:embed="rId3">
            <a:alphaModFix/>
          </a:blip>
          <a:stretch>
            <a:fillRect/>
          </a:stretch>
        </p:blipFill>
        <p:spPr>
          <a:xfrm>
            <a:off x="5056450" y="1313550"/>
            <a:ext cx="4003750" cy="37547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1200"/>
              </a:spcBef>
              <a:spcAft>
                <a:spcPts val="1200"/>
              </a:spcAft>
              <a:buNone/>
            </a:pPr>
            <a:r>
              <a:rPr lang="en" sz="2400" b="1">
                <a:latin typeface="Times New Roman"/>
                <a:ea typeface="Times New Roman"/>
                <a:cs typeface="Times New Roman"/>
                <a:sym typeface="Times New Roman"/>
              </a:rPr>
              <a:t>Short-term talent acquisition strategies</a:t>
            </a:r>
            <a:endParaRPr sz="4000"/>
          </a:p>
        </p:txBody>
      </p:sp>
      <p:sp>
        <p:nvSpPr>
          <p:cNvPr id="77" name="Google Shape;77;p16"/>
          <p:cNvSpPr txBox="1">
            <a:spLocks noGrp="1"/>
          </p:cNvSpPr>
          <p:nvPr>
            <p:ph type="body" idx="1"/>
          </p:nvPr>
        </p:nvSpPr>
        <p:spPr>
          <a:xfrm>
            <a:off x="311700" y="1152475"/>
            <a:ext cx="4395000" cy="3798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 b="1" i="1">
                <a:solidFill>
                  <a:srgbClr val="0E101A"/>
                </a:solidFill>
                <a:latin typeface="Times New Roman"/>
                <a:ea typeface="Times New Roman"/>
                <a:cs typeface="Times New Roman"/>
                <a:sym typeface="Times New Roman"/>
              </a:rPr>
              <a:t>Boomerang Employees </a:t>
            </a:r>
            <a:endParaRPr b="1" i="1">
              <a:solidFill>
                <a:srgbClr val="0E101A"/>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It is rehiring the past employees or hiring the candidates who have applied for jobs before. </a:t>
            </a:r>
            <a:endParaRPr sz="1500">
              <a:solidFill>
                <a:srgbClr val="0E101A"/>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It is a very useful and effective strategy for talent acquisition in the restaurant business. </a:t>
            </a:r>
            <a:endParaRPr sz="1500">
              <a:solidFill>
                <a:srgbClr val="0E101A"/>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Employees and candidates who are acquired are already familiar with the restaurant business (</a:t>
            </a:r>
            <a:r>
              <a:rPr lang="en" sz="1500">
                <a:solidFill>
                  <a:srgbClr val="222222"/>
                </a:solidFill>
                <a:latin typeface="Times New Roman"/>
                <a:ea typeface="Times New Roman"/>
                <a:cs typeface="Times New Roman"/>
                <a:sym typeface="Times New Roman"/>
              </a:rPr>
              <a:t>McCann, 2023</a:t>
            </a:r>
            <a:r>
              <a:rPr lang="en" sz="1500">
                <a:solidFill>
                  <a:srgbClr val="0E101A"/>
                </a:solidFill>
                <a:latin typeface="Times New Roman"/>
                <a:ea typeface="Times New Roman"/>
                <a:cs typeface="Times New Roman"/>
                <a:sym typeface="Times New Roman"/>
              </a:rPr>
              <a:t>). </a:t>
            </a:r>
            <a:endParaRPr sz="1500">
              <a:solidFill>
                <a:srgbClr val="0E101A"/>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78" name="Google Shape;78;p16"/>
          <p:cNvPicPr preferRelativeResize="0"/>
          <p:nvPr/>
        </p:nvPicPr>
        <p:blipFill>
          <a:blip r:embed="rId3">
            <a:alphaModFix/>
          </a:blip>
          <a:stretch>
            <a:fillRect/>
          </a:stretch>
        </p:blipFill>
        <p:spPr>
          <a:xfrm>
            <a:off x="5011500" y="1152475"/>
            <a:ext cx="4073726" cy="392747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82"/>
        <p:cNvGrpSpPr/>
        <p:nvPr/>
      </p:nvGrpSpPr>
      <p:grpSpPr>
        <a:xfrm>
          <a:off x="0" y="0"/>
          <a:ext cx="0" cy="0"/>
          <a:chOff x="0" y="0"/>
          <a:chExt cx="0" cy="0"/>
        </a:xfrm>
      </p:grpSpPr>
      <p:sp>
        <p:nvSpPr>
          <p:cNvPr id="83" name="Google Shape;83;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1200"/>
              </a:spcBef>
              <a:spcAft>
                <a:spcPts val="1200"/>
              </a:spcAft>
              <a:buNone/>
            </a:pPr>
            <a:r>
              <a:rPr lang="en" sz="2400" b="1">
                <a:latin typeface="Times New Roman"/>
                <a:ea typeface="Times New Roman"/>
                <a:cs typeface="Times New Roman"/>
                <a:sym typeface="Times New Roman"/>
              </a:rPr>
              <a:t>Short-term talent acquisition strategies</a:t>
            </a:r>
            <a:endParaRPr sz="4000"/>
          </a:p>
        </p:txBody>
      </p:sp>
      <p:sp>
        <p:nvSpPr>
          <p:cNvPr id="84" name="Google Shape;84;p17"/>
          <p:cNvSpPr txBox="1">
            <a:spLocks noGrp="1"/>
          </p:cNvSpPr>
          <p:nvPr>
            <p:ph type="body" idx="1"/>
          </p:nvPr>
        </p:nvSpPr>
        <p:spPr>
          <a:xfrm>
            <a:off x="311700" y="1152475"/>
            <a:ext cx="4677600" cy="3845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 b="1" i="1">
                <a:solidFill>
                  <a:srgbClr val="0E101A"/>
                </a:solidFill>
                <a:latin typeface="Times New Roman"/>
                <a:ea typeface="Times New Roman"/>
                <a:cs typeface="Times New Roman"/>
                <a:sym typeface="Times New Roman"/>
              </a:rPr>
              <a:t>Employee Referrals </a:t>
            </a:r>
            <a:endParaRPr b="1" i="1">
              <a:solidFill>
                <a:srgbClr val="0E101A"/>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Employee referrals are a very commonly used strategy for talent acquisitions in restaurants . </a:t>
            </a:r>
            <a:endParaRPr sz="1500">
              <a:solidFill>
                <a:srgbClr val="0E101A"/>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Present employees suggest candidates for hire that fits the job roles (</a:t>
            </a:r>
            <a:r>
              <a:rPr lang="en" sz="1500">
                <a:solidFill>
                  <a:srgbClr val="222222"/>
                </a:solidFill>
                <a:latin typeface="Times New Roman"/>
                <a:ea typeface="Times New Roman"/>
                <a:cs typeface="Times New Roman"/>
                <a:sym typeface="Times New Roman"/>
              </a:rPr>
              <a:t>Burks, 2015)</a:t>
            </a:r>
            <a:r>
              <a:rPr lang="en" sz="1500">
                <a:solidFill>
                  <a:srgbClr val="0E101A"/>
                </a:solidFill>
                <a:latin typeface="Times New Roman"/>
                <a:ea typeface="Times New Roman"/>
                <a:cs typeface="Times New Roman"/>
                <a:sym typeface="Times New Roman"/>
              </a:rPr>
              <a:t>. </a:t>
            </a:r>
            <a:endParaRPr sz="1500">
              <a:solidFill>
                <a:srgbClr val="0E101A"/>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It is cost-effective and quick for hiring talented employees (</a:t>
            </a:r>
            <a:r>
              <a:rPr lang="en" sz="1500">
                <a:solidFill>
                  <a:schemeClr val="dk1"/>
                </a:solidFill>
                <a:latin typeface="Times New Roman"/>
                <a:ea typeface="Times New Roman"/>
                <a:cs typeface="Times New Roman"/>
                <a:sym typeface="Times New Roman"/>
              </a:rPr>
              <a:t>Kissflow, 2022</a:t>
            </a:r>
            <a:r>
              <a:rPr lang="en" sz="1500">
                <a:solidFill>
                  <a:srgbClr val="0E101A"/>
                </a:solidFill>
                <a:latin typeface="Times New Roman"/>
                <a:ea typeface="Times New Roman"/>
                <a:cs typeface="Times New Roman"/>
                <a:sym typeface="Times New Roman"/>
              </a:rPr>
              <a:t>). </a:t>
            </a:r>
            <a:endParaRPr sz="1500">
              <a:solidFill>
                <a:srgbClr val="0E101A"/>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85" name="Google Shape;85;p17"/>
          <p:cNvPicPr preferRelativeResize="0"/>
          <p:nvPr/>
        </p:nvPicPr>
        <p:blipFill>
          <a:blip r:embed="rId3">
            <a:alphaModFix/>
          </a:blip>
          <a:stretch>
            <a:fillRect/>
          </a:stretch>
        </p:blipFill>
        <p:spPr>
          <a:xfrm>
            <a:off x="5141700" y="1170125"/>
            <a:ext cx="3880125" cy="38274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Long-term talent acquisition strategies</a:t>
            </a:r>
            <a:endParaRPr sz="4000"/>
          </a:p>
        </p:txBody>
      </p:sp>
      <p:sp>
        <p:nvSpPr>
          <p:cNvPr id="91" name="Google Shape;91;p18"/>
          <p:cNvSpPr txBox="1">
            <a:spLocks noGrp="1"/>
          </p:cNvSpPr>
          <p:nvPr>
            <p:ph type="body" idx="1"/>
          </p:nvPr>
        </p:nvSpPr>
        <p:spPr>
          <a:xfrm>
            <a:off x="311700" y="1152475"/>
            <a:ext cx="4606800" cy="3927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 b="1" i="1">
                <a:solidFill>
                  <a:srgbClr val="0E101A"/>
                </a:solidFill>
                <a:latin typeface="Times New Roman"/>
                <a:ea typeface="Times New Roman"/>
                <a:cs typeface="Times New Roman"/>
                <a:sym typeface="Times New Roman"/>
              </a:rPr>
              <a:t>Employer Branding </a:t>
            </a:r>
            <a:endParaRPr b="1" i="1">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Employer branding is very important for the effective talent acquisition in restaurants. </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A good image of the employer helps to create a good perception of the company among the candidates. </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It helps to attract talented employees with the help of marketing of the restaurant (</a:t>
            </a:r>
            <a:r>
              <a:rPr lang="en" sz="1500">
                <a:solidFill>
                  <a:srgbClr val="222222"/>
                </a:solidFill>
                <a:latin typeface="Times New Roman"/>
                <a:ea typeface="Times New Roman"/>
                <a:cs typeface="Times New Roman"/>
                <a:sym typeface="Times New Roman"/>
              </a:rPr>
              <a:t>New recright, 2023</a:t>
            </a:r>
            <a:r>
              <a:rPr lang="en" sz="1500">
                <a:solidFill>
                  <a:srgbClr val="0E101A"/>
                </a:solidFill>
                <a:latin typeface="Times New Roman"/>
                <a:ea typeface="Times New Roman"/>
                <a:cs typeface="Times New Roman"/>
                <a:sym typeface="Times New Roman"/>
              </a:rPr>
              <a:t>).  </a:t>
            </a:r>
            <a:endParaRPr sz="1500">
              <a:solidFill>
                <a:srgbClr val="0E101A"/>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92" name="Google Shape;92;p18"/>
          <p:cNvPicPr preferRelativeResize="0"/>
          <p:nvPr/>
        </p:nvPicPr>
        <p:blipFill>
          <a:blip r:embed="rId3">
            <a:alphaModFix/>
          </a:blip>
          <a:stretch>
            <a:fillRect/>
          </a:stretch>
        </p:blipFill>
        <p:spPr>
          <a:xfrm>
            <a:off x="5070900" y="1170125"/>
            <a:ext cx="3990800" cy="392760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96"/>
        <p:cNvGrpSpPr/>
        <p:nvPr/>
      </p:nvGrpSpPr>
      <p:grpSpPr>
        <a:xfrm>
          <a:off x="0" y="0"/>
          <a:ext cx="0" cy="0"/>
          <a:chOff x="0" y="0"/>
          <a:chExt cx="0" cy="0"/>
        </a:xfrm>
      </p:grpSpPr>
      <p:sp>
        <p:nvSpPr>
          <p:cNvPr id="97" name="Google Shape;97;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1200"/>
              </a:spcBef>
              <a:spcAft>
                <a:spcPts val="1200"/>
              </a:spcAft>
              <a:buNone/>
            </a:pPr>
            <a:r>
              <a:rPr lang="en" sz="2400" b="1">
                <a:latin typeface="Times New Roman"/>
                <a:ea typeface="Times New Roman"/>
                <a:cs typeface="Times New Roman"/>
                <a:sym typeface="Times New Roman"/>
              </a:rPr>
              <a:t>Long-term talent acquisition strategies</a:t>
            </a:r>
            <a:endParaRPr sz="4000"/>
          </a:p>
        </p:txBody>
      </p:sp>
      <p:sp>
        <p:nvSpPr>
          <p:cNvPr id="98" name="Google Shape;98;p19"/>
          <p:cNvSpPr txBox="1">
            <a:spLocks noGrp="1"/>
          </p:cNvSpPr>
          <p:nvPr>
            <p:ph type="body" idx="1"/>
          </p:nvPr>
        </p:nvSpPr>
        <p:spPr>
          <a:xfrm>
            <a:off x="311700" y="1152475"/>
            <a:ext cx="4260300" cy="3856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 b="1" i="1">
                <a:solidFill>
                  <a:srgbClr val="0E101A"/>
                </a:solidFill>
                <a:latin typeface="Times New Roman"/>
                <a:ea typeface="Times New Roman"/>
                <a:cs typeface="Times New Roman"/>
                <a:sym typeface="Times New Roman"/>
              </a:rPr>
              <a:t>Easy Application process </a:t>
            </a:r>
            <a:endParaRPr b="1" i="1">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For effective talent acquisitions in restaurants, the application process needs to be easy. </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There should be very limited formalities for candidates to apply. </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The application process should mainly focus on the skills and knowledge of candidates. </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It must be less time-consuming for the candidates (</a:t>
            </a:r>
            <a:r>
              <a:rPr lang="en" sz="1500">
                <a:solidFill>
                  <a:srgbClr val="222222"/>
                </a:solidFill>
                <a:latin typeface="Times New Roman"/>
                <a:ea typeface="Times New Roman"/>
                <a:cs typeface="Times New Roman"/>
                <a:sym typeface="Times New Roman"/>
              </a:rPr>
              <a:t>Schooley, 2023</a:t>
            </a:r>
            <a:r>
              <a:rPr lang="en" sz="1500">
                <a:solidFill>
                  <a:srgbClr val="0E101A"/>
                </a:solidFill>
                <a:latin typeface="Times New Roman"/>
                <a:ea typeface="Times New Roman"/>
                <a:cs typeface="Times New Roman"/>
                <a:sym typeface="Times New Roman"/>
              </a:rPr>
              <a:t>). </a:t>
            </a:r>
            <a:endParaRPr sz="1500">
              <a:solidFill>
                <a:srgbClr val="0E101A"/>
              </a:solidFill>
              <a:latin typeface="Times New Roman"/>
              <a:ea typeface="Times New Roman"/>
              <a:cs typeface="Times New Roman"/>
              <a:sym typeface="Times New Roman"/>
            </a:endParaRPr>
          </a:p>
          <a:p>
            <a:pPr marL="0" lvl="0" indent="0" algn="l" rtl="0">
              <a:spcBef>
                <a:spcPts val="0"/>
              </a:spcBef>
              <a:spcAft>
                <a:spcPts val="1200"/>
              </a:spcAft>
              <a:buNone/>
            </a:pPr>
            <a:endParaRPr sz="1500"/>
          </a:p>
        </p:txBody>
      </p:sp>
      <p:pic>
        <p:nvPicPr>
          <p:cNvPr id="99" name="Google Shape;99;p19"/>
          <p:cNvPicPr preferRelativeResize="0"/>
          <p:nvPr/>
        </p:nvPicPr>
        <p:blipFill>
          <a:blip r:embed="rId3">
            <a:alphaModFix/>
          </a:blip>
          <a:stretch>
            <a:fillRect/>
          </a:stretch>
        </p:blipFill>
        <p:spPr>
          <a:xfrm>
            <a:off x="4724400" y="1170125"/>
            <a:ext cx="4360825" cy="38568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103"/>
        <p:cNvGrpSpPr/>
        <p:nvPr/>
      </p:nvGrpSpPr>
      <p:grpSpPr>
        <a:xfrm>
          <a:off x="0" y="0"/>
          <a:ext cx="0" cy="0"/>
          <a:chOff x="0" y="0"/>
          <a:chExt cx="0" cy="0"/>
        </a:xfrm>
      </p:grpSpPr>
      <p:sp>
        <p:nvSpPr>
          <p:cNvPr id="104" name="Google Shape;104;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1200"/>
              </a:spcBef>
              <a:spcAft>
                <a:spcPts val="1200"/>
              </a:spcAft>
              <a:buNone/>
            </a:pPr>
            <a:r>
              <a:rPr lang="en" sz="2400" b="1">
                <a:latin typeface="Times New Roman"/>
                <a:ea typeface="Times New Roman"/>
                <a:cs typeface="Times New Roman"/>
                <a:sym typeface="Times New Roman"/>
              </a:rPr>
              <a:t>Long-term talent acquisition strategies</a:t>
            </a:r>
            <a:endParaRPr sz="4000"/>
          </a:p>
        </p:txBody>
      </p:sp>
      <p:sp>
        <p:nvSpPr>
          <p:cNvPr id="105" name="Google Shape;105;p20"/>
          <p:cNvSpPr txBox="1">
            <a:spLocks noGrp="1"/>
          </p:cNvSpPr>
          <p:nvPr>
            <p:ph type="body" idx="1"/>
          </p:nvPr>
        </p:nvSpPr>
        <p:spPr>
          <a:xfrm>
            <a:off x="311700" y="1152475"/>
            <a:ext cx="4866000" cy="3833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 b="1" i="1">
                <a:solidFill>
                  <a:srgbClr val="0E101A"/>
                </a:solidFill>
                <a:latin typeface="Times New Roman"/>
                <a:ea typeface="Times New Roman"/>
                <a:cs typeface="Times New Roman"/>
                <a:sym typeface="Times New Roman"/>
              </a:rPr>
              <a:t>Well the treatment of employees </a:t>
            </a:r>
            <a:endParaRPr b="1" i="1">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Well, the treatment of the employees is a very essential strategy for talent acquisition. </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It includes good treatment of existing employees and candidates in interaction for job recruitment. </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In restaurant talent acquisition it works for motivating employees and building good perception (</a:t>
            </a:r>
            <a:r>
              <a:rPr lang="en" sz="1500">
                <a:solidFill>
                  <a:srgbClr val="222222"/>
                </a:solidFill>
                <a:latin typeface="Times New Roman"/>
                <a:ea typeface="Times New Roman"/>
                <a:cs typeface="Times New Roman"/>
                <a:sym typeface="Times New Roman"/>
              </a:rPr>
              <a:t>Indeed, 2023a</a:t>
            </a:r>
            <a:r>
              <a:rPr lang="en" sz="1500">
                <a:solidFill>
                  <a:srgbClr val="0E101A"/>
                </a:solidFill>
                <a:latin typeface="Times New Roman"/>
                <a:ea typeface="Times New Roman"/>
                <a:cs typeface="Times New Roman"/>
                <a:sym typeface="Times New Roman"/>
              </a:rPr>
              <a:t>). </a:t>
            </a:r>
            <a:endParaRPr sz="1500">
              <a:solidFill>
                <a:srgbClr val="0E101A"/>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06" name="Google Shape;106;p20"/>
          <p:cNvPicPr preferRelativeResize="0"/>
          <p:nvPr/>
        </p:nvPicPr>
        <p:blipFill>
          <a:blip r:embed="rId3">
            <a:alphaModFix/>
          </a:blip>
          <a:stretch>
            <a:fillRect/>
          </a:stretch>
        </p:blipFill>
        <p:spPr>
          <a:xfrm>
            <a:off x="5177700" y="1170125"/>
            <a:ext cx="3884000" cy="383340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110"/>
        <p:cNvGrpSpPr/>
        <p:nvPr/>
      </p:nvGrpSpPr>
      <p:grpSpPr>
        <a:xfrm>
          <a:off x="0" y="0"/>
          <a:ext cx="0" cy="0"/>
          <a:chOff x="0" y="0"/>
          <a:chExt cx="0" cy="0"/>
        </a:xfrm>
      </p:grpSpPr>
      <p:sp>
        <p:nvSpPr>
          <p:cNvPr id="111" name="Google Shape;111;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1200"/>
              </a:spcBef>
              <a:spcAft>
                <a:spcPts val="1200"/>
              </a:spcAft>
              <a:buClr>
                <a:schemeClr val="dk1"/>
              </a:buClr>
              <a:buSzPts val="1100"/>
              <a:buFont typeface="Arial"/>
              <a:buNone/>
            </a:pPr>
            <a:r>
              <a:rPr lang="en" sz="2400" b="1">
                <a:latin typeface="Times New Roman"/>
                <a:ea typeface="Times New Roman"/>
                <a:cs typeface="Times New Roman"/>
                <a:sym typeface="Times New Roman"/>
              </a:rPr>
              <a:t> Monetary methods of incentives</a:t>
            </a:r>
            <a:endParaRPr sz="4000"/>
          </a:p>
        </p:txBody>
      </p:sp>
      <p:sp>
        <p:nvSpPr>
          <p:cNvPr id="112" name="Google Shape;112;p21"/>
          <p:cNvSpPr txBox="1">
            <a:spLocks noGrp="1"/>
          </p:cNvSpPr>
          <p:nvPr>
            <p:ph type="body" idx="1"/>
          </p:nvPr>
        </p:nvSpPr>
        <p:spPr>
          <a:xfrm>
            <a:off x="311700" y="1152475"/>
            <a:ext cx="4677600" cy="3880500"/>
          </a:xfrm>
          <a:prstGeom prst="rect">
            <a:avLst/>
          </a:prstGeom>
        </p:spPr>
        <p:txBody>
          <a:bodyPr spcFirstLastPara="1" wrap="square" lIns="91425" tIns="91425" rIns="91425" bIns="91425" anchor="t" anchorCtr="0">
            <a:normAutofit/>
          </a:bodyPr>
          <a:lstStyle/>
          <a:p>
            <a:pPr marL="0" lvl="0" indent="0" algn="l" rtl="0">
              <a:lnSpc>
                <a:spcPct val="150000"/>
              </a:lnSpc>
              <a:spcBef>
                <a:spcPts val="0"/>
              </a:spcBef>
              <a:spcAft>
                <a:spcPts val="0"/>
              </a:spcAft>
              <a:buNone/>
            </a:pPr>
            <a:r>
              <a:rPr lang="en" sz="2000" b="1" i="1">
                <a:solidFill>
                  <a:srgbClr val="0E101A"/>
                </a:solidFill>
                <a:latin typeface="Times New Roman"/>
                <a:ea typeface="Times New Roman"/>
                <a:cs typeface="Times New Roman"/>
                <a:sym typeface="Times New Roman"/>
              </a:rPr>
              <a:t>Cash Rewards </a:t>
            </a:r>
            <a:endParaRPr sz="2000" b="1" i="1">
              <a:solidFill>
                <a:srgbClr val="0E101A"/>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Cash Rewards are a popular monetary incentive (</a:t>
            </a:r>
            <a:r>
              <a:rPr lang="en" sz="1500">
                <a:solidFill>
                  <a:schemeClr val="dk1"/>
                </a:solidFill>
                <a:latin typeface="Times New Roman"/>
                <a:ea typeface="Times New Roman"/>
                <a:cs typeface="Times New Roman"/>
                <a:sym typeface="Times New Roman"/>
              </a:rPr>
              <a:t>Cusson, 2023</a:t>
            </a:r>
            <a:r>
              <a:rPr lang="en" sz="1500">
                <a:solidFill>
                  <a:srgbClr val="0E101A"/>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It helps to motivate and attract potential employees to the organisation (</a:t>
            </a:r>
            <a:r>
              <a:rPr lang="en" sz="1500">
                <a:solidFill>
                  <a:srgbClr val="222222"/>
                </a:solidFill>
                <a:latin typeface="Times New Roman"/>
                <a:ea typeface="Times New Roman"/>
                <a:cs typeface="Times New Roman"/>
                <a:sym typeface="Times New Roman"/>
              </a:rPr>
              <a:t>Allen and Macomber, 2020</a:t>
            </a:r>
            <a:r>
              <a:rPr lang="en" sz="1500">
                <a:solidFill>
                  <a:srgbClr val="0E101A"/>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Cash rewards are the extra amount of cash that is paid to employees for extra work and performance.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It can be very effective in attracting potential candidates for restaurant jobs. </a:t>
            </a:r>
            <a:endParaRPr sz="150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endParaRPr sz="1500">
              <a:solidFill>
                <a:srgbClr val="0E101A"/>
              </a:solidFill>
              <a:latin typeface="Times New Roman"/>
              <a:ea typeface="Times New Roman"/>
              <a:cs typeface="Times New Roman"/>
              <a:sym typeface="Times New Roman"/>
            </a:endParaRPr>
          </a:p>
        </p:txBody>
      </p:sp>
      <p:pic>
        <p:nvPicPr>
          <p:cNvPr id="113" name="Google Shape;113;p21"/>
          <p:cNvPicPr preferRelativeResize="0"/>
          <p:nvPr/>
        </p:nvPicPr>
        <p:blipFill>
          <a:blip r:embed="rId3">
            <a:alphaModFix/>
          </a:blip>
          <a:stretch>
            <a:fillRect/>
          </a:stretch>
        </p:blipFill>
        <p:spPr>
          <a:xfrm>
            <a:off x="5059875" y="1170125"/>
            <a:ext cx="3931725" cy="38628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1200"/>
              </a:spcBef>
              <a:spcAft>
                <a:spcPts val="1200"/>
              </a:spcAft>
              <a:buNone/>
            </a:pPr>
            <a:r>
              <a:rPr lang="en" sz="2400" b="1">
                <a:latin typeface="Times New Roman"/>
                <a:ea typeface="Times New Roman"/>
                <a:cs typeface="Times New Roman"/>
                <a:sym typeface="Times New Roman"/>
              </a:rPr>
              <a:t> Monetary methods of incentives</a:t>
            </a:r>
            <a:endParaRPr sz="4000"/>
          </a:p>
        </p:txBody>
      </p:sp>
      <p:sp>
        <p:nvSpPr>
          <p:cNvPr id="119" name="Google Shape;119;p22"/>
          <p:cNvSpPr txBox="1">
            <a:spLocks noGrp="1"/>
          </p:cNvSpPr>
          <p:nvPr>
            <p:ph type="body" idx="1"/>
          </p:nvPr>
        </p:nvSpPr>
        <p:spPr>
          <a:xfrm>
            <a:off x="311700" y="1152475"/>
            <a:ext cx="4583400" cy="3856800"/>
          </a:xfrm>
          <a:prstGeom prst="rect">
            <a:avLst/>
          </a:prstGeom>
        </p:spPr>
        <p:txBody>
          <a:bodyPr spcFirstLastPara="1" wrap="square" lIns="91425" tIns="91425" rIns="91425" bIns="91425" anchor="t" anchorCtr="0">
            <a:noAutofit/>
          </a:bodyPr>
          <a:lstStyle/>
          <a:p>
            <a:pPr marL="0" lvl="0" indent="0" algn="l" rtl="0">
              <a:lnSpc>
                <a:spcPct val="130000"/>
              </a:lnSpc>
              <a:spcBef>
                <a:spcPts val="0"/>
              </a:spcBef>
              <a:spcAft>
                <a:spcPts val="0"/>
              </a:spcAft>
              <a:buSzPts val="935"/>
              <a:buNone/>
            </a:pPr>
            <a:r>
              <a:rPr lang="en" sz="1900" b="1" i="1">
                <a:solidFill>
                  <a:srgbClr val="0E101A"/>
                </a:solidFill>
                <a:latin typeface="Times New Roman"/>
                <a:ea typeface="Times New Roman"/>
                <a:cs typeface="Times New Roman"/>
                <a:sym typeface="Times New Roman"/>
              </a:rPr>
              <a:t>Profit Sharing</a:t>
            </a:r>
            <a:endParaRPr sz="1900" b="1" i="1">
              <a:solidFill>
                <a:srgbClr val="0E101A"/>
              </a:solidFill>
              <a:latin typeface="Times New Roman"/>
              <a:ea typeface="Times New Roman"/>
              <a:cs typeface="Times New Roman"/>
              <a:sym typeface="Times New Roman"/>
            </a:endParaRPr>
          </a:p>
          <a:p>
            <a:pPr marL="457200" lvl="0" indent="-323850" algn="just" rtl="0">
              <a:lnSpc>
                <a:spcPct val="13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Profit sharing is a monetary incentive technique (</a:t>
            </a:r>
            <a:r>
              <a:rPr lang="en" sz="1500">
                <a:solidFill>
                  <a:schemeClr val="dk1"/>
                </a:solidFill>
                <a:latin typeface="Times New Roman"/>
                <a:ea typeface="Times New Roman"/>
                <a:cs typeface="Times New Roman"/>
                <a:sym typeface="Times New Roman"/>
              </a:rPr>
              <a:t>Cusson, 2023</a:t>
            </a:r>
            <a:r>
              <a:rPr lang="en" sz="1500">
                <a:solidFill>
                  <a:srgbClr val="0E101A"/>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marL="457200" lvl="0" indent="-323850" algn="just" rtl="0">
              <a:lnSpc>
                <a:spcPct val="13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In this incentive, employees get a share of profits from the business. </a:t>
            </a:r>
            <a:endParaRPr sz="1500">
              <a:solidFill>
                <a:schemeClr val="dk1"/>
              </a:solidFill>
              <a:latin typeface="Times New Roman"/>
              <a:ea typeface="Times New Roman"/>
              <a:cs typeface="Times New Roman"/>
              <a:sym typeface="Times New Roman"/>
            </a:endParaRPr>
          </a:p>
          <a:p>
            <a:pPr marL="457200" lvl="0" indent="-323850" algn="just" rtl="0">
              <a:lnSpc>
                <a:spcPct val="13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It is very useful to motivate employees to enhance their performance. </a:t>
            </a:r>
            <a:endParaRPr sz="1500">
              <a:solidFill>
                <a:schemeClr val="dk1"/>
              </a:solidFill>
              <a:latin typeface="Times New Roman"/>
              <a:ea typeface="Times New Roman"/>
              <a:cs typeface="Times New Roman"/>
              <a:sym typeface="Times New Roman"/>
            </a:endParaRPr>
          </a:p>
          <a:p>
            <a:pPr marL="457200" lvl="0" indent="-323850" algn="just" rtl="0">
              <a:lnSpc>
                <a:spcPct val="13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It helps to attract highly skilled candidates towards the business for retention. </a:t>
            </a:r>
            <a:endParaRPr sz="1500">
              <a:solidFill>
                <a:schemeClr val="dk1"/>
              </a:solidFill>
              <a:latin typeface="Times New Roman"/>
              <a:ea typeface="Times New Roman"/>
              <a:cs typeface="Times New Roman"/>
              <a:sym typeface="Times New Roman"/>
            </a:endParaRPr>
          </a:p>
          <a:p>
            <a:pPr marL="457200" lvl="0" indent="-323850" algn="just" rtl="0">
              <a:lnSpc>
                <a:spcPct val="13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It can be very effective to attract potential employees for restaurant jobs. </a:t>
            </a:r>
            <a:endParaRPr sz="1500">
              <a:solidFill>
                <a:schemeClr val="dk1"/>
              </a:solidFill>
              <a:latin typeface="Times New Roman"/>
              <a:ea typeface="Times New Roman"/>
              <a:cs typeface="Times New Roman"/>
              <a:sym typeface="Times New Roman"/>
            </a:endParaRPr>
          </a:p>
          <a:p>
            <a:pPr marL="0" lvl="0" indent="0" algn="l" rtl="0">
              <a:lnSpc>
                <a:spcPct val="130000"/>
              </a:lnSpc>
              <a:spcBef>
                <a:spcPts val="0"/>
              </a:spcBef>
              <a:spcAft>
                <a:spcPts val="0"/>
              </a:spcAft>
              <a:buClr>
                <a:schemeClr val="dk1"/>
              </a:buClr>
              <a:buSzPts val="935"/>
              <a:buFont typeface="Arial"/>
              <a:buNone/>
            </a:pPr>
            <a:r>
              <a:rPr lang="en" sz="1500" b="1" i="1">
                <a:solidFill>
                  <a:srgbClr val="0E101A"/>
                </a:solidFill>
                <a:latin typeface="Times New Roman"/>
                <a:ea typeface="Times New Roman"/>
                <a:cs typeface="Times New Roman"/>
                <a:sym typeface="Times New Roman"/>
              </a:rPr>
              <a:t> </a:t>
            </a:r>
            <a:endParaRPr sz="1500" b="1" i="1">
              <a:solidFill>
                <a:srgbClr val="0E101A"/>
              </a:solidFill>
              <a:latin typeface="Times New Roman"/>
              <a:ea typeface="Times New Roman"/>
              <a:cs typeface="Times New Roman"/>
              <a:sym typeface="Times New Roman"/>
            </a:endParaRPr>
          </a:p>
          <a:p>
            <a:pPr marL="0" lvl="0" indent="0" algn="l" rtl="0">
              <a:lnSpc>
                <a:spcPct val="95000"/>
              </a:lnSpc>
              <a:spcBef>
                <a:spcPts val="0"/>
              </a:spcBef>
              <a:spcAft>
                <a:spcPts val="1200"/>
              </a:spcAft>
              <a:buSzPts val="935"/>
              <a:buNone/>
            </a:pPr>
            <a:endParaRPr sz="1500"/>
          </a:p>
        </p:txBody>
      </p:sp>
      <p:pic>
        <p:nvPicPr>
          <p:cNvPr id="120" name="Google Shape;120;p22"/>
          <p:cNvPicPr preferRelativeResize="0"/>
          <p:nvPr/>
        </p:nvPicPr>
        <p:blipFill>
          <a:blip r:embed="rId3">
            <a:alphaModFix/>
          </a:blip>
          <a:stretch>
            <a:fillRect/>
          </a:stretch>
        </p:blipFill>
        <p:spPr>
          <a:xfrm>
            <a:off x="4977500" y="1170125"/>
            <a:ext cx="4060650" cy="38568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124"/>
        <p:cNvGrpSpPr/>
        <p:nvPr/>
      </p:nvGrpSpPr>
      <p:grpSpPr>
        <a:xfrm>
          <a:off x="0" y="0"/>
          <a:ext cx="0" cy="0"/>
          <a:chOff x="0" y="0"/>
          <a:chExt cx="0" cy="0"/>
        </a:xfrm>
      </p:grpSpPr>
      <p:sp>
        <p:nvSpPr>
          <p:cNvPr id="125" name="Google Shape;125;p23"/>
          <p:cNvSpPr txBox="1">
            <a:spLocks noGrp="1"/>
          </p:cNvSpPr>
          <p:nvPr>
            <p:ph type="title"/>
          </p:nvPr>
        </p:nvSpPr>
        <p:spPr>
          <a:xfrm>
            <a:off x="311700" y="207799"/>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1200"/>
              </a:spcBef>
              <a:spcAft>
                <a:spcPts val="1200"/>
              </a:spcAft>
              <a:buNone/>
            </a:pPr>
            <a:r>
              <a:rPr lang="en" sz="2400" b="1">
                <a:latin typeface="Times New Roman"/>
                <a:ea typeface="Times New Roman"/>
                <a:cs typeface="Times New Roman"/>
                <a:sym typeface="Times New Roman"/>
              </a:rPr>
              <a:t> Non-Monetary methods of incentives</a:t>
            </a:r>
            <a:endParaRPr sz="4000"/>
          </a:p>
        </p:txBody>
      </p:sp>
      <p:sp>
        <p:nvSpPr>
          <p:cNvPr id="126" name="Google Shape;126;p23"/>
          <p:cNvSpPr txBox="1">
            <a:spLocks noGrp="1"/>
          </p:cNvSpPr>
          <p:nvPr>
            <p:ph type="body" idx="1"/>
          </p:nvPr>
        </p:nvSpPr>
        <p:spPr>
          <a:xfrm>
            <a:off x="311700" y="683451"/>
            <a:ext cx="4866000" cy="39915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None/>
            </a:pPr>
            <a:r>
              <a:rPr lang="en" sz="1900" b="1" i="1">
                <a:solidFill>
                  <a:schemeClr val="dk1"/>
                </a:solidFill>
                <a:latin typeface="Times New Roman"/>
                <a:ea typeface="Times New Roman"/>
                <a:cs typeface="Times New Roman"/>
                <a:sym typeface="Times New Roman"/>
              </a:rPr>
              <a:t>Flexibility of Job</a:t>
            </a:r>
            <a:endParaRPr sz="1900" b="1" i="1">
              <a:solidFill>
                <a:schemeClr val="dk1"/>
              </a:solidFill>
              <a:latin typeface="Times New Roman"/>
              <a:ea typeface="Times New Roman"/>
              <a:cs typeface="Times New Roman"/>
              <a:sym typeface="Times New Roman"/>
            </a:endParaRPr>
          </a:p>
          <a:p>
            <a:pPr marL="457200" lvl="0" indent="-323850" algn="just" rtl="0">
              <a:lnSpc>
                <a:spcPct val="150000"/>
              </a:lnSpc>
              <a:spcBef>
                <a:spcPts val="120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Job flexibility is a popular non monetary incentive in the business organisations (Indeed, 2023).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Employees look for job flexibility to get involved in other activities of life.</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It is  a very motivating factor for employees to perform better in their job.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This can be very useful to attract potential candidates in organisations.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This can be used effectively in attracting employees for jobs in restaurants. </a:t>
            </a:r>
            <a:endParaRPr sz="15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1200"/>
              </a:spcAft>
              <a:buClr>
                <a:schemeClr val="dk1"/>
              </a:buClr>
              <a:buSzPts val="1100"/>
              <a:buFont typeface="Arial"/>
              <a:buNone/>
            </a:pPr>
            <a:endParaRPr sz="1500" b="1" i="1">
              <a:solidFill>
                <a:schemeClr val="dk1"/>
              </a:solidFill>
              <a:latin typeface="Times New Roman"/>
              <a:ea typeface="Times New Roman"/>
              <a:cs typeface="Times New Roman"/>
              <a:sym typeface="Times New Roman"/>
            </a:endParaRPr>
          </a:p>
        </p:txBody>
      </p:sp>
      <p:pic>
        <p:nvPicPr>
          <p:cNvPr id="127" name="Google Shape;127;p23"/>
          <p:cNvPicPr preferRelativeResize="0"/>
          <p:nvPr/>
        </p:nvPicPr>
        <p:blipFill>
          <a:blip r:embed="rId3">
            <a:alphaModFix/>
          </a:blip>
          <a:stretch>
            <a:fillRect/>
          </a:stretch>
        </p:blipFill>
        <p:spPr>
          <a:xfrm>
            <a:off x="5308534" y="781936"/>
            <a:ext cx="3721500" cy="38391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131"/>
        <p:cNvGrpSpPr/>
        <p:nvPr/>
      </p:nvGrpSpPr>
      <p:grpSpPr>
        <a:xfrm>
          <a:off x="0" y="0"/>
          <a:ext cx="0" cy="0"/>
          <a:chOff x="0" y="0"/>
          <a:chExt cx="0" cy="0"/>
        </a:xfrm>
      </p:grpSpPr>
      <p:sp>
        <p:nvSpPr>
          <p:cNvPr id="132" name="Google Shape;132;p24"/>
          <p:cNvSpPr txBox="1">
            <a:spLocks noGrp="1"/>
          </p:cNvSpPr>
          <p:nvPr>
            <p:ph type="title"/>
          </p:nvPr>
        </p:nvSpPr>
        <p:spPr>
          <a:xfrm>
            <a:off x="311700" y="15077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1200"/>
              </a:spcBef>
              <a:spcAft>
                <a:spcPts val="1200"/>
              </a:spcAft>
              <a:buNone/>
            </a:pPr>
            <a:r>
              <a:rPr lang="en" sz="2400" b="1">
                <a:latin typeface="Times New Roman"/>
                <a:ea typeface="Times New Roman"/>
                <a:cs typeface="Times New Roman"/>
                <a:sym typeface="Times New Roman"/>
              </a:rPr>
              <a:t> Non-Monetary methods of incentives</a:t>
            </a:r>
            <a:endParaRPr sz="4000"/>
          </a:p>
        </p:txBody>
      </p:sp>
      <p:sp>
        <p:nvSpPr>
          <p:cNvPr id="133" name="Google Shape;133;p24"/>
          <p:cNvSpPr txBox="1">
            <a:spLocks noGrp="1"/>
          </p:cNvSpPr>
          <p:nvPr>
            <p:ph type="body" idx="1"/>
          </p:nvPr>
        </p:nvSpPr>
        <p:spPr>
          <a:xfrm>
            <a:off x="382325" y="723475"/>
            <a:ext cx="4395000" cy="4262400"/>
          </a:xfrm>
          <a:prstGeom prst="rect">
            <a:avLst/>
          </a:prstGeom>
        </p:spPr>
        <p:txBody>
          <a:bodyPr spcFirstLastPara="1" wrap="square" lIns="91425" tIns="91425" rIns="91425" bIns="91425" anchor="t" anchorCtr="0">
            <a:normAutofit/>
          </a:bodyPr>
          <a:lstStyle/>
          <a:p>
            <a:pPr marL="0" lvl="0" indent="0" algn="l" rtl="0">
              <a:lnSpc>
                <a:spcPct val="150000"/>
              </a:lnSpc>
              <a:spcBef>
                <a:spcPts val="1200"/>
              </a:spcBef>
              <a:spcAft>
                <a:spcPts val="0"/>
              </a:spcAft>
              <a:buNone/>
            </a:pPr>
            <a:r>
              <a:rPr lang="en" sz="1900" b="1" i="1">
                <a:solidFill>
                  <a:schemeClr val="dk1"/>
                </a:solidFill>
                <a:latin typeface="Times New Roman"/>
                <a:ea typeface="Times New Roman"/>
                <a:cs typeface="Times New Roman"/>
                <a:sym typeface="Times New Roman"/>
              </a:rPr>
              <a:t>Training and Development</a:t>
            </a:r>
            <a:endParaRPr sz="1900" b="1" i="1">
              <a:solidFill>
                <a:schemeClr val="dk1"/>
              </a:solidFill>
              <a:latin typeface="Times New Roman"/>
              <a:ea typeface="Times New Roman"/>
              <a:cs typeface="Times New Roman"/>
              <a:sym typeface="Times New Roman"/>
            </a:endParaRPr>
          </a:p>
          <a:p>
            <a:pPr marL="457200" lvl="0" indent="-323850" algn="just" rtl="0">
              <a:lnSpc>
                <a:spcPct val="150000"/>
              </a:lnSpc>
              <a:spcBef>
                <a:spcPts val="120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Training and development is a very useful incentive for employees (Indeed, 2023b).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It is a non monetary incentive that helps to enhance the career and skills of employees.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It benefits employees as well as the business with increased productivity.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It can be very useful to attract candidates for restaurant jobs. </a:t>
            </a:r>
            <a:endParaRPr sz="15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1200"/>
              </a:spcAft>
              <a:buClr>
                <a:schemeClr val="dk1"/>
              </a:buClr>
              <a:buSzPts val="1100"/>
              <a:buFont typeface="Arial"/>
              <a:buNone/>
            </a:pPr>
            <a:endParaRPr sz="1900">
              <a:solidFill>
                <a:schemeClr val="dk1"/>
              </a:solidFill>
              <a:latin typeface="Times New Roman"/>
              <a:ea typeface="Times New Roman"/>
              <a:cs typeface="Times New Roman"/>
              <a:sym typeface="Times New Roman"/>
            </a:endParaRPr>
          </a:p>
        </p:txBody>
      </p:sp>
      <p:pic>
        <p:nvPicPr>
          <p:cNvPr id="134" name="Google Shape;134;p24"/>
          <p:cNvPicPr preferRelativeResize="0"/>
          <p:nvPr/>
        </p:nvPicPr>
        <p:blipFill>
          <a:blip r:embed="rId3">
            <a:alphaModFix/>
          </a:blip>
          <a:stretch>
            <a:fillRect/>
          </a:stretch>
        </p:blipFill>
        <p:spPr>
          <a:xfrm>
            <a:off x="4895100" y="875875"/>
            <a:ext cx="4167100" cy="418052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138"/>
        <p:cNvGrpSpPr/>
        <p:nvPr/>
      </p:nvGrpSpPr>
      <p:grpSpPr>
        <a:xfrm>
          <a:off x="0" y="0"/>
          <a:ext cx="0" cy="0"/>
          <a:chOff x="0" y="0"/>
          <a:chExt cx="0" cy="0"/>
        </a:xfrm>
      </p:grpSpPr>
      <p:sp>
        <p:nvSpPr>
          <p:cNvPr id="139" name="Google Shape;139;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 sz="2420" b="1">
                <a:latin typeface="Times New Roman"/>
                <a:ea typeface="Times New Roman"/>
                <a:cs typeface="Times New Roman"/>
                <a:sym typeface="Times New Roman"/>
              </a:rPr>
              <a:t>Conclusion </a:t>
            </a:r>
            <a:endParaRPr sz="2420" b="1">
              <a:latin typeface="Times New Roman"/>
              <a:ea typeface="Times New Roman"/>
              <a:cs typeface="Times New Roman"/>
              <a:sym typeface="Times New Roman"/>
            </a:endParaRPr>
          </a:p>
        </p:txBody>
      </p:sp>
      <p:sp>
        <p:nvSpPr>
          <p:cNvPr id="140" name="Google Shape;140;p25"/>
          <p:cNvSpPr txBox="1">
            <a:spLocks noGrp="1"/>
          </p:cNvSpPr>
          <p:nvPr>
            <p:ph type="body" idx="1"/>
          </p:nvPr>
        </p:nvSpPr>
        <p:spPr>
          <a:xfrm>
            <a:off x="311700" y="1152475"/>
            <a:ext cx="4759800" cy="3880500"/>
          </a:xfrm>
          <a:prstGeom prst="rect">
            <a:avLst/>
          </a:prstGeom>
        </p:spPr>
        <p:txBody>
          <a:bodyPr spcFirstLastPara="1" wrap="square" lIns="91425" tIns="91425" rIns="91425" bIns="91425" anchor="t" anchorCtr="0">
            <a:normAutofit/>
          </a:bodyPr>
          <a:lstStyle/>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Three short-term talent acquisition strategies have been discussed. </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Three long-term talent acquisition strategies have been discussed.</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Two monetary incentives have been discussed.</a:t>
            </a:r>
            <a:endParaRPr sz="1500">
              <a:solidFill>
                <a:srgbClr val="0E101A"/>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rgbClr val="0E101A"/>
              </a:buClr>
              <a:buSzPts val="1500"/>
              <a:buFont typeface="Times New Roman"/>
              <a:buChar char="●"/>
            </a:pPr>
            <a:r>
              <a:rPr lang="en" sz="1500">
                <a:solidFill>
                  <a:srgbClr val="0E101A"/>
                </a:solidFill>
                <a:latin typeface="Times New Roman"/>
                <a:ea typeface="Times New Roman"/>
                <a:cs typeface="Times New Roman"/>
                <a:sym typeface="Times New Roman"/>
              </a:rPr>
              <a:t>Two non-monetary incentives have been discussed.</a:t>
            </a:r>
            <a:endParaRPr sz="1500">
              <a:solidFill>
                <a:srgbClr val="0E101A"/>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41" name="Google Shape;141;p25"/>
          <p:cNvPicPr preferRelativeResize="0"/>
          <p:nvPr/>
        </p:nvPicPr>
        <p:blipFill>
          <a:blip r:embed="rId3">
            <a:alphaModFix/>
          </a:blip>
          <a:stretch>
            <a:fillRect/>
          </a:stretch>
        </p:blipFill>
        <p:spPr>
          <a:xfrm>
            <a:off x="5001025" y="1170125"/>
            <a:ext cx="4035799" cy="386284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180BB"/>
            </a:gs>
          </a:gsLst>
          <a:path path="circle">
            <a:fillToRect l="50000" t="50000" r="50000" b="50000"/>
          </a:path>
          <a:tileRect/>
        </a:gradFill>
        <a:effectLst/>
      </p:bgPr>
    </p:bg>
    <p:spTree>
      <p:nvGrpSpPr>
        <p:cNvPr id="1" name="Shape 145"/>
        <p:cNvGrpSpPr/>
        <p:nvPr/>
      </p:nvGrpSpPr>
      <p:grpSpPr>
        <a:xfrm>
          <a:off x="0" y="0"/>
          <a:ext cx="0" cy="0"/>
          <a:chOff x="0" y="0"/>
          <a:chExt cx="0" cy="0"/>
        </a:xfrm>
      </p:grpSpPr>
      <p:sp>
        <p:nvSpPr>
          <p:cNvPr id="146" name="Google Shape;146;p26"/>
          <p:cNvSpPr txBox="1">
            <a:spLocks noGrp="1"/>
          </p:cNvSpPr>
          <p:nvPr>
            <p:ph type="title"/>
          </p:nvPr>
        </p:nvSpPr>
        <p:spPr>
          <a:xfrm>
            <a:off x="229300" y="127250"/>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 sz="2420" b="1" dirty="0">
                <a:latin typeface="Times New Roman"/>
                <a:ea typeface="Times New Roman"/>
                <a:cs typeface="Times New Roman"/>
                <a:sym typeface="Times New Roman"/>
              </a:rPr>
              <a:t>Reference </a:t>
            </a:r>
            <a:endParaRPr sz="2420" b="1" dirty="0">
              <a:latin typeface="Times New Roman"/>
              <a:ea typeface="Times New Roman"/>
              <a:cs typeface="Times New Roman"/>
              <a:sym typeface="Times New Roman"/>
            </a:endParaRPr>
          </a:p>
        </p:txBody>
      </p:sp>
      <p:sp>
        <p:nvSpPr>
          <p:cNvPr id="147" name="Google Shape;147;p26"/>
          <p:cNvSpPr txBox="1">
            <a:spLocks noGrp="1"/>
          </p:cNvSpPr>
          <p:nvPr>
            <p:ph type="body" idx="1"/>
          </p:nvPr>
        </p:nvSpPr>
        <p:spPr>
          <a:xfrm>
            <a:off x="229300" y="699950"/>
            <a:ext cx="8973600" cy="4391700"/>
          </a:xfrm>
          <a:prstGeom prst="rect">
            <a:avLst/>
          </a:prstGeom>
        </p:spPr>
        <p:txBody>
          <a:bodyPr spcFirstLastPara="1" wrap="square" lIns="91425" tIns="91425" rIns="91425" bIns="91425" anchor="t" anchorCtr="0">
            <a:noAutofit/>
          </a:bodyPr>
          <a:lstStyle/>
          <a:p>
            <a:pPr marL="114300" indent="0" algn="just">
              <a:lnSpc>
                <a:spcPct val="150000"/>
              </a:lnSpc>
              <a:buNone/>
            </a:pPr>
            <a:r>
              <a:rPr lang="en-US" sz="900" dirty="0">
                <a:solidFill>
                  <a:schemeClr val="tx1"/>
                </a:solidFill>
                <a:latin typeface="Times New Roman" panose="02020603050405020304" pitchFamily="18" charset="0"/>
                <a:cs typeface="Times New Roman" panose="02020603050405020304" pitchFamily="18" charset="0"/>
              </a:rPr>
              <a:t>Allen, J.G. and Macomber, J.D., 2020. </a:t>
            </a:r>
            <a:r>
              <a:rPr lang="en-US" sz="900" i="1" dirty="0">
                <a:solidFill>
                  <a:schemeClr val="tx1"/>
                </a:solidFill>
                <a:latin typeface="Times New Roman" panose="02020603050405020304" pitchFamily="18" charset="0"/>
                <a:cs typeface="Times New Roman" panose="02020603050405020304" pitchFamily="18" charset="0"/>
              </a:rPr>
              <a:t>Healthy buildings: How indoor spaces drive performance and productivity</a:t>
            </a:r>
            <a:r>
              <a:rPr lang="en-US" sz="900" dirty="0">
                <a:solidFill>
                  <a:schemeClr val="tx1"/>
                </a:solidFill>
                <a:latin typeface="Times New Roman" panose="02020603050405020304" pitchFamily="18" charset="0"/>
                <a:cs typeface="Times New Roman" panose="02020603050405020304" pitchFamily="18" charset="0"/>
              </a:rPr>
              <a:t>. Harvard University Press.  Available at: </a:t>
            </a:r>
            <a:r>
              <a:rPr lang="en-US" sz="900" u="sng" dirty="0">
                <a:solidFill>
                  <a:schemeClr val="tx1"/>
                </a:solidFill>
                <a:latin typeface="Times New Roman" panose="02020603050405020304" pitchFamily="18" charset="0"/>
                <a:cs typeface="Times New Roman" panose="02020603050405020304" pitchFamily="18" charset="0"/>
                <a:hlinkClick r:id="rId3"/>
              </a:rPr>
              <a:t>https://books.google.co.in/books?hl=en&amp;lr=&amp;id=VtbVDwAAQBAJ&amp;oi=fnd&amp;pg=PP1&amp;dq=Allen,+J.G.+and+Macomber,+J.D.,+2020.+Healthy+buildings:+How+indoor+spaces+drive+performance+and+productivity.+Harvard+University+Press.&amp;ots</a:t>
            </a:r>
            <a:endParaRPr lang="en-US" sz="900" dirty="0">
              <a:solidFill>
                <a:schemeClr val="tx1"/>
              </a:solidFill>
              <a:latin typeface="Times New Roman" panose="02020603050405020304" pitchFamily="18" charset="0"/>
              <a:cs typeface="Times New Roman" panose="02020603050405020304" pitchFamily="18" charset="0"/>
            </a:endParaRPr>
          </a:p>
          <a:p>
            <a:pPr marL="114300" indent="0" algn="just">
              <a:lnSpc>
                <a:spcPct val="150000"/>
              </a:lnSpc>
              <a:buNone/>
            </a:pPr>
            <a:r>
              <a:rPr lang="en-US" sz="900" dirty="0">
                <a:solidFill>
                  <a:schemeClr val="tx1"/>
                </a:solidFill>
                <a:latin typeface="Times New Roman" panose="02020603050405020304" pitchFamily="18" charset="0"/>
                <a:cs typeface="Times New Roman" panose="02020603050405020304" pitchFamily="18" charset="0"/>
              </a:rPr>
              <a:t>Burks, S.V., Cowgill, B., Hoffman, M. and Housman, M., 2015. The value of hiring through employee referrals. </a:t>
            </a:r>
            <a:r>
              <a:rPr lang="en-US" sz="900" i="1" dirty="0">
                <a:solidFill>
                  <a:schemeClr val="tx1"/>
                </a:solidFill>
                <a:latin typeface="Times New Roman" panose="02020603050405020304" pitchFamily="18" charset="0"/>
                <a:cs typeface="Times New Roman" panose="02020603050405020304" pitchFamily="18" charset="0"/>
              </a:rPr>
              <a:t>The Quarterly Journal of Economics</a:t>
            </a:r>
            <a:r>
              <a:rPr lang="en-US" sz="900" dirty="0">
                <a:solidFill>
                  <a:schemeClr val="tx1"/>
                </a:solidFill>
                <a:latin typeface="Times New Roman" panose="02020603050405020304" pitchFamily="18" charset="0"/>
                <a:cs typeface="Times New Roman" panose="02020603050405020304" pitchFamily="18" charset="0"/>
              </a:rPr>
              <a:t>, </a:t>
            </a:r>
            <a:r>
              <a:rPr lang="en-US" sz="900" i="1" dirty="0">
                <a:solidFill>
                  <a:schemeClr val="tx1"/>
                </a:solidFill>
                <a:latin typeface="Times New Roman" panose="02020603050405020304" pitchFamily="18" charset="0"/>
                <a:cs typeface="Times New Roman" panose="02020603050405020304" pitchFamily="18" charset="0"/>
              </a:rPr>
              <a:t>130</a:t>
            </a:r>
            <a:r>
              <a:rPr lang="en-US" sz="900" dirty="0">
                <a:solidFill>
                  <a:schemeClr val="tx1"/>
                </a:solidFill>
                <a:latin typeface="Times New Roman" panose="02020603050405020304" pitchFamily="18" charset="0"/>
                <a:cs typeface="Times New Roman" panose="02020603050405020304" pitchFamily="18" charset="0"/>
              </a:rPr>
              <a:t>(2), pp.805-839. Available at: https://citeseerx.ist.psu.edu/document?repid=rep1&amp;type=pdf&amp;doi=01e60ef046a9fd89ea0a6581237c5c744c70f273</a:t>
            </a:r>
          </a:p>
          <a:p>
            <a:pPr marL="114300" indent="0" algn="just">
              <a:lnSpc>
                <a:spcPct val="150000"/>
              </a:lnSpc>
              <a:buNone/>
            </a:pPr>
            <a:r>
              <a:rPr lang="en-US" sz="900" dirty="0">
                <a:solidFill>
                  <a:schemeClr val="tx1"/>
                </a:solidFill>
                <a:latin typeface="Times New Roman" panose="02020603050405020304" pitchFamily="18" charset="0"/>
                <a:cs typeface="Times New Roman" panose="02020603050405020304" pitchFamily="18" charset="0"/>
              </a:rPr>
              <a:t>Cusson, N. (2023) </a:t>
            </a:r>
            <a:r>
              <a:rPr lang="en-US" sz="900" i="1" dirty="0">
                <a:solidFill>
                  <a:schemeClr val="tx1"/>
                </a:solidFill>
                <a:latin typeface="Times New Roman" panose="02020603050405020304" pitchFamily="18" charset="0"/>
                <a:cs typeface="Times New Roman" panose="02020603050405020304" pitchFamily="18" charset="0"/>
              </a:rPr>
              <a:t>Monetary incentives in the Workplace (2023 guide)</a:t>
            </a:r>
            <a:r>
              <a:rPr lang="en-US" sz="900" dirty="0">
                <a:solidFill>
                  <a:schemeClr val="tx1"/>
                </a:solidFill>
                <a:latin typeface="Times New Roman" panose="02020603050405020304" pitchFamily="18" charset="0"/>
                <a:cs typeface="Times New Roman" panose="02020603050405020304" pitchFamily="18" charset="0"/>
              </a:rPr>
              <a:t>, </a:t>
            </a:r>
            <a:r>
              <a:rPr lang="en-US" sz="900" i="1" dirty="0">
                <a:solidFill>
                  <a:schemeClr val="tx1"/>
                </a:solidFill>
                <a:latin typeface="Times New Roman" panose="02020603050405020304" pitchFamily="18" charset="0"/>
                <a:cs typeface="Times New Roman" panose="02020603050405020304" pitchFamily="18" charset="0"/>
              </a:rPr>
              <a:t>Forbes</a:t>
            </a:r>
            <a:r>
              <a:rPr lang="en-US" sz="900" dirty="0">
                <a:solidFill>
                  <a:schemeClr val="tx1"/>
                </a:solidFill>
                <a:latin typeface="Times New Roman" panose="02020603050405020304" pitchFamily="18" charset="0"/>
                <a:cs typeface="Times New Roman" panose="02020603050405020304" pitchFamily="18" charset="0"/>
              </a:rPr>
              <a:t>. Available at: https://www.forbes.com/advisor/business/monetary-incentives/ (Accessed: 21 July 2023).</a:t>
            </a:r>
          </a:p>
          <a:p>
            <a:pPr marL="114300" indent="0" algn="just">
              <a:lnSpc>
                <a:spcPct val="150000"/>
              </a:lnSpc>
              <a:buNone/>
            </a:pPr>
            <a:r>
              <a:rPr lang="en-US" sz="900" dirty="0">
                <a:solidFill>
                  <a:schemeClr val="tx1"/>
                </a:solidFill>
                <a:latin typeface="Times New Roman" panose="02020603050405020304" pitchFamily="18" charset="0"/>
                <a:cs typeface="Times New Roman" panose="02020603050405020304" pitchFamily="18" charset="0"/>
              </a:rPr>
              <a:t>Forbes (2023) </a:t>
            </a:r>
            <a:r>
              <a:rPr lang="en-US" sz="900" i="1" dirty="0">
                <a:solidFill>
                  <a:schemeClr val="tx1"/>
                </a:solidFill>
                <a:latin typeface="Times New Roman" panose="02020603050405020304" pitchFamily="18" charset="0"/>
                <a:cs typeface="Times New Roman" panose="02020603050405020304" pitchFamily="18" charset="0"/>
              </a:rPr>
              <a:t>Council post: 12 talent acquisition strategies to attract and retain a power team</a:t>
            </a:r>
            <a:r>
              <a:rPr lang="en-US" sz="900" dirty="0">
                <a:solidFill>
                  <a:schemeClr val="tx1"/>
                </a:solidFill>
                <a:latin typeface="Times New Roman" panose="02020603050405020304" pitchFamily="18" charset="0"/>
                <a:cs typeface="Times New Roman" panose="02020603050405020304" pitchFamily="18" charset="0"/>
              </a:rPr>
              <a:t>, </a:t>
            </a:r>
            <a:r>
              <a:rPr lang="en-US" sz="900" i="1" dirty="0">
                <a:solidFill>
                  <a:schemeClr val="tx1"/>
                </a:solidFill>
                <a:latin typeface="Times New Roman" panose="02020603050405020304" pitchFamily="18" charset="0"/>
                <a:cs typeface="Times New Roman" panose="02020603050405020304" pitchFamily="18" charset="0"/>
              </a:rPr>
              <a:t>Forbes</a:t>
            </a:r>
            <a:r>
              <a:rPr lang="en-US" sz="900" dirty="0">
                <a:solidFill>
                  <a:schemeClr val="tx1"/>
                </a:solidFill>
                <a:latin typeface="Times New Roman" panose="02020603050405020304" pitchFamily="18" charset="0"/>
                <a:cs typeface="Times New Roman" panose="02020603050405020304" pitchFamily="18" charset="0"/>
              </a:rPr>
              <a:t>. Available at: https://www.forbes.com/sites/forbeshumanresourcescouncil/2023/03/02/12-talent-acquisition-strategies-to-attract-and-retain-a-power-team/?sh=43dd76f5ef43 (Accessed: 24 July 2023). </a:t>
            </a:r>
          </a:p>
          <a:p>
            <a:pPr marL="114300" indent="0" algn="just">
              <a:lnSpc>
                <a:spcPct val="150000"/>
              </a:lnSpc>
              <a:buNone/>
            </a:pPr>
            <a:r>
              <a:rPr lang="en-US" sz="900" dirty="0">
                <a:solidFill>
                  <a:schemeClr val="tx1"/>
                </a:solidFill>
                <a:latin typeface="Times New Roman" panose="02020603050405020304" pitchFamily="18" charset="0"/>
                <a:cs typeface="Times New Roman" panose="02020603050405020304" pitchFamily="18" charset="0"/>
              </a:rPr>
              <a:t>Indeed (2023a) </a:t>
            </a:r>
            <a:r>
              <a:rPr lang="en-US" sz="900" i="1" dirty="0">
                <a:solidFill>
                  <a:schemeClr val="tx1"/>
                </a:solidFill>
                <a:latin typeface="Times New Roman" panose="02020603050405020304" pitchFamily="18" charset="0"/>
                <a:cs typeface="Times New Roman" panose="02020603050405020304" pitchFamily="18" charset="0"/>
              </a:rPr>
              <a:t>10 recruiting strategies for hiring great employees - indeed</a:t>
            </a:r>
            <a:r>
              <a:rPr lang="en-US" sz="900" dirty="0">
                <a:solidFill>
                  <a:schemeClr val="tx1"/>
                </a:solidFill>
                <a:latin typeface="Times New Roman" panose="02020603050405020304" pitchFamily="18" charset="0"/>
                <a:cs typeface="Times New Roman" panose="02020603050405020304" pitchFamily="18" charset="0"/>
              </a:rPr>
              <a:t>. Available at: https://www.indeed.com/hire/c/info/10-recruiting-strategies-for-hiring-great-employees (Accessed: 24 July 2023). </a:t>
            </a:r>
          </a:p>
          <a:p>
            <a:pPr marL="114300" indent="0" algn="just">
              <a:lnSpc>
                <a:spcPct val="150000"/>
              </a:lnSpc>
              <a:buNone/>
            </a:pPr>
            <a:r>
              <a:rPr lang="en-US" sz="900" dirty="0">
                <a:solidFill>
                  <a:schemeClr val="tx1"/>
                </a:solidFill>
                <a:latin typeface="Times New Roman" panose="02020603050405020304" pitchFamily="18" charset="0"/>
                <a:cs typeface="Times New Roman" panose="02020603050405020304" pitchFamily="18" charset="0"/>
              </a:rPr>
              <a:t>Indeed (2023b) </a:t>
            </a:r>
            <a:r>
              <a:rPr lang="en-US" sz="900" i="1" dirty="0">
                <a:solidFill>
                  <a:schemeClr val="tx1"/>
                </a:solidFill>
                <a:latin typeface="Times New Roman" panose="02020603050405020304" pitchFamily="18" charset="0"/>
                <a:cs typeface="Times New Roman" panose="02020603050405020304" pitchFamily="18" charset="0"/>
              </a:rPr>
              <a:t>Understanding types of incentives in the workplace - indeed</a:t>
            </a:r>
            <a:r>
              <a:rPr lang="en-US" sz="900" dirty="0">
                <a:solidFill>
                  <a:schemeClr val="tx1"/>
                </a:solidFill>
                <a:latin typeface="Times New Roman" panose="02020603050405020304" pitchFamily="18" charset="0"/>
                <a:cs typeface="Times New Roman" panose="02020603050405020304" pitchFamily="18" charset="0"/>
              </a:rPr>
              <a:t>. Available at: https://www.indeed.com/career-advice/career-development/incentives-types (Accessed: 21 July 2023).</a:t>
            </a:r>
          </a:p>
          <a:p>
            <a:pPr marL="114300" indent="0" algn="just">
              <a:lnSpc>
                <a:spcPct val="150000"/>
              </a:lnSpc>
              <a:buNone/>
            </a:pPr>
            <a:r>
              <a:rPr lang="en-US" sz="900" dirty="0">
                <a:solidFill>
                  <a:schemeClr val="tx1"/>
                </a:solidFill>
                <a:latin typeface="Times New Roman" panose="02020603050405020304" pitchFamily="18" charset="0"/>
                <a:cs typeface="Times New Roman" panose="02020603050405020304" pitchFamily="18" charset="0"/>
              </a:rPr>
              <a:t>Kissflow (2022) </a:t>
            </a:r>
            <a:r>
              <a:rPr lang="en-US" sz="900" i="1" dirty="0">
                <a:solidFill>
                  <a:schemeClr val="tx1"/>
                </a:solidFill>
                <a:latin typeface="Times New Roman" panose="02020603050405020304" pitchFamily="18" charset="0"/>
                <a:cs typeface="Times New Roman" panose="02020603050405020304" pitchFamily="18" charset="0"/>
              </a:rPr>
              <a:t>10 Proven Talent Acquisition Strategies to hire the best in 2020</a:t>
            </a:r>
            <a:r>
              <a:rPr lang="en-US" sz="900" dirty="0">
                <a:solidFill>
                  <a:schemeClr val="tx1"/>
                </a:solidFill>
                <a:latin typeface="Times New Roman" panose="02020603050405020304" pitchFamily="18" charset="0"/>
                <a:cs typeface="Times New Roman" panose="02020603050405020304" pitchFamily="18" charset="0"/>
              </a:rPr>
              <a:t>, </a:t>
            </a:r>
            <a:r>
              <a:rPr lang="en-US" sz="900" i="1" dirty="0">
                <a:solidFill>
                  <a:schemeClr val="tx1"/>
                </a:solidFill>
                <a:latin typeface="Times New Roman" panose="02020603050405020304" pitchFamily="18" charset="0"/>
                <a:cs typeface="Times New Roman" panose="02020603050405020304" pitchFamily="18" charset="0"/>
              </a:rPr>
              <a:t>Kissflow</a:t>
            </a:r>
            <a:r>
              <a:rPr lang="en-US" sz="900" dirty="0">
                <a:solidFill>
                  <a:schemeClr val="tx1"/>
                </a:solidFill>
                <a:latin typeface="Times New Roman" panose="02020603050405020304" pitchFamily="18" charset="0"/>
                <a:cs typeface="Times New Roman" panose="02020603050405020304" pitchFamily="18" charset="0"/>
              </a:rPr>
              <a:t>. Available at: https://kissflow.com/hr/talent-management/talent-acquisition-strategies/ (Accessed: 24 July 2023). </a:t>
            </a:r>
          </a:p>
          <a:p>
            <a:pPr marL="114300" indent="0" algn="just">
              <a:lnSpc>
                <a:spcPct val="150000"/>
              </a:lnSpc>
              <a:buNone/>
            </a:pPr>
            <a:r>
              <a:rPr lang="en-US" sz="900" dirty="0">
                <a:solidFill>
                  <a:schemeClr val="tx1"/>
                </a:solidFill>
                <a:latin typeface="Times New Roman" panose="02020603050405020304" pitchFamily="18" charset="0"/>
                <a:cs typeface="Times New Roman" panose="02020603050405020304" pitchFamily="18" charset="0"/>
              </a:rPr>
              <a:t>New recright (2023) </a:t>
            </a:r>
            <a:r>
              <a:rPr lang="en-US" sz="900" i="1" dirty="0">
                <a:solidFill>
                  <a:schemeClr val="tx1"/>
                </a:solidFill>
                <a:latin typeface="Times New Roman" panose="02020603050405020304" pitchFamily="18" charset="0"/>
                <a:cs typeface="Times New Roman" panose="02020603050405020304" pitchFamily="18" charset="0"/>
              </a:rPr>
              <a:t>Employer branding and recruitment: The ultimate guide: Recright</a:t>
            </a:r>
            <a:r>
              <a:rPr lang="en-US" sz="900" dirty="0">
                <a:solidFill>
                  <a:schemeClr val="tx1"/>
                </a:solidFill>
                <a:latin typeface="Times New Roman" panose="02020603050405020304" pitchFamily="18" charset="0"/>
                <a:cs typeface="Times New Roman" panose="02020603050405020304" pitchFamily="18" charset="0"/>
              </a:rPr>
              <a:t>, </a:t>
            </a:r>
            <a:r>
              <a:rPr lang="en-US" sz="900" i="1" dirty="0">
                <a:solidFill>
                  <a:schemeClr val="tx1"/>
                </a:solidFill>
                <a:latin typeface="Times New Roman" panose="02020603050405020304" pitchFamily="18" charset="0"/>
                <a:cs typeface="Times New Roman" panose="02020603050405020304" pitchFamily="18" charset="0"/>
              </a:rPr>
              <a:t>Untitled design (23)-1</a:t>
            </a:r>
            <a:r>
              <a:rPr lang="en-US" sz="900" dirty="0">
                <a:solidFill>
                  <a:schemeClr val="tx1"/>
                </a:solidFill>
                <a:latin typeface="Times New Roman" panose="02020603050405020304" pitchFamily="18" charset="0"/>
                <a:cs typeface="Times New Roman" panose="02020603050405020304" pitchFamily="18" charset="0"/>
              </a:rPr>
              <a:t>. Available at: https://new.recright.com/ebooks/employer-branding-and-recruitment-guide (Accessed: 24 July 2023). </a:t>
            </a:r>
          </a:p>
          <a:p>
            <a:pPr marL="114300" indent="0" algn="just">
              <a:lnSpc>
                <a:spcPct val="150000"/>
              </a:lnSpc>
              <a:buNone/>
            </a:pPr>
            <a:r>
              <a:rPr lang="en-US" sz="900" dirty="0">
                <a:solidFill>
                  <a:schemeClr val="tx1"/>
                </a:solidFill>
                <a:latin typeface="Times New Roman" panose="02020603050405020304" pitchFamily="18" charset="0"/>
                <a:cs typeface="Times New Roman" panose="02020603050405020304" pitchFamily="18" charset="0"/>
              </a:rPr>
              <a:t>Schooley, S. (2023) </a:t>
            </a:r>
            <a:r>
              <a:rPr lang="en-US" sz="900" i="1" dirty="0">
                <a:solidFill>
                  <a:schemeClr val="tx1"/>
                </a:solidFill>
                <a:latin typeface="Times New Roman" panose="02020603050405020304" pitchFamily="18" charset="0"/>
                <a:cs typeface="Times New Roman" panose="02020603050405020304" pitchFamily="18" charset="0"/>
              </a:rPr>
              <a:t>Best practices to improve your hiring and recruitment process</a:t>
            </a:r>
            <a:r>
              <a:rPr lang="en-US" sz="900" dirty="0">
                <a:solidFill>
                  <a:schemeClr val="tx1"/>
                </a:solidFill>
                <a:latin typeface="Times New Roman" panose="02020603050405020304" pitchFamily="18" charset="0"/>
                <a:cs typeface="Times New Roman" panose="02020603050405020304" pitchFamily="18" charset="0"/>
              </a:rPr>
              <a:t>, </a:t>
            </a:r>
            <a:r>
              <a:rPr lang="en-US" sz="900" i="1" dirty="0">
                <a:solidFill>
                  <a:schemeClr val="tx1"/>
                </a:solidFill>
                <a:latin typeface="Times New Roman" panose="02020603050405020304" pitchFamily="18" charset="0"/>
                <a:cs typeface="Times New Roman" panose="02020603050405020304" pitchFamily="18" charset="0"/>
              </a:rPr>
              <a:t>Business News Daily</a:t>
            </a:r>
            <a:r>
              <a:rPr lang="en-US" sz="900" dirty="0">
                <a:solidFill>
                  <a:schemeClr val="tx1"/>
                </a:solidFill>
                <a:latin typeface="Times New Roman" panose="02020603050405020304" pitchFamily="18" charset="0"/>
                <a:cs typeface="Times New Roman" panose="02020603050405020304" pitchFamily="18" charset="0"/>
              </a:rPr>
              <a:t>. Available at: https://www.businessnewsdaily.com/7155-startup-hiring-tips.html (Accessed: 24 July 2023). </a:t>
            </a:r>
          </a:p>
          <a:p>
            <a:pPr marL="114300" indent="0" algn="just">
              <a:lnSpc>
                <a:spcPct val="150000"/>
              </a:lnSpc>
              <a:buNone/>
            </a:pPr>
            <a:r>
              <a:rPr lang="en-US" sz="900" dirty="0">
                <a:solidFill>
                  <a:schemeClr val="tx1"/>
                </a:solidFill>
                <a:latin typeface="Times New Roman" panose="02020603050405020304" pitchFamily="18" charset="0"/>
                <a:cs typeface="Times New Roman" panose="02020603050405020304" pitchFamily="18" charset="0"/>
              </a:rPr>
              <a:t>Ssen M. (2022) </a:t>
            </a:r>
            <a:r>
              <a:rPr lang="en-US" sz="900" i="1" dirty="0">
                <a:solidFill>
                  <a:schemeClr val="tx1"/>
                </a:solidFill>
                <a:latin typeface="Times New Roman" panose="02020603050405020304" pitchFamily="18" charset="0"/>
                <a:cs typeface="Times New Roman" panose="02020603050405020304" pitchFamily="18" charset="0"/>
              </a:rPr>
              <a:t>Council post: Can boomerang employees fill talent gaps?</a:t>
            </a:r>
            <a:r>
              <a:rPr lang="en-US" sz="900" dirty="0">
                <a:solidFill>
                  <a:schemeClr val="tx1"/>
                </a:solidFill>
                <a:latin typeface="Times New Roman" panose="02020603050405020304" pitchFamily="18" charset="0"/>
                <a:cs typeface="Times New Roman" panose="02020603050405020304" pitchFamily="18" charset="0"/>
              </a:rPr>
              <a:t>, </a:t>
            </a:r>
            <a:r>
              <a:rPr lang="en-US" sz="900" i="1" dirty="0">
                <a:solidFill>
                  <a:schemeClr val="tx1"/>
                </a:solidFill>
                <a:latin typeface="Times New Roman" panose="02020603050405020304" pitchFamily="18" charset="0"/>
                <a:cs typeface="Times New Roman" panose="02020603050405020304" pitchFamily="18" charset="0"/>
              </a:rPr>
              <a:t>Forbes</a:t>
            </a:r>
            <a:r>
              <a:rPr lang="en-US" sz="900" dirty="0">
                <a:solidFill>
                  <a:schemeClr val="tx1"/>
                </a:solidFill>
                <a:latin typeface="Times New Roman" panose="02020603050405020304" pitchFamily="18" charset="0"/>
                <a:cs typeface="Times New Roman" panose="02020603050405020304" pitchFamily="18" charset="0"/>
              </a:rPr>
              <a:t>. Available at: https://www.forbes.com/sites/forbeshumanresourcescouncil/2022/09/14/can-boomerang-employees-fill-talent-gaps/?sh=516ac7831b08 (Accessed: 24 July 2023). </a:t>
            </a:r>
          </a:p>
          <a:p>
            <a:pPr marL="0" lvl="0" indent="0" algn="l" rtl="0">
              <a:spcBef>
                <a:spcPts val="1200"/>
              </a:spcBef>
              <a:spcAft>
                <a:spcPts val="1200"/>
              </a:spcAft>
              <a:buSzPts val="275"/>
              <a:buNone/>
            </a:pPr>
            <a:endParaRPr sz="450" dirty="0"/>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1745</Words>
  <Application>Microsoft Office PowerPoint</Application>
  <PresentationFormat>Экран (16:9)</PresentationFormat>
  <Paragraphs>95</Paragraphs>
  <Slides>14</Slides>
  <Notes>14</Notes>
  <HiddenSlides>0</HiddenSlides>
  <MMClips>0</MMClips>
  <ScaleCrop>false</ScaleCrop>
  <HeadingPairs>
    <vt:vector size="4" baseType="variant">
      <vt:variant>
        <vt:lpstr>Тема</vt:lpstr>
      </vt:variant>
      <vt:variant>
        <vt:i4>1</vt:i4>
      </vt:variant>
      <vt:variant>
        <vt:lpstr>Заголовки слайдов</vt:lpstr>
      </vt:variant>
      <vt:variant>
        <vt:i4>14</vt:i4>
      </vt:variant>
    </vt:vector>
  </HeadingPairs>
  <TitlesOfParts>
    <vt:vector size="15" baseType="lpstr">
      <vt:lpstr>Simple Light</vt:lpstr>
      <vt:lpstr>Managing People</vt:lpstr>
      <vt:lpstr>Introduction </vt:lpstr>
      <vt:lpstr>Short-term talent acquisition strategies</vt:lpstr>
      <vt:lpstr>Short-term talent acquisition strategies</vt:lpstr>
      <vt:lpstr>Short-term talent acquisition strategies</vt:lpstr>
      <vt:lpstr>Long-term talent acquisition strategies</vt:lpstr>
      <vt:lpstr>Long-term talent acquisition strategies</vt:lpstr>
      <vt:lpstr>Long-term talent acquisition strategies</vt:lpstr>
      <vt:lpstr> Monetary methods of incentives</vt:lpstr>
      <vt:lpstr> Monetary methods of incentives</vt:lpstr>
      <vt:lpstr> Non-Monetary methods of incentives</vt:lpstr>
      <vt:lpstr> Non-Monetary methods of incentives</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terms:modified xsi:type="dcterms:W3CDTF">2023-07-27T20:36:15Z</dcterms:modified>
</cp:coreProperties>
</file>