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71" r:id="rId2"/>
    <p:sldId id="270" r:id="rId3"/>
    <p:sldId id="268" r:id="rId4"/>
    <p:sldId id="262" r:id="rId5"/>
    <p:sldId id="263" r:id="rId6"/>
    <p:sldId id="265" r:id="rId7"/>
    <p:sldId id="266" r:id="rId8"/>
    <p:sldId id="267" r:id="rId9"/>
    <p:sldId id="273" r:id="rId10"/>
    <p:sldId id="282" r:id="rId11"/>
    <p:sldId id="281" r:id="rId12"/>
    <p:sldId id="277" r:id="rId13"/>
    <p:sldId id="279" r:id="rId14"/>
    <p:sldId id="280" r:id="rId15"/>
    <p:sldId id="264" r:id="rId16"/>
    <p:sldId id="283" r:id="rId17"/>
  </p:sldIdLst>
  <p:sldSz cx="18288000" cy="10287000"/>
  <p:notesSz cx="6858000" cy="9144000"/>
  <p:embeddedFontLst>
    <p:embeddedFont>
      <p:font typeface="Segoe UI" panose="020B0502040204020203"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22" autoAdjust="0"/>
  </p:normalViewPr>
  <p:slideViewPr>
    <p:cSldViewPr>
      <p:cViewPr>
        <p:scale>
          <a:sx n="50" d="100"/>
          <a:sy n="50" d="100"/>
        </p:scale>
        <p:origin x="1914" y="10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6EDF31-22D9-44D8-B799-8A7C8CE491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D94EEC-F26E-44E8-A521-87A47D675F20}">
      <dgm:prSet/>
      <dgm:spPr/>
      <dgm:t>
        <a:bodyPr/>
        <a:lstStyle/>
        <a:p>
          <a:r>
            <a:rPr lang="en-GB" dirty="0"/>
            <a:t>Chain of infection</a:t>
          </a:r>
          <a:endParaRPr lang="en-US" dirty="0"/>
        </a:p>
      </dgm:t>
    </dgm:pt>
    <dgm:pt modelId="{326478D3-575A-44F7-983B-923CE31AFD16}" type="parTrans" cxnId="{DF01EB25-C6EF-4853-9F2A-C062ACA12E53}">
      <dgm:prSet/>
      <dgm:spPr/>
      <dgm:t>
        <a:bodyPr/>
        <a:lstStyle/>
        <a:p>
          <a:endParaRPr lang="en-US"/>
        </a:p>
      </dgm:t>
    </dgm:pt>
    <dgm:pt modelId="{6BEB1AED-251C-42EC-AF82-3F6DD6995125}" type="sibTrans" cxnId="{DF01EB25-C6EF-4853-9F2A-C062ACA12E53}">
      <dgm:prSet/>
      <dgm:spPr/>
      <dgm:t>
        <a:bodyPr/>
        <a:lstStyle/>
        <a:p>
          <a:endParaRPr lang="en-US"/>
        </a:p>
      </dgm:t>
    </dgm:pt>
    <dgm:pt modelId="{F935D9B3-C297-40BC-89C9-A6DF0A4FB2E1}">
      <dgm:prSet/>
      <dgm:spPr/>
      <dgm:t>
        <a:bodyPr/>
        <a:lstStyle/>
        <a:p>
          <a:r>
            <a:rPr lang="en-GB" dirty="0"/>
            <a:t>Measurable process (Monitor /Tracked/ Report)</a:t>
          </a:r>
          <a:endParaRPr lang="en-US" dirty="0"/>
        </a:p>
      </dgm:t>
    </dgm:pt>
    <dgm:pt modelId="{673115D6-187B-47D7-B8D2-276C8C553187}" type="parTrans" cxnId="{0D12ED1F-6DF4-4DDA-85D3-9B4EB90D1C29}">
      <dgm:prSet/>
      <dgm:spPr/>
      <dgm:t>
        <a:bodyPr/>
        <a:lstStyle/>
        <a:p>
          <a:endParaRPr lang="en-US"/>
        </a:p>
      </dgm:t>
    </dgm:pt>
    <dgm:pt modelId="{E4D589F9-942F-4328-A324-B74C27E49DE7}" type="sibTrans" cxnId="{0D12ED1F-6DF4-4DDA-85D3-9B4EB90D1C29}">
      <dgm:prSet/>
      <dgm:spPr/>
      <dgm:t>
        <a:bodyPr/>
        <a:lstStyle/>
        <a:p>
          <a:endParaRPr lang="en-US"/>
        </a:p>
      </dgm:t>
    </dgm:pt>
    <dgm:pt modelId="{1EC31A2E-4B12-4013-B2AC-F6BFF9A0A66B}">
      <dgm:prSet/>
      <dgm:spPr/>
      <dgm:t>
        <a:bodyPr/>
        <a:lstStyle/>
        <a:p>
          <a:r>
            <a:rPr lang="en-GB" dirty="0"/>
            <a:t>Control Intervention</a:t>
          </a:r>
          <a:endParaRPr lang="en-US" dirty="0"/>
        </a:p>
      </dgm:t>
    </dgm:pt>
    <dgm:pt modelId="{FBD7FBDB-0791-4A08-9E23-27BF220C91D5}" type="parTrans" cxnId="{4641ED58-E41E-4417-9025-A985525861A5}">
      <dgm:prSet/>
      <dgm:spPr/>
      <dgm:t>
        <a:bodyPr/>
        <a:lstStyle/>
        <a:p>
          <a:endParaRPr lang="en-US"/>
        </a:p>
      </dgm:t>
    </dgm:pt>
    <dgm:pt modelId="{9D485D7E-7C0E-4304-8927-CCEBAD9E2814}" type="sibTrans" cxnId="{4641ED58-E41E-4417-9025-A985525861A5}">
      <dgm:prSet/>
      <dgm:spPr/>
      <dgm:t>
        <a:bodyPr/>
        <a:lstStyle/>
        <a:p>
          <a:endParaRPr lang="en-US"/>
        </a:p>
      </dgm:t>
    </dgm:pt>
    <dgm:pt modelId="{6BBA4E8B-86A7-41EE-84EB-3E1546ADF065}">
      <dgm:prSet/>
      <dgm:spPr/>
      <dgm:t>
        <a:bodyPr/>
        <a:lstStyle/>
        <a:p>
          <a:r>
            <a:rPr lang="en-GB" dirty="0"/>
            <a:t>Challenge \Disparities </a:t>
          </a:r>
          <a:endParaRPr lang="en-US" dirty="0"/>
        </a:p>
      </dgm:t>
    </dgm:pt>
    <dgm:pt modelId="{5999BDDA-A7E9-4C73-BC59-63E447B4196A}" type="parTrans" cxnId="{B3A5E401-A97A-46A8-AF1A-98C4A107A557}">
      <dgm:prSet/>
      <dgm:spPr/>
      <dgm:t>
        <a:bodyPr/>
        <a:lstStyle/>
        <a:p>
          <a:endParaRPr lang="en-US"/>
        </a:p>
      </dgm:t>
    </dgm:pt>
    <dgm:pt modelId="{FEF0FBE2-010A-4C77-A1BA-33237D9840E0}" type="sibTrans" cxnId="{B3A5E401-A97A-46A8-AF1A-98C4A107A557}">
      <dgm:prSet/>
      <dgm:spPr/>
      <dgm:t>
        <a:bodyPr/>
        <a:lstStyle/>
        <a:p>
          <a:endParaRPr lang="en-US"/>
        </a:p>
      </dgm:t>
    </dgm:pt>
    <dgm:pt modelId="{C6EE7754-81A8-4CB6-8B77-F50C85FE860B}">
      <dgm:prSet/>
      <dgm:spPr/>
      <dgm:t>
        <a:bodyPr/>
        <a:lstStyle/>
        <a:p>
          <a:r>
            <a:rPr lang="en-GB" dirty="0"/>
            <a:t>Communicable Disease</a:t>
          </a:r>
        </a:p>
      </dgm:t>
    </dgm:pt>
    <dgm:pt modelId="{AB6C76D2-600A-41A3-A284-BDE7DECF5937}" type="parTrans" cxnId="{9D314447-15C5-402B-922C-CD5ACF716C34}">
      <dgm:prSet/>
      <dgm:spPr/>
      <dgm:t>
        <a:bodyPr/>
        <a:lstStyle/>
        <a:p>
          <a:endParaRPr lang="en-GB"/>
        </a:p>
      </dgm:t>
    </dgm:pt>
    <dgm:pt modelId="{E09962CB-1240-438B-8EDD-E7DE656141C2}" type="sibTrans" cxnId="{9D314447-15C5-402B-922C-CD5ACF716C34}">
      <dgm:prSet/>
      <dgm:spPr/>
      <dgm:t>
        <a:bodyPr/>
        <a:lstStyle/>
        <a:p>
          <a:endParaRPr lang="en-GB"/>
        </a:p>
      </dgm:t>
    </dgm:pt>
    <dgm:pt modelId="{000995C7-39F1-48E0-801C-8216325A2013}">
      <dgm:prSet/>
      <dgm:spPr/>
      <dgm:t>
        <a:bodyPr/>
        <a:lstStyle/>
        <a:p>
          <a:r>
            <a:rPr lang="en-GB" dirty="0"/>
            <a:t>Definition of Measles</a:t>
          </a:r>
          <a:endParaRPr lang="en-US" dirty="0"/>
        </a:p>
      </dgm:t>
    </dgm:pt>
    <dgm:pt modelId="{D836D772-0E5F-4FF3-ABEA-8CF3540427DF}" type="sibTrans" cxnId="{45E5D615-29C8-464B-B8AA-056E57878ABA}">
      <dgm:prSet/>
      <dgm:spPr/>
      <dgm:t>
        <a:bodyPr/>
        <a:lstStyle/>
        <a:p>
          <a:endParaRPr lang="en-US"/>
        </a:p>
      </dgm:t>
    </dgm:pt>
    <dgm:pt modelId="{C02EE00A-ECBB-41EE-9CE9-4830BBAC52F1}" type="parTrans" cxnId="{45E5D615-29C8-464B-B8AA-056E57878ABA}">
      <dgm:prSet/>
      <dgm:spPr/>
      <dgm:t>
        <a:bodyPr/>
        <a:lstStyle/>
        <a:p>
          <a:endParaRPr lang="en-US"/>
        </a:p>
      </dgm:t>
    </dgm:pt>
    <dgm:pt modelId="{6F10498B-2DEE-48B7-A8FC-90E8C12A8EF6}">
      <dgm:prSet/>
      <dgm:spPr/>
      <dgm:t>
        <a:bodyPr/>
        <a:lstStyle/>
        <a:p>
          <a:r>
            <a:rPr lang="en-GB" dirty="0"/>
            <a:t>Compilations of Measles</a:t>
          </a:r>
        </a:p>
      </dgm:t>
    </dgm:pt>
    <dgm:pt modelId="{B2FE1E23-4461-478A-8184-3AAC8F0D8C22}" type="parTrans" cxnId="{5C33819C-A507-4E81-AFE9-39090D4E3007}">
      <dgm:prSet/>
      <dgm:spPr/>
      <dgm:t>
        <a:bodyPr/>
        <a:lstStyle/>
        <a:p>
          <a:endParaRPr lang="en-GB"/>
        </a:p>
      </dgm:t>
    </dgm:pt>
    <dgm:pt modelId="{360187FE-562F-40C2-9002-9C7D1F458054}" type="sibTrans" cxnId="{5C33819C-A507-4E81-AFE9-39090D4E3007}">
      <dgm:prSet/>
      <dgm:spPr/>
      <dgm:t>
        <a:bodyPr/>
        <a:lstStyle/>
        <a:p>
          <a:endParaRPr lang="en-GB"/>
        </a:p>
      </dgm:t>
    </dgm:pt>
    <dgm:pt modelId="{5D369929-20CC-466C-B891-5766F57E40F2}">
      <dgm:prSet/>
      <dgm:spPr/>
      <dgm:t>
        <a:bodyPr/>
        <a:lstStyle/>
        <a:p>
          <a:r>
            <a:rPr lang="en-GB" dirty="0"/>
            <a:t>What the disease is</a:t>
          </a:r>
        </a:p>
      </dgm:t>
    </dgm:pt>
    <dgm:pt modelId="{4A307BCB-80A8-4AEA-B668-64189DD0968F}" type="parTrans" cxnId="{0B619638-6F3D-44B9-BB61-6083D5A44840}">
      <dgm:prSet/>
      <dgm:spPr/>
      <dgm:t>
        <a:bodyPr/>
        <a:lstStyle/>
        <a:p>
          <a:endParaRPr lang="en-GB"/>
        </a:p>
      </dgm:t>
    </dgm:pt>
    <dgm:pt modelId="{EE2A64F3-5055-42CF-82F8-12BB3D28DA6F}" type="sibTrans" cxnId="{0B619638-6F3D-44B9-BB61-6083D5A44840}">
      <dgm:prSet/>
      <dgm:spPr/>
      <dgm:t>
        <a:bodyPr/>
        <a:lstStyle/>
        <a:p>
          <a:endParaRPr lang="en-GB"/>
        </a:p>
      </dgm:t>
    </dgm:pt>
    <dgm:pt modelId="{759E2DD3-F80E-4255-B868-A831E36B2D84}">
      <dgm:prSet/>
      <dgm:spPr/>
      <dgm:t>
        <a:bodyPr/>
        <a:lstStyle/>
        <a:p>
          <a:r>
            <a:rPr lang="en-GB" dirty="0"/>
            <a:t>How is Disease Spread</a:t>
          </a:r>
        </a:p>
      </dgm:t>
    </dgm:pt>
    <dgm:pt modelId="{C6B2874E-18DA-40BF-B8AF-53FA6413BEDC}" type="parTrans" cxnId="{C1564E15-1AE4-4586-8ABF-AC54CC0382D7}">
      <dgm:prSet/>
      <dgm:spPr/>
      <dgm:t>
        <a:bodyPr/>
        <a:lstStyle/>
        <a:p>
          <a:endParaRPr lang="en-GB"/>
        </a:p>
      </dgm:t>
    </dgm:pt>
    <dgm:pt modelId="{F5EE9EB3-161B-44AD-965B-2B5F4CFE73B3}" type="sibTrans" cxnId="{C1564E15-1AE4-4586-8ABF-AC54CC0382D7}">
      <dgm:prSet/>
      <dgm:spPr/>
      <dgm:t>
        <a:bodyPr/>
        <a:lstStyle/>
        <a:p>
          <a:endParaRPr lang="en-GB"/>
        </a:p>
      </dgm:t>
    </dgm:pt>
    <dgm:pt modelId="{66000DAE-5847-48ED-9299-607EDE32A5F5}">
      <dgm:prSet/>
      <dgm:spPr/>
      <dgm:t>
        <a:bodyPr/>
        <a:lstStyle/>
        <a:p>
          <a:r>
            <a:rPr lang="en-GB" dirty="0"/>
            <a:t>Symptoms of Measles</a:t>
          </a:r>
        </a:p>
      </dgm:t>
    </dgm:pt>
    <dgm:pt modelId="{684E6F66-7BC3-46B6-B231-1FE0D245D965}" type="parTrans" cxnId="{42728318-175D-49AF-8F1F-210AA2B5D208}">
      <dgm:prSet/>
      <dgm:spPr/>
      <dgm:t>
        <a:bodyPr/>
        <a:lstStyle/>
        <a:p>
          <a:endParaRPr lang="en-GB"/>
        </a:p>
      </dgm:t>
    </dgm:pt>
    <dgm:pt modelId="{FE04B50B-4C7F-4886-8155-9D824AFF2CA9}" type="sibTrans" cxnId="{42728318-175D-49AF-8F1F-210AA2B5D208}">
      <dgm:prSet/>
      <dgm:spPr/>
      <dgm:t>
        <a:bodyPr/>
        <a:lstStyle/>
        <a:p>
          <a:endParaRPr lang="en-GB"/>
        </a:p>
      </dgm:t>
    </dgm:pt>
    <dgm:pt modelId="{D84BADB1-1553-4D0E-935C-052B43880112}">
      <dgm:prSet/>
      <dgm:spPr/>
      <dgm:t>
        <a:bodyPr/>
        <a:lstStyle/>
        <a:p>
          <a:r>
            <a:rPr lang="en-GB" dirty="0"/>
            <a:t>Reference Lists</a:t>
          </a:r>
        </a:p>
      </dgm:t>
    </dgm:pt>
    <dgm:pt modelId="{4A9E5A2D-088D-467E-9E78-41ADDC61689E}" type="parTrans" cxnId="{8F2FBF6D-1503-4A8B-9E3C-5B1A3F86CC84}">
      <dgm:prSet/>
      <dgm:spPr/>
      <dgm:t>
        <a:bodyPr/>
        <a:lstStyle/>
        <a:p>
          <a:endParaRPr lang="en-GB"/>
        </a:p>
      </dgm:t>
    </dgm:pt>
    <dgm:pt modelId="{57311096-00DA-48F8-AF19-717C6DEBE2DA}" type="sibTrans" cxnId="{8F2FBF6D-1503-4A8B-9E3C-5B1A3F86CC84}">
      <dgm:prSet/>
      <dgm:spPr/>
      <dgm:t>
        <a:bodyPr/>
        <a:lstStyle/>
        <a:p>
          <a:endParaRPr lang="en-GB"/>
        </a:p>
      </dgm:t>
    </dgm:pt>
    <dgm:pt modelId="{739357DE-3556-4D90-ACAD-CC1A5B195468}">
      <dgm:prSet/>
      <dgm:spPr/>
      <dgm:t>
        <a:bodyPr/>
        <a:lstStyle/>
        <a:p>
          <a:r>
            <a:rPr lang="en-GB" dirty="0"/>
            <a:t>Conclusion</a:t>
          </a:r>
        </a:p>
      </dgm:t>
    </dgm:pt>
    <dgm:pt modelId="{435DAF9A-44C2-4082-A69D-54AD7E68501A}" type="parTrans" cxnId="{99588C36-39D5-410A-B6DA-98B2CF093E96}">
      <dgm:prSet/>
      <dgm:spPr/>
      <dgm:t>
        <a:bodyPr/>
        <a:lstStyle/>
        <a:p>
          <a:endParaRPr lang="en-GB"/>
        </a:p>
      </dgm:t>
    </dgm:pt>
    <dgm:pt modelId="{3CC46E3E-14F8-4BD7-AC53-09EC2DB7C68D}" type="sibTrans" cxnId="{99588C36-39D5-410A-B6DA-98B2CF093E96}">
      <dgm:prSet/>
      <dgm:spPr/>
      <dgm:t>
        <a:bodyPr/>
        <a:lstStyle/>
        <a:p>
          <a:endParaRPr lang="en-GB"/>
        </a:p>
      </dgm:t>
    </dgm:pt>
    <dgm:pt modelId="{34CC41EA-041C-45BC-8B79-78032DFEEFA2}" type="pres">
      <dgm:prSet presAssocID="{176EDF31-22D9-44D8-B799-8A7C8CE491CE}" presName="vert0" presStyleCnt="0">
        <dgm:presLayoutVars>
          <dgm:dir/>
          <dgm:animOne val="branch"/>
          <dgm:animLvl val="lvl"/>
        </dgm:presLayoutVars>
      </dgm:prSet>
      <dgm:spPr/>
    </dgm:pt>
    <dgm:pt modelId="{CD0DDFB8-E12B-42E9-8593-AE36F6A6E2B0}" type="pres">
      <dgm:prSet presAssocID="{C6EE7754-81A8-4CB6-8B77-F50C85FE860B}" presName="thickLine" presStyleLbl="alignNode1" presStyleIdx="0" presStyleCnt="12"/>
      <dgm:spPr/>
    </dgm:pt>
    <dgm:pt modelId="{81C218C9-42C5-40A6-80AF-3E8E854D725C}" type="pres">
      <dgm:prSet presAssocID="{C6EE7754-81A8-4CB6-8B77-F50C85FE860B}" presName="horz1" presStyleCnt="0"/>
      <dgm:spPr/>
    </dgm:pt>
    <dgm:pt modelId="{65BD3EEB-EA92-48BF-977D-9D5FDF1F1BC0}" type="pres">
      <dgm:prSet presAssocID="{C6EE7754-81A8-4CB6-8B77-F50C85FE860B}" presName="tx1" presStyleLbl="revTx" presStyleIdx="0" presStyleCnt="12"/>
      <dgm:spPr/>
    </dgm:pt>
    <dgm:pt modelId="{7775DFEA-81D0-4D80-8329-10C81F5BF597}" type="pres">
      <dgm:prSet presAssocID="{C6EE7754-81A8-4CB6-8B77-F50C85FE860B}" presName="vert1" presStyleCnt="0"/>
      <dgm:spPr/>
    </dgm:pt>
    <dgm:pt modelId="{7C808DD9-1A47-405A-9D3F-CBCEBC7BC0FF}" type="pres">
      <dgm:prSet presAssocID="{000995C7-39F1-48E0-801C-8216325A2013}" presName="thickLine" presStyleLbl="alignNode1" presStyleIdx="1" presStyleCnt="12"/>
      <dgm:spPr/>
    </dgm:pt>
    <dgm:pt modelId="{81092359-50EB-4BAA-98A4-30D6753F9BFA}" type="pres">
      <dgm:prSet presAssocID="{000995C7-39F1-48E0-801C-8216325A2013}" presName="horz1" presStyleCnt="0"/>
      <dgm:spPr/>
    </dgm:pt>
    <dgm:pt modelId="{CBDCD784-4D35-4839-85DB-872F0228FFD2}" type="pres">
      <dgm:prSet presAssocID="{000995C7-39F1-48E0-801C-8216325A2013}" presName="tx1" presStyleLbl="revTx" presStyleIdx="1" presStyleCnt="12"/>
      <dgm:spPr/>
    </dgm:pt>
    <dgm:pt modelId="{486858F9-A741-4CE5-9B6B-61F7FDE1E710}" type="pres">
      <dgm:prSet presAssocID="{000995C7-39F1-48E0-801C-8216325A2013}" presName="vert1" presStyleCnt="0"/>
      <dgm:spPr/>
    </dgm:pt>
    <dgm:pt modelId="{71D415BB-F398-423B-8BC0-A014EF640616}" type="pres">
      <dgm:prSet presAssocID="{6F10498B-2DEE-48B7-A8FC-90E8C12A8EF6}" presName="thickLine" presStyleLbl="alignNode1" presStyleIdx="2" presStyleCnt="12"/>
      <dgm:spPr/>
    </dgm:pt>
    <dgm:pt modelId="{4181AC80-0E70-4AF9-90EE-C55F9611F828}" type="pres">
      <dgm:prSet presAssocID="{6F10498B-2DEE-48B7-A8FC-90E8C12A8EF6}" presName="horz1" presStyleCnt="0"/>
      <dgm:spPr/>
    </dgm:pt>
    <dgm:pt modelId="{5EB4CA95-6B51-4F6E-8A32-FB4AA4B67EC7}" type="pres">
      <dgm:prSet presAssocID="{6F10498B-2DEE-48B7-A8FC-90E8C12A8EF6}" presName="tx1" presStyleLbl="revTx" presStyleIdx="2" presStyleCnt="12"/>
      <dgm:spPr/>
    </dgm:pt>
    <dgm:pt modelId="{99C1E4DA-0A0C-4B6A-9B09-E24E25322151}" type="pres">
      <dgm:prSet presAssocID="{6F10498B-2DEE-48B7-A8FC-90E8C12A8EF6}" presName="vert1" presStyleCnt="0"/>
      <dgm:spPr/>
    </dgm:pt>
    <dgm:pt modelId="{0EFF33BA-8061-46EA-BE20-5052AA9961B0}" type="pres">
      <dgm:prSet presAssocID="{5D369929-20CC-466C-B891-5766F57E40F2}" presName="thickLine" presStyleLbl="alignNode1" presStyleIdx="3" presStyleCnt="12"/>
      <dgm:spPr/>
    </dgm:pt>
    <dgm:pt modelId="{65C88CC1-7178-4237-8FB0-2F2369713073}" type="pres">
      <dgm:prSet presAssocID="{5D369929-20CC-466C-B891-5766F57E40F2}" presName="horz1" presStyleCnt="0"/>
      <dgm:spPr/>
    </dgm:pt>
    <dgm:pt modelId="{8427AB7B-4B03-4086-B18B-BC21E1B2E4AA}" type="pres">
      <dgm:prSet presAssocID="{5D369929-20CC-466C-B891-5766F57E40F2}" presName="tx1" presStyleLbl="revTx" presStyleIdx="3" presStyleCnt="12"/>
      <dgm:spPr/>
    </dgm:pt>
    <dgm:pt modelId="{B2BB8F01-63E9-481B-9527-87BD02E82061}" type="pres">
      <dgm:prSet presAssocID="{5D369929-20CC-466C-B891-5766F57E40F2}" presName="vert1" presStyleCnt="0"/>
      <dgm:spPr/>
    </dgm:pt>
    <dgm:pt modelId="{30DEF60E-3ED8-472D-B5C7-F871CB34C219}" type="pres">
      <dgm:prSet presAssocID="{759E2DD3-F80E-4255-B868-A831E36B2D84}" presName="thickLine" presStyleLbl="alignNode1" presStyleIdx="4" presStyleCnt="12"/>
      <dgm:spPr/>
    </dgm:pt>
    <dgm:pt modelId="{25847533-03AD-4582-AF3A-033F74CE6D2F}" type="pres">
      <dgm:prSet presAssocID="{759E2DD3-F80E-4255-B868-A831E36B2D84}" presName="horz1" presStyleCnt="0"/>
      <dgm:spPr/>
    </dgm:pt>
    <dgm:pt modelId="{B8605C59-2A8A-4271-A4B1-3194FEE988E8}" type="pres">
      <dgm:prSet presAssocID="{759E2DD3-F80E-4255-B868-A831E36B2D84}" presName="tx1" presStyleLbl="revTx" presStyleIdx="4" presStyleCnt="12"/>
      <dgm:spPr/>
    </dgm:pt>
    <dgm:pt modelId="{A358A1E6-4CA6-40E9-B1B0-64EBC81E7670}" type="pres">
      <dgm:prSet presAssocID="{759E2DD3-F80E-4255-B868-A831E36B2D84}" presName="vert1" presStyleCnt="0"/>
      <dgm:spPr/>
    </dgm:pt>
    <dgm:pt modelId="{10DC33D9-F074-40B9-8CE6-10D49CA4B385}" type="pres">
      <dgm:prSet presAssocID="{66000DAE-5847-48ED-9299-607EDE32A5F5}" presName="thickLine" presStyleLbl="alignNode1" presStyleIdx="5" presStyleCnt="12"/>
      <dgm:spPr/>
    </dgm:pt>
    <dgm:pt modelId="{15144B17-CAC5-43F1-B4FA-D247680A30FA}" type="pres">
      <dgm:prSet presAssocID="{66000DAE-5847-48ED-9299-607EDE32A5F5}" presName="horz1" presStyleCnt="0"/>
      <dgm:spPr/>
    </dgm:pt>
    <dgm:pt modelId="{034DE38B-7397-4E5B-9D6F-DEFA77D12B3F}" type="pres">
      <dgm:prSet presAssocID="{66000DAE-5847-48ED-9299-607EDE32A5F5}" presName="tx1" presStyleLbl="revTx" presStyleIdx="5" presStyleCnt="12"/>
      <dgm:spPr/>
    </dgm:pt>
    <dgm:pt modelId="{6E75B1BD-869A-4BEC-90E1-0CC154DEEED9}" type="pres">
      <dgm:prSet presAssocID="{66000DAE-5847-48ED-9299-607EDE32A5F5}" presName="vert1" presStyleCnt="0"/>
      <dgm:spPr/>
    </dgm:pt>
    <dgm:pt modelId="{1EAB2BBD-5EA7-4A56-98A5-FDC9A2E516BA}" type="pres">
      <dgm:prSet presAssocID="{BAD94EEC-F26E-44E8-A521-87A47D675F20}" presName="thickLine" presStyleLbl="alignNode1" presStyleIdx="6" presStyleCnt="12"/>
      <dgm:spPr/>
    </dgm:pt>
    <dgm:pt modelId="{5419B96F-3922-422E-A560-94CDC05539BA}" type="pres">
      <dgm:prSet presAssocID="{BAD94EEC-F26E-44E8-A521-87A47D675F20}" presName="horz1" presStyleCnt="0"/>
      <dgm:spPr/>
    </dgm:pt>
    <dgm:pt modelId="{DF93F24D-EDAE-4AA9-96DD-E06B3ADBF130}" type="pres">
      <dgm:prSet presAssocID="{BAD94EEC-F26E-44E8-A521-87A47D675F20}" presName="tx1" presStyleLbl="revTx" presStyleIdx="6" presStyleCnt="12"/>
      <dgm:spPr/>
    </dgm:pt>
    <dgm:pt modelId="{CAD6E21D-3E0A-4CAA-AB67-0EDD6FBAABFD}" type="pres">
      <dgm:prSet presAssocID="{BAD94EEC-F26E-44E8-A521-87A47D675F20}" presName="vert1" presStyleCnt="0"/>
      <dgm:spPr/>
    </dgm:pt>
    <dgm:pt modelId="{076534AD-9C42-49B0-BA3B-115EAF0FBB1B}" type="pres">
      <dgm:prSet presAssocID="{F935D9B3-C297-40BC-89C9-A6DF0A4FB2E1}" presName="thickLine" presStyleLbl="alignNode1" presStyleIdx="7" presStyleCnt="12"/>
      <dgm:spPr/>
    </dgm:pt>
    <dgm:pt modelId="{26001F11-8611-4DC0-9866-E0C5C85CDE0B}" type="pres">
      <dgm:prSet presAssocID="{F935D9B3-C297-40BC-89C9-A6DF0A4FB2E1}" presName="horz1" presStyleCnt="0"/>
      <dgm:spPr/>
    </dgm:pt>
    <dgm:pt modelId="{382A94D5-5389-4D46-BE8D-D8DD557F200E}" type="pres">
      <dgm:prSet presAssocID="{F935D9B3-C297-40BC-89C9-A6DF0A4FB2E1}" presName="tx1" presStyleLbl="revTx" presStyleIdx="7" presStyleCnt="12"/>
      <dgm:spPr/>
    </dgm:pt>
    <dgm:pt modelId="{CAB279F4-7EA5-4594-84B9-5ECA88808432}" type="pres">
      <dgm:prSet presAssocID="{F935D9B3-C297-40BC-89C9-A6DF0A4FB2E1}" presName="vert1" presStyleCnt="0"/>
      <dgm:spPr/>
    </dgm:pt>
    <dgm:pt modelId="{E9DB3392-CADB-4FF8-B15A-533AE9ECA7DC}" type="pres">
      <dgm:prSet presAssocID="{1EC31A2E-4B12-4013-B2AC-F6BFF9A0A66B}" presName="thickLine" presStyleLbl="alignNode1" presStyleIdx="8" presStyleCnt="12"/>
      <dgm:spPr/>
    </dgm:pt>
    <dgm:pt modelId="{B460C59E-E2D1-4F5F-A857-F30EDD8E2C4A}" type="pres">
      <dgm:prSet presAssocID="{1EC31A2E-4B12-4013-B2AC-F6BFF9A0A66B}" presName="horz1" presStyleCnt="0"/>
      <dgm:spPr/>
    </dgm:pt>
    <dgm:pt modelId="{997C8D62-BA30-4427-AC5D-633937FF1CC4}" type="pres">
      <dgm:prSet presAssocID="{1EC31A2E-4B12-4013-B2AC-F6BFF9A0A66B}" presName="tx1" presStyleLbl="revTx" presStyleIdx="8" presStyleCnt="12"/>
      <dgm:spPr/>
    </dgm:pt>
    <dgm:pt modelId="{BF20D8E6-2F03-412C-9EAD-4294EF5D6124}" type="pres">
      <dgm:prSet presAssocID="{1EC31A2E-4B12-4013-B2AC-F6BFF9A0A66B}" presName="vert1" presStyleCnt="0"/>
      <dgm:spPr/>
    </dgm:pt>
    <dgm:pt modelId="{58BB731D-63DE-4875-A822-041085B5CEB2}" type="pres">
      <dgm:prSet presAssocID="{6BBA4E8B-86A7-41EE-84EB-3E1546ADF065}" presName="thickLine" presStyleLbl="alignNode1" presStyleIdx="9" presStyleCnt="12"/>
      <dgm:spPr/>
    </dgm:pt>
    <dgm:pt modelId="{D1F6E1D2-6456-44B3-A31C-2449DBB4BC78}" type="pres">
      <dgm:prSet presAssocID="{6BBA4E8B-86A7-41EE-84EB-3E1546ADF065}" presName="horz1" presStyleCnt="0"/>
      <dgm:spPr/>
    </dgm:pt>
    <dgm:pt modelId="{559870F5-F123-4631-85F7-C9E488E385E8}" type="pres">
      <dgm:prSet presAssocID="{6BBA4E8B-86A7-41EE-84EB-3E1546ADF065}" presName="tx1" presStyleLbl="revTx" presStyleIdx="9" presStyleCnt="12"/>
      <dgm:spPr/>
    </dgm:pt>
    <dgm:pt modelId="{43C9B745-63DF-4407-A153-1C88C8058AA5}" type="pres">
      <dgm:prSet presAssocID="{6BBA4E8B-86A7-41EE-84EB-3E1546ADF065}" presName="vert1" presStyleCnt="0"/>
      <dgm:spPr/>
    </dgm:pt>
    <dgm:pt modelId="{566CF987-12CD-4C0C-B575-25EE95DFEC01}" type="pres">
      <dgm:prSet presAssocID="{739357DE-3556-4D90-ACAD-CC1A5B195468}" presName="thickLine" presStyleLbl="alignNode1" presStyleIdx="10" presStyleCnt="12"/>
      <dgm:spPr/>
    </dgm:pt>
    <dgm:pt modelId="{DA231731-38B1-4BE8-A625-E25564F30D5E}" type="pres">
      <dgm:prSet presAssocID="{739357DE-3556-4D90-ACAD-CC1A5B195468}" presName="horz1" presStyleCnt="0"/>
      <dgm:spPr/>
    </dgm:pt>
    <dgm:pt modelId="{89934978-F166-4A80-8A4C-4B99D5453552}" type="pres">
      <dgm:prSet presAssocID="{739357DE-3556-4D90-ACAD-CC1A5B195468}" presName="tx1" presStyleLbl="revTx" presStyleIdx="10" presStyleCnt="12"/>
      <dgm:spPr/>
    </dgm:pt>
    <dgm:pt modelId="{3F48C957-47C7-423F-81B4-83C910EA3A00}" type="pres">
      <dgm:prSet presAssocID="{739357DE-3556-4D90-ACAD-CC1A5B195468}" presName="vert1" presStyleCnt="0"/>
      <dgm:spPr/>
    </dgm:pt>
    <dgm:pt modelId="{28782332-79C3-4C47-8200-0B37F1B1F31B}" type="pres">
      <dgm:prSet presAssocID="{D84BADB1-1553-4D0E-935C-052B43880112}" presName="thickLine" presStyleLbl="alignNode1" presStyleIdx="11" presStyleCnt="12"/>
      <dgm:spPr/>
    </dgm:pt>
    <dgm:pt modelId="{AB00E6E7-A713-4F27-8765-33385930D700}" type="pres">
      <dgm:prSet presAssocID="{D84BADB1-1553-4D0E-935C-052B43880112}" presName="horz1" presStyleCnt="0"/>
      <dgm:spPr/>
    </dgm:pt>
    <dgm:pt modelId="{4F4593BB-54EC-4D21-9E79-A05B70D82CB9}" type="pres">
      <dgm:prSet presAssocID="{D84BADB1-1553-4D0E-935C-052B43880112}" presName="tx1" presStyleLbl="revTx" presStyleIdx="11" presStyleCnt="12"/>
      <dgm:spPr/>
    </dgm:pt>
    <dgm:pt modelId="{C255766B-234D-45E5-A189-E566530B8E28}" type="pres">
      <dgm:prSet presAssocID="{D84BADB1-1553-4D0E-935C-052B43880112}" presName="vert1" presStyleCnt="0"/>
      <dgm:spPr/>
    </dgm:pt>
  </dgm:ptLst>
  <dgm:cxnLst>
    <dgm:cxn modelId="{B3A5E401-A97A-46A8-AF1A-98C4A107A557}" srcId="{176EDF31-22D9-44D8-B799-8A7C8CE491CE}" destId="{6BBA4E8B-86A7-41EE-84EB-3E1546ADF065}" srcOrd="9" destOrd="0" parTransId="{5999BDDA-A7E9-4C73-BC59-63E447B4196A}" sibTransId="{FEF0FBE2-010A-4C77-A1BA-33237D9840E0}"/>
    <dgm:cxn modelId="{C1564E15-1AE4-4586-8ABF-AC54CC0382D7}" srcId="{176EDF31-22D9-44D8-B799-8A7C8CE491CE}" destId="{759E2DD3-F80E-4255-B868-A831E36B2D84}" srcOrd="4" destOrd="0" parTransId="{C6B2874E-18DA-40BF-B8AF-53FA6413BEDC}" sibTransId="{F5EE9EB3-161B-44AD-965B-2B5F4CFE73B3}"/>
    <dgm:cxn modelId="{45E5D615-29C8-464B-B8AA-056E57878ABA}" srcId="{176EDF31-22D9-44D8-B799-8A7C8CE491CE}" destId="{000995C7-39F1-48E0-801C-8216325A2013}" srcOrd="1" destOrd="0" parTransId="{C02EE00A-ECBB-41EE-9CE9-4830BBAC52F1}" sibTransId="{D836D772-0E5F-4FF3-ABEA-8CF3540427DF}"/>
    <dgm:cxn modelId="{42728318-175D-49AF-8F1F-210AA2B5D208}" srcId="{176EDF31-22D9-44D8-B799-8A7C8CE491CE}" destId="{66000DAE-5847-48ED-9299-607EDE32A5F5}" srcOrd="5" destOrd="0" parTransId="{684E6F66-7BC3-46B6-B231-1FE0D245D965}" sibTransId="{FE04B50B-4C7F-4886-8155-9D824AFF2CA9}"/>
    <dgm:cxn modelId="{0D12ED1F-6DF4-4DDA-85D3-9B4EB90D1C29}" srcId="{176EDF31-22D9-44D8-B799-8A7C8CE491CE}" destId="{F935D9B3-C297-40BC-89C9-A6DF0A4FB2E1}" srcOrd="7" destOrd="0" parTransId="{673115D6-187B-47D7-B8D2-276C8C553187}" sibTransId="{E4D589F9-942F-4328-A324-B74C27E49DE7}"/>
    <dgm:cxn modelId="{495A6B20-C755-4CCC-A750-94836C86EC07}" type="presOf" srcId="{5D369929-20CC-466C-B891-5766F57E40F2}" destId="{8427AB7B-4B03-4086-B18B-BC21E1B2E4AA}" srcOrd="0" destOrd="0" presId="urn:microsoft.com/office/officeart/2008/layout/LinedList"/>
    <dgm:cxn modelId="{DF01EB25-C6EF-4853-9F2A-C062ACA12E53}" srcId="{176EDF31-22D9-44D8-B799-8A7C8CE491CE}" destId="{BAD94EEC-F26E-44E8-A521-87A47D675F20}" srcOrd="6" destOrd="0" parTransId="{326478D3-575A-44F7-983B-923CE31AFD16}" sibTransId="{6BEB1AED-251C-42EC-AF82-3F6DD6995125}"/>
    <dgm:cxn modelId="{99588C36-39D5-410A-B6DA-98B2CF093E96}" srcId="{176EDF31-22D9-44D8-B799-8A7C8CE491CE}" destId="{739357DE-3556-4D90-ACAD-CC1A5B195468}" srcOrd="10" destOrd="0" parTransId="{435DAF9A-44C2-4082-A69D-54AD7E68501A}" sibTransId="{3CC46E3E-14F8-4BD7-AC53-09EC2DB7C68D}"/>
    <dgm:cxn modelId="{35030F37-B03F-4917-A4E1-FC4C9A84E1D1}" type="presOf" srcId="{66000DAE-5847-48ED-9299-607EDE32A5F5}" destId="{034DE38B-7397-4E5B-9D6F-DEFA77D12B3F}" srcOrd="0" destOrd="0" presId="urn:microsoft.com/office/officeart/2008/layout/LinedList"/>
    <dgm:cxn modelId="{0B619638-6F3D-44B9-BB61-6083D5A44840}" srcId="{176EDF31-22D9-44D8-B799-8A7C8CE491CE}" destId="{5D369929-20CC-466C-B891-5766F57E40F2}" srcOrd="3" destOrd="0" parTransId="{4A307BCB-80A8-4AEA-B668-64189DD0968F}" sibTransId="{EE2A64F3-5055-42CF-82F8-12BB3D28DA6F}"/>
    <dgm:cxn modelId="{D1026362-899D-4A22-9C7B-3FBE4ADCADEA}" type="presOf" srcId="{BAD94EEC-F26E-44E8-A521-87A47D675F20}" destId="{DF93F24D-EDAE-4AA9-96DD-E06B3ADBF130}" srcOrd="0" destOrd="0" presId="urn:microsoft.com/office/officeart/2008/layout/LinedList"/>
    <dgm:cxn modelId="{33C08646-008A-444B-85C7-141F6FEA8592}" type="presOf" srcId="{6BBA4E8B-86A7-41EE-84EB-3E1546ADF065}" destId="{559870F5-F123-4631-85F7-C9E488E385E8}" srcOrd="0" destOrd="0" presId="urn:microsoft.com/office/officeart/2008/layout/LinedList"/>
    <dgm:cxn modelId="{9D314447-15C5-402B-922C-CD5ACF716C34}" srcId="{176EDF31-22D9-44D8-B799-8A7C8CE491CE}" destId="{C6EE7754-81A8-4CB6-8B77-F50C85FE860B}" srcOrd="0" destOrd="0" parTransId="{AB6C76D2-600A-41A3-A284-BDE7DECF5937}" sibTransId="{E09962CB-1240-438B-8EDD-E7DE656141C2}"/>
    <dgm:cxn modelId="{FF07524A-2E56-42FB-B6B7-4B87A1A2C035}" type="presOf" srcId="{1EC31A2E-4B12-4013-B2AC-F6BFF9A0A66B}" destId="{997C8D62-BA30-4427-AC5D-633937FF1CC4}" srcOrd="0" destOrd="0" presId="urn:microsoft.com/office/officeart/2008/layout/LinedList"/>
    <dgm:cxn modelId="{8F2FBF6D-1503-4A8B-9E3C-5B1A3F86CC84}" srcId="{176EDF31-22D9-44D8-B799-8A7C8CE491CE}" destId="{D84BADB1-1553-4D0E-935C-052B43880112}" srcOrd="11" destOrd="0" parTransId="{4A9E5A2D-088D-467E-9E78-41ADDC61689E}" sibTransId="{57311096-00DA-48F8-AF19-717C6DEBE2DA}"/>
    <dgm:cxn modelId="{8F61DD4E-172E-4E93-9C14-687968DC9C2D}" type="presOf" srcId="{6F10498B-2DEE-48B7-A8FC-90E8C12A8EF6}" destId="{5EB4CA95-6B51-4F6E-8A32-FB4AA4B67EC7}" srcOrd="0" destOrd="0" presId="urn:microsoft.com/office/officeart/2008/layout/LinedList"/>
    <dgm:cxn modelId="{4641ED58-E41E-4417-9025-A985525861A5}" srcId="{176EDF31-22D9-44D8-B799-8A7C8CE491CE}" destId="{1EC31A2E-4B12-4013-B2AC-F6BFF9A0A66B}" srcOrd="8" destOrd="0" parTransId="{FBD7FBDB-0791-4A08-9E23-27BF220C91D5}" sibTransId="{9D485D7E-7C0E-4304-8927-CCEBAD9E2814}"/>
    <dgm:cxn modelId="{A94DE286-CA7C-4897-AB17-A94A70157E02}" type="presOf" srcId="{176EDF31-22D9-44D8-B799-8A7C8CE491CE}" destId="{34CC41EA-041C-45BC-8B79-78032DFEEFA2}" srcOrd="0" destOrd="0" presId="urn:microsoft.com/office/officeart/2008/layout/LinedList"/>
    <dgm:cxn modelId="{E0AEF68C-1E96-471F-AE44-26A6A50EE23F}" type="presOf" srcId="{F935D9B3-C297-40BC-89C9-A6DF0A4FB2E1}" destId="{382A94D5-5389-4D46-BE8D-D8DD557F200E}" srcOrd="0" destOrd="0" presId="urn:microsoft.com/office/officeart/2008/layout/LinedList"/>
    <dgm:cxn modelId="{67DC8595-3EF1-48F9-9BB5-2C8F36CCA34D}" type="presOf" srcId="{C6EE7754-81A8-4CB6-8B77-F50C85FE860B}" destId="{65BD3EEB-EA92-48BF-977D-9D5FDF1F1BC0}" srcOrd="0" destOrd="0" presId="urn:microsoft.com/office/officeart/2008/layout/LinedList"/>
    <dgm:cxn modelId="{5C33819C-A507-4E81-AFE9-39090D4E3007}" srcId="{176EDF31-22D9-44D8-B799-8A7C8CE491CE}" destId="{6F10498B-2DEE-48B7-A8FC-90E8C12A8EF6}" srcOrd="2" destOrd="0" parTransId="{B2FE1E23-4461-478A-8184-3AAC8F0D8C22}" sibTransId="{360187FE-562F-40C2-9002-9C7D1F458054}"/>
    <dgm:cxn modelId="{B7087CAA-2538-43A6-9318-504B0B1A8CE8}" type="presOf" srcId="{759E2DD3-F80E-4255-B868-A831E36B2D84}" destId="{B8605C59-2A8A-4271-A4B1-3194FEE988E8}" srcOrd="0" destOrd="0" presId="urn:microsoft.com/office/officeart/2008/layout/LinedList"/>
    <dgm:cxn modelId="{70AB8CD2-B9EE-49FC-8A45-52DC4A08F14B}" type="presOf" srcId="{739357DE-3556-4D90-ACAD-CC1A5B195468}" destId="{89934978-F166-4A80-8A4C-4B99D5453552}" srcOrd="0" destOrd="0" presId="urn:microsoft.com/office/officeart/2008/layout/LinedList"/>
    <dgm:cxn modelId="{A27CADD6-C56C-47D5-B41F-E008BC5B2B53}" type="presOf" srcId="{000995C7-39F1-48E0-801C-8216325A2013}" destId="{CBDCD784-4D35-4839-85DB-872F0228FFD2}" srcOrd="0" destOrd="0" presId="urn:microsoft.com/office/officeart/2008/layout/LinedList"/>
    <dgm:cxn modelId="{9317EBE0-39F2-4973-8CB7-8A41BB56252A}" type="presOf" srcId="{D84BADB1-1553-4D0E-935C-052B43880112}" destId="{4F4593BB-54EC-4D21-9E79-A05B70D82CB9}" srcOrd="0" destOrd="0" presId="urn:microsoft.com/office/officeart/2008/layout/LinedList"/>
    <dgm:cxn modelId="{3120DA5D-6669-4D0D-85AF-86BFDEB0D3F3}" type="presParOf" srcId="{34CC41EA-041C-45BC-8B79-78032DFEEFA2}" destId="{CD0DDFB8-E12B-42E9-8593-AE36F6A6E2B0}" srcOrd="0" destOrd="0" presId="urn:microsoft.com/office/officeart/2008/layout/LinedList"/>
    <dgm:cxn modelId="{E92C3166-876C-40A1-A8B0-5F6EB513C554}" type="presParOf" srcId="{34CC41EA-041C-45BC-8B79-78032DFEEFA2}" destId="{81C218C9-42C5-40A6-80AF-3E8E854D725C}" srcOrd="1" destOrd="0" presId="urn:microsoft.com/office/officeart/2008/layout/LinedList"/>
    <dgm:cxn modelId="{58935BC6-976F-46E4-9387-B8CD24539D66}" type="presParOf" srcId="{81C218C9-42C5-40A6-80AF-3E8E854D725C}" destId="{65BD3EEB-EA92-48BF-977D-9D5FDF1F1BC0}" srcOrd="0" destOrd="0" presId="urn:microsoft.com/office/officeart/2008/layout/LinedList"/>
    <dgm:cxn modelId="{0F6879A3-D871-46CD-A1C4-5836B6090E70}" type="presParOf" srcId="{81C218C9-42C5-40A6-80AF-3E8E854D725C}" destId="{7775DFEA-81D0-4D80-8329-10C81F5BF597}" srcOrd="1" destOrd="0" presId="urn:microsoft.com/office/officeart/2008/layout/LinedList"/>
    <dgm:cxn modelId="{B2FE284D-5FD4-4BE4-B93B-466D3C1D3414}" type="presParOf" srcId="{34CC41EA-041C-45BC-8B79-78032DFEEFA2}" destId="{7C808DD9-1A47-405A-9D3F-CBCEBC7BC0FF}" srcOrd="2" destOrd="0" presId="urn:microsoft.com/office/officeart/2008/layout/LinedList"/>
    <dgm:cxn modelId="{2A32704F-CF2D-4E89-A2D6-EFDCBC7C646B}" type="presParOf" srcId="{34CC41EA-041C-45BC-8B79-78032DFEEFA2}" destId="{81092359-50EB-4BAA-98A4-30D6753F9BFA}" srcOrd="3" destOrd="0" presId="urn:microsoft.com/office/officeart/2008/layout/LinedList"/>
    <dgm:cxn modelId="{EE807167-0CB5-42B9-A6AA-D32F79115D34}" type="presParOf" srcId="{81092359-50EB-4BAA-98A4-30D6753F9BFA}" destId="{CBDCD784-4D35-4839-85DB-872F0228FFD2}" srcOrd="0" destOrd="0" presId="urn:microsoft.com/office/officeart/2008/layout/LinedList"/>
    <dgm:cxn modelId="{D463D21B-AA9E-4B59-B396-5B8A66332BE7}" type="presParOf" srcId="{81092359-50EB-4BAA-98A4-30D6753F9BFA}" destId="{486858F9-A741-4CE5-9B6B-61F7FDE1E710}" srcOrd="1" destOrd="0" presId="urn:microsoft.com/office/officeart/2008/layout/LinedList"/>
    <dgm:cxn modelId="{2E2FF6AB-B8C7-444B-90AB-2614E33CB362}" type="presParOf" srcId="{34CC41EA-041C-45BC-8B79-78032DFEEFA2}" destId="{71D415BB-F398-423B-8BC0-A014EF640616}" srcOrd="4" destOrd="0" presId="urn:microsoft.com/office/officeart/2008/layout/LinedList"/>
    <dgm:cxn modelId="{FE09F439-8836-4436-9419-58380BA7F322}" type="presParOf" srcId="{34CC41EA-041C-45BC-8B79-78032DFEEFA2}" destId="{4181AC80-0E70-4AF9-90EE-C55F9611F828}" srcOrd="5" destOrd="0" presId="urn:microsoft.com/office/officeart/2008/layout/LinedList"/>
    <dgm:cxn modelId="{EEA6BA87-F111-4935-892F-D562E29CADA0}" type="presParOf" srcId="{4181AC80-0E70-4AF9-90EE-C55F9611F828}" destId="{5EB4CA95-6B51-4F6E-8A32-FB4AA4B67EC7}" srcOrd="0" destOrd="0" presId="urn:microsoft.com/office/officeart/2008/layout/LinedList"/>
    <dgm:cxn modelId="{A58451A5-779D-41E3-BB37-452398C81D37}" type="presParOf" srcId="{4181AC80-0E70-4AF9-90EE-C55F9611F828}" destId="{99C1E4DA-0A0C-4B6A-9B09-E24E25322151}" srcOrd="1" destOrd="0" presId="urn:microsoft.com/office/officeart/2008/layout/LinedList"/>
    <dgm:cxn modelId="{0577F2A0-717C-4AFE-9B2E-D0505CE8AC49}" type="presParOf" srcId="{34CC41EA-041C-45BC-8B79-78032DFEEFA2}" destId="{0EFF33BA-8061-46EA-BE20-5052AA9961B0}" srcOrd="6" destOrd="0" presId="urn:microsoft.com/office/officeart/2008/layout/LinedList"/>
    <dgm:cxn modelId="{D1E4B302-C90B-42CF-A54E-2ACDA050120E}" type="presParOf" srcId="{34CC41EA-041C-45BC-8B79-78032DFEEFA2}" destId="{65C88CC1-7178-4237-8FB0-2F2369713073}" srcOrd="7" destOrd="0" presId="urn:microsoft.com/office/officeart/2008/layout/LinedList"/>
    <dgm:cxn modelId="{DCFE68B6-2D4F-4D84-B020-7928DAEB483E}" type="presParOf" srcId="{65C88CC1-7178-4237-8FB0-2F2369713073}" destId="{8427AB7B-4B03-4086-B18B-BC21E1B2E4AA}" srcOrd="0" destOrd="0" presId="urn:microsoft.com/office/officeart/2008/layout/LinedList"/>
    <dgm:cxn modelId="{0E3C4D1B-2BA5-41BD-9270-A20FD7B87830}" type="presParOf" srcId="{65C88CC1-7178-4237-8FB0-2F2369713073}" destId="{B2BB8F01-63E9-481B-9527-87BD02E82061}" srcOrd="1" destOrd="0" presId="urn:microsoft.com/office/officeart/2008/layout/LinedList"/>
    <dgm:cxn modelId="{EF32FF67-6FDF-42F1-BB9A-4F2BA1EF4192}" type="presParOf" srcId="{34CC41EA-041C-45BC-8B79-78032DFEEFA2}" destId="{30DEF60E-3ED8-472D-B5C7-F871CB34C219}" srcOrd="8" destOrd="0" presId="urn:microsoft.com/office/officeart/2008/layout/LinedList"/>
    <dgm:cxn modelId="{61A48A28-6FB9-4D60-93FD-4E9CF6771E60}" type="presParOf" srcId="{34CC41EA-041C-45BC-8B79-78032DFEEFA2}" destId="{25847533-03AD-4582-AF3A-033F74CE6D2F}" srcOrd="9" destOrd="0" presId="urn:microsoft.com/office/officeart/2008/layout/LinedList"/>
    <dgm:cxn modelId="{EFE58E54-42C7-45E1-BBB1-9292D064212E}" type="presParOf" srcId="{25847533-03AD-4582-AF3A-033F74CE6D2F}" destId="{B8605C59-2A8A-4271-A4B1-3194FEE988E8}" srcOrd="0" destOrd="0" presId="urn:microsoft.com/office/officeart/2008/layout/LinedList"/>
    <dgm:cxn modelId="{EF351172-FE07-4DEC-9262-84216524B514}" type="presParOf" srcId="{25847533-03AD-4582-AF3A-033F74CE6D2F}" destId="{A358A1E6-4CA6-40E9-B1B0-64EBC81E7670}" srcOrd="1" destOrd="0" presId="urn:microsoft.com/office/officeart/2008/layout/LinedList"/>
    <dgm:cxn modelId="{98FE6757-CB42-478C-9EEE-6F87F182818C}" type="presParOf" srcId="{34CC41EA-041C-45BC-8B79-78032DFEEFA2}" destId="{10DC33D9-F074-40B9-8CE6-10D49CA4B385}" srcOrd="10" destOrd="0" presId="urn:microsoft.com/office/officeart/2008/layout/LinedList"/>
    <dgm:cxn modelId="{5A440F82-7D9C-4733-AA1E-6D13C8782F9A}" type="presParOf" srcId="{34CC41EA-041C-45BC-8B79-78032DFEEFA2}" destId="{15144B17-CAC5-43F1-B4FA-D247680A30FA}" srcOrd="11" destOrd="0" presId="urn:microsoft.com/office/officeart/2008/layout/LinedList"/>
    <dgm:cxn modelId="{863CFCE1-9BB0-43DE-83C1-50ECC9B12273}" type="presParOf" srcId="{15144B17-CAC5-43F1-B4FA-D247680A30FA}" destId="{034DE38B-7397-4E5B-9D6F-DEFA77D12B3F}" srcOrd="0" destOrd="0" presId="urn:microsoft.com/office/officeart/2008/layout/LinedList"/>
    <dgm:cxn modelId="{9325F8EA-B851-473F-B8D8-E9C357D6172A}" type="presParOf" srcId="{15144B17-CAC5-43F1-B4FA-D247680A30FA}" destId="{6E75B1BD-869A-4BEC-90E1-0CC154DEEED9}" srcOrd="1" destOrd="0" presId="urn:microsoft.com/office/officeart/2008/layout/LinedList"/>
    <dgm:cxn modelId="{7C5F2565-8B8E-45EF-BA57-56DED81261BC}" type="presParOf" srcId="{34CC41EA-041C-45BC-8B79-78032DFEEFA2}" destId="{1EAB2BBD-5EA7-4A56-98A5-FDC9A2E516BA}" srcOrd="12" destOrd="0" presId="urn:microsoft.com/office/officeart/2008/layout/LinedList"/>
    <dgm:cxn modelId="{BE95A10F-9926-45A7-B010-5046F54700D1}" type="presParOf" srcId="{34CC41EA-041C-45BC-8B79-78032DFEEFA2}" destId="{5419B96F-3922-422E-A560-94CDC05539BA}" srcOrd="13" destOrd="0" presId="urn:microsoft.com/office/officeart/2008/layout/LinedList"/>
    <dgm:cxn modelId="{2C0BD147-E14C-49DF-85C6-103FCC3428B7}" type="presParOf" srcId="{5419B96F-3922-422E-A560-94CDC05539BA}" destId="{DF93F24D-EDAE-4AA9-96DD-E06B3ADBF130}" srcOrd="0" destOrd="0" presId="urn:microsoft.com/office/officeart/2008/layout/LinedList"/>
    <dgm:cxn modelId="{7E74072D-22FF-4779-81D3-6991437E5DEC}" type="presParOf" srcId="{5419B96F-3922-422E-A560-94CDC05539BA}" destId="{CAD6E21D-3E0A-4CAA-AB67-0EDD6FBAABFD}" srcOrd="1" destOrd="0" presId="urn:microsoft.com/office/officeart/2008/layout/LinedList"/>
    <dgm:cxn modelId="{F4DF7DCE-F2FF-44C5-B5C7-B964D33CCBB1}" type="presParOf" srcId="{34CC41EA-041C-45BC-8B79-78032DFEEFA2}" destId="{076534AD-9C42-49B0-BA3B-115EAF0FBB1B}" srcOrd="14" destOrd="0" presId="urn:microsoft.com/office/officeart/2008/layout/LinedList"/>
    <dgm:cxn modelId="{AC0699F1-A271-4403-A76C-5C4B170F6871}" type="presParOf" srcId="{34CC41EA-041C-45BC-8B79-78032DFEEFA2}" destId="{26001F11-8611-4DC0-9866-E0C5C85CDE0B}" srcOrd="15" destOrd="0" presId="urn:microsoft.com/office/officeart/2008/layout/LinedList"/>
    <dgm:cxn modelId="{D9BD7503-C581-4DA0-AD24-4A2D6930E5D1}" type="presParOf" srcId="{26001F11-8611-4DC0-9866-E0C5C85CDE0B}" destId="{382A94D5-5389-4D46-BE8D-D8DD557F200E}" srcOrd="0" destOrd="0" presId="urn:microsoft.com/office/officeart/2008/layout/LinedList"/>
    <dgm:cxn modelId="{489247F3-4DD5-4850-9E41-CC1D9EC6CD42}" type="presParOf" srcId="{26001F11-8611-4DC0-9866-E0C5C85CDE0B}" destId="{CAB279F4-7EA5-4594-84B9-5ECA88808432}" srcOrd="1" destOrd="0" presId="urn:microsoft.com/office/officeart/2008/layout/LinedList"/>
    <dgm:cxn modelId="{97F53F95-8594-43D7-8281-EE50B8843591}" type="presParOf" srcId="{34CC41EA-041C-45BC-8B79-78032DFEEFA2}" destId="{E9DB3392-CADB-4FF8-B15A-533AE9ECA7DC}" srcOrd="16" destOrd="0" presId="urn:microsoft.com/office/officeart/2008/layout/LinedList"/>
    <dgm:cxn modelId="{4BD5C9EE-DA60-402F-82E9-BE97E7713A24}" type="presParOf" srcId="{34CC41EA-041C-45BC-8B79-78032DFEEFA2}" destId="{B460C59E-E2D1-4F5F-A857-F30EDD8E2C4A}" srcOrd="17" destOrd="0" presId="urn:microsoft.com/office/officeart/2008/layout/LinedList"/>
    <dgm:cxn modelId="{6C687356-3F3A-49C1-9CD6-5CE27A3B3F9E}" type="presParOf" srcId="{B460C59E-E2D1-4F5F-A857-F30EDD8E2C4A}" destId="{997C8D62-BA30-4427-AC5D-633937FF1CC4}" srcOrd="0" destOrd="0" presId="urn:microsoft.com/office/officeart/2008/layout/LinedList"/>
    <dgm:cxn modelId="{0606DCC7-9253-4FB6-A6B2-7E7C9EF6960A}" type="presParOf" srcId="{B460C59E-E2D1-4F5F-A857-F30EDD8E2C4A}" destId="{BF20D8E6-2F03-412C-9EAD-4294EF5D6124}" srcOrd="1" destOrd="0" presId="urn:microsoft.com/office/officeart/2008/layout/LinedList"/>
    <dgm:cxn modelId="{3B6EA20D-BBF5-409D-809D-CEDD351D59E2}" type="presParOf" srcId="{34CC41EA-041C-45BC-8B79-78032DFEEFA2}" destId="{58BB731D-63DE-4875-A822-041085B5CEB2}" srcOrd="18" destOrd="0" presId="urn:microsoft.com/office/officeart/2008/layout/LinedList"/>
    <dgm:cxn modelId="{17EC507C-AAF1-46FE-A023-C14099D6ACA9}" type="presParOf" srcId="{34CC41EA-041C-45BC-8B79-78032DFEEFA2}" destId="{D1F6E1D2-6456-44B3-A31C-2449DBB4BC78}" srcOrd="19" destOrd="0" presId="urn:microsoft.com/office/officeart/2008/layout/LinedList"/>
    <dgm:cxn modelId="{B7B57002-B2BD-49E8-A4A2-34A798BD78C3}" type="presParOf" srcId="{D1F6E1D2-6456-44B3-A31C-2449DBB4BC78}" destId="{559870F5-F123-4631-85F7-C9E488E385E8}" srcOrd="0" destOrd="0" presId="urn:microsoft.com/office/officeart/2008/layout/LinedList"/>
    <dgm:cxn modelId="{7529DA1D-B773-4E43-AB8E-7C871FED5AC3}" type="presParOf" srcId="{D1F6E1D2-6456-44B3-A31C-2449DBB4BC78}" destId="{43C9B745-63DF-4407-A153-1C88C8058AA5}" srcOrd="1" destOrd="0" presId="urn:microsoft.com/office/officeart/2008/layout/LinedList"/>
    <dgm:cxn modelId="{E3FAE7A4-6171-4CA1-839F-EDF529C050CB}" type="presParOf" srcId="{34CC41EA-041C-45BC-8B79-78032DFEEFA2}" destId="{566CF987-12CD-4C0C-B575-25EE95DFEC01}" srcOrd="20" destOrd="0" presId="urn:microsoft.com/office/officeart/2008/layout/LinedList"/>
    <dgm:cxn modelId="{C41CB027-1C40-4D36-9AF4-5914D7AA27F5}" type="presParOf" srcId="{34CC41EA-041C-45BC-8B79-78032DFEEFA2}" destId="{DA231731-38B1-4BE8-A625-E25564F30D5E}" srcOrd="21" destOrd="0" presId="urn:microsoft.com/office/officeart/2008/layout/LinedList"/>
    <dgm:cxn modelId="{1CF49F95-9C81-4A60-A2F8-C5064805FAE9}" type="presParOf" srcId="{DA231731-38B1-4BE8-A625-E25564F30D5E}" destId="{89934978-F166-4A80-8A4C-4B99D5453552}" srcOrd="0" destOrd="0" presId="urn:microsoft.com/office/officeart/2008/layout/LinedList"/>
    <dgm:cxn modelId="{8851714B-F00A-4293-83C1-F2BDF24071FF}" type="presParOf" srcId="{DA231731-38B1-4BE8-A625-E25564F30D5E}" destId="{3F48C957-47C7-423F-81B4-83C910EA3A00}" srcOrd="1" destOrd="0" presId="urn:microsoft.com/office/officeart/2008/layout/LinedList"/>
    <dgm:cxn modelId="{E8F7EA8C-C36C-431D-B6F5-F8C4FD677FB1}" type="presParOf" srcId="{34CC41EA-041C-45BC-8B79-78032DFEEFA2}" destId="{28782332-79C3-4C47-8200-0B37F1B1F31B}" srcOrd="22" destOrd="0" presId="urn:microsoft.com/office/officeart/2008/layout/LinedList"/>
    <dgm:cxn modelId="{F37AE2D3-DBC8-468E-85D5-5259C6E68ADA}" type="presParOf" srcId="{34CC41EA-041C-45BC-8B79-78032DFEEFA2}" destId="{AB00E6E7-A713-4F27-8765-33385930D700}" srcOrd="23" destOrd="0" presId="urn:microsoft.com/office/officeart/2008/layout/LinedList"/>
    <dgm:cxn modelId="{76E71795-A1C4-403C-A1DA-28ECF2D96B2C}" type="presParOf" srcId="{AB00E6E7-A713-4F27-8765-33385930D700}" destId="{4F4593BB-54EC-4D21-9E79-A05B70D82CB9}" srcOrd="0" destOrd="0" presId="urn:microsoft.com/office/officeart/2008/layout/LinedList"/>
    <dgm:cxn modelId="{933E5713-CA52-4D63-B4B0-9465D497962B}" type="presParOf" srcId="{AB00E6E7-A713-4F27-8765-33385930D700}" destId="{C255766B-234D-45E5-A189-E566530B8E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CB3187-C029-40E0-8B9F-B1522713676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E36E2E7-65BA-4AF2-B347-95C45B3E06A4}">
      <dgm:prSet/>
      <dgm:spPr/>
      <dgm:t>
        <a:bodyPr/>
        <a:lstStyle/>
        <a:p>
          <a:r>
            <a:rPr lang="en-GB" dirty="0"/>
            <a:t>Measles can only be passed from one human to another, no animals carry or transmit the virus, the virus does not infect animals, and animals cannot spread it back to people. Is human-human contact (CDC,2024).</a:t>
          </a:r>
          <a:endParaRPr lang="en-US" dirty="0"/>
        </a:p>
      </dgm:t>
    </dgm:pt>
    <dgm:pt modelId="{F014A11D-B9B2-46F5-B501-D8D6B4BA1AB2}" type="parTrans" cxnId="{612B68E6-6B1C-40D3-B1DF-F093624A74CD}">
      <dgm:prSet/>
      <dgm:spPr/>
      <dgm:t>
        <a:bodyPr/>
        <a:lstStyle/>
        <a:p>
          <a:endParaRPr lang="en-US"/>
        </a:p>
      </dgm:t>
    </dgm:pt>
    <dgm:pt modelId="{3E16D745-4D2F-4C37-8241-437E88034854}" type="sibTrans" cxnId="{612B68E6-6B1C-40D3-B1DF-F093624A74CD}">
      <dgm:prSet/>
      <dgm:spPr/>
      <dgm:t>
        <a:bodyPr/>
        <a:lstStyle/>
        <a:p>
          <a:endParaRPr lang="en-US" dirty="0"/>
        </a:p>
      </dgm:t>
    </dgm:pt>
    <dgm:pt modelId="{F34382D7-6DB2-44F8-83A0-437466B7BE35}">
      <dgm:prSet/>
      <dgm:spPr/>
      <dgm:t>
        <a:bodyPr/>
        <a:lstStyle/>
        <a:p>
          <a:r>
            <a:rPr lang="en-GB" dirty="0"/>
            <a:t>It primarily transmitted through respiratory droplets and can persist in environment for up to two hours after an infected person leaves the area ,highlighting is potential for rapid spread(Gastañaduy et al.,2021).</a:t>
          </a:r>
          <a:endParaRPr lang="en-US" dirty="0"/>
        </a:p>
      </dgm:t>
    </dgm:pt>
    <dgm:pt modelId="{5735828C-27CE-42B9-9E2E-F8A76699A86C}" type="parTrans" cxnId="{7112FF64-3091-4E0D-9F30-8099FF1BAC13}">
      <dgm:prSet/>
      <dgm:spPr/>
      <dgm:t>
        <a:bodyPr/>
        <a:lstStyle/>
        <a:p>
          <a:endParaRPr lang="en-US"/>
        </a:p>
      </dgm:t>
    </dgm:pt>
    <dgm:pt modelId="{598AA397-D101-4D45-8DBE-3966BDB40BE4}" type="sibTrans" cxnId="{7112FF64-3091-4E0D-9F30-8099FF1BAC13}">
      <dgm:prSet/>
      <dgm:spPr/>
      <dgm:t>
        <a:bodyPr/>
        <a:lstStyle/>
        <a:p>
          <a:endParaRPr lang="en-US"/>
        </a:p>
      </dgm:t>
    </dgm:pt>
    <dgm:pt modelId="{0314B25D-8A18-47B3-8F51-C39703564E26}" type="pres">
      <dgm:prSet presAssocID="{32CB3187-C029-40E0-8B9F-B1522713676A}" presName="outerComposite" presStyleCnt="0">
        <dgm:presLayoutVars>
          <dgm:chMax val="5"/>
          <dgm:dir/>
          <dgm:resizeHandles val="exact"/>
        </dgm:presLayoutVars>
      </dgm:prSet>
      <dgm:spPr/>
    </dgm:pt>
    <dgm:pt modelId="{65D5A534-27D7-4A8D-8B29-D99CB7D387D7}" type="pres">
      <dgm:prSet presAssocID="{32CB3187-C029-40E0-8B9F-B1522713676A}" presName="dummyMaxCanvas" presStyleCnt="0">
        <dgm:presLayoutVars/>
      </dgm:prSet>
      <dgm:spPr/>
    </dgm:pt>
    <dgm:pt modelId="{6D11477B-ED53-4D78-AF61-CFE6141AD1D4}" type="pres">
      <dgm:prSet presAssocID="{32CB3187-C029-40E0-8B9F-B1522713676A}" presName="TwoNodes_1" presStyleLbl="node1" presStyleIdx="0" presStyleCnt="2" custLinFactNeighborX="723" custLinFactNeighborY="-1030">
        <dgm:presLayoutVars>
          <dgm:bulletEnabled val="1"/>
        </dgm:presLayoutVars>
      </dgm:prSet>
      <dgm:spPr/>
    </dgm:pt>
    <dgm:pt modelId="{6B28A543-FA7D-45E2-8CF7-2DDA74BAB5B9}" type="pres">
      <dgm:prSet presAssocID="{32CB3187-C029-40E0-8B9F-B1522713676A}" presName="TwoNodes_2" presStyleLbl="node1" presStyleIdx="1" presStyleCnt="2">
        <dgm:presLayoutVars>
          <dgm:bulletEnabled val="1"/>
        </dgm:presLayoutVars>
      </dgm:prSet>
      <dgm:spPr/>
    </dgm:pt>
    <dgm:pt modelId="{7CD4443B-7039-451B-A5C5-436617255F25}" type="pres">
      <dgm:prSet presAssocID="{32CB3187-C029-40E0-8B9F-B1522713676A}" presName="TwoConn_1-2" presStyleLbl="fgAccFollowNode1" presStyleIdx="0" presStyleCnt="1">
        <dgm:presLayoutVars>
          <dgm:bulletEnabled val="1"/>
        </dgm:presLayoutVars>
      </dgm:prSet>
      <dgm:spPr/>
    </dgm:pt>
    <dgm:pt modelId="{1B6D7F39-0942-4F98-B95C-A0E7F6E92D8F}" type="pres">
      <dgm:prSet presAssocID="{32CB3187-C029-40E0-8B9F-B1522713676A}" presName="TwoNodes_1_text" presStyleLbl="node1" presStyleIdx="1" presStyleCnt="2">
        <dgm:presLayoutVars>
          <dgm:bulletEnabled val="1"/>
        </dgm:presLayoutVars>
      </dgm:prSet>
      <dgm:spPr/>
    </dgm:pt>
    <dgm:pt modelId="{79868707-CC31-4AE0-AB29-A84CD8E45FCF}" type="pres">
      <dgm:prSet presAssocID="{32CB3187-C029-40E0-8B9F-B1522713676A}" presName="TwoNodes_2_text" presStyleLbl="node1" presStyleIdx="1" presStyleCnt="2">
        <dgm:presLayoutVars>
          <dgm:bulletEnabled val="1"/>
        </dgm:presLayoutVars>
      </dgm:prSet>
      <dgm:spPr/>
    </dgm:pt>
  </dgm:ptLst>
  <dgm:cxnLst>
    <dgm:cxn modelId="{4EBB4421-C401-47AD-AD2B-761C25E555C0}" type="presOf" srcId="{3E36E2E7-65BA-4AF2-B347-95C45B3E06A4}" destId="{1B6D7F39-0942-4F98-B95C-A0E7F6E92D8F}" srcOrd="1" destOrd="0" presId="urn:microsoft.com/office/officeart/2005/8/layout/vProcess5"/>
    <dgm:cxn modelId="{E67BF93B-327B-4372-ACE7-9D7A3F6894FE}" type="presOf" srcId="{32CB3187-C029-40E0-8B9F-B1522713676A}" destId="{0314B25D-8A18-47B3-8F51-C39703564E26}" srcOrd="0" destOrd="0" presId="urn:microsoft.com/office/officeart/2005/8/layout/vProcess5"/>
    <dgm:cxn modelId="{7112FF64-3091-4E0D-9F30-8099FF1BAC13}" srcId="{32CB3187-C029-40E0-8B9F-B1522713676A}" destId="{F34382D7-6DB2-44F8-83A0-437466B7BE35}" srcOrd="1" destOrd="0" parTransId="{5735828C-27CE-42B9-9E2E-F8A76699A86C}" sibTransId="{598AA397-D101-4D45-8DBE-3966BDB40BE4}"/>
    <dgm:cxn modelId="{5C652D9C-BACC-47A9-973E-FF115D255F71}" type="presOf" srcId="{F34382D7-6DB2-44F8-83A0-437466B7BE35}" destId="{79868707-CC31-4AE0-AB29-A84CD8E45FCF}" srcOrd="1" destOrd="0" presId="urn:microsoft.com/office/officeart/2005/8/layout/vProcess5"/>
    <dgm:cxn modelId="{609D3CD0-4CAC-4231-A52D-949590DBBD41}" type="presOf" srcId="{3E16D745-4D2F-4C37-8241-437E88034854}" destId="{7CD4443B-7039-451B-A5C5-436617255F25}" srcOrd="0" destOrd="0" presId="urn:microsoft.com/office/officeart/2005/8/layout/vProcess5"/>
    <dgm:cxn modelId="{612B68E6-6B1C-40D3-B1DF-F093624A74CD}" srcId="{32CB3187-C029-40E0-8B9F-B1522713676A}" destId="{3E36E2E7-65BA-4AF2-B347-95C45B3E06A4}" srcOrd="0" destOrd="0" parTransId="{F014A11D-B9B2-46F5-B501-D8D6B4BA1AB2}" sibTransId="{3E16D745-4D2F-4C37-8241-437E88034854}"/>
    <dgm:cxn modelId="{EEC882F1-10AC-4113-9F99-F09B8AF0335E}" type="presOf" srcId="{3E36E2E7-65BA-4AF2-B347-95C45B3E06A4}" destId="{6D11477B-ED53-4D78-AF61-CFE6141AD1D4}" srcOrd="0" destOrd="0" presId="urn:microsoft.com/office/officeart/2005/8/layout/vProcess5"/>
    <dgm:cxn modelId="{09ABA8FF-794C-477B-9C6E-1D8610EC85B6}" type="presOf" srcId="{F34382D7-6DB2-44F8-83A0-437466B7BE35}" destId="{6B28A543-FA7D-45E2-8CF7-2DDA74BAB5B9}" srcOrd="0" destOrd="0" presId="urn:microsoft.com/office/officeart/2005/8/layout/vProcess5"/>
    <dgm:cxn modelId="{6D56022E-3890-437C-96AA-82F23E6A1019}" type="presParOf" srcId="{0314B25D-8A18-47B3-8F51-C39703564E26}" destId="{65D5A534-27D7-4A8D-8B29-D99CB7D387D7}" srcOrd="0" destOrd="0" presId="urn:microsoft.com/office/officeart/2005/8/layout/vProcess5"/>
    <dgm:cxn modelId="{B3183FAC-684A-4930-89C8-8A3FE79CD0C9}" type="presParOf" srcId="{0314B25D-8A18-47B3-8F51-C39703564E26}" destId="{6D11477B-ED53-4D78-AF61-CFE6141AD1D4}" srcOrd="1" destOrd="0" presId="urn:microsoft.com/office/officeart/2005/8/layout/vProcess5"/>
    <dgm:cxn modelId="{D6FBFFC8-880E-4DCA-8208-87E415240445}" type="presParOf" srcId="{0314B25D-8A18-47B3-8F51-C39703564E26}" destId="{6B28A543-FA7D-45E2-8CF7-2DDA74BAB5B9}" srcOrd="2" destOrd="0" presId="urn:microsoft.com/office/officeart/2005/8/layout/vProcess5"/>
    <dgm:cxn modelId="{974ECAF1-155A-42D6-8AA3-F2C8E6D30CCA}" type="presParOf" srcId="{0314B25D-8A18-47B3-8F51-C39703564E26}" destId="{7CD4443B-7039-451B-A5C5-436617255F25}" srcOrd="3" destOrd="0" presId="urn:microsoft.com/office/officeart/2005/8/layout/vProcess5"/>
    <dgm:cxn modelId="{E88B3C6D-322A-42BB-8CC2-ABB04AA5ABAF}" type="presParOf" srcId="{0314B25D-8A18-47B3-8F51-C39703564E26}" destId="{1B6D7F39-0942-4F98-B95C-A0E7F6E92D8F}" srcOrd="4" destOrd="0" presId="urn:microsoft.com/office/officeart/2005/8/layout/vProcess5"/>
    <dgm:cxn modelId="{7B922062-1444-4ACA-85F3-D3CFF287F3D0}" type="presParOf" srcId="{0314B25D-8A18-47B3-8F51-C39703564E26}" destId="{79868707-CC31-4AE0-AB29-A84CD8E45FC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7B5829-E33C-409D-8AAC-CC9A08B367A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A3AF36B-76D9-4D27-B0F4-178B3A39A4C9}">
      <dgm:prSet/>
      <dgm:spPr/>
      <dgm:t>
        <a:bodyPr/>
        <a:lstStyle/>
        <a:p>
          <a:r>
            <a:rPr lang="en-GB"/>
            <a:t>Measles is legally notifiable in England, and clinicians must report suspected cases to the local Health Protection Team (HPT).</a:t>
          </a:r>
          <a:endParaRPr lang="en-US"/>
        </a:p>
      </dgm:t>
    </dgm:pt>
    <dgm:pt modelId="{9F701B27-A139-49A9-BDCE-C0CA9998019B}" type="parTrans" cxnId="{972D3D60-2A90-4026-9C4A-A109EB206097}">
      <dgm:prSet/>
      <dgm:spPr/>
      <dgm:t>
        <a:bodyPr/>
        <a:lstStyle/>
        <a:p>
          <a:endParaRPr lang="en-US"/>
        </a:p>
      </dgm:t>
    </dgm:pt>
    <dgm:pt modelId="{76937244-9C88-4FE1-966F-3C6B992226E4}" type="sibTrans" cxnId="{972D3D60-2A90-4026-9C4A-A109EB206097}">
      <dgm:prSet/>
      <dgm:spPr/>
      <dgm:t>
        <a:bodyPr/>
        <a:lstStyle/>
        <a:p>
          <a:endParaRPr lang="en-US"/>
        </a:p>
      </dgm:t>
    </dgm:pt>
    <dgm:pt modelId="{4AF46024-8D4E-4523-9DD6-1E19DDDC7EEA}">
      <dgm:prSet/>
      <dgm:spPr/>
      <dgm:t>
        <a:bodyPr/>
        <a:lstStyle/>
        <a:p>
          <a:r>
            <a:rPr lang="en-GB"/>
            <a:t>HPTs work with local partners to support early recognition, diagnosis, and reporting.</a:t>
          </a:r>
          <a:endParaRPr lang="en-US"/>
        </a:p>
      </dgm:t>
    </dgm:pt>
    <dgm:pt modelId="{BF7E9702-0C28-4FBE-A9B6-88461C17A5F4}" type="parTrans" cxnId="{CA327613-8BE6-44C1-8F6F-8B92CD1358D7}">
      <dgm:prSet/>
      <dgm:spPr/>
      <dgm:t>
        <a:bodyPr/>
        <a:lstStyle/>
        <a:p>
          <a:endParaRPr lang="en-US"/>
        </a:p>
      </dgm:t>
    </dgm:pt>
    <dgm:pt modelId="{CF318B10-1DCE-4AA8-AD37-E0D3BAB18548}" type="sibTrans" cxnId="{CA327613-8BE6-44C1-8F6F-8B92CD1358D7}">
      <dgm:prSet/>
      <dgm:spPr/>
      <dgm:t>
        <a:bodyPr/>
        <a:lstStyle/>
        <a:p>
          <a:endParaRPr lang="en-US"/>
        </a:p>
      </dgm:t>
    </dgm:pt>
    <dgm:pt modelId="{8E5B48AE-4EE5-4E69-8E5E-BBCF9F7350F1}">
      <dgm:prSet/>
      <dgm:spPr/>
      <dgm:t>
        <a:bodyPr/>
        <a:lstStyle/>
        <a:p>
          <a:r>
            <a:rPr lang="en-GB"/>
            <a:t>Doctors must phone the HPT promptly to fulfil their notification duty.</a:t>
          </a:r>
          <a:endParaRPr lang="en-US"/>
        </a:p>
      </dgm:t>
    </dgm:pt>
    <dgm:pt modelId="{593A92FE-48E7-4EEC-821D-ADCD4335C08B}" type="parTrans" cxnId="{2330DB00-94CA-4F75-9633-73E0AEEBE3A2}">
      <dgm:prSet/>
      <dgm:spPr/>
      <dgm:t>
        <a:bodyPr/>
        <a:lstStyle/>
        <a:p>
          <a:endParaRPr lang="en-US"/>
        </a:p>
      </dgm:t>
    </dgm:pt>
    <dgm:pt modelId="{DB6A38D5-3EBB-40BB-97C7-280397958A64}" type="sibTrans" cxnId="{2330DB00-94CA-4F75-9633-73E0AEEBE3A2}">
      <dgm:prSet/>
      <dgm:spPr/>
      <dgm:t>
        <a:bodyPr/>
        <a:lstStyle/>
        <a:p>
          <a:endParaRPr lang="en-US"/>
        </a:p>
      </dgm:t>
    </dgm:pt>
    <dgm:pt modelId="{49FFCB0F-2E02-43ED-A6BD-46242B8F126A}">
      <dgm:prSet/>
      <dgm:spPr/>
      <dgm:t>
        <a:bodyPr/>
        <a:lstStyle/>
        <a:p>
          <a:r>
            <a:rPr lang="en-GB"/>
            <a:t>Since 1994, enhanced surveillance has used oral fluid testing for all suspected cases, coordinated by the Virus Reference Department (VRD).</a:t>
          </a:r>
          <a:endParaRPr lang="en-US"/>
        </a:p>
      </dgm:t>
    </dgm:pt>
    <dgm:pt modelId="{1128BCA8-CEA6-43E9-8771-B41BB5E36BAE}" type="parTrans" cxnId="{CEC2285E-A763-4855-BBD7-70949E7D7796}">
      <dgm:prSet/>
      <dgm:spPr/>
      <dgm:t>
        <a:bodyPr/>
        <a:lstStyle/>
        <a:p>
          <a:endParaRPr lang="en-US"/>
        </a:p>
      </dgm:t>
    </dgm:pt>
    <dgm:pt modelId="{8511479C-576F-4A60-AD42-879A86C1F48A}" type="sibTrans" cxnId="{CEC2285E-A763-4855-BBD7-70949E7D7796}">
      <dgm:prSet/>
      <dgm:spPr/>
      <dgm:t>
        <a:bodyPr/>
        <a:lstStyle/>
        <a:p>
          <a:endParaRPr lang="en-US"/>
        </a:p>
      </dgm:t>
    </dgm:pt>
    <dgm:pt modelId="{A5D74F2B-790D-4B75-B2AA-741231830B08}">
      <dgm:prSet/>
      <dgm:spPr/>
      <dgm:t>
        <a:bodyPr/>
        <a:lstStyle/>
        <a:p>
          <a:r>
            <a:rPr lang="en-GB"/>
            <a:t>HPTs arrange for oral fluid kits to be sent to patients, and samples are returned to VRD for IgM, IgG, and RNA testing.</a:t>
          </a:r>
          <a:endParaRPr lang="en-US"/>
        </a:p>
      </dgm:t>
    </dgm:pt>
    <dgm:pt modelId="{3C09C288-09F9-4FA2-87F3-4353F199032A}" type="parTrans" cxnId="{86E13BFD-346E-4B58-A782-48FAC2965539}">
      <dgm:prSet/>
      <dgm:spPr/>
      <dgm:t>
        <a:bodyPr/>
        <a:lstStyle/>
        <a:p>
          <a:endParaRPr lang="en-US"/>
        </a:p>
      </dgm:t>
    </dgm:pt>
    <dgm:pt modelId="{69660B98-329E-46CF-99F4-076C82514EEC}" type="sibTrans" cxnId="{86E13BFD-346E-4B58-A782-48FAC2965539}">
      <dgm:prSet/>
      <dgm:spPr/>
      <dgm:t>
        <a:bodyPr/>
        <a:lstStyle/>
        <a:p>
          <a:endParaRPr lang="en-US"/>
        </a:p>
      </dgm:t>
    </dgm:pt>
    <dgm:pt modelId="{3CBF0378-BEC2-4A44-95BB-E6BEEE9F819C}">
      <dgm:prSet/>
      <dgm:spPr/>
      <dgm:t>
        <a:bodyPr/>
        <a:lstStyle/>
        <a:p>
          <a:r>
            <a:rPr lang="en-GB"/>
            <a:t>Test results go to the patient’s GP and the local HPT.</a:t>
          </a:r>
          <a:endParaRPr lang="en-US"/>
        </a:p>
      </dgm:t>
    </dgm:pt>
    <dgm:pt modelId="{50E7EC3B-C366-4B6B-AF19-334F0D9934A3}" type="parTrans" cxnId="{5C959B75-BCC6-4494-9BB0-C5F00CD1426C}">
      <dgm:prSet/>
      <dgm:spPr/>
      <dgm:t>
        <a:bodyPr/>
        <a:lstStyle/>
        <a:p>
          <a:endParaRPr lang="en-US"/>
        </a:p>
      </dgm:t>
    </dgm:pt>
    <dgm:pt modelId="{05C900DC-9613-4E2E-805B-3D502F194E28}" type="sibTrans" cxnId="{5C959B75-BCC6-4494-9BB0-C5F00CD1426C}">
      <dgm:prSet/>
      <dgm:spPr/>
      <dgm:t>
        <a:bodyPr/>
        <a:lstStyle/>
        <a:p>
          <a:endParaRPr lang="en-US"/>
        </a:p>
      </dgm:t>
    </dgm:pt>
    <dgm:pt modelId="{7FBDF2BE-B401-4D8B-9EC0-E937DC63CE6E}">
      <dgm:prSet/>
      <dgm:spPr/>
      <dgm:t>
        <a:bodyPr/>
        <a:lstStyle/>
        <a:p>
          <a:r>
            <a:rPr lang="en-GB"/>
            <a:t>National teams follow up confirmed cases to gather clinical, epidemiological, and vaccination information.</a:t>
          </a:r>
          <a:endParaRPr lang="en-US"/>
        </a:p>
      </dgm:t>
    </dgm:pt>
    <dgm:pt modelId="{717546C6-EE82-4D80-B6D4-61BCC1876FFD}" type="parTrans" cxnId="{DB6B8097-1859-4ADE-B445-A1B87B0A02C3}">
      <dgm:prSet/>
      <dgm:spPr/>
      <dgm:t>
        <a:bodyPr/>
        <a:lstStyle/>
        <a:p>
          <a:endParaRPr lang="en-US"/>
        </a:p>
      </dgm:t>
    </dgm:pt>
    <dgm:pt modelId="{15106909-7204-4313-B4A4-F6082A775FD6}" type="sibTrans" cxnId="{DB6B8097-1859-4ADE-B445-A1B87B0A02C3}">
      <dgm:prSet/>
      <dgm:spPr/>
      <dgm:t>
        <a:bodyPr/>
        <a:lstStyle/>
        <a:p>
          <a:endParaRPr lang="en-US"/>
        </a:p>
      </dgm:t>
    </dgm:pt>
    <dgm:pt modelId="{A9F1A304-F859-42A8-8BF5-F1D8843C2E46}">
      <dgm:prSet/>
      <dgm:spPr/>
      <dgm:t>
        <a:bodyPr/>
        <a:lstStyle/>
        <a:p>
          <a:r>
            <a:rPr lang="en-GB"/>
            <a:t>High‑quality data helps identify transmission chains and groups with low immunity.</a:t>
          </a:r>
          <a:endParaRPr lang="en-US"/>
        </a:p>
      </dgm:t>
    </dgm:pt>
    <dgm:pt modelId="{4B719FA5-4085-4BF6-823A-ABD5B554248B}" type="parTrans" cxnId="{1F4918F4-5803-416D-9AEA-D7F065E264F3}">
      <dgm:prSet/>
      <dgm:spPr/>
      <dgm:t>
        <a:bodyPr/>
        <a:lstStyle/>
        <a:p>
          <a:endParaRPr lang="en-US"/>
        </a:p>
      </dgm:t>
    </dgm:pt>
    <dgm:pt modelId="{1FD47978-4233-496D-B337-2395A1611678}" type="sibTrans" cxnId="{1F4918F4-5803-416D-9AEA-D7F065E264F3}">
      <dgm:prSet/>
      <dgm:spPr/>
      <dgm:t>
        <a:bodyPr/>
        <a:lstStyle/>
        <a:p>
          <a:endParaRPr lang="en-US"/>
        </a:p>
      </dgm:t>
    </dgm:pt>
    <dgm:pt modelId="{96BFF078-BB00-4A14-855F-B4412E659577}">
      <dgm:prSet/>
      <dgm:spPr/>
      <dgm:t>
        <a:bodyPr/>
        <a:lstStyle/>
        <a:p>
          <a:r>
            <a:rPr lang="en-GB"/>
            <a:t>Surveillance must detect and test all suspected cases and use WHO‑accredited methods to confirm or exclude infection.</a:t>
          </a:r>
          <a:endParaRPr lang="en-US"/>
        </a:p>
      </dgm:t>
    </dgm:pt>
    <dgm:pt modelId="{A3873FC3-CD36-468A-A185-CF277821393B}" type="parTrans" cxnId="{38E530AD-5A0F-4A2E-8121-0FAA7368ED42}">
      <dgm:prSet/>
      <dgm:spPr/>
      <dgm:t>
        <a:bodyPr/>
        <a:lstStyle/>
        <a:p>
          <a:endParaRPr lang="en-US"/>
        </a:p>
      </dgm:t>
    </dgm:pt>
    <dgm:pt modelId="{A97D95D4-18ED-45AC-B4B6-55CA526D8FDD}" type="sibTrans" cxnId="{38E530AD-5A0F-4A2E-8121-0FAA7368ED42}">
      <dgm:prSet/>
      <dgm:spPr/>
      <dgm:t>
        <a:bodyPr/>
        <a:lstStyle/>
        <a:p>
          <a:endParaRPr lang="en-US"/>
        </a:p>
      </dgm:t>
    </dgm:pt>
    <dgm:pt modelId="{1EB74338-78EE-4E83-B075-7DF3D7067A7B}">
      <dgm:prSet/>
      <dgm:spPr/>
      <dgm:t>
        <a:bodyPr/>
        <a:lstStyle/>
        <a:p>
          <a:r>
            <a:rPr lang="en-GB" dirty="0"/>
            <a:t>VRD provides sensitive, specific reference testing to support measles elimination monitoring.</a:t>
          </a:r>
        </a:p>
      </dgm:t>
    </dgm:pt>
    <dgm:pt modelId="{B7250C30-04BA-40E0-9956-3BAA04C1DC90}" type="parTrans" cxnId="{9140273D-DD3D-470C-BF6C-21CCE018F887}">
      <dgm:prSet/>
      <dgm:spPr/>
      <dgm:t>
        <a:bodyPr/>
        <a:lstStyle/>
        <a:p>
          <a:endParaRPr lang="en-US"/>
        </a:p>
      </dgm:t>
    </dgm:pt>
    <dgm:pt modelId="{BEEE90F3-F8DA-40E5-9762-C41CB50B7269}" type="sibTrans" cxnId="{9140273D-DD3D-470C-BF6C-21CCE018F887}">
      <dgm:prSet/>
      <dgm:spPr/>
      <dgm:t>
        <a:bodyPr/>
        <a:lstStyle/>
        <a:p>
          <a:endParaRPr lang="en-US"/>
        </a:p>
      </dgm:t>
    </dgm:pt>
    <dgm:pt modelId="{915B7239-A29D-4E48-A2EE-127B6AC4020F}" type="pres">
      <dgm:prSet presAssocID="{8A7B5829-E33C-409D-8AAC-CC9A08B367AD}" presName="diagram" presStyleCnt="0">
        <dgm:presLayoutVars>
          <dgm:dir/>
          <dgm:resizeHandles val="exact"/>
        </dgm:presLayoutVars>
      </dgm:prSet>
      <dgm:spPr/>
    </dgm:pt>
    <dgm:pt modelId="{D2D0BEB7-12EC-4333-B021-9243756071DA}" type="pres">
      <dgm:prSet presAssocID="{0A3AF36B-76D9-4D27-B0F4-178B3A39A4C9}" presName="node" presStyleLbl="node1" presStyleIdx="0" presStyleCnt="10">
        <dgm:presLayoutVars>
          <dgm:bulletEnabled val="1"/>
        </dgm:presLayoutVars>
      </dgm:prSet>
      <dgm:spPr/>
    </dgm:pt>
    <dgm:pt modelId="{DDE31802-AC9E-46B9-A05E-1AED7190FCA0}" type="pres">
      <dgm:prSet presAssocID="{76937244-9C88-4FE1-966F-3C6B992226E4}" presName="sibTrans" presStyleCnt="0"/>
      <dgm:spPr/>
    </dgm:pt>
    <dgm:pt modelId="{B9C1530D-2F8E-4DD7-A823-FBF2372C4A52}" type="pres">
      <dgm:prSet presAssocID="{4AF46024-8D4E-4523-9DD6-1E19DDDC7EEA}" presName="node" presStyleLbl="node1" presStyleIdx="1" presStyleCnt="10">
        <dgm:presLayoutVars>
          <dgm:bulletEnabled val="1"/>
        </dgm:presLayoutVars>
      </dgm:prSet>
      <dgm:spPr/>
    </dgm:pt>
    <dgm:pt modelId="{8B07721F-B69D-4D47-9AAD-08389B9F60A0}" type="pres">
      <dgm:prSet presAssocID="{CF318B10-1DCE-4AA8-AD37-E0D3BAB18548}" presName="sibTrans" presStyleCnt="0"/>
      <dgm:spPr/>
    </dgm:pt>
    <dgm:pt modelId="{E0BF0A57-4231-4E41-85EC-4871F3E4A045}" type="pres">
      <dgm:prSet presAssocID="{8E5B48AE-4EE5-4E69-8E5E-BBCF9F7350F1}" presName="node" presStyleLbl="node1" presStyleIdx="2" presStyleCnt="10">
        <dgm:presLayoutVars>
          <dgm:bulletEnabled val="1"/>
        </dgm:presLayoutVars>
      </dgm:prSet>
      <dgm:spPr/>
    </dgm:pt>
    <dgm:pt modelId="{86A3D645-7506-4FAE-A025-A615A9316A0C}" type="pres">
      <dgm:prSet presAssocID="{DB6A38D5-3EBB-40BB-97C7-280397958A64}" presName="sibTrans" presStyleCnt="0"/>
      <dgm:spPr/>
    </dgm:pt>
    <dgm:pt modelId="{9A0BE266-0E1F-4ACB-9378-FCEBC08BD45E}" type="pres">
      <dgm:prSet presAssocID="{49FFCB0F-2E02-43ED-A6BD-46242B8F126A}" presName="node" presStyleLbl="node1" presStyleIdx="3" presStyleCnt="10">
        <dgm:presLayoutVars>
          <dgm:bulletEnabled val="1"/>
        </dgm:presLayoutVars>
      </dgm:prSet>
      <dgm:spPr/>
    </dgm:pt>
    <dgm:pt modelId="{334E8D25-17B0-4476-83A1-A32CF2733C2D}" type="pres">
      <dgm:prSet presAssocID="{8511479C-576F-4A60-AD42-879A86C1F48A}" presName="sibTrans" presStyleCnt="0"/>
      <dgm:spPr/>
    </dgm:pt>
    <dgm:pt modelId="{6A3FE36C-D8E2-4486-9D3D-7988DCD6449A}" type="pres">
      <dgm:prSet presAssocID="{A5D74F2B-790D-4B75-B2AA-741231830B08}" presName="node" presStyleLbl="node1" presStyleIdx="4" presStyleCnt="10">
        <dgm:presLayoutVars>
          <dgm:bulletEnabled val="1"/>
        </dgm:presLayoutVars>
      </dgm:prSet>
      <dgm:spPr/>
    </dgm:pt>
    <dgm:pt modelId="{4C4264CC-6383-4E22-AF71-C323D7898836}" type="pres">
      <dgm:prSet presAssocID="{69660B98-329E-46CF-99F4-076C82514EEC}" presName="sibTrans" presStyleCnt="0"/>
      <dgm:spPr/>
    </dgm:pt>
    <dgm:pt modelId="{103F0C8D-59C9-4018-BF83-9BB9AB9CAAB9}" type="pres">
      <dgm:prSet presAssocID="{3CBF0378-BEC2-4A44-95BB-E6BEEE9F819C}" presName="node" presStyleLbl="node1" presStyleIdx="5" presStyleCnt="10">
        <dgm:presLayoutVars>
          <dgm:bulletEnabled val="1"/>
        </dgm:presLayoutVars>
      </dgm:prSet>
      <dgm:spPr/>
    </dgm:pt>
    <dgm:pt modelId="{ECA3134E-B1E6-4775-B28F-539663D9049F}" type="pres">
      <dgm:prSet presAssocID="{05C900DC-9613-4E2E-805B-3D502F194E28}" presName="sibTrans" presStyleCnt="0"/>
      <dgm:spPr/>
    </dgm:pt>
    <dgm:pt modelId="{E2196EAF-DBF2-4582-9ED4-DAFB12E0A613}" type="pres">
      <dgm:prSet presAssocID="{7FBDF2BE-B401-4D8B-9EC0-E937DC63CE6E}" presName="node" presStyleLbl="node1" presStyleIdx="6" presStyleCnt="10">
        <dgm:presLayoutVars>
          <dgm:bulletEnabled val="1"/>
        </dgm:presLayoutVars>
      </dgm:prSet>
      <dgm:spPr/>
    </dgm:pt>
    <dgm:pt modelId="{4C54D757-5E07-43C1-AA41-3C453E30D90D}" type="pres">
      <dgm:prSet presAssocID="{15106909-7204-4313-B4A4-F6082A775FD6}" presName="sibTrans" presStyleCnt="0"/>
      <dgm:spPr/>
    </dgm:pt>
    <dgm:pt modelId="{62131E80-69B6-4057-9E70-E3756C0676C5}" type="pres">
      <dgm:prSet presAssocID="{A9F1A304-F859-42A8-8BF5-F1D8843C2E46}" presName="node" presStyleLbl="node1" presStyleIdx="7" presStyleCnt="10">
        <dgm:presLayoutVars>
          <dgm:bulletEnabled val="1"/>
        </dgm:presLayoutVars>
      </dgm:prSet>
      <dgm:spPr/>
    </dgm:pt>
    <dgm:pt modelId="{CD497636-5812-4161-B030-12D73E21919D}" type="pres">
      <dgm:prSet presAssocID="{1FD47978-4233-496D-B337-2395A1611678}" presName="sibTrans" presStyleCnt="0"/>
      <dgm:spPr/>
    </dgm:pt>
    <dgm:pt modelId="{F19E9326-EED0-41AA-A68E-9BFD2F78D67F}" type="pres">
      <dgm:prSet presAssocID="{96BFF078-BB00-4A14-855F-B4412E659577}" presName="node" presStyleLbl="node1" presStyleIdx="8" presStyleCnt="10">
        <dgm:presLayoutVars>
          <dgm:bulletEnabled val="1"/>
        </dgm:presLayoutVars>
      </dgm:prSet>
      <dgm:spPr/>
    </dgm:pt>
    <dgm:pt modelId="{482C39AB-219E-443B-8843-D0261FBA274C}" type="pres">
      <dgm:prSet presAssocID="{A97D95D4-18ED-45AC-B4B6-55CA526D8FDD}" presName="sibTrans" presStyleCnt="0"/>
      <dgm:spPr/>
    </dgm:pt>
    <dgm:pt modelId="{916B402B-9337-46C1-AFE6-C4AFCA042A97}" type="pres">
      <dgm:prSet presAssocID="{1EB74338-78EE-4E83-B075-7DF3D7067A7B}" presName="node" presStyleLbl="node1" presStyleIdx="9" presStyleCnt="10">
        <dgm:presLayoutVars>
          <dgm:bulletEnabled val="1"/>
        </dgm:presLayoutVars>
      </dgm:prSet>
      <dgm:spPr/>
    </dgm:pt>
  </dgm:ptLst>
  <dgm:cxnLst>
    <dgm:cxn modelId="{2330DB00-94CA-4F75-9633-73E0AEEBE3A2}" srcId="{8A7B5829-E33C-409D-8AAC-CC9A08B367AD}" destId="{8E5B48AE-4EE5-4E69-8E5E-BBCF9F7350F1}" srcOrd="2" destOrd="0" parTransId="{593A92FE-48E7-4EEC-821D-ADCD4335C08B}" sibTransId="{DB6A38D5-3EBB-40BB-97C7-280397958A64}"/>
    <dgm:cxn modelId="{CA327613-8BE6-44C1-8F6F-8B92CD1358D7}" srcId="{8A7B5829-E33C-409D-8AAC-CC9A08B367AD}" destId="{4AF46024-8D4E-4523-9DD6-1E19DDDC7EEA}" srcOrd="1" destOrd="0" parTransId="{BF7E9702-0C28-4FBE-A9B6-88461C17A5F4}" sibTransId="{CF318B10-1DCE-4AA8-AD37-E0D3BAB18548}"/>
    <dgm:cxn modelId="{3B389F24-FA71-47F7-B69C-A2B46ABD22BD}" type="presOf" srcId="{7FBDF2BE-B401-4D8B-9EC0-E937DC63CE6E}" destId="{E2196EAF-DBF2-4582-9ED4-DAFB12E0A613}" srcOrd="0" destOrd="0" presId="urn:microsoft.com/office/officeart/2005/8/layout/default"/>
    <dgm:cxn modelId="{9285942C-6528-44A1-919F-B9B0E1CA1D33}" type="presOf" srcId="{0A3AF36B-76D9-4D27-B0F4-178B3A39A4C9}" destId="{D2D0BEB7-12EC-4333-B021-9243756071DA}" srcOrd="0" destOrd="0" presId="urn:microsoft.com/office/officeart/2005/8/layout/default"/>
    <dgm:cxn modelId="{E220D237-94CE-4469-9346-7FA06EB982BC}" type="presOf" srcId="{8E5B48AE-4EE5-4E69-8E5E-BBCF9F7350F1}" destId="{E0BF0A57-4231-4E41-85EC-4871F3E4A045}" srcOrd="0" destOrd="0" presId="urn:microsoft.com/office/officeart/2005/8/layout/default"/>
    <dgm:cxn modelId="{11B0643A-E4CA-468F-8261-FE6A69BBC980}" type="presOf" srcId="{3CBF0378-BEC2-4A44-95BB-E6BEEE9F819C}" destId="{103F0C8D-59C9-4018-BF83-9BB9AB9CAAB9}" srcOrd="0" destOrd="0" presId="urn:microsoft.com/office/officeart/2005/8/layout/default"/>
    <dgm:cxn modelId="{9140273D-DD3D-470C-BF6C-21CCE018F887}" srcId="{8A7B5829-E33C-409D-8AAC-CC9A08B367AD}" destId="{1EB74338-78EE-4E83-B075-7DF3D7067A7B}" srcOrd="9" destOrd="0" parTransId="{B7250C30-04BA-40E0-9956-3BAA04C1DC90}" sibTransId="{BEEE90F3-F8DA-40E5-9762-C41CB50B7269}"/>
    <dgm:cxn modelId="{CEC2285E-A763-4855-BBD7-70949E7D7796}" srcId="{8A7B5829-E33C-409D-8AAC-CC9A08B367AD}" destId="{49FFCB0F-2E02-43ED-A6BD-46242B8F126A}" srcOrd="3" destOrd="0" parTransId="{1128BCA8-CEA6-43E9-8771-B41BB5E36BAE}" sibTransId="{8511479C-576F-4A60-AD42-879A86C1F48A}"/>
    <dgm:cxn modelId="{972D3D60-2A90-4026-9C4A-A109EB206097}" srcId="{8A7B5829-E33C-409D-8AAC-CC9A08B367AD}" destId="{0A3AF36B-76D9-4D27-B0F4-178B3A39A4C9}" srcOrd="0" destOrd="0" parTransId="{9F701B27-A139-49A9-BDCE-C0CA9998019B}" sibTransId="{76937244-9C88-4FE1-966F-3C6B992226E4}"/>
    <dgm:cxn modelId="{591CDB6E-2B12-4442-AFDD-8233E3FA93B6}" type="presOf" srcId="{4AF46024-8D4E-4523-9DD6-1E19DDDC7EEA}" destId="{B9C1530D-2F8E-4DD7-A823-FBF2372C4A52}" srcOrd="0" destOrd="0" presId="urn:microsoft.com/office/officeart/2005/8/layout/default"/>
    <dgm:cxn modelId="{1CF61774-D783-48E8-A657-85F48784A8A3}" type="presOf" srcId="{96BFF078-BB00-4A14-855F-B4412E659577}" destId="{F19E9326-EED0-41AA-A68E-9BFD2F78D67F}" srcOrd="0" destOrd="0" presId="urn:microsoft.com/office/officeart/2005/8/layout/default"/>
    <dgm:cxn modelId="{5C959B75-BCC6-4494-9BB0-C5F00CD1426C}" srcId="{8A7B5829-E33C-409D-8AAC-CC9A08B367AD}" destId="{3CBF0378-BEC2-4A44-95BB-E6BEEE9F819C}" srcOrd="5" destOrd="0" parTransId="{50E7EC3B-C366-4B6B-AF19-334F0D9934A3}" sibTransId="{05C900DC-9613-4E2E-805B-3D502F194E28}"/>
    <dgm:cxn modelId="{DB6B8097-1859-4ADE-B445-A1B87B0A02C3}" srcId="{8A7B5829-E33C-409D-8AAC-CC9A08B367AD}" destId="{7FBDF2BE-B401-4D8B-9EC0-E937DC63CE6E}" srcOrd="6" destOrd="0" parTransId="{717546C6-EE82-4D80-B6D4-61BCC1876FFD}" sibTransId="{15106909-7204-4313-B4A4-F6082A775FD6}"/>
    <dgm:cxn modelId="{52DDB99C-8CB9-44BA-8D21-05AAF9FB8E5A}" type="presOf" srcId="{8A7B5829-E33C-409D-8AAC-CC9A08B367AD}" destId="{915B7239-A29D-4E48-A2EE-127B6AC4020F}" srcOrd="0" destOrd="0" presId="urn:microsoft.com/office/officeart/2005/8/layout/default"/>
    <dgm:cxn modelId="{38E530AD-5A0F-4A2E-8121-0FAA7368ED42}" srcId="{8A7B5829-E33C-409D-8AAC-CC9A08B367AD}" destId="{96BFF078-BB00-4A14-855F-B4412E659577}" srcOrd="8" destOrd="0" parTransId="{A3873FC3-CD36-468A-A185-CF277821393B}" sibTransId="{A97D95D4-18ED-45AC-B4B6-55CA526D8FDD}"/>
    <dgm:cxn modelId="{EEC182B6-181D-4F3B-AD31-420CECBC47A8}" type="presOf" srcId="{A5D74F2B-790D-4B75-B2AA-741231830B08}" destId="{6A3FE36C-D8E2-4486-9D3D-7988DCD6449A}" srcOrd="0" destOrd="0" presId="urn:microsoft.com/office/officeart/2005/8/layout/default"/>
    <dgm:cxn modelId="{3F3979B7-FE64-4740-BDE5-413D64806F28}" type="presOf" srcId="{49FFCB0F-2E02-43ED-A6BD-46242B8F126A}" destId="{9A0BE266-0E1F-4ACB-9378-FCEBC08BD45E}" srcOrd="0" destOrd="0" presId="urn:microsoft.com/office/officeart/2005/8/layout/default"/>
    <dgm:cxn modelId="{F2FAAAD7-6BB0-472F-A1E3-39DFA81AF0A8}" type="presOf" srcId="{A9F1A304-F859-42A8-8BF5-F1D8843C2E46}" destId="{62131E80-69B6-4057-9E70-E3756C0676C5}" srcOrd="0" destOrd="0" presId="urn:microsoft.com/office/officeart/2005/8/layout/default"/>
    <dgm:cxn modelId="{31D32EEE-8E3F-4686-A3AD-8D7836B3CF1B}" type="presOf" srcId="{1EB74338-78EE-4E83-B075-7DF3D7067A7B}" destId="{916B402B-9337-46C1-AFE6-C4AFCA042A97}" srcOrd="0" destOrd="0" presId="urn:microsoft.com/office/officeart/2005/8/layout/default"/>
    <dgm:cxn modelId="{1F4918F4-5803-416D-9AEA-D7F065E264F3}" srcId="{8A7B5829-E33C-409D-8AAC-CC9A08B367AD}" destId="{A9F1A304-F859-42A8-8BF5-F1D8843C2E46}" srcOrd="7" destOrd="0" parTransId="{4B719FA5-4085-4BF6-823A-ABD5B554248B}" sibTransId="{1FD47978-4233-496D-B337-2395A1611678}"/>
    <dgm:cxn modelId="{86E13BFD-346E-4B58-A782-48FAC2965539}" srcId="{8A7B5829-E33C-409D-8AAC-CC9A08B367AD}" destId="{A5D74F2B-790D-4B75-B2AA-741231830B08}" srcOrd="4" destOrd="0" parTransId="{3C09C288-09F9-4FA2-87F3-4353F199032A}" sibTransId="{69660B98-329E-46CF-99F4-076C82514EEC}"/>
    <dgm:cxn modelId="{B65BCDDE-0A34-4045-BBC4-81FC199CAF89}" type="presParOf" srcId="{915B7239-A29D-4E48-A2EE-127B6AC4020F}" destId="{D2D0BEB7-12EC-4333-B021-9243756071DA}" srcOrd="0" destOrd="0" presId="urn:microsoft.com/office/officeart/2005/8/layout/default"/>
    <dgm:cxn modelId="{F5B427A4-B1EB-49E2-9525-3F5FC54F5564}" type="presParOf" srcId="{915B7239-A29D-4E48-A2EE-127B6AC4020F}" destId="{DDE31802-AC9E-46B9-A05E-1AED7190FCA0}" srcOrd="1" destOrd="0" presId="urn:microsoft.com/office/officeart/2005/8/layout/default"/>
    <dgm:cxn modelId="{E3582CFC-7614-41B8-B4FD-ED8914D91D1D}" type="presParOf" srcId="{915B7239-A29D-4E48-A2EE-127B6AC4020F}" destId="{B9C1530D-2F8E-4DD7-A823-FBF2372C4A52}" srcOrd="2" destOrd="0" presId="urn:microsoft.com/office/officeart/2005/8/layout/default"/>
    <dgm:cxn modelId="{5B076ABD-03CF-419A-8178-6864CC5265C8}" type="presParOf" srcId="{915B7239-A29D-4E48-A2EE-127B6AC4020F}" destId="{8B07721F-B69D-4D47-9AAD-08389B9F60A0}" srcOrd="3" destOrd="0" presId="urn:microsoft.com/office/officeart/2005/8/layout/default"/>
    <dgm:cxn modelId="{3DF4E0E2-2CB6-4527-8381-014F13B88D0D}" type="presParOf" srcId="{915B7239-A29D-4E48-A2EE-127B6AC4020F}" destId="{E0BF0A57-4231-4E41-85EC-4871F3E4A045}" srcOrd="4" destOrd="0" presId="urn:microsoft.com/office/officeart/2005/8/layout/default"/>
    <dgm:cxn modelId="{013F3C4F-9CA1-4524-B725-99E1CBCFAA4D}" type="presParOf" srcId="{915B7239-A29D-4E48-A2EE-127B6AC4020F}" destId="{86A3D645-7506-4FAE-A025-A615A9316A0C}" srcOrd="5" destOrd="0" presId="urn:microsoft.com/office/officeart/2005/8/layout/default"/>
    <dgm:cxn modelId="{44DE8F68-6F92-4FC3-AAE2-2FA88787D3D6}" type="presParOf" srcId="{915B7239-A29D-4E48-A2EE-127B6AC4020F}" destId="{9A0BE266-0E1F-4ACB-9378-FCEBC08BD45E}" srcOrd="6" destOrd="0" presId="urn:microsoft.com/office/officeart/2005/8/layout/default"/>
    <dgm:cxn modelId="{5A314175-EF07-4A4F-BD9B-6051FD9A6351}" type="presParOf" srcId="{915B7239-A29D-4E48-A2EE-127B6AC4020F}" destId="{334E8D25-17B0-4476-83A1-A32CF2733C2D}" srcOrd="7" destOrd="0" presId="urn:microsoft.com/office/officeart/2005/8/layout/default"/>
    <dgm:cxn modelId="{F6965FCF-488B-45F0-98DA-B5CC62E6E43D}" type="presParOf" srcId="{915B7239-A29D-4E48-A2EE-127B6AC4020F}" destId="{6A3FE36C-D8E2-4486-9D3D-7988DCD6449A}" srcOrd="8" destOrd="0" presId="urn:microsoft.com/office/officeart/2005/8/layout/default"/>
    <dgm:cxn modelId="{356AD859-1841-4CAC-985D-65D38167616D}" type="presParOf" srcId="{915B7239-A29D-4E48-A2EE-127B6AC4020F}" destId="{4C4264CC-6383-4E22-AF71-C323D7898836}" srcOrd="9" destOrd="0" presId="urn:microsoft.com/office/officeart/2005/8/layout/default"/>
    <dgm:cxn modelId="{13B311D5-C7A0-45F9-A993-0F0ED0D010E1}" type="presParOf" srcId="{915B7239-A29D-4E48-A2EE-127B6AC4020F}" destId="{103F0C8D-59C9-4018-BF83-9BB9AB9CAAB9}" srcOrd="10" destOrd="0" presId="urn:microsoft.com/office/officeart/2005/8/layout/default"/>
    <dgm:cxn modelId="{742064C2-BC26-4BBC-BBDE-386526A89039}" type="presParOf" srcId="{915B7239-A29D-4E48-A2EE-127B6AC4020F}" destId="{ECA3134E-B1E6-4775-B28F-539663D9049F}" srcOrd="11" destOrd="0" presId="urn:microsoft.com/office/officeart/2005/8/layout/default"/>
    <dgm:cxn modelId="{4E5E6F75-A43B-4992-AFD0-DEEBE6BF2DF9}" type="presParOf" srcId="{915B7239-A29D-4E48-A2EE-127B6AC4020F}" destId="{E2196EAF-DBF2-4582-9ED4-DAFB12E0A613}" srcOrd="12" destOrd="0" presId="urn:microsoft.com/office/officeart/2005/8/layout/default"/>
    <dgm:cxn modelId="{5EE6A0ED-F505-4D5E-826B-7855E0E783E2}" type="presParOf" srcId="{915B7239-A29D-4E48-A2EE-127B6AC4020F}" destId="{4C54D757-5E07-43C1-AA41-3C453E30D90D}" srcOrd="13" destOrd="0" presId="urn:microsoft.com/office/officeart/2005/8/layout/default"/>
    <dgm:cxn modelId="{4DE41176-774F-4E78-ABE2-3C6A75FDAFFA}" type="presParOf" srcId="{915B7239-A29D-4E48-A2EE-127B6AC4020F}" destId="{62131E80-69B6-4057-9E70-E3756C0676C5}" srcOrd="14" destOrd="0" presId="urn:microsoft.com/office/officeart/2005/8/layout/default"/>
    <dgm:cxn modelId="{8A00B62B-85E9-43DD-A256-E179FB20384B}" type="presParOf" srcId="{915B7239-A29D-4E48-A2EE-127B6AC4020F}" destId="{CD497636-5812-4161-B030-12D73E21919D}" srcOrd="15" destOrd="0" presId="urn:microsoft.com/office/officeart/2005/8/layout/default"/>
    <dgm:cxn modelId="{F03E4792-5670-4411-AE3F-C494A16F0E63}" type="presParOf" srcId="{915B7239-A29D-4E48-A2EE-127B6AC4020F}" destId="{F19E9326-EED0-41AA-A68E-9BFD2F78D67F}" srcOrd="16" destOrd="0" presId="urn:microsoft.com/office/officeart/2005/8/layout/default"/>
    <dgm:cxn modelId="{6212664C-67F4-4E6B-ADFF-3D484FF2D039}" type="presParOf" srcId="{915B7239-A29D-4E48-A2EE-127B6AC4020F}" destId="{482C39AB-219E-443B-8843-D0261FBA274C}" srcOrd="17" destOrd="0" presId="urn:microsoft.com/office/officeart/2005/8/layout/default"/>
    <dgm:cxn modelId="{911F458F-F2BC-4EC4-BC4A-6ADE10F39A10}" type="presParOf" srcId="{915B7239-A29D-4E48-A2EE-127B6AC4020F}" destId="{916B402B-9337-46C1-AFE6-C4AFCA042A97}"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847AD5-4673-4CBA-9DD2-502AA511D261}"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D51885B0-59A5-4305-B4B8-C95F320E1263}">
      <dgm:prSet/>
      <dgm:spPr/>
      <dgm:t>
        <a:bodyPr/>
        <a:lstStyle/>
        <a:p>
          <a:r>
            <a:rPr lang="en-GB" b="1"/>
            <a:t>Trust Restoration</a:t>
          </a:r>
          <a:r>
            <a:rPr lang="en-GB"/>
            <a:t>: building community healthcare provider relationships through consistent engagement and transparent communication.</a:t>
          </a:r>
          <a:endParaRPr lang="en-US"/>
        </a:p>
      </dgm:t>
    </dgm:pt>
    <dgm:pt modelId="{2CAD1FD7-5C7A-419B-8E06-8946AA278F20}" type="parTrans" cxnId="{46A617BD-F4D5-42D6-99F9-577ADEC5801C}">
      <dgm:prSet/>
      <dgm:spPr/>
      <dgm:t>
        <a:bodyPr/>
        <a:lstStyle/>
        <a:p>
          <a:endParaRPr lang="en-US"/>
        </a:p>
      </dgm:t>
    </dgm:pt>
    <dgm:pt modelId="{7CEF4200-7EAF-4CCC-8BB4-A4CA1B9DEBF6}" type="sibTrans" cxnId="{46A617BD-F4D5-42D6-99F9-577ADEC5801C}">
      <dgm:prSet/>
      <dgm:spPr/>
      <dgm:t>
        <a:bodyPr/>
        <a:lstStyle/>
        <a:p>
          <a:endParaRPr lang="en-US"/>
        </a:p>
      </dgm:t>
    </dgm:pt>
    <dgm:pt modelId="{E52164A4-F796-4D0A-A3C3-0CDA0489FDC8}">
      <dgm:prSet/>
      <dgm:spPr/>
      <dgm:t>
        <a:bodyPr/>
        <a:lstStyle/>
        <a:p>
          <a:r>
            <a:rPr lang="en-GB" b="1"/>
            <a:t>Barrier Removal</a:t>
          </a:r>
          <a:r>
            <a:rPr lang="en-GB"/>
            <a:t>: Increasing healthcare resource access in underserved communities removing socio- economic obstacles vaccination</a:t>
          </a:r>
          <a:endParaRPr lang="en-US"/>
        </a:p>
      </dgm:t>
    </dgm:pt>
    <dgm:pt modelId="{C970005C-525B-4695-8090-E45F526CF958}" type="parTrans" cxnId="{7DC994D3-4BDB-4358-AFF1-BCA4204EC10A}">
      <dgm:prSet/>
      <dgm:spPr/>
      <dgm:t>
        <a:bodyPr/>
        <a:lstStyle/>
        <a:p>
          <a:endParaRPr lang="en-US"/>
        </a:p>
      </dgm:t>
    </dgm:pt>
    <dgm:pt modelId="{BF3B990F-B193-4FBB-BF9E-F8A3797DE0BF}" type="sibTrans" cxnId="{7DC994D3-4BDB-4358-AFF1-BCA4204EC10A}">
      <dgm:prSet/>
      <dgm:spPr/>
      <dgm:t>
        <a:bodyPr/>
        <a:lstStyle/>
        <a:p>
          <a:endParaRPr lang="en-US"/>
        </a:p>
      </dgm:t>
    </dgm:pt>
    <dgm:pt modelId="{5C91ADDA-FBCC-4F6E-8294-8D81483695D6}">
      <dgm:prSet/>
      <dgm:spPr/>
      <dgm:t>
        <a:bodyPr/>
        <a:lstStyle/>
        <a:p>
          <a:r>
            <a:rPr lang="en-GB" b="1" dirty="0"/>
            <a:t>Targeted interventions </a:t>
          </a:r>
          <a:r>
            <a:rPr lang="en-GB" dirty="0"/>
            <a:t>: socio-economic status specific programs recommended by Pasadyn Mamo Caplan 2025 for vulnerable populations</a:t>
          </a:r>
          <a:endParaRPr lang="en-US" dirty="0"/>
        </a:p>
      </dgm:t>
    </dgm:pt>
    <dgm:pt modelId="{D96DAE5A-76AF-44E0-81C0-D58ADAE0DE74}" type="parTrans" cxnId="{25B84053-A704-4E1C-81C1-5768CF8BEFD5}">
      <dgm:prSet/>
      <dgm:spPr/>
      <dgm:t>
        <a:bodyPr/>
        <a:lstStyle/>
        <a:p>
          <a:endParaRPr lang="en-US"/>
        </a:p>
      </dgm:t>
    </dgm:pt>
    <dgm:pt modelId="{39AA6534-1074-4916-A377-F0C4360F6106}" type="sibTrans" cxnId="{25B84053-A704-4E1C-81C1-5768CF8BEFD5}">
      <dgm:prSet/>
      <dgm:spPr/>
      <dgm:t>
        <a:bodyPr/>
        <a:lstStyle/>
        <a:p>
          <a:endParaRPr lang="en-US"/>
        </a:p>
      </dgm:t>
    </dgm:pt>
    <dgm:pt modelId="{EAB07DF4-B19B-420A-8E9A-55D66AD5D994}">
      <dgm:prSet/>
      <dgm:spPr/>
      <dgm:t>
        <a:bodyPr/>
        <a:lstStyle/>
        <a:p>
          <a:r>
            <a:rPr lang="en-GB"/>
            <a:t>Continuous Monitoring: Real-time tracking of vaccination rates and outbreak indicators with evidence from Thompson et  al., 2023 Emery et at.,2025</a:t>
          </a:r>
          <a:endParaRPr lang="en-US"/>
        </a:p>
      </dgm:t>
    </dgm:pt>
    <dgm:pt modelId="{4279C6F6-1252-4B05-BB88-E30EF9FA40A3}" type="parTrans" cxnId="{93E869E6-F8BB-487F-8796-267D77D28DF0}">
      <dgm:prSet/>
      <dgm:spPr/>
      <dgm:t>
        <a:bodyPr/>
        <a:lstStyle/>
        <a:p>
          <a:endParaRPr lang="en-US"/>
        </a:p>
      </dgm:t>
    </dgm:pt>
    <dgm:pt modelId="{E00F894B-7C68-4F9F-9B2C-437B5F4B91FE}" type="sibTrans" cxnId="{93E869E6-F8BB-487F-8796-267D77D28DF0}">
      <dgm:prSet/>
      <dgm:spPr/>
      <dgm:t>
        <a:bodyPr/>
        <a:lstStyle/>
        <a:p>
          <a:endParaRPr lang="en-US"/>
        </a:p>
      </dgm:t>
    </dgm:pt>
    <dgm:pt modelId="{2D104A22-1E25-4C93-93DB-2F5F94DC784B}" type="pres">
      <dgm:prSet presAssocID="{4E847AD5-4673-4CBA-9DD2-502AA511D261}" presName="diagram" presStyleCnt="0">
        <dgm:presLayoutVars>
          <dgm:dir/>
          <dgm:resizeHandles val="exact"/>
        </dgm:presLayoutVars>
      </dgm:prSet>
      <dgm:spPr/>
    </dgm:pt>
    <dgm:pt modelId="{5DDB4866-8F33-4BD4-93B6-5EE864B19C8C}" type="pres">
      <dgm:prSet presAssocID="{D51885B0-59A5-4305-B4B8-C95F320E1263}" presName="node" presStyleLbl="node1" presStyleIdx="0" presStyleCnt="4">
        <dgm:presLayoutVars>
          <dgm:bulletEnabled val="1"/>
        </dgm:presLayoutVars>
      </dgm:prSet>
      <dgm:spPr/>
    </dgm:pt>
    <dgm:pt modelId="{6A6127E8-4884-4A32-8837-C3E96980B938}" type="pres">
      <dgm:prSet presAssocID="{7CEF4200-7EAF-4CCC-8BB4-A4CA1B9DEBF6}" presName="sibTrans" presStyleCnt="0"/>
      <dgm:spPr/>
    </dgm:pt>
    <dgm:pt modelId="{5739DC9B-4D5D-4B24-A604-9E1FAF46114D}" type="pres">
      <dgm:prSet presAssocID="{E52164A4-F796-4D0A-A3C3-0CDA0489FDC8}" presName="node" presStyleLbl="node1" presStyleIdx="1" presStyleCnt="4">
        <dgm:presLayoutVars>
          <dgm:bulletEnabled val="1"/>
        </dgm:presLayoutVars>
      </dgm:prSet>
      <dgm:spPr/>
    </dgm:pt>
    <dgm:pt modelId="{85A020F9-6475-4513-ABD0-794E58C74693}" type="pres">
      <dgm:prSet presAssocID="{BF3B990F-B193-4FBB-BF9E-F8A3797DE0BF}" presName="sibTrans" presStyleCnt="0"/>
      <dgm:spPr/>
    </dgm:pt>
    <dgm:pt modelId="{0EB0D1B5-535B-4707-BEC2-701B1807CBD0}" type="pres">
      <dgm:prSet presAssocID="{5C91ADDA-FBCC-4F6E-8294-8D81483695D6}" presName="node" presStyleLbl="node1" presStyleIdx="2" presStyleCnt="4">
        <dgm:presLayoutVars>
          <dgm:bulletEnabled val="1"/>
        </dgm:presLayoutVars>
      </dgm:prSet>
      <dgm:spPr/>
    </dgm:pt>
    <dgm:pt modelId="{9227CED7-3C4E-476F-AC9D-9B39214742C5}" type="pres">
      <dgm:prSet presAssocID="{39AA6534-1074-4916-A377-F0C4360F6106}" presName="sibTrans" presStyleCnt="0"/>
      <dgm:spPr/>
    </dgm:pt>
    <dgm:pt modelId="{60EE4098-4850-43A8-81A3-E2A7EE7971CD}" type="pres">
      <dgm:prSet presAssocID="{EAB07DF4-B19B-420A-8E9A-55D66AD5D994}" presName="node" presStyleLbl="node1" presStyleIdx="3" presStyleCnt="4">
        <dgm:presLayoutVars>
          <dgm:bulletEnabled val="1"/>
        </dgm:presLayoutVars>
      </dgm:prSet>
      <dgm:spPr/>
    </dgm:pt>
  </dgm:ptLst>
  <dgm:cxnLst>
    <dgm:cxn modelId="{25B84053-A704-4E1C-81C1-5768CF8BEFD5}" srcId="{4E847AD5-4673-4CBA-9DD2-502AA511D261}" destId="{5C91ADDA-FBCC-4F6E-8294-8D81483695D6}" srcOrd="2" destOrd="0" parTransId="{D96DAE5A-76AF-44E0-81C0-D58ADAE0DE74}" sibTransId="{39AA6534-1074-4916-A377-F0C4360F6106}"/>
    <dgm:cxn modelId="{CAE8F75A-45E6-4CBF-B5C2-CC49874278F6}" type="presOf" srcId="{D51885B0-59A5-4305-B4B8-C95F320E1263}" destId="{5DDB4866-8F33-4BD4-93B6-5EE864B19C8C}" srcOrd="0" destOrd="0" presId="urn:microsoft.com/office/officeart/2005/8/layout/default"/>
    <dgm:cxn modelId="{43311E8E-A1BA-4740-AFA8-8B1AFAF5FBFE}" type="presOf" srcId="{E52164A4-F796-4D0A-A3C3-0CDA0489FDC8}" destId="{5739DC9B-4D5D-4B24-A604-9E1FAF46114D}" srcOrd="0" destOrd="0" presId="urn:microsoft.com/office/officeart/2005/8/layout/default"/>
    <dgm:cxn modelId="{6A5FB592-8F7B-4B35-96D7-F54A16C55DBC}" type="presOf" srcId="{EAB07DF4-B19B-420A-8E9A-55D66AD5D994}" destId="{60EE4098-4850-43A8-81A3-E2A7EE7971CD}" srcOrd="0" destOrd="0" presId="urn:microsoft.com/office/officeart/2005/8/layout/default"/>
    <dgm:cxn modelId="{D6FC539D-C165-43D6-8D66-E92FE2615DEB}" type="presOf" srcId="{4E847AD5-4673-4CBA-9DD2-502AA511D261}" destId="{2D104A22-1E25-4C93-93DB-2F5F94DC784B}" srcOrd="0" destOrd="0" presId="urn:microsoft.com/office/officeart/2005/8/layout/default"/>
    <dgm:cxn modelId="{46A617BD-F4D5-42D6-99F9-577ADEC5801C}" srcId="{4E847AD5-4673-4CBA-9DD2-502AA511D261}" destId="{D51885B0-59A5-4305-B4B8-C95F320E1263}" srcOrd="0" destOrd="0" parTransId="{2CAD1FD7-5C7A-419B-8E06-8946AA278F20}" sibTransId="{7CEF4200-7EAF-4CCC-8BB4-A4CA1B9DEBF6}"/>
    <dgm:cxn modelId="{F401C0CF-A516-4254-9069-227A82986CF4}" type="presOf" srcId="{5C91ADDA-FBCC-4F6E-8294-8D81483695D6}" destId="{0EB0D1B5-535B-4707-BEC2-701B1807CBD0}" srcOrd="0" destOrd="0" presId="urn:microsoft.com/office/officeart/2005/8/layout/default"/>
    <dgm:cxn modelId="{7DC994D3-4BDB-4358-AFF1-BCA4204EC10A}" srcId="{4E847AD5-4673-4CBA-9DD2-502AA511D261}" destId="{E52164A4-F796-4D0A-A3C3-0CDA0489FDC8}" srcOrd="1" destOrd="0" parTransId="{C970005C-525B-4695-8090-E45F526CF958}" sibTransId="{BF3B990F-B193-4FBB-BF9E-F8A3797DE0BF}"/>
    <dgm:cxn modelId="{93E869E6-F8BB-487F-8796-267D77D28DF0}" srcId="{4E847AD5-4673-4CBA-9DD2-502AA511D261}" destId="{EAB07DF4-B19B-420A-8E9A-55D66AD5D994}" srcOrd="3" destOrd="0" parTransId="{4279C6F6-1252-4B05-BB88-E30EF9FA40A3}" sibTransId="{E00F894B-7C68-4F9F-9B2C-437B5F4B91FE}"/>
    <dgm:cxn modelId="{A5B4B725-8EE7-41DA-807F-6624E34A5E11}" type="presParOf" srcId="{2D104A22-1E25-4C93-93DB-2F5F94DC784B}" destId="{5DDB4866-8F33-4BD4-93B6-5EE864B19C8C}" srcOrd="0" destOrd="0" presId="urn:microsoft.com/office/officeart/2005/8/layout/default"/>
    <dgm:cxn modelId="{0B3804DC-00FB-4C51-BBD6-94FE134E0829}" type="presParOf" srcId="{2D104A22-1E25-4C93-93DB-2F5F94DC784B}" destId="{6A6127E8-4884-4A32-8837-C3E96980B938}" srcOrd="1" destOrd="0" presId="urn:microsoft.com/office/officeart/2005/8/layout/default"/>
    <dgm:cxn modelId="{880FF610-23FF-4D66-B903-CDB97056B865}" type="presParOf" srcId="{2D104A22-1E25-4C93-93DB-2F5F94DC784B}" destId="{5739DC9B-4D5D-4B24-A604-9E1FAF46114D}" srcOrd="2" destOrd="0" presId="urn:microsoft.com/office/officeart/2005/8/layout/default"/>
    <dgm:cxn modelId="{39D03B8F-0F8E-4F4D-A81F-577E0FF438B4}" type="presParOf" srcId="{2D104A22-1E25-4C93-93DB-2F5F94DC784B}" destId="{85A020F9-6475-4513-ABD0-794E58C74693}" srcOrd="3" destOrd="0" presId="urn:microsoft.com/office/officeart/2005/8/layout/default"/>
    <dgm:cxn modelId="{44218CEE-8CEC-4F11-AB7B-82A71A02F1E2}" type="presParOf" srcId="{2D104A22-1E25-4C93-93DB-2F5F94DC784B}" destId="{0EB0D1B5-535B-4707-BEC2-701B1807CBD0}" srcOrd="4" destOrd="0" presId="urn:microsoft.com/office/officeart/2005/8/layout/default"/>
    <dgm:cxn modelId="{7C6C622C-3E5F-4DCE-A687-7C01DD7F0C4D}" type="presParOf" srcId="{2D104A22-1E25-4C93-93DB-2F5F94DC784B}" destId="{9227CED7-3C4E-476F-AC9D-9B39214742C5}" srcOrd="5" destOrd="0" presId="urn:microsoft.com/office/officeart/2005/8/layout/default"/>
    <dgm:cxn modelId="{1FD6863C-D54F-4204-AD1A-6253D1E8D7C1}" type="presParOf" srcId="{2D104A22-1E25-4C93-93DB-2F5F94DC784B}" destId="{60EE4098-4850-43A8-81A3-E2A7EE7971C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A479F5-BD1F-476C-885D-9D6FD5F7F9EB}"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CC25B9CA-B2B9-4B57-8465-D54F21FA8938}">
      <dgm:prSet/>
      <dgm:spPr/>
      <dgm:t>
        <a:bodyPr/>
        <a:lstStyle/>
        <a:p>
          <a:r>
            <a:rPr lang="en-GB" b="1"/>
            <a:t>During the COVID-19 public health restrictions were lifted in 2023 and international travel lifted, global measles cases skyrocketed.</a:t>
          </a:r>
          <a:endParaRPr lang="en-US"/>
        </a:p>
      </dgm:t>
    </dgm:pt>
    <dgm:pt modelId="{6EE42FBF-E697-4E81-B280-C220A7441DF9}" type="parTrans" cxnId="{6A0BA734-CB9D-4093-82BF-0EAC0480E130}">
      <dgm:prSet/>
      <dgm:spPr/>
      <dgm:t>
        <a:bodyPr/>
        <a:lstStyle/>
        <a:p>
          <a:endParaRPr lang="en-US"/>
        </a:p>
      </dgm:t>
    </dgm:pt>
    <dgm:pt modelId="{AF5D39FC-4F4F-4636-A92A-0C644358E7BC}" type="sibTrans" cxnId="{6A0BA734-CB9D-4093-82BF-0EAC0480E130}">
      <dgm:prSet/>
      <dgm:spPr/>
      <dgm:t>
        <a:bodyPr/>
        <a:lstStyle/>
        <a:p>
          <a:endParaRPr lang="en-US"/>
        </a:p>
      </dgm:t>
    </dgm:pt>
    <dgm:pt modelId="{3C61BAE4-3528-4F55-974A-60C1987B4765}">
      <dgm:prSet/>
      <dgm:spPr/>
      <dgm:t>
        <a:bodyPr/>
        <a:lstStyle/>
        <a:p>
          <a:r>
            <a:rPr lang="en-GB" b="1"/>
            <a:t>The World Health Organization (WHO) reported around 320,000 measles cases worldwide in 2023, which is 1.8 times higher than the roughly 170,000 cases recorded in 2022</a:t>
          </a:r>
          <a:endParaRPr lang="en-US"/>
        </a:p>
      </dgm:t>
    </dgm:pt>
    <dgm:pt modelId="{3E82C02A-EA1B-442F-9501-61164786245D}" type="parTrans" cxnId="{D6E34624-4378-4619-828C-0205028A3B02}">
      <dgm:prSet/>
      <dgm:spPr/>
      <dgm:t>
        <a:bodyPr/>
        <a:lstStyle/>
        <a:p>
          <a:endParaRPr lang="en-US"/>
        </a:p>
      </dgm:t>
    </dgm:pt>
    <dgm:pt modelId="{FCD544D3-07E4-4E27-854C-C40E44E80AE8}" type="sibTrans" cxnId="{D6E34624-4378-4619-828C-0205028A3B02}">
      <dgm:prSet/>
      <dgm:spPr/>
      <dgm:t>
        <a:bodyPr/>
        <a:lstStyle/>
        <a:p>
          <a:endParaRPr lang="en-US"/>
        </a:p>
      </dgm:t>
    </dgm:pt>
    <dgm:pt modelId="{03FFFFB8-C680-4135-A6C8-746C6238724D}">
      <dgm:prSet/>
      <dgm:spPr/>
      <dgm:t>
        <a:bodyPr/>
        <a:lstStyle/>
        <a:p>
          <a:r>
            <a:rPr lang="en-GB" b="1" dirty="0"/>
            <a:t>World Health Organization (WHO) identified low vaccination coverage and increased global travel as the main issues behind the rapid rise in measles outbreaks.</a:t>
          </a:r>
          <a:endParaRPr lang="en-US" dirty="0"/>
        </a:p>
      </dgm:t>
    </dgm:pt>
    <dgm:pt modelId="{EB86E716-AC23-4839-82FB-C42959E8B6F5}" type="parTrans" cxnId="{A13E9551-86A6-48C4-8094-1E037C4D58F0}">
      <dgm:prSet/>
      <dgm:spPr/>
      <dgm:t>
        <a:bodyPr/>
        <a:lstStyle/>
        <a:p>
          <a:endParaRPr lang="en-US"/>
        </a:p>
      </dgm:t>
    </dgm:pt>
    <dgm:pt modelId="{08FADFA3-DF28-438F-9E80-8C613FBF68FB}" type="sibTrans" cxnId="{A13E9551-86A6-48C4-8094-1E037C4D58F0}">
      <dgm:prSet/>
      <dgm:spPr/>
      <dgm:t>
        <a:bodyPr/>
        <a:lstStyle/>
        <a:p>
          <a:endParaRPr lang="en-US"/>
        </a:p>
      </dgm:t>
    </dgm:pt>
    <dgm:pt modelId="{097991CF-6125-414F-9BD3-8042B068F06E}">
      <dgm:prSet/>
      <dgm:spPr/>
      <dgm:t>
        <a:bodyPr/>
        <a:lstStyle/>
        <a:p>
          <a:r>
            <a:rPr lang="en-GB" b="1"/>
            <a:t>According to World Health Organization (WHO) during the COVID- 19 pandemic, many nations experienced interruptions or delays in routine vaccinations services, leading to a significant drop in immunisation rate.</a:t>
          </a:r>
          <a:endParaRPr lang="en-US"/>
        </a:p>
      </dgm:t>
    </dgm:pt>
    <dgm:pt modelId="{7D408456-7342-44C2-90C7-7318B1195DF9}" type="parTrans" cxnId="{A3911DC7-7A29-4C07-8DA2-BC2D45571C2C}">
      <dgm:prSet/>
      <dgm:spPr/>
      <dgm:t>
        <a:bodyPr/>
        <a:lstStyle/>
        <a:p>
          <a:endParaRPr lang="en-US"/>
        </a:p>
      </dgm:t>
    </dgm:pt>
    <dgm:pt modelId="{7270D24E-8EA6-44A0-AC2F-3DE390723B77}" type="sibTrans" cxnId="{A3911DC7-7A29-4C07-8DA2-BC2D45571C2C}">
      <dgm:prSet/>
      <dgm:spPr/>
      <dgm:t>
        <a:bodyPr/>
        <a:lstStyle/>
        <a:p>
          <a:endParaRPr lang="en-US"/>
        </a:p>
      </dgm:t>
    </dgm:pt>
    <dgm:pt modelId="{99205DB2-E4D8-43D9-95D3-8C4425292C1B}">
      <dgm:prSet/>
      <dgm:spPr/>
      <dgm:t>
        <a:bodyPr/>
        <a:lstStyle/>
        <a:p>
          <a:r>
            <a:rPr lang="en-GB" b="1" dirty="0"/>
            <a:t>World Health Organisation (WHO) argues as travel restrictions eased, population movement increased, creating conditions that allowed the measles virus to spread more easily across different regions </a:t>
          </a:r>
          <a:r>
            <a:rPr lang="en-US" altLang="ko-KR" b="0" i="0" dirty="0"/>
            <a:t>(</a:t>
          </a:r>
          <a:r>
            <a:rPr lang="ko-KR" altLang="en-US" b="0" i="0" dirty="0"/>
            <a:t>주영 심 </a:t>
          </a:r>
          <a:r>
            <a:rPr lang="en-GB" b="0" i="1" dirty="0"/>
            <a:t>et al.</a:t>
          </a:r>
          <a:r>
            <a:rPr lang="en-GB" b="0" i="0" dirty="0"/>
            <a:t>, 2024)</a:t>
          </a:r>
          <a:endParaRPr lang="en-US" dirty="0">
            <a:latin typeface="+mn-lt"/>
          </a:endParaRPr>
        </a:p>
      </dgm:t>
    </dgm:pt>
    <dgm:pt modelId="{F17B83FE-03E0-4E55-B168-AF76484DCADB}" type="parTrans" cxnId="{DD7DE6D8-B083-4D36-9B9B-35AE935CB427}">
      <dgm:prSet/>
      <dgm:spPr/>
      <dgm:t>
        <a:bodyPr/>
        <a:lstStyle/>
        <a:p>
          <a:endParaRPr lang="en-US"/>
        </a:p>
      </dgm:t>
    </dgm:pt>
    <dgm:pt modelId="{78D03E43-E6C5-4297-9F1D-A694B5DFC78F}" type="sibTrans" cxnId="{DD7DE6D8-B083-4D36-9B9B-35AE935CB427}">
      <dgm:prSet/>
      <dgm:spPr/>
      <dgm:t>
        <a:bodyPr/>
        <a:lstStyle/>
        <a:p>
          <a:endParaRPr lang="en-US"/>
        </a:p>
      </dgm:t>
    </dgm:pt>
    <dgm:pt modelId="{9B99B9B2-DE80-4A7E-B381-6E6134AED595}" type="pres">
      <dgm:prSet presAssocID="{3EA479F5-BD1F-476C-885D-9D6FD5F7F9EB}" presName="diagram" presStyleCnt="0">
        <dgm:presLayoutVars>
          <dgm:dir/>
          <dgm:resizeHandles val="exact"/>
        </dgm:presLayoutVars>
      </dgm:prSet>
      <dgm:spPr/>
    </dgm:pt>
    <dgm:pt modelId="{1AD360F4-87CF-441B-88DE-0209318BE788}" type="pres">
      <dgm:prSet presAssocID="{CC25B9CA-B2B9-4B57-8465-D54F21FA8938}" presName="node" presStyleLbl="node1" presStyleIdx="0" presStyleCnt="5">
        <dgm:presLayoutVars>
          <dgm:bulletEnabled val="1"/>
        </dgm:presLayoutVars>
      </dgm:prSet>
      <dgm:spPr/>
    </dgm:pt>
    <dgm:pt modelId="{3A82C780-BA3F-408C-A01E-970895CA1551}" type="pres">
      <dgm:prSet presAssocID="{AF5D39FC-4F4F-4636-A92A-0C644358E7BC}" presName="sibTrans" presStyleCnt="0"/>
      <dgm:spPr/>
    </dgm:pt>
    <dgm:pt modelId="{36FC6BC6-940C-48F5-9638-DA9E263FE0B2}" type="pres">
      <dgm:prSet presAssocID="{3C61BAE4-3528-4F55-974A-60C1987B4765}" presName="node" presStyleLbl="node1" presStyleIdx="1" presStyleCnt="5">
        <dgm:presLayoutVars>
          <dgm:bulletEnabled val="1"/>
        </dgm:presLayoutVars>
      </dgm:prSet>
      <dgm:spPr/>
    </dgm:pt>
    <dgm:pt modelId="{5635EC4D-1E38-4A47-87AB-01F318AEEBA5}" type="pres">
      <dgm:prSet presAssocID="{FCD544D3-07E4-4E27-854C-C40E44E80AE8}" presName="sibTrans" presStyleCnt="0"/>
      <dgm:spPr/>
    </dgm:pt>
    <dgm:pt modelId="{3953514A-7985-4445-B833-95E769DEF01F}" type="pres">
      <dgm:prSet presAssocID="{03FFFFB8-C680-4135-A6C8-746C6238724D}" presName="node" presStyleLbl="node1" presStyleIdx="2" presStyleCnt="5">
        <dgm:presLayoutVars>
          <dgm:bulletEnabled val="1"/>
        </dgm:presLayoutVars>
      </dgm:prSet>
      <dgm:spPr/>
    </dgm:pt>
    <dgm:pt modelId="{F0DA46C6-12FE-430E-AFEE-8D7A1D67568E}" type="pres">
      <dgm:prSet presAssocID="{08FADFA3-DF28-438F-9E80-8C613FBF68FB}" presName="sibTrans" presStyleCnt="0"/>
      <dgm:spPr/>
    </dgm:pt>
    <dgm:pt modelId="{7826B99A-EDB5-47D6-AC09-DEF84F0E66B0}" type="pres">
      <dgm:prSet presAssocID="{097991CF-6125-414F-9BD3-8042B068F06E}" presName="node" presStyleLbl="node1" presStyleIdx="3" presStyleCnt="5">
        <dgm:presLayoutVars>
          <dgm:bulletEnabled val="1"/>
        </dgm:presLayoutVars>
      </dgm:prSet>
      <dgm:spPr/>
    </dgm:pt>
    <dgm:pt modelId="{40DDBF31-4D7B-4646-A4A3-D70EC063A6CB}" type="pres">
      <dgm:prSet presAssocID="{7270D24E-8EA6-44A0-AC2F-3DE390723B77}" presName="sibTrans" presStyleCnt="0"/>
      <dgm:spPr/>
    </dgm:pt>
    <dgm:pt modelId="{D5D93092-EC46-4E17-B0BF-148138A0C85F}" type="pres">
      <dgm:prSet presAssocID="{99205DB2-E4D8-43D9-95D3-8C4425292C1B}" presName="node" presStyleLbl="node1" presStyleIdx="4" presStyleCnt="5" custLinFactNeighborX="-4614" custLinFactNeighborY="1288">
        <dgm:presLayoutVars>
          <dgm:bulletEnabled val="1"/>
        </dgm:presLayoutVars>
      </dgm:prSet>
      <dgm:spPr/>
    </dgm:pt>
  </dgm:ptLst>
  <dgm:cxnLst>
    <dgm:cxn modelId="{D6E34624-4378-4619-828C-0205028A3B02}" srcId="{3EA479F5-BD1F-476C-885D-9D6FD5F7F9EB}" destId="{3C61BAE4-3528-4F55-974A-60C1987B4765}" srcOrd="1" destOrd="0" parTransId="{3E82C02A-EA1B-442F-9501-61164786245D}" sibTransId="{FCD544D3-07E4-4E27-854C-C40E44E80AE8}"/>
    <dgm:cxn modelId="{1D349824-5651-48F5-B4DC-96A058990538}" type="presOf" srcId="{3C61BAE4-3528-4F55-974A-60C1987B4765}" destId="{36FC6BC6-940C-48F5-9638-DA9E263FE0B2}" srcOrd="0" destOrd="0" presId="urn:microsoft.com/office/officeart/2005/8/layout/default"/>
    <dgm:cxn modelId="{6A0BA734-CB9D-4093-82BF-0EAC0480E130}" srcId="{3EA479F5-BD1F-476C-885D-9D6FD5F7F9EB}" destId="{CC25B9CA-B2B9-4B57-8465-D54F21FA8938}" srcOrd="0" destOrd="0" parTransId="{6EE42FBF-E697-4E81-B280-C220A7441DF9}" sibTransId="{AF5D39FC-4F4F-4636-A92A-0C644358E7BC}"/>
    <dgm:cxn modelId="{AE6CEC48-68C2-4C65-8A8E-4A102674BB86}" type="presOf" srcId="{03FFFFB8-C680-4135-A6C8-746C6238724D}" destId="{3953514A-7985-4445-B833-95E769DEF01F}" srcOrd="0" destOrd="0" presId="urn:microsoft.com/office/officeart/2005/8/layout/default"/>
    <dgm:cxn modelId="{8B2A574D-2918-4020-A9F3-B9AA3208C8EB}" type="presOf" srcId="{3EA479F5-BD1F-476C-885D-9D6FD5F7F9EB}" destId="{9B99B9B2-DE80-4A7E-B381-6E6134AED595}" srcOrd="0" destOrd="0" presId="urn:microsoft.com/office/officeart/2005/8/layout/default"/>
    <dgm:cxn modelId="{A13E9551-86A6-48C4-8094-1E037C4D58F0}" srcId="{3EA479F5-BD1F-476C-885D-9D6FD5F7F9EB}" destId="{03FFFFB8-C680-4135-A6C8-746C6238724D}" srcOrd="2" destOrd="0" parTransId="{EB86E716-AC23-4839-82FB-C42959E8B6F5}" sibTransId="{08FADFA3-DF28-438F-9E80-8C613FBF68FB}"/>
    <dgm:cxn modelId="{AD33DB87-12FB-4C07-BE04-EF3C84E9D8E1}" type="presOf" srcId="{CC25B9CA-B2B9-4B57-8465-D54F21FA8938}" destId="{1AD360F4-87CF-441B-88DE-0209318BE788}" srcOrd="0" destOrd="0" presId="urn:microsoft.com/office/officeart/2005/8/layout/default"/>
    <dgm:cxn modelId="{F3AEB2AB-C507-4D33-A947-0A2FF0EC0843}" type="presOf" srcId="{99205DB2-E4D8-43D9-95D3-8C4425292C1B}" destId="{D5D93092-EC46-4E17-B0BF-148138A0C85F}" srcOrd="0" destOrd="0" presId="urn:microsoft.com/office/officeart/2005/8/layout/default"/>
    <dgm:cxn modelId="{020C3EBE-71E4-49D9-97DE-77612D9EDF9D}" type="presOf" srcId="{097991CF-6125-414F-9BD3-8042B068F06E}" destId="{7826B99A-EDB5-47D6-AC09-DEF84F0E66B0}" srcOrd="0" destOrd="0" presId="urn:microsoft.com/office/officeart/2005/8/layout/default"/>
    <dgm:cxn modelId="{A3911DC7-7A29-4C07-8DA2-BC2D45571C2C}" srcId="{3EA479F5-BD1F-476C-885D-9D6FD5F7F9EB}" destId="{097991CF-6125-414F-9BD3-8042B068F06E}" srcOrd="3" destOrd="0" parTransId="{7D408456-7342-44C2-90C7-7318B1195DF9}" sibTransId="{7270D24E-8EA6-44A0-AC2F-3DE390723B77}"/>
    <dgm:cxn modelId="{DD7DE6D8-B083-4D36-9B9B-35AE935CB427}" srcId="{3EA479F5-BD1F-476C-885D-9D6FD5F7F9EB}" destId="{99205DB2-E4D8-43D9-95D3-8C4425292C1B}" srcOrd="4" destOrd="0" parTransId="{F17B83FE-03E0-4E55-B168-AF76484DCADB}" sibTransId="{78D03E43-E6C5-4297-9F1D-A694B5DFC78F}"/>
    <dgm:cxn modelId="{B77795B3-6B5D-49AC-915F-8BEF45DA99E6}" type="presParOf" srcId="{9B99B9B2-DE80-4A7E-B381-6E6134AED595}" destId="{1AD360F4-87CF-441B-88DE-0209318BE788}" srcOrd="0" destOrd="0" presId="urn:microsoft.com/office/officeart/2005/8/layout/default"/>
    <dgm:cxn modelId="{5C190D65-E262-4D04-80DA-2BEF582C28C0}" type="presParOf" srcId="{9B99B9B2-DE80-4A7E-B381-6E6134AED595}" destId="{3A82C780-BA3F-408C-A01E-970895CA1551}" srcOrd="1" destOrd="0" presId="urn:microsoft.com/office/officeart/2005/8/layout/default"/>
    <dgm:cxn modelId="{8CE5A55B-8BC7-4833-9A78-3F5DF7B97E29}" type="presParOf" srcId="{9B99B9B2-DE80-4A7E-B381-6E6134AED595}" destId="{36FC6BC6-940C-48F5-9638-DA9E263FE0B2}" srcOrd="2" destOrd="0" presId="urn:microsoft.com/office/officeart/2005/8/layout/default"/>
    <dgm:cxn modelId="{9EAABCCA-C841-426D-8D0F-1E69B5CB4AE3}" type="presParOf" srcId="{9B99B9B2-DE80-4A7E-B381-6E6134AED595}" destId="{5635EC4D-1E38-4A47-87AB-01F318AEEBA5}" srcOrd="3" destOrd="0" presId="urn:microsoft.com/office/officeart/2005/8/layout/default"/>
    <dgm:cxn modelId="{ED91CD93-4D4B-40AD-B548-4D8BA5A15976}" type="presParOf" srcId="{9B99B9B2-DE80-4A7E-B381-6E6134AED595}" destId="{3953514A-7985-4445-B833-95E769DEF01F}" srcOrd="4" destOrd="0" presId="urn:microsoft.com/office/officeart/2005/8/layout/default"/>
    <dgm:cxn modelId="{94B65468-3E0F-4886-9F36-4B81F6688C4B}" type="presParOf" srcId="{9B99B9B2-DE80-4A7E-B381-6E6134AED595}" destId="{F0DA46C6-12FE-430E-AFEE-8D7A1D67568E}" srcOrd="5" destOrd="0" presId="urn:microsoft.com/office/officeart/2005/8/layout/default"/>
    <dgm:cxn modelId="{7F3AA30B-052C-4741-8D1E-97C631A3D4A8}" type="presParOf" srcId="{9B99B9B2-DE80-4A7E-B381-6E6134AED595}" destId="{7826B99A-EDB5-47D6-AC09-DEF84F0E66B0}" srcOrd="6" destOrd="0" presId="urn:microsoft.com/office/officeart/2005/8/layout/default"/>
    <dgm:cxn modelId="{A2A5597C-A493-44BF-AC09-419E497A288F}" type="presParOf" srcId="{9B99B9B2-DE80-4A7E-B381-6E6134AED595}" destId="{40DDBF31-4D7B-4646-A4A3-D70EC063A6CB}" srcOrd="7" destOrd="0" presId="urn:microsoft.com/office/officeart/2005/8/layout/default"/>
    <dgm:cxn modelId="{050E04D8-FB09-4005-A377-2A53C0F5D082}" type="presParOf" srcId="{9B99B9B2-DE80-4A7E-B381-6E6134AED595}" destId="{D5D93092-EC46-4E17-B0BF-148138A0C85F}"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10BF5F-1FFD-4DD1-A83E-92A261E18442}"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5F22DAF0-EF05-4BE8-9612-8696E4F97574}">
      <dgm:prSet/>
      <dgm:spPr/>
      <dgm:t>
        <a:bodyPr/>
        <a:lstStyle/>
        <a:p>
          <a:r>
            <a:rPr lang="en-GB" b="1"/>
            <a:t>Socio- Economic Barriers: </a:t>
          </a:r>
          <a:endParaRPr lang="en-US"/>
        </a:p>
      </dgm:t>
    </dgm:pt>
    <dgm:pt modelId="{F3E942E1-0334-4EC4-8B2A-CF2AD7379E9D}" type="parTrans" cxnId="{8B75078A-3980-45C0-AA1D-146B1ED006E4}">
      <dgm:prSet/>
      <dgm:spPr/>
      <dgm:t>
        <a:bodyPr/>
        <a:lstStyle/>
        <a:p>
          <a:endParaRPr lang="en-US"/>
        </a:p>
      </dgm:t>
    </dgm:pt>
    <dgm:pt modelId="{5461620B-7C47-4864-BC9C-9732BB86E7B7}" type="sibTrans" cxnId="{8B75078A-3980-45C0-AA1D-146B1ED006E4}">
      <dgm:prSet/>
      <dgm:spPr/>
      <dgm:t>
        <a:bodyPr/>
        <a:lstStyle/>
        <a:p>
          <a:endParaRPr lang="en-US"/>
        </a:p>
      </dgm:t>
    </dgm:pt>
    <dgm:pt modelId="{7A9FA062-5720-49A6-894B-2CE0700EBFC5}">
      <dgm:prSet/>
      <dgm:spPr/>
      <dgm:t>
        <a:bodyPr/>
        <a:lstStyle/>
        <a:p>
          <a:r>
            <a:rPr lang="en-GB"/>
            <a:t>Income and resource limitations creating significant barriers to healthcare access and timely vaccination according to Jary et al. 2025</a:t>
          </a:r>
          <a:endParaRPr lang="en-US"/>
        </a:p>
      </dgm:t>
    </dgm:pt>
    <dgm:pt modelId="{7DA4CEA4-11B1-43DF-8841-DE06C9FDB941}" type="parTrans" cxnId="{F776292D-54F9-4B21-A0DF-873DD5F49794}">
      <dgm:prSet/>
      <dgm:spPr/>
      <dgm:t>
        <a:bodyPr/>
        <a:lstStyle/>
        <a:p>
          <a:endParaRPr lang="en-US"/>
        </a:p>
      </dgm:t>
    </dgm:pt>
    <dgm:pt modelId="{8786A019-C80D-4447-9FC7-6EC6A6424E3A}" type="sibTrans" cxnId="{F776292D-54F9-4B21-A0DF-873DD5F49794}">
      <dgm:prSet/>
      <dgm:spPr/>
      <dgm:t>
        <a:bodyPr/>
        <a:lstStyle/>
        <a:p>
          <a:endParaRPr lang="en-US"/>
        </a:p>
      </dgm:t>
    </dgm:pt>
    <dgm:pt modelId="{FE85C373-9F2E-4884-A1EE-08D0F2D0BB33}">
      <dgm:prSet/>
      <dgm:spPr/>
      <dgm:t>
        <a:bodyPr/>
        <a:lstStyle/>
        <a:p>
          <a:r>
            <a:rPr lang="en-GB" b="1"/>
            <a:t>Geographic Access Challenge:</a:t>
          </a:r>
          <a:endParaRPr lang="en-US"/>
        </a:p>
      </dgm:t>
    </dgm:pt>
    <dgm:pt modelId="{15E65DC0-938D-462A-AD98-0DDBD12076BE}" type="parTrans" cxnId="{A6005E45-5E80-44B0-8A5C-25E91CD4955C}">
      <dgm:prSet/>
      <dgm:spPr/>
      <dgm:t>
        <a:bodyPr/>
        <a:lstStyle/>
        <a:p>
          <a:endParaRPr lang="en-US"/>
        </a:p>
      </dgm:t>
    </dgm:pt>
    <dgm:pt modelId="{BDD2A817-FAFA-4ADF-AF00-E7E0CE71B02D}" type="sibTrans" cxnId="{A6005E45-5E80-44B0-8A5C-25E91CD4955C}">
      <dgm:prSet/>
      <dgm:spPr/>
      <dgm:t>
        <a:bodyPr/>
        <a:lstStyle/>
        <a:p>
          <a:endParaRPr lang="en-US"/>
        </a:p>
      </dgm:t>
    </dgm:pt>
    <dgm:pt modelId="{AC3B6E23-F608-4D2C-9E77-F2CC004E46F9}">
      <dgm:prSet/>
      <dgm:spPr/>
      <dgm:t>
        <a:bodyPr/>
        <a:lstStyle/>
        <a:p>
          <a:r>
            <a:rPr lang="en-GB" dirty="0"/>
            <a:t>Rural and underserved areas facing resource shortages and healthcare infrastructure gaps limiting vaccination opportunities </a:t>
          </a:r>
          <a:endParaRPr lang="en-US" dirty="0"/>
        </a:p>
      </dgm:t>
    </dgm:pt>
    <dgm:pt modelId="{9CF18E30-E93F-42EE-8306-96B6FA8F0427}" type="parTrans" cxnId="{D5ABA610-2D8E-42A3-98A0-E22E6540AF17}">
      <dgm:prSet/>
      <dgm:spPr/>
      <dgm:t>
        <a:bodyPr/>
        <a:lstStyle/>
        <a:p>
          <a:endParaRPr lang="en-US"/>
        </a:p>
      </dgm:t>
    </dgm:pt>
    <dgm:pt modelId="{CD7418E1-966E-411F-BCD5-3914AB4D1D64}" type="sibTrans" cxnId="{D5ABA610-2D8E-42A3-98A0-E22E6540AF17}">
      <dgm:prSet/>
      <dgm:spPr/>
      <dgm:t>
        <a:bodyPr/>
        <a:lstStyle/>
        <a:p>
          <a:endParaRPr lang="en-US"/>
        </a:p>
      </dgm:t>
    </dgm:pt>
    <dgm:pt modelId="{D679270E-A474-457F-B1E6-07C7F435B51A}" type="pres">
      <dgm:prSet presAssocID="{4510BF5F-1FFD-4DD1-A83E-92A261E18442}" presName="Name0" presStyleCnt="0">
        <dgm:presLayoutVars>
          <dgm:dir/>
          <dgm:resizeHandles val="exact"/>
        </dgm:presLayoutVars>
      </dgm:prSet>
      <dgm:spPr/>
    </dgm:pt>
    <dgm:pt modelId="{713E5130-279F-43E2-89C4-02F9CCAB65AE}" type="pres">
      <dgm:prSet presAssocID="{5F22DAF0-EF05-4BE8-9612-8696E4F97574}" presName="node" presStyleLbl="node1" presStyleIdx="0" presStyleCnt="4">
        <dgm:presLayoutVars>
          <dgm:bulletEnabled val="1"/>
        </dgm:presLayoutVars>
      </dgm:prSet>
      <dgm:spPr/>
    </dgm:pt>
    <dgm:pt modelId="{3A62D25C-C910-4A9F-88CE-E214EC87126D}" type="pres">
      <dgm:prSet presAssocID="{5461620B-7C47-4864-BC9C-9732BB86E7B7}" presName="sibTrans" presStyleLbl="sibTrans1D1" presStyleIdx="0" presStyleCnt="3"/>
      <dgm:spPr/>
    </dgm:pt>
    <dgm:pt modelId="{D92C94AA-EB75-4953-9960-3B0CA236028C}" type="pres">
      <dgm:prSet presAssocID="{5461620B-7C47-4864-BC9C-9732BB86E7B7}" presName="connectorText" presStyleLbl="sibTrans1D1" presStyleIdx="0" presStyleCnt="3"/>
      <dgm:spPr/>
    </dgm:pt>
    <dgm:pt modelId="{DDB0AF33-3527-459F-A269-A4F29392A3E8}" type="pres">
      <dgm:prSet presAssocID="{7A9FA062-5720-49A6-894B-2CE0700EBFC5}" presName="node" presStyleLbl="node1" presStyleIdx="1" presStyleCnt="4">
        <dgm:presLayoutVars>
          <dgm:bulletEnabled val="1"/>
        </dgm:presLayoutVars>
      </dgm:prSet>
      <dgm:spPr/>
    </dgm:pt>
    <dgm:pt modelId="{5C9256AF-C849-4BB3-B69E-DEE5BD34BE20}" type="pres">
      <dgm:prSet presAssocID="{8786A019-C80D-4447-9FC7-6EC6A6424E3A}" presName="sibTrans" presStyleLbl="sibTrans1D1" presStyleIdx="1" presStyleCnt="3"/>
      <dgm:spPr/>
    </dgm:pt>
    <dgm:pt modelId="{5C67D32F-7FA7-4C14-B0C3-1688C8B9408F}" type="pres">
      <dgm:prSet presAssocID="{8786A019-C80D-4447-9FC7-6EC6A6424E3A}" presName="connectorText" presStyleLbl="sibTrans1D1" presStyleIdx="1" presStyleCnt="3"/>
      <dgm:spPr/>
    </dgm:pt>
    <dgm:pt modelId="{5075BC32-D110-4B68-9CC4-82687363E4BD}" type="pres">
      <dgm:prSet presAssocID="{FE85C373-9F2E-4884-A1EE-08D0F2D0BB33}" presName="node" presStyleLbl="node1" presStyleIdx="2" presStyleCnt="4">
        <dgm:presLayoutVars>
          <dgm:bulletEnabled val="1"/>
        </dgm:presLayoutVars>
      </dgm:prSet>
      <dgm:spPr/>
    </dgm:pt>
    <dgm:pt modelId="{8DEE5A2F-8336-48A9-95CE-E4AE9ADB2B1F}" type="pres">
      <dgm:prSet presAssocID="{BDD2A817-FAFA-4ADF-AF00-E7E0CE71B02D}" presName="sibTrans" presStyleLbl="sibTrans1D1" presStyleIdx="2" presStyleCnt="3"/>
      <dgm:spPr/>
    </dgm:pt>
    <dgm:pt modelId="{6744FD77-5EAB-4387-95D3-84562A9647DB}" type="pres">
      <dgm:prSet presAssocID="{BDD2A817-FAFA-4ADF-AF00-E7E0CE71B02D}" presName="connectorText" presStyleLbl="sibTrans1D1" presStyleIdx="2" presStyleCnt="3"/>
      <dgm:spPr/>
    </dgm:pt>
    <dgm:pt modelId="{77285D0E-D0C0-4F22-99EB-183A4ED4C834}" type="pres">
      <dgm:prSet presAssocID="{AC3B6E23-F608-4D2C-9E77-F2CC004E46F9}" presName="node" presStyleLbl="node1" presStyleIdx="3" presStyleCnt="4">
        <dgm:presLayoutVars>
          <dgm:bulletEnabled val="1"/>
        </dgm:presLayoutVars>
      </dgm:prSet>
      <dgm:spPr/>
    </dgm:pt>
  </dgm:ptLst>
  <dgm:cxnLst>
    <dgm:cxn modelId="{D5ABA610-2D8E-42A3-98A0-E22E6540AF17}" srcId="{4510BF5F-1FFD-4DD1-A83E-92A261E18442}" destId="{AC3B6E23-F608-4D2C-9E77-F2CC004E46F9}" srcOrd="3" destOrd="0" parTransId="{9CF18E30-E93F-42EE-8306-96B6FA8F0427}" sibTransId="{CD7418E1-966E-411F-BCD5-3914AB4D1D64}"/>
    <dgm:cxn modelId="{F776292D-54F9-4B21-A0DF-873DD5F49794}" srcId="{4510BF5F-1FFD-4DD1-A83E-92A261E18442}" destId="{7A9FA062-5720-49A6-894B-2CE0700EBFC5}" srcOrd="1" destOrd="0" parTransId="{7DA4CEA4-11B1-43DF-8841-DE06C9FDB941}" sibTransId="{8786A019-C80D-4447-9FC7-6EC6A6424E3A}"/>
    <dgm:cxn modelId="{AC8D2930-B392-460F-AC9F-7DE019B8C3B6}" type="presOf" srcId="{BDD2A817-FAFA-4ADF-AF00-E7E0CE71B02D}" destId="{6744FD77-5EAB-4387-95D3-84562A9647DB}" srcOrd="1" destOrd="0" presId="urn:microsoft.com/office/officeart/2016/7/layout/RepeatingBendingProcessNew"/>
    <dgm:cxn modelId="{ECAFBE39-5754-4EB6-8B6B-F61EE0E74B6E}" type="presOf" srcId="{5461620B-7C47-4864-BC9C-9732BB86E7B7}" destId="{D92C94AA-EB75-4953-9960-3B0CA236028C}" srcOrd="1" destOrd="0" presId="urn:microsoft.com/office/officeart/2016/7/layout/RepeatingBendingProcessNew"/>
    <dgm:cxn modelId="{8432F63E-65E5-4FE1-933F-1B758D116E4A}" type="presOf" srcId="{5F22DAF0-EF05-4BE8-9612-8696E4F97574}" destId="{713E5130-279F-43E2-89C4-02F9CCAB65AE}" srcOrd="0" destOrd="0" presId="urn:microsoft.com/office/officeart/2016/7/layout/RepeatingBendingProcessNew"/>
    <dgm:cxn modelId="{A6005E45-5E80-44B0-8A5C-25E91CD4955C}" srcId="{4510BF5F-1FFD-4DD1-A83E-92A261E18442}" destId="{FE85C373-9F2E-4884-A1EE-08D0F2D0BB33}" srcOrd="2" destOrd="0" parTransId="{15E65DC0-938D-462A-AD98-0DDBD12076BE}" sibTransId="{BDD2A817-FAFA-4ADF-AF00-E7E0CE71B02D}"/>
    <dgm:cxn modelId="{E3476665-F9E9-458F-B997-DF549A85D09D}" type="presOf" srcId="{8786A019-C80D-4447-9FC7-6EC6A6424E3A}" destId="{5C67D32F-7FA7-4C14-B0C3-1688C8B9408F}" srcOrd="1" destOrd="0" presId="urn:microsoft.com/office/officeart/2016/7/layout/RepeatingBendingProcessNew"/>
    <dgm:cxn modelId="{194ACC69-C329-4C34-A457-A023255D08FC}" type="presOf" srcId="{5461620B-7C47-4864-BC9C-9732BB86E7B7}" destId="{3A62D25C-C910-4A9F-88CE-E214EC87126D}" srcOrd="0" destOrd="0" presId="urn:microsoft.com/office/officeart/2016/7/layout/RepeatingBendingProcessNew"/>
    <dgm:cxn modelId="{4E43B24E-3EAF-4F56-A26F-8C0295D59AC2}" type="presOf" srcId="{8786A019-C80D-4447-9FC7-6EC6A6424E3A}" destId="{5C9256AF-C849-4BB3-B69E-DEE5BD34BE20}" srcOrd="0" destOrd="0" presId="urn:microsoft.com/office/officeart/2016/7/layout/RepeatingBendingProcessNew"/>
    <dgm:cxn modelId="{AAEBF07D-EA87-4A30-AB89-BA65970A1E01}" type="presOf" srcId="{7A9FA062-5720-49A6-894B-2CE0700EBFC5}" destId="{DDB0AF33-3527-459F-A269-A4F29392A3E8}" srcOrd="0" destOrd="0" presId="urn:microsoft.com/office/officeart/2016/7/layout/RepeatingBendingProcessNew"/>
    <dgm:cxn modelId="{8B75078A-3980-45C0-AA1D-146B1ED006E4}" srcId="{4510BF5F-1FFD-4DD1-A83E-92A261E18442}" destId="{5F22DAF0-EF05-4BE8-9612-8696E4F97574}" srcOrd="0" destOrd="0" parTransId="{F3E942E1-0334-4EC4-8B2A-CF2AD7379E9D}" sibTransId="{5461620B-7C47-4864-BC9C-9732BB86E7B7}"/>
    <dgm:cxn modelId="{46D8829B-0B38-4F90-B002-5D336DFD1475}" type="presOf" srcId="{AC3B6E23-F608-4D2C-9E77-F2CC004E46F9}" destId="{77285D0E-D0C0-4F22-99EB-183A4ED4C834}" srcOrd="0" destOrd="0" presId="urn:microsoft.com/office/officeart/2016/7/layout/RepeatingBendingProcessNew"/>
    <dgm:cxn modelId="{7A1228A4-37D1-4CB5-8600-2857D7063414}" type="presOf" srcId="{4510BF5F-1FFD-4DD1-A83E-92A261E18442}" destId="{D679270E-A474-457F-B1E6-07C7F435B51A}" srcOrd="0" destOrd="0" presId="urn:microsoft.com/office/officeart/2016/7/layout/RepeatingBendingProcessNew"/>
    <dgm:cxn modelId="{66BD6EBC-FB52-49AB-B57F-4E05077AF913}" type="presOf" srcId="{FE85C373-9F2E-4884-A1EE-08D0F2D0BB33}" destId="{5075BC32-D110-4B68-9CC4-82687363E4BD}" srcOrd="0" destOrd="0" presId="urn:microsoft.com/office/officeart/2016/7/layout/RepeatingBendingProcessNew"/>
    <dgm:cxn modelId="{70A0A0DD-E13F-4AD5-A4A4-7DD2938B5EC0}" type="presOf" srcId="{BDD2A817-FAFA-4ADF-AF00-E7E0CE71B02D}" destId="{8DEE5A2F-8336-48A9-95CE-E4AE9ADB2B1F}" srcOrd="0" destOrd="0" presId="urn:microsoft.com/office/officeart/2016/7/layout/RepeatingBendingProcessNew"/>
    <dgm:cxn modelId="{E1CE9387-41A4-492F-896C-5BBCC01AB712}" type="presParOf" srcId="{D679270E-A474-457F-B1E6-07C7F435B51A}" destId="{713E5130-279F-43E2-89C4-02F9CCAB65AE}" srcOrd="0" destOrd="0" presId="urn:microsoft.com/office/officeart/2016/7/layout/RepeatingBendingProcessNew"/>
    <dgm:cxn modelId="{1E39B50D-CC13-40DD-9777-855BDE4ADA58}" type="presParOf" srcId="{D679270E-A474-457F-B1E6-07C7F435B51A}" destId="{3A62D25C-C910-4A9F-88CE-E214EC87126D}" srcOrd="1" destOrd="0" presId="urn:microsoft.com/office/officeart/2016/7/layout/RepeatingBendingProcessNew"/>
    <dgm:cxn modelId="{5898ED53-7D9D-4F05-B10C-357788E23923}" type="presParOf" srcId="{3A62D25C-C910-4A9F-88CE-E214EC87126D}" destId="{D92C94AA-EB75-4953-9960-3B0CA236028C}" srcOrd="0" destOrd="0" presId="urn:microsoft.com/office/officeart/2016/7/layout/RepeatingBendingProcessNew"/>
    <dgm:cxn modelId="{A7A8282E-602C-4970-A76E-8AD8707ACB1F}" type="presParOf" srcId="{D679270E-A474-457F-B1E6-07C7F435B51A}" destId="{DDB0AF33-3527-459F-A269-A4F29392A3E8}" srcOrd="2" destOrd="0" presId="urn:microsoft.com/office/officeart/2016/7/layout/RepeatingBendingProcessNew"/>
    <dgm:cxn modelId="{AFAC15F4-B3ED-4ADE-985F-37FF26912FE1}" type="presParOf" srcId="{D679270E-A474-457F-B1E6-07C7F435B51A}" destId="{5C9256AF-C849-4BB3-B69E-DEE5BD34BE20}" srcOrd="3" destOrd="0" presId="urn:microsoft.com/office/officeart/2016/7/layout/RepeatingBendingProcessNew"/>
    <dgm:cxn modelId="{3B519BBA-B2D6-4ABA-AB11-8F4D08FD5D6C}" type="presParOf" srcId="{5C9256AF-C849-4BB3-B69E-DEE5BD34BE20}" destId="{5C67D32F-7FA7-4C14-B0C3-1688C8B9408F}" srcOrd="0" destOrd="0" presId="urn:microsoft.com/office/officeart/2016/7/layout/RepeatingBendingProcessNew"/>
    <dgm:cxn modelId="{F2F72DAE-BCFC-4A51-8F14-CBC403DF6E50}" type="presParOf" srcId="{D679270E-A474-457F-B1E6-07C7F435B51A}" destId="{5075BC32-D110-4B68-9CC4-82687363E4BD}" srcOrd="4" destOrd="0" presId="urn:microsoft.com/office/officeart/2016/7/layout/RepeatingBendingProcessNew"/>
    <dgm:cxn modelId="{F173E6C9-1DF4-4937-BC2A-5F4C98E37A87}" type="presParOf" srcId="{D679270E-A474-457F-B1E6-07C7F435B51A}" destId="{8DEE5A2F-8336-48A9-95CE-E4AE9ADB2B1F}" srcOrd="5" destOrd="0" presId="urn:microsoft.com/office/officeart/2016/7/layout/RepeatingBendingProcessNew"/>
    <dgm:cxn modelId="{847B52AC-DD12-4C36-8C60-950CD3675385}" type="presParOf" srcId="{8DEE5A2F-8336-48A9-95CE-E4AE9ADB2B1F}" destId="{6744FD77-5EAB-4387-95D3-84562A9647DB}" srcOrd="0" destOrd="0" presId="urn:microsoft.com/office/officeart/2016/7/layout/RepeatingBendingProcessNew"/>
    <dgm:cxn modelId="{10CE1370-2331-4743-9617-89B4A18D503C}" type="presParOf" srcId="{D679270E-A474-457F-B1E6-07C7F435B51A}" destId="{77285D0E-D0C0-4F22-99EB-183A4ED4C834}"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0DDFB8-E12B-42E9-8593-AE36F6A6E2B0}">
      <dsp:nvSpPr>
        <dsp:cNvPr id="0" name=""/>
        <dsp:cNvSpPr/>
      </dsp:nvSpPr>
      <dsp:spPr>
        <a:xfrm>
          <a:off x="0" y="4093"/>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BD3EEB-EA92-48BF-977D-9D5FDF1F1BC0}">
      <dsp:nvSpPr>
        <dsp:cNvPr id="0" name=""/>
        <dsp:cNvSpPr/>
      </dsp:nvSpPr>
      <dsp:spPr>
        <a:xfrm>
          <a:off x="0" y="4093"/>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Communicable Disease</a:t>
          </a:r>
        </a:p>
      </dsp:txBody>
      <dsp:txXfrm>
        <a:off x="0" y="4093"/>
        <a:ext cx="9367898" cy="697986"/>
      </dsp:txXfrm>
    </dsp:sp>
    <dsp:sp modelId="{7C808DD9-1A47-405A-9D3F-CBCEBC7BC0FF}">
      <dsp:nvSpPr>
        <dsp:cNvPr id="0" name=""/>
        <dsp:cNvSpPr/>
      </dsp:nvSpPr>
      <dsp:spPr>
        <a:xfrm>
          <a:off x="0" y="702079"/>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DCD784-4D35-4839-85DB-872F0228FFD2}">
      <dsp:nvSpPr>
        <dsp:cNvPr id="0" name=""/>
        <dsp:cNvSpPr/>
      </dsp:nvSpPr>
      <dsp:spPr>
        <a:xfrm>
          <a:off x="0" y="702079"/>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Definition of Measles</a:t>
          </a:r>
          <a:endParaRPr lang="en-US" sz="3200" kern="1200" dirty="0"/>
        </a:p>
      </dsp:txBody>
      <dsp:txXfrm>
        <a:off x="0" y="702079"/>
        <a:ext cx="9367898" cy="697986"/>
      </dsp:txXfrm>
    </dsp:sp>
    <dsp:sp modelId="{71D415BB-F398-423B-8BC0-A014EF640616}">
      <dsp:nvSpPr>
        <dsp:cNvPr id="0" name=""/>
        <dsp:cNvSpPr/>
      </dsp:nvSpPr>
      <dsp:spPr>
        <a:xfrm>
          <a:off x="0" y="1400065"/>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4CA95-6B51-4F6E-8A32-FB4AA4B67EC7}">
      <dsp:nvSpPr>
        <dsp:cNvPr id="0" name=""/>
        <dsp:cNvSpPr/>
      </dsp:nvSpPr>
      <dsp:spPr>
        <a:xfrm>
          <a:off x="0" y="1400065"/>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Compilations of Measles</a:t>
          </a:r>
        </a:p>
      </dsp:txBody>
      <dsp:txXfrm>
        <a:off x="0" y="1400065"/>
        <a:ext cx="9367898" cy="697986"/>
      </dsp:txXfrm>
    </dsp:sp>
    <dsp:sp modelId="{0EFF33BA-8061-46EA-BE20-5052AA9961B0}">
      <dsp:nvSpPr>
        <dsp:cNvPr id="0" name=""/>
        <dsp:cNvSpPr/>
      </dsp:nvSpPr>
      <dsp:spPr>
        <a:xfrm>
          <a:off x="0" y="2098051"/>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27AB7B-4B03-4086-B18B-BC21E1B2E4AA}">
      <dsp:nvSpPr>
        <dsp:cNvPr id="0" name=""/>
        <dsp:cNvSpPr/>
      </dsp:nvSpPr>
      <dsp:spPr>
        <a:xfrm>
          <a:off x="0" y="2098051"/>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What the disease is</a:t>
          </a:r>
        </a:p>
      </dsp:txBody>
      <dsp:txXfrm>
        <a:off x="0" y="2098051"/>
        <a:ext cx="9367898" cy="697986"/>
      </dsp:txXfrm>
    </dsp:sp>
    <dsp:sp modelId="{30DEF60E-3ED8-472D-B5C7-F871CB34C219}">
      <dsp:nvSpPr>
        <dsp:cNvPr id="0" name=""/>
        <dsp:cNvSpPr/>
      </dsp:nvSpPr>
      <dsp:spPr>
        <a:xfrm>
          <a:off x="0" y="2796037"/>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605C59-2A8A-4271-A4B1-3194FEE988E8}">
      <dsp:nvSpPr>
        <dsp:cNvPr id="0" name=""/>
        <dsp:cNvSpPr/>
      </dsp:nvSpPr>
      <dsp:spPr>
        <a:xfrm>
          <a:off x="0" y="2796037"/>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How is Disease Spread</a:t>
          </a:r>
        </a:p>
      </dsp:txBody>
      <dsp:txXfrm>
        <a:off x="0" y="2796037"/>
        <a:ext cx="9367898" cy="697986"/>
      </dsp:txXfrm>
    </dsp:sp>
    <dsp:sp modelId="{10DC33D9-F074-40B9-8CE6-10D49CA4B385}">
      <dsp:nvSpPr>
        <dsp:cNvPr id="0" name=""/>
        <dsp:cNvSpPr/>
      </dsp:nvSpPr>
      <dsp:spPr>
        <a:xfrm>
          <a:off x="0" y="3494023"/>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4DE38B-7397-4E5B-9D6F-DEFA77D12B3F}">
      <dsp:nvSpPr>
        <dsp:cNvPr id="0" name=""/>
        <dsp:cNvSpPr/>
      </dsp:nvSpPr>
      <dsp:spPr>
        <a:xfrm>
          <a:off x="0" y="3494023"/>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Symptoms of Measles</a:t>
          </a:r>
        </a:p>
      </dsp:txBody>
      <dsp:txXfrm>
        <a:off x="0" y="3494023"/>
        <a:ext cx="9367898" cy="697986"/>
      </dsp:txXfrm>
    </dsp:sp>
    <dsp:sp modelId="{1EAB2BBD-5EA7-4A56-98A5-FDC9A2E516BA}">
      <dsp:nvSpPr>
        <dsp:cNvPr id="0" name=""/>
        <dsp:cNvSpPr/>
      </dsp:nvSpPr>
      <dsp:spPr>
        <a:xfrm>
          <a:off x="0" y="4192010"/>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3F24D-EDAE-4AA9-96DD-E06B3ADBF130}">
      <dsp:nvSpPr>
        <dsp:cNvPr id="0" name=""/>
        <dsp:cNvSpPr/>
      </dsp:nvSpPr>
      <dsp:spPr>
        <a:xfrm>
          <a:off x="0" y="4192010"/>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Chain of infection</a:t>
          </a:r>
          <a:endParaRPr lang="en-US" sz="3200" kern="1200" dirty="0"/>
        </a:p>
      </dsp:txBody>
      <dsp:txXfrm>
        <a:off x="0" y="4192010"/>
        <a:ext cx="9367898" cy="697986"/>
      </dsp:txXfrm>
    </dsp:sp>
    <dsp:sp modelId="{076534AD-9C42-49B0-BA3B-115EAF0FBB1B}">
      <dsp:nvSpPr>
        <dsp:cNvPr id="0" name=""/>
        <dsp:cNvSpPr/>
      </dsp:nvSpPr>
      <dsp:spPr>
        <a:xfrm>
          <a:off x="0" y="4889996"/>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2A94D5-5389-4D46-BE8D-D8DD557F200E}">
      <dsp:nvSpPr>
        <dsp:cNvPr id="0" name=""/>
        <dsp:cNvSpPr/>
      </dsp:nvSpPr>
      <dsp:spPr>
        <a:xfrm>
          <a:off x="0" y="4889996"/>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Measurable process (Monitor /Tracked/ Report)</a:t>
          </a:r>
          <a:endParaRPr lang="en-US" sz="3200" kern="1200" dirty="0"/>
        </a:p>
      </dsp:txBody>
      <dsp:txXfrm>
        <a:off x="0" y="4889996"/>
        <a:ext cx="9367898" cy="697986"/>
      </dsp:txXfrm>
    </dsp:sp>
    <dsp:sp modelId="{E9DB3392-CADB-4FF8-B15A-533AE9ECA7DC}">
      <dsp:nvSpPr>
        <dsp:cNvPr id="0" name=""/>
        <dsp:cNvSpPr/>
      </dsp:nvSpPr>
      <dsp:spPr>
        <a:xfrm>
          <a:off x="0" y="5587982"/>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7C8D62-BA30-4427-AC5D-633937FF1CC4}">
      <dsp:nvSpPr>
        <dsp:cNvPr id="0" name=""/>
        <dsp:cNvSpPr/>
      </dsp:nvSpPr>
      <dsp:spPr>
        <a:xfrm>
          <a:off x="0" y="5587982"/>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Control Intervention</a:t>
          </a:r>
          <a:endParaRPr lang="en-US" sz="3200" kern="1200" dirty="0"/>
        </a:p>
      </dsp:txBody>
      <dsp:txXfrm>
        <a:off x="0" y="5587982"/>
        <a:ext cx="9367898" cy="697986"/>
      </dsp:txXfrm>
    </dsp:sp>
    <dsp:sp modelId="{58BB731D-63DE-4875-A822-041085B5CEB2}">
      <dsp:nvSpPr>
        <dsp:cNvPr id="0" name=""/>
        <dsp:cNvSpPr/>
      </dsp:nvSpPr>
      <dsp:spPr>
        <a:xfrm>
          <a:off x="0" y="6285968"/>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9870F5-F123-4631-85F7-C9E488E385E8}">
      <dsp:nvSpPr>
        <dsp:cNvPr id="0" name=""/>
        <dsp:cNvSpPr/>
      </dsp:nvSpPr>
      <dsp:spPr>
        <a:xfrm>
          <a:off x="0" y="6285968"/>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Challenge \Disparities </a:t>
          </a:r>
          <a:endParaRPr lang="en-US" sz="3200" kern="1200" dirty="0"/>
        </a:p>
      </dsp:txBody>
      <dsp:txXfrm>
        <a:off x="0" y="6285968"/>
        <a:ext cx="9367898" cy="697986"/>
      </dsp:txXfrm>
    </dsp:sp>
    <dsp:sp modelId="{566CF987-12CD-4C0C-B575-25EE95DFEC01}">
      <dsp:nvSpPr>
        <dsp:cNvPr id="0" name=""/>
        <dsp:cNvSpPr/>
      </dsp:nvSpPr>
      <dsp:spPr>
        <a:xfrm>
          <a:off x="0" y="6983954"/>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934978-F166-4A80-8A4C-4B99D5453552}">
      <dsp:nvSpPr>
        <dsp:cNvPr id="0" name=""/>
        <dsp:cNvSpPr/>
      </dsp:nvSpPr>
      <dsp:spPr>
        <a:xfrm>
          <a:off x="0" y="6983954"/>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Conclusion</a:t>
          </a:r>
        </a:p>
      </dsp:txBody>
      <dsp:txXfrm>
        <a:off x="0" y="6983954"/>
        <a:ext cx="9367898" cy="697986"/>
      </dsp:txXfrm>
    </dsp:sp>
    <dsp:sp modelId="{28782332-79C3-4C47-8200-0B37F1B1F31B}">
      <dsp:nvSpPr>
        <dsp:cNvPr id="0" name=""/>
        <dsp:cNvSpPr/>
      </dsp:nvSpPr>
      <dsp:spPr>
        <a:xfrm>
          <a:off x="0" y="7681940"/>
          <a:ext cx="9367898"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4593BB-54EC-4D21-9E79-A05B70D82CB9}">
      <dsp:nvSpPr>
        <dsp:cNvPr id="0" name=""/>
        <dsp:cNvSpPr/>
      </dsp:nvSpPr>
      <dsp:spPr>
        <a:xfrm>
          <a:off x="0" y="7681940"/>
          <a:ext cx="9367898" cy="6979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Reference Lists</a:t>
          </a:r>
        </a:p>
      </dsp:txBody>
      <dsp:txXfrm>
        <a:off x="0" y="7681940"/>
        <a:ext cx="9367898" cy="6979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1477B-ED53-4D78-AF61-CFE6141AD1D4}">
      <dsp:nvSpPr>
        <dsp:cNvPr id="0" name=""/>
        <dsp:cNvSpPr/>
      </dsp:nvSpPr>
      <dsp:spPr>
        <a:xfrm>
          <a:off x="100735" y="0"/>
          <a:ext cx="13932981" cy="2490348"/>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Measles can only be passed from one human to another, no animals carry or transmit the virus, the virus does not infect animals, and animals cannot spread it back to people. Is human-human contact (CDC,2024).</a:t>
          </a:r>
          <a:endParaRPr lang="en-US" sz="3400" kern="1200" dirty="0"/>
        </a:p>
      </dsp:txBody>
      <dsp:txXfrm>
        <a:off x="173675" y="72940"/>
        <a:ext cx="11359011" cy="2344468"/>
      </dsp:txXfrm>
    </dsp:sp>
    <dsp:sp modelId="{6B28A543-FA7D-45E2-8CF7-2DDA74BAB5B9}">
      <dsp:nvSpPr>
        <dsp:cNvPr id="0" name=""/>
        <dsp:cNvSpPr/>
      </dsp:nvSpPr>
      <dsp:spPr>
        <a:xfrm>
          <a:off x="2458761" y="3043759"/>
          <a:ext cx="13932981" cy="2490348"/>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It primarily transmitted through respiratory droplets and can persist in environment for up to two hours after an infected person leaves the area ,highlighting is potential for rapid spread(Gastañaduy et al.,2021).</a:t>
          </a:r>
          <a:endParaRPr lang="en-US" sz="3400" kern="1200" dirty="0"/>
        </a:p>
      </dsp:txBody>
      <dsp:txXfrm>
        <a:off x="2531701" y="3116699"/>
        <a:ext cx="9709613" cy="2344468"/>
      </dsp:txXfrm>
    </dsp:sp>
    <dsp:sp modelId="{7CD4443B-7039-451B-A5C5-436617255F25}">
      <dsp:nvSpPr>
        <dsp:cNvPr id="0" name=""/>
        <dsp:cNvSpPr/>
      </dsp:nvSpPr>
      <dsp:spPr>
        <a:xfrm>
          <a:off x="12314254" y="1957690"/>
          <a:ext cx="1618726" cy="1618726"/>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12678467" y="1957690"/>
        <a:ext cx="890300" cy="12180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0BEB7-12EC-4333-B021-9243756071DA}">
      <dsp:nvSpPr>
        <dsp:cNvPr id="0" name=""/>
        <dsp:cNvSpPr/>
      </dsp:nvSpPr>
      <dsp:spPr>
        <a:xfrm>
          <a:off x="456604" y="5386"/>
          <a:ext cx="2524497" cy="1514698"/>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Measles is legally notifiable in England, and clinicians must report suspected cases to the local Health Protection Team (HPT).</a:t>
          </a:r>
          <a:endParaRPr lang="en-US" sz="1600" kern="1200"/>
        </a:p>
      </dsp:txBody>
      <dsp:txXfrm>
        <a:off x="456604" y="5386"/>
        <a:ext cx="2524497" cy="1514698"/>
      </dsp:txXfrm>
    </dsp:sp>
    <dsp:sp modelId="{B9C1530D-2F8E-4DD7-A823-FBF2372C4A52}">
      <dsp:nvSpPr>
        <dsp:cNvPr id="0" name=""/>
        <dsp:cNvSpPr/>
      </dsp:nvSpPr>
      <dsp:spPr>
        <a:xfrm>
          <a:off x="3233551" y="5386"/>
          <a:ext cx="2524497" cy="1514698"/>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HPTs work with local partners to support early recognition, diagnosis, and reporting.</a:t>
          </a:r>
          <a:endParaRPr lang="en-US" sz="1600" kern="1200"/>
        </a:p>
      </dsp:txBody>
      <dsp:txXfrm>
        <a:off x="3233551" y="5386"/>
        <a:ext cx="2524497" cy="1514698"/>
      </dsp:txXfrm>
    </dsp:sp>
    <dsp:sp modelId="{E0BF0A57-4231-4E41-85EC-4871F3E4A045}">
      <dsp:nvSpPr>
        <dsp:cNvPr id="0" name=""/>
        <dsp:cNvSpPr/>
      </dsp:nvSpPr>
      <dsp:spPr>
        <a:xfrm>
          <a:off x="6010498" y="5386"/>
          <a:ext cx="2524497" cy="1514698"/>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Doctors must phone the HPT promptly to fulfil their notification duty.</a:t>
          </a:r>
          <a:endParaRPr lang="en-US" sz="1600" kern="1200"/>
        </a:p>
      </dsp:txBody>
      <dsp:txXfrm>
        <a:off x="6010498" y="5386"/>
        <a:ext cx="2524497" cy="1514698"/>
      </dsp:txXfrm>
    </dsp:sp>
    <dsp:sp modelId="{9A0BE266-0E1F-4ACB-9378-FCEBC08BD45E}">
      <dsp:nvSpPr>
        <dsp:cNvPr id="0" name=""/>
        <dsp:cNvSpPr/>
      </dsp:nvSpPr>
      <dsp:spPr>
        <a:xfrm>
          <a:off x="456604" y="1772534"/>
          <a:ext cx="2524497" cy="1514698"/>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Since 1994, enhanced surveillance has used oral fluid testing for all suspected cases, coordinated by the Virus Reference Department (VRD).</a:t>
          </a:r>
          <a:endParaRPr lang="en-US" sz="1600" kern="1200"/>
        </a:p>
      </dsp:txBody>
      <dsp:txXfrm>
        <a:off x="456604" y="1772534"/>
        <a:ext cx="2524497" cy="1514698"/>
      </dsp:txXfrm>
    </dsp:sp>
    <dsp:sp modelId="{6A3FE36C-D8E2-4486-9D3D-7988DCD6449A}">
      <dsp:nvSpPr>
        <dsp:cNvPr id="0" name=""/>
        <dsp:cNvSpPr/>
      </dsp:nvSpPr>
      <dsp:spPr>
        <a:xfrm>
          <a:off x="3233551" y="1772534"/>
          <a:ext cx="2524497" cy="1514698"/>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HPTs arrange for oral fluid kits to be sent to patients, and samples are returned to VRD for IgM, IgG, and RNA testing.</a:t>
          </a:r>
          <a:endParaRPr lang="en-US" sz="1600" kern="1200"/>
        </a:p>
      </dsp:txBody>
      <dsp:txXfrm>
        <a:off x="3233551" y="1772534"/>
        <a:ext cx="2524497" cy="1514698"/>
      </dsp:txXfrm>
    </dsp:sp>
    <dsp:sp modelId="{103F0C8D-59C9-4018-BF83-9BB9AB9CAAB9}">
      <dsp:nvSpPr>
        <dsp:cNvPr id="0" name=""/>
        <dsp:cNvSpPr/>
      </dsp:nvSpPr>
      <dsp:spPr>
        <a:xfrm>
          <a:off x="6010498" y="1772534"/>
          <a:ext cx="2524497" cy="1514698"/>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Test results go to the patient’s GP and the local HPT.</a:t>
          </a:r>
          <a:endParaRPr lang="en-US" sz="1600" kern="1200"/>
        </a:p>
      </dsp:txBody>
      <dsp:txXfrm>
        <a:off x="6010498" y="1772534"/>
        <a:ext cx="2524497" cy="1514698"/>
      </dsp:txXfrm>
    </dsp:sp>
    <dsp:sp modelId="{E2196EAF-DBF2-4582-9ED4-DAFB12E0A613}">
      <dsp:nvSpPr>
        <dsp:cNvPr id="0" name=""/>
        <dsp:cNvSpPr/>
      </dsp:nvSpPr>
      <dsp:spPr>
        <a:xfrm>
          <a:off x="456604" y="3539682"/>
          <a:ext cx="2524497" cy="1514698"/>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National teams follow up confirmed cases to gather clinical, epidemiological, and vaccination information.</a:t>
          </a:r>
          <a:endParaRPr lang="en-US" sz="1600" kern="1200"/>
        </a:p>
      </dsp:txBody>
      <dsp:txXfrm>
        <a:off x="456604" y="3539682"/>
        <a:ext cx="2524497" cy="1514698"/>
      </dsp:txXfrm>
    </dsp:sp>
    <dsp:sp modelId="{62131E80-69B6-4057-9E70-E3756C0676C5}">
      <dsp:nvSpPr>
        <dsp:cNvPr id="0" name=""/>
        <dsp:cNvSpPr/>
      </dsp:nvSpPr>
      <dsp:spPr>
        <a:xfrm>
          <a:off x="3233551" y="3539682"/>
          <a:ext cx="2524497" cy="1514698"/>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High‑quality data helps identify transmission chains and groups with low immunity.</a:t>
          </a:r>
          <a:endParaRPr lang="en-US" sz="1600" kern="1200"/>
        </a:p>
      </dsp:txBody>
      <dsp:txXfrm>
        <a:off x="3233551" y="3539682"/>
        <a:ext cx="2524497" cy="1514698"/>
      </dsp:txXfrm>
    </dsp:sp>
    <dsp:sp modelId="{F19E9326-EED0-41AA-A68E-9BFD2F78D67F}">
      <dsp:nvSpPr>
        <dsp:cNvPr id="0" name=""/>
        <dsp:cNvSpPr/>
      </dsp:nvSpPr>
      <dsp:spPr>
        <a:xfrm>
          <a:off x="6010498" y="3539682"/>
          <a:ext cx="2524497" cy="1514698"/>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Surveillance must detect and test all suspected cases and use WHO‑accredited methods to confirm or exclude infection.</a:t>
          </a:r>
          <a:endParaRPr lang="en-US" sz="1600" kern="1200"/>
        </a:p>
      </dsp:txBody>
      <dsp:txXfrm>
        <a:off x="6010498" y="3539682"/>
        <a:ext cx="2524497" cy="1514698"/>
      </dsp:txXfrm>
    </dsp:sp>
    <dsp:sp modelId="{916B402B-9337-46C1-AFE6-C4AFCA042A97}">
      <dsp:nvSpPr>
        <dsp:cNvPr id="0" name=""/>
        <dsp:cNvSpPr/>
      </dsp:nvSpPr>
      <dsp:spPr>
        <a:xfrm>
          <a:off x="3233551" y="5306830"/>
          <a:ext cx="2524497" cy="1514698"/>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VRD provides sensitive, specific reference testing to support measles elimination monitoring.</a:t>
          </a:r>
        </a:p>
      </dsp:txBody>
      <dsp:txXfrm>
        <a:off x="3233551" y="5306830"/>
        <a:ext cx="2524497" cy="15146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B4866-8F33-4BD4-93B6-5EE864B19C8C}">
      <dsp:nvSpPr>
        <dsp:cNvPr id="0" name=""/>
        <dsp:cNvSpPr/>
      </dsp:nvSpPr>
      <dsp:spPr>
        <a:xfrm>
          <a:off x="1229" y="110800"/>
          <a:ext cx="4795074" cy="2877044"/>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Trust Restoration</a:t>
          </a:r>
          <a:r>
            <a:rPr lang="en-GB" sz="3100" kern="1200"/>
            <a:t>: building community healthcare provider relationships through consistent engagement and transparent communication.</a:t>
          </a:r>
          <a:endParaRPr lang="en-US" sz="3100" kern="1200"/>
        </a:p>
      </dsp:txBody>
      <dsp:txXfrm>
        <a:off x="1229" y="110800"/>
        <a:ext cx="4795074" cy="2877044"/>
      </dsp:txXfrm>
    </dsp:sp>
    <dsp:sp modelId="{5739DC9B-4D5D-4B24-A604-9E1FAF46114D}">
      <dsp:nvSpPr>
        <dsp:cNvPr id="0" name=""/>
        <dsp:cNvSpPr/>
      </dsp:nvSpPr>
      <dsp:spPr>
        <a:xfrm>
          <a:off x="5275811" y="110800"/>
          <a:ext cx="4795074" cy="2877044"/>
        </a:xfrm>
        <a:prstGeom prst="rect">
          <a:avLst/>
        </a:prstGeom>
        <a:solidFill>
          <a:schemeClr val="accent2">
            <a:hueOff val="1560506"/>
            <a:satOff val="-1946"/>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Barrier Removal</a:t>
          </a:r>
          <a:r>
            <a:rPr lang="en-GB" sz="3100" kern="1200"/>
            <a:t>: Increasing healthcare resource access in underserved communities removing socio- economic obstacles vaccination</a:t>
          </a:r>
          <a:endParaRPr lang="en-US" sz="3100" kern="1200"/>
        </a:p>
      </dsp:txBody>
      <dsp:txXfrm>
        <a:off x="5275811" y="110800"/>
        <a:ext cx="4795074" cy="2877044"/>
      </dsp:txXfrm>
    </dsp:sp>
    <dsp:sp modelId="{0EB0D1B5-535B-4707-BEC2-701B1807CBD0}">
      <dsp:nvSpPr>
        <dsp:cNvPr id="0" name=""/>
        <dsp:cNvSpPr/>
      </dsp:nvSpPr>
      <dsp:spPr>
        <a:xfrm>
          <a:off x="1229" y="3467352"/>
          <a:ext cx="4795074" cy="2877044"/>
        </a:xfrm>
        <a:prstGeom prst="rect">
          <a:avLst/>
        </a:prstGeom>
        <a:solidFill>
          <a:schemeClr val="accent2">
            <a:hueOff val="3121013"/>
            <a:satOff val="-3893"/>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Targeted interventions </a:t>
          </a:r>
          <a:r>
            <a:rPr lang="en-GB" sz="3100" kern="1200" dirty="0"/>
            <a:t>: socio-economic status specific programs recommended by Pasadyn Mamo Caplan 2025 for vulnerable populations</a:t>
          </a:r>
          <a:endParaRPr lang="en-US" sz="3100" kern="1200" dirty="0"/>
        </a:p>
      </dsp:txBody>
      <dsp:txXfrm>
        <a:off x="1229" y="3467352"/>
        <a:ext cx="4795074" cy="2877044"/>
      </dsp:txXfrm>
    </dsp:sp>
    <dsp:sp modelId="{60EE4098-4850-43A8-81A3-E2A7EE7971CD}">
      <dsp:nvSpPr>
        <dsp:cNvPr id="0" name=""/>
        <dsp:cNvSpPr/>
      </dsp:nvSpPr>
      <dsp:spPr>
        <a:xfrm>
          <a:off x="5275811" y="3467352"/>
          <a:ext cx="4795074" cy="2877044"/>
        </a:xfrm>
        <a:prstGeom prst="rect">
          <a:avLst/>
        </a:prstGeom>
        <a:solidFill>
          <a:schemeClr val="accent2">
            <a:hueOff val="4681519"/>
            <a:satOff val="-5839"/>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Continuous Monitoring: Real-time tracking of vaccination rates and outbreak indicators with evidence from Thompson et  al., 2023 Emery et at.,2025</a:t>
          </a:r>
          <a:endParaRPr lang="en-US" sz="3100" kern="1200"/>
        </a:p>
      </dsp:txBody>
      <dsp:txXfrm>
        <a:off x="5275811" y="3467352"/>
        <a:ext cx="4795074" cy="28770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360F4-87CF-441B-88DE-0209318BE788}">
      <dsp:nvSpPr>
        <dsp:cNvPr id="0" name=""/>
        <dsp:cNvSpPr/>
      </dsp:nvSpPr>
      <dsp:spPr>
        <a:xfrm>
          <a:off x="0" y="59531"/>
          <a:ext cx="4929187" cy="2957512"/>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During the COVID-19 public health restrictions were lifted in 2023 and international travel lifted, global measles cases skyrocketed.</a:t>
          </a:r>
          <a:endParaRPr lang="en-US" sz="2600" kern="1200"/>
        </a:p>
      </dsp:txBody>
      <dsp:txXfrm>
        <a:off x="0" y="59531"/>
        <a:ext cx="4929187" cy="2957512"/>
      </dsp:txXfrm>
    </dsp:sp>
    <dsp:sp modelId="{36FC6BC6-940C-48F5-9638-DA9E263FE0B2}">
      <dsp:nvSpPr>
        <dsp:cNvPr id="0" name=""/>
        <dsp:cNvSpPr/>
      </dsp:nvSpPr>
      <dsp:spPr>
        <a:xfrm>
          <a:off x="5422106" y="59531"/>
          <a:ext cx="4929187" cy="2957512"/>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The World Health Organization (WHO) reported around 320,000 measles cases worldwide in 2023, which is 1.8 times higher than the roughly 170,000 cases recorded in 2022</a:t>
          </a:r>
          <a:endParaRPr lang="en-US" sz="2600" kern="1200"/>
        </a:p>
      </dsp:txBody>
      <dsp:txXfrm>
        <a:off x="5422106" y="59531"/>
        <a:ext cx="4929187" cy="2957512"/>
      </dsp:txXfrm>
    </dsp:sp>
    <dsp:sp modelId="{3953514A-7985-4445-B833-95E769DEF01F}">
      <dsp:nvSpPr>
        <dsp:cNvPr id="0" name=""/>
        <dsp:cNvSpPr/>
      </dsp:nvSpPr>
      <dsp:spPr>
        <a:xfrm>
          <a:off x="10844212" y="59531"/>
          <a:ext cx="4929187" cy="2957512"/>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World Health Organization (WHO) identified low vaccination coverage and increased global travel as the main issues behind the rapid rise in measles outbreaks.</a:t>
          </a:r>
          <a:endParaRPr lang="en-US" sz="2600" kern="1200" dirty="0"/>
        </a:p>
      </dsp:txBody>
      <dsp:txXfrm>
        <a:off x="10844212" y="59531"/>
        <a:ext cx="4929187" cy="2957512"/>
      </dsp:txXfrm>
    </dsp:sp>
    <dsp:sp modelId="{7826B99A-EDB5-47D6-AC09-DEF84F0E66B0}">
      <dsp:nvSpPr>
        <dsp:cNvPr id="0" name=""/>
        <dsp:cNvSpPr/>
      </dsp:nvSpPr>
      <dsp:spPr>
        <a:xfrm>
          <a:off x="2711053" y="3509962"/>
          <a:ext cx="4929187" cy="2957512"/>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According to World Health Organization (WHO) during the COVID- 19 pandemic, many nations experienced interruptions or delays in routine vaccinations services, leading to a significant drop in immunisation rate.</a:t>
          </a:r>
          <a:endParaRPr lang="en-US" sz="2600" kern="1200"/>
        </a:p>
      </dsp:txBody>
      <dsp:txXfrm>
        <a:off x="2711053" y="3509962"/>
        <a:ext cx="4929187" cy="2957512"/>
      </dsp:txXfrm>
    </dsp:sp>
    <dsp:sp modelId="{D5D93092-EC46-4E17-B0BF-148138A0C85F}">
      <dsp:nvSpPr>
        <dsp:cNvPr id="0" name=""/>
        <dsp:cNvSpPr/>
      </dsp:nvSpPr>
      <dsp:spPr>
        <a:xfrm>
          <a:off x="7905726" y="3548055"/>
          <a:ext cx="4929187" cy="2957512"/>
        </a:xfrm>
        <a:prstGeom prst="rect">
          <a:avLst/>
        </a:prstGeom>
        <a:gradFill rotWithShape="0">
          <a:gsLst>
            <a:gs pos="0">
              <a:schemeClr val="accent6">
                <a:hueOff val="0"/>
                <a:satOff val="0"/>
                <a:lumOff val="0"/>
                <a:alphaOff val="0"/>
                <a:shade val="51000"/>
                <a:satMod val="130000"/>
              </a:schemeClr>
            </a:gs>
            <a:gs pos="80000">
              <a:schemeClr val="accent6">
                <a:hueOff val="0"/>
                <a:satOff val="0"/>
                <a:lumOff val="0"/>
                <a:alphaOff val="0"/>
                <a:shade val="93000"/>
                <a:satMod val="130000"/>
              </a:schemeClr>
            </a:gs>
            <a:gs pos="100000">
              <a:schemeClr val="accent6">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t>World Health Organisation (WHO) argues as travel restrictions eased, population movement increased, creating conditions that allowed the measles virus to spread more easily across different regions </a:t>
          </a:r>
          <a:r>
            <a:rPr lang="en-US" altLang="ko-KR" sz="2600" b="0" i="0" kern="1200" dirty="0"/>
            <a:t>(</a:t>
          </a:r>
          <a:r>
            <a:rPr lang="ko-KR" altLang="en-US" sz="2600" b="0" i="0" kern="1200" dirty="0"/>
            <a:t>주영 심 </a:t>
          </a:r>
          <a:r>
            <a:rPr lang="en-GB" sz="2600" b="0" i="1" kern="1200" dirty="0"/>
            <a:t>et al.</a:t>
          </a:r>
          <a:r>
            <a:rPr lang="en-GB" sz="2600" b="0" i="0" kern="1200" dirty="0"/>
            <a:t>, 2024)</a:t>
          </a:r>
          <a:endParaRPr lang="en-US" sz="2600" kern="1200" dirty="0">
            <a:latin typeface="+mn-lt"/>
          </a:endParaRPr>
        </a:p>
      </dsp:txBody>
      <dsp:txXfrm>
        <a:off x="7905726" y="3548055"/>
        <a:ext cx="4929187" cy="29575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2D25C-C910-4A9F-88CE-E214EC87126D}">
      <dsp:nvSpPr>
        <dsp:cNvPr id="0" name=""/>
        <dsp:cNvSpPr/>
      </dsp:nvSpPr>
      <dsp:spPr>
        <a:xfrm>
          <a:off x="4515627" y="1310299"/>
          <a:ext cx="1006660" cy="91440"/>
        </a:xfrm>
        <a:custGeom>
          <a:avLst/>
          <a:gdLst/>
          <a:ahLst/>
          <a:cxnLst/>
          <a:rect l="0" t="0" r="0" b="0"/>
          <a:pathLst>
            <a:path>
              <a:moveTo>
                <a:pt x="0" y="45720"/>
              </a:moveTo>
              <a:lnTo>
                <a:pt x="1006660"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93026" y="1350833"/>
        <a:ext cx="51863" cy="10372"/>
      </dsp:txXfrm>
    </dsp:sp>
    <dsp:sp modelId="{713E5130-279F-43E2-89C4-02F9CCAB65AE}">
      <dsp:nvSpPr>
        <dsp:cNvPr id="0" name=""/>
        <dsp:cNvSpPr/>
      </dsp:nvSpPr>
      <dsp:spPr>
        <a:xfrm>
          <a:off x="7598" y="3071"/>
          <a:ext cx="4509829" cy="2705897"/>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0985" tIns="231963" rIns="220985" bIns="231963" numCol="1" spcCol="1270" anchor="ctr" anchorCtr="0">
          <a:noAutofit/>
        </a:bodyPr>
        <a:lstStyle/>
        <a:p>
          <a:pPr marL="0" lvl="0" indent="0" algn="ctr" defTabSz="1155700">
            <a:lnSpc>
              <a:spcPct val="90000"/>
            </a:lnSpc>
            <a:spcBef>
              <a:spcPct val="0"/>
            </a:spcBef>
            <a:spcAft>
              <a:spcPct val="35000"/>
            </a:spcAft>
            <a:buNone/>
          </a:pPr>
          <a:r>
            <a:rPr lang="en-GB" sz="2600" b="1" kern="1200"/>
            <a:t>Socio- Economic Barriers: </a:t>
          </a:r>
          <a:endParaRPr lang="en-US" sz="2600" kern="1200"/>
        </a:p>
      </dsp:txBody>
      <dsp:txXfrm>
        <a:off x="7598" y="3071"/>
        <a:ext cx="4509829" cy="2705897"/>
      </dsp:txXfrm>
    </dsp:sp>
    <dsp:sp modelId="{5C9256AF-C849-4BB3-B69E-DEE5BD34BE20}">
      <dsp:nvSpPr>
        <dsp:cNvPr id="0" name=""/>
        <dsp:cNvSpPr/>
      </dsp:nvSpPr>
      <dsp:spPr>
        <a:xfrm>
          <a:off x="2262512" y="2707168"/>
          <a:ext cx="5547090" cy="1006660"/>
        </a:xfrm>
        <a:custGeom>
          <a:avLst/>
          <a:gdLst/>
          <a:ahLst/>
          <a:cxnLst/>
          <a:rect l="0" t="0" r="0" b="0"/>
          <a:pathLst>
            <a:path>
              <a:moveTo>
                <a:pt x="5547090" y="0"/>
              </a:moveTo>
              <a:lnTo>
                <a:pt x="5547090" y="520430"/>
              </a:lnTo>
              <a:lnTo>
                <a:pt x="0" y="520430"/>
              </a:lnTo>
              <a:lnTo>
                <a:pt x="0" y="1006660"/>
              </a:lnTo>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4977" y="3205312"/>
        <a:ext cx="282161" cy="10372"/>
      </dsp:txXfrm>
    </dsp:sp>
    <dsp:sp modelId="{DDB0AF33-3527-459F-A269-A4F29392A3E8}">
      <dsp:nvSpPr>
        <dsp:cNvPr id="0" name=""/>
        <dsp:cNvSpPr/>
      </dsp:nvSpPr>
      <dsp:spPr>
        <a:xfrm>
          <a:off x="5554688" y="3071"/>
          <a:ext cx="4509829" cy="2705897"/>
        </a:xfrm>
        <a:prstGeom prst="rect">
          <a:avLst/>
        </a:prstGeom>
        <a:gradFill rotWithShape="0">
          <a:gsLst>
            <a:gs pos="0">
              <a:schemeClr val="accent2">
                <a:hueOff val="1560506"/>
                <a:satOff val="-1946"/>
                <a:lumOff val="458"/>
                <a:alphaOff val="0"/>
                <a:shade val="51000"/>
                <a:satMod val="130000"/>
              </a:schemeClr>
            </a:gs>
            <a:gs pos="80000">
              <a:schemeClr val="accent2">
                <a:hueOff val="1560506"/>
                <a:satOff val="-1946"/>
                <a:lumOff val="458"/>
                <a:alphaOff val="0"/>
                <a:shade val="93000"/>
                <a:satMod val="130000"/>
              </a:schemeClr>
            </a:gs>
            <a:gs pos="100000">
              <a:schemeClr val="accent2">
                <a:hueOff val="1560506"/>
                <a:satOff val="-1946"/>
                <a:lumOff val="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0985" tIns="231963" rIns="220985" bIns="231963" numCol="1" spcCol="1270" anchor="ctr" anchorCtr="0">
          <a:noAutofit/>
        </a:bodyPr>
        <a:lstStyle/>
        <a:p>
          <a:pPr marL="0" lvl="0" indent="0" algn="ctr" defTabSz="1155700">
            <a:lnSpc>
              <a:spcPct val="90000"/>
            </a:lnSpc>
            <a:spcBef>
              <a:spcPct val="0"/>
            </a:spcBef>
            <a:spcAft>
              <a:spcPct val="35000"/>
            </a:spcAft>
            <a:buNone/>
          </a:pPr>
          <a:r>
            <a:rPr lang="en-GB" sz="2600" kern="1200"/>
            <a:t>Income and resource limitations creating significant barriers to healthcare access and timely vaccination according to Jary et al. 2025</a:t>
          </a:r>
          <a:endParaRPr lang="en-US" sz="2600" kern="1200"/>
        </a:p>
      </dsp:txBody>
      <dsp:txXfrm>
        <a:off x="5554688" y="3071"/>
        <a:ext cx="4509829" cy="2705897"/>
      </dsp:txXfrm>
    </dsp:sp>
    <dsp:sp modelId="{8DEE5A2F-8336-48A9-95CE-E4AE9ADB2B1F}">
      <dsp:nvSpPr>
        <dsp:cNvPr id="0" name=""/>
        <dsp:cNvSpPr/>
      </dsp:nvSpPr>
      <dsp:spPr>
        <a:xfrm>
          <a:off x="4515627" y="5053458"/>
          <a:ext cx="1006660" cy="91440"/>
        </a:xfrm>
        <a:custGeom>
          <a:avLst/>
          <a:gdLst/>
          <a:ahLst/>
          <a:cxnLst/>
          <a:rect l="0" t="0" r="0" b="0"/>
          <a:pathLst>
            <a:path>
              <a:moveTo>
                <a:pt x="0" y="45720"/>
              </a:moveTo>
              <a:lnTo>
                <a:pt x="1006660"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93026" y="5093991"/>
        <a:ext cx="51863" cy="10372"/>
      </dsp:txXfrm>
    </dsp:sp>
    <dsp:sp modelId="{5075BC32-D110-4B68-9CC4-82687363E4BD}">
      <dsp:nvSpPr>
        <dsp:cNvPr id="0" name=""/>
        <dsp:cNvSpPr/>
      </dsp:nvSpPr>
      <dsp:spPr>
        <a:xfrm>
          <a:off x="7598" y="3746229"/>
          <a:ext cx="4509829" cy="2705897"/>
        </a:xfrm>
        <a:prstGeom prst="rect">
          <a:avLst/>
        </a:prstGeom>
        <a:gradFill rotWithShape="0">
          <a:gsLst>
            <a:gs pos="0">
              <a:schemeClr val="accent2">
                <a:hueOff val="3121013"/>
                <a:satOff val="-3893"/>
                <a:lumOff val="915"/>
                <a:alphaOff val="0"/>
                <a:shade val="51000"/>
                <a:satMod val="130000"/>
              </a:schemeClr>
            </a:gs>
            <a:gs pos="80000">
              <a:schemeClr val="accent2">
                <a:hueOff val="3121013"/>
                <a:satOff val="-3893"/>
                <a:lumOff val="915"/>
                <a:alphaOff val="0"/>
                <a:shade val="93000"/>
                <a:satMod val="130000"/>
              </a:schemeClr>
            </a:gs>
            <a:gs pos="100000">
              <a:schemeClr val="accent2">
                <a:hueOff val="3121013"/>
                <a:satOff val="-3893"/>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0985" tIns="231963" rIns="220985" bIns="231963" numCol="1" spcCol="1270" anchor="ctr" anchorCtr="0">
          <a:noAutofit/>
        </a:bodyPr>
        <a:lstStyle/>
        <a:p>
          <a:pPr marL="0" lvl="0" indent="0" algn="ctr" defTabSz="1155700">
            <a:lnSpc>
              <a:spcPct val="90000"/>
            </a:lnSpc>
            <a:spcBef>
              <a:spcPct val="0"/>
            </a:spcBef>
            <a:spcAft>
              <a:spcPct val="35000"/>
            </a:spcAft>
            <a:buNone/>
          </a:pPr>
          <a:r>
            <a:rPr lang="en-GB" sz="2600" b="1" kern="1200"/>
            <a:t>Geographic Access Challenge:</a:t>
          </a:r>
          <a:endParaRPr lang="en-US" sz="2600" kern="1200"/>
        </a:p>
      </dsp:txBody>
      <dsp:txXfrm>
        <a:off x="7598" y="3746229"/>
        <a:ext cx="4509829" cy="2705897"/>
      </dsp:txXfrm>
    </dsp:sp>
    <dsp:sp modelId="{77285D0E-D0C0-4F22-99EB-183A4ED4C834}">
      <dsp:nvSpPr>
        <dsp:cNvPr id="0" name=""/>
        <dsp:cNvSpPr/>
      </dsp:nvSpPr>
      <dsp:spPr>
        <a:xfrm>
          <a:off x="5554688" y="3746229"/>
          <a:ext cx="4509829" cy="2705897"/>
        </a:xfrm>
        <a:prstGeom prst="rect">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0985" tIns="231963" rIns="220985" bIns="231963" numCol="1" spcCol="1270" anchor="ctr" anchorCtr="0">
          <a:noAutofit/>
        </a:bodyPr>
        <a:lstStyle/>
        <a:p>
          <a:pPr marL="0" lvl="0" indent="0" algn="ctr" defTabSz="1155700">
            <a:lnSpc>
              <a:spcPct val="90000"/>
            </a:lnSpc>
            <a:spcBef>
              <a:spcPct val="0"/>
            </a:spcBef>
            <a:spcAft>
              <a:spcPct val="35000"/>
            </a:spcAft>
            <a:buNone/>
          </a:pPr>
          <a:r>
            <a:rPr lang="en-GB" sz="2600" kern="1200" dirty="0"/>
            <a:t>Rural and underserved areas facing resource shortages and healthcare infrastructure gaps limiting vaccination opportunities </a:t>
          </a:r>
          <a:endParaRPr lang="en-US" sz="2600" kern="1200" dirty="0"/>
        </a:p>
      </dsp:txBody>
      <dsp:txXfrm>
        <a:off x="5554688" y="3746229"/>
        <a:ext cx="4509829" cy="27058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3-17T20:30:13.617"/>
    </inkml:context>
    <inkml:brush xml:id="br0">
      <inkml:brushProperty name="width" value="0.2" units="cm"/>
      <inkml:brushProperty name="height" value="0.4" units="cm"/>
      <inkml:brushProperty name="color" value="#FFFC00"/>
      <inkml:brushProperty name="tip" value="rectangle"/>
      <inkml:brushProperty name="rasterOp" value="maskPen"/>
      <inkml:brushProperty name="ignorePressure" value="1"/>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17T20:31:04.731"/>
    </inkml:context>
    <inkml:brush xml:id="br0">
      <inkml:brushProperty name="width" value="0.1" units="cm"/>
      <inkml:brushProperty name="height" value="0.1" units="cm"/>
      <inkml:brushProperty name="color" value="#004F8B"/>
    </inkml:brush>
  </inkml:definitions>
  <inkml:trace contextRef="#ctx0" brushRef="#br0">0 0 8192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D5944-4AFA-4BC3-815B-C00D0530BD10}"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3EAD14-E3DD-418F-A9CD-E66FD5E689A5}" type="slidenum">
              <a:rPr lang="en-GB" smtClean="0"/>
              <a:t>‹#›</a:t>
            </a:fld>
            <a:endParaRPr lang="en-GB"/>
          </a:p>
        </p:txBody>
      </p:sp>
    </p:spTree>
    <p:extLst>
      <p:ext uri="{BB962C8B-B14F-4D97-AF65-F5344CB8AC3E}">
        <p14:creationId xmlns:p14="http://schemas.microsoft.com/office/powerpoint/2010/main" val="2059565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3EAD14-E3DD-418F-A9CD-E66FD5E689A5}" type="slidenum">
              <a:rPr lang="en-GB" smtClean="0"/>
              <a:t>9</a:t>
            </a:fld>
            <a:endParaRPr lang="en-GB"/>
          </a:p>
        </p:txBody>
      </p:sp>
    </p:spTree>
    <p:extLst>
      <p:ext uri="{BB962C8B-B14F-4D97-AF65-F5344CB8AC3E}">
        <p14:creationId xmlns:p14="http://schemas.microsoft.com/office/powerpoint/2010/main" val="1485076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3EAD14-E3DD-418F-A9CD-E66FD5E689A5}" type="slidenum">
              <a:rPr lang="en-GB" smtClean="0"/>
              <a:t>12</a:t>
            </a:fld>
            <a:endParaRPr lang="en-GB"/>
          </a:p>
        </p:txBody>
      </p:sp>
    </p:spTree>
    <p:extLst>
      <p:ext uri="{BB962C8B-B14F-4D97-AF65-F5344CB8AC3E}">
        <p14:creationId xmlns:p14="http://schemas.microsoft.com/office/powerpoint/2010/main" val="1050404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3EAD14-E3DD-418F-A9CD-E66FD5E689A5}" type="slidenum">
              <a:rPr lang="en-GB" smtClean="0"/>
              <a:t>14</a:t>
            </a:fld>
            <a:endParaRPr lang="en-GB"/>
          </a:p>
        </p:txBody>
      </p:sp>
    </p:spTree>
    <p:extLst>
      <p:ext uri="{BB962C8B-B14F-4D97-AF65-F5344CB8AC3E}">
        <p14:creationId xmlns:p14="http://schemas.microsoft.com/office/powerpoint/2010/main" val="1328236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customXml" Target="../ink/ink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1.jpeg"/><Relationship Id="rId7" Type="http://schemas.openxmlformats.org/officeDocument/2006/relationships/diagramColors" Target="../diagrams/colors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conditions/measles/.(Accessed" TargetMode="External"/><Relationship Id="rId3" Type="http://schemas.openxmlformats.org/officeDocument/2006/relationships/hyperlink" Target="https://www.cdc.gov/measles/hcp/clinical-overview/index.html.(Accessed" TargetMode="External"/><Relationship Id="rId7" Type="http://schemas.openxmlformats.org/officeDocument/2006/relationships/hyperlink" Target="https://doi.org/10.2807/1560-7917.es.2025.30.16.2400652" TargetMode="External"/><Relationship Id="rId2" Type="http://schemas.openxmlformats.org/officeDocument/2006/relationships/hyperlink" Target="https://doi.org/10.1186/s12889-025-23865-z" TargetMode="External"/><Relationship Id="rId1" Type="http://schemas.openxmlformats.org/officeDocument/2006/relationships/slideLayout" Target="../slideLayouts/slideLayout2.xml"/><Relationship Id="rId6" Type="http://schemas.openxmlformats.org/officeDocument/2006/relationships/hyperlink" Target="https://doi.org/10.1093/infdis/jiaa793" TargetMode="External"/><Relationship Id="rId5" Type="http://schemas.openxmlformats.org/officeDocument/2006/relationships/hyperlink" Target="https://www.ncbi.nlm.nih.gov/books/NBK470303/.(Accessed:17" TargetMode="External"/><Relationship Id="rId4" Type="http://schemas.openxmlformats.org/officeDocument/2006/relationships/hyperlink" Target="https://doi.org/10.15585/mmwr.mm6747a6/.(Accessed"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news-room/fact-sheets/detail/measles.(Accessed" TargetMode="External"/><Relationship Id="rId3" Type="http://schemas.openxmlformats.org/officeDocument/2006/relationships/hyperlink" Target="https://www.cdc.gov/ncird/divisions-offices/dvd.html" TargetMode="External"/><Relationship Id="rId7" Type="http://schemas.openxmlformats.org/officeDocument/2006/relationships/hyperlink" Target="https://assets.publishing.service.gov.uk/media/66a0ce1449b9c0597fdb03a6/20240704_national-measles-guidelines-July-2024.pdf.(Accessed" TargetMode="External"/><Relationship Id="rId2" Type="http://schemas.openxmlformats.org/officeDocument/2006/relationships/hyperlink" Target="https://www.cdc.gov/ncird/index.html" TargetMode="External"/><Relationship Id="rId1" Type="http://schemas.openxmlformats.org/officeDocument/2006/relationships/slideLayout" Target="../slideLayouts/slideLayout2.xml"/><Relationship Id="rId6" Type="http://schemas.openxmlformats.org/officeDocument/2006/relationships/hyperlink" Target="https://doi.org/10.3390/vaccines11020288" TargetMode="External"/><Relationship Id="rId5" Type="http://schemas.openxmlformats.org/officeDocument/2006/relationships/hyperlink" Target="https://doi.org/10.56786/phwr.2024.17.34.2" TargetMode="External"/><Relationship Id="rId4" Type="http://schemas.openxmlformats.org/officeDocument/2006/relationships/hyperlink" Target="https://doi.org/10.1016/j.jemep.2025.1010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0"/>
            <a:ext cx="18283428"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3113131"/>
            <a:ext cx="18073095" cy="6139960"/>
            <a:chOff x="1" y="2075420"/>
            <a:chExt cx="12048729" cy="4093306"/>
          </a:xfrm>
        </p:grpSpPr>
        <p:sp>
          <p:nvSpPr>
            <p:cNvPr id="67" name="Oval 66">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Oval 69">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Oval 70">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Oval 71">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4" name="Rectangle 7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657219" y="1563908"/>
            <a:ext cx="4194692" cy="1066878"/>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7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889308" y="-1280992"/>
            <a:ext cx="822960" cy="549007"/>
            <a:chOff x="7029447" y="3514725"/>
            <a:chExt cx="1285875" cy="549007"/>
          </a:xfrm>
        </p:grpSpPr>
        <p:cxnSp>
          <p:nvCxnSpPr>
            <p:cNvPr id="77" name="Straight Connector 7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descr="Close up image of hands applauding">
            <a:extLst>
              <a:ext uri="{FF2B5EF4-FFF2-40B4-BE49-F238E27FC236}">
                <a16:creationId xmlns:a16="http://schemas.microsoft.com/office/drawing/2014/main" id="{1F2627CD-8825-4327-269F-B19E30994A6F}"/>
              </a:ext>
            </a:extLst>
          </p:cNvPr>
          <p:cNvPicPr>
            <a:picLocks noChangeAspect="1"/>
          </p:cNvPicPr>
          <p:nvPr/>
        </p:nvPicPr>
        <p:blipFill>
          <a:blip r:embed="rId2"/>
          <a:srcRect t="18564" r="1" b="32999"/>
          <a:stretch>
            <a:fillRect/>
          </a:stretch>
        </p:blipFill>
        <p:spPr>
          <a:xfrm>
            <a:off x="939885" y="476367"/>
            <a:ext cx="16276666" cy="5262655"/>
          </a:xfrm>
          <a:prstGeom prst="rect">
            <a:avLst/>
          </a:prstGeom>
        </p:spPr>
      </p:pic>
      <p:grpSp>
        <p:nvGrpSpPr>
          <p:cNvPr id="82" name="Group 81">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87488" y="907599"/>
            <a:ext cx="304800" cy="644652"/>
            <a:chOff x="215328" y="-46937"/>
            <a:chExt cx="304800" cy="2773841"/>
          </a:xfrm>
        </p:grpSpPr>
        <p:cxnSp>
          <p:nvCxnSpPr>
            <p:cNvPr id="83" name="Straight Connector 82">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8" name="Rectangle 87">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9211177"/>
            <a:ext cx="9143995" cy="1066878"/>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0" name="Group 89">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819134" y="9048092"/>
            <a:ext cx="1928813" cy="549007"/>
            <a:chOff x="7029447" y="3514725"/>
            <a:chExt cx="1285875" cy="549007"/>
          </a:xfrm>
        </p:grpSpPr>
        <p:cxnSp>
          <p:nvCxnSpPr>
            <p:cNvPr id="91" name="Straight Connector 90">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08C4E42-126B-EB10-3532-BFAD5DDF4BB1}"/>
              </a:ext>
            </a:extLst>
          </p:cNvPr>
          <p:cNvSpPr>
            <a:spLocks noGrp="1"/>
          </p:cNvSpPr>
          <p:nvPr>
            <p:ph type="title"/>
          </p:nvPr>
        </p:nvSpPr>
        <p:spPr>
          <a:xfrm>
            <a:off x="946404" y="6027205"/>
            <a:ext cx="6853590" cy="3194379"/>
          </a:xfrm>
          <a:noFill/>
        </p:spPr>
        <p:txBody>
          <a:bodyPr anchor="t">
            <a:normAutofit/>
          </a:bodyPr>
          <a:lstStyle/>
          <a:p>
            <a:pPr algn="l">
              <a:lnSpc>
                <a:spcPct val="90000"/>
              </a:lnSpc>
            </a:pPr>
            <a:r>
              <a:rPr lang="en-GB" sz="7200" dirty="0">
                <a:solidFill>
                  <a:schemeClr val="bg1"/>
                </a:solidFill>
              </a:rPr>
              <a:t>Introduction to Public Health</a:t>
            </a:r>
            <a:br>
              <a:rPr lang="en-GB" sz="7200" dirty="0">
                <a:solidFill>
                  <a:schemeClr val="bg1"/>
                </a:solidFill>
              </a:rPr>
            </a:br>
            <a:r>
              <a:rPr lang="en-GB" sz="7200" dirty="0">
                <a:solidFill>
                  <a:schemeClr val="bg1"/>
                </a:solidFill>
              </a:rPr>
              <a:t>(BMHP4023)</a:t>
            </a:r>
          </a:p>
        </p:txBody>
      </p:sp>
      <p:sp>
        <p:nvSpPr>
          <p:cNvPr id="3" name="Content Placeholder 2">
            <a:extLst>
              <a:ext uri="{FF2B5EF4-FFF2-40B4-BE49-F238E27FC236}">
                <a16:creationId xmlns:a16="http://schemas.microsoft.com/office/drawing/2014/main" id="{ECD0B53C-7823-276D-A5FA-F545F1AC7545}"/>
              </a:ext>
            </a:extLst>
          </p:cNvPr>
          <p:cNvSpPr>
            <a:spLocks noGrp="1"/>
          </p:cNvSpPr>
          <p:nvPr>
            <p:ph idx="1"/>
          </p:nvPr>
        </p:nvSpPr>
        <p:spPr>
          <a:xfrm>
            <a:off x="8229120" y="6027214"/>
            <a:ext cx="8511157" cy="3194399"/>
          </a:xfrm>
          <a:noFill/>
        </p:spPr>
        <p:txBody>
          <a:bodyPr anchor="t">
            <a:normAutofit/>
          </a:bodyPr>
          <a:lstStyle/>
          <a:p>
            <a:pPr marL="0" indent="0">
              <a:buNone/>
            </a:pPr>
            <a:r>
              <a:rPr lang="en-GB" sz="2700" dirty="0">
                <a:solidFill>
                  <a:schemeClr val="bg1"/>
                </a:solidFill>
              </a:rPr>
              <a:t>OLABISI OBADARE</a:t>
            </a:r>
          </a:p>
          <a:p>
            <a:pPr marL="0" indent="0">
              <a:buNone/>
            </a:pPr>
            <a:r>
              <a:rPr lang="en-GB" sz="2700" dirty="0">
                <a:solidFill>
                  <a:schemeClr val="bg1"/>
                </a:solidFill>
              </a:rPr>
              <a:t>1904923</a:t>
            </a:r>
          </a:p>
          <a:p>
            <a:pPr marL="0" indent="0">
              <a:buNone/>
            </a:pPr>
            <a:endParaRPr lang="en-GB" sz="2700" dirty="0">
              <a:solidFill>
                <a:schemeClr val="bg1"/>
              </a:solidFill>
            </a:endParaRPr>
          </a:p>
          <a:p>
            <a:pPr marL="0" indent="0">
              <a:buNone/>
            </a:pPr>
            <a:endParaRPr lang="en-GB" sz="2700" dirty="0">
              <a:solidFill>
                <a:schemeClr val="bg1"/>
              </a:solidFill>
            </a:endParaRPr>
          </a:p>
        </p:txBody>
      </p:sp>
    </p:spTree>
    <p:extLst>
      <p:ext uri="{BB962C8B-B14F-4D97-AF65-F5344CB8AC3E}">
        <p14:creationId xmlns:p14="http://schemas.microsoft.com/office/powerpoint/2010/main" val="420304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CA10A3-9107-4BFB-0885-8DBF63B80EF3}"/>
            </a:ext>
          </a:extLst>
        </p:cNvPr>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469"/>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B15D396-1D63-4FDE-3C7B-7127BA2B3F97}"/>
              </a:ext>
            </a:extLst>
          </p:cNvPr>
          <p:cNvSpPr>
            <a:spLocks noGrp="1"/>
          </p:cNvSpPr>
          <p:nvPr>
            <p:ph type="title"/>
          </p:nvPr>
        </p:nvSpPr>
        <p:spPr>
          <a:xfrm>
            <a:off x="719091" y="1606200"/>
            <a:ext cx="5909532" cy="8374689"/>
          </a:xfrm>
        </p:spPr>
        <p:txBody>
          <a:bodyPr>
            <a:normAutofit/>
          </a:bodyPr>
          <a:lstStyle/>
          <a:p>
            <a:pPr algn="r"/>
            <a:r>
              <a:rPr lang="en-GB" sz="10200"/>
              <a:t>Objectives </a:t>
            </a:r>
            <a:br>
              <a:rPr lang="en-GB" sz="10200"/>
            </a:br>
            <a:endParaRPr lang="en-GB" sz="10200"/>
          </a:p>
        </p:txBody>
      </p:sp>
      <p:cxnSp>
        <p:nvCxnSpPr>
          <p:cNvPr id="59" name="Straight Connector 58">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92079" y="1698171"/>
            <a:ext cx="0" cy="8576359"/>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51B2CB49-536C-200B-D3C5-5344210A8013}"/>
              </a:ext>
            </a:extLst>
          </p:cNvPr>
          <p:cNvGraphicFramePr>
            <a:graphicFrameLocks noGrp="1"/>
          </p:cNvGraphicFramePr>
          <p:nvPr>
            <p:ph idx="1"/>
            <p:extLst>
              <p:ext uri="{D42A27DB-BD31-4B8C-83A1-F6EECF244321}">
                <p14:modId xmlns:p14="http://schemas.microsoft.com/office/powerpoint/2010/main" val="1924164080"/>
              </p:ext>
            </p:extLst>
          </p:nvPr>
        </p:nvGraphicFramePr>
        <p:xfrm>
          <a:off x="7662802" y="1606200"/>
          <a:ext cx="9367898" cy="8384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2870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F458CB-8E6E-8682-A177-E50F58ACF78C}"/>
              </a:ext>
            </a:extLst>
          </p:cNvPr>
          <p:cNvSpPr>
            <a:spLocks noGrp="1"/>
          </p:cNvSpPr>
          <p:nvPr>
            <p:ph type="title"/>
          </p:nvPr>
        </p:nvSpPr>
        <p:spPr>
          <a:xfrm>
            <a:off x="918972" y="1618488"/>
            <a:ext cx="9403155" cy="2304288"/>
          </a:xfrm>
        </p:spPr>
        <p:txBody>
          <a:bodyPr vert="horz" lIns="91440" tIns="45720" rIns="91440" bIns="45720" rtlCol="0" anchor="b">
            <a:normAutofit/>
          </a:bodyPr>
          <a:lstStyle/>
          <a:p>
            <a:pPr>
              <a:lnSpc>
                <a:spcPct val="90000"/>
              </a:lnSpc>
            </a:pPr>
            <a:r>
              <a:rPr lang="en-US" sz="7800" kern="1200" dirty="0">
                <a:latin typeface="+mj-lt"/>
                <a:ea typeface="+mj-ea"/>
                <a:cs typeface="+mj-cs"/>
              </a:rPr>
              <a:t>Communicable </a:t>
            </a:r>
            <a:br>
              <a:rPr lang="en-US" sz="7800" kern="1200" dirty="0">
                <a:latin typeface="+mj-lt"/>
                <a:ea typeface="+mj-ea"/>
                <a:cs typeface="+mj-cs"/>
              </a:rPr>
            </a:br>
            <a:r>
              <a:rPr lang="en-US" sz="7800" kern="1200" dirty="0">
                <a:latin typeface="+mj-lt"/>
                <a:ea typeface="+mj-ea"/>
                <a:cs typeface="+mj-cs"/>
              </a:rPr>
              <a:t>Disease</a:t>
            </a:r>
          </a:p>
        </p:txBody>
      </p:sp>
      <p:sp>
        <p:nvSpPr>
          <p:cNvPr id="60" name="Rectangle 59">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9803" y="545084"/>
            <a:ext cx="109728" cy="8229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3" name="Rectangle 52">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759" y="4403311"/>
            <a:ext cx="9326880" cy="2743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8" name="Content Placeholder 7">
            <a:extLst>
              <a:ext uri="{FF2B5EF4-FFF2-40B4-BE49-F238E27FC236}">
                <a16:creationId xmlns:a16="http://schemas.microsoft.com/office/drawing/2014/main" id="{06221288-188A-05C8-97CE-17E7B3284F5D}"/>
              </a:ext>
            </a:extLst>
          </p:cNvPr>
          <p:cNvSpPr>
            <a:spLocks noGrp="1"/>
          </p:cNvSpPr>
          <p:nvPr>
            <p:ph idx="1"/>
          </p:nvPr>
        </p:nvSpPr>
        <p:spPr>
          <a:xfrm>
            <a:off x="918972" y="5033772"/>
            <a:ext cx="9403155" cy="4238244"/>
          </a:xfrm>
        </p:spPr>
        <p:txBody>
          <a:bodyPr vert="horz" lIns="91440" tIns="45720" rIns="91440" bIns="45720" rtlCol="0">
            <a:normAutofit/>
          </a:bodyPr>
          <a:lstStyle/>
          <a:p>
            <a:pPr marL="114300" indent="0">
              <a:spcAft>
                <a:spcPts val="800"/>
              </a:spcAft>
              <a:buNone/>
            </a:pPr>
            <a:r>
              <a:rPr lang="en-GB" sz="2800" dirty="0"/>
              <a:t>Communicable diseases are caused by bacteria or viruses that people spread to one another through contact with contaminated surfaces ,bodily fluids, blood products, insect bites or the air, many communicable diseases exist, and certain ones must be reported to local health departments or government agencies when outbreak occurs</a:t>
            </a:r>
            <a:r>
              <a:rPr lang="en-GB" dirty="0"/>
              <a:t>(Edemekong and Huang, 2022).</a:t>
            </a:r>
            <a:endParaRPr lang="en-US" sz="3300" dirty="0">
              <a:effectLst/>
            </a:endParaRPr>
          </a:p>
        </p:txBody>
      </p:sp>
      <p:pic>
        <p:nvPicPr>
          <p:cNvPr id="44" name="Graphic 43" descr="Doctor">
            <a:extLst>
              <a:ext uri="{FF2B5EF4-FFF2-40B4-BE49-F238E27FC236}">
                <a16:creationId xmlns:a16="http://schemas.microsoft.com/office/drawing/2014/main" id="{90A4E7BC-A8A8-3678-2F69-96E1F6396B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41099" y="1908593"/>
            <a:ext cx="6356529" cy="6356529"/>
          </a:xfrm>
          <a:prstGeom prst="rect">
            <a:avLst/>
          </a:prstGeom>
        </p:spPr>
      </p:pic>
    </p:spTree>
    <p:extLst>
      <p:ext uri="{BB962C8B-B14F-4D97-AF65-F5344CB8AC3E}">
        <p14:creationId xmlns:p14="http://schemas.microsoft.com/office/powerpoint/2010/main" val="1488355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6B8AB1-BFF9-1612-EFB8-965B63AF80DE}"/>
              </a:ext>
            </a:extLst>
          </p:cNvPr>
          <p:cNvSpPr>
            <a:spLocks noGrp="1"/>
          </p:cNvSpPr>
          <p:nvPr>
            <p:ph type="title"/>
          </p:nvPr>
        </p:nvSpPr>
        <p:spPr>
          <a:xfrm>
            <a:off x="1142700" y="1143001"/>
            <a:ext cx="8001295" cy="2562363"/>
          </a:xfrm>
        </p:spPr>
        <p:txBody>
          <a:bodyPr anchor="ctr">
            <a:normAutofit/>
          </a:bodyPr>
          <a:lstStyle/>
          <a:p>
            <a:r>
              <a:rPr lang="en-GB" sz="6000" dirty="0"/>
              <a:t>Measles</a:t>
            </a:r>
          </a:p>
        </p:txBody>
      </p:sp>
      <p:sp>
        <p:nvSpPr>
          <p:cNvPr id="3" name="Content Placeholder 2">
            <a:extLst>
              <a:ext uri="{FF2B5EF4-FFF2-40B4-BE49-F238E27FC236}">
                <a16:creationId xmlns:a16="http://schemas.microsoft.com/office/drawing/2014/main" id="{C6C6508B-C80D-29BD-AF34-8199B4CB46B2}"/>
              </a:ext>
            </a:extLst>
          </p:cNvPr>
          <p:cNvSpPr>
            <a:spLocks noGrp="1"/>
          </p:cNvSpPr>
          <p:nvPr>
            <p:ph idx="1"/>
          </p:nvPr>
        </p:nvSpPr>
        <p:spPr>
          <a:xfrm>
            <a:off x="1142700" y="3705366"/>
            <a:ext cx="8001295" cy="5654752"/>
          </a:xfrm>
        </p:spPr>
        <p:txBody>
          <a:bodyPr anchor="ctr">
            <a:normAutofit/>
          </a:bodyPr>
          <a:lstStyle/>
          <a:p>
            <a:pPr marL="0" indent="0">
              <a:buNone/>
            </a:pPr>
            <a:r>
              <a:rPr lang="en-GB" sz="3000" dirty="0"/>
              <a:t>Measles is transmitted through airborne particles or respiratory droplets, and individuals can spread the virus from four days before until four days after the rash appears. It remains one of the most contagious infectious diseases. The incubation period is typically around ten days, although it can range from seven to eighteen days, with the rash developing two to four days later (Chin, 2000).</a:t>
            </a:r>
          </a:p>
          <a:p>
            <a:endParaRPr lang="en-GB" sz="3000" dirty="0"/>
          </a:p>
        </p:txBody>
      </p:sp>
      <p:pic>
        <p:nvPicPr>
          <p:cNvPr id="124" name="Picture 123" descr="Microscopic view of cells">
            <a:extLst>
              <a:ext uri="{FF2B5EF4-FFF2-40B4-BE49-F238E27FC236}">
                <a16:creationId xmlns:a16="http://schemas.microsoft.com/office/drawing/2014/main" id="{24F7D410-BD84-1601-1402-1BB048707363}"/>
              </a:ext>
            </a:extLst>
          </p:cNvPr>
          <p:cNvPicPr>
            <a:picLocks noChangeAspect="1"/>
          </p:cNvPicPr>
          <p:nvPr/>
        </p:nvPicPr>
        <p:blipFill>
          <a:blip r:embed="rId2"/>
          <a:srcRect l="17637" r="30720" b="-1"/>
          <a:stretch>
            <a:fillRect/>
          </a:stretch>
        </p:blipFill>
        <p:spPr>
          <a:xfrm>
            <a:off x="10286695" y="-16329"/>
            <a:ext cx="8001306" cy="10303329"/>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4119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108" name="Rectangle 107">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18283428"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0" name="Rectangle 109">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18283428" cy="10287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2" name="Rectangle 111">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17486" y="1064062"/>
            <a:ext cx="16070514" cy="8149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15177" y="1872320"/>
            <a:ext cx="8119857" cy="6489503"/>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2E212D-B5F9-8C57-16B7-D0E070A7CB17}"/>
              </a:ext>
            </a:extLst>
          </p:cNvPr>
          <p:cNvSpPr>
            <a:spLocks noGrp="1"/>
          </p:cNvSpPr>
          <p:nvPr>
            <p:ph type="title"/>
          </p:nvPr>
        </p:nvSpPr>
        <p:spPr>
          <a:xfrm>
            <a:off x="757450" y="1013346"/>
            <a:ext cx="5414750" cy="7806127"/>
          </a:xfrm>
        </p:spPr>
        <p:txBody>
          <a:bodyPr vert="horz" lIns="91440" tIns="45720" rIns="91440" bIns="45720" rtlCol="0">
            <a:normAutofit/>
          </a:bodyPr>
          <a:lstStyle/>
          <a:p>
            <a:r>
              <a:rPr lang="en-US" kern="1200" dirty="0">
                <a:latin typeface="+mj-lt"/>
                <a:ea typeface="+mj-ea"/>
                <a:cs typeface="+mj-cs"/>
              </a:rPr>
              <a:t>Complications of Measles</a:t>
            </a:r>
          </a:p>
        </p:txBody>
      </p:sp>
      <p:cxnSp>
        <p:nvCxnSpPr>
          <p:cNvPr id="116" name="Straight Connector 115">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7048985" y="8415"/>
            <a:ext cx="0" cy="10287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9177001"/>
            <a:ext cx="18288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26" name="Content Placeholder 25">
            <a:extLst>
              <a:ext uri="{FF2B5EF4-FFF2-40B4-BE49-F238E27FC236}">
                <a16:creationId xmlns:a16="http://schemas.microsoft.com/office/drawing/2014/main" id="{3E794864-57B4-EA2A-7309-8520559141F1}"/>
              </a:ext>
            </a:extLst>
          </p:cNvPr>
          <p:cNvGraphicFramePr>
            <a:graphicFrameLocks noGrp="1"/>
          </p:cNvGraphicFramePr>
          <p:nvPr>
            <p:ph idx="1"/>
            <p:extLst>
              <p:ext uri="{D42A27DB-BD31-4B8C-83A1-F6EECF244321}">
                <p14:modId xmlns:p14="http://schemas.microsoft.com/office/powerpoint/2010/main" val="1663075489"/>
              </p:ext>
            </p:extLst>
          </p:nvPr>
        </p:nvGraphicFramePr>
        <p:xfrm>
          <a:off x="7165095" y="1375443"/>
          <a:ext cx="9883890" cy="7597704"/>
        </p:xfrm>
        <a:graphic>
          <a:graphicData uri="http://schemas.openxmlformats.org/drawingml/2006/table">
            <a:tbl>
              <a:tblPr>
                <a:solidFill>
                  <a:schemeClr val="bg1">
                    <a:lumMod val="95000"/>
                  </a:schemeClr>
                </a:solidFill>
              </a:tblPr>
              <a:tblGrid>
                <a:gridCol w="9883890">
                  <a:extLst>
                    <a:ext uri="{9D8B030D-6E8A-4147-A177-3AD203B41FA5}">
                      <a16:colId xmlns:a16="http://schemas.microsoft.com/office/drawing/2014/main" val="1173773298"/>
                    </a:ext>
                  </a:extLst>
                </a:gridCol>
              </a:tblGrid>
              <a:tr h="6922372">
                <a:tc>
                  <a:txBody>
                    <a:bodyPr/>
                    <a:lstStyle/>
                    <a:p>
                      <a:pPr marL="342900" indent="-342900">
                        <a:buFont typeface="Arial" panose="020B0604020202020204" pitchFamily="34" charset="0"/>
                        <a:buChar char="•"/>
                      </a:pPr>
                      <a:r>
                        <a:rPr lang="en-GB" sz="2500" kern="1200" cap="none" spc="0" dirty="0">
                          <a:solidFill>
                            <a:schemeClr val="tx1"/>
                          </a:solidFill>
                          <a:effectLst/>
                          <a:latin typeface="+mn-lt"/>
                          <a:ea typeface="+mn-ea"/>
                          <a:cs typeface="+mn-cs"/>
                        </a:rPr>
                        <a:t>Measles can cause serious complications if is spreads to organs such as the lungs or brain.</a:t>
                      </a:r>
                    </a:p>
                    <a:p>
                      <a:pPr marL="342900" indent="-342900">
                        <a:buFont typeface="Arial" panose="020B0604020202020204" pitchFamily="34" charset="0"/>
                        <a:buChar char="•"/>
                      </a:pPr>
                      <a:r>
                        <a:rPr lang="en-GB" sz="2500" kern="1200" cap="none" spc="0" dirty="0">
                          <a:solidFill>
                            <a:schemeClr val="tx1"/>
                          </a:solidFill>
                          <a:effectLst/>
                          <a:latin typeface="+mn-lt"/>
                          <a:ea typeface="+mn-ea"/>
                          <a:cs typeface="+mn-cs"/>
                        </a:rPr>
                        <a:t>Potential complications of measles include:</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Pneumonia </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Meningitis</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Vision loss (blindness)</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Seizures(fits)</a:t>
                      </a:r>
                    </a:p>
                    <a:p>
                      <a:pPr marL="342900" indent="-342900">
                        <a:buFont typeface="Arial" panose="020B0604020202020204" pitchFamily="34" charset="0"/>
                        <a:buChar char="•"/>
                      </a:pPr>
                      <a:r>
                        <a:rPr lang="en-GB" sz="2500" kern="1200" cap="none" spc="0" dirty="0">
                          <a:solidFill>
                            <a:schemeClr val="tx1"/>
                          </a:solidFill>
                          <a:effectLst/>
                          <a:latin typeface="+mn-lt"/>
                          <a:ea typeface="+mn-ea"/>
                          <a:cs typeface="+mn-cs"/>
                        </a:rPr>
                        <a:t>These complications are uncommon but are more likely in infants and individuals with weakened immune systems.</a:t>
                      </a:r>
                    </a:p>
                    <a:p>
                      <a:pPr marL="342900" indent="-342900">
                        <a:buFont typeface="Arial" panose="020B0604020202020204" pitchFamily="34" charset="0"/>
                        <a:buChar char="•"/>
                      </a:pPr>
                      <a:r>
                        <a:rPr lang="en-GB" sz="2500" kern="1200" cap="none" spc="0" dirty="0">
                          <a:solidFill>
                            <a:schemeClr val="tx1"/>
                          </a:solidFill>
                          <a:effectLst/>
                          <a:latin typeface="+mn-lt"/>
                          <a:ea typeface="+mn-ea"/>
                          <a:cs typeface="+mn-cs"/>
                        </a:rPr>
                        <a:t>Measles during Pregnancy</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Contracting measles while pregnant can pose risks to the baby, including:</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Miscarriage or stillbirth</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Premature birth (before 37 weeks)</a:t>
                      </a:r>
                    </a:p>
                    <a:p>
                      <a:pPr marL="342900" lvl="0" indent="-342900">
                        <a:buFont typeface="Arial" panose="020B0604020202020204" pitchFamily="34" charset="0"/>
                        <a:buChar char="•"/>
                      </a:pPr>
                      <a:r>
                        <a:rPr lang="en-GB" sz="2500" kern="1200" cap="none" spc="0" dirty="0">
                          <a:solidFill>
                            <a:schemeClr val="tx1"/>
                          </a:solidFill>
                          <a:effectLst/>
                          <a:latin typeface="+mn-lt"/>
                          <a:ea typeface="+mn-ea"/>
                          <a:cs typeface="+mn-cs"/>
                        </a:rPr>
                        <a:t>Low birth weight</a:t>
                      </a:r>
                    </a:p>
                    <a:p>
                      <a:pPr marL="342900" lvl="0" indent="-342900">
                        <a:buFont typeface="Arial" panose="020B0604020202020204" pitchFamily="34" charset="0"/>
                        <a:buChar char="•"/>
                      </a:pPr>
                      <a:endParaRPr lang="en-GB" sz="2500" kern="1200" cap="none" spc="0" dirty="0">
                        <a:solidFill>
                          <a:schemeClr val="tx1"/>
                        </a:solidFill>
                        <a:effectLst/>
                        <a:latin typeface="+mn-lt"/>
                        <a:ea typeface="+mn-ea"/>
                        <a:cs typeface="+mn-cs"/>
                      </a:endParaRPr>
                    </a:p>
                    <a:p>
                      <a:pPr marL="0" indent="0">
                        <a:buFont typeface="Arial" panose="020B0604020202020204" pitchFamily="34" charset="0"/>
                        <a:buNone/>
                      </a:pPr>
                      <a:r>
                        <a:rPr lang="en-GB" sz="2500" kern="1200" cap="none" spc="0" dirty="0">
                          <a:solidFill>
                            <a:schemeClr val="tx1"/>
                          </a:solidFill>
                          <a:effectLst/>
                          <a:latin typeface="+mn-lt"/>
                          <a:ea typeface="+mn-ea"/>
                          <a:cs typeface="+mn-cs"/>
                        </a:rPr>
                        <a:t>National Health Service(NHS),2018).</a:t>
                      </a:r>
                    </a:p>
                    <a:p>
                      <a:pPr marL="800100" lvl="1" indent="-342900" fontAlgn="t">
                        <a:lnSpc>
                          <a:spcPts val="1500"/>
                        </a:lnSpc>
                        <a:buFont typeface="Arial" panose="020B0604020202020204" pitchFamily="34" charset="0"/>
                        <a:buChar char="•"/>
                      </a:pPr>
                      <a:endParaRPr lang="en-GB" sz="2000" b="0" i="0" cap="none" spc="0" dirty="0">
                        <a:solidFill>
                          <a:schemeClr val="tx1"/>
                        </a:solidFill>
                        <a:effectLst/>
                        <a:latin typeface="Segoe UI" panose="020B0502040204020203" pitchFamily="34" charset="0"/>
                      </a:endParaRPr>
                    </a:p>
                  </a:txBody>
                  <a:tcPr marL="103267" marR="133095" marT="29505" marB="22128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31675176"/>
                  </a:ext>
                </a:extLst>
              </a:tr>
              <a:tr h="650839">
                <a:tc>
                  <a:txBody>
                    <a:bodyPr/>
                    <a:lstStyle/>
                    <a:p>
                      <a:pPr marL="342900" indent="-342900">
                        <a:buFont typeface="Arial" panose="020B0604020202020204" pitchFamily="34" charset="0"/>
                        <a:buChar char="•"/>
                      </a:pPr>
                      <a:endParaRPr lang="en-GB" sz="2000" cap="none" spc="0" dirty="0">
                        <a:solidFill>
                          <a:schemeClr val="tx1"/>
                        </a:solidFill>
                      </a:endParaRPr>
                    </a:p>
                  </a:txBody>
                  <a:tcPr marL="103267" marR="133095" marT="29505" marB="221285">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57955654"/>
                  </a:ext>
                </a:extLst>
              </a:tr>
            </a:tbl>
          </a:graphicData>
        </a:graphic>
      </p:graphicFrame>
    </p:spTree>
    <p:extLst>
      <p:ext uri="{BB962C8B-B14F-4D97-AF65-F5344CB8AC3E}">
        <p14:creationId xmlns:p14="http://schemas.microsoft.com/office/powerpoint/2010/main" val="497855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E55AB-061F-D2DB-B411-F004DA58D285}"/>
              </a:ext>
            </a:extLst>
          </p:cNvPr>
          <p:cNvSpPr>
            <a:spLocks noGrp="1"/>
          </p:cNvSpPr>
          <p:nvPr>
            <p:ph type="title"/>
          </p:nvPr>
        </p:nvSpPr>
        <p:spPr>
          <a:xfrm>
            <a:off x="10858521" y="788973"/>
            <a:ext cx="6424474" cy="1800541"/>
          </a:xfrm>
        </p:spPr>
        <p:txBody>
          <a:bodyPr anchor="b">
            <a:normAutofit/>
          </a:bodyPr>
          <a:lstStyle/>
          <a:p>
            <a:r>
              <a:rPr lang="en-GB" sz="5400" dirty="0"/>
              <a:t>What the disease is</a:t>
            </a:r>
          </a:p>
        </p:txBody>
      </p:sp>
      <p:sp>
        <p:nvSpPr>
          <p:cNvPr id="35" name="Rectangle 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19620" y="322802"/>
            <a:ext cx="1110996" cy="17750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51" y="532438"/>
            <a:ext cx="9277459" cy="887281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Magnified view of red and white virus cells">
            <a:extLst>
              <a:ext uri="{FF2B5EF4-FFF2-40B4-BE49-F238E27FC236}">
                <a16:creationId xmlns:a16="http://schemas.microsoft.com/office/drawing/2014/main" id="{8AC9362D-1D99-FAF4-8E86-04986CF21E6B}"/>
              </a:ext>
            </a:extLst>
          </p:cNvPr>
          <p:cNvPicPr>
            <a:picLocks noChangeAspect="1"/>
          </p:cNvPicPr>
          <p:nvPr/>
        </p:nvPicPr>
        <p:blipFill>
          <a:blip r:embed="rId2"/>
          <a:srcRect l="25308" r="16665"/>
          <a:stretch>
            <a:fillRect/>
          </a:stretch>
        </p:blipFill>
        <p:spPr>
          <a:xfrm>
            <a:off x="966126" y="975741"/>
            <a:ext cx="8238507" cy="7986213"/>
          </a:xfrm>
          <a:prstGeom prst="rect">
            <a:avLst/>
          </a:prstGeom>
        </p:spPr>
      </p:pic>
      <p:sp>
        <p:nvSpPr>
          <p:cNvPr id="39" name="Rectangle 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916679" y="2917369"/>
            <a:ext cx="603504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72B9AD-4417-CCE6-5BD4-F6D06928BDA2}"/>
              </a:ext>
            </a:extLst>
          </p:cNvPr>
          <p:cNvSpPr>
            <a:spLocks noGrp="1"/>
          </p:cNvSpPr>
          <p:nvPr>
            <p:ph idx="1"/>
          </p:nvPr>
        </p:nvSpPr>
        <p:spPr>
          <a:xfrm>
            <a:off x="10858518" y="3046651"/>
            <a:ext cx="6424476" cy="5267915"/>
          </a:xfrm>
        </p:spPr>
        <p:txBody>
          <a:bodyPr anchor="ctr">
            <a:normAutofit/>
          </a:bodyPr>
          <a:lstStyle/>
          <a:p>
            <a:pPr marL="0" indent="0">
              <a:buNone/>
            </a:pPr>
            <a:r>
              <a:rPr lang="en-GB" sz="2700" dirty="0"/>
              <a:t>The measles virus ( also known as measles morbillivirus or rubeola virus) is a contagious, single stranded, negative- strand ribo-nucleic-acid (RNA) virus belonging to the genus Morbillivirus in the family Paramyxovirus (Centres for Disease Control and Prevention,2024).</a:t>
            </a:r>
          </a:p>
        </p:txBody>
      </p:sp>
      <p:sp>
        <p:nvSpPr>
          <p:cNvPr id="41" name="Rectangle 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515769" y="9080040"/>
            <a:ext cx="1110996" cy="231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50945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0"/>
            <a:ext cx="18287997" cy="3255046"/>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124228" y="0"/>
            <a:ext cx="6145817" cy="325599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515969" y="-7515065"/>
            <a:ext cx="3256064" cy="18288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DEDB9B-3BED-B2BA-CB66-43304B2BE62C}"/>
              </a:ext>
            </a:extLst>
          </p:cNvPr>
          <p:cNvSpPr>
            <a:spLocks noGrp="1"/>
          </p:cNvSpPr>
          <p:nvPr>
            <p:ph type="title"/>
          </p:nvPr>
        </p:nvSpPr>
        <p:spPr>
          <a:xfrm>
            <a:off x="2075346" y="523297"/>
            <a:ext cx="14577166" cy="2364669"/>
          </a:xfrm>
        </p:spPr>
        <p:txBody>
          <a:bodyPr anchor="ctr">
            <a:normAutofit/>
          </a:bodyPr>
          <a:lstStyle/>
          <a:p>
            <a:r>
              <a:rPr lang="en-GB" sz="6000" dirty="0">
                <a:solidFill>
                  <a:srgbClr val="FFFFFF"/>
                </a:solidFill>
              </a:rPr>
              <a:t>How is it Spreads</a:t>
            </a:r>
          </a:p>
        </p:txBody>
      </p:sp>
      <p:graphicFrame>
        <p:nvGraphicFramePr>
          <p:cNvPr id="69" name="Content Placeholder 2">
            <a:extLst>
              <a:ext uri="{FF2B5EF4-FFF2-40B4-BE49-F238E27FC236}">
                <a16:creationId xmlns:a16="http://schemas.microsoft.com/office/drawing/2014/main" id="{31C58580-80DE-2EBF-9FA9-38FA00811610}"/>
              </a:ext>
            </a:extLst>
          </p:cNvPr>
          <p:cNvGraphicFramePr>
            <a:graphicFrameLocks noGrp="1"/>
          </p:cNvGraphicFramePr>
          <p:nvPr>
            <p:ph idx="1"/>
            <p:extLst>
              <p:ext uri="{D42A27DB-BD31-4B8C-83A1-F6EECF244321}">
                <p14:modId xmlns:p14="http://schemas.microsoft.com/office/powerpoint/2010/main" val="1227419617"/>
              </p:ext>
            </p:extLst>
          </p:nvPr>
        </p:nvGraphicFramePr>
        <p:xfrm>
          <a:off x="966084" y="3923968"/>
          <a:ext cx="16391743" cy="55341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325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639EBE-62ED-D95C-016E-201F2F9DED4C}"/>
              </a:ext>
            </a:extLst>
          </p:cNvPr>
          <p:cNvSpPr>
            <a:spLocks noGrp="1"/>
          </p:cNvSpPr>
          <p:nvPr>
            <p:ph type="title"/>
          </p:nvPr>
        </p:nvSpPr>
        <p:spPr>
          <a:xfrm>
            <a:off x="884340" y="1284270"/>
            <a:ext cx="6840876" cy="1692102"/>
          </a:xfrm>
        </p:spPr>
        <p:txBody>
          <a:bodyPr anchor="ctr">
            <a:normAutofit fontScale="90000"/>
          </a:bodyPr>
          <a:lstStyle/>
          <a:p>
            <a:r>
              <a:rPr lang="en-GB" sz="6000" dirty="0"/>
              <a:t>Timeline of Measles Symptoms</a:t>
            </a:r>
            <a:endParaRPr lang="en-GB" sz="5600" dirty="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25226"/>
            <a:ext cx="532796" cy="101019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97627" y="3135853"/>
            <a:ext cx="644652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CB7CD7-C97A-221F-5793-A15CB828ABC5}"/>
              </a:ext>
            </a:extLst>
          </p:cNvPr>
          <p:cNvSpPr>
            <a:spLocks noGrp="1"/>
          </p:cNvSpPr>
          <p:nvPr>
            <p:ph idx="1"/>
          </p:nvPr>
        </p:nvSpPr>
        <p:spPr>
          <a:xfrm>
            <a:off x="886078" y="3495757"/>
            <a:ext cx="6839138" cy="5969378"/>
          </a:xfrm>
        </p:spPr>
        <p:txBody>
          <a:bodyPr anchor="ctr">
            <a:normAutofit fontScale="92500" lnSpcReduction="20000"/>
          </a:bodyPr>
          <a:lstStyle/>
          <a:p>
            <a:pPr marL="0" indent="0">
              <a:lnSpc>
                <a:spcPct val="90000"/>
              </a:lnSpc>
              <a:buNone/>
            </a:pPr>
            <a:endParaRPr lang="en-GB" sz="2000" dirty="0"/>
          </a:p>
          <a:p>
            <a:pPr>
              <a:lnSpc>
                <a:spcPct val="90000"/>
              </a:lnSpc>
            </a:pPr>
            <a:r>
              <a:rPr lang="en-GB" sz="2000" b="1" dirty="0"/>
              <a:t>Early stage: 7-14 days after infection</a:t>
            </a:r>
            <a:endParaRPr lang="en-GB" sz="2000" dirty="0"/>
          </a:p>
          <a:p>
            <a:pPr lvl="0">
              <a:lnSpc>
                <a:spcPct val="90000"/>
              </a:lnSpc>
            </a:pPr>
            <a:r>
              <a:rPr lang="en-GB" sz="2000" dirty="0"/>
              <a:t>Symptoms usually appear one to two weeks after exposing to the virus</a:t>
            </a:r>
          </a:p>
          <a:p>
            <a:pPr lvl="0">
              <a:lnSpc>
                <a:spcPct val="90000"/>
              </a:lnSpc>
            </a:pPr>
            <a:r>
              <a:rPr lang="en-GB" sz="2000" dirty="0"/>
              <a:t>Very high fever (above 40C)</a:t>
            </a:r>
          </a:p>
          <a:p>
            <a:pPr lvl="0">
              <a:lnSpc>
                <a:spcPct val="90000"/>
              </a:lnSpc>
            </a:pPr>
            <a:r>
              <a:rPr lang="en-GB" sz="2000" dirty="0"/>
              <a:t>Dry cough</a:t>
            </a:r>
          </a:p>
          <a:p>
            <a:pPr lvl="0">
              <a:lnSpc>
                <a:spcPct val="90000"/>
              </a:lnSpc>
            </a:pPr>
            <a:r>
              <a:rPr lang="en-GB" sz="2000" dirty="0"/>
              <a:t>Runny or congested nose (coryza) </a:t>
            </a:r>
          </a:p>
          <a:p>
            <a:pPr lvl="0">
              <a:lnSpc>
                <a:spcPct val="90000"/>
              </a:lnSpc>
            </a:pPr>
            <a:r>
              <a:rPr lang="en-GB" sz="2000" dirty="0"/>
              <a:t>Red and watery eyes (conjunctivitis)</a:t>
            </a:r>
          </a:p>
          <a:p>
            <a:pPr>
              <a:lnSpc>
                <a:spcPct val="90000"/>
              </a:lnSpc>
            </a:pPr>
            <a:r>
              <a:rPr lang="en-GB" sz="2000" b="1" dirty="0"/>
              <a:t>2-3 days after symptoms begin</a:t>
            </a:r>
            <a:endParaRPr lang="en-GB" sz="2000" dirty="0"/>
          </a:p>
          <a:p>
            <a:pPr lvl="0">
              <a:lnSpc>
                <a:spcPct val="90000"/>
              </a:lnSpc>
            </a:pPr>
            <a:r>
              <a:rPr lang="en-GB" sz="2000" dirty="0"/>
              <a:t>Koplik spots, which are normally tiny white spots inside mouth, may surface during this period</a:t>
            </a:r>
          </a:p>
          <a:p>
            <a:pPr>
              <a:lnSpc>
                <a:spcPct val="90000"/>
              </a:lnSpc>
            </a:pPr>
            <a:r>
              <a:rPr lang="en-GB" sz="2000" b="1" dirty="0"/>
              <a:t>3 – 5 days after symptoms begin</a:t>
            </a:r>
            <a:endParaRPr lang="en-GB" sz="2000" dirty="0"/>
          </a:p>
          <a:p>
            <a:pPr lvl="0">
              <a:lnSpc>
                <a:spcPct val="90000"/>
              </a:lnSpc>
            </a:pPr>
            <a:r>
              <a:rPr lang="en-GB" sz="2000" dirty="0"/>
              <a:t>A measles rash usually can develop a few days after the first symptoms.</a:t>
            </a:r>
          </a:p>
          <a:p>
            <a:pPr lvl="0">
              <a:lnSpc>
                <a:spcPct val="90000"/>
              </a:lnSpc>
            </a:pPr>
            <a:r>
              <a:rPr lang="en-GB" sz="2000" dirty="0"/>
              <a:t>The rash would properly start as flat red spots on the face near hairline.</a:t>
            </a:r>
          </a:p>
          <a:p>
            <a:pPr lvl="0">
              <a:lnSpc>
                <a:spcPct val="90000"/>
              </a:lnSpc>
            </a:pPr>
            <a:r>
              <a:rPr lang="en-GB" sz="2000" dirty="0"/>
              <a:t>It then spreads downward to the neck, chest, arms, legs, and feet.</a:t>
            </a:r>
          </a:p>
          <a:p>
            <a:pPr lvl="0">
              <a:lnSpc>
                <a:spcPct val="90000"/>
              </a:lnSpc>
            </a:pPr>
            <a:r>
              <a:rPr lang="en-GB" sz="2000" dirty="0"/>
              <a:t>Small, raised bumps may appear on the flat spots.</a:t>
            </a:r>
          </a:p>
          <a:p>
            <a:pPr lvl="0">
              <a:lnSpc>
                <a:spcPct val="90000"/>
              </a:lnSpc>
            </a:pPr>
            <a:r>
              <a:rPr lang="en-GB" sz="2000" dirty="0"/>
              <a:t>As the rash spreads, the spots can merge covering larger area of the skin.</a:t>
            </a:r>
          </a:p>
          <a:p>
            <a:pPr marL="0" indent="0">
              <a:lnSpc>
                <a:spcPct val="90000"/>
              </a:lnSpc>
              <a:buNone/>
            </a:pPr>
            <a:r>
              <a:rPr lang="en-GB" sz="1400" dirty="0"/>
              <a:t> </a:t>
            </a:r>
          </a:p>
          <a:p>
            <a:pPr marL="0" indent="0">
              <a:lnSpc>
                <a:spcPct val="90000"/>
              </a:lnSpc>
              <a:buNone/>
            </a:pPr>
            <a:r>
              <a:rPr lang="en-GB" sz="1400" dirty="0"/>
              <a:t> </a:t>
            </a:r>
            <a:r>
              <a:rPr lang="en-GB" sz="1900" dirty="0"/>
              <a:t>World Health Organization(WHO),2024).</a:t>
            </a:r>
          </a:p>
          <a:p>
            <a:pPr marL="0" indent="0">
              <a:lnSpc>
                <a:spcPct val="90000"/>
              </a:lnSpc>
              <a:buNone/>
            </a:pPr>
            <a:endParaRPr lang="en-GB" sz="14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6046505" y="0"/>
            <a:ext cx="2241495" cy="10287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8715" y="770779"/>
            <a:ext cx="9014049" cy="87518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hild with brown eyes">
            <a:extLst>
              <a:ext uri="{FF2B5EF4-FFF2-40B4-BE49-F238E27FC236}">
                <a16:creationId xmlns:a16="http://schemas.microsoft.com/office/drawing/2014/main" id="{9C8D40DA-6449-E333-C015-01992002A2D0}"/>
              </a:ext>
            </a:extLst>
          </p:cNvPr>
          <p:cNvPicPr>
            <a:picLocks noChangeAspect="1"/>
          </p:cNvPicPr>
          <p:nvPr/>
        </p:nvPicPr>
        <p:blipFill>
          <a:blip r:embed="rId2"/>
          <a:srcRect l="23649" r="7494" b="1"/>
          <a:stretch>
            <a:fillRect/>
          </a:stretch>
        </p:blipFill>
        <p:spPr>
          <a:xfrm>
            <a:off x="8966682" y="1199028"/>
            <a:ext cx="8138115" cy="7888944"/>
          </a:xfrm>
          <a:prstGeom prst="rect">
            <a:avLst/>
          </a:prstGeom>
        </p:spPr>
      </p:pic>
    </p:spTree>
    <p:extLst>
      <p:ext uri="{BB962C8B-B14F-4D97-AF65-F5344CB8AC3E}">
        <p14:creationId xmlns:p14="http://schemas.microsoft.com/office/powerpoint/2010/main" val="2415061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6904-EBA6-EE50-3272-46B677C9975D}"/>
              </a:ext>
            </a:extLst>
          </p:cNvPr>
          <p:cNvSpPr>
            <a:spLocks noGrp="1"/>
          </p:cNvSpPr>
          <p:nvPr>
            <p:ph type="title"/>
          </p:nvPr>
        </p:nvSpPr>
        <p:spPr>
          <a:xfrm>
            <a:off x="4572000" y="318126"/>
            <a:ext cx="8229600" cy="1143000"/>
          </a:xfrm>
        </p:spPr>
        <p:txBody>
          <a:bodyPr/>
          <a:lstStyle/>
          <a:p>
            <a:r>
              <a:rPr lang="en-GB" dirty="0"/>
              <a:t>Epidemiologic Triangle for Measles</a:t>
            </a:r>
          </a:p>
        </p:txBody>
      </p:sp>
      <mc:AlternateContent xmlns:mc="http://schemas.openxmlformats.org/markup-compatibility/2006">
        <mc:Choice xmlns:p14="http://schemas.microsoft.com/office/powerpoint/2010/main" Requires="p14">
          <p:contentPart p14:bwMode="auto" r:id="rId3">
            <p14:nvContentPartPr>
              <p14:cNvPr id="39" name="Ink 38">
                <a:extLst>
                  <a:ext uri="{FF2B5EF4-FFF2-40B4-BE49-F238E27FC236}">
                    <a16:creationId xmlns:a16="http://schemas.microsoft.com/office/drawing/2014/main" id="{F046701B-A8ED-4FEA-4660-A08612332805}"/>
                  </a:ext>
                </a:extLst>
              </p14:cNvPr>
              <p14:cNvContentPartPr/>
              <p14:nvPr/>
            </p14:nvContentPartPr>
            <p14:xfrm>
              <a:off x="12763860" y="266340"/>
              <a:ext cx="360" cy="360"/>
            </p14:xfrm>
          </p:contentPart>
        </mc:Choice>
        <mc:Fallback>
          <p:pic>
            <p:nvPicPr>
              <p:cNvPr id="39" name="Ink 38">
                <a:extLst>
                  <a:ext uri="{FF2B5EF4-FFF2-40B4-BE49-F238E27FC236}">
                    <a16:creationId xmlns:a16="http://schemas.microsoft.com/office/drawing/2014/main" id="{F046701B-A8ED-4FEA-4660-A08612332805}"/>
                  </a:ext>
                </a:extLst>
              </p:cNvPr>
              <p:cNvPicPr/>
              <p:nvPr/>
            </p:nvPicPr>
            <p:blipFill>
              <a:blip r:embed="rId4"/>
              <a:stretch>
                <a:fillRect/>
              </a:stretch>
            </p:blipFill>
            <p:spPr>
              <a:xfrm>
                <a:off x="12727860" y="194340"/>
                <a:ext cx="72000" cy="144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1" name="Ink 40">
                <a:extLst>
                  <a:ext uri="{FF2B5EF4-FFF2-40B4-BE49-F238E27FC236}">
                    <a16:creationId xmlns:a16="http://schemas.microsoft.com/office/drawing/2014/main" id="{DD1E0D61-09F3-F11C-C2AA-B86E69631ACC}"/>
                  </a:ext>
                </a:extLst>
              </p14:cNvPr>
              <p14:cNvContentPartPr/>
              <p14:nvPr/>
            </p14:nvContentPartPr>
            <p14:xfrm>
              <a:off x="7390980" y="3619380"/>
              <a:ext cx="360" cy="360"/>
            </p14:xfrm>
          </p:contentPart>
        </mc:Choice>
        <mc:Fallback>
          <p:pic>
            <p:nvPicPr>
              <p:cNvPr id="41" name="Ink 40">
                <a:extLst>
                  <a:ext uri="{FF2B5EF4-FFF2-40B4-BE49-F238E27FC236}">
                    <a16:creationId xmlns:a16="http://schemas.microsoft.com/office/drawing/2014/main" id="{DD1E0D61-09F3-F11C-C2AA-B86E69631ACC}"/>
                  </a:ext>
                </a:extLst>
              </p:cNvPr>
              <p:cNvPicPr/>
              <p:nvPr/>
            </p:nvPicPr>
            <p:blipFill>
              <a:blip r:embed="rId6"/>
              <a:stretch>
                <a:fillRect/>
              </a:stretch>
            </p:blipFill>
            <p:spPr>
              <a:xfrm>
                <a:off x="7372980" y="3601380"/>
                <a:ext cx="36000" cy="36000"/>
              </a:xfrm>
              <a:prstGeom prst="rect">
                <a:avLst/>
              </a:prstGeom>
            </p:spPr>
          </p:pic>
        </mc:Fallback>
      </mc:AlternateContent>
      <p:sp>
        <p:nvSpPr>
          <p:cNvPr id="70" name="Isosceles Triangle 69">
            <a:extLst>
              <a:ext uri="{FF2B5EF4-FFF2-40B4-BE49-F238E27FC236}">
                <a16:creationId xmlns:a16="http://schemas.microsoft.com/office/drawing/2014/main" id="{D28A1864-36D8-4D71-1ED5-0C1BF4C62551}"/>
              </a:ext>
            </a:extLst>
          </p:cNvPr>
          <p:cNvSpPr/>
          <p:nvPr/>
        </p:nvSpPr>
        <p:spPr>
          <a:xfrm>
            <a:off x="1036811" y="1082393"/>
            <a:ext cx="5257079" cy="4845123"/>
          </a:xfrm>
          <a:prstGeom prst="triangle">
            <a:avLst>
              <a:gd name="adj" fmla="val 43096"/>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t>Measles Virus (Paramyxovirus family)</a:t>
            </a:r>
          </a:p>
          <a:p>
            <a:pPr marL="285750" indent="-285750">
              <a:buFont typeface="Arial" panose="020B0604020202020204" pitchFamily="34" charset="0"/>
              <a:buChar char="•"/>
            </a:pPr>
            <a:r>
              <a:rPr lang="en-GB" dirty="0"/>
              <a:t>Very contagious</a:t>
            </a:r>
          </a:p>
          <a:p>
            <a:pPr marL="285750" indent="-285750">
              <a:buFont typeface="Arial" panose="020B0604020202020204" pitchFamily="34" charset="0"/>
              <a:buChar char="•"/>
            </a:pPr>
            <a:r>
              <a:rPr lang="en-GB" dirty="0"/>
              <a:t>Infects respiratory system </a:t>
            </a:r>
          </a:p>
          <a:p>
            <a:pPr marL="285750" indent="-285750">
              <a:buFont typeface="Arial" panose="020B0604020202020204" pitchFamily="34" charset="0"/>
              <a:buChar char="•"/>
            </a:pPr>
            <a:r>
              <a:rPr lang="en-GB" dirty="0"/>
              <a:t>Spread through airborne droplets</a:t>
            </a:r>
          </a:p>
          <a:p>
            <a:pPr algn="ctr"/>
            <a:r>
              <a:rPr lang="en-GB" dirty="0"/>
              <a:t>Important point:</a:t>
            </a:r>
          </a:p>
          <a:p>
            <a:pPr marL="285750" indent="-285750">
              <a:buFont typeface="Arial" panose="020B0604020202020204" pitchFamily="34" charset="0"/>
              <a:buChar char="•"/>
            </a:pPr>
            <a:r>
              <a:rPr lang="en-GB" dirty="0"/>
              <a:t>One person can infect 12-18people</a:t>
            </a:r>
          </a:p>
          <a:p>
            <a:r>
              <a:rPr lang="en-GB" dirty="0"/>
              <a:t>(Dabbagh </a:t>
            </a:r>
            <a:r>
              <a:rPr lang="en-GB" i="1" dirty="0"/>
              <a:t>et al.</a:t>
            </a:r>
            <a:r>
              <a:rPr lang="en-GB" dirty="0"/>
              <a:t>, 2018)</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sz="1400"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p:txBody>
      </p:sp>
      <p:sp>
        <p:nvSpPr>
          <p:cNvPr id="71" name="Isosceles Triangle 70">
            <a:extLst>
              <a:ext uri="{FF2B5EF4-FFF2-40B4-BE49-F238E27FC236}">
                <a16:creationId xmlns:a16="http://schemas.microsoft.com/office/drawing/2014/main" id="{9FE4DBE1-2AA6-3A3B-A8DC-EF77D94E684A}"/>
              </a:ext>
            </a:extLst>
          </p:cNvPr>
          <p:cNvSpPr/>
          <p:nvPr/>
        </p:nvSpPr>
        <p:spPr>
          <a:xfrm>
            <a:off x="12058199" y="933151"/>
            <a:ext cx="5272583" cy="5527568"/>
          </a:xfrm>
          <a:prstGeom prst="triangle">
            <a:avLst>
              <a:gd name="adj" fmla="val 3866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b="1" dirty="0"/>
              <a:t>High –risks settings:</a:t>
            </a:r>
          </a:p>
          <a:p>
            <a:pPr marL="285750" indent="-285750">
              <a:buFont typeface="Arial" panose="020B0604020202020204" pitchFamily="34" charset="0"/>
              <a:buChar char="•"/>
            </a:pPr>
            <a:r>
              <a:rPr lang="en-GB" sz="1600" dirty="0"/>
              <a:t>Schools</a:t>
            </a:r>
          </a:p>
          <a:p>
            <a:pPr marL="285750" indent="-285750">
              <a:buFont typeface="Arial" panose="020B0604020202020204" pitchFamily="34" charset="0"/>
              <a:buChar char="•"/>
            </a:pPr>
            <a:r>
              <a:rPr lang="en-GB" sz="1600" dirty="0"/>
              <a:t>Hospitals</a:t>
            </a:r>
          </a:p>
          <a:p>
            <a:pPr marL="285750" indent="-285750">
              <a:buFont typeface="Arial" panose="020B0604020202020204" pitchFamily="34" charset="0"/>
              <a:buChar char="•"/>
            </a:pPr>
            <a:r>
              <a:rPr lang="en-GB" sz="1600" dirty="0"/>
              <a:t>Crowded  homes</a:t>
            </a:r>
          </a:p>
          <a:p>
            <a:pPr marL="285750" indent="-285750">
              <a:buFont typeface="Arial" panose="020B0604020202020204" pitchFamily="34" charset="0"/>
              <a:buChar char="•"/>
            </a:pPr>
            <a:r>
              <a:rPr lang="en-GB" sz="1600" dirty="0"/>
              <a:t>Daycare centres</a:t>
            </a:r>
          </a:p>
          <a:p>
            <a:r>
              <a:rPr lang="en-GB" sz="1600" b="1" dirty="0"/>
              <a:t>Conditions that help Spread:</a:t>
            </a:r>
          </a:p>
          <a:p>
            <a:pPr marL="285750" indent="-285750">
              <a:buFont typeface="Arial" panose="020B0604020202020204" pitchFamily="34" charset="0"/>
              <a:buChar char="•"/>
            </a:pPr>
            <a:r>
              <a:rPr lang="en-GB" sz="1600" dirty="0"/>
              <a:t>Low vaccinated</a:t>
            </a:r>
          </a:p>
          <a:p>
            <a:pPr marL="285750" indent="-285750">
              <a:buFont typeface="Arial" panose="020B0604020202020204" pitchFamily="34" charset="0"/>
              <a:buChar char="•"/>
            </a:pPr>
            <a:r>
              <a:rPr lang="en-GB" sz="1600" dirty="0"/>
              <a:t>Crowded indoor spaces</a:t>
            </a:r>
          </a:p>
          <a:p>
            <a:pPr marL="285750" indent="-285750">
              <a:buFont typeface="Arial" panose="020B0604020202020204" pitchFamily="34" charset="0"/>
              <a:buChar char="•"/>
            </a:pPr>
            <a:r>
              <a:rPr lang="en-GB" sz="1600" dirty="0"/>
              <a:t>Poor ventilation </a:t>
            </a:r>
          </a:p>
          <a:p>
            <a:pPr marL="285750" indent="-285750">
              <a:buFont typeface="Arial" panose="020B0604020202020204" pitchFamily="34" charset="0"/>
              <a:buChar char="•"/>
            </a:pPr>
            <a:r>
              <a:rPr lang="en-GB" sz="1600" dirty="0"/>
              <a:t>Seasonal outbreaks</a:t>
            </a:r>
          </a:p>
        </p:txBody>
      </p:sp>
      <p:sp>
        <p:nvSpPr>
          <p:cNvPr id="72" name="Isosceles Triangle 71">
            <a:extLst>
              <a:ext uri="{FF2B5EF4-FFF2-40B4-BE49-F238E27FC236}">
                <a16:creationId xmlns:a16="http://schemas.microsoft.com/office/drawing/2014/main" id="{B3A81F24-8F7C-EE9F-012F-DAD1282386A4}"/>
              </a:ext>
            </a:extLst>
          </p:cNvPr>
          <p:cNvSpPr/>
          <p:nvPr/>
        </p:nvSpPr>
        <p:spPr>
          <a:xfrm>
            <a:off x="5581561" y="6408224"/>
            <a:ext cx="6476638" cy="339990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t>Unvaccinated Children </a:t>
            </a:r>
          </a:p>
          <a:p>
            <a:pPr marL="285750" indent="-285750">
              <a:buFont typeface="Arial" panose="020B0604020202020204" pitchFamily="34" charset="0"/>
              <a:buChar char="•"/>
            </a:pPr>
            <a:r>
              <a:rPr lang="en-GB" dirty="0"/>
              <a:t>Pregnant women</a:t>
            </a:r>
          </a:p>
          <a:p>
            <a:pPr marL="285750" indent="-285750">
              <a:buFont typeface="Arial" panose="020B0604020202020204" pitchFamily="34" charset="0"/>
              <a:buChar char="•"/>
            </a:pPr>
            <a:r>
              <a:rPr lang="en-GB" dirty="0"/>
              <a:t>People with low immune</a:t>
            </a:r>
          </a:p>
          <a:p>
            <a:r>
              <a:rPr lang="en-GB" dirty="0"/>
              <a:t> (Baiocchi and Bhardwaj, 2025) </a:t>
            </a:r>
          </a:p>
        </p:txBody>
      </p:sp>
      <p:sp>
        <p:nvSpPr>
          <p:cNvPr id="73" name="Arrow: Left-Right 72">
            <a:extLst>
              <a:ext uri="{FF2B5EF4-FFF2-40B4-BE49-F238E27FC236}">
                <a16:creationId xmlns:a16="http://schemas.microsoft.com/office/drawing/2014/main" id="{D1248E41-3886-712D-4F32-F9C621EF6FFE}"/>
              </a:ext>
            </a:extLst>
          </p:cNvPr>
          <p:cNvSpPr/>
          <p:nvPr/>
        </p:nvSpPr>
        <p:spPr>
          <a:xfrm>
            <a:off x="7276919" y="2697477"/>
            <a:ext cx="4114800" cy="381000"/>
          </a:xfrm>
          <a:prstGeom prst="lef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5" name="Content Placeholder 74">
            <a:extLst>
              <a:ext uri="{FF2B5EF4-FFF2-40B4-BE49-F238E27FC236}">
                <a16:creationId xmlns:a16="http://schemas.microsoft.com/office/drawing/2014/main" id="{ED7726ED-323C-B4A6-1716-7C4F7E068829}"/>
              </a:ext>
            </a:extLst>
          </p:cNvPr>
          <p:cNvSpPr>
            <a:spLocks noGrp="1"/>
          </p:cNvSpPr>
          <p:nvPr>
            <p:ph idx="1"/>
          </p:nvPr>
        </p:nvSpPr>
        <p:spPr>
          <a:xfrm flipH="1">
            <a:off x="2780400" y="584795"/>
            <a:ext cx="1600560" cy="384564"/>
          </a:xfrm>
        </p:spPr>
        <p:txBody>
          <a:bodyPr>
            <a:noAutofit/>
          </a:bodyPr>
          <a:lstStyle/>
          <a:p>
            <a:pPr marL="0" indent="0">
              <a:buNone/>
            </a:pPr>
            <a:r>
              <a:rPr lang="en-GB" sz="2800" dirty="0"/>
              <a:t>Agent</a:t>
            </a:r>
          </a:p>
        </p:txBody>
      </p:sp>
      <p:cxnSp>
        <p:nvCxnSpPr>
          <p:cNvPr id="78" name="Straight Arrow Connector 77">
            <a:extLst>
              <a:ext uri="{FF2B5EF4-FFF2-40B4-BE49-F238E27FC236}">
                <a16:creationId xmlns:a16="http://schemas.microsoft.com/office/drawing/2014/main" id="{1E04FE7C-6824-30F8-0E21-0AF1B64EF525}"/>
              </a:ext>
            </a:extLst>
          </p:cNvPr>
          <p:cNvCxnSpPr>
            <a:cxnSpLocks/>
          </p:cNvCxnSpPr>
          <p:nvPr/>
        </p:nvCxnSpPr>
        <p:spPr>
          <a:xfrm flipV="1">
            <a:off x="11055918" y="6756070"/>
            <a:ext cx="1463662" cy="183548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F44E2C3B-FC2F-9E58-9838-E6CE07D06735}"/>
              </a:ext>
            </a:extLst>
          </p:cNvPr>
          <p:cNvCxnSpPr>
            <a:cxnSpLocks/>
          </p:cNvCxnSpPr>
          <p:nvPr/>
        </p:nvCxnSpPr>
        <p:spPr>
          <a:xfrm>
            <a:off x="4304760" y="6040550"/>
            <a:ext cx="1463662" cy="195810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89" name="TextBox 88">
            <a:extLst>
              <a:ext uri="{FF2B5EF4-FFF2-40B4-BE49-F238E27FC236}">
                <a16:creationId xmlns:a16="http://schemas.microsoft.com/office/drawing/2014/main" id="{EA94D81A-BA83-452D-A008-3EA11FABAD1D}"/>
              </a:ext>
            </a:extLst>
          </p:cNvPr>
          <p:cNvSpPr txBox="1"/>
          <p:nvPr/>
        </p:nvSpPr>
        <p:spPr>
          <a:xfrm>
            <a:off x="7620001" y="1941834"/>
            <a:ext cx="2514599" cy="461665"/>
          </a:xfrm>
          <a:prstGeom prst="rect">
            <a:avLst/>
          </a:prstGeom>
          <a:noFill/>
        </p:spPr>
        <p:txBody>
          <a:bodyPr wrap="square" rtlCol="0">
            <a:spAutoFit/>
          </a:bodyPr>
          <a:lstStyle/>
          <a:p>
            <a:r>
              <a:rPr lang="en-GB" sz="2400" dirty="0"/>
              <a:t>Transmission</a:t>
            </a:r>
          </a:p>
        </p:txBody>
      </p:sp>
      <p:sp>
        <p:nvSpPr>
          <p:cNvPr id="90" name="TextBox 89">
            <a:extLst>
              <a:ext uri="{FF2B5EF4-FFF2-40B4-BE49-F238E27FC236}">
                <a16:creationId xmlns:a16="http://schemas.microsoft.com/office/drawing/2014/main" id="{F64562C3-BD3B-E76E-C580-3BBED2CDC643}"/>
              </a:ext>
            </a:extLst>
          </p:cNvPr>
          <p:cNvSpPr txBox="1"/>
          <p:nvPr/>
        </p:nvSpPr>
        <p:spPr>
          <a:xfrm>
            <a:off x="8515351" y="3810112"/>
            <a:ext cx="1895204" cy="369332"/>
          </a:xfrm>
          <a:prstGeom prst="rect">
            <a:avLst/>
          </a:prstGeom>
          <a:noFill/>
        </p:spPr>
        <p:txBody>
          <a:bodyPr wrap="square" rtlCol="0">
            <a:spAutoFit/>
          </a:bodyPr>
          <a:lstStyle/>
          <a:p>
            <a:r>
              <a:rPr lang="en-GB" b="1" spc="300" dirty="0"/>
              <a:t>MEASLES</a:t>
            </a:r>
          </a:p>
        </p:txBody>
      </p:sp>
      <p:sp>
        <p:nvSpPr>
          <p:cNvPr id="91" name="TextBox 90">
            <a:extLst>
              <a:ext uri="{FF2B5EF4-FFF2-40B4-BE49-F238E27FC236}">
                <a16:creationId xmlns:a16="http://schemas.microsoft.com/office/drawing/2014/main" id="{44428D8B-2944-A648-B125-749EBEE58F46}"/>
              </a:ext>
            </a:extLst>
          </p:cNvPr>
          <p:cNvSpPr txBox="1"/>
          <p:nvPr/>
        </p:nvSpPr>
        <p:spPr>
          <a:xfrm>
            <a:off x="14249400" y="385231"/>
            <a:ext cx="3351359" cy="523220"/>
          </a:xfrm>
          <a:prstGeom prst="rect">
            <a:avLst/>
          </a:prstGeom>
          <a:noFill/>
        </p:spPr>
        <p:txBody>
          <a:bodyPr wrap="square" rtlCol="0">
            <a:spAutoFit/>
          </a:bodyPr>
          <a:lstStyle/>
          <a:p>
            <a:r>
              <a:rPr lang="en-GB" sz="2800" dirty="0"/>
              <a:t>Environment</a:t>
            </a:r>
          </a:p>
        </p:txBody>
      </p:sp>
      <p:sp>
        <p:nvSpPr>
          <p:cNvPr id="92" name="TextBox 91">
            <a:extLst>
              <a:ext uri="{FF2B5EF4-FFF2-40B4-BE49-F238E27FC236}">
                <a16:creationId xmlns:a16="http://schemas.microsoft.com/office/drawing/2014/main" id="{634BD25D-A184-2C55-58DD-6FA58F25FE3F}"/>
              </a:ext>
            </a:extLst>
          </p:cNvPr>
          <p:cNvSpPr txBox="1"/>
          <p:nvPr/>
        </p:nvSpPr>
        <p:spPr>
          <a:xfrm>
            <a:off x="7620001" y="5233757"/>
            <a:ext cx="914400" cy="523220"/>
          </a:xfrm>
          <a:prstGeom prst="rect">
            <a:avLst/>
          </a:prstGeom>
          <a:noFill/>
        </p:spPr>
        <p:txBody>
          <a:bodyPr wrap="square" rtlCol="0">
            <a:spAutoFit/>
          </a:bodyPr>
          <a:lstStyle/>
          <a:p>
            <a:r>
              <a:rPr lang="en-GB" sz="2800" dirty="0"/>
              <a:t>Host</a:t>
            </a:r>
          </a:p>
        </p:txBody>
      </p:sp>
    </p:spTree>
    <p:extLst>
      <p:ext uri="{BB962C8B-B14F-4D97-AF65-F5344CB8AC3E}">
        <p14:creationId xmlns:p14="http://schemas.microsoft.com/office/powerpoint/2010/main" val="1571898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02C4E4B-C02B-1DCC-BCC3-84A8BD897E85}"/>
              </a:ext>
            </a:extLst>
          </p:cNvPr>
          <p:cNvSpPr>
            <a:spLocks noGrp="1"/>
          </p:cNvSpPr>
          <p:nvPr>
            <p:ph type="title"/>
          </p:nvPr>
        </p:nvSpPr>
        <p:spPr>
          <a:xfrm>
            <a:off x="1257300" y="547687"/>
            <a:ext cx="8090041" cy="1988345"/>
          </a:xfrm>
        </p:spPr>
        <p:txBody>
          <a:bodyPr>
            <a:normAutofit/>
          </a:bodyPr>
          <a:lstStyle/>
          <a:p>
            <a:r>
              <a:rPr lang="en-GB"/>
              <a:t>Measure- Monitor-Control</a:t>
            </a:r>
          </a:p>
        </p:txBody>
      </p:sp>
      <p:pic>
        <p:nvPicPr>
          <p:cNvPr id="21" name="Picture 20">
            <a:extLst>
              <a:ext uri="{FF2B5EF4-FFF2-40B4-BE49-F238E27FC236}">
                <a16:creationId xmlns:a16="http://schemas.microsoft.com/office/drawing/2014/main" id="{0BACBCDF-944B-7E4C-0A07-E59C4E222353}"/>
              </a:ext>
            </a:extLst>
          </p:cNvPr>
          <p:cNvPicPr>
            <a:picLocks noChangeAspect="1"/>
          </p:cNvPicPr>
          <p:nvPr/>
        </p:nvPicPr>
        <p:blipFill>
          <a:blip r:embed="rId2"/>
          <a:srcRect l="21258" r="22492" b="-1"/>
          <a:stretch>
            <a:fillRect/>
          </a:stretch>
        </p:blipFill>
        <p:spPr>
          <a:xfrm>
            <a:off x="9972113" y="1183857"/>
            <a:ext cx="7312444" cy="731244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9392823" y="1031733"/>
            <a:ext cx="8206720" cy="8206720"/>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72841" y="1381687"/>
            <a:ext cx="1186532" cy="115434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F4CAD991-346F-3299-2070-203D0D16500D}"/>
              </a:ext>
            </a:extLst>
          </p:cNvPr>
          <p:cNvGraphicFramePr>
            <a:graphicFrameLocks noGrp="1"/>
          </p:cNvGraphicFramePr>
          <p:nvPr>
            <p:ph idx="1"/>
            <p:extLst>
              <p:ext uri="{D42A27DB-BD31-4B8C-83A1-F6EECF244321}">
                <p14:modId xmlns:p14="http://schemas.microsoft.com/office/powerpoint/2010/main" val="3409102370"/>
              </p:ext>
            </p:extLst>
          </p:nvPr>
        </p:nvGraphicFramePr>
        <p:xfrm>
          <a:off x="609601" y="2560164"/>
          <a:ext cx="8991600" cy="68269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F538B38-0072-E82A-DDB6-2448711581C1}"/>
              </a:ext>
            </a:extLst>
          </p:cNvPr>
          <p:cNvSpPr txBox="1"/>
          <p:nvPr/>
        </p:nvSpPr>
        <p:spPr>
          <a:xfrm>
            <a:off x="7139813" y="8328779"/>
            <a:ext cx="4114800" cy="369332"/>
          </a:xfrm>
          <a:prstGeom prst="rect">
            <a:avLst/>
          </a:prstGeom>
          <a:noFill/>
        </p:spPr>
        <p:txBody>
          <a:bodyPr wrap="square" rtlCol="0">
            <a:spAutoFit/>
          </a:bodyPr>
          <a:lstStyle/>
          <a:p>
            <a:pPr lvl="0"/>
            <a:r>
              <a:rPr lang="en-GB" dirty="0"/>
              <a:t>(UK Health Security Agency, 2024)</a:t>
            </a:r>
            <a:endParaRPr lang="en-US" dirty="0"/>
          </a:p>
        </p:txBody>
      </p:sp>
    </p:spTree>
    <p:extLst>
      <p:ext uri="{BB962C8B-B14F-4D97-AF65-F5344CB8AC3E}">
        <p14:creationId xmlns:p14="http://schemas.microsoft.com/office/powerpoint/2010/main" val="708011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8A375-43F9-CEFD-76FC-10EF455C0157}"/>
              </a:ext>
            </a:extLst>
          </p:cNvPr>
          <p:cNvSpPr>
            <a:spLocks noGrp="1"/>
          </p:cNvSpPr>
          <p:nvPr>
            <p:ph type="title"/>
          </p:nvPr>
        </p:nvSpPr>
        <p:spPr>
          <a:xfrm>
            <a:off x="1257300" y="547687"/>
            <a:ext cx="15773400" cy="1959665"/>
          </a:xfrm>
        </p:spPr>
        <p:txBody>
          <a:bodyPr>
            <a:normAutofit/>
          </a:bodyPr>
          <a:lstStyle/>
          <a:p>
            <a:r>
              <a:rPr lang="en-GB" sz="6000" dirty="0"/>
              <a:t>Evidence –based solutions</a:t>
            </a:r>
            <a:br>
              <a:rPr lang="en-GB" sz="6000" dirty="0"/>
            </a:br>
            <a:endParaRPr lang="en-GB" sz="6000" dirty="0"/>
          </a:p>
        </p:txBody>
      </p:sp>
      <p:pic>
        <p:nvPicPr>
          <p:cNvPr id="6" name="Picture 5">
            <a:extLst>
              <a:ext uri="{FF2B5EF4-FFF2-40B4-BE49-F238E27FC236}">
                <a16:creationId xmlns:a16="http://schemas.microsoft.com/office/drawing/2014/main" id="{36016AC8-8B6B-CC6A-3DC9-55C053A8E4F8}"/>
              </a:ext>
            </a:extLst>
          </p:cNvPr>
          <p:cNvPicPr>
            <a:picLocks noChangeAspect="1"/>
          </p:cNvPicPr>
          <p:nvPr/>
        </p:nvPicPr>
        <p:blipFill>
          <a:blip r:embed="rId2"/>
          <a:srcRect l="19168" r="10950" b="1"/>
          <a:stretch>
            <a:fillRect/>
          </a:stretch>
        </p:blipFill>
        <p:spPr>
          <a:xfrm>
            <a:off x="11983939" y="2856423"/>
            <a:ext cx="5134640" cy="6337212"/>
          </a:xfrm>
          <a:prstGeom prst="rect">
            <a:avLst/>
          </a:prstGeom>
        </p:spPr>
      </p:pic>
      <p:graphicFrame>
        <p:nvGraphicFramePr>
          <p:cNvPr id="5" name="Content Placeholder 2">
            <a:extLst>
              <a:ext uri="{FF2B5EF4-FFF2-40B4-BE49-F238E27FC236}">
                <a16:creationId xmlns:a16="http://schemas.microsoft.com/office/drawing/2014/main" id="{28A53B20-E009-BFF6-76B7-DE67208F7324}"/>
              </a:ext>
            </a:extLst>
          </p:cNvPr>
          <p:cNvGraphicFramePr>
            <a:graphicFrameLocks noGrp="1"/>
          </p:cNvGraphicFramePr>
          <p:nvPr>
            <p:ph idx="1"/>
            <p:extLst>
              <p:ext uri="{D42A27DB-BD31-4B8C-83A1-F6EECF244321}">
                <p14:modId xmlns:p14="http://schemas.microsoft.com/office/powerpoint/2010/main" val="3089924926"/>
              </p:ext>
            </p:extLst>
          </p:nvPr>
        </p:nvGraphicFramePr>
        <p:xfrm>
          <a:off x="1257300" y="2738437"/>
          <a:ext cx="10072116" cy="6455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8528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96C7D97-8117-1051-80F8-37FA7572D851}"/>
              </a:ext>
            </a:extLst>
          </p:cNvPr>
          <p:cNvPicPr>
            <a:picLocks noChangeAspect="1"/>
          </p:cNvPicPr>
          <p:nvPr/>
        </p:nvPicPr>
        <p:blipFill>
          <a:blip r:embed="rId3">
            <a:duotone>
              <a:schemeClr val="bg2">
                <a:shade val="45000"/>
                <a:satMod val="135000"/>
              </a:schemeClr>
              <a:prstClr val="white"/>
            </a:duotone>
          </a:blip>
          <a:srcRect t="14122"/>
          <a:stretch>
            <a:fillRect/>
          </a:stretch>
        </p:blipFill>
        <p:spPr>
          <a:xfrm>
            <a:off x="20" y="10"/>
            <a:ext cx="18287980" cy="10286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78134-5DE7-9D92-6E09-426DCC9196AA}"/>
              </a:ext>
            </a:extLst>
          </p:cNvPr>
          <p:cNvSpPr>
            <a:spLocks noGrp="1"/>
          </p:cNvSpPr>
          <p:nvPr>
            <p:ph type="title"/>
          </p:nvPr>
        </p:nvSpPr>
        <p:spPr>
          <a:xfrm>
            <a:off x="1257300" y="547687"/>
            <a:ext cx="15773400" cy="1988345"/>
          </a:xfrm>
        </p:spPr>
        <p:txBody>
          <a:bodyPr>
            <a:normAutofit/>
          </a:bodyPr>
          <a:lstStyle/>
          <a:p>
            <a:r>
              <a:rPr lang="en-GB" dirty="0"/>
              <a:t>Challenges</a:t>
            </a:r>
          </a:p>
        </p:txBody>
      </p:sp>
      <p:graphicFrame>
        <p:nvGraphicFramePr>
          <p:cNvPr id="5" name="Content Placeholder 2">
            <a:extLst>
              <a:ext uri="{FF2B5EF4-FFF2-40B4-BE49-F238E27FC236}">
                <a16:creationId xmlns:a16="http://schemas.microsoft.com/office/drawing/2014/main" id="{90735F38-2B60-B495-0133-311E942CCC90}"/>
              </a:ext>
            </a:extLst>
          </p:cNvPr>
          <p:cNvGraphicFramePr>
            <a:graphicFrameLocks noGrp="1"/>
          </p:cNvGraphicFramePr>
          <p:nvPr>
            <p:ph idx="1"/>
            <p:extLst>
              <p:ext uri="{D42A27DB-BD31-4B8C-83A1-F6EECF244321}">
                <p14:modId xmlns:p14="http://schemas.microsoft.com/office/powerpoint/2010/main" val="1871022802"/>
              </p:ext>
            </p:extLst>
          </p:nvPr>
        </p:nvGraphicFramePr>
        <p:xfrm>
          <a:off x="1257300" y="2738437"/>
          <a:ext cx="15773400" cy="65270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65782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BA913-E847-513D-9312-5E8133065FEF}"/>
              </a:ext>
            </a:extLst>
          </p:cNvPr>
          <p:cNvSpPr>
            <a:spLocks noGrp="1"/>
          </p:cNvSpPr>
          <p:nvPr>
            <p:ph type="title"/>
          </p:nvPr>
        </p:nvSpPr>
        <p:spPr>
          <a:xfrm>
            <a:off x="1257300" y="547687"/>
            <a:ext cx="15773400" cy="1959665"/>
          </a:xfrm>
        </p:spPr>
        <p:txBody>
          <a:bodyPr>
            <a:normAutofit/>
          </a:bodyPr>
          <a:lstStyle/>
          <a:p>
            <a:r>
              <a:rPr lang="en-GB" sz="6000" dirty="0"/>
              <a:t>DISPARITIES</a:t>
            </a:r>
          </a:p>
        </p:txBody>
      </p:sp>
      <p:pic>
        <p:nvPicPr>
          <p:cNvPr id="6" name="Picture 5">
            <a:extLst>
              <a:ext uri="{FF2B5EF4-FFF2-40B4-BE49-F238E27FC236}">
                <a16:creationId xmlns:a16="http://schemas.microsoft.com/office/drawing/2014/main" id="{2DE0F293-0EE4-6722-7A40-01E13AAA4768}"/>
              </a:ext>
            </a:extLst>
          </p:cNvPr>
          <p:cNvPicPr>
            <a:picLocks noChangeAspect="1"/>
          </p:cNvPicPr>
          <p:nvPr/>
        </p:nvPicPr>
        <p:blipFill>
          <a:blip r:embed="rId2"/>
          <a:srcRect l="19094" r="27836" b="1"/>
          <a:stretch>
            <a:fillRect/>
          </a:stretch>
        </p:blipFill>
        <p:spPr>
          <a:xfrm>
            <a:off x="11983939" y="2856423"/>
            <a:ext cx="5134640" cy="6337212"/>
          </a:xfrm>
          <a:prstGeom prst="rect">
            <a:avLst/>
          </a:prstGeom>
        </p:spPr>
      </p:pic>
      <p:graphicFrame>
        <p:nvGraphicFramePr>
          <p:cNvPr id="5" name="Content Placeholder 2">
            <a:extLst>
              <a:ext uri="{FF2B5EF4-FFF2-40B4-BE49-F238E27FC236}">
                <a16:creationId xmlns:a16="http://schemas.microsoft.com/office/drawing/2014/main" id="{5CA53EEC-61CA-E9AD-702D-11249C0D3855}"/>
              </a:ext>
            </a:extLst>
          </p:cNvPr>
          <p:cNvGraphicFramePr>
            <a:graphicFrameLocks noGrp="1"/>
          </p:cNvGraphicFramePr>
          <p:nvPr>
            <p:ph idx="1"/>
            <p:extLst>
              <p:ext uri="{D42A27DB-BD31-4B8C-83A1-F6EECF244321}">
                <p14:modId xmlns:p14="http://schemas.microsoft.com/office/powerpoint/2010/main" val="1263603541"/>
              </p:ext>
            </p:extLst>
          </p:nvPr>
        </p:nvGraphicFramePr>
        <p:xfrm>
          <a:off x="1257300" y="2738437"/>
          <a:ext cx="10072116" cy="64551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6091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AA61D-888C-8666-743F-C6EB5C5A4FBF}"/>
              </a:ext>
            </a:extLst>
          </p:cNvPr>
          <p:cNvSpPr>
            <a:spLocks noGrp="1"/>
          </p:cNvSpPr>
          <p:nvPr>
            <p:ph type="title"/>
          </p:nvPr>
        </p:nvSpPr>
        <p:spPr>
          <a:xfrm>
            <a:off x="1257300" y="547687"/>
            <a:ext cx="15773400" cy="1959665"/>
          </a:xfrm>
        </p:spPr>
        <p:txBody>
          <a:bodyPr>
            <a:normAutofit/>
          </a:bodyPr>
          <a:lstStyle/>
          <a:p>
            <a:pPr>
              <a:lnSpc>
                <a:spcPct val="90000"/>
              </a:lnSpc>
            </a:pPr>
            <a:r>
              <a:rPr lang="en-GB" sz="4200"/>
              <a:t>Call to action: Collaboration Effort Required to restore 95% coverage and reclaim elimination status</a:t>
            </a:r>
            <a:br>
              <a:rPr lang="en-GB" sz="4200"/>
            </a:br>
            <a:endParaRPr lang="en-GB" sz="4200"/>
          </a:p>
        </p:txBody>
      </p:sp>
      <p:sp>
        <p:nvSpPr>
          <p:cNvPr id="17" name="Content Placeholder 2">
            <a:extLst>
              <a:ext uri="{FF2B5EF4-FFF2-40B4-BE49-F238E27FC236}">
                <a16:creationId xmlns:a16="http://schemas.microsoft.com/office/drawing/2014/main" id="{B7788BE3-BF75-7548-AC6F-FB9675FF6035}"/>
              </a:ext>
            </a:extLst>
          </p:cNvPr>
          <p:cNvSpPr>
            <a:spLocks noGrp="1"/>
          </p:cNvSpPr>
          <p:nvPr>
            <p:ph idx="1"/>
          </p:nvPr>
        </p:nvSpPr>
        <p:spPr>
          <a:xfrm>
            <a:off x="1257300" y="2738437"/>
            <a:ext cx="10072116" cy="6455198"/>
          </a:xfrm>
        </p:spPr>
        <p:txBody>
          <a:bodyPr>
            <a:normAutofit/>
          </a:bodyPr>
          <a:lstStyle/>
          <a:p>
            <a:pPr marL="0" indent="0">
              <a:buNone/>
            </a:pPr>
            <a:r>
              <a:rPr lang="en-GB" sz="3000" b="1" dirty="0"/>
              <a:t>Urgent imperative </a:t>
            </a:r>
            <a:r>
              <a:rPr lang="en-GB" sz="3000" dirty="0"/>
              <a:t>:Measles resurgence threatens public health achievements and population wellbeing requiring immediate comprehensive action across all sectors.</a:t>
            </a:r>
          </a:p>
          <a:p>
            <a:pPr marL="0" indent="0">
              <a:buNone/>
            </a:pPr>
            <a:r>
              <a:rPr lang="en-GB" sz="3000" b="1" dirty="0"/>
              <a:t>Required Collaboration: </a:t>
            </a:r>
            <a:r>
              <a:rPr lang="en-GB" sz="3000" dirty="0"/>
              <a:t>Public health authorises healthcare professionals' community partnerships essential for success with goal of restoring 95% MMR coverage threshold.</a:t>
            </a:r>
          </a:p>
          <a:p>
            <a:pPr marL="0" indent="0">
              <a:buNone/>
            </a:pPr>
            <a:r>
              <a:rPr lang="en-GB" sz="3000" b="1" dirty="0"/>
              <a:t>Long –term Vision </a:t>
            </a:r>
            <a:r>
              <a:rPr lang="en-GB" sz="3000" dirty="0"/>
              <a:t>:Re-establish  measles elimination status through sustained comprehensive intervention addressing socio economic barriers countering misinformation and building vaccine confidence</a:t>
            </a:r>
          </a:p>
          <a:p>
            <a:pPr marL="0" indent="0">
              <a:buNone/>
            </a:pPr>
            <a:r>
              <a:rPr lang="en-GB" sz="3000" dirty="0"/>
              <a:t> </a:t>
            </a:r>
          </a:p>
        </p:txBody>
      </p:sp>
      <p:pic>
        <p:nvPicPr>
          <p:cNvPr id="5" name="Picture 4" descr="Colorful carved figures of humans">
            <a:extLst>
              <a:ext uri="{FF2B5EF4-FFF2-40B4-BE49-F238E27FC236}">
                <a16:creationId xmlns:a16="http://schemas.microsoft.com/office/drawing/2014/main" id="{1C28BA2B-751F-2455-37D6-8973FDD50A0C}"/>
              </a:ext>
            </a:extLst>
          </p:cNvPr>
          <p:cNvPicPr>
            <a:picLocks noChangeAspect="1"/>
          </p:cNvPicPr>
          <p:nvPr/>
        </p:nvPicPr>
        <p:blipFill>
          <a:blip r:embed="rId3"/>
          <a:srcRect l="21496" r="20775" b="1"/>
          <a:stretch>
            <a:fillRect/>
          </a:stretch>
        </p:blipFill>
        <p:spPr>
          <a:xfrm>
            <a:off x="11983939" y="2856423"/>
            <a:ext cx="5134640" cy="6337212"/>
          </a:xfrm>
          <a:prstGeom prst="rect">
            <a:avLst/>
          </a:prstGeom>
        </p:spPr>
      </p:pic>
    </p:spTree>
    <p:extLst>
      <p:ext uri="{BB962C8B-B14F-4D97-AF65-F5344CB8AC3E}">
        <p14:creationId xmlns:p14="http://schemas.microsoft.com/office/powerpoint/2010/main" val="3513367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B761C-B060-5681-4FE0-E79F8956EE84}"/>
              </a:ext>
            </a:extLst>
          </p:cNvPr>
          <p:cNvSpPr>
            <a:spLocks noGrp="1"/>
          </p:cNvSpPr>
          <p:nvPr>
            <p:ph type="title"/>
          </p:nvPr>
        </p:nvSpPr>
        <p:spPr>
          <a:xfrm>
            <a:off x="990600" y="1484192"/>
            <a:ext cx="4655712" cy="6632814"/>
          </a:xfrm>
        </p:spPr>
        <p:txBody>
          <a:bodyPr anchor="t">
            <a:normAutofit/>
          </a:bodyPr>
          <a:lstStyle/>
          <a:p>
            <a:pPr algn="r"/>
            <a:r>
              <a:rPr lang="en-GB" sz="6000"/>
              <a:t>Reference list</a:t>
            </a:r>
            <a:endParaRPr lang="en-GB" sz="6000" dirty="0"/>
          </a:p>
        </p:txBody>
      </p:sp>
      <p:sp>
        <p:nvSpPr>
          <p:cNvPr id="3" name="Content Placeholder 2">
            <a:extLst>
              <a:ext uri="{FF2B5EF4-FFF2-40B4-BE49-F238E27FC236}">
                <a16:creationId xmlns:a16="http://schemas.microsoft.com/office/drawing/2014/main" id="{85DA0D2E-A5FA-8CFA-5ADA-268EBDC7EFD5}"/>
              </a:ext>
            </a:extLst>
          </p:cNvPr>
          <p:cNvSpPr>
            <a:spLocks noGrp="1"/>
          </p:cNvSpPr>
          <p:nvPr>
            <p:ph idx="1"/>
          </p:nvPr>
        </p:nvSpPr>
        <p:spPr>
          <a:xfrm>
            <a:off x="6953080" y="1586119"/>
            <a:ext cx="10287170" cy="7367381"/>
          </a:xfrm>
        </p:spPr>
        <p:txBody>
          <a:bodyPr anchor="t">
            <a:normAutofit fontScale="25000" lnSpcReduction="20000"/>
          </a:bodyPr>
          <a:lstStyle/>
          <a:p>
            <a:pPr>
              <a:lnSpc>
                <a:spcPct val="90000"/>
              </a:lnSpc>
              <a:buFont typeface="+mj-lt"/>
              <a:buAutoNum type="arabicPeriod"/>
            </a:pPr>
            <a:endParaRPr lang="en-GB" sz="6400"/>
          </a:p>
          <a:p>
            <a:pPr>
              <a:lnSpc>
                <a:spcPct val="90000"/>
              </a:lnSpc>
            </a:pPr>
            <a:r>
              <a:rPr lang="en-GB" sz="6400"/>
              <a:t>Baiocchi, C. and Bhardwaj, M. (2025) ‘Parental vaccine refusal, non-vaccinated children, and outbreaks of Vaccine-Preventable Diseases (VPDs) in Europe: a systematic review of aetiology and risk’, </a:t>
            </a:r>
            <a:r>
              <a:rPr lang="en-GB" sz="6400" i="1"/>
              <a:t>BMC Public Health</a:t>
            </a:r>
            <a:r>
              <a:rPr lang="en-GB" sz="6400"/>
              <a:t>, 25(1), pp. 4042–4042. Available at: </a:t>
            </a:r>
            <a:r>
              <a:rPr lang="en-GB" sz="6400">
                <a:hlinkClick r:id="rId2"/>
              </a:rPr>
              <a:t>https://doi.org/10.1186/s12889-025-23865-z</a:t>
            </a:r>
            <a:r>
              <a:rPr lang="en-GB" sz="6400"/>
              <a:t>.</a:t>
            </a:r>
          </a:p>
          <a:p>
            <a:pPr>
              <a:lnSpc>
                <a:spcPct val="90000"/>
              </a:lnSpc>
            </a:pPr>
            <a:endParaRPr lang="en-GB" sz="6400"/>
          </a:p>
          <a:p>
            <a:pPr>
              <a:lnSpc>
                <a:spcPct val="90000"/>
              </a:lnSpc>
            </a:pPr>
            <a:r>
              <a:rPr lang="en-GB" sz="6400"/>
              <a:t> Centres for Disease Control and Prevention (2024) </a:t>
            </a:r>
            <a:r>
              <a:rPr lang="en-GB" sz="6400" i="1"/>
              <a:t>Clinical Overview of Measles</a:t>
            </a:r>
            <a:r>
              <a:rPr lang="en-GB" sz="6400"/>
              <a:t>, </a:t>
            </a:r>
            <a:r>
              <a:rPr lang="en-GB" sz="6400" i="1"/>
              <a:t>Measles (Rubeola)</a:t>
            </a:r>
            <a:r>
              <a:rPr lang="en-GB" sz="6400"/>
              <a:t>. Available at: </a:t>
            </a:r>
            <a:r>
              <a:rPr lang="en-GB" sz="6400">
                <a:hlinkClick r:id="rId3"/>
              </a:rPr>
              <a:t>https://www.cdc.gov/measles/hcp/clinical-overview/index.html.(Accessed</a:t>
            </a:r>
            <a:r>
              <a:rPr lang="en-GB" sz="6400"/>
              <a:t>: 16 March 2026).</a:t>
            </a:r>
          </a:p>
          <a:p>
            <a:pPr>
              <a:lnSpc>
                <a:spcPct val="90000"/>
              </a:lnSpc>
            </a:pPr>
            <a:endParaRPr lang="en-GB" sz="6400"/>
          </a:p>
          <a:p>
            <a:pPr>
              <a:lnSpc>
                <a:spcPct val="90000"/>
              </a:lnSpc>
            </a:pPr>
            <a:r>
              <a:rPr lang="en-GB" sz="6400"/>
              <a:t>Chin, J.(2000) Control of Communicable Diseases Manual.17</a:t>
            </a:r>
            <a:r>
              <a:rPr lang="en-GB" sz="6400" baseline="30000"/>
              <a:t>th</a:t>
            </a:r>
            <a:r>
              <a:rPr lang="en-GB" sz="6400"/>
              <a:t> edn. Washington , DC: American Public Health Association.</a:t>
            </a:r>
          </a:p>
          <a:p>
            <a:pPr>
              <a:lnSpc>
                <a:spcPct val="90000"/>
              </a:lnSpc>
            </a:pPr>
            <a:endParaRPr lang="en-GB" sz="6400"/>
          </a:p>
          <a:p>
            <a:pPr>
              <a:lnSpc>
                <a:spcPct val="90000"/>
              </a:lnSpc>
            </a:pPr>
            <a:r>
              <a:rPr lang="en-GB" sz="6400"/>
              <a:t>Dabbagh, A. </a:t>
            </a:r>
            <a:r>
              <a:rPr lang="en-GB" sz="6400" i="1"/>
              <a:t>et al.</a:t>
            </a:r>
            <a:r>
              <a:rPr lang="en-GB" sz="6400"/>
              <a:t> (2018) ‘Progress Toward Regional Measles Elimination — Worldwide, 2000–2017’, </a:t>
            </a:r>
            <a:r>
              <a:rPr lang="en-GB" sz="6400" i="1"/>
              <a:t>MMWR. Morbidity and Mortality Weekly Report</a:t>
            </a:r>
            <a:r>
              <a:rPr lang="en-GB" sz="6400"/>
              <a:t>, 67(47), pp. 1323–1329. Available at: </a:t>
            </a:r>
            <a:r>
              <a:rPr lang="en-GB" sz="6400">
                <a:hlinkClick r:id="rId4"/>
              </a:rPr>
              <a:t>https://doi.org/10.15585/mmwr.mm6747a6/.(Accessed</a:t>
            </a:r>
            <a:r>
              <a:rPr lang="en-GB" sz="6400"/>
              <a:t> :16 March 2026).</a:t>
            </a:r>
          </a:p>
          <a:p>
            <a:pPr>
              <a:lnSpc>
                <a:spcPct val="90000"/>
              </a:lnSpc>
            </a:pPr>
            <a:endParaRPr lang="en-GB" sz="6400"/>
          </a:p>
          <a:p>
            <a:pPr>
              <a:lnSpc>
                <a:spcPct val="90000"/>
              </a:lnSpc>
            </a:pPr>
            <a:r>
              <a:rPr lang="en-GB" sz="6400"/>
              <a:t>Edemekong, P.F. and Huang, B. (2022) </a:t>
            </a:r>
            <a:r>
              <a:rPr lang="en-GB" sz="6400" i="1"/>
              <a:t>Epidemiology of prevention of communicable diseases</a:t>
            </a:r>
            <a:r>
              <a:rPr lang="en-GB" sz="6400"/>
              <a:t>, </a:t>
            </a:r>
            <a:r>
              <a:rPr lang="en-GB" sz="6400" i="1"/>
              <a:t>National Library of Medicine</a:t>
            </a:r>
            <a:r>
              <a:rPr lang="en-GB" sz="6400"/>
              <a:t>. Available at: </a:t>
            </a:r>
            <a:r>
              <a:rPr lang="en-GB" sz="6400">
                <a:hlinkClick r:id="rId5"/>
              </a:rPr>
              <a:t>https://www.ncbi.nlm.nih.gov/books/NBK470303/.(Accessed:17</a:t>
            </a:r>
            <a:r>
              <a:rPr lang="en-GB" sz="6400"/>
              <a:t> March 2026).</a:t>
            </a:r>
          </a:p>
          <a:p>
            <a:pPr>
              <a:lnSpc>
                <a:spcPct val="90000"/>
              </a:lnSpc>
            </a:pPr>
            <a:endParaRPr lang="en-GB" sz="6400"/>
          </a:p>
          <a:p>
            <a:pPr>
              <a:lnSpc>
                <a:spcPct val="90000"/>
              </a:lnSpc>
            </a:pPr>
            <a:endParaRPr lang="en-GB" sz="6400"/>
          </a:p>
          <a:p>
            <a:pPr>
              <a:lnSpc>
                <a:spcPct val="90000"/>
              </a:lnSpc>
            </a:pPr>
            <a:r>
              <a:rPr lang="en-GB" sz="6400"/>
              <a:t>Gastañaduy, P.A. </a:t>
            </a:r>
            <a:r>
              <a:rPr lang="en-GB" sz="6400" i="1"/>
              <a:t>et al.</a:t>
            </a:r>
            <a:r>
              <a:rPr lang="en-GB" sz="6400"/>
              <a:t> (2021) ‘Measles in the 21st Century: Progress toward Achieving and Sustaining Elimination’, </a:t>
            </a:r>
            <a:r>
              <a:rPr lang="en-GB" sz="6400" i="1"/>
              <a:t>The Journal of Infectious Diseases</a:t>
            </a:r>
            <a:r>
              <a:rPr lang="en-GB" sz="6400"/>
              <a:t>, 224(Supplement_4), pp. S420–S428. Available at: </a:t>
            </a:r>
            <a:r>
              <a:rPr lang="en-GB" sz="6400">
                <a:hlinkClick r:id="rId6"/>
              </a:rPr>
              <a:t>https://doi.org/10.1093/infdis/jiaa793</a:t>
            </a:r>
            <a:r>
              <a:rPr lang="en-GB" sz="6400"/>
              <a:t>.</a:t>
            </a:r>
          </a:p>
          <a:p>
            <a:pPr>
              <a:lnSpc>
                <a:spcPct val="90000"/>
              </a:lnSpc>
            </a:pPr>
            <a:endParaRPr lang="en-GB" sz="6400"/>
          </a:p>
          <a:p>
            <a:r>
              <a:rPr lang="en-GB" sz="6400"/>
              <a:t>Jary, H. </a:t>
            </a:r>
            <a:r>
              <a:rPr lang="en-GB" sz="6400" i="1"/>
              <a:t>et al.</a:t>
            </a:r>
            <a:r>
              <a:rPr lang="en-GB" sz="6400"/>
              <a:t> (2025) ‘Sociodemographic inequalities in the epidemiology and vaccine uptake within a large outbreak of measles in Birmingham, England, 2023 to 2024’, </a:t>
            </a:r>
            <a:r>
              <a:rPr lang="en-GB" sz="6400" i="1"/>
              <a:t>Eurosurveillance</a:t>
            </a:r>
            <a:r>
              <a:rPr lang="en-GB" sz="6400"/>
              <a:t>, 30(16). Available at: </a:t>
            </a:r>
            <a:r>
              <a:rPr lang="en-GB" sz="6400">
                <a:hlinkClick r:id="rId7"/>
              </a:rPr>
              <a:t>https://doi.org/10.2807/1560-7917.es.2025.30.16.2400652</a:t>
            </a:r>
            <a:r>
              <a:rPr lang="en-GB" sz="6400"/>
              <a:t> .‌</a:t>
            </a:r>
          </a:p>
          <a:p>
            <a:endParaRPr lang="en-GB" sz="6400"/>
          </a:p>
          <a:p>
            <a:r>
              <a:rPr lang="en-GB" sz="6400"/>
              <a:t>NHS (2018) </a:t>
            </a:r>
            <a:r>
              <a:rPr lang="en-GB" sz="6400" i="1"/>
              <a:t>Measles</a:t>
            </a:r>
            <a:r>
              <a:rPr lang="en-GB" sz="6400"/>
              <a:t>, </a:t>
            </a:r>
            <a:r>
              <a:rPr lang="en-GB" sz="6400" i="1"/>
              <a:t>NHS</a:t>
            </a:r>
            <a:r>
              <a:rPr lang="en-GB" sz="6400"/>
              <a:t>. NHS. Available at: </a:t>
            </a:r>
            <a:r>
              <a:rPr lang="en-GB" sz="6400">
                <a:hlinkClick r:id="rId8"/>
              </a:rPr>
              <a:t>https://www.nhs.uk/conditions/measles/.(Accessed</a:t>
            </a:r>
            <a:r>
              <a:rPr lang="en-GB" sz="6400"/>
              <a:t> :17 March 2026).</a:t>
            </a:r>
          </a:p>
          <a:p>
            <a:r>
              <a:rPr lang="en-GB" sz="1900"/>
              <a:t> </a:t>
            </a:r>
          </a:p>
          <a:p>
            <a:pPr>
              <a:lnSpc>
                <a:spcPct val="90000"/>
              </a:lnSpc>
            </a:pPr>
            <a:endParaRPr lang="en-GB" sz="1700"/>
          </a:p>
          <a:p>
            <a:pPr>
              <a:lnSpc>
                <a:spcPct val="90000"/>
              </a:lnSpc>
            </a:pPr>
            <a:r>
              <a:rPr lang="en-GB" sz="1700"/>
              <a:t>‌</a:t>
            </a:r>
          </a:p>
          <a:p>
            <a:pPr>
              <a:lnSpc>
                <a:spcPct val="90000"/>
              </a:lnSpc>
            </a:pPr>
            <a:endParaRPr lang="en-GB" sz="1700"/>
          </a:p>
          <a:p>
            <a:pPr>
              <a:lnSpc>
                <a:spcPct val="90000"/>
              </a:lnSpc>
            </a:pPr>
            <a:endParaRPr lang="en-GB" sz="1700"/>
          </a:p>
          <a:p>
            <a:pPr>
              <a:lnSpc>
                <a:spcPct val="90000"/>
              </a:lnSpc>
            </a:pPr>
            <a:r>
              <a:rPr lang="en-GB" sz="1700"/>
              <a:t>‌</a:t>
            </a:r>
          </a:p>
          <a:p>
            <a:pPr>
              <a:lnSpc>
                <a:spcPct val="90000"/>
              </a:lnSpc>
            </a:pPr>
            <a:endParaRPr lang="en-GB" sz="1700"/>
          </a:p>
          <a:p>
            <a:pPr>
              <a:lnSpc>
                <a:spcPct val="90000"/>
              </a:lnSpc>
            </a:pPr>
            <a:endParaRPr lang="en-GB" sz="1700"/>
          </a:p>
          <a:p>
            <a:pPr>
              <a:lnSpc>
                <a:spcPct val="90000"/>
              </a:lnSpc>
            </a:pPr>
            <a:endParaRPr lang="en-GB" sz="1700"/>
          </a:p>
          <a:p>
            <a:pPr>
              <a:lnSpc>
                <a:spcPct val="90000"/>
              </a:lnSpc>
            </a:pPr>
            <a:endParaRPr lang="en-GB" sz="5100" u="sng"/>
          </a:p>
          <a:p>
            <a:pPr>
              <a:lnSpc>
                <a:spcPct val="90000"/>
              </a:lnSpc>
            </a:pPr>
            <a:endParaRPr lang="en-GB" sz="1700" u="sng"/>
          </a:p>
          <a:p>
            <a:pPr>
              <a:lnSpc>
                <a:spcPct val="90000"/>
              </a:lnSpc>
            </a:pPr>
            <a:endParaRPr lang="en-GB" sz="1700" u="sng"/>
          </a:p>
          <a:p>
            <a:pPr>
              <a:lnSpc>
                <a:spcPct val="90000"/>
              </a:lnSpc>
            </a:pPr>
            <a:endParaRPr lang="en-GB" sz="1700" u="sng"/>
          </a:p>
          <a:p>
            <a:pPr>
              <a:lnSpc>
                <a:spcPct val="90000"/>
              </a:lnSpc>
            </a:pPr>
            <a:endParaRPr lang="en-GB" sz="1700" u="sng"/>
          </a:p>
          <a:p>
            <a:pPr>
              <a:lnSpc>
                <a:spcPct val="90000"/>
              </a:lnSpc>
            </a:pPr>
            <a:endParaRPr lang="en-GB" sz="1700"/>
          </a:p>
          <a:p>
            <a:pPr>
              <a:lnSpc>
                <a:spcPct val="90000"/>
              </a:lnSpc>
            </a:pPr>
            <a:endParaRPr lang="en-GB" sz="1700" dirty="0"/>
          </a:p>
        </p:txBody>
      </p:sp>
      <p:sp>
        <p:nvSpPr>
          <p:cNvPr id="19" name="Rectangle 1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9601198"/>
            <a:ext cx="18288000" cy="685160"/>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57900" y="9601198"/>
            <a:ext cx="12230097" cy="685158"/>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3083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3428" cy="1028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BE45-47D9-0BA4-C6E0-E6F621C97D8F}"/>
              </a:ext>
            </a:extLst>
          </p:cNvPr>
          <p:cNvSpPr>
            <a:spLocks noGrp="1"/>
          </p:cNvSpPr>
          <p:nvPr>
            <p:ph type="title"/>
          </p:nvPr>
        </p:nvSpPr>
        <p:spPr>
          <a:xfrm>
            <a:off x="3133725" y="808434"/>
            <a:ext cx="6467475" cy="1677591"/>
          </a:xfrm>
        </p:spPr>
        <p:txBody>
          <a:bodyPr anchor="t">
            <a:normAutofit/>
          </a:bodyPr>
          <a:lstStyle/>
          <a:p>
            <a:r>
              <a:rPr lang="en-GB" sz="6000" dirty="0"/>
              <a:t>Reference List</a:t>
            </a:r>
          </a:p>
        </p:txBody>
      </p:sp>
      <p:sp>
        <p:nvSpPr>
          <p:cNvPr id="3" name="Content Placeholder 2">
            <a:extLst>
              <a:ext uri="{FF2B5EF4-FFF2-40B4-BE49-F238E27FC236}">
                <a16:creationId xmlns:a16="http://schemas.microsoft.com/office/drawing/2014/main" id="{CE4D7B11-E780-8F94-1581-C71AB635B949}"/>
              </a:ext>
            </a:extLst>
          </p:cNvPr>
          <p:cNvSpPr>
            <a:spLocks noGrp="1"/>
          </p:cNvSpPr>
          <p:nvPr>
            <p:ph idx="1"/>
          </p:nvPr>
        </p:nvSpPr>
        <p:spPr>
          <a:xfrm>
            <a:off x="1828800" y="2933700"/>
            <a:ext cx="14992350" cy="6381752"/>
          </a:xfrm>
        </p:spPr>
        <p:txBody>
          <a:bodyPr>
            <a:normAutofit lnSpcReduction="10000"/>
          </a:bodyPr>
          <a:lstStyle/>
          <a:p>
            <a:r>
              <a:rPr lang="en-GB" sz="1800" dirty="0">
                <a:hlinkClick r:id="rId2"/>
              </a:rPr>
              <a:t>National Centre for Immunization and Respiratory Diseases</a:t>
            </a:r>
            <a:r>
              <a:rPr lang="en-GB" sz="1800" dirty="0"/>
              <a:t>; </a:t>
            </a:r>
            <a:r>
              <a:rPr lang="en-GB" sz="1800" dirty="0">
                <a:hlinkClick r:id="rId3"/>
              </a:rPr>
              <a:t>Division of Viral Diseases</a:t>
            </a:r>
            <a:r>
              <a:rPr lang="en-GB" sz="1800" dirty="0"/>
              <a:t>. </a:t>
            </a:r>
          </a:p>
          <a:p>
            <a:endParaRPr lang="en-GB" sz="1800" dirty="0"/>
          </a:p>
          <a:p>
            <a:r>
              <a:rPr lang="en-GB" sz="1800" dirty="0">
                <a:hlinkClick r:id="rId2"/>
              </a:rPr>
              <a:t>National Centre for Immunization and Respiratory Diseases</a:t>
            </a:r>
            <a:r>
              <a:rPr lang="en-GB" sz="1800" dirty="0"/>
              <a:t>; </a:t>
            </a:r>
            <a:r>
              <a:rPr lang="en-GB" sz="1800" u="sng" dirty="0">
                <a:hlinkClick r:id="rId3"/>
              </a:rPr>
              <a:t>Division of Viral Diseases</a:t>
            </a:r>
            <a:r>
              <a:rPr lang="en-GB" sz="1800" u="sng" dirty="0"/>
              <a:t>,</a:t>
            </a:r>
          </a:p>
          <a:p>
            <a:endParaRPr lang="en-GB" sz="1800" u="sng" dirty="0"/>
          </a:p>
          <a:p>
            <a:r>
              <a:rPr lang="en-GB" sz="1800" dirty="0"/>
              <a:t>Pasadyn , F., Mamo, N. and Caplan, A. (2025) ‘Battling measles: Shifting strategies to meet emerging challenges and inequities’, </a:t>
            </a:r>
            <a:r>
              <a:rPr lang="en-GB" sz="1800" i="1" dirty="0"/>
              <a:t>Ethics, Medicine and Public Health</a:t>
            </a:r>
            <a:r>
              <a:rPr lang="en-GB" sz="1800" dirty="0"/>
              <a:t>, 33, p. 101047. Available at: </a:t>
            </a:r>
            <a:r>
              <a:rPr lang="en-GB" sz="1800" dirty="0">
                <a:hlinkClick r:id="rId4"/>
              </a:rPr>
              <a:t>https://doi.org/10.1016/j.jemep.2025.101047</a:t>
            </a:r>
            <a:r>
              <a:rPr lang="en-GB" sz="1800" dirty="0"/>
              <a:t>.</a:t>
            </a:r>
          </a:p>
          <a:p>
            <a:endParaRPr lang="en-GB" sz="1800" dirty="0"/>
          </a:p>
          <a:p>
            <a:r>
              <a:rPr lang="ko-KR" altLang="en-US" sz="1800" dirty="0"/>
              <a:t>주영 심 </a:t>
            </a:r>
            <a:r>
              <a:rPr lang="en-GB" sz="1800" i="1" dirty="0"/>
              <a:t>et al.</a:t>
            </a:r>
            <a:r>
              <a:rPr lang="en-GB" sz="1800" dirty="0"/>
              <a:t> (2024) ‘</a:t>
            </a:r>
            <a:r>
              <a:rPr lang="ko-KR" altLang="en-US" sz="1800" dirty="0"/>
              <a:t>국외 홍역 발생 현황’</a:t>
            </a:r>
            <a:r>
              <a:rPr lang="en-US" altLang="ko-KR" sz="1800" dirty="0"/>
              <a:t>, </a:t>
            </a:r>
            <a:r>
              <a:rPr lang="en-GB" sz="1800" i="1" dirty="0"/>
              <a:t>Public Health Weekly Report</a:t>
            </a:r>
            <a:r>
              <a:rPr lang="en-GB" sz="1800" dirty="0"/>
              <a:t>, 17(34), pp. 1432–1448. Available at: </a:t>
            </a:r>
            <a:r>
              <a:rPr lang="en-GB" sz="1800" dirty="0">
                <a:hlinkClick r:id="rId5"/>
              </a:rPr>
              <a:t>https://doi.org/10.56786/phwr.2024.17.34.2</a:t>
            </a:r>
            <a:r>
              <a:rPr lang="en-GB" sz="1400" dirty="0"/>
              <a:t>.</a:t>
            </a:r>
          </a:p>
          <a:p>
            <a:endParaRPr lang="en-GB" sz="1400" dirty="0"/>
          </a:p>
          <a:p>
            <a:endParaRPr lang="en-GB" sz="1800" dirty="0"/>
          </a:p>
          <a:p>
            <a:r>
              <a:rPr lang="en-GB" sz="1800" dirty="0"/>
              <a:t>Thompson, S. </a:t>
            </a:r>
            <a:r>
              <a:rPr lang="en-GB" sz="1800" i="1" dirty="0"/>
              <a:t>et al.</a:t>
            </a:r>
            <a:r>
              <a:rPr lang="en-GB" sz="1800" dirty="0"/>
              <a:t> (2023) ‘Mitigating Vaccine Hesitancy and Building Trust to Prevent Future Measles Outbreaks in England’, </a:t>
            </a:r>
            <a:r>
              <a:rPr lang="en-GB" sz="1800" i="1" dirty="0"/>
              <a:t>Vaccines</a:t>
            </a:r>
            <a:r>
              <a:rPr lang="en-GB" sz="1800" dirty="0"/>
              <a:t>, 11(2), p. 288. Available at: </a:t>
            </a:r>
            <a:r>
              <a:rPr lang="en-GB" sz="1800" dirty="0">
                <a:hlinkClick r:id="rId6"/>
              </a:rPr>
              <a:t>https://doi.org/10.3390/vaccines11020288</a:t>
            </a:r>
            <a:r>
              <a:rPr lang="en-GB" sz="1800" dirty="0"/>
              <a:t> .</a:t>
            </a:r>
          </a:p>
          <a:p>
            <a:endParaRPr lang="en-GB" sz="1800" dirty="0"/>
          </a:p>
          <a:p>
            <a:r>
              <a:rPr lang="en-GB" sz="1800" dirty="0"/>
              <a:t>UK Health Security Agency (2024) </a:t>
            </a:r>
            <a:r>
              <a:rPr lang="en-GB" sz="1800" i="1" dirty="0"/>
              <a:t>National measles guidelines</a:t>
            </a:r>
            <a:r>
              <a:rPr lang="en-GB" sz="1800" dirty="0"/>
              <a:t>. Available at: </a:t>
            </a:r>
            <a:r>
              <a:rPr lang="en-GB" sz="1800" dirty="0">
                <a:hlinkClick r:id="rId7"/>
              </a:rPr>
              <a:t>https://assets.publishing.service.gov.uk/media/66a0ce1449b9c0597fdb03a6/20240704_national-measles-guidelines-July-2024.pdf.(Accessed</a:t>
            </a:r>
            <a:r>
              <a:rPr lang="en-GB" sz="1800" dirty="0"/>
              <a:t> :16 March 2026).</a:t>
            </a:r>
          </a:p>
          <a:p>
            <a:endParaRPr lang="en-GB" sz="1800" dirty="0"/>
          </a:p>
          <a:p>
            <a:endParaRPr lang="en-GB" sz="1800" u="sng" dirty="0"/>
          </a:p>
          <a:p>
            <a:r>
              <a:rPr lang="en-GB" sz="1800" dirty="0"/>
              <a:t>World Health Organization (2024) </a:t>
            </a:r>
            <a:r>
              <a:rPr lang="en-GB" sz="1800" i="1" dirty="0"/>
              <a:t>Measles</a:t>
            </a:r>
            <a:r>
              <a:rPr lang="en-GB" sz="1800" dirty="0"/>
              <a:t>, </a:t>
            </a:r>
            <a:r>
              <a:rPr lang="en-GB" sz="1800" i="1" dirty="0"/>
              <a:t>World Health Organization</a:t>
            </a:r>
            <a:r>
              <a:rPr lang="en-GB" sz="1800" dirty="0"/>
              <a:t>. Available at: </a:t>
            </a:r>
            <a:r>
              <a:rPr lang="en-GB" sz="1800" dirty="0">
                <a:hlinkClick r:id="rId8"/>
              </a:rPr>
              <a:t>https://www.who.int/news-room/fact-sheets/detail/measles.(Accessed</a:t>
            </a:r>
            <a:r>
              <a:rPr lang="en-GB" sz="1800" dirty="0"/>
              <a:t> :17March 2026).</a:t>
            </a:r>
          </a:p>
          <a:p>
            <a:pPr>
              <a:buFont typeface="+mj-lt"/>
              <a:buAutoNum type="arabicPeriod"/>
            </a:pPr>
            <a:endParaRPr lang="en-GB" sz="1800" dirty="0"/>
          </a:p>
          <a:p>
            <a:pPr>
              <a:buFont typeface="+mj-lt"/>
              <a:buAutoNum type="arabicPeriod"/>
            </a:pPr>
            <a:endParaRPr lang="en-GB" sz="1800" dirty="0"/>
          </a:p>
          <a:p>
            <a:pPr>
              <a:lnSpc>
                <a:spcPct val="90000"/>
              </a:lnSpc>
              <a:buFont typeface="+mj-lt"/>
              <a:buAutoNum type="arabicPeriod"/>
            </a:pPr>
            <a:endParaRPr lang="en-GB" sz="1800" dirty="0"/>
          </a:p>
          <a:p>
            <a:pPr>
              <a:lnSpc>
                <a:spcPct val="90000"/>
              </a:lnSpc>
            </a:pPr>
            <a:endParaRPr lang="en-GB" sz="1700" dirty="0"/>
          </a:p>
        </p:txBody>
      </p:sp>
    </p:spTree>
    <p:extLst>
      <p:ext uri="{BB962C8B-B14F-4D97-AF65-F5344CB8AC3E}">
        <p14:creationId xmlns:p14="http://schemas.microsoft.com/office/powerpoint/2010/main" val="411264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8584</TotalTime>
  <Words>1827</Words>
  <Application>Microsoft Office PowerPoint</Application>
  <PresentationFormat>Custom</PresentationFormat>
  <Paragraphs>173</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Calibri</vt:lpstr>
      <vt:lpstr>Arial</vt:lpstr>
      <vt:lpstr>Segoe UI</vt:lpstr>
      <vt:lpstr>Office Theme</vt:lpstr>
      <vt:lpstr>Introduction to Public Health (BMHP4023)</vt:lpstr>
      <vt:lpstr>Objectives  </vt:lpstr>
      <vt:lpstr>Communicable  Disease</vt:lpstr>
      <vt:lpstr>Measles</vt:lpstr>
      <vt:lpstr>Complications of Measles</vt:lpstr>
      <vt:lpstr>What the disease is</vt:lpstr>
      <vt:lpstr>How is it Spreads</vt:lpstr>
      <vt:lpstr>Timeline of Measles Symptoms</vt:lpstr>
      <vt:lpstr>Epidemiologic Triangle for Measles</vt:lpstr>
      <vt:lpstr>Measure- Monitor-Control</vt:lpstr>
      <vt:lpstr>Evidence –based solutions </vt:lpstr>
      <vt:lpstr>Challenges</vt:lpstr>
      <vt:lpstr>DISPARITIES</vt:lpstr>
      <vt:lpstr>Call to action: Collaboration Effort Required to restore 95% coverage and reclaim elimination status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Inequality</dc:title>
  <cp:lastModifiedBy>Olabisi Obadare (1904923)</cp:lastModifiedBy>
  <cp:revision>3</cp:revision>
  <dcterms:created xsi:type="dcterms:W3CDTF">2006-08-16T00:00:00Z</dcterms:created>
  <dcterms:modified xsi:type="dcterms:W3CDTF">2026-03-23T09:08:35Z</dcterms:modified>
  <dc:identifier>DAHC6crNHVs</dc:identifier>
</cp:coreProperties>
</file>