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7.xml" ContentType="application/vnd.openxmlformats-officedocument.theme+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07" r:id="rId24"/>
  </p:sldMasterIdLst>
  <p:notesMasterIdLst>
    <p:notesMasterId r:id="rId164"/>
  </p:notesMasterIdLst>
  <p:sldIdLst>
    <p:sldId id="297" r:id="rId25"/>
    <p:sldId id="705" r:id="rId26"/>
    <p:sldId id="706" r:id="rId27"/>
    <p:sldId id="707" r:id="rId28"/>
    <p:sldId id="322" r:id="rId29"/>
    <p:sldId id="266" r:id="rId30"/>
    <p:sldId id="303" r:id="rId31"/>
    <p:sldId id="304" r:id="rId32"/>
    <p:sldId id="301" r:id="rId33"/>
    <p:sldId id="657" r:id="rId34"/>
    <p:sldId id="660" r:id="rId35"/>
    <p:sldId id="620" r:id="rId36"/>
    <p:sldId id="661" r:id="rId37"/>
    <p:sldId id="666" r:id="rId38"/>
    <p:sldId id="668" r:id="rId39"/>
    <p:sldId id="672" r:id="rId40"/>
    <p:sldId id="674" r:id="rId41"/>
    <p:sldId id="676" r:id="rId42"/>
    <p:sldId id="687" r:id="rId43"/>
    <p:sldId id="688" r:id="rId44"/>
    <p:sldId id="308" r:id="rId45"/>
    <p:sldId id="689" r:id="rId46"/>
    <p:sldId id="309" r:id="rId47"/>
    <p:sldId id="298" r:id="rId48"/>
    <p:sldId id="310" r:id="rId49"/>
    <p:sldId id="357" r:id="rId50"/>
    <p:sldId id="320" r:id="rId51"/>
    <p:sldId id="312" r:id="rId52"/>
    <p:sldId id="311" r:id="rId53"/>
    <p:sldId id="314" r:id="rId54"/>
    <p:sldId id="313" r:id="rId55"/>
    <p:sldId id="316" r:id="rId56"/>
    <p:sldId id="318" r:id="rId57"/>
    <p:sldId id="319" r:id="rId58"/>
    <p:sldId id="317" r:id="rId59"/>
    <p:sldId id="321" r:id="rId60"/>
    <p:sldId id="333" r:id="rId61"/>
    <p:sldId id="329" r:id="rId62"/>
    <p:sldId id="336" r:id="rId63"/>
    <p:sldId id="337" r:id="rId64"/>
    <p:sldId id="339" r:id="rId65"/>
    <p:sldId id="325" r:id="rId66"/>
    <p:sldId id="328" r:id="rId67"/>
    <p:sldId id="340" r:id="rId68"/>
    <p:sldId id="341" r:id="rId69"/>
    <p:sldId id="343" r:id="rId70"/>
    <p:sldId id="295" r:id="rId71"/>
    <p:sldId id="346" r:id="rId72"/>
    <p:sldId id="347" r:id="rId73"/>
    <p:sldId id="348" r:id="rId74"/>
    <p:sldId id="351" r:id="rId75"/>
    <p:sldId id="342" r:id="rId76"/>
    <p:sldId id="344" r:id="rId77"/>
    <p:sldId id="350" r:id="rId78"/>
    <p:sldId id="345" r:id="rId79"/>
    <p:sldId id="354" r:id="rId80"/>
    <p:sldId id="377" r:id="rId81"/>
    <p:sldId id="359" r:id="rId82"/>
    <p:sldId id="353" r:id="rId83"/>
    <p:sldId id="362" r:id="rId84"/>
    <p:sldId id="366" r:id="rId85"/>
    <p:sldId id="367" r:id="rId86"/>
    <p:sldId id="369" r:id="rId87"/>
    <p:sldId id="370" r:id="rId88"/>
    <p:sldId id="373" r:id="rId89"/>
    <p:sldId id="374" r:id="rId90"/>
    <p:sldId id="379" r:id="rId91"/>
    <p:sldId id="376" r:id="rId92"/>
    <p:sldId id="690" r:id="rId93"/>
    <p:sldId id="691" r:id="rId94"/>
    <p:sldId id="619" r:id="rId95"/>
    <p:sldId id="305" r:id="rId96"/>
    <p:sldId id="270" r:id="rId97"/>
    <p:sldId id="692" r:id="rId98"/>
    <p:sldId id="625" r:id="rId99"/>
    <p:sldId id="626" r:id="rId100"/>
    <p:sldId id="627" r:id="rId101"/>
    <p:sldId id="693" r:id="rId102"/>
    <p:sldId id="631" r:id="rId103"/>
    <p:sldId id="632" r:id="rId104"/>
    <p:sldId id="633" r:id="rId105"/>
    <p:sldId id="694" r:id="rId106"/>
    <p:sldId id="299" r:id="rId107"/>
    <p:sldId id="695" r:id="rId108"/>
    <p:sldId id="296" r:id="rId109"/>
    <p:sldId id="696" r:id="rId110"/>
    <p:sldId id="697" r:id="rId111"/>
    <p:sldId id="273" r:id="rId112"/>
    <p:sldId id="300" r:id="rId113"/>
    <p:sldId id="282" r:id="rId114"/>
    <p:sldId id="622" r:id="rId115"/>
    <p:sldId id="651" r:id="rId116"/>
    <p:sldId id="652" r:id="rId117"/>
    <p:sldId id="653" r:id="rId118"/>
    <p:sldId id="698" r:id="rId119"/>
    <p:sldId id="782" r:id="rId120"/>
    <p:sldId id="664" r:id="rId121"/>
    <p:sldId id="781" r:id="rId122"/>
    <p:sldId id="699" r:id="rId123"/>
    <p:sldId id="704" r:id="rId124"/>
    <p:sldId id="702" r:id="rId125"/>
    <p:sldId id="716" r:id="rId126"/>
    <p:sldId id="715" r:id="rId127"/>
    <p:sldId id="717" r:id="rId128"/>
    <p:sldId id="718" r:id="rId129"/>
    <p:sldId id="713" r:id="rId130"/>
    <p:sldId id="714" r:id="rId131"/>
    <p:sldId id="726" r:id="rId132"/>
    <p:sldId id="727" r:id="rId133"/>
    <p:sldId id="728" r:id="rId134"/>
    <p:sldId id="730" r:id="rId135"/>
    <p:sldId id="739" r:id="rId136"/>
    <p:sldId id="740" r:id="rId137"/>
    <p:sldId id="736" r:id="rId138"/>
    <p:sldId id="742" r:id="rId139"/>
    <p:sldId id="743" r:id="rId140"/>
    <p:sldId id="744" r:id="rId141"/>
    <p:sldId id="745" r:id="rId142"/>
    <p:sldId id="746" r:id="rId143"/>
    <p:sldId id="747" r:id="rId144"/>
    <p:sldId id="784" r:id="rId145"/>
    <p:sldId id="750" r:id="rId146"/>
    <p:sldId id="751" r:id="rId147"/>
    <p:sldId id="758" r:id="rId148"/>
    <p:sldId id="752" r:id="rId149"/>
    <p:sldId id="754" r:id="rId150"/>
    <p:sldId id="755" r:id="rId151"/>
    <p:sldId id="757" r:id="rId152"/>
    <p:sldId id="756" r:id="rId153"/>
    <p:sldId id="762" r:id="rId154"/>
    <p:sldId id="780" r:id="rId155"/>
    <p:sldId id="770" r:id="rId156"/>
    <p:sldId id="763" r:id="rId157"/>
    <p:sldId id="764" r:id="rId158"/>
    <p:sldId id="765" r:id="rId159"/>
    <p:sldId id="769" r:id="rId160"/>
    <p:sldId id="417" r:id="rId161"/>
    <p:sldId id="420" r:id="rId162"/>
    <p:sldId id="783" r:id="rId1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E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00E807-68F2-E74A-9533-76BD0A6EC164}" v="4" dt="2022-11-07T12:12:23.093"/>
    <p1510:client id="{DF96AE5F-F296-3544-9470-E06EDC275F51}" v="49" dt="2022-11-06T15:42:26.7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7500"/>
    <p:restoredTop sz="81876"/>
  </p:normalViewPr>
  <p:slideViewPr>
    <p:cSldViewPr snapToGrid="0">
      <p:cViewPr varScale="1">
        <p:scale>
          <a:sx n="73" d="100"/>
          <a:sy n="73" d="100"/>
        </p:scale>
        <p:origin x="200" y="4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93.xml"/><Relationship Id="rId21" Type="http://schemas.openxmlformats.org/officeDocument/2006/relationships/slideMaster" Target="slideMasters/slideMaster18.xml"/><Relationship Id="rId42" Type="http://schemas.openxmlformats.org/officeDocument/2006/relationships/slide" Target="slides/slide18.xml"/><Relationship Id="rId63" Type="http://schemas.openxmlformats.org/officeDocument/2006/relationships/slide" Target="slides/slide39.xml"/><Relationship Id="rId84" Type="http://schemas.openxmlformats.org/officeDocument/2006/relationships/slide" Target="slides/slide60.xml"/><Relationship Id="rId138" Type="http://schemas.openxmlformats.org/officeDocument/2006/relationships/slide" Target="slides/slide114.xml"/><Relationship Id="rId159" Type="http://schemas.openxmlformats.org/officeDocument/2006/relationships/slide" Target="slides/slide135.xml"/><Relationship Id="rId107" Type="http://schemas.openxmlformats.org/officeDocument/2006/relationships/slide" Target="slides/slide83.xml"/><Relationship Id="rId11" Type="http://schemas.openxmlformats.org/officeDocument/2006/relationships/slideMaster" Target="slideMasters/slideMaster8.xml"/><Relationship Id="rId32" Type="http://schemas.openxmlformats.org/officeDocument/2006/relationships/slide" Target="slides/slide8.xml"/><Relationship Id="rId53" Type="http://schemas.openxmlformats.org/officeDocument/2006/relationships/slide" Target="slides/slide29.xml"/><Relationship Id="rId74" Type="http://schemas.openxmlformats.org/officeDocument/2006/relationships/slide" Target="slides/slide50.xml"/><Relationship Id="rId128" Type="http://schemas.openxmlformats.org/officeDocument/2006/relationships/slide" Target="slides/slide104.xml"/><Relationship Id="rId149" Type="http://schemas.openxmlformats.org/officeDocument/2006/relationships/slide" Target="slides/slide125.xml"/><Relationship Id="rId5" Type="http://schemas.openxmlformats.org/officeDocument/2006/relationships/slideMaster" Target="slideMasters/slideMaster2.xml"/><Relationship Id="rId95" Type="http://schemas.openxmlformats.org/officeDocument/2006/relationships/slide" Target="slides/slide71.xml"/><Relationship Id="rId160" Type="http://schemas.openxmlformats.org/officeDocument/2006/relationships/slide" Target="slides/slide136.xml"/><Relationship Id="rId22" Type="http://schemas.openxmlformats.org/officeDocument/2006/relationships/slideMaster" Target="slideMasters/slideMaster19.xml"/><Relationship Id="rId43" Type="http://schemas.openxmlformats.org/officeDocument/2006/relationships/slide" Target="slides/slide19.xml"/><Relationship Id="rId64" Type="http://schemas.openxmlformats.org/officeDocument/2006/relationships/slide" Target="slides/slide40.xml"/><Relationship Id="rId118" Type="http://schemas.openxmlformats.org/officeDocument/2006/relationships/slide" Target="slides/slide94.xml"/><Relationship Id="rId139" Type="http://schemas.openxmlformats.org/officeDocument/2006/relationships/slide" Target="slides/slide115.xml"/><Relationship Id="rId85" Type="http://schemas.openxmlformats.org/officeDocument/2006/relationships/slide" Target="slides/slide61.xml"/><Relationship Id="rId150" Type="http://schemas.openxmlformats.org/officeDocument/2006/relationships/slide" Target="slides/slide126.xml"/><Relationship Id="rId12" Type="http://schemas.openxmlformats.org/officeDocument/2006/relationships/slideMaster" Target="slideMasters/slideMaster9.xml"/><Relationship Id="rId33" Type="http://schemas.openxmlformats.org/officeDocument/2006/relationships/slide" Target="slides/slide9.xml"/><Relationship Id="rId108" Type="http://schemas.openxmlformats.org/officeDocument/2006/relationships/slide" Target="slides/slide84.xml"/><Relationship Id="rId129" Type="http://schemas.openxmlformats.org/officeDocument/2006/relationships/slide" Target="slides/slide105.xml"/><Relationship Id="rId54" Type="http://schemas.openxmlformats.org/officeDocument/2006/relationships/slide" Target="slides/slide30.xml"/><Relationship Id="rId70" Type="http://schemas.openxmlformats.org/officeDocument/2006/relationships/slide" Target="slides/slide46.xml"/><Relationship Id="rId75" Type="http://schemas.openxmlformats.org/officeDocument/2006/relationships/slide" Target="slides/slide51.xml"/><Relationship Id="rId91" Type="http://schemas.openxmlformats.org/officeDocument/2006/relationships/slide" Target="slides/slide67.xml"/><Relationship Id="rId96" Type="http://schemas.openxmlformats.org/officeDocument/2006/relationships/slide" Target="slides/slide72.xml"/><Relationship Id="rId140" Type="http://schemas.openxmlformats.org/officeDocument/2006/relationships/slide" Target="slides/slide116.xml"/><Relationship Id="rId145" Type="http://schemas.openxmlformats.org/officeDocument/2006/relationships/slide" Target="slides/slide121.xml"/><Relationship Id="rId161" Type="http://schemas.openxmlformats.org/officeDocument/2006/relationships/slide" Target="slides/slide137.xml"/><Relationship Id="rId16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Master" Target="slideMasters/slideMaster20.xml"/><Relationship Id="rId28" Type="http://schemas.openxmlformats.org/officeDocument/2006/relationships/slide" Target="slides/slide4.xml"/><Relationship Id="rId49" Type="http://schemas.openxmlformats.org/officeDocument/2006/relationships/slide" Target="slides/slide25.xml"/><Relationship Id="rId114" Type="http://schemas.openxmlformats.org/officeDocument/2006/relationships/slide" Target="slides/slide90.xml"/><Relationship Id="rId119" Type="http://schemas.openxmlformats.org/officeDocument/2006/relationships/slide" Target="slides/slide95.xml"/><Relationship Id="rId44" Type="http://schemas.openxmlformats.org/officeDocument/2006/relationships/slide" Target="slides/slide20.xml"/><Relationship Id="rId60" Type="http://schemas.openxmlformats.org/officeDocument/2006/relationships/slide" Target="slides/slide36.xml"/><Relationship Id="rId65" Type="http://schemas.openxmlformats.org/officeDocument/2006/relationships/slide" Target="slides/slide41.xml"/><Relationship Id="rId81" Type="http://schemas.openxmlformats.org/officeDocument/2006/relationships/slide" Target="slides/slide57.xml"/><Relationship Id="rId86" Type="http://schemas.openxmlformats.org/officeDocument/2006/relationships/slide" Target="slides/slide62.xml"/><Relationship Id="rId130" Type="http://schemas.openxmlformats.org/officeDocument/2006/relationships/slide" Target="slides/slide106.xml"/><Relationship Id="rId135" Type="http://schemas.openxmlformats.org/officeDocument/2006/relationships/slide" Target="slides/slide111.xml"/><Relationship Id="rId151" Type="http://schemas.openxmlformats.org/officeDocument/2006/relationships/slide" Target="slides/slide127.xml"/><Relationship Id="rId156" Type="http://schemas.openxmlformats.org/officeDocument/2006/relationships/slide" Target="slides/slide132.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5.xml"/><Relationship Id="rId109" Type="http://schemas.openxmlformats.org/officeDocument/2006/relationships/slide" Target="slides/slide85.xml"/><Relationship Id="rId34" Type="http://schemas.openxmlformats.org/officeDocument/2006/relationships/slide" Target="slides/slide10.xml"/><Relationship Id="rId50" Type="http://schemas.openxmlformats.org/officeDocument/2006/relationships/slide" Target="slides/slide26.xml"/><Relationship Id="rId55" Type="http://schemas.openxmlformats.org/officeDocument/2006/relationships/slide" Target="slides/slide31.xml"/><Relationship Id="rId76" Type="http://schemas.openxmlformats.org/officeDocument/2006/relationships/slide" Target="slides/slide52.xml"/><Relationship Id="rId97" Type="http://schemas.openxmlformats.org/officeDocument/2006/relationships/slide" Target="slides/slide73.xml"/><Relationship Id="rId104" Type="http://schemas.openxmlformats.org/officeDocument/2006/relationships/slide" Target="slides/slide80.xml"/><Relationship Id="rId120" Type="http://schemas.openxmlformats.org/officeDocument/2006/relationships/slide" Target="slides/slide96.xml"/><Relationship Id="rId125" Type="http://schemas.openxmlformats.org/officeDocument/2006/relationships/slide" Target="slides/slide101.xml"/><Relationship Id="rId141" Type="http://schemas.openxmlformats.org/officeDocument/2006/relationships/slide" Target="slides/slide117.xml"/><Relationship Id="rId146" Type="http://schemas.openxmlformats.org/officeDocument/2006/relationships/slide" Target="slides/slide122.xml"/><Relationship Id="rId167" Type="http://schemas.openxmlformats.org/officeDocument/2006/relationships/theme" Target="theme/theme1.xml"/><Relationship Id="rId7" Type="http://schemas.openxmlformats.org/officeDocument/2006/relationships/slideMaster" Target="slideMasters/slideMaster4.xml"/><Relationship Id="rId71" Type="http://schemas.openxmlformats.org/officeDocument/2006/relationships/slide" Target="slides/slide47.xml"/><Relationship Id="rId92" Type="http://schemas.openxmlformats.org/officeDocument/2006/relationships/slide" Target="slides/slide68.xml"/><Relationship Id="rId162" Type="http://schemas.openxmlformats.org/officeDocument/2006/relationships/slide" Target="slides/slide138.xml"/><Relationship Id="rId2" Type="http://schemas.openxmlformats.org/officeDocument/2006/relationships/customXml" Target="../customXml/item2.xml"/><Relationship Id="rId29" Type="http://schemas.openxmlformats.org/officeDocument/2006/relationships/slide" Target="slides/slide5.xml"/><Relationship Id="rId24" Type="http://schemas.openxmlformats.org/officeDocument/2006/relationships/slideMaster" Target="slideMasters/slideMaster21.xml"/><Relationship Id="rId40" Type="http://schemas.openxmlformats.org/officeDocument/2006/relationships/slide" Target="slides/slide16.xml"/><Relationship Id="rId45" Type="http://schemas.openxmlformats.org/officeDocument/2006/relationships/slide" Target="slides/slide21.xml"/><Relationship Id="rId66" Type="http://schemas.openxmlformats.org/officeDocument/2006/relationships/slide" Target="slides/slide42.xml"/><Relationship Id="rId87" Type="http://schemas.openxmlformats.org/officeDocument/2006/relationships/slide" Target="slides/slide63.xml"/><Relationship Id="rId110" Type="http://schemas.openxmlformats.org/officeDocument/2006/relationships/slide" Target="slides/slide86.xml"/><Relationship Id="rId115" Type="http://schemas.openxmlformats.org/officeDocument/2006/relationships/slide" Target="slides/slide91.xml"/><Relationship Id="rId131" Type="http://schemas.openxmlformats.org/officeDocument/2006/relationships/slide" Target="slides/slide107.xml"/><Relationship Id="rId136" Type="http://schemas.openxmlformats.org/officeDocument/2006/relationships/slide" Target="slides/slide112.xml"/><Relationship Id="rId157" Type="http://schemas.openxmlformats.org/officeDocument/2006/relationships/slide" Target="slides/slide133.xml"/><Relationship Id="rId61" Type="http://schemas.openxmlformats.org/officeDocument/2006/relationships/slide" Target="slides/slide37.xml"/><Relationship Id="rId82" Type="http://schemas.openxmlformats.org/officeDocument/2006/relationships/slide" Target="slides/slide58.xml"/><Relationship Id="rId152" Type="http://schemas.openxmlformats.org/officeDocument/2006/relationships/slide" Target="slides/slide12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6.xml"/><Relationship Id="rId35" Type="http://schemas.openxmlformats.org/officeDocument/2006/relationships/slide" Target="slides/slide11.xml"/><Relationship Id="rId56" Type="http://schemas.openxmlformats.org/officeDocument/2006/relationships/slide" Target="slides/slide32.xml"/><Relationship Id="rId77" Type="http://schemas.openxmlformats.org/officeDocument/2006/relationships/slide" Target="slides/slide53.xml"/><Relationship Id="rId100" Type="http://schemas.openxmlformats.org/officeDocument/2006/relationships/slide" Target="slides/slide76.xml"/><Relationship Id="rId105" Type="http://schemas.openxmlformats.org/officeDocument/2006/relationships/slide" Target="slides/slide81.xml"/><Relationship Id="rId126" Type="http://schemas.openxmlformats.org/officeDocument/2006/relationships/slide" Target="slides/slide102.xml"/><Relationship Id="rId147" Type="http://schemas.openxmlformats.org/officeDocument/2006/relationships/slide" Target="slides/slide123.xml"/><Relationship Id="rId168"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7.xml"/><Relationship Id="rId72" Type="http://schemas.openxmlformats.org/officeDocument/2006/relationships/slide" Target="slides/slide48.xml"/><Relationship Id="rId93" Type="http://schemas.openxmlformats.org/officeDocument/2006/relationships/slide" Target="slides/slide69.xml"/><Relationship Id="rId98" Type="http://schemas.openxmlformats.org/officeDocument/2006/relationships/slide" Target="slides/slide74.xml"/><Relationship Id="rId121" Type="http://schemas.openxmlformats.org/officeDocument/2006/relationships/slide" Target="slides/slide97.xml"/><Relationship Id="rId142" Type="http://schemas.openxmlformats.org/officeDocument/2006/relationships/slide" Target="slides/slide118.xml"/><Relationship Id="rId163" Type="http://schemas.openxmlformats.org/officeDocument/2006/relationships/slide" Target="slides/slide139.xml"/><Relationship Id="rId3" Type="http://schemas.openxmlformats.org/officeDocument/2006/relationships/customXml" Target="../customXml/item3.xml"/><Relationship Id="rId25" Type="http://schemas.openxmlformats.org/officeDocument/2006/relationships/slide" Target="slides/slide1.xml"/><Relationship Id="rId46" Type="http://schemas.openxmlformats.org/officeDocument/2006/relationships/slide" Target="slides/slide22.xml"/><Relationship Id="rId67" Type="http://schemas.openxmlformats.org/officeDocument/2006/relationships/slide" Target="slides/slide43.xml"/><Relationship Id="rId116" Type="http://schemas.openxmlformats.org/officeDocument/2006/relationships/slide" Target="slides/slide92.xml"/><Relationship Id="rId137" Type="http://schemas.openxmlformats.org/officeDocument/2006/relationships/slide" Target="slides/slide113.xml"/><Relationship Id="rId158" Type="http://schemas.openxmlformats.org/officeDocument/2006/relationships/slide" Target="slides/slide134.xml"/><Relationship Id="rId20" Type="http://schemas.openxmlformats.org/officeDocument/2006/relationships/slideMaster" Target="slideMasters/slideMaster17.xml"/><Relationship Id="rId41" Type="http://schemas.openxmlformats.org/officeDocument/2006/relationships/slide" Target="slides/slide17.xml"/><Relationship Id="rId62" Type="http://schemas.openxmlformats.org/officeDocument/2006/relationships/slide" Target="slides/slide38.xml"/><Relationship Id="rId83" Type="http://schemas.openxmlformats.org/officeDocument/2006/relationships/slide" Target="slides/slide59.xml"/><Relationship Id="rId88" Type="http://schemas.openxmlformats.org/officeDocument/2006/relationships/slide" Target="slides/slide64.xml"/><Relationship Id="rId111" Type="http://schemas.openxmlformats.org/officeDocument/2006/relationships/slide" Target="slides/slide87.xml"/><Relationship Id="rId132" Type="http://schemas.openxmlformats.org/officeDocument/2006/relationships/slide" Target="slides/slide108.xml"/><Relationship Id="rId153" Type="http://schemas.openxmlformats.org/officeDocument/2006/relationships/slide" Target="slides/slide129.xml"/><Relationship Id="rId15" Type="http://schemas.openxmlformats.org/officeDocument/2006/relationships/slideMaster" Target="slideMasters/slideMaster12.xml"/><Relationship Id="rId36" Type="http://schemas.openxmlformats.org/officeDocument/2006/relationships/slide" Target="slides/slide12.xml"/><Relationship Id="rId57" Type="http://schemas.openxmlformats.org/officeDocument/2006/relationships/slide" Target="slides/slide33.xml"/><Relationship Id="rId106" Type="http://schemas.openxmlformats.org/officeDocument/2006/relationships/slide" Target="slides/slide82.xml"/><Relationship Id="rId127" Type="http://schemas.openxmlformats.org/officeDocument/2006/relationships/slide" Target="slides/slide103.xml"/><Relationship Id="rId10" Type="http://schemas.openxmlformats.org/officeDocument/2006/relationships/slideMaster" Target="slideMasters/slideMaster7.xml"/><Relationship Id="rId31" Type="http://schemas.openxmlformats.org/officeDocument/2006/relationships/slide" Target="slides/slide7.xml"/><Relationship Id="rId52" Type="http://schemas.openxmlformats.org/officeDocument/2006/relationships/slide" Target="slides/slide28.xml"/><Relationship Id="rId73" Type="http://schemas.openxmlformats.org/officeDocument/2006/relationships/slide" Target="slides/slide49.xml"/><Relationship Id="rId78" Type="http://schemas.openxmlformats.org/officeDocument/2006/relationships/slide" Target="slides/slide54.xml"/><Relationship Id="rId94" Type="http://schemas.openxmlformats.org/officeDocument/2006/relationships/slide" Target="slides/slide70.xml"/><Relationship Id="rId99" Type="http://schemas.openxmlformats.org/officeDocument/2006/relationships/slide" Target="slides/slide75.xml"/><Relationship Id="rId101" Type="http://schemas.openxmlformats.org/officeDocument/2006/relationships/slide" Target="slides/slide77.xml"/><Relationship Id="rId122" Type="http://schemas.openxmlformats.org/officeDocument/2006/relationships/slide" Target="slides/slide98.xml"/><Relationship Id="rId143" Type="http://schemas.openxmlformats.org/officeDocument/2006/relationships/slide" Target="slides/slide119.xml"/><Relationship Id="rId148" Type="http://schemas.openxmlformats.org/officeDocument/2006/relationships/slide" Target="slides/slide124.xml"/><Relationship Id="rId164" Type="http://schemas.openxmlformats.org/officeDocument/2006/relationships/notesMaster" Target="notesMasters/notesMaster1.xml"/><Relationship Id="rId16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26" Type="http://schemas.openxmlformats.org/officeDocument/2006/relationships/slide" Target="slides/slide2.xml"/><Relationship Id="rId47" Type="http://schemas.openxmlformats.org/officeDocument/2006/relationships/slide" Target="slides/slide23.xml"/><Relationship Id="rId68" Type="http://schemas.openxmlformats.org/officeDocument/2006/relationships/slide" Target="slides/slide44.xml"/><Relationship Id="rId89" Type="http://schemas.openxmlformats.org/officeDocument/2006/relationships/slide" Target="slides/slide65.xml"/><Relationship Id="rId112" Type="http://schemas.openxmlformats.org/officeDocument/2006/relationships/slide" Target="slides/slide88.xml"/><Relationship Id="rId133" Type="http://schemas.openxmlformats.org/officeDocument/2006/relationships/slide" Target="slides/slide109.xml"/><Relationship Id="rId154" Type="http://schemas.openxmlformats.org/officeDocument/2006/relationships/slide" Target="slides/slide130.xml"/><Relationship Id="rId16" Type="http://schemas.openxmlformats.org/officeDocument/2006/relationships/slideMaster" Target="slideMasters/slideMaster13.xml"/><Relationship Id="rId37" Type="http://schemas.openxmlformats.org/officeDocument/2006/relationships/slide" Target="slides/slide13.xml"/><Relationship Id="rId58" Type="http://schemas.openxmlformats.org/officeDocument/2006/relationships/slide" Target="slides/slide34.xml"/><Relationship Id="rId79" Type="http://schemas.openxmlformats.org/officeDocument/2006/relationships/slide" Target="slides/slide55.xml"/><Relationship Id="rId102" Type="http://schemas.openxmlformats.org/officeDocument/2006/relationships/slide" Target="slides/slide78.xml"/><Relationship Id="rId123" Type="http://schemas.openxmlformats.org/officeDocument/2006/relationships/slide" Target="slides/slide99.xml"/><Relationship Id="rId144" Type="http://schemas.openxmlformats.org/officeDocument/2006/relationships/slide" Target="slides/slide120.xml"/><Relationship Id="rId90" Type="http://schemas.openxmlformats.org/officeDocument/2006/relationships/slide" Target="slides/slide66.xml"/><Relationship Id="rId165" Type="http://schemas.openxmlformats.org/officeDocument/2006/relationships/presProps" Target="presProps.xml"/><Relationship Id="rId27" Type="http://schemas.openxmlformats.org/officeDocument/2006/relationships/slide" Target="slides/slide3.xml"/><Relationship Id="rId48" Type="http://schemas.openxmlformats.org/officeDocument/2006/relationships/slide" Target="slides/slide24.xml"/><Relationship Id="rId69" Type="http://schemas.openxmlformats.org/officeDocument/2006/relationships/slide" Target="slides/slide45.xml"/><Relationship Id="rId113" Type="http://schemas.openxmlformats.org/officeDocument/2006/relationships/slide" Target="slides/slide89.xml"/><Relationship Id="rId134" Type="http://schemas.openxmlformats.org/officeDocument/2006/relationships/slide" Target="slides/slide110.xml"/><Relationship Id="rId80" Type="http://schemas.openxmlformats.org/officeDocument/2006/relationships/slide" Target="slides/slide56.xml"/><Relationship Id="rId155" Type="http://schemas.openxmlformats.org/officeDocument/2006/relationships/slide" Target="slides/slide131.xml"/><Relationship Id="rId17" Type="http://schemas.openxmlformats.org/officeDocument/2006/relationships/slideMaster" Target="slideMasters/slideMaster14.xml"/><Relationship Id="rId38" Type="http://schemas.openxmlformats.org/officeDocument/2006/relationships/slide" Target="slides/slide14.xml"/><Relationship Id="rId59" Type="http://schemas.openxmlformats.org/officeDocument/2006/relationships/slide" Target="slides/slide35.xml"/><Relationship Id="rId103" Type="http://schemas.openxmlformats.org/officeDocument/2006/relationships/slide" Target="slides/slide79.xml"/><Relationship Id="rId124" Type="http://schemas.openxmlformats.org/officeDocument/2006/relationships/slide" Target="slides/slide10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11/7/22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velocity and distribution of fragments is affected by the point of initiation, the characteristics of the explosive, and by the geometry and mechanical properties of the case material. When an explosive detonates a shockwave of tens of GPa propagates within it over a period of microseconds and couples to the medium surrounding it (the case). The immense internal pressure causes an outward acceleration of the case material until it fails in tension and fragments. The shock transmitted through the material reflects at surfaces and causes local enhancement of the pressure. The velocity at which the case is driven outwards depends upon the explosive material used, and on the ratio of the mass of explosive to the mass of the case. The direction of motion tends to be normal to the surface, but modified by the direction of the incident detonation wave as indicated above.</a:t>
            </a:r>
          </a:p>
          <a:p>
            <a:endParaRPr lang="en-US" dirty="0"/>
          </a:p>
          <a:p>
            <a:r>
              <a:rPr lang="en-US" dirty="0"/>
              <a:t>The velocity of the departing fragments and their initial direction of travel may be readily estimated for simple geometries by the GURNEY and TAYLOR equations. They provide a good estimate from which more detailed computer design can progress.</a:t>
            </a:r>
          </a:p>
        </p:txBody>
      </p:sp>
      <p:sp>
        <p:nvSpPr>
          <p:cNvPr id="4" name="Slide Number Placeholder 3"/>
          <p:cNvSpPr>
            <a:spLocks noGrp="1"/>
          </p:cNvSpPr>
          <p:nvPr>
            <p:ph type="sldNum" sz="quarter" idx="5"/>
          </p:nvPr>
        </p:nvSpPr>
        <p:spPr/>
        <p:txBody>
          <a:bodyPr/>
          <a:lstStyle/>
          <a:p>
            <a:fld id="{CA0126CA-006B-2740-A5FB-370B23BF5F2D}" type="slidenum">
              <a:rPr lang="en-US" smtClean="0"/>
              <a:t>8</a:t>
            </a:fld>
            <a:endParaRPr lang="en-US" dirty="0"/>
          </a:p>
        </p:txBody>
      </p:sp>
    </p:spTree>
    <p:extLst>
      <p:ext uri="{BB962C8B-B14F-4D97-AF65-F5344CB8AC3E}">
        <p14:creationId xmlns:p14="http://schemas.microsoft.com/office/powerpoint/2010/main" val="1220017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Gurney considered that the energy available from the explosive is partitioned between the KE of the detonation products and the KE of the fragments of the case. He considered several simple geometrical shapes such as cylinders and derived an equation for the initial static velocity.</a:t>
            </a:r>
          </a:p>
        </p:txBody>
      </p:sp>
      <p:sp>
        <p:nvSpPr>
          <p:cNvPr id="4" name="Slide Number Placeholder 3"/>
          <p:cNvSpPr>
            <a:spLocks noGrp="1"/>
          </p:cNvSpPr>
          <p:nvPr>
            <p:ph type="sldNum" sz="quarter" idx="5"/>
          </p:nvPr>
        </p:nvSpPr>
        <p:spPr/>
        <p:txBody>
          <a:bodyPr/>
          <a:lstStyle/>
          <a:p>
            <a:fld id="{CA0126CA-006B-2740-A5FB-370B23BF5F2D}" type="slidenum">
              <a:rPr lang="en-US" smtClean="0"/>
              <a:t>9</a:t>
            </a:fld>
            <a:endParaRPr lang="en-US" dirty="0"/>
          </a:p>
        </p:txBody>
      </p:sp>
    </p:spTree>
    <p:extLst>
      <p:ext uri="{BB962C8B-B14F-4D97-AF65-F5344CB8AC3E}">
        <p14:creationId xmlns:p14="http://schemas.microsoft.com/office/powerpoint/2010/main" val="3998827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fragments of a warhead travel outwards in a nearly perpendicular direction to the case but modified by the direction of the impinging detonation wave. They Taylor formula predicts fragment ejection angle and requires simply the relative positions of the point of initiation and of the fragment.</a:t>
            </a:r>
          </a:p>
        </p:txBody>
      </p:sp>
      <p:sp>
        <p:nvSpPr>
          <p:cNvPr id="4" name="Slide Number Placeholder 3"/>
          <p:cNvSpPr>
            <a:spLocks noGrp="1"/>
          </p:cNvSpPr>
          <p:nvPr>
            <p:ph type="sldNum" sz="quarter" idx="5"/>
          </p:nvPr>
        </p:nvSpPr>
        <p:spPr/>
        <p:txBody>
          <a:bodyPr/>
          <a:lstStyle/>
          <a:p>
            <a:fld id="{CA0126CA-006B-2740-A5FB-370B23BF5F2D}" type="slidenum">
              <a:rPr lang="en-US" smtClean="0"/>
              <a:t>12</a:t>
            </a:fld>
            <a:endParaRPr lang="en-US" dirty="0"/>
          </a:p>
        </p:txBody>
      </p:sp>
    </p:spTree>
    <p:extLst>
      <p:ext uri="{BB962C8B-B14F-4D97-AF65-F5344CB8AC3E}">
        <p14:creationId xmlns:p14="http://schemas.microsoft.com/office/powerpoint/2010/main" val="4689447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Bernoulli the force F acting on a body moving with velocity v through medium of density p is top equation. From newton F=ma and as such we iterate to the equation shown below</a:t>
            </a:r>
          </a:p>
        </p:txBody>
      </p:sp>
      <p:sp>
        <p:nvSpPr>
          <p:cNvPr id="4" name="Slide Number Placeholder 3"/>
          <p:cNvSpPr>
            <a:spLocks noGrp="1"/>
          </p:cNvSpPr>
          <p:nvPr>
            <p:ph type="sldNum" sz="quarter" idx="5"/>
          </p:nvPr>
        </p:nvSpPr>
        <p:spPr/>
        <p:txBody>
          <a:bodyPr/>
          <a:lstStyle/>
          <a:p>
            <a:fld id="{CA0126CA-006B-2740-A5FB-370B23BF5F2D}" type="slidenum">
              <a:rPr lang="en-US" smtClean="0"/>
              <a:t>14</a:t>
            </a:fld>
            <a:endParaRPr lang="en-US" dirty="0"/>
          </a:p>
        </p:txBody>
      </p:sp>
    </p:spTree>
    <p:extLst>
      <p:ext uri="{BB962C8B-B14F-4D97-AF65-F5344CB8AC3E}">
        <p14:creationId xmlns:p14="http://schemas.microsoft.com/office/powerpoint/2010/main" val="36950790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15</a:t>
            </a:fld>
            <a:endParaRPr lang="en-US" dirty="0"/>
          </a:p>
        </p:txBody>
      </p:sp>
    </p:spTree>
    <p:extLst>
      <p:ext uri="{BB962C8B-B14F-4D97-AF65-F5344CB8AC3E}">
        <p14:creationId xmlns:p14="http://schemas.microsoft.com/office/powerpoint/2010/main" val="9179256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static velocity Vo combines vectorially with the forward motion of the warhead at the moment of detonation. Vm as indicated in the figure for the front and rear fragments of cylindrical warhead initiated at the rear. </a:t>
            </a:r>
          </a:p>
          <a:p>
            <a:endParaRPr lang="en-US" dirty="0"/>
          </a:p>
          <a:p>
            <a:r>
              <a:rPr lang="en-US" dirty="0"/>
              <a:t>The Gurney velocity of each fragment is Vo and the Taylor angles are 0 rear and theta0 front. The dynamic fragment velocity Vd and the dynamic ejection angle theatad may be calculated by simple vectoral addition of velocities. In the configuration illustrated the dynamic velocity of the front fragment is greater than the rear fragments.</a:t>
            </a:r>
          </a:p>
        </p:txBody>
      </p:sp>
      <p:sp>
        <p:nvSpPr>
          <p:cNvPr id="4" name="Slide Number Placeholder 3"/>
          <p:cNvSpPr>
            <a:spLocks noGrp="1"/>
          </p:cNvSpPr>
          <p:nvPr>
            <p:ph type="sldNum" sz="quarter" idx="5"/>
          </p:nvPr>
        </p:nvSpPr>
        <p:spPr/>
        <p:txBody>
          <a:bodyPr/>
          <a:lstStyle/>
          <a:p>
            <a:fld id="{CA0126CA-006B-2740-A5FB-370B23BF5F2D}" type="slidenum">
              <a:rPr lang="en-US" smtClean="0"/>
              <a:t>17</a:t>
            </a:fld>
            <a:endParaRPr lang="en-US" dirty="0"/>
          </a:p>
        </p:txBody>
      </p:sp>
    </p:spTree>
    <p:extLst>
      <p:ext uri="{BB962C8B-B14F-4D97-AF65-F5344CB8AC3E}">
        <p14:creationId xmlns:p14="http://schemas.microsoft.com/office/powerpoint/2010/main" val="363103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19</a:t>
            </a:fld>
            <a:endParaRPr lang="en-US" dirty="0"/>
          </a:p>
        </p:txBody>
      </p:sp>
    </p:spTree>
    <p:extLst>
      <p:ext uri="{BB962C8B-B14F-4D97-AF65-F5344CB8AC3E}">
        <p14:creationId xmlns:p14="http://schemas.microsoft.com/office/powerpoint/2010/main" val="34337438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21</a:t>
            </a:fld>
            <a:endParaRPr lang="en-US" dirty="0"/>
          </a:p>
        </p:txBody>
      </p:sp>
    </p:spTree>
    <p:extLst>
      <p:ext uri="{BB962C8B-B14F-4D97-AF65-F5344CB8AC3E}">
        <p14:creationId xmlns:p14="http://schemas.microsoft.com/office/powerpoint/2010/main" val="2433407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6248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work capacity depends on the quantity of the essential working fluid produced (in this case a mixture of gases) as well as on the heat available. However carefully the respective output of heat and gas is optimised for a given application, the resulting internal energy of the gas cannot be entirely converted into the work done on the projectile and hence into kinetic energy. Nevertheless, the thermal efficiency of a modern gun, when expressed as energy absorbed in to kinetic energy of the projectile (32 %) compares well with that of an internal combustion engine (20 %)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26</a:t>
            </a:fld>
            <a:endParaRPr lang="en-US" dirty="0"/>
          </a:p>
        </p:txBody>
      </p:sp>
    </p:spTree>
    <p:extLst>
      <p:ext uri="{BB962C8B-B14F-4D97-AF65-F5344CB8AC3E}">
        <p14:creationId xmlns:p14="http://schemas.microsoft.com/office/powerpoint/2010/main" val="1115743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All the major ingredients of propellants are essentially organic in nature, and are composed of carbon, hydrogen, nitrogen and oxygen. Thus the atomic composition of the propellant can, like that of its constituents, be represented by the general formula </a:t>
            </a:r>
            <a:r>
              <a:rPr lang="en-GB" sz="1200" kern="1200" dirty="0" err="1">
                <a:solidFill>
                  <a:schemeClr val="tx1"/>
                </a:solidFill>
                <a:effectLst/>
                <a:latin typeface="+mn-lt"/>
                <a:ea typeface="+mn-ea"/>
                <a:cs typeface="+mn-cs"/>
              </a:rPr>
              <a:t>CaHbNcOd</a:t>
            </a:r>
            <a:r>
              <a:rPr lang="en-GB" sz="1200" kern="1200" dirty="0">
                <a:solidFill>
                  <a:schemeClr val="tx1"/>
                </a:solidFill>
                <a:effectLst/>
                <a:latin typeface="+mn-lt"/>
                <a:ea typeface="+mn-ea"/>
                <a:cs typeface="+mn-cs"/>
              </a:rPr>
              <a:t>. This implies that 'd’ moles of oxygen atoms are available to oxidise the fuel elements present, namely 'a' moles of carbon atoms and ‘b’ moles of hydrogen atoms, more or less completely to oxides of carbon and to water respectively. The dominant term in the thermochemistry Equation is Hf (products). In fact, if small quantities of methane, ammonia, nitrogen dioxide etc. are ignored, this term comprises: </a:t>
            </a:r>
            <a:endParaRPr lang="en-GB" dirty="0"/>
          </a:p>
          <a:p>
            <a:r>
              <a:rPr lang="en-GB" sz="1200" kern="1200" dirty="0" err="1">
                <a:solidFill>
                  <a:schemeClr val="tx1"/>
                </a:solidFill>
                <a:effectLst/>
                <a:latin typeface="+mn-lt"/>
                <a:ea typeface="+mn-ea"/>
                <a:cs typeface="+mn-cs"/>
              </a:rPr>
              <a:t>pHf</a:t>
            </a:r>
            <a:r>
              <a:rPr lang="en-GB" sz="1200" kern="1200" dirty="0">
                <a:solidFill>
                  <a:schemeClr val="tx1"/>
                </a:solidFill>
                <a:effectLst/>
                <a:latin typeface="+mn-lt"/>
                <a:ea typeface="+mn-ea"/>
                <a:cs typeface="+mn-cs"/>
              </a:rPr>
              <a:t> (CO) + </a:t>
            </a:r>
            <a:r>
              <a:rPr lang="en-GB" sz="1200" kern="1200" dirty="0" err="1">
                <a:solidFill>
                  <a:schemeClr val="tx1"/>
                </a:solidFill>
                <a:effectLst/>
                <a:latin typeface="+mn-lt"/>
                <a:ea typeface="+mn-ea"/>
                <a:cs typeface="+mn-cs"/>
              </a:rPr>
              <a:t>qHf</a:t>
            </a:r>
            <a:r>
              <a:rPr lang="en-GB" sz="1200" kern="1200" dirty="0">
                <a:solidFill>
                  <a:schemeClr val="tx1"/>
                </a:solidFill>
                <a:effectLst/>
                <a:latin typeface="+mn-lt"/>
                <a:ea typeface="+mn-ea"/>
                <a:cs typeface="+mn-cs"/>
              </a:rPr>
              <a:t> (CO2) + </a:t>
            </a:r>
            <a:r>
              <a:rPr lang="en-GB" sz="1200" kern="1200" dirty="0" err="1">
                <a:solidFill>
                  <a:schemeClr val="tx1"/>
                </a:solidFill>
                <a:effectLst/>
                <a:latin typeface="+mn-lt"/>
                <a:ea typeface="+mn-ea"/>
                <a:cs typeface="+mn-cs"/>
              </a:rPr>
              <a:t>rHf</a:t>
            </a:r>
            <a:r>
              <a:rPr lang="en-GB" sz="1200" kern="1200" dirty="0">
                <a:solidFill>
                  <a:schemeClr val="tx1"/>
                </a:solidFill>
                <a:effectLst/>
                <a:latin typeface="+mn-lt"/>
                <a:ea typeface="+mn-ea"/>
                <a:cs typeface="+mn-cs"/>
              </a:rPr>
              <a:t> (H2) + </a:t>
            </a:r>
            <a:r>
              <a:rPr lang="en-GB" sz="1200" kern="1200" dirty="0" err="1">
                <a:solidFill>
                  <a:schemeClr val="tx1"/>
                </a:solidFill>
                <a:effectLst/>
                <a:latin typeface="+mn-lt"/>
                <a:ea typeface="+mn-ea"/>
                <a:cs typeface="+mn-cs"/>
              </a:rPr>
              <a:t>sHf</a:t>
            </a:r>
            <a:r>
              <a:rPr lang="en-GB" sz="1200" kern="1200" dirty="0">
                <a:solidFill>
                  <a:schemeClr val="tx1"/>
                </a:solidFill>
                <a:effectLst/>
                <a:latin typeface="+mn-lt"/>
                <a:ea typeface="+mn-ea"/>
                <a:cs typeface="+mn-cs"/>
              </a:rPr>
              <a:t> (H2O) (</a:t>
            </a:r>
            <a:r>
              <a:rPr lang="en-GB" sz="1200" kern="1200" dirty="0" err="1">
                <a:solidFill>
                  <a:schemeClr val="tx1"/>
                </a:solidFill>
                <a:effectLst/>
                <a:latin typeface="+mn-lt"/>
                <a:ea typeface="+mn-ea"/>
                <a:cs typeface="+mn-cs"/>
              </a:rPr>
              <a:t>liq</a:t>
            </a:r>
            <a:r>
              <a:rPr lang="en-GB" sz="1200" kern="1200" dirty="0">
                <a:solidFill>
                  <a:schemeClr val="tx1"/>
                </a:solidFill>
                <a:effectLst/>
                <a:latin typeface="+mn-lt"/>
                <a:ea typeface="+mn-ea"/>
                <a:cs typeface="+mn-cs"/>
              </a:rPr>
              <a:t>) + </a:t>
            </a:r>
            <a:r>
              <a:rPr lang="en-GB" sz="1200" kern="1200" dirty="0" err="1">
                <a:solidFill>
                  <a:schemeClr val="tx1"/>
                </a:solidFill>
                <a:effectLst/>
                <a:latin typeface="+mn-lt"/>
                <a:ea typeface="+mn-ea"/>
                <a:cs typeface="+mn-cs"/>
              </a:rPr>
              <a:t>tHf</a:t>
            </a:r>
            <a:r>
              <a:rPr lang="en-GB" sz="1200" kern="1200" dirty="0">
                <a:solidFill>
                  <a:schemeClr val="tx1"/>
                </a:solidFill>
                <a:effectLst/>
                <a:latin typeface="+mn-lt"/>
                <a:ea typeface="+mn-ea"/>
                <a:cs typeface="+mn-cs"/>
              </a:rPr>
              <a:t> (N2) where p, q, r, s and t are the numbers of moles of CO, CO2, H2, H2O and N2 that </a:t>
            </a:r>
            <a:endParaRPr lang="en-GB" dirty="0"/>
          </a:p>
          <a:p>
            <a:r>
              <a:rPr lang="en-GB" sz="1200" kern="1200" dirty="0">
                <a:solidFill>
                  <a:schemeClr val="tx1"/>
                </a:solidFill>
                <a:effectLst/>
                <a:latin typeface="+mn-lt"/>
                <a:ea typeface="+mn-ea"/>
                <a:cs typeface="+mn-cs"/>
              </a:rPr>
              <a:t>make up the composition of the products. The ratios </a:t>
            </a:r>
            <a:r>
              <a:rPr lang="en-GB" sz="1200" kern="1200" dirty="0" err="1">
                <a:solidFill>
                  <a:schemeClr val="tx1"/>
                </a:solidFill>
                <a:effectLst/>
                <a:latin typeface="+mn-lt"/>
                <a:ea typeface="+mn-ea"/>
                <a:cs typeface="+mn-cs"/>
              </a:rPr>
              <a:t>p:q</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r:s</a:t>
            </a:r>
            <a:r>
              <a:rPr lang="en-GB" sz="1200" kern="1200" dirty="0">
                <a:solidFill>
                  <a:schemeClr val="tx1"/>
                </a:solidFill>
                <a:effectLst/>
                <a:latin typeface="+mn-lt"/>
                <a:ea typeface="+mn-ea"/>
                <a:cs typeface="+mn-cs"/>
              </a:rPr>
              <a:t> vary with propellant composition and are chiefly dependent on the oxygen balance (see 4.3.1). If the oxygen balance is high, these ratios will be smaller, and vice versa. The heats of formation of CO2 and H2O are considerably higher than those of CO and H2 respectively. Hence a high oxygen content increases the value of Q </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54207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way in which the surface area, and hence the mass burning rate, of a particular shape of grain changes with time during burning can be calculated. The mathematic function that describes the process is called the ‘geometrical form function’. Its standard expression is: z = (1- f) (1 + </a:t>
            </a:r>
            <a:r>
              <a:rPr lang="el-GR" sz="1200" kern="1200" dirty="0">
                <a:solidFill>
                  <a:schemeClr val="tx1"/>
                </a:solidFill>
                <a:effectLst/>
                <a:latin typeface="+mn-lt"/>
                <a:ea typeface="+mn-ea"/>
                <a:cs typeface="+mn-cs"/>
              </a:rPr>
              <a:t>θ</a:t>
            </a:r>
            <a:r>
              <a:rPr lang="en-GB" sz="1200" kern="1200" dirty="0">
                <a:solidFill>
                  <a:schemeClr val="tx1"/>
                </a:solidFill>
                <a:effectLst/>
                <a:latin typeface="+mn-lt"/>
                <a:ea typeface="+mn-ea"/>
                <a:cs typeface="+mn-cs"/>
              </a:rPr>
              <a:t>f) where z in the fraction of grain mass burnt at a given instant, f is the fraction remaining, at the same instant, of the least original thickness,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is the ‘form coefficient’ relating to the particular shape of the grain. </a:t>
            </a:r>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numerical value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is positive for a degressive grain, zero for a neutral grain and negative for a progressive grain. Examples are +1 for long cord, zero for long tube and -0.172 for </a:t>
            </a:r>
            <a:r>
              <a:rPr lang="en-GB" sz="1200" kern="1200" dirty="0" err="1">
                <a:solidFill>
                  <a:schemeClr val="tx1"/>
                </a:solidFill>
                <a:effectLst/>
                <a:latin typeface="+mn-lt"/>
                <a:ea typeface="+mn-ea"/>
                <a:cs typeface="+mn-cs"/>
              </a:rPr>
              <a:t>multitubular</a:t>
            </a:r>
            <a:r>
              <a:rPr lang="en-GB" sz="1200" kern="1200" dirty="0">
                <a:solidFill>
                  <a:schemeClr val="tx1"/>
                </a:solidFill>
                <a:effectLst/>
                <a:latin typeface="+mn-lt"/>
                <a:ea typeface="+mn-ea"/>
                <a:cs typeface="+mn-cs"/>
              </a:rPr>
              <a:t>. Values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for other common shapes including slotted tube, ribbon and square flake, depend on the magnitude of their dimensions. Using these standard or calculated values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the values of z for particular shapes of propellant can be calculated. This enables the ballistician to estimate the rate of gas production for any instant during combustion, and hence to predict the shape of the pressure/time curve for the propellant/gun combination. If the values of z are then plotted against the value of the changing surface area, At, at the corresponding instant (expressed as a fraction of the original area </a:t>
            </a:r>
            <a:r>
              <a:rPr lang="en-GB" sz="1200" kern="1200" dirty="0" err="1">
                <a:solidFill>
                  <a:schemeClr val="tx1"/>
                </a:solidFill>
                <a:effectLst/>
                <a:latin typeface="+mn-lt"/>
                <a:ea typeface="+mn-ea"/>
                <a:cs typeface="+mn-cs"/>
              </a:rPr>
              <a:t>Ao</a:t>
            </a:r>
            <a:r>
              <a:rPr lang="en-GB" sz="1200" kern="1200" dirty="0">
                <a:solidFill>
                  <a:schemeClr val="tx1"/>
                </a:solidFill>
                <a:effectLst/>
                <a:latin typeface="+mn-lt"/>
                <a:ea typeface="+mn-ea"/>
                <a:cs typeface="+mn-cs"/>
              </a:rPr>
              <a:t>) the characteristic burning behaviour of the various shapes is clearly seen. The curve for </a:t>
            </a:r>
            <a:r>
              <a:rPr lang="en-GB" sz="1200" kern="1200" dirty="0" err="1">
                <a:solidFill>
                  <a:schemeClr val="tx1"/>
                </a:solidFill>
                <a:effectLst/>
                <a:latin typeface="+mn-lt"/>
                <a:ea typeface="+mn-ea"/>
                <a:cs typeface="+mn-cs"/>
              </a:rPr>
              <a:t>multitubular</a:t>
            </a:r>
            <a:r>
              <a:rPr lang="en-GB" sz="1200" kern="1200" dirty="0">
                <a:solidFill>
                  <a:schemeClr val="tx1"/>
                </a:solidFill>
                <a:effectLst/>
                <a:latin typeface="+mn-lt"/>
                <a:ea typeface="+mn-ea"/>
                <a:cs typeface="+mn-cs"/>
              </a:rPr>
              <a:t> propellant does not show the change to degressive burning on slivering because it is based on a theoretical value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determined only up to sliver-point.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29061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06586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21951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14132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NC in all types of conventional gun propellant undergoes slow degradation at normal propellant storage temperatures as a result of the loss of nitrate ester groups. Such reactions lead ultimately to stabiliser depletion (see below) and hence to autocatalytic decomposition and potential auto ignition of the propellant. The onset of autocatalysis therefore defines the "chemical safe life" of the propellant but before this is reached the NC will have degraded to a point where both the ballistic and the mechanical performance of the propellant are severely compromised. The shelf life is therefore more usually determined not by stabiliser depletion but by the deterioration of </a:t>
            </a:r>
            <a:r>
              <a:rPr lang="en-GB" sz="1200" kern="1200" dirty="0" err="1">
                <a:solidFill>
                  <a:schemeClr val="tx1"/>
                </a:solidFill>
                <a:effectLst/>
                <a:latin typeface="+mn-lt"/>
                <a:ea typeface="+mn-ea"/>
                <a:cs typeface="+mn-cs"/>
              </a:rPr>
              <a:t>physico</a:t>
            </a:r>
            <a:r>
              <a:rPr lang="en-GB" sz="1200" kern="1200" dirty="0">
                <a:solidFill>
                  <a:schemeClr val="tx1"/>
                </a:solidFill>
                <a:effectLst/>
                <a:latin typeface="+mn-lt"/>
                <a:ea typeface="+mn-ea"/>
                <a:cs typeface="+mn-cs"/>
              </a:rPr>
              <a:t>-mechanical properties or ballistic performance which can render the propellant unsafe to handle or unreliable in use. "</a:t>
            </a:r>
            <a:r>
              <a:rPr lang="en-GB" sz="1200" kern="1200" dirty="0" err="1">
                <a:solidFill>
                  <a:schemeClr val="tx1"/>
                </a:solidFill>
                <a:effectLst/>
                <a:latin typeface="+mn-lt"/>
                <a:ea typeface="+mn-ea"/>
                <a:cs typeface="+mn-cs"/>
              </a:rPr>
              <a:t>Physico</a:t>
            </a:r>
            <a:r>
              <a:rPr lang="en-GB" sz="1200" kern="1200" dirty="0">
                <a:solidFill>
                  <a:schemeClr val="tx1"/>
                </a:solidFill>
                <a:effectLst/>
                <a:latin typeface="+mn-lt"/>
                <a:ea typeface="+mn-ea"/>
                <a:cs typeface="+mn-cs"/>
              </a:rPr>
              <a:t>-mechanical life" is strongly influenced by the degradation of NC, the reduction in its average molecular weight causing increased grain brittleness. The "ballistic life" of a propellant is also affected by the reduction in NC molecular weight with age but other factors such as surface </a:t>
            </a:r>
            <a:r>
              <a:rPr lang="en-GB" sz="1200" kern="1200" dirty="0" err="1">
                <a:solidFill>
                  <a:schemeClr val="tx1"/>
                </a:solidFill>
                <a:effectLst/>
                <a:latin typeface="+mn-lt"/>
                <a:ea typeface="+mn-ea"/>
                <a:cs typeface="+mn-cs"/>
              </a:rPr>
              <a:t>moderant</a:t>
            </a:r>
            <a:r>
              <a:rPr lang="en-GB" sz="1200" kern="1200" dirty="0">
                <a:solidFill>
                  <a:schemeClr val="tx1"/>
                </a:solidFill>
                <a:effectLst/>
                <a:latin typeface="+mn-lt"/>
                <a:ea typeface="+mn-ea"/>
                <a:cs typeface="+mn-cs"/>
              </a:rPr>
              <a:t> migration and changes in volatile content are often more important in this case. </a:t>
            </a:r>
            <a:endParaRPr lang="en-GB" dirty="0">
              <a:effectLst/>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one additive common to all conventional gun propellants is the stabiliser. NC and NG are nitrate esters and decompose slowly at normal temperatures to form oxides of nitrogen, mainly nitrogen dioxide, NO2. If these oxides are not chemically removed from the system as they are formed they catalyse further decomposition, eventually leading to the shortening of storage life of the propellant and in extremis to auto ignition. </a:t>
            </a:r>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36316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natural decomposition process is shown in Figure 12-3 as NO2 and then the acidic HNO2 are formed. If there was no stabiliser present the HNO2 would react with NC causing further decomposition leading to more acid and a more rapid decomposition (autocatalytic process). The stabiliser reacts with the HNO2 as it forms and prevents further reaction with the NC. Therefore during the life of the propellant the stabiliser content will decrease and finally to a level where autocatalytic reaction will occur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36338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HelveticaNeueLTPro"/>
            </a:endParaRPr>
          </a:p>
          <a:p>
            <a:endParaRPr lang="en-GB" sz="1200" b="0" i="0" u="none" strike="noStrike" baseline="0" dirty="0">
              <a:solidFill>
                <a:srgbClr val="000000"/>
              </a:solidFill>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47</a:t>
            </a:fld>
            <a:endParaRPr lang="en-US" dirty="0"/>
          </a:p>
        </p:txBody>
      </p:sp>
    </p:spTree>
    <p:extLst>
      <p:ext uri="{BB962C8B-B14F-4D97-AF65-F5344CB8AC3E}">
        <p14:creationId xmlns:p14="http://schemas.microsoft.com/office/powerpoint/2010/main" val="4323429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21599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43211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coolant, in this connection is a substance that absorbs heat when it decomposes during combustion. The original stabiliser, mineral jelly, doubled in this role and so does </a:t>
            </a:r>
            <a:r>
              <a:rPr lang="en-GB" sz="1200" kern="1200" dirty="0" err="1">
                <a:solidFill>
                  <a:schemeClr val="tx1"/>
                </a:solidFill>
                <a:effectLst/>
                <a:latin typeface="+mn-lt"/>
                <a:ea typeface="+mn-ea"/>
                <a:cs typeface="+mn-cs"/>
              </a:rPr>
              <a:t>carbamite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represents 10% by mass of the artillery propellants NH and FNH and this accounts for the conveniently low flame temperatures of these compositions.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also imparts a moisture-repellent quality to propellants. The liquid plasticisers such as dibutyl phthalate, diethyl phthalate and glycerol triacetate double as coolants and are sometimes referred to as coolant-plasticisers. </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38577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78571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predominant mechanism of the reaction is probably the breaking of one of the chain reactions that occur in the oxidation of hydrogen, by radical removal processes. This theory is supported by the fact that potassium hydroxide, which is formed from the original potassium salt additive under the influence of the high in bore temperature, has been found to be a more effective flash-inhibiting additive than any potassium salt. Another mechanism for the reduction of muzzle flash by potassium salts is the inhibition of the water-gas shift reaction (CO + H2O ↔ CO2 + H2) that normally occurs as the propellant gases cool producing flammable hydrogen. However, the addition of such salts may increase the amount of smoke. Another method is to decrease the calorimetric value of the propellant by the addition of coolants such as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Experiments have shown that the gases from the ‘cooler’ propellants contain more methane than those from the ‘hotter’ propellants, and methane is less easily flammable than hydrogen. This may explain why the comparatively ‘cool’ single-base propellants (NH and FNH) give relatively little flash although the calculated compositions of their muzzle gases show a greater proportion of CO + H2 than for the ‘hotter’ double-base propellants.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62017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92242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3195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42159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two main parameters of the blast wave are the peak overpressure at a given distance (Pmax) and the impulse. The latter involves both the overpressure and the time during which it exists at a given distance. This time depends on the profile and velocity of the wave.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88276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E4223C3D-1C56-CADF-BF67-9183D9C88D4F}"/>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A8616324-6FB3-5A00-CB40-210AEDFE29F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1508" name="Slide Number Placeholder 3">
            <a:extLst>
              <a:ext uri="{FF2B5EF4-FFF2-40B4-BE49-F238E27FC236}">
                <a16:creationId xmlns:a16="http://schemas.microsoft.com/office/drawing/2014/main" id="{B584CC70-F6D1-AAF0-C6F8-39DA4CC12D1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C955FB2-38CA-F049-87B9-31FF63540FC9}"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steep fall is due to two factors. One is the loss of energy through heating of the atmosphere by the shock wave as it progresses, and the other is the inverse relationship of the wave pressure with distance due to spherical spreading. The velocity of the wave front is proportional to the peak overpressure therefore the graph above could easily have velocity as its vertical axis.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455601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91017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When the blast wave comes to contact with a rigid surface the pressure that is reflected is larger than the incident peak pressure </a:t>
            </a:r>
            <a:r>
              <a:rPr lang="en-US" dirty="0" err="1"/>
              <a:t>Pso</a:t>
            </a:r>
            <a:r>
              <a:rPr lang="en-US" dirty="0"/>
              <a:t>. The reason for this rise is attributed to the nature of the propagation of the blast wave through the air. While the wave travels, it moves along air particles that collide with the surface upon arrival. In an ideal linear-elastic case the particles should be able to bounce back freely leading to a reflected pressure equal to the incident pressure, and thus the surface would experience a doubling of the acting pressure. In a strong blast wave, which as a shock wave is a non-linear phenomenon, the reflection of these particles is obstructed by subsequent air particles that are transferred there, thus leading to much higher reflected pressure values. In this case the surface would experience an acting pressure much higher than the incident one.</a:t>
            </a: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Clearly, in all cases the reflected pressure is always greater than the incident pressure. The value of the reflected pressure from the surface becomes maximum at the point of normal distance between the detonation source and the surface. </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23821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reason for this reflected wave behaviour for angles of incidence between 40</a:t>
            </a:r>
            <a:r>
              <a:rPr lang="en-GB" sz="1200" kern="1200" baseline="30000" dirty="0">
                <a:solidFill>
                  <a:schemeClr val="tx1"/>
                </a:solidFill>
                <a:effectLst/>
                <a:latin typeface="+mn-lt"/>
                <a:ea typeface="+mn-ea"/>
                <a:cs typeface="+mn-cs"/>
              </a:rPr>
              <a:t>o</a:t>
            </a:r>
            <a:r>
              <a:rPr lang="en-GB" sz="1200" kern="1200" dirty="0">
                <a:solidFill>
                  <a:schemeClr val="tx1"/>
                </a:solidFill>
                <a:effectLst/>
                <a:latin typeface="+mn-lt"/>
                <a:ea typeface="+mn-ea"/>
                <a:cs typeface="+mn-cs"/>
              </a:rPr>
              <a:t>-55</a:t>
            </a:r>
            <a:r>
              <a:rPr lang="en-GB" sz="1200" kern="1200" baseline="30000" dirty="0">
                <a:solidFill>
                  <a:schemeClr val="tx1"/>
                </a:solidFill>
                <a:effectLst/>
                <a:latin typeface="+mn-lt"/>
                <a:ea typeface="+mn-ea"/>
                <a:cs typeface="+mn-cs"/>
              </a:rPr>
              <a:t>o</a:t>
            </a:r>
            <a:r>
              <a:rPr lang="en-GB" sz="1200" kern="1200" dirty="0">
                <a:solidFill>
                  <a:schemeClr val="tx1"/>
                </a:solidFill>
                <a:effectLst/>
                <a:latin typeface="+mn-lt"/>
                <a:ea typeface="+mn-ea"/>
                <a:cs typeface="+mn-cs"/>
              </a:rPr>
              <a:t> is attributed to the creation of a Mach stem. As already discussed, the blast wave due to an air detonation above the ground is made up of an incident wave, emanating from the explosive charge, and of a reflected wave, which is produced from the reversal due to the impingement of the wave to the ground. For shallow incident angles with the ground (up to 40</a:t>
            </a:r>
            <a:r>
              <a:rPr lang="en-GB" sz="1200" kern="1200" baseline="30000" dirty="0">
                <a:solidFill>
                  <a:schemeClr val="tx1"/>
                </a:solidFill>
                <a:effectLst/>
                <a:latin typeface="+mn-lt"/>
                <a:ea typeface="+mn-ea"/>
                <a:cs typeface="+mn-cs"/>
              </a:rPr>
              <a:t>o</a:t>
            </a:r>
            <a:r>
              <a:rPr lang="en-GB" sz="1200" kern="1200" dirty="0">
                <a:solidFill>
                  <a:schemeClr val="tx1"/>
                </a:solidFill>
                <a:effectLst/>
                <a:latin typeface="+mn-lt"/>
                <a:ea typeface="+mn-ea"/>
                <a:cs typeface="+mn-cs"/>
              </a:rPr>
              <a:t>) the incident wave is ahead of the reflected wave produced by the surface and typical reflection occurs. For larger angles though, coalescence between the incident and the reflected wave takes place (next slide), creating a Mach stem. This coalescent wave can in some cases be substantially larger than the normal reflection pressure values. The point of intersection of the incident, reflected and Mach waves is known as the triple point. The Mach stem is considered to have a constant value throughout its height, even though some small variations may exist. </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560846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100 kg charge at 50m = No</a:t>
            </a:r>
          </a:p>
          <a:p>
            <a:r>
              <a:rPr lang="en-US" dirty="0"/>
              <a:t>100 kg charge at 25m = Yes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64072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common case for a terrorist attack bombing scenario is the use of a vehicle loaded with explosives. What is special about this type of explosion, which is of practical importance for designers, is the fact that due to the closeness to the ground there is an immediate interaction between the ground and the blast wave. This is the so-called hemispherical surface burst. Instead of the creation of a Mach front at a certain distance from the point of blast initiation, the incident wave is reflected immediately from the ground leading to higher pressure values.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the ground were a rigid surface, the generated pressure would be twice that produced by the same charge under free-air burst conditions. This observation allows the use of the pressure relationships derived for free-air blasts also in the case of surface bombings, by doubling the original charge weight. In reality, depending on the soil and explosive type, some kind of energy absorption takes place from the ground by the creation of a crater, and thus the multiplicative factor applied to the charge is approximately 1.7 to 1.8. The generated wave has a hemispherical shape, and its characteristics resemble those of the Mach front wave that was described earlier. For a sufficient large stand-off distance this wave can be considered locally as plane, and the pressure loading of a structure can, for practical purposes, be considered as uniform. </a:t>
            </a:r>
            <a:endParaRPr lang="en-GB" dirty="0"/>
          </a:p>
          <a:p>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183311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Upon detonation a spherical shockwave will be transmitted through the charge into the water. The water at the interface is accelerated violently and compressed, the shock wave then travelling outwards at high velocity. Initial velocity will be governed by the charge characteristics, but will attenuate rapidly (less so than in air) to the velocity of sound in water (1500 ms</a:t>
            </a:r>
            <a:r>
              <a:rPr lang="en-US" sz="1200" kern="1200" baseline="30000" dirty="0">
                <a:solidFill>
                  <a:schemeClr val="tx1"/>
                </a:solidFill>
                <a:effectLst/>
                <a:latin typeface="+mn-lt"/>
                <a:ea typeface="+mn-ea"/>
                <a:cs typeface="+mn-cs"/>
              </a:rPr>
              <a:t>-1</a:t>
            </a:r>
            <a:r>
              <a:rPr lang="en-US" sz="1200" kern="1200" dirty="0">
                <a:solidFill>
                  <a:schemeClr val="tx1"/>
                </a:solidFill>
                <a:effectLst/>
                <a:latin typeface="+mn-lt"/>
                <a:ea typeface="+mn-ea"/>
                <a:cs typeface="+mn-cs"/>
              </a:rPr>
              <a:t>). Primary shock pressures are virtually independent of depth and in close proximity to a vessel can cause significant damage.</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91415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air, which is a medium of low density and high compressibility the primary shock wave is comparatively short-lived. It decays rapidly due to energy lost by irreversible heating of the air. As the hot, high pressure gaseous products expand immediately behind the primary shock wave that deposited heat energy is captured and contributes to the energy undertaking work compressing the surrounding air, which produces the blast wave. Thus beyond a few charge diameters from the explosion </a:t>
            </a:r>
            <a:r>
              <a:rPr lang="en-US" dirty="0" err="1"/>
              <a:t>centre</a:t>
            </a:r>
            <a:r>
              <a:rPr lang="en-US" dirty="0"/>
              <a:t> there is only one pressure wave to be considered. In water the transmission of shock wave energy is much more efficient because water is some 800 times more dense than air and its compressibility is correspondingly much less. Even so, at the very high shock pressures initially produced on detonation, some energy is lost by inelastic compression of the water.</a:t>
            </a:r>
          </a:p>
          <a:p>
            <a:endParaRPr lang="en-US" dirty="0"/>
          </a:p>
          <a:p>
            <a:r>
              <a:rPr lang="en-US" dirty="0"/>
              <a:t>This efficient transmission of the shock wave allows it to detach and travel away from the expanding gases. When a spherical charge of high explosive, centrally initiated, detonates at moderate depth in deep water, the corresponding spherical shock front travels radially through the charge and into the surrounding water. The water at the interface with the explosive is violently compressed and accelerated. The shock wave thus formed is propagated through the water at up to 5000 m s-1, becoming totally separated from the gas bubble which is expanding relatively slowly behind it. The velocity then decreases quickly to the sonic velocity in water of about 1500 m s-1.</a:t>
            </a:r>
          </a:p>
          <a:p>
            <a:endParaRPr lang="en-US" dirty="0"/>
          </a:p>
          <a:p>
            <a:r>
              <a:rPr lang="en-US" dirty="0"/>
              <a:t>The shock pressure within the explosive charge may be more than 250 kbar but the acoustic impedance mismatch at the interface of the detonation products and the water causes a rarefaction wave to be reflected back into the detonation sphere. Because of this the initial shock wave pressure is approximately one half of the detonation pressure, say 125kbar. The difference between shock pressures in air and water from identical explosive charges is shown above.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Under reasonably good conditions an observer above the water surface can see the manifestation of these separate effects. The primary shock wave from the detonating charge can be seen fleetingly as a rapidly expanding ring of apparently darkened water, often called the 'slick'. This ring is caused by the reflected shock wave pressure momentarily flattening ripples on the surface. Directly above the explosion point, if it is not too deep, a dome of spray appears due to spalling of the water surface as the primary shock wave is reflected. Finally comes the plume of water thrown up by the gas bubble </a:t>
            </a:r>
            <a:r>
              <a:rPr lang="en-GB" sz="1800" dirty="0">
                <a:effectLst/>
                <a:latin typeface="ArialMT"/>
              </a:rPr>
              <a:t>venting at the surface. The shape and size of the plume varies with the depth of the explosion, and a charge at great depth does not create one. </a:t>
            </a:r>
            <a:r>
              <a:rPr lang="en-GB" sz="1800">
                <a:effectLst/>
                <a:latin typeface="ArialMT"/>
              </a:rPr>
              <a:t>These observations will be difficult to separate if the explosion takes place in shallow water. </a:t>
            </a:r>
            <a:endParaRPr lang="en-GB"/>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494276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detonation also produces a nucleus of hot gases which expand radially. The high pressure (about 20% of that remaining after the primary shock wave has passed into the water) will expand the bubble despite the inertia and relative incompressibility of the water surrounding it. Expansion will continue at a rate of about 100 ms</a:t>
            </a:r>
            <a:r>
              <a:rPr lang="en-US" sz="1200" kern="1200" baseline="30000" dirty="0">
                <a:solidFill>
                  <a:schemeClr val="tx1"/>
                </a:solidFill>
                <a:effectLst/>
                <a:latin typeface="+mn-lt"/>
                <a:ea typeface="+mn-ea"/>
                <a:cs typeface="+mn-cs"/>
              </a:rPr>
              <a:t>-1</a:t>
            </a:r>
            <a:r>
              <a:rPr lang="en-US" sz="1200" kern="1200" dirty="0">
                <a:solidFill>
                  <a:schemeClr val="tx1"/>
                </a:solidFill>
                <a:effectLst/>
                <a:latin typeface="+mn-lt"/>
                <a:ea typeface="+mn-ea"/>
                <a:cs typeface="+mn-cs"/>
              </a:rPr>
              <a:t> until a point where the gases have cooled adiabatically to the extent where the pressure of the ambient water acting inwards exceeds the outward pressure. At this point the bubble will contract rapidly inwards until it is compressed to the extent where adiabatic heating of the gases causes it to expand once more. In this manner a series of bubble oscillations are generated with ever-decreasing amplitude. Each one is accompanied by considerable water flow around the bubble, which impart high kinetic energy to the water in the form of a shock pulse quite different to the primary shockwave. The time scale of bubble pulses and their ability to inflict damage upon a vessel are much longer in relation to the initial detonation, although physics dictates that it is probably only the first two or three bubble pulses which are effective.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pulsation of the bubble causes considerable flow movement of the water surrounding it. Migration takes place mainly when the bubble is at its minimum volume. Expands, forced away, contracts, drawn towards. This is because the flow of water towards the bubble surface is on the side facing the rigid boundary when the bubble contracts and the flow moves the bubble towards the boundary. With each contraction the bubble moves towards the boundary with increasing speed.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80863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way by which damage is caused during underwater detonations can be either by the explosive charge being in intimate contact with the vessel (such as a limpet mine, contact sea mine or torpedo), where the detonation shock wave does the damage, or at stand-off where the bubble pulse plays its part. Aside successive shock pulses being generated in the water as the bubble rises, the bubble also migrates towards a rigid boundary (a ship for example) as it rises, effectively causing a hollow-charge effect to the ship’s hull as it comes into contact. Additionally, cavitation caused by aeration of the water by the bubble as it surfaces causes the ship to bend under its own weight.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930396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Whilst the detonation of the ammonium nitrate takes place over microseconds, the oxidation reactions above occur over milliseconds and increase both the heat of explosion and time period for the ammonium nitrate to do the work. The better the homogeneity, the greater the amount of aluminium that is able to react and stoichiometry suggests that the optimum balance should be 18%. Any more than that and the aluminium is detracting from the contribution of the ammonium nitrate. Experimentally, it is reported that the power of ammonium nitrate is increased in weight percentages up to 16% aluminium with a subsequent decrease from that point whereby no detonation was observed at all for aluminium percentages at 40% or higher.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Journal of </a:t>
            </a:r>
            <a:r>
              <a:rPr lang="en-GB" sz="1200" kern="1200" dirty="0" err="1">
                <a:solidFill>
                  <a:schemeClr val="tx1"/>
                </a:solidFill>
                <a:effectLst/>
                <a:latin typeface="+mn-lt"/>
                <a:ea typeface="+mn-ea"/>
                <a:cs typeface="+mn-cs"/>
              </a:rPr>
              <a:t>Elementology</a:t>
            </a:r>
            <a:r>
              <a:rPr lang="en-GB" sz="1200" kern="1200" dirty="0">
                <a:solidFill>
                  <a:schemeClr val="tx1"/>
                </a:solidFill>
                <a:effectLst/>
                <a:latin typeface="+mn-lt"/>
                <a:ea typeface="+mn-ea"/>
                <a:cs typeface="+mn-cs"/>
              </a:rPr>
              <a:t> 2016.21.3.1073. A. Zygmunt, K. </a:t>
            </a:r>
            <a:r>
              <a:rPr lang="en-GB" sz="1200" kern="1200" dirty="0" err="1">
                <a:solidFill>
                  <a:schemeClr val="tx1"/>
                </a:solidFill>
                <a:effectLst/>
                <a:latin typeface="+mn-lt"/>
                <a:ea typeface="+mn-ea"/>
                <a:cs typeface="+mn-cs"/>
              </a:rPr>
              <a:t>Ganczyk</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Kastankiewicz</a:t>
            </a:r>
            <a:r>
              <a:rPr lang="en-GB" sz="1200" kern="1200" dirty="0">
                <a:solidFill>
                  <a:schemeClr val="tx1"/>
                </a:solidFill>
                <a:effectLst/>
                <a:latin typeface="+mn-lt"/>
                <a:ea typeface="+mn-ea"/>
                <a:cs typeface="+mn-cs"/>
              </a:rPr>
              <a:t>, K. </a:t>
            </a:r>
            <a:r>
              <a:rPr lang="en-GB" sz="1200" kern="1200" dirty="0" err="1">
                <a:solidFill>
                  <a:schemeClr val="tx1"/>
                </a:solidFill>
                <a:effectLst/>
                <a:latin typeface="+mn-lt"/>
                <a:ea typeface="+mn-ea"/>
                <a:cs typeface="+mn-cs"/>
              </a:rPr>
              <a:t>Cieslak</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Golofit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Application and properties of aluminium in primary and secondary explosives.</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74062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addition of powdered metals to explosives is a widely used method of improving their energetic efficiency. When used appropriately, the metal powder provides the source of increasing the work ability of the mixture and its sensitivity to mechanical stimuli. This means that non-ideal explosives become more sensitive due to the addition of metal powders. For example, the addition of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 powder (up to a certain percentage) to ammonium nitrate has a number of effects: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improves oxygen balance;</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increases the heat of explosion Q (almost doubles it);</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drives down gas volume according to the % added;</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reduces the detonation pressure but prolongs the positive impulse, thereby allowing expanding gases to do more work;</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 power effect will increase until there is an appreciable reaction with carbon monoxide to the extent that power effects will begin to diminish.</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 additives such as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 magnesium, </a:t>
            </a:r>
            <a:r>
              <a:rPr lang="en-US" sz="1200" kern="1200" dirty="0" err="1">
                <a:solidFill>
                  <a:schemeClr val="tx1"/>
                </a:solidFill>
                <a:effectLst/>
                <a:latin typeface="+mn-lt"/>
                <a:ea typeface="+mn-ea"/>
                <a:cs typeface="+mn-cs"/>
              </a:rPr>
              <a:t>sulphur</a:t>
            </a:r>
            <a:r>
              <a:rPr lang="en-US" sz="1200" kern="1200" dirty="0">
                <a:solidFill>
                  <a:schemeClr val="tx1"/>
                </a:solidFill>
                <a:effectLst/>
                <a:latin typeface="+mn-lt"/>
                <a:ea typeface="+mn-ea"/>
                <a:cs typeface="+mn-cs"/>
              </a:rPr>
              <a:t>, zinc and boron all have an effect on the power and sensitivity of HME. But there are limitations. </a:t>
            </a:r>
            <a:r>
              <a:rPr lang="en-GB" sz="1200" b="1" u="sng" kern="1200" dirty="0">
                <a:solidFill>
                  <a:schemeClr val="tx1"/>
                </a:solidFill>
                <a:effectLst/>
                <a:latin typeface="+mn-lt"/>
                <a:ea typeface="+mn-ea"/>
                <a:cs typeface="+mn-cs"/>
              </a:rPr>
              <a:t>Table</a:t>
            </a:r>
            <a:r>
              <a:rPr lang="en-US" sz="1200" kern="1200" dirty="0">
                <a:solidFill>
                  <a:schemeClr val="tx1"/>
                </a:solidFill>
                <a:effectLst/>
                <a:latin typeface="+mn-lt"/>
                <a:ea typeface="+mn-ea"/>
                <a:cs typeface="+mn-cs"/>
              </a:rPr>
              <a:t> is a well-documented account of the effects of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 on the explosive power of TNT and one of the principal reasons for its use in military applications to optimize the effects of the bubble pulse produced in underwater explosions.</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the table does not describe the reaction mechanism or explain the point at which the performance of the explosive cannot be optimised further. </a:t>
            </a:r>
            <a:r>
              <a:rPr lang="en-US" sz="1200" kern="1200" dirty="0">
                <a:solidFill>
                  <a:schemeClr val="tx1"/>
                </a:solidFill>
                <a:effectLst/>
                <a:latin typeface="+mn-lt"/>
                <a:ea typeface="+mn-ea"/>
                <a:cs typeface="+mn-cs"/>
              </a:rPr>
              <a:t>Ultimately, performance is very dependent upon the particle size of the metal powder used, its reactivity with the oxidizer and the volume added. For an increase in detonation velocity for example, the particle size must be less than the width of the CJ-plane. If not, then oxidation takes place after the passage of the CJ-plane, meaning that the powder dilutes the active chemical density which is driving the detonation reaction, as opposed to improving it. Ultimately, we want a fine powder that contributes to both detonation velocity and/or gas volume but how is this achieved when a detonation event takes place in microseconds and the oxidation of metal powders perhaps in milliseconds? I provide one example: a secondary military explosive (RDX and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a:t>
            </a:r>
            <a:r>
              <a:rPr lang="en-GB" dirty="0">
                <a:effectLst/>
              </a:rPr>
              <a: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Orlenko</a:t>
            </a:r>
            <a:r>
              <a:rPr lang="en-GB" sz="1200" kern="1200" dirty="0">
                <a:solidFill>
                  <a:schemeClr val="tx1"/>
                </a:solidFill>
                <a:effectLst/>
                <a:latin typeface="+mn-lt"/>
                <a:ea typeface="+mn-ea"/>
                <a:cs typeface="+mn-cs"/>
              </a:rPr>
              <a:t> L.P., Physics of explosion (in Russian), </a:t>
            </a:r>
            <a:r>
              <a:rPr lang="en-GB" sz="1200" kern="1200" dirty="0" err="1">
                <a:solidFill>
                  <a:schemeClr val="tx1"/>
                </a:solidFill>
                <a:effectLst/>
                <a:latin typeface="+mn-lt"/>
                <a:ea typeface="+mn-ea"/>
                <a:cs typeface="+mn-cs"/>
              </a:rPr>
              <a:t>Nauka</a:t>
            </a:r>
            <a:r>
              <a:rPr lang="en-GB" sz="1200" kern="1200" dirty="0">
                <a:solidFill>
                  <a:schemeClr val="tx1"/>
                </a:solidFill>
                <a:effectLst/>
                <a:latin typeface="+mn-lt"/>
                <a:ea typeface="+mn-ea"/>
                <a:cs typeface="+mn-cs"/>
              </a:rPr>
              <a:t>, Moscow 2004</a:t>
            </a:r>
          </a:p>
          <a:p>
            <a:r>
              <a:rPr lang="en-GB" sz="1200" i="1" kern="1200" dirty="0">
                <a:solidFill>
                  <a:schemeClr val="tx1"/>
                </a:solidFill>
                <a:effectLst/>
                <a:latin typeface="+mn-lt"/>
                <a:ea typeface="+mn-ea"/>
                <a:cs typeface="+mn-cs"/>
              </a:rPr>
              <a:t>The Chemistry of Explosives.</a:t>
            </a:r>
            <a:r>
              <a:rPr lang="en-GB" sz="1200" kern="1200" dirty="0">
                <a:solidFill>
                  <a:schemeClr val="tx1"/>
                </a:solidFill>
                <a:effectLst/>
                <a:latin typeface="+mn-lt"/>
                <a:ea typeface="+mn-ea"/>
                <a:cs typeface="+mn-cs"/>
              </a:rPr>
              <a:t> 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Edition. J </a:t>
            </a:r>
            <a:r>
              <a:rPr lang="en-GB" sz="1200" kern="1200" dirty="0" err="1">
                <a:solidFill>
                  <a:schemeClr val="tx1"/>
                </a:solidFill>
                <a:effectLst/>
                <a:latin typeface="+mn-lt"/>
                <a:ea typeface="+mn-ea"/>
                <a:cs typeface="+mn-cs"/>
              </a:rPr>
              <a:t>Akhavan</a:t>
            </a:r>
            <a:r>
              <a:rPr lang="en-GB" sz="1200" kern="1200" dirty="0">
                <a:solidFill>
                  <a:schemeClr val="tx1"/>
                </a:solidFill>
                <a:effectLst/>
                <a:latin typeface="+mn-lt"/>
                <a:ea typeface="+mn-ea"/>
                <a:cs typeface="+mn-cs"/>
              </a:rPr>
              <a:t>. RSC Publishing 2011. Pg 113. </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684920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RDX has an oxygen balance of -21.62% therefore we use the modified K-W rules.</a:t>
            </a:r>
          </a:p>
          <a:p>
            <a:pPr>
              <a:buFont typeface="+mj-lt"/>
              <a:buAutoNum type="arabicPeriod"/>
            </a:pPr>
            <a:r>
              <a:rPr lang="en-GB" sz="1800" dirty="0">
                <a:effectLst/>
                <a:latin typeface="TimesNewRomanPSMT"/>
              </a:rPr>
              <a:t>  Hydrogen atoms are converted to water </a:t>
            </a:r>
            <a:endParaRPr lang="en-GB" dirty="0">
              <a:effectLst/>
            </a:endParaRPr>
          </a:p>
          <a:p>
            <a:pPr>
              <a:buFont typeface="+mj-lt"/>
              <a:buAutoNum type="arabicPeriod"/>
            </a:pPr>
            <a:r>
              <a:rPr lang="en-GB" sz="1800" dirty="0">
                <a:effectLst/>
                <a:latin typeface="TimesNewRomanPSMT"/>
              </a:rPr>
              <a:t>  If any oxygen remains then carbon is oxidized to carbon monoxide </a:t>
            </a:r>
            <a:endParaRPr lang="en-GB" dirty="0">
              <a:effectLst/>
            </a:endParaRPr>
          </a:p>
          <a:p>
            <a:pPr>
              <a:buFont typeface="+mj-lt"/>
              <a:buAutoNum type="arabicPeriod"/>
            </a:pPr>
            <a:r>
              <a:rPr lang="en-GB" sz="1800" dirty="0">
                <a:effectLst/>
                <a:latin typeface="TimesNewRomanPSMT"/>
              </a:rPr>
              <a:t>  If any oxygen remains then carbon monoxide is oxidized to carbon dioxide </a:t>
            </a:r>
            <a:endParaRPr lang="en-GB" dirty="0">
              <a:effectLst/>
            </a:endParaRPr>
          </a:p>
          <a:p>
            <a:pPr>
              <a:buFont typeface="+mj-lt"/>
              <a:buAutoNum type="arabicPeriod"/>
            </a:pPr>
            <a:r>
              <a:rPr lang="en-GB" sz="1800" dirty="0">
                <a:effectLst/>
                <a:latin typeface="TimesNewRomanPSMT"/>
              </a:rPr>
              <a:t>  All nitrogen is converted to nitrogen gas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27471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see from the highlighted Q and V that Q has increased whilst V has decreased.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230133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240948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penetration of armour by KE ammunition is discussed separately. Although some effect may be simply by striking the target, it is considered that the fragment is only effective if it penetrates at least the outer structure of the target. It is necessary to consider the characteristics of a fragment which affects its ability to penetrate. The following examples equate the work necessary to remove target material by two simple mechanisms to the energy available, which is simply the KE of the impinging fragment.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954857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Adiabatic is a thermodynamic term meaning an absence of heat transfer. Strain rate is the change in deformation over time. It basically means the change in distance of layers of metal over time. </a:t>
            </a:r>
          </a:p>
        </p:txBody>
      </p:sp>
      <p:sp>
        <p:nvSpPr>
          <p:cNvPr id="4" name="Slide Number Placeholder 3"/>
          <p:cNvSpPr>
            <a:spLocks noGrp="1"/>
          </p:cNvSpPr>
          <p:nvPr>
            <p:ph type="sldNum" sz="quarter" idx="5"/>
          </p:nvPr>
        </p:nvSpPr>
        <p:spPr/>
        <p:txBody>
          <a:bodyPr/>
          <a:lstStyle/>
          <a:p>
            <a:fld id="{CA0126CA-006B-2740-A5FB-370B23BF5F2D}" type="slidenum">
              <a:rPr lang="en-US" smtClean="0"/>
              <a:t>99</a:t>
            </a:fld>
            <a:endParaRPr lang="en-US" dirty="0"/>
          </a:p>
        </p:txBody>
      </p:sp>
    </p:spTree>
    <p:extLst>
      <p:ext uri="{BB962C8B-B14F-4D97-AF65-F5344CB8AC3E}">
        <p14:creationId xmlns:p14="http://schemas.microsoft.com/office/powerpoint/2010/main" val="181206120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690816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So far, the theoretical study has focused on the first and the third regimes. There has been little known about the second response region due to the complexity of this problem. </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050050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difficulty of this work is to construct an appropriate theoretical model for the second region (transition zone). This is due to the complicated penetration mechanism in this region involving large plastic deformation in projectile head leading to the reduction of its length, blunted head resulting in the increase of target resistance and the weakening of penetration capability. If erosion happens, the penetration depth will decline sharply, almost halved. What's more, it is a relatively narrow velocity range, almost 100 m/s–200 m/s, in which penetrator head changes easily from large deformation to erosion. Such velocity range is 892 m/s–1042 m/s, 967 m/s–1037 m/s and 1086 m/s–1174 m/s respectively, in the experiments of spherical nosed steel rods impacting the aluminum targets. In the case of penetration by tungsten projectiles, the velocity range is 695 m/s–785 m/s.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52082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319314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157886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394150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a jet the maximum performance is at about 4CD standoff. The jet requires an air path of 2CD to fully form. For most weapons there is a 3CD stand-off. EFP are insensitive to stand-off and with a good shape can achieve penetration performance out to 1000 CD. This is helpful for OTA using proximity fuzing systems.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049787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a precision charge perhaps 2 – 8CD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969271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Density of liner. The more dense the cone material the deeper the penetration. At constant stand-off the effect of the liner and target material can be predicted using the Hill, Mott and Pack (1944) equation for hydrodynamic penetration. For ductile metal liners where L is fairly similar, the equation correctly predicts penetration in cone density order. We can also predict for aluminium armours, or armours less dense than steel.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072681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779884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925248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780790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53502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681025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2405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2405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566306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liner material can also have an effect on the profile of the fragment formed. The pictures above demonstrate a constant liner shape of 150 degrees hyperbolic. One point to mention is that a heavily confined charge will tend to force the liner into a ball shape, reducing the opportunity of forming a L/D ratio of 3 (ideal for EFP).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572715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Shallow dishes are used rather than cones, and results can be improved using a liner with a digressive thickness, which is usually called a ballistic disc. Such a shape encourages the folding back of the dish to form the EFP.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117743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885380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intense detonating wave striking the liner has an effect on the formation of the EFP as well as its velocity. Detonation wave affected by type of explosive, explosive geometry, initiation system, explosive confinement.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875855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Forming an aerodynamically stable EFP is of great interest to assist in penetration at great stand-off. The disadvantage is that producing stabilization by inducing a tail shape means the EFP loses velocity rapidly, ergo penetration performance drops. Armco iron does, however, produce reasonable results as shown in the notes on the slide itself.</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967101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HESH rounds are thin metal shells filled with inert material (like coal-tar pitch), plastic explosive and a delayed-action base </a:t>
            </a:r>
            <a:r>
              <a:rPr lang="en-US" dirty="0" err="1"/>
              <a:t>fuze</a:t>
            </a:r>
            <a:r>
              <a:rPr lang="en-US" dirty="0"/>
              <a:t>. Upon impacting, the inert material followed by plastic explosive is "squashed" against the surface of the target and spreads out to form a disc or "pat" of explosive. The inert material helps to prevent premature detonation of the plastic explosive and to sustain the impact pressure and temperature.</a:t>
            </a:r>
          </a:p>
          <a:p>
            <a:endParaRPr lang="en-US" dirty="0"/>
          </a:p>
          <a:p>
            <a:r>
              <a:rPr lang="en-US" dirty="0"/>
              <a:t>The base </a:t>
            </a:r>
            <a:r>
              <a:rPr lang="en-US" dirty="0" err="1"/>
              <a:t>fuze</a:t>
            </a:r>
            <a:r>
              <a:rPr lang="en-US" dirty="0"/>
              <a:t> then detonates the explosive milliseconds later, creating a shock wave that, owing to its large surface area and direct contact with the target, is transmitted through the material. In the case of the metal armour of a tank, the compression shock wave is conducted through the armour to the point where it reaches the metal-air interface (the hollow crew compartment), where some of the energy is reflected as a tension wave, a phenomenon called impulsive loading. At the point where the compression and tension waves intersect, a high-stress zone is created in the metal, causing pieces of steel to be projected off the interior wall at high velocity.</a:t>
            </a:r>
          </a:p>
          <a:p>
            <a:endParaRPr lang="en-US" dirty="0"/>
          </a:p>
          <a:p>
            <a:r>
              <a:rPr lang="en-US" dirty="0"/>
              <a:t>This fragmentation by blast wave is known as scabbing or spalling, with the fragments themselves known as scabs or spall.</a:t>
            </a:r>
          </a:p>
          <a:p>
            <a:endParaRPr lang="en-US" dirty="0"/>
          </a:p>
          <a:p>
            <a:r>
              <a:rPr lang="en-US" dirty="0"/>
              <a:t>Depending upon the armour thickness, a heavy chunk of target material (4 to 10 kg for a standard 120 mm round) can separate out from the other end of the target with supersonic velocities. This spall is sufficient to permanently damage the essentials of a tank, igniting the ammunition or fuel storage and severely damaging the crew to achieve a "total kill" of the target. In general, the higher the armour thickness, the higher the scab weight will be.</a:t>
            </a:r>
          </a:p>
          <a:p>
            <a:endParaRPr lang="en-US" dirty="0"/>
          </a:p>
          <a:p>
            <a:r>
              <a:rPr lang="en-US" dirty="0"/>
              <a:t>The fragmentation achieved by impulsive loading of armour block by an HESH round is more lethal compared to similar high explosive rounds.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421400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MT"/>
              </a:rPr>
              <a:t>When a stress of shock wave encounters an interface, the nature of the subsequent transmitted and reflected waves is a function of the properties of the materials either side of the interface. Wave interaction is governed by a property known as impedance (</a:t>
            </a:r>
            <a:r>
              <a:rPr lang="en-GB" sz="1800" dirty="0">
                <a:effectLst/>
                <a:latin typeface="CambriaMath"/>
              </a:rPr>
              <a:t>Z</a:t>
            </a:r>
            <a:r>
              <a:rPr lang="en-GB" sz="1800" dirty="0">
                <a:effectLst/>
                <a:latin typeface="ArialMT"/>
              </a:rPr>
              <a:t>). Where </a:t>
            </a:r>
            <a:r>
              <a:rPr lang="en-GB" sz="1800" dirty="0">
                <a:effectLst/>
                <a:latin typeface="CambriaMath"/>
              </a:rPr>
              <a:t>𝜌</a:t>
            </a:r>
            <a:r>
              <a:rPr lang="en-GB" sz="1800" baseline="-25000" dirty="0">
                <a:effectLst/>
                <a:latin typeface="CambriaMath"/>
              </a:rPr>
              <a:t>0 </a:t>
            </a:r>
            <a:r>
              <a:rPr lang="en-GB" sz="1800" dirty="0">
                <a:effectLst/>
                <a:latin typeface="ArialMT"/>
              </a:rPr>
              <a:t>is the initial material density and </a:t>
            </a:r>
            <a:r>
              <a:rPr lang="en-GB" sz="1800" dirty="0">
                <a:effectLst/>
                <a:latin typeface="CambriaMath"/>
              </a:rPr>
              <a:t>𝑈𝑠 </a:t>
            </a:r>
            <a:r>
              <a:rPr lang="en-GB" sz="1800" dirty="0">
                <a:effectLst/>
                <a:latin typeface="ArialMT"/>
              </a:rPr>
              <a:t>the shock speed under given loading conditions.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MT"/>
            </a:endParaRPr>
          </a:p>
          <a:p>
            <a:r>
              <a:rPr lang="en-GB" sz="1800" dirty="0">
                <a:effectLst/>
                <a:latin typeface="CambriaMath"/>
              </a:rPr>
              <a:t>Z = 𝜌</a:t>
            </a:r>
            <a:r>
              <a:rPr lang="en-GB" sz="1800" baseline="-25000" dirty="0">
                <a:effectLst/>
                <a:latin typeface="CambriaMath"/>
              </a:rPr>
              <a:t>0</a:t>
            </a:r>
            <a:r>
              <a:rPr lang="en-GB" sz="1800" dirty="0">
                <a:effectLst/>
                <a:latin typeface="CambriaMath"/>
              </a:rPr>
              <a:t>𝑈𝑠 (1)</a:t>
            </a:r>
            <a:endParaRPr lang="en-GB" sz="2800" dirty="0"/>
          </a:p>
          <a:p>
            <a:endParaRPr lang="en-GB" sz="1800" dirty="0">
              <a:effectLst/>
              <a:latin typeface="ArialMT"/>
            </a:endParaRPr>
          </a:p>
          <a:p>
            <a:r>
              <a:rPr lang="en-GB" sz="1800" dirty="0">
                <a:effectLst/>
                <a:latin typeface="ArialMT"/>
              </a:rPr>
              <a:t>However, in the event that the material is in the elastic regime, </a:t>
            </a:r>
            <a:r>
              <a:rPr lang="en-GB" sz="1800" dirty="0">
                <a:effectLst/>
                <a:latin typeface="CambriaMath"/>
              </a:rPr>
              <a:t>Z </a:t>
            </a:r>
            <a:r>
              <a:rPr lang="en-GB" sz="1800" dirty="0">
                <a:effectLst/>
                <a:latin typeface="ArialMT"/>
              </a:rPr>
              <a:t>is termed acoustic impedance and </a:t>
            </a:r>
            <a:r>
              <a:rPr lang="en-GB" sz="1800" dirty="0">
                <a:effectLst/>
                <a:latin typeface="CambriaMath"/>
              </a:rPr>
              <a:t>𝑈𝑠 </a:t>
            </a:r>
            <a:r>
              <a:rPr lang="en-GB" sz="1800" dirty="0">
                <a:effectLst/>
                <a:latin typeface="Wingdings" pitchFamily="2" charset="2"/>
              </a:rPr>
              <a:t>→ </a:t>
            </a:r>
            <a:r>
              <a:rPr lang="en-GB" sz="1800" i="1" dirty="0" err="1">
                <a:effectLst/>
                <a:latin typeface="Cambria" panose="02040503050406030204" pitchFamily="18" charset="0"/>
              </a:rPr>
              <a:t>cL</a:t>
            </a:r>
            <a:r>
              <a:rPr lang="en-GB" sz="1800" dirty="0" err="1">
                <a:effectLst/>
                <a:latin typeface="ArialMT"/>
              </a:rPr>
              <a:t>.</a:t>
            </a:r>
            <a:r>
              <a:rPr lang="en-GB" sz="1800" dirty="0">
                <a:effectLst/>
                <a:latin typeface="ArialMT"/>
              </a:rPr>
              <a:t> In general, the use of acoustic impedance is sufficient to predict the nature of wave interaction across an interface. This allows for the following modification to be made to Equation (1). </a:t>
            </a:r>
            <a:endParaRPr lang="en-GB" sz="2800" dirty="0"/>
          </a:p>
          <a:p>
            <a:endParaRPr lang="en-GB" sz="1800" dirty="0">
              <a:effectLst/>
              <a:latin typeface="CambriaMath"/>
            </a:endParaRPr>
          </a:p>
          <a:p>
            <a:r>
              <a:rPr lang="en-GB" sz="1800" dirty="0">
                <a:effectLst/>
                <a:latin typeface="CambriaMath"/>
              </a:rPr>
              <a:t>Z=𝜌</a:t>
            </a:r>
            <a:r>
              <a:rPr lang="en-GB" sz="1800" baseline="-25000" dirty="0">
                <a:effectLst/>
                <a:latin typeface="CambriaMath"/>
              </a:rPr>
              <a:t>0</a:t>
            </a:r>
            <a:r>
              <a:rPr lang="en-GB" sz="1800" dirty="0">
                <a:effectLst/>
                <a:latin typeface="CambriaMath"/>
              </a:rPr>
              <a:t>𝑐</a:t>
            </a:r>
            <a:r>
              <a:rPr lang="en-GB" sz="1800" baseline="-25000" dirty="0">
                <a:effectLst/>
                <a:latin typeface="CambriaMath"/>
              </a:rPr>
              <a:t>𝐿 </a:t>
            </a:r>
            <a:r>
              <a:rPr lang="en-GB" sz="2800" dirty="0"/>
              <a:t>(2)</a:t>
            </a:r>
          </a:p>
          <a:p>
            <a:endParaRPr lang="en-GB" sz="1800" dirty="0">
              <a:effectLst/>
              <a:latin typeface="ArialMT"/>
            </a:endParaRPr>
          </a:p>
          <a:p>
            <a:r>
              <a:rPr lang="en-GB" sz="1800" dirty="0">
                <a:effectLst/>
                <a:latin typeface="ArialMT"/>
              </a:rPr>
              <a:t>Knowledge of the impedance of different materials can subsequently be used to predict wave propagation across an interface from material A to material B via conservation of force (equilibrium) and particle velocity (continuity) across the interface. </a:t>
            </a:r>
            <a:endParaRPr lang="en-GB" sz="2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M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MT"/>
              </a:rPr>
              <a:t>From Equations above the effect of removing the rear-most material (Material 2) leads to an air or ‘free’ rear surface. Essentially, </a:t>
            </a:r>
            <a:r>
              <a:rPr lang="en-GB" sz="1800" dirty="0">
                <a:effectLst/>
                <a:latin typeface="CambriaMath"/>
              </a:rPr>
              <a:t>𝐸2 </a:t>
            </a:r>
            <a:r>
              <a:rPr lang="en-GB" sz="1800" dirty="0">
                <a:effectLst/>
                <a:latin typeface="ArialMT"/>
              </a:rPr>
              <a:t>and </a:t>
            </a:r>
            <a:r>
              <a:rPr lang="en-GB" sz="1800" dirty="0">
                <a:effectLst/>
                <a:latin typeface="CambriaMath"/>
              </a:rPr>
              <a:t>𝜌2 </a:t>
            </a:r>
            <a:r>
              <a:rPr lang="en-GB" sz="1800" dirty="0">
                <a:effectLst/>
                <a:latin typeface="ArialMT"/>
              </a:rPr>
              <a:t>will</a:t>
            </a:r>
            <a:r>
              <a:rPr lang="en-GB" sz="1800" dirty="0">
                <a:effectLst/>
                <a:latin typeface="Wingdings" pitchFamily="2" charset="2"/>
              </a:rPr>
              <a:t>→</a:t>
            </a:r>
            <a:r>
              <a:rPr lang="en-GB" sz="1800" dirty="0">
                <a:effectLst/>
                <a:latin typeface="ArialMT"/>
              </a:rPr>
              <a:t>0, leading to a reflected stress wave, </a:t>
            </a:r>
            <a:r>
              <a:rPr lang="el-GR" sz="1800" dirty="0">
                <a:effectLst/>
                <a:latin typeface="CambriaMath"/>
              </a:rPr>
              <a:t>σ𝐵</a:t>
            </a:r>
            <a:r>
              <a:rPr lang="el-GR" sz="1800" dirty="0">
                <a:effectLst/>
                <a:latin typeface="ArialMT"/>
              </a:rPr>
              <a:t>, </a:t>
            </a:r>
            <a:r>
              <a:rPr lang="en-GB" sz="1800" dirty="0">
                <a:effectLst/>
                <a:latin typeface="ArialMT"/>
              </a:rPr>
              <a:t>with the opposite sign and same magnitude as the originally incident wave. Assuming an initially compressive loading, such a reflection will therefore be tensile in nature. This phenomenon is exploited in the High Explosive Squashed Head (HESH) round. This munition deposits and subsequently detonates an explosive charge on the surface of a target (e.g. armour plating on a vehicle); the resultant compressive wave reflects at the rear surface of the target as a tensile wave, moving back into the target. Eventually, the material will enter a state of net tension. At this point, as materials are, in general, very-much stronger in compression that tension, the target will fail under dynamic tensile loading and a plate of material (a ‘scab’) will spall / separate, moving away in the direction of the initial compressive loading.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304275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930162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4528057"/>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9339919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7920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oleObject" Target="../embeddings/oleObject2.bin"/><Relationship Id="rId1" Type="http://schemas.openxmlformats.org/officeDocument/2006/relationships/slideMaster" Target="../slideMasters/slideMaster21.xml"/><Relationship Id="rId4" Type="http://schemas.openxmlformats.org/officeDocument/2006/relationships/oleObject" Target="../embeddings/oleObject3.bin"/></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oleObject" Target="../embeddings/oleObject4.bin"/><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oleObject" Target="../embeddings/oleObject5.bin"/><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oleObject" Target="../embeddings/oleObject6.bin"/><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oleObject" Target="../embeddings/oleObject7.bin"/><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oleObject" Target="../embeddings/oleObject8.bin"/><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oleObject" Target="../embeddings/oleObject9.bin"/><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oleObject" Target="../embeddings/oleObject10.bin"/><Relationship Id="rId1" Type="http://schemas.openxmlformats.org/officeDocument/2006/relationships/slideMaster" Target="../slideMasters/slideMaster2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oleObject" Target="../embeddings/oleObject11.bin"/><Relationship Id="rId1" Type="http://schemas.openxmlformats.org/officeDocument/2006/relationships/slideMaster" Target="../slideMasters/slideMaster2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oleObject" Target="../embeddings/oleObject12.bin"/><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oleObject" Target="../embeddings/oleObject13.bin"/><Relationship Id="rId1" Type="http://schemas.openxmlformats.org/officeDocument/2006/relationships/slideMaster" Target="../slideMasters/slideMaster21.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oleObject" Target="../embeddings/oleObject14.bin"/><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7488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aphicFrame>
        <p:nvGraphicFramePr>
          <p:cNvPr id="2" name="Object 5">
            <a:extLst>
              <a:ext uri="{FF2B5EF4-FFF2-40B4-BE49-F238E27FC236}">
                <a16:creationId xmlns:a16="http://schemas.microsoft.com/office/drawing/2014/main" id="{66D00F2D-F42B-D989-EAE7-204939D4B904}"/>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2" name="Object 5">
                        <a:extLst>
                          <a:ext uri="{FF2B5EF4-FFF2-40B4-BE49-F238E27FC236}">
                            <a16:creationId xmlns:a16="http://schemas.microsoft.com/office/drawing/2014/main" id="{66D00F2D-F42B-D989-EAE7-204939D4B9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3" name="Object 3">
            <a:extLst>
              <a:ext uri="{FF2B5EF4-FFF2-40B4-BE49-F238E27FC236}">
                <a16:creationId xmlns:a16="http://schemas.microsoft.com/office/drawing/2014/main" id="{125B8367-6CB6-DBD0-CF6F-962B9642223E}"/>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4" imgW="63055500" imgH="65887600" progId="Word.Picture.8">
                  <p:embed/>
                </p:oleObj>
              </mc:Choice>
              <mc:Fallback>
                <p:oleObj name="Picture" r:id="rId4" imgW="63055500" imgH="65887600" progId="Word.Picture.8">
                  <p:embed/>
                  <p:pic>
                    <p:nvPicPr>
                      <p:cNvPr id="3" name="Object 3">
                        <a:extLst>
                          <a:ext uri="{FF2B5EF4-FFF2-40B4-BE49-F238E27FC236}">
                            <a16:creationId xmlns:a16="http://schemas.microsoft.com/office/drawing/2014/main" id="{125B8367-6CB6-DBD0-CF6F-962B964222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8" name="Title 7"/>
          <p:cNvSpPr>
            <a:spLocks noGrp="1"/>
          </p:cNvSpPr>
          <p:nvPr>
            <p:ph type="ctrTitle"/>
          </p:nvPr>
        </p:nvSpPr>
        <p:spPr>
          <a:xfrm>
            <a:off x="562707" y="1371600"/>
            <a:ext cx="10972800" cy="1828800"/>
          </a:xfrm>
        </p:spPr>
        <p:txBody>
          <a:bodyPr lIns="45720" tIns="0" rIns="45720" bIns="0" anchor="b">
            <a:scene3d>
              <a:camera prst="orthographicFront"/>
              <a:lightRig rig="soft" dir="t">
                <a:rot lat="0" lon="0" rev="17220000"/>
              </a:lightRig>
            </a:scene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lang="en-US"/>
              <a:t>Click to edit Master title style</a:t>
            </a:r>
          </a:p>
        </p:txBody>
      </p:sp>
      <p:sp>
        <p:nvSpPr>
          <p:cNvPr id="9" name="Subtitle 8"/>
          <p:cNvSpPr>
            <a:spLocks noGrp="1"/>
          </p:cNvSpPr>
          <p:nvPr>
            <p:ph type="subTitle" idx="1"/>
          </p:nvPr>
        </p:nvSpPr>
        <p:spPr>
          <a:xfrm>
            <a:off x="1828800" y="3331698"/>
            <a:ext cx="85344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4" name="Date Placeholder 27">
            <a:extLst>
              <a:ext uri="{FF2B5EF4-FFF2-40B4-BE49-F238E27FC236}">
                <a16:creationId xmlns:a16="http://schemas.microsoft.com/office/drawing/2014/main" id="{BBF7EE9D-2EEF-A75D-7263-4B6965C7D1C5}"/>
              </a:ext>
            </a:extLst>
          </p:cNvPr>
          <p:cNvSpPr>
            <a:spLocks noGrp="1"/>
          </p:cNvSpPr>
          <p:nvPr>
            <p:ph type="dt" sz="half" idx="10"/>
          </p:nvPr>
        </p:nvSpPr>
        <p:spPr/>
        <p:txBody>
          <a:bodyPr/>
          <a:lstStyle>
            <a:lvl1pPr>
              <a:defRPr/>
            </a:lvl1pPr>
          </a:lstStyle>
          <a:p>
            <a:pPr>
              <a:defRPr/>
            </a:pPr>
            <a:fld id="{B2FEAFAE-6232-214E-BFDA-A6BE5CB87B82}" type="datetimeFigureOut">
              <a:rPr lang="en-US"/>
              <a:pPr>
                <a:defRPr/>
              </a:pPr>
              <a:t>11/7/22</a:t>
            </a:fld>
            <a:endParaRPr lang="en-GB"/>
          </a:p>
        </p:txBody>
      </p:sp>
      <p:sp>
        <p:nvSpPr>
          <p:cNvPr id="5" name="Footer Placeholder 16">
            <a:extLst>
              <a:ext uri="{FF2B5EF4-FFF2-40B4-BE49-F238E27FC236}">
                <a16:creationId xmlns:a16="http://schemas.microsoft.com/office/drawing/2014/main" id="{AE435F0F-0121-3E90-BBD2-CBD2970769A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8">
            <a:extLst>
              <a:ext uri="{FF2B5EF4-FFF2-40B4-BE49-F238E27FC236}">
                <a16:creationId xmlns:a16="http://schemas.microsoft.com/office/drawing/2014/main" id="{92E942A0-4F41-DA61-544B-E5BA56C6C9AB}"/>
              </a:ext>
            </a:extLst>
          </p:cNvPr>
          <p:cNvSpPr>
            <a:spLocks noGrp="1"/>
          </p:cNvSpPr>
          <p:nvPr>
            <p:ph type="sldNum" sz="quarter" idx="12"/>
          </p:nvPr>
        </p:nvSpPr>
        <p:spPr/>
        <p:txBody>
          <a:bodyPr/>
          <a:lstStyle>
            <a:lvl1pPr>
              <a:defRPr/>
            </a:lvl1pPr>
          </a:lstStyle>
          <a:p>
            <a:pPr>
              <a:defRPr/>
            </a:pPr>
            <a:fld id="{19187B57-393F-8E4C-8646-BA64AB1BA376}" type="slidenum">
              <a:rPr lang="en-GB" altLang="en-US"/>
              <a:pPr>
                <a:defRPr/>
              </a:pPr>
              <a:t>‹#›</a:t>
            </a:fld>
            <a:endParaRPr lang="en-GB" altLang="en-US"/>
          </a:p>
        </p:txBody>
      </p:sp>
    </p:spTree>
    <p:extLst>
      <p:ext uri="{BB962C8B-B14F-4D97-AF65-F5344CB8AC3E}">
        <p14:creationId xmlns:p14="http://schemas.microsoft.com/office/powerpoint/2010/main" val="391176281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graphicFrame>
        <p:nvGraphicFramePr>
          <p:cNvPr id="4" name="Object 5">
            <a:extLst>
              <a:ext uri="{FF2B5EF4-FFF2-40B4-BE49-F238E27FC236}">
                <a16:creationId xmlns:a16="http://schemas.microsoft.com/office/drawing/2014/main" id="{7C6E9996-B2DB-0814-6C16-96D6F317FEC1}"/>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4" name="Object 5">
                        <a:extLst>
                          <a:ext uri="{FF2B5EF4-FFF2-40B4-BE49-F238E27FC236}">
                            <a16:creationId xmlns:a16="http://schemas.microsoft.com/office/drawing/2014/main" id="{7C6E9996-B2DB-0814-6C16-96D6F317FE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CB666CED-62DA-6BAA-1EED-93D187F5137A}"/>
              </a:ext>
            </a:extLst>
          </p:cNvPr>
          <p:cNvSpPr>
            <a:spLocks noGrp="1"/>
          </p:cNvSpPr>
          <p:nvPr>
            <p:ph type="dt" sz="half" idx="10"/>
          </p:nvPr>
        </p:nvSpPr>
        <p:spPr/>
        <p:txBody>
          <a:bodyPr/>
          <a:lstStyle>
            <a:lvl1pPr>
              <a:defRPr/>
            </a:lvl1pPr>
          </a:lstStyle>
          <a:p>
            <a:pPr>
              <a:defRPr/>
            </a:pPr>
            <a:fld id="{92A1AA16-31E1-5D49-AF93-E8051E130D2C}" type="datetimeFigureOut">
              <a:rPr lang="en-US"/>
              <a:pPr>
                <a:defRPr/>
              </a:pPr>
              <a:t>11/7/22</a:t>
            </a:fld>
            <a:endParaRPr lang="en-GB"/>
          </a:p>
        </p:txBody>
      </p:sp>
      <p:sp>
        <p:nvSpPr>
          <p:cNvPr id="6" name="Footer Placeholder 4">
            <a:extLst>
              <a:ext uri="{FF2B5EF4-FFF2-40B4-BE49-F238E27FC236}">
                <a16:creationId xmlns:a16="http://schemas.microsoft.com/office/drawing/2014/main" id="{495C1068-AD05-C842-AE09-8A6C0EC614D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50C1A229-8FC7-81B1-D56C-4057B84FCA10}"/>
              </a:ext>
            </a:extLst>
          </p:cNvPr>
          <p:cNvSpPr>
            <a:spLocks noGrp="1"/>
          </p:cNvSpPr>
          <p:nvPr>
            <p:ph type="sldNum" sz="quarter" idx="12"/>
          </p:nvPr>
        </p:nvSpPr>
        <p:spPr/>
        <p:txBody>
          <a:bodyPr/>
          <a:lstStyle>
            <a:lvl1pPr>
              <a:defRPr/>
            </a:lvl1pPr>
          </a:lstStyle>
          <a:p>
            <a:pPr>
              <a:defRPr/>
            </a:pPr>
            <a:fld id="{C0A51A87-2A9E-6D4B-BCFF-6431DF01D24B}" type="slidenum">
              <a:rPr lang="en-GB" altLang="en-US"/>
              <a:pPr>
                <a:defRPr/>
              </a:pPr>
              <a:t>‹#›</a:t>
            </a:fld>
            <a:endParaRPr lang="en-GB" altLang="en-US"/>
          </a:p>
        </p:txBody>
      </p:sp>
    </p:spTree>
    <p:extLst>
      <p:ext uri="{BB962C8B-B14F-4D97-AF65-F5344CB8AC3E}">
        <p14:creationId xmlns:p14="http://schemas.microsoft.com/office/powerpoint/2010/main" val="12966194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aphicFrame>
        <p:nvGraphicFramePr>
          <p:cNvPr id="4" name="Object 5">
            <a:extLst>
              <a:ext uri="{FF2B5EF4-FFF2-40B4-BE49-F238E27FC236}">
                <a16:creationId xmlns:a16="http://schemas.microsoft.com/office/drawing/2014/main" id="{2914C06E-3199-B095-A0A7-83887D70CF08}"/>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4" name="Object 5">
                        <a:extLst>
                          <a:ext uri="{FF2B5EF4-FFF2-40B4-BE49-F238E27FC236}">
                            <a16:creationId xmlns:a16="http://schemas.microsoft.com/office/drawing/2014/main" id="{2914C06E-3199-B095-A0A7-83887D70C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 name="Title 1"/>
          <p:cNvSpPr>
            <a:spLocks noGrp="1"/>
          </p:cNvSpPr>
          <p:nvPr>
            <p:ph type="title"/>
          </p:nvPr>
        </p:nvSpPr>
        <p:spPr>
          <a:xfrm>
            <a:off x="2133600" y="609600"/>
            <a:ext cx="9448800" cy="1828800"/>
          </a:xfrm>
        </p:spPr>
        <p:txBody>
          <a:bodyPr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2133600" y="2507786"/>
            <a:ext cx="9448800" cy="1509712"/>
          </a:xfrm>
        </p:spPr>
        <p:txBody>
          <a:bodyPr/>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5" name="Date Placeholder 3">
            <a:extLst>
              <a:ext uri="{FF2B5EF4-FFF2-40B4-BE49-F238E27FC236}">
                <a16:creationId xmlns:a16="http://schemas.microsoft.com/office/drawing/2014/main" id="{7068CE78-E0A6-DC17-B317-33133F593E14}"/>
              </a:ext>
            </a:extLst>
          </p:cNvPr>
          <p:cNvSpPr>
            <a:spLocks noGrp="1"/>
          </p:cNvSpPr>
          <p:nvPr>
            <p:ph type="dt" sz="half" idx="10"/>
          </p:nvPr>
        </p:nvSpPr>
        <p:spPr/>
        <p:txBody>
          <a:bodyPr/>
          <a:lstStyle>
            <a:lvl1pPr>
              <a:defRPr/>
            </a:lvl1pPr>
          </a:lstStyle>
          <a:p>
            <a:pPr>
              <a:defRPr/>
            </a:pPr>
            <a:fld id="{B8305172-B1FB-A84F-8E41-A74D098DBD07}" type="datetimeFigureOut">
              <a:rPr lang="en-US"/>
              <a:pPr>
                <a:defRPr/>
              </a:pPr>
              <a:t>11/7/22</a:t>
            </a:fld>
            <a:endParaRPr lang="en-GB"/>
          </a:p>
        </p:txBody>
      </p:sp>
      <p:sp>
        <p:nvSpPr>
          <p:cNvPr id="6" name="Footer Placeholder 4">
            <a:extLst>
              <a:ext uri="{FF2B5EF4-FFF2-40B4-BE49-F238E27FC236}">
                <a16:creationId xmlns:a16="http://schemas.microsoft.com/office/drawing/2014/main" id="{A3751E9E-92E3-ABFD-F11D-9B38A581CCF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9515537-8AD8-D95B-7106-2FC8DC7DE2AD}"/>
              </a:ext>
            </a:extLst>
          </p:cNvPr>
          <p:cNvSpPr>
            <a:spLocks noGrp="1"/>
          </p:cNvSpPr>
          <p:nvPr>
            <p:ph type="sldNum" sz="quarter" idx="12"/>
          </p:nvPr>
        </p:nvSpPr>
        <p:spPr/>
        <p:txBody>
          <a:bodyPr/>
          <a:lstStyle>
            <a:lvl1pPr>
              <a:defRPr/>
            </a:lvl1pPr>
          </a:lstStyle>
          <a:p>
            <a:pPr>
              <a:defRPr/>
            </a:pPr>
            <a:fld id="{38691DB2-794A-244C-8A7A-B430CCE7EFF7}" type="slidenum">
              <a:rPr lang="en-GB" altLang="en-US"/>
              <a:pPr>
                <a:defRPr/>
              </a:pPr>
              <a:t>‹#›</a:t>
            </a:fld>
            <a:endParaRPr lang="en-GB" altLang="en-US"/>
          </a:p>
        </p:txBody>
      </p:sp>
    </p:spTree>
    <p:extLst>
      <p:ext uri="{BB962C8B-B14F-4D97-AF65-F5344CB8AC3E}">
        <p14:creationId xmlns:p14="http://schemas.microsoft.com/office/powerpoint/2010/main" val="200444291"/>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graphicFrame>
        <p:nvGraphicFramePr>
          <p:cNvPr id="5" name="Object 5">
            <a:extLst>
              <a:ext uri="{FF2B5EF4-FFF2-40B4-BE49-F238E27FC236}">
                <a16:creationId xmlns:a16="http://schemas.microsoft.com/office/drawing/2014/main" id="{95A4C884-94DE-9425-2026-9794276D48BD}"/>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5" name="Object 5">
                        <a:extLst>
                          <a:ext uri="{FF2B5EF4-FFF2-40B4-BE49-F238E27FC236}">
                            <a16:creationId xmlns:a16="http://schemas.microsoft.com/office/drawing/2014/main" id="{95A4C884-94DE-9425-2026-9794276D48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65F6B8A0-8975-6CD8-2885-DB4D497E0D0F}"/>
              </a:ext>
            </a:extLst>
          </p:cNvPr>
          <p:cNvSpPr>
            <a:spLocks noGrp="1"/>
          </p:cNvSpPr>
          <p:nvPr>
            <p:ph type="dt" sz="half" idx="10"/>
          </p:nvPr>
        </p:nvSpPr>
        <p:spPr/>
        <p:txBody>
          <a:bodyPr/>
          <a:lstStyle>
            <a:lvl1pPr>
              <a:defRPr/>
            </a:lvl1pPr>
          </a:lstStyle>
          <a:p>
            <a:pPr>
              <a:defRPr/>
            </a:pPr>
            <a:fld id="{C9013F41-D579-134C-9522-243389EBECA6}" type="datetimeFigureOut">
              <a:rPr lang="en-US"/>
              <a:pPr>
                <a:defRPr/>
              </a:pPr>
              <a:t>11/7/22</a:t>
            </a:fld>
            <a:endParaRPr lang="en-GB"/>
          </a:p>
        </p:txBody>
      </p:sp>
      <p:sp>
        <p:nvSpPr>
          <p:cNvPr id="7" name="Footer Placeholder 5">
            <a:extLst>
              <a:ext uri="{FF2B5EF4-FFF2-40B4-BE49-F238E27FC236}">
                <a16:creationId xmlns:a16="http://schemas.microsoft.com/office/drawing/2014/main" id="{7668925D-FFD8-9DED-525B-4097A8AE4661}"/>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9E8B3AEB-090F-0E08-0F21-FDB2AC5ED9C1}"/>
              </a:ext>
            </a:extLst>
          </p:cNvPr>
          <p:cNvSpPr>
            <a:spLocks noGrp="1"/>
          </p:cNvSpPr>
          <p:nvPr>
            <p:ph type="sldNum" sz="quarter" idx="12"/>
          </p:nvPr>
        </p:nvSpPr>
        <p:spPr/>
        <p:txBody>
          <a:bodyPr/>
          <a:lstStyle>
            <a:lvl1pPr>
              <a:defRPr/>
            </a:lvl1pPr>
          </a:lstStyle>
          <a:p>
            <a:pPr>
              <a:defRPr/>
            </a:pPr>
            <a:fld id="{3CD2A8DB-67EB-874A-9C40-B44F51B7BD65}" type="slidenum">
              <a:rPr lang="en-GB" altLang="en-US"/>
              <a:pPr>
                <a:defRPr/>
              </a:pPr>
              <a:t>‹#›</a:t>
            </a:fld>
            <a:endParaRPr lang="en-GB" altLang="en-US"/>
          </a:p>
        </p:txBody>
      </p:sp>
    </p:spTree>
    <p:extLst>
      <p:ext uri="{BB962C8B-B14F-4D97-AF65-F5344CB8AC3E}">
        <p14:creationId xmlns:p14="http://schemas.microsoft.com/office/powerpoint/2010/main" val="16432243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graphicFrame>
        <p:nvGraphicFramePr>
          <p:cNvPr id="7" name="Object 5">
            <a:extLst>
              <a:ext uri="{FF2B5EF4-FFF2-40B4-BE49-F238E27FC236}">
                <a16:creationId xmlns:a16="http://schemas.microsoft.com/office/drawing/2014/main" id="{4260BCCE-1638-885C-54CE-FE625998899E}"/>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7" name="Object 5">
                        <a:extLst>
                          <a:ext uri="{FF2B5EF4-FFF2-40B4-BE49-F238E27FC236}">
                            <a16:creationId xmlns:a16="http://schemas.microsoft.com/office/drawing/2014/main" id="{4260BCCE-1638-885C-54CE-FE62599889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 name="Title 1"/>
          <p:cNvSpPr>
            <a:spLocks noGrp="1"/>
          </p:cNvSpPr>
          <p:nvPr>
            <p:ph type="title"/>
          </p:nvPr>
        </p:nvSpPr>
        <p:spPr>
          <a:xfrm>
            <a:off x="609600" y="273050"/>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193368"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609600" y="2362201"/>
            <a:ext cx="5386917" cy="3763963"/>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2362201"/>
            <a:ext cx="5389033" cy="3763963"/>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6">
            <a:extLst>
              <a:ext uri="{FF2B5EF4-FFF2-40B4-BE49-F238E27FC236}">
                <a16:creationId xmlns:a16="http://schemas.microsoft.com/office/drawing/2014/main" id="{04A69A24-D732-644F-B7F2-57147E4590EC}"/>
              </a:ext>
            </a:extLst>
          </p:cNvPr>
          <p:cNvSpPr>
            <a:spLocks noGrp="1"/>
          </p:cNvSpPr>
          <p:nvPr>
            <p:ph type="dt" sz="half" idx="10"/>
          </p:nvPr>
        </p:nvSpPr>
        <p:spPr/>
        <p:txBody>
          <a:bodyPr/>
          <a:lstStyle>
            <a:lvl1pPr>
              <a:defRPr/>
            </a:lvl1pPr>
          </a:lstStyle>
          <a:p>
            <a:pPr>
              <a:defRPr/>
            </a:pPr>
            <a:fld id="{ED3B1FF5-0938-F645-9D78-080D4F56CAB3}" type="datetimeFigureOut">
              <a:rPr lang="en-US"/>
              <a:pPr>
                <a:defRPr/>
              </a:pPr>
              <a:t>11/7/22</a:t>
            </a:fld>
            <a:endParaRPr lang="en-GB"/>
          </a:p>
        </p:txBody>
      </p:sp>
      <p:sp>
        <p:nvSpPr>
          <p:cNvPr id="9" name="Footer Placeholder 7">
            <a:extLst>
              <a:ext uri="{FF2B5EF4-FFF2-40B4-BE49-F238E27FC236}">
                <a16:creationId xmlns:a16="http://schemas.microsoft.com/office/drawing/2014/main" id="{B7488387-9BBD-BDCF-8B39-A04E3B1764CC}"/>
              </a:ext>
            </a:extLst>
          </p:cNvPr>
          <p:cNvSpPr>
            <a:spLocks noGrp="1"/>
          </p:cNvSpPr>
          <p:nvPr>
            <p:ph type="ftr" sz="quarter" idx="11"/>
          </p:nvPr>
        </p:nvSpPr>
        <p:spPr/>
        <p:txBody>
          <a:bodyPr/>
          <a:lstStyle>
            <a:lvl1pPr>
              <a:defRPr/>
            </a:lvl1pPr>
          </a:lstStyle>
          <a:p>
            <a:pPr>
              <a:defRPr/>
            </a:pPr>
            <a:endParaRPr lang="en-GB"/>
          </a:p>
        </p:txBody>
      </p:sp>
      <p:sp>
        <p:nvSpPr>
          <p:cNvPr id="10" name="Slide Number Placeholder 8">
            <a:extLst>
              <a:ext uri="{FF2B5EF4-FFF2-40B4-BE49-F238E27FC236}">
                <a16:creationId xmlns:a16="http://schemas.microsoft.com/office/drawing/2014/main" id="{4054D06E-D978-E4BD-88AE-89D967C824F0}"/>
              </a:ext>
            </a:extLst>
          </p:cNvPr>
          <p:cNvSpPr>
            <a:spLocks noGrp="1"/>
          </p:cNvSpPr>
          <p:nvPr>
            <p:ph type="sldNum" sz="quarter" idx="12"/>
          </p:nvPr>
        </p:nvSpPr>
        <p:spPr/>
        <p:txBody>
          <a:bodyPr/>
          <a:lstStyle>
            <a:lvl1pPr>
              <a:defRPr/>
            </a:lvl1pPr>
          </a:lstStyle>
          <a:p>
            <a:pPr>
              <a:defRPr/>
            </a:pPr>
            <a:fld id="{5809E29E-7780-6243-9181-3E7551EED40B}" type="slidenum">
              <a:rPr lang="en-GB" altLang="en-US"/>
              <a:pPr>
                <a:defRPr/>
              </a:pPr>
              <a:t>‹#›</a:t>
            </a:fld>
            <a:endParaRPr lang="en-GB" altLang="en-US"/>
          </a:p>
        </p:txBody>
      </p:sp>
    </p:spTree>
    <p:extLst>
      <p:ext uri="{BB962C8B-B14F-4D97-AF65-F5344CB8AC3E}">
        <p14:creationId xmlns:p14="http://schemas.microsoft.com/office/powerpoint/2010/main" val="41722078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graphicFrame>
        <p:nvGraphicFramePr>
          <p:cNvPr id="3" name="Object 5">
            <a:extLst>
              <a:ext uri="{FF2B5EF4-FFF2-40B4-BE49-F238E27FC236}">
                <a16:creationId xmlns:a16="http://schemas.microsoft.com/office/drawing/2014/main" id="{1DF7B00C-6DA0-1313-276A-0BA5FBB79BC8}"/>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3" name="Object 5">
                        <a:extLst>
                          <a:ext uri="{FF2B5EF4-FFF2-40B4-BE49-F238E27FC236}">
                            <a16:creationId xmlns:a16="http://schemas.microsoft.com/office/drawing/2014/main" id="{1DF7B00C-6DA0-1313-276A-0BA5FBB79B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 name="Title 1"/>
          <p:cNvSpPr>
            <a:spLocks noGrp="1"/>
          </p:cNvSpPr>
          <p:nvPr>
            <p:ph type="title"/>
          </p:nvPr>
        </p:nvSpPr>
        <p:spPr/>
        <p:txBody>
          <a:bodyPr/>
          <a:lstStyle/>
          <a:p>
            <a:r>
              <a:rPr lang="en-US"/>
              <a:t>Click to edit Master title style</a:t>
            </a:r>
          </a:p>
        </p:txBody>
      </p:sp>
      <p:sp>
        <p:nvSpPr>
          <p:cNvPr id="4" name="Date Placeholder 2">
            <a:extLst>
              <a:ext uri="{FF2B5EF4-FFF2-40B4-BE49-F238E27FC236}">
                <a16:creationId xmlns:a16="http://schemas.microsoft.com/office/drawing/2014/main" id="{B2BE2051-25FA-1199-046B-B07D530C0455}"/>
              </a:ext>
            </a:extLst>
          </p:cNvPr>
          <p:cNvSpPr>
            <a:spLocks noGrp="1"/>
          </p:cNvSpPr>
          <p:nvPr>
            <p:ph type="dt" sz="half" idx="10"/>
          </p:nvPr>
        </p:nvSpPr>
        <p:spPr/>
        <p:txBody>
          <a:bodyPr/>
          <a:lstStyle>
            <a:lvl1pPr>
              <a:defRPr/>
            </a:lvl1pPr>
          </a:lstStyle>
          <a:p>
            <a:pPr>
              <a:defRPr/>
            </a:pPr>
            <a:fld id="{412BA248-9634-6F4A-ABDA-08D51783765D}" type="datetimeFigureOut">
              <a:rPr lang="en-US"/>
              <a:pPr>
                <a:defRPr/>
              </a:pPr>
              <a:t>11/7/22</a:t>
            </a:fld>
            <a:endParaRPr lang="en-GB"/>
          </a:p>
        </p:txBody>
      </p:sp>
      <p:sp>
        <p:nvSpPr>
          <p:cNvPr id="5" name="Footer Placeholder 3">
            <a:extLst>
              <a:ext uri="{FF2B5EF4-FFF2-40B4-BE49-F238E27FC236}">
                <a16:creationId xmlns:a16="http://schemas.microsoft.com/office/drawing/2014/main" id="{0DB17F9F-E377-B48A-3B21-1D58CB9F4B5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4">
            <a:extLst>
              <a:ext uri="{FF2B5EF4-FFF2-40B4-BE49-F238E27FC236}">
                <a16:creationId xmlns:a16="http://schemas.microsoft.com/office/drawing/2014/main" id="{AB74E4DA-A487-2D56-622A-8B4DFE331F05}"/>
              </a:ext>
            </a:extLst>
          </p:cNvPr>
          <p:cNvSpPr>
            <a:spLocks noGrp="1"/>
          </p:cNvSpPr>
          <p:nvPr>
            <p:ph type="sldNum" sz="quarter" idx="12"/>
          </p:nvPr>
        </p:nvSpPr>
        <p:spPr/>
        <p:txBody>
          <a:bodyPr/>
          <a:lstStyle>
            <a:lvl1pPr>
              <a:defRPr/>
            </a:lvl1pPr>
          </a:lstStyle>
          <a:p>
            <a:pPr>
              <a:defRPr/>
            </a:pPr>
            <a:fld id="{B41C2D32-2170-8040-B60B-DF6DC888EF60}" type="slidenum">
              <a:rPr lang="en-GB" altLang="en-US"/>
              <a:pPr>
                <a:defRPr/>
              </a:pPr>
              <a:t>‹#›</a:t>
            </a:fld>
            <a:endParaRPr lang="en-GB" altLang="en-US"/>
          </a:p>
        </p:txBody>
      </p:sp>
    </p:spTree>
    <p:extLst>
      <p:ext uri="{BB962C8B-B14F-4D97-AF65-F5344CB8AC3E}">
        <p14:creationId xmlns:p14="http://schemas.microsoft.com/office/powerpoint/2010/main" val="224586421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aphicFrame>
        <p:nvGraphicFramePr>
          <p:cNvPr id="2" name="Object 5">
            <a:extLst>
              <a:ext uri="{FF2B5EF4-FFF2-40B4-BE49-F238E27FC236}">
                <a16:creationId xmlns:a16="http://schemas.microsoft.com/office/drawing/2014/main" id="{2D5C07E4-1EC8-BE28-4A3B-F8A3BFB4950B}"/>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2" name="Object 5">
                        <a:extLst>
                          <a:ext uri="{FF2B5EF4-FFF2-40B4-BE49-F238E27FC236}">
                            <a16:creationId xmlns:a16="http://schemas.microsoft.com/office/drawing/2014/main" id="{2D5C07E4-1EC8-BE28-4A3B-F8A3BFB495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3" name="Date Placeholder 1">
            <a:extLst>
              <a:ext uri="{FF2B5EF4-FFF2-40B4-BE49-F238E27FC236}">
                <a16:creationId xmlns:a16="http://schemas.microsoft.com/office/drawing/2014/main" id="{59C678FD-78BB-06B2-27A1-DD028B8B133A}"/>
              </a:ext>
            </a:extLst>
          </p:cNvPr>
          <p:cNvSpPr>
            <a:spLocks noGrp="1"/>
          </p:cNvSpPr>
          <p:nvPr>
            <p:ph type="dt" sz="half" idx="10"/>
          </p:nvPr>
        </p:nvSpPr>
        <p:spPr/>
        <p:txBody>
          <a:bodyPr/>
          <a:lstStyle>
            <a:lvl1pPr>
              <a:defRPr/>
            </a:lvl1pPr>
          </a:lstStyle>
          <a:p>
            <a:pPr>
              <a:defRPr/>
            </a:pPr>
            <a:fld id="{34D126EC-5169-B74A-B098-06FAEFDB1FDE}" type="datetimeFigureOut">
              <a:rPr lang="en-US"/>
              <a:pPr>
                <a:defRPr/>
              </a:pPr>
              <a:t>11/7/22</a:t>
            </a:fld>
            <a:endParaRPr lang="en-GB"/>
          </a:p>
        </p:txBody>
      </p:sp>
      <p:sp>
        <p:nvSpPr>
          <p:cNvPr id="4" name="Footer Placeholder 2">
            <a:extLst>
              <a:ext uri="{FF2B5EF4-FFF2-40B4-BE49-F238E27FC236}">
                <a16:creationId xmlns:a16="http://schemas.microsoft.com/office/drawing/2014/main" id="{F4C031DE-C330-F4D7-DC70-21F2FA36A935}"/>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3">
            <a:extLst>
              <a:ext uri="{FF2B5EF4-FFF2-40B4-BE49-F238E27FC236}">
                <a16:creationId xmlns:a16="http://schemas.microsoft.com/office/drawing/2014/main" id="{DFA8FEF3-0C46-BC60-4BC8-15827981A435}"/>
              </a:ext>
            </a:extLst>
          </p:cNvPr>
          <p:cNvSpPr>
            <a:spLocks noGrp="1"/>
          </p:cNvSpPr>
          <p:nvPr>
            <p:ph type="sldNum" sz="quarter" idx="12"/>
          </p:nvPr>
        </p:nvSpPr>
        <p:spPr/>
        <p:txBody>
          <a:bodyPr/>
          <a:lstStyle>
            <a:lvl1pPr>
              <a:defRPr/>
            </a:lvl1pPr>
          </a:lstStyle>
          <a:p>
            <a:pPr>
              <a:defRPr/>
            </a:pPr>
            <a:fld id="{F45DE47D-D95B-9146-8776-4F91511B1CA7}" type="slidenum">
              <a:rPr lang="en-GB" altLang="en-US"/>
              <a:pPr>
                <a:defRPr/>
              </a:pPr>
              <a:t>‹#›</a:t>
            </a:fld>
            <a:endParaRPr lang="en-GB" altLang="en-US"/>
          </a:p>
        </p:txBody>
      </p:sp>
    </p:spTree>
    <p:extLst>
      <p:ext uri="{BB962C8B-B14F-4D97-AF65-F5344CB8AC3E}">
        <p14:creationId xmlns:p14="http://schemas.microsoft.com/office/powerpoint/2010/main" val="7761404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aphicFrame>
        <p:nvGraphicFramePr>
          <p:cNvPr id="5" name="Object 5">
            <a:extLst>
              <a:ext uri="{FF2B5EF4-FFF2-40B4-BE49-F238E27FC236}">
                <a16:creationId xmlns:a16="http://schemas.microsoft.com/office/drawing/2014/main" id="{4CAE8196-2F71-C46F-BBD2-DD440A9B6569}"/>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5" name="Object 5">
                        <a:extLst>
                          <a:ext uri="{FF2B5EF4-FFF2-40B4-BE49-F238E27FC236}">
                            <a16:creationId xmlns:a16="http://schemas.microsoft.com/office/drawing/2014/main" id="{4CAE8196-2F71-C46F-BBD2-DD440A9B65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 name="Title 1"/>
          <p:cNvSpPr>
            <a:spLocks noGrp="1"/>
          </p:cNvSpPr>
          <p:nvPr>
            <p:ph type="title"/>
          </p:nvPr>
        </p:nvSpPr>
        <p:spPr>
          <a:xfrm>
            <a:off x="609601" y="273050"/>
            <a:ext cx="4011084" cy="1162050"/>
          </a:xfrm>
        </p:spPr>
        <p:txBody>
          <a:bodyPr anchor="b">
            <a:sp3d prstMaterial="softEdge"/>
          </a:bodyPr>
          <a:lstStyle>
            <a:lvl1pPr algn="l">
              <a:buNone/>
              <a:defRPr sz="2200" b="0">
                <a:ln w="6350">
                  <a:noFill/>
                </a:ln>
                <a:solidFill>
                  <a:schemeClr val="accent1">
                    <a:tint val="73000"/>
                    <a:satMod val="180000"/>
                  </a:schemeClr>
                </a:solidFill>
              </a:defRPr>
            </a:lvl1pPr>
          </a:lstStyle>
          <a:p>
            <a:r>
              <a:rPr lang="en-US"/>
              <a:t>Click to edit Master title style</a:t>
            </a:r>
          </a:p>
        </p:txBody>
      </p:sp>
      <p:sp>
        <p:nvSpPr>
          <p:cNvPr id="3" name="Text Placeholder 2"/>
          <p:cNvSpPr>
            <a:spLocks noGrp="1"/>
          </p:cNvSpPr>
          <p:nvPr>
            <p:ph type="body" idx="2"/>
          </p:nvPr>
        </p:nvSpPr>
        <p:spPr>
          <a:xfrm>
            <a:off x="609601" y="1524001"/>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4" name="Content Placeholder 3"/>
          <p:cNvSpPr>
            <a:spLocks noGrp="1"/>
          </p:cNvSpPr>
          <p:nvPr>
            <p:ph sz="half" idx="1"/>
          </p:nvPr>
        </p:nvSpPr>
        <p:spPr>
          <a:xfrm>
            <a:off x="4766733" y="273051"/>
            <a:ext cx="6815667" cy="5853113"/>
          </a:xfrm>
        </p:spPr>
        <p:txBody>
          <a:bodyPr/>
          <a:lstStyle>
            <a:lvl1pPr>
              <a:defRPr sz="2600"/>
            </a:lvl1pPr>
            <a:lvl2pPr>
              <a:defRPr sz="2400"/>
            </a:lvl2pPr>
            <a:lvl3pPr>
              <a:defRPr sz="22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12C7035E-885F-299B-5C31-895492D679A1}"/>
              </a:ext>
            </a:extLst>
          </p:cNvPr>
          <p:cNvSpPr>
            <a:spLocks noGrp="1"/>
          </p:cNvSpPr>
          <p:nvPr>
            <p:ph type="dt" sz="half" idx="10"/>
          </p:nvPr>
        </p:nvSpPr>
        <p:spPr/>
        <p:txBody>
          <a:bodyPr/>
          <a:lstStyle>
            <a:lvl1pPr>
              <a:defRPr/>
            </a:lvl1pPr>
          </a:lstStyle>
          <a:p>
            <a:pPr>
              <a:defRPr/>
            </a:pPr>
            <a:fld id="{426395C0-A760-2142-AB72-B9BBBD8DB141}" type="datetimeFigureOut">
              <a:rPr lang="en-US"/>
              <a:pPr>
                <a:defRPr/>
              </a:pPr>
              <a:t>11/7/22</a:t>
            </a:fld>
            <a:endParaRPr lang="en-GB"/>
          </a:p>
        </p:txBody>
      </p:sp>
      <p:sp>
        <p:nvSpPr>
          <p:cNvPr id="7" name="Footer Placeholder 5">
            <a:extLst>
              <a:ext uri="{FF2B5EF4-FFF2-40B4-BE49-F238E27FC236}">
                <a16:creationId xmlns:a16="http://schemas.microsoft.com/office/drawing/2014/main" id="{7C5456CF-1796-9084-0100-9C26DC6C42C7}"/>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C9F8D0CC-1A1F-E5C0-3E4F-0864A98E316B}"/>
              </a:ext>
            </a:extLst>
          </p:cNvPr>
          <p:cNvSpPr>
            <a:spLocks noGrp="1"/>
          </p:cNvSpPr>
          <p:nvPr>
            <p:ph type="sldNum" sz="quarter" idx="12"/>
          </p:nvPr>
        </p:nvSpPr>
        <p:spPr/>
        <p:txBody>
          <a:bodyPr/>
          <a:lstStyle>
            <a:lvl1pPr>
              <a:defRPr/>
            </a:lvl1pPr>
          </a:lstStyle>
          <a:p>
            <a:pPr>
              <a:defRPr/>
            </a:pPr>
            <a:fld id="{C698679D-72E8-4E44-8614-AAF6FD802BC6}" type="slidenum">
              <a:rPr lang="en-GB" altLang="en-US"/>
              <a:pPr>
                <a:defRPr/>
              </a:pPr>
              <a:t>‹#›</a:t>
            </a:fld>
            <a:endParaRPr lang="en-GB" altLang="en-US"/>
          </a:p>
        </p:txBody>
      </p:sp>
    </p:spTree>
    <p:extLst>
      <p:ext uri="{BB962C8B-B14F-4D97-AF65-F5344CB8AC3E}">
        <p14:creationId xmlns:p14="http://schemas.microsoft.com/office/powerpoint/2010/main" val="74530267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aphicFrame>
        <p:nvGraphicFramePr>
          <p:cNvPr id="5" name="Object 5">
            <a:extLst>
              <a:ext uri="{FF2B5EF4-FFF2-40B4-BE49-F238E27FC236}">
                <a16:creationId xmlns:a16="http://schemas.microsoft.com/office/drawing/2014/main" id="{B695B6C1-1C23-CE94-5688-F8CEF08839F3}"/>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5" name="Object 5">
                        <a:extLst>
                          <a:ext uri="{FF2B5EF4-FFF2-40B4-BE49-F238E27FC236}">
                            <a16:creationId xmlns:a16="http://schemas.microsoft.com/office/drawing/2014/main" id="{B695B6C1-1C23-CE94-5688-F8CEF08839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 name="Title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lang="en-US"/>
              <a:t>Click to edit Master title style</a:t>
            </a:r>
          </a:p>
        </p:txBody>
      </p:sp>
      <p:sp>
        <p:nvSpPr>
          <p:cNvPr id="3" name="Picture Placeholder 2"/>
          <p:cNvSpPr>
            <a:spLocks noGrp="1"/>
          </p:cNvSpPr>
          <p:nvPr>
            <p:ph type="pic" idx="1"/>
          </p:nvPr>
        </p:nvSpPr>
        <p:spPr>
          <a:xfrm>
            <a:off x="2438400" y="1831975"/>
            <a:ext cx="73152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ormAutofit/>
          </a:bodyPr>
          <a:lstStyle>
            <a:lvl1pPr indent="0">
              <a:buNone/>
              <a:defRPr sz="3200"/>
            </a:lvl1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2438400" y="1166787"/>
            <a:ext cx="7315200" cy="530352"/>
          </a:xfrm>
        </p:spPr>
        <p:txBody>
          <a:bodyPr lIns="45720" rIns="45720"/>
          <a:lstStyle>
            <a:lvl1pPr marL="0" indent="0" algn="ctr">
              <a:buNone/>
              <a:defRPr sz="1400"/>
            </a:lvl1pPr>
            <a:lvl2pPr>
              <a:defRPr sz="1200"/>
            </a:lvl2pPr>
            <a:lvl3pPr>
              <a:defRPr sz="1000"/>
            </a:lvl3pPr>
            <a:lvl4pPr>
              <a:defRPr sz="900"/>
            </a:lvl4pPr>
            <a:lvl5pPr>
              <a:defRPr sz="900"/>
            </a:lvl5pPr>
          </a:lstStyle>
          <a:p>
            <a:pPr lvl="0"/>
            <a:r>
              <a:rPr lang="en-US"/>
              <a:t>Click to edit Master text styles</a:t>
            </a:r>
          </a:p>
        </p:txBody>
      </p:sp>
      <p:sp>
        <p:nvSpPr>
          <p:cNvPr id="6" name="Date Placeholder 4">
            <a:extLst>
              <a:ext uri="{FF2B5EF4-FFF2-40B4-BE49-F238E27FC236}">
                <a16:creationId xmlns:a16="http://schemas.microsoft.com/office/drawing/2014/main" id="{7A964CA4-36FD-2F18-1FE1-F2045BB5163A}"/>
              </a:ext>
            </a:extLst>
          </p:cNvPr>
          <p:cNvSpPr>
            <a:spLocks noGrp="1"/>
          </p:cNvSpPr>
          <p:nvPr>
            <p:ph type="dt" sz="half" idx="10"/>
          </p:nvPr>
        </p:nvSpPr>
        <p:spPr/>
        <p:txBody>
          <a:bodyPr/>
          <a:lstStyle>
            <a:lvl1pPr>
              <a:defRPr/>
            </a:lvl1pPr>
          </a:lstStyle>
          <a:p>
            <a:pPr>
              <a:defRPr/>
            </a:pPr>
            <a:fld id="{70AAE8D6-0A32-F94C-BE40-721D26173970}" type="datetimeFigureOut">
              <a:rPr lang="en-US"/>
              <a:pPr>
                <a:defRPr/>
              </a:pPr>
              <a:t>11/7/22</a:t>
            </a:fld>
            <a:endParaRPr lang="en-GB"/>
          </a:p>
        </p:txBody>
      </p:sp>
      <p:sp>
        <p:nvSpPr>
          <p:cNvPr id="7" name="Footer Placeholder 5">
            <a:extLst>
              <a:ext uri="{FF2B5EF4-FFF2-40B4-BE49-F238E27FC236}">
                <a16:creationId xmlns:a16="http://schemas.microsoft.com/office/drawing/2014/main" id="{43AF1938-F721-B14A-0F23-58B63B9BA216}"/>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3DA1B154-DC3C-7A50-E8B1-03AE1EE5C639}"/>
              </a:ext>
            </a:extLst>
          </p:cNvPr>
          <p:cNvSpPr>
            <a:spLocks noGrp="1"/>
          </p:cNvSpPr>
          <p:nvPr>
            <p:ph type="sldNum" sz="quarter" idx="12"/>
          </p:nvPr>
        </p:nvSpPr>
        <p:spPr/>
        <p:txBody>
          <a:bodyPr/>
          <a:lstStyle>
            <a:lvl1pPr>
              <a:defRPr/>
            </a:lvl1pPr>
          </a:lstStyle>
          <a:p>
            <a:pPr>
              <a:defRPr/>
            </a:pPr>
            <a:fld id="{30AE722C-4A10-D94D-8A3A-647DC4C51D20}" type="slidenum">
              <a:rPr lang="en-GB" altLang="en-US"/>
              <a:pPr>
                <a:defRPr/>
              </a:pPr>
              <a:t>‹#›</a:t>
            </a:fld>
            <a:endParaRPr lang="en-GB" altLang="en-US"/>
          </a:p>
        </p:txBody>
      </p:sp>
    </p:spTree>
    <p:extLst>
      <p:ext uri="{BB962C8B-B14F-4D97-AF65-F5344CB8AC3E}">
        <p14:creationId xmlns:p14="http://schemas.microsoft.com/office/powerpoint/2010/main" val="846647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aphicFrame>
        <p:nvGraphicFramePr>
          <p:cNvPr id="4" name="Object 5">
            <a:extLst>
              <a:ext uri="{FF2B5EF4-FFF2-40B4-BE49-F238E27FC236}">
                <a16:creationId xmlns:a16="http://schemas.microsoft.com/office/drawing/2014/main" id="{9EE7CF49-4E15-A6C9-A570-220E48521872}"/>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4" name="Object 5">
                        <a:extLst>
                          <a:ext uri="{FF2B5EF4-FFF2-40B4-BE49-F238E27FC236}">
                            <a16:creationId xmlns:a16="http://schemas.microsoft.com/office/drawing/2014/main" id="{9EE7CF49-4E15-A6C9-A570-220E485218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E99E91DF-48EE-EA82-EBBF-84B0280E9E19}"/>
              </a:ext>
            </a:extLst>
          </p:cNvPr>
          <p:cNvSpPr>
            <a:spLocks noGrp="1"/>
          </p:cNvSpPr>
          <p:nvPr>
            <p:ph type="dt" sz="half" idx="10"/>
          </p:nvPr>
        </p:nvSpPr>
        <p:spPr/>
        <p:txBody>
          <a:bodyPr/>
          <a:lstStyle>
            <a:lvl1pPr>
              <a:defRPr/>
            </a:lvl1pPr>
          </a:lstStyle>
          <a:p>
            <a:pPr>
              <a:defRPr/>
            </a:pPr>
            <a:fld id="{12C4B44B-1B68-5844-BEBD-2055A433149E}" type="datetimeFigureOut">
              <a:rPr lang="en-US"/>
              <a:pPr>
                <a:defRPr/>
              </a:pPr>
              <a:t>11/7/22</a:t>
            </a:fld>
            <a:endParaRPr lang="en-GB"/>
          </a:p>
        </p:txBody>
      </p:sp>
      <p:sp>
        <p:nvSpPr>
          <p:cNvPr id="6" name="Footer Placeholder 4">
            <a:extLst>
              <a:ext uri="{FF2B5EF4-FFF2-40B4-BE49-F238E27FC236}">
                <a16:creationId xmlns:a16="http://schemas.microsoft.com/office/drawing/2014/main" id="{44E53CC6-2F33-7003-ADFA-B1F664EC2D1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9CC7D65-24FA-A272-848B-67C22B82C267}"/>
              </a:ext>
            </a:extLst>
          </p:cNvPr>
          <p:cNvSpPr>
            <a:spLocks noGrp="1"/>
          </p:cNvSpPr>
          <p:nvPr>
            <p:ph type="sldNum" sz="quarter" idx="12"/>
          </p:nvPr>
        </p:nvSpPr>
        <p:spPr/>
        <p:txBody>
          <a:bodyPr/>
          <a:lstStyle>
            <a:lvl1pPr>
              <a:defRPr/>
            </a:lvl1pPr>
          </a:lstStyle>
          <a:p>
            <a:pPr>
              <a:defRPr/>
            </a:pPr>
            <a:fld id="{E4164E3D-2E9E-1F4F-9F0F-D1A620CB2C48}" type="slidenum">
              <a:rPr lang="en-GB" altLang="en-US"/>
              <a:pPr>
                <a:defRPr/>
              </a:pPr>
              <a:t>‹#›</a:t>
            </a:fld>
            <a:endParaRPr lang="en-GB" altLang="en-US"/>
          </a:p>
        </p:txBody>
      </p:sp>
    </p:spTree>
    <p:extLst>
      <p:ext uri="{BB962C8B-B14F-4D97-AF65-F5344CB8AC3E}">
        <p14:creationId xmlns:p14="http://schemas.microsoft.com/office/powerpoint/2010/main" val="213916762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aphicFrame>
        <p:nvGraphicFramePr>
          <p:cNvPr id="4" name="Object 5">
            <a:extLst>
              <a:ext uri="{FF2B5EF4-FFF2-40B4-BE49-F238E27FC236}">
                <a16:creationId xmlns:a16="http://schemas.microsoft.com/office/drawing/2014/main" id="{E5DE245D-864E-BA3E-4A91-01CBBD5A17B4}"/>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4" name="Object 5">
                        <a:extLst>
                          <a:ext uri="{FF2B5EF4-FFF2-40B4-BE49-F238E27FC236}">
                            <a16:creationId xmlns:a16="http://schemas.microsoft.com/office/drawing/2014/main" id="{E5DE245D-864E-BA3E-4A91-01CBBD5A17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A0E2B7D8-BDF4-87B6-F027-539E2472E4BA}"/>
              </a:ext>
            </a:extLst>
          </p:cNvPr>
          <p:cNvSpPr>
            <a:spLocks noGrp="1"/>
          </p:cNvSpPr>
          <p:nvPr>
            <p:ph type="dt" sz="half" idx="10"/>
          </p:nvPr>
        </p:nvSpPr>
        <p:spPr/>
        <p:txBody>
          <a:bodyPr/>
          <a:lstStyle>
            <a:lvl1pPr>
              <a:defRPr/>
            </a:lvl1pPr>
          </a:lstStyle>
          <a:p>
            <a:pPr>
              <a:defRPr/>
            </a:pPr>
            <a:fld id="{3A1BA6E9-2F54-BF47-9ED4-ACC13A9761CC}" type="datetimeFigureOut">
              <a:rPr lang="en-US"/>
              <a:pPr>
                <a:defRPr/>
              </a:pPr>
              <a:t>11/7/22</a:t>
            </a:fld>
            <a:endParaRPr lang="en-GB"/>
          </a:p>
        </p:txBody>
      </p:sp>
      <p:sp>
        <p:nvSpPr>
          <p:cNvPr id="6" name="Footer Placeholder 4">
            <a:extLst>
              <a:ext uri="{FF2B5EF4-FFF2-40B4-BE49-F238E27FC236}">
                <a16:creationId xmlns:a16="http://schemas.microsoft.com/office/drawing/2014/main" id="{474B97FE-68A4-23A0-499F-F546D87491B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95B6D3F-6AA4-C3FE-D3D0-E8292A9DA968}"/>
              </a:ext>
            </a:extLst>
          </p:cNvPr>
          <p:cNvSpPr>
            <a:spLocks noGrp="1"/>
          </p:cNvSpPr>
          <p:nvPr>
            <p:ph type="sldNum" sz="quarter" idx="12"/>
          </p:nvPr>
        </p:nvSpPr>
        <p:spPr/>
        <p:txBody>
          <a:bodyPr/>
          <a:lstStyle>
            <a:lvl1pPr>
              <a:defRPr/>
            </a:lvl1pPr>
          </a:lstStyle>
          <a:p>
            <a:pPr>
              <a:defRPr/>
            </a:pPr>
            <a:fld id="{041251EE-47A2-9A46-B41C-F284E0F9DCC8}" type="slidenum">
              <a:rPr lang="en-GB" altLang="en-US"/>
              <a:pPr>
                <a:defRPr/>
              </a:pPr>
              <a:t>‹#›</a:t>
            </a:fld>
            <a:endParaRPr lang="en-GB" altLang="en-US"/>
          </a:p>
        </p:txBody>
      </p:sp>
    </p:spTree>
    <p:extLst>
      <p:ext uri="{BB962C8B-B14F-4D97-AF65-F5344CB8AC3E}">
        <p14:creationId xmlns:p14="http://schemas.microsoft.com/office/powerpoint/2010/main" val="89944696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userDrawn="1">
  <p:cSld name="1_Blank">
    <p:spTree>
      <p:nvGrpSpPr>
        <p:cNvPr id="1" name=""/>
        <p:cNvGrpSpPr/>
        <p:nvPr/>
      </p:nvGrpSpPr>
      <p:grpSpPr>
        <a:xfrm>
          <a:off x="0" y="0"/>
          <a:ext cx="0" cy="0"/>
          <a:chOff x="0" y="0"/>
          <a:chExt cx="0" cy="0"/>
        </a:xfrm>
      </p:grpSpPr>
      <p:graphicFrame>
        <p:nvGraphicFramePr>
          <p:cNvPr id="2" name="Object 5">
            <a:extLst>
              <a:ext uri="{FF2B5EF4-FFF2-40B4-BE49-F238E27FC236}">
                <a16:creationId xmlns:a16="http://schemas.microsoft.com/office/drawing/2014/main" id="{1640B217-52FB-7910-A534-87ABDA712299}"/>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2" name="Object 5">
                        <a:extLst>
                          <a:ext uri="{FF2B5EF4-FFF2-40B4-BE49-F238E27FC236}">
                            <a16:creationId xmlns:a16="http://schemas.microsoft.com/office/drawing/2014/main" id="{1640B217-52FB-7910-A534-87ABDA7122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6" name="Title 1"/>
          <p:cNvSpPr>
            <a:spLocks noGrp="1"/>
          </p:cNvSpPr>
          <p:nvPr>
            <p:ph type="title"/>
          </p:nvPr>
        </p:nvSpPr>
        <p:spPr>
          <a:xfrm>
            <a:off x="3323638" y="116633"/>
            <a:ext cx="8629013" cy="576064"/>
          </a:xfrm>
          <a:prstGeom prst="rect">
            <a:avLst/>
          </a:prstGeom>
        </p:spPr>
        <p:txBody>
          <a:bodyPr>
            <a:noAutofit/>
          </a:bodyPr>
          <a:lstStyle>
            <a:lvl1pPr>
              <a:defRPr sz="2400" cap="small" baseline="0">
                <a:solidFill>
                  <a:srgbClr val="002546"/>
                </a:solidFill>
                <a:latin typeface="Arial" pitchFamily="34" charset="0"/>
                <a:cs typeface="Arial" pitchFamily="34" charset="0"/>
              </a:defRPr>
            </a:lvl1pPr>
          </a:lstStyle>
          <a:p>
            <a:endParaRPr lang="en-US" dirty="0"/>
          </a:p>
        </p:txBody>
      </p:sp>
      <p:sp>
        <p:nvSpPr>
          <p:cNvPr id="3" name="Date Placeholder 6">
            <a:extLst>
              <a:ext uri="{FF2B5EF4-FFF2-40B4-BE49-F238E27FC236}">
                <a16:creationId xmlns:a16="http://schemas.microsoft.com/office/drawing/2014/main" id="{168EC676-9AC6-8796-0716-A2285758A486}"/>
              </a:ext>
            </a:extLst>
          </p:cNvPr>
          <p:cNvSpPr>
            <a:spLocks noGrp="1"/>
          </p:cNvSpPr>
          <p:nvPr>
            <p:ph type="dt" sz="half" idx="10"/>
          </p:nvPr>
        </p:nvSpPr>
        <p:spPr>
          <a:xfrm>
            <a:off x="609600" y="6448426"/>
            <a:ext cx="2844800" cy="365125"/>
          </a:xfrm>
        </p:spPr>
        <p:txBody>
          <a:bodyPr/>
          <a:lstStyle>
            <a:lvl1pPr>
              <a:defRPr/>
            </a:lvl1pPr>
          </a:lstStyle>
          <a:p>
            <a:pPr>
              <a:defRPr/>
            </a:pPr>
            <a:r>
              <a:rPr lang="en-US"/>
              <a:t>24/10/2019</a:t>
            </a:r>
            <a:endParaRPr lang="en-US" dirty="0"/>
          </a:p>
        </p:txBody>
      </p:sp>
      <p:sp>
        <p:nvSpPr>
          <p:cNvPr id="4" name="Footer Placeholder 7">
            <a:extLst>
              <a:ext uri="{FF2B5EF4-FFF2-40B4-BE49-F238E27FC236}">
                <a16:creationId xmlns:a16="http://schemas.microsoft.com/office/drawing/2014/main" id="{C29974D3-D1F7-5815-E53C-E9B48FCAC01E}"/>
              </a:ext>
            </a:extLst>
          </p:cNvPr>
          <p:cNvSpPr>
            <a:spLocks noGrp="1"/>
          </p:cNvSpPr>
          <p:nvPr>
            <p:ph type="ftr" sz="quarter" idx="11"/>
          </p:nvPr>
        </p:nvSpPr>
        <p:spPr>
          <a:xfrm>
            <a:off x="3503084" y="6448426"/>
            <a:ext cx="5196416" cy="365125"/>
          </a:xfrm>
        </p:spPr>
        <p:txBody>
          <a:bodyPr/>
          <a:lstStyle>
            <a:lvl1pPr>
              <a:defRPr>
                <a:solidFill>
                  <a:srgbClr val="002546"/>
                </a:solidFill>
                <a:latin typeface="Arial" charset="0"/>
              </a:defRPr>
            </a:lvl1pPr>
          </a:lstStyle>
          <a:p>
            <a:pPr>
              <a:defRPr/>
            </a:pPr>
            <a:r>
              <a:rPr lang="en-US"/>
              <a:t>Unclassified/Unlimited distribution</a:t>
            </a:r>
            <a:endParaRPr lang="en-US" dirty="0"/>
          </a:p>
        </p:txBody>
      </p:sp>
      <p:sp>
        <p:nvSpPr>
          <p:cNvPr id="5" name="Slide Number Placeholder 8">
            <a:extLst>
              <a:ext uri="{FF2B5EF4-FFF2-40B4-BE49-F238E27FC236}">
                <a16:creationId xmlns:a16="http://schemas.microsoft.com/office/drawing/2014/main" id="{6049192B-26B6-39B3-63B4-5E59735762E5}"/>
              </a:ext>
            </a:extLst>
          </p:cNvPr>
          <p:cNvSpPr>
            <a:spLocks noGrp="1"/>
          </p:cNvSpPr>
          <p:nvPr>
            <p:ph type="sldNum" sz="quarter" idx="12"/>
          </p:nvPr>
        </p:nvSpPr>
        <p:spPr>
          <a:xfrm>
            <a:off x="8737600" y="6448426"/>
            <a:ext cx="2844800" cy="365125"/>
          </a:xfrm>
        </p:spPr>
        <p:txBody>
          <a:bodyPr/>
          <a:lstStyle>
            <a:lvl1pPr>
              <a:defRPr/>
            </a:lvl1pPr>
          </a:lstStyle>
          <a:p>
            <a:pPr>
              <a:defRPr/>
            </a:pPr>
            <a:fld id="{105EDE75-F499-724F-BF3F-E8A0A961FB1F}" type="slidenum">
              <a:rPr lang="en-US"/>
              <a:pPr>
                <a:defRPr/>
              </a:pPr>
              <a:t>‹#›</a:t>
            </a:fld>
            <a:endParaRPr lang="en-US" dirty="0"/>
          </a:p>
        </p:txBody>
      </p:sp>
    </p:spTree>
    <p:extLst>
      <p:ext uri="{BB962C8B-B14F-4D97-AF65-F5344CB8AC3E}">
        <p14:creationId xmlns:p14="http://schemas.microsoft.com/office/powerpoint/2010/main" val="33219040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21.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6" Type="http://schemas.openxmlformats.org/officeDocument/2006/relationships/image" Target="../media/image27.emf"/><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5" Type="http://schemas.openxmlformats.org/officeDocument/2006/relationships/oleObject" Target="../embeddings/oleObject1.bin"/><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26.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2" name="Title Placeholder 21">
            <a:extLst>
              <a:ext uri="{FF2B5EF4-FFF2-40B4-BE49-F238E27FC236}">
                <a16:creationId xmlns:a16="http://schemas.microsoft.com/office/drawing/2014/main" id="{680FCA8F-232B-6099-6F79-B1DF7E3492A9}"/>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lang="en-US"/>
              <a:t>Click to edit Master title style</a:t>
            </a:r>
          </a:p>
        </p:txBody>
      </p:sp>
      <p:sp>
        <p:nvSpPr>
          <p:cNvPr id="2051" name="Text Placeholder 12">
            <a:extLst>
              <a:ext uri="{FF2B5EF4-FFF2-40B4-BE49-F238E27FC236}">
                <a16:creationId xmlns:a16="http://schemas.microsoft.com/office/drawing/2014/main" id="{71EE2D71-1715-E713-2A99-BB2B2934B8AB}"/>
              </a:ext>
            </a:extLst>
          </p:cNvPr>
          <p:cNvSpPr>
            <a:spLocks noGrp="1"/>
          </p:cNvSpPr>
          <p:nvPr>
            <p:ph type="body" idx="1"/>
          </p:nvPr>
        </p:nvSpPr>
        <p:spPr bwMode="auto">
          <a:xfrm>
            <a:off x="609600" y="1600201"/>
            <a:ext cx="10972800"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8283030C-CC55-02C8-200C-3628B119257A}"/>
              </a:ext>
            </a:extLst>
          </p:cNvPr>
          <p:cNvSpPr>
            <a:spLocks noGrp="1"/>
          </p:cNvSpPr>
          <p:nvPr>
            <p:ph type="dt" sz="half" idx="2"/>
          </p:nvPr>
        </p:nvSpPr>
        <p:spPr>
          <a:xfrm>
            <a:off x="609600" y="6416676"/>
            <a:ext cx="28448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fld id="{BCC18562-0E58-F34C-8765-0EA37E8A72C7}" type="datetimeFigureOut">
              <a:rPr lang="en-US"/>
              <a:pPr>
                <a:defRPr/>
              </a:pPr>
              <a:t>11/7/22</a:t>
            </a:fld>
            <a:endParaRPr lang="en-US"/>
          </a:p>
        </p:txBody>
      </p:sp>
      <p:sp>
        <p:nvSpPr>
          <p:cNvPr id="3" name="Footer Placeholder 2">
            <a:extLst>
              <a:ext uri="{FF2B5EF4-FFF2-40B4-BE49-F238E27FC236}">
                <a16:creationId xmlns:a16="http://schemas.microsoft.com/office/drawing/2014/main" id="{1BBE63BE-AA16-2D95-BA07-9E654DEF0CF4}"/>
              </a:ext>
            </a:extLst>
          </p:cNvPr>
          <p:cNvSpPr>
            <a:spLocks noGrp="1"/>
          </p:cNvSpPr>
          <p:nvPr>
            <p:ph type="ftr" sz="quarter" idx="3"/>
          </p:nvPr>
        </p:nvSpPr>
        <p:spPr>
          <a:xfrm>
            <a:off x="4165600" y="6416676"/>
            <a:ext cx="38608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en-US"/>
          </a:p>
        </p:txBody>
      </p:sp>
      <p:sp>
        <p:nvSpPr>
          <p:cNvPr id="23" name="Slide Number Placeholder 22">
            <a:extLst>
              <a:ext uri="{FF2B5EF4-FFF2-40B4-BE49-F238E27FC236}">
                <a16:creationId xmlns:a16="http://schemas.microsoft.com/office/drawing/2014/main" id="{823101DA-6ABB-B903-B827-19E61155D949}"/>
              </a:ext>
            </a:extLst>
          </p:cNvPr>
          <p:cNvSpPr>
            <a:spLocks noGrp="1"/>
          </p:cNvSpPr>
          <p:nvPr>
            <p:ph type="sldNum" sz="quarter" idx="4"/>
          </p:nvPr>
        </p:nvSpPr>
        <p:spPr>
          <a:xfrm>
            <a:off x="10566400" y="6416676"/>
            <a:ext cx="1016000" cy="365125"/>
          </a:xfrm>
          <a:prstGeom prst="rect">
            <a:avLst/>
          </a:prstGeom>
        </p:spPr>
        <p:txBody>
          <a:bodyPr vert="horz" wrap="square" lIns="0" tIns="45720" rIns="0" bIns="45720" numCol="1" anchor="b" anchorCtr="0" compatLnSpc="1">
            <a:prstTxWarp prst="textNoShape">
              <a:avLst/>
            </a:prstTxWarp>
          </a:bodyPr>
          <a:lstStyle>
            <a:lvl1pPr algn="r" eaLnBrk="1" hangingPunct="1">
              <a:defRPr sz="1200">
                <a:solidFill>
                  <a:srgbClr val="BCBCBC"/>
                </a:solidFill>
              </a:defRPr>
            </a:lvl1pPr>
          </a:lstStyle>
          <a:p>
            <a:pPr>
              <a:defRPr/>
            </a:pPr>
            <a:fld id="{91ABE654-C30F-F74E-B545-3E8B39F36647}" type="slidenum">
              <a:rPr lang="en-US" altLang="en-US"/>
              <a:pPr>
                <a:defRPr/>
              </a:pPr>
              <a:t>‹#›</a:t>
            </a:fld>
            <a:endParaRPr lang="en-US" altLang="en-US"/>
          </a:p>
        </p:txBody>
      </p:sp>
      <p:graphicFrame>
        <p:nvGraphicFramePr>
          <p:cNvPr id="2055" name="Object 5">
            <a:extLst>
              <a:ext uri="{FF2B5EF4-FFF2-40B4-BE49-F238E27FC236}">
                <a16:creationId xmlns:a16="http://schemas.microsoft.com/office/drawing/2014/main" id="{24845472-A682-2761-AFF5-608253477A8A}"/>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15" imgW="63055500" imgH="65887600" progId="Word.Picture.8">
                  <p:embed/>
                </p:oleObj>
              </mc:Choice>
              <mc:Fallback>
                <p:oleObj name="Picture" r:id="rId15" imgW="63055500" imgH="65887600" progId="Word.Picture.8">
                  <p:embed/>
                  <p:pic>
                    <p:nvPicPr>
                      <p:cNvPr id="2055" name="Object 5">
                        <a:extLst>
                          <a:ext uri="{FF2B5EF4-FFF2-40B4-BE49-F238E27FC236}">
                            <a16:creationId xmlns:a16="http://schemas.microsoft.com/office/drawing/2014/main" id="{24845472-A682-2761-AFF5-608253477A8A}"/>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2875270720"/>
      </p:ext>
    </p:extLst>
  </p:cSld>
  <p:clrMap bg1="dk1" tx1="lt1" bg2="dk2" tx2="lt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dissolve">
                                      <p:cBhvr>
                                        <p:cTn id="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txStyles>
    <p:titleStyle>
      <a:lvl1pPr algn="ctr" rtl="0" eaLnBrk="0" fontAlgn="base" hangingPunct="0">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eaLnBrk="0" fontAlgn="base" hangingPunct="0">
        <a:spcBef>
          <a:spcPct val="0"/>
        </a:spcBef>
        <a:spcAft>
          <a:spcPct val="0"/>
        </a:spcAft>
        <a:defRPr sz="4100" b="1">
          <a:solidFill>
            <a:schemeClr val="tx1"/>
          </a:solidFill>
          <a:latin typeface="Lucida Sans" pitchFamily="34" charset="0"/>
        </a:defRPr>
      </a:lvl2pPr>
      <a:lvl3pPr algn="ctr" rtl="0" eaLnBrk="0" fontAlgn="base" hangingPunct="0">
        <a:spcBef>
          <a:spcPct val="0"/>
        </a:spcBef>
        <a:spcAft>
          <a:spcPct val="0"/>
        </a:spcAft>
        <a:defRPr sz="4100" b="1">
          <a:solidFill>
            <a:schemeClr val="tx1"/>
          </a:solidFill>
          <a:latin typeface="Lucida Sans" pitchFamily="34" charset="0"/>
        </a:defRPr>
      </a:lvl3pPr>
      <a:lvl4pPr algn="ctr" rtl="0" eaLnBrk="0" fontAlgn="base" hangingPunct="0">
        <a:spcBef>
          <a:spcPct val="0"/>
        </a:spcBef>
        <a:spcAft>
          <a:spcPct val="0"/>
        </a:spcAft>
        <a:defRPr sz="4100" b="1">
          <a:solidFill>
            <a:schemeClr val="tx1"/>
          </a:solidFill>
          <a:latin typeface="Lucida Sans" pitchFamily="34" charset="0"/>
        </a:defRPr>
      </a:lvl4pPr>
      <a:lvl5pPr algn="ctr" rtl="0" eaLnBrk="0" fontAlgn="base" hangingPunct="0">
        <a:spcBef>
          <a:spcPct val="0"/>
        </a:spcBef>
        <a:spcAft>
          <a:spcPct val="0"/>
        </a:spcAft>
        <a:defRPr sz="4100" b="1">
          <a:solidFill>
            <a:schemeClr val="tx1"/>
          </a:solidFill>
          <a:latin typeface="Lucida Sans" pitchFamily="34" charset="0"/>
        </a:defRPr>
      </a:lvl5pPr>
      <a:lvl6pPr marL="457200" algn="ctr" rtl="0" fontAlgn="base">
        <a:spcBef>
          <a:spcPct val="0"/>
        </a:spcBef>
        <a:spcAft>
          <a:spcPct val="0"/>
        </a:spcAft>
        <a:defRPr sz="4100" b="1">
          <a:solidFill>
            <a:schemeClr val="tx1"/>
          </a:solidFill>
          <a:latin typeface="Lucida Sans" pitchFamily="34" charset="0"/>
        </a:defRPr>
      </a:lvl6pPr>
      <a:lvl7pPr marL="914400" algn="ctr" rtl="0" fontAlgn="base">
        <a:spcBef>
          <a:spcPct val="0"/>
        </a:spcBef>
        <a:spcAft>
          <a:spcPct val="0"/>
        </a:spcAft>
        <a:defRPr sz="4100" b="1">
          <a:solidFill>
            <a:schemeClr val="tx1"/>
          </a:solidFill>
          <a:latin typeface="Lucida Sans" pitchFamily="34" charset="0"/>
        </a:defRPr>
      </a:lvl7pPr>
      <a:lvl8pPr marL="1371600" algn="ctr" rtl="0" fontAlgn="base">
        <a:spcBef>
          <a:spcPct val="0"/>
        </a:spcBef>
        <a:spcAft>
          <a:spcPct val="0"/>
        </a:spcAft>
        <a:defRPr sz="4100" b="1">
          <a:solidFill>
            <a:schemeClr val="tx1"/>
          </a:solidFill>
          <a:latin typeface="Lucida Sans" pitchFamily="34" charset="0"/>
        </a:defRPr>
      </a:lvl8pPr>
      <a:lvl9pPr marL="1828800" algn="ctr" rtl="0" fontAlgn="base">
        <a:spcBef>
          <a:spcPct val="0"/>
        </a:spcBef>
        <a:spcAft>
          <a:spcPct val="0"/>
        </a:spcAft>
        <a:defRPr sz="4100" b="1">
          <a:solidFill>
            <a:schemeClr val="tx1"/>
          </a:solidFill>
          <a:latin typeface="Lucida Sans" pitchFamily="34" charset="0"/>
        </a:defRPr>
      </a:lvl9pPr>
    </p:titleStyle>
    <p:bodyStyle>
      <a:lvl1pPr marL="547688" indent="-411163" algn="l" rtl="0" eaLnBrk="0" fontAlgn="base" hangingPunct="0">
        <a:spcBef>
          <a:spcPct val="20000"/>
        </a:spcBef>
        <a:spcAft>
          <a:spcPct val="0"/>
        </a:spcAft>
        <a:buClr>
          <a:srgbClr val="F9F9F9"/>
        </a:buClr>
        <a:buSzPct val="65000"/>
        <a:buFont typeface="Wingdings 2" pitchFamily="2" charset="2"/>
        <a:buChar char=""/>
        <a:defRPr sz="2800" kern="1200">
          <a:solidFill>
            <a:schemeClr val="tx1"/>
          </a:solidFill>
          <a:latin typeface="+mn-lt"/>
          <a:ea typeface="+mn-ea"/>
          <a:cs typeface="+mn-cs"/>
        </a:defRPr>
      </a:lvl1pPr>
      <a:lvl2pPr marL="868363" indent="-282575" algn="l" rtl="0" eaLnBrk="0" fontAlgn="base" hangingPunct="0">
        <a:spcBef>
          <a:spcPct val="20000"/>
        </a:spcBef>
        <a:spcAft>
          <a:spcPct val="0"/>
        </a:spcAft>
        <a:buClr>
          <a:schemeClr val="tx1"/>
        </a:buClr>
        <a:buSzPct val="80000"/>
        <a:buFont typeface="Wingdings 2" pitchFamily="2" charset="2"/>
        <a:buChar char=""/>
        <a:defRPr sz="2400" kern="1200">
          <a:solidFill>
            <a:schemeClr val="tx1"/>
          </a:solidFill>
          <a:latin typeface="+mn-lt"/>
          <a:ea typeface="+mn-ea"/>
          <a:cs typeface="+mn-cs"/>
        </a:defRPr>
      </a:lvl2pPr>
      <a:lvl3pPr marL="1133475" indent="-228600" algn="l" rtl="0" eaLnBrk="0" fontAlgn="base" hangingPunct="0">
        <a:spcBef>
          <a:spcPct val="20000"/>
        </a:spcBef>
        <a:spcAft>
          <a:spcPct val="0"/>
        </a:spcAft>
        <a:buClr>
          <a:schemeClr val="tx1"/>
        </a:buClr>
        <a:buSzPct val="95000"/>
        <a:buFont typeface="Wingdings" pitchFamily="2" charset="2"/>
        <a:buChar char=""/>
        <a:defRPr sz="2200" kern="1200">
          <a:solidFill>
            <a:schemeClr val="tx1"/>
          </a:solidFill>
          <a:latin typeface="+mn-lt"/>
          <a:ea typeface="+mn-ea"/>
          <a:cs typeface="+mn-cs"/>
        </a:defRPr>
      </a:lvl3pPr>
      <a:lvl4pPr marL="1352550" indent="-182563" algn="l" rtl="0" eaLnBrk="0" fontAlgn="base" hangingPunct="0">
        <a:spcBef>
          <a:spcPct val="20000"/>
        </a:spcBef>
        <a:spcAft>
          <a:spcPct val="0"/>
        </a:spcAft>
        <a:buClr>
          <a:schemeClr val="tx1"/>
        </a:buClr>
        <a:buSzPct val="100000"/>
        <a:buFont typeface="Wingdings 3" pitchFamily="2" charset="2"/>
        <a:buChar char=""/>
        <a:defRPr sz="2000" kern="1200">
          <a:solidFill>
            <a:schemeClr val="tx1"/>
          </a:solidFill>
          <a:latin typeface="+mn-lt"/>
          <a:ea typeface="+mn-ea"/>
          <a:cs typeface="+mn-cs"/>
        </a:defRPr>
      </a:lvl4pPr>
      <a:lvl5pPr marL="1544638" indent="-182563" algn="l" rtl="0" eaLnBrk="0" fontAlgn="base" hangingPunct="0">
        <a:spcBef>
          <a:spcPct val="20000"/>
        </a:spcBef>
        <a:spcAft>
          <a:spcPct val="0"/>
        </a:spcAft>
        <a:buClr>
          <a:schemeClr val="tx1"/>
        </a:buClr>
        <a:buFont typeface="Wingdings 2" pitchFamily="2" charset="2"/>
        <a:buChar char=""/>
        <a:defRPr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41.png"/></Relationships>
</file>

<file path=ppt/slides/_rels/slide15.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56.png"/><Relationship Id="rId7" Type="http://schemas.openxmlformats.org/officeDocument/2006/relationships/image" Target="../media/image44.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370.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51.png"/></Relationships>
</file>

<file path=ppt/slides/_rels/slide2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53.png"/></Relationships>
</file>

<file path=ppt/slides/_rels/slide28.xml.rels><?xml version="1.0" encoding="UTF-8" standalone="yes"?>
<Relationships xmlns="http://schemas.openxmlformats.org/package/2006/relationships"><Relationship Id="rId2" Type="http://schemas.openxmlformats.org/officeDocument/2006/relationships/image" Target="../media/image54.emf"/><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5.emf"/><Relationship Id="rId1" Type="http://schemas.openxmlformats.org/officeDocument/2006/relationships/slideLayout" Target="../slideLayouts/slideLayout6.xml"/><Relationship Id="rId5" Type="http://schemas.openxmlformats.org/officeDocument/2006/relationships/image" Target="../media/image62.png"/><Relationship Id="rId4" Type="http://schemas.openxmlformats.org/officeDocument/2006/relationships/image" Target="../media/image61.png"/></Relationships>
</file>

<file path=ppt/slides/_rels/slide30.xml.rels><?xml version="1.0" encoding="UTF-8" standalone="yes"?>
<Relationships xmlns="http://schemas.openxmlformats.org/package/2006/relationships"><Relationship Id="rId2" Type="http://schemas.openxmlformats.org/officeDocument/2006/relationships/image" Target="../media/image63.emf"/><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64.emf"/><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65.emf"/><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2.xml"/><Relationship Id="rId1" Type="http://schemas.openxmlformats.org/officeDocument/2006/relationships/slideLayout" Target="../slideLayouts/slideLayout6.xml"/><Relationship Id="rId5" Type="http://schemas.openxmlformats.org/officeDocument/2006/relationships/image" Target="../media/image68.png"/><Relationship Id="rId4" Type="http://schemas.openxmlformats.org/officeDocument/2006/relationships/image" Target="../media/image67.png"/></Relationships>
</file>

<file path=ppt/slides/_rels/slide3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71.emf"/><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72.emf"/><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73.emf"/><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74.emf"/><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76.png"/></Relationships>
</file>

<file path=ppt/slides/_rels/slide41.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80.emf"/><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82.png"/></Relationships>
</file>

<file path=ppt/slides/_rels/slide47.xml.rels><?xml version="1.0" encoding="UTF-8" standalone="yes"?>
<Relationships xmlns="http://schemas.openxmlformats.org/package/2006/relationships"><Relationship Id="rId3" Type="http://schemas.openxmlformats.org/officeDocument/2006/relationships/image" Target="../media/image83.emf"/><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image" Target="../media/image85.emf"/><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image" Target="../media/image87.emf"/><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88.emf"/><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hyperlink" Target="https://core.ac.uk/download/pdf/38628317.pdf" TargetMode="External"/><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27.xml"/><Relationship Id="rId1" Type="http://schemas.openxmlformats.org/officeDocument/2006/relationships/slideLayout" Target="../slideLayouts/slideLayout6.xml"/><Relationship Id="rId6" Type="http://schemas.openxmlformats.org/officeDocument/2006/relationships/image" Target="../media/image300.png"/><Relationship Id="rId5" Type="http://schemas.openxmlformats.org/officeDocument/2006/relationships/image" Target="../media/image290.png"/><Relationship Id="rId4" Type="http://schemas.openxmlformats.org/officeDocument/2006/relationships/image" Target="../media/image280.png"/></Relationships>
</file>

<file path=ppt/slides/_rels/slide71.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2" Type="http://schemas.openxmlformats.org/officeDocument/2006/relationships/image" Target="../media/image101.emf"/><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3" Type="http://schemas.openxmlformats.org/officeDocument/2006/relationships/image" Target="../media/image102.emf"/><Relationship Id="rId7" Type="http://schemas.openxmlformats.org/officeDocument/2006/relationships/image" Target="../media/image105.png"/><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hyperlink" Target="https://unsaferguard.org/un-saferguard/kingery-bulmash" TargetMode="External"/><Relationship Id="rId5" Type="http://schemas.openxmlformats.org/officeDocument/2006/relationships/image" Target="../media/image104.png"/><Relationship Id="rId4" Type="http://schemas.openxmlformats.org/officeDocument/2006/relationships/image" Target="../media/image103.emf"/></Relationships>
</file>

<file path=ppt/slides/_rels/slide75.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3" Type="http://schemas.openxmlformats.org/officeDocument/2006/relationships/image" Target="../media/image520.png"/><Relationship Id="rId2" Type="http://schemas.openxmlformats.org/officeDocument/2006/relationships/image" Target="../media/image107.png"/><Relationship Id="rId1" Type="http://schemas.openxmlformats.org/officeDocument/2006/relationships/slideLayout" Target="../slideLayouts/slideLayout7.xml"/><Relationship Id="rId5" Type="http://schemas.openxmlformats.org/officeDocument/2006/relationships/image" Target="../media/image108.png"/><Relationship Id="rId4" Type="http://schemas.openxmlformats.org/officeDocument/2006/relationships/image" Target="../media/image530.pn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8.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79.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111.png"/></Relationships>
</file>

<file path=ppt/slides/_rels/slide80.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113.png"/></Relationships>
</file>

<file path=ppt/slides/_rels/slide81.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18.png"/><Relationship Id="rId1" Type="http://schemas.openxmlformats.org/officeDocument/2006/relationships/slideLayout" Target="../slideLayouts/slideLayout6.xml"/></Relationships>
</file>

<file path=ppt/slides/_rels/slide86.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90.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image" Target="../media/image125.emf"/><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3" Type="http://schemas.openxmlformats.org/officeDocument/2006/relationships/image" Target="../media/image126.emf"/><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3" Type="http://schemas.openxmlformats.org/officeDocument/2006/relationships/image" Target="../media/image127.emf"/><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2" Type="http://schemas.openxmlformats.org/officeDocument/2006/relationships/image" Target="../media/image128.jpeg"/><Relationship Id="rId1" Type="http://schemas.openxmlformats.org/officeDocument/2006/relationships/slideLayout" Target="../slideLayouts/slideLayout6.xml"/></Relationships>
</file>

<file path=ppt/slides/_rels/slide96.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image" Target="../media/image139.png"/><Relationship Id="rId5" Type="http://schemas.openxmlformats.org/officeDocument/2006/relationships/image" Target="../media/image138.png"/><Relationship Id="rId4" Type="http://schemas.openxmlformats.org/officeDocument/2006/relationships/image" Target="../media/image130.png"/></Relationships>
</file>

<file path=ppt/slides/_rels/slide97.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98.xml.rels><?xml version="1.0" encoding="UTF-8" standalone="yes"?>
<Relationships xmlns="http://schemas.openxmlformats.org/package/2006/relationships"><Relationship Id="rId2" Type="http://schemas.openxmlformats.org/officeDocument/2006/relationships/image" Target="../media/image132.emf"/><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100.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image" Target="../media/image133.png"/><Relationship Id="rId1" Type="http://schemas.openxmlformats.org/officeDocument/2006/relationships/slideLayout" Target="../slideLayouts/slideLayout7.xml"/><Relationship Id="rId5" Type="http://schemas.openxmlformats.org/officeDocument/2006/relationships/image" Target="../media/image135.png"/><Relationship Id="rId4" Type="http://schemas.openxmlformats.org/officeDocument/2006/relationships/image" Target="../media/image400.png"/></Relationships>
</file>

<file path=ppt/slides/_rels/slide101.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102.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37.png"/><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105.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48.xml"/><Relationship Id="rId1" Type="http://schemas.openxmlformats.org/officeDocument/2006/relationships/slideLayout" Target="../slideLayouts/slideLayout7.xml"/><Relationship Id="rId4" Type="http://schemas.openxmlformats.org/officeDocument/2006/relationships/image" Target="../media/image143.png"/></Relationships>
</file>

<file path=ppt/slides/_rels/slide106.xml.rels><?xml version="1.0" encoding="UTF-8" standalone="yes"?>
<Relationships xmlns="http://schemas.openxmlformats.org/package/2006/relationships"><Relationship Id="rId3" Type="http://schemas.openxmlformats.org/officeDocument/2006/relationships/image" Target="../media/image540.png"/><Relationship Id="rId2" Type="http://schemas.openxmlformats.org/officeDocument/2006/relationships/image" Target="../media/image144.jpeg"/><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2" Type="http://schemas.openxmlformats.org/officeDocument/2006/relationships/image" Target="../media/image145.pn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49.xml"/><Relationship Id="rId1" Type="http://schemas.openxmlformats.org/officeDocument/2006/relationships/slideLayout" Target="../slideLayouts/slideLayout6.xml"/><Relationship Id="rId4" Type="http://schemas.openxmlformats.org/officeDocument/2006/relationships/image" Target="../media/image147.png"/></Relationships>
</file>

<file path=ppt/slides/_rels/slide109.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image" Target="../media/image148.png"/><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50.xml"/><Relationship Id="rId1" Type="http://schemas.openxmlformats.org/officeDocument/2006/relationships/slideLayout" Target="../slideLayouts/slideLayout6.xml"/><Relationship Id="rId4" Type="http://schemas.openxmlformats.org/officeDocument/2006/relationships/image" Target="../media/image151.png"/></Relationships>
</file>

<file path=ppt/slides/_rels/slide111.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51.xml"/><Relationship Id="rId1" Type="http://schemas.openxmlformats.org/officeDocument/2006/relationships/slideLayout" Target="../slideLayouts/slideLayout6.xml"/></Relationships>
</file>

<file path=ppt/slides/_rels/slide112.xml.rels><?xml version="1.0" encoding="UTF-8" standalone="yes"?>
<Relationships xmlns="http://schemas.openxmlformats.org/package/2006/relationships"><Relationship Id="rId3" Type="http://schemas.openxmlformats.org/officeDocument/2006/relationships/image" Target="../media/image153.emf"/><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113.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114.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54.xml"/><Relationship Id="rId1" Type="http://schemas.openxmlformats.org/officeDocument/2006/relationships/slideLayout" Target="../slideLayouts/slideLayout6.xml"/><Relationship Id="rId6" Type="http://schemas.openxmlformats.org/officeDocument/2006/relationships/image" Target="../media/image880.png"/><Relationship Id="rId5" Type="http://schemas.openxmlformats.org/officeDocument/2006/relationships/image" Target="../media/image157.png"/><Relationship Id="rId4" Type="http://schemas.openxmlformats.org/officeDocument/2006/relationships/image" Target="../media/image156.png"/></Relationships>
</file>

<file path=ppt/slides/_rels/slide115.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image" Target="../media/image158.png"/><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55.xml"/><Relationship Id="rId1" Type="http://schemas.openxmlformats.org/officeDocument/2006/relationships/slideLayout" Target="../slideLayouts/slideLayout6.xml"/><Relationship Id="rId4" Type="http://schemas.openxmlformats.org/officeDocument/2006/relationships/image" Target="../media/image161.png"/></Relationships>
</file>

<file path=ppt/slides/_rels/slide117.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56.xml"/><Relationship Id="rId1" Type="http://schemas.openxmlformats.org/officeDocument/2006/relationships/slideLayout" Target="../slideLayouts/slideLayout6.xml"/></Relationships>
</file>

<file path=ppt/slides/_rels/slide118.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notesSlide" Target="../notesSlides/notesSlide57.xml"/><Relationship Id="rId1" Type="http://schemas.openxmlformats.org/officeDocument/2006/relationships/slideLayout" Target="../slideLayouts/slideLayout6.xml"/><Relationship Id="rId4" Type="http://schemas.openxmlformats.org/officeDocument/2006/relationships/image" Target="../media/image163.png"/></Relationships>
</file>

<file path=ppt/slides/_rels/slide119.xml.rels><?xml version="1.0" encoding="UTF-8" standalone="yes"?>
<Relationships xmlns="http://schemas.openxmlformats.org/package/2006/relationships"><Relationship Id="rId3" Type="http://schemas.openxmlformats.org/officeDocument/2006/relationships/image" Target="../media/image164.jpeg"/><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120.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123.xml.rels><?xml version="1.0" encoding="UTF-8" standalone="yes"?>
<Relationships xmlns="http://schemas.openxmlformats.org/package/2006/relationships"><Relationship Id="rId3" Type="http://schemas.openxmlformats.org/officeDocument/2006/relationships/image" Target="../media/image166.png"/><Relationship Id="rId2" Type="http://schemas.openxmlformats.org/officeDocument/2006/relationships/notesSlide" Target="../notesSlides/notesSlide61.xml"/><Relationship Id="rId1" Type="http://schemas.openxmlformats.org/officeDocument/2006/relationships/slideLayout" Target="../slideLayouts/slideLayout6.xml"/></Relationships>
</file>

<file path=ppt/slides/_rels/slide124.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125.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notesSlide" Target="../notesSlides/notesSlide63.xml"/><Relationship Id="rId1" Type="http://schemas.openxmlformats.org/officeDocument/2006/relationships/slideLayout" Target="../slideLayouts/slideLayout6.xml"/><Relationship Id="rId4" Type="http://schemas.openxmlformats.org/officeDocument/2006/relationships/image" Target="../media/image169.png"/></Relationships>
</file>

<file path=ppt/slides/_rels/slide126.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127.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65.xml"/><Relationship Id="rId1" Type="http://schemas.openxmlformats.org/officeDocument/2006/relationships/slideLayout" Target="../slideLayouts/slideLayout6.xml"/></Relationships>
</file>

<file path=ppt/slides/_rels/slide128.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66.xml"/><Relationship Id="rId1" Type="http://schemas.openxmlformats.org/officeDocument/2006/relationships/slideLayout" Target="../slideLayouts/slideLayout6.xml"/></Relationships>
</file>

<file path=ppt/slides/_rels/slide129.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130.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notesSlide" Target="../notesSlides/notesSlide68.xml"/><Relationship Id="rId1" Type="http://schemas.openxmlformats.org/officeDocument/2006/relationships/slideLayout" Target="../slideLayouts/slideLayout7.xml"/><Relationship Id="rId4" Type="http://schemas.openxmlformats.org/officeDocument/2006/relationships/image" Target="../media/image175.png"/></Relationships>
</file>

<file path=ppt/slides/_rels/slide131.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69.xml"/><Relationship Id="rId1" Type="http://schemas.openxmlformats.org/officeDocument/2006/relationships/slideLayout" Target="../slideLayouts/slideLayout7.xml"/><Relationship Id="rId4" Type="http://schemas.openxmlformats.org/officeDocument/2006/relationships/image" Target="../media/image177.png"/></Relationships>
</file>

<file path=ppt/slides/_rels/slide132.xml.rels><?xml version="1.0" encoding="UTF-8" standalone="yes"?>
<Relationships xmlns="http://schemas.openxmlformats.org/package/2006/relationships"><Relationship Id="rId2" Type="http://schemas.openxmlformats.org/officeDocument/2006/relationships/image" Target="../media/image178.png"/><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notesSlide" Target="../notesSlides/notesSlide70.xml"/><Relationship Id="rId1" Type="http://schemas.openxmlformats.org/officeDocument/2006/relationships/slideLayout" Target="../slideLayouts/slideLayout6.xml"/></Relationships>
</file>

<file path=ppt/slides/_rels/slide134.xml.rels><?xml version="1.0" encoding="UTF-8" standalone="yes"?>
<Relationships xmlns="http://schemas.openxmlformats.org/package/2006/relationships"><Relationship Id="rId3" Type="http://schemas.openxmlformats.org/officeDocument/2006/relationships/image" Target="../media/image180.png"/><Relationship Id="rId2" Type="http://schemas.openxmlformats.org/officeDocument/2006/relationships/notesSlide" Target="../notesSlides/notesSlide71.xml"/><Relationship Id="rId1" Type="http://schemas.openxmlformats.org/officeDocument/2006/relationships/slideLayout" Target="../slideLayouts/slideLayout6.xml"/></Relationships>
</file>

<file path=ppt/slides/_rels/slide135.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notesSlide" Target="../notesSlides/notesSlide72.xml"/><Relationship Id="rId1" Type="http://schemas.openxmlformats.org/officeDocument/2006/relationships/slideLayout" Target="../slideLayouts/slideLayout6.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6.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39.xml.rels><?xml version="1.0" encoding="UTF-8" standalone="yes"?>
<Relationships xmlns="http://schemas.openxmlformats.org/package/2006/relationships"><Relationship Id="rId2" Type="http://schemas.openxmlformats.org/officeDocument/2006/relationships/image" Target="../media/image182.png"/><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803805" y="1607716"/>
            <a:ext cx="10803903" cy="3864989"/>
          </a:xfrm>
        </p:spPr>
        <p:txBody>
          <a:bodyPr wrap="square"/>
          <a:lstStyle/>
          <a:p>
            <a:pPr marL="342900" lvl="0" indent="-342900" algn="just">
              <a:spcBef>
                <a:spcPts val="1200"/>
              </a:spcBef>
              <a:buFont typeface="Arial" panose="020B0604020202020204" pitchFamily="34" charset="0"/>
              <a:buChar char="•"/>
            </a:pPr>
            <a:r>
              <a:rPr lang="en-GB" sz="4400" b="1" dirty="0">
                <a:effectLst/>
                <a:ea typeface="Times New Roman" panose="02020603050405020304" pitchFamily="18" charset="0"/>
              </a:rPr>
              <a:t>Fragmentation Theory – JSP 333 Chapter 7</a:t>
            </a:r>
          </a:p>
          <a:p>
            <a:pPr marL="342900" lvl="0" indent="-342900" algn="just">
              <a:spcBef>
                <a:spcPts val="1200"/>
              </a:spcBef>
              <a:buFont typeface="Arial" panose="020B0604020202020204" pitchFamily="34" charset="0"/>
              <a:buChar char="•"/>
            </a:pPr>
            <a:r>
              <a:rPr lang="en-GB" sz="4400" b="1" dirty="0">
                <a:ea typeface="Times New Roman" panose="02020603050405020304" pitchFamily="18" charset="0"/>
              </a:rPr>
              <a:t>Warhead Design – JSP 333 Chapter 8</a:t>
            </a:r>
          </a:p>
          <a:p>
            <a:pPr marL="342900" lvl="0" indent="-342900" algn="just">
              <a:spcBef>
                <a:spcPts val="1200"/>
              </a:spcBef>
              <a:buFont typeface="Arial" panose="020B0604020202020204" pitchFamily="34" charset="0"/>
              <a:buChar char="•"/>
            </a:pPr>
            <a:r>
              <a:rPr lang="en-GB" sz="4400" b="1" dirty="0">
                <a:effectLst/>
                <a:ea typeface="Times New Roman" panose="02020603050405020304" pitchFamily="18" charset="0"/>
              </a:rPr>
              <a:t>Gun</a:t>
            </a:r>
            <a:r>
              <a:rPr lang="en-GB" sz="4400" b="1" dirty="0">
                <a:ea typeface="Times New Roman" panose="02020603050405020304" pitchFamily="18" charset="0"/>
              </a:rPr>
              <a:t> Propellants – JSP 333 Chapter 13</a:t>
            </a:r>
          </a:p>
          <a:p>
            <a:pPr marL="342900" lvl="0" indent="-342900" algn="just">
              <a:spcBef>
                <a:spcPts val="1200"/>
              </a:spcBef>
              <a:buFont typeface="Arial" panose="020B0604020202020204" pitchFamily="34" charset="0"/>
              <a:buChar char="•"/>
            </a:pPr>
            <a:r>
              <a:rPr lang="en-GB" sz="4400" b="1" dirty="0">
                <a:ea typeface="Times New Roman" panose="02020603050405020304" pitchFamily="18" charset="0"/>
              </a:rPr>
              <a:t>Blast in Air and Water – JSP 333 Chapter 9</a:t>
            </a:r>
          </a:p>
          <a:p>
            <a:pPr marL="342900" lvl="0" indent="-342900" algn="just">
              <a:spcBef>
                <a:spcPts val="1200"/>
              </a:spcBef>
              <a:buFont typeface="Arial" panose="020B0604020202020204" pitchFamily="34" charset="0"/>
              <a:buChar char="•"/>
            </a:pPr>
            <a:r>
              <a:rPr lang="en-GB" sz="4400" b="1" dirty="0">
                <a:effectLst/>
                <a:ea typeface="Times New Roman" panose="02020603050405020304" pitchFamily="18" charset="0"/>
              </a:rPr>
              <a:t>Penetration Mechanics – Chapter 8</a:t>
            </a:r>
            <a:endParaRPr lang="en-GB" sz="6000"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Revision Session</a:t>
            </a:r>
          </a:p>
        </p:txBody>
      </p:sp>
    </p:spTree>
    <p:extLst>
      <p:ext uri="{BB962C8B-B14F-4D97-AF65-F5344CB8AC3E}">
        <p14:creationId xmlns:p14="http://schemas.microsoft.com/office/powerpoint/2010/main" val="4188216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51D82DC1-FFD4-F7DE-C4B1-07A3E6DF4514}"/>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dirty="0">
                <a:solidFill>
                  <a:srgbClr val="FFFFFF"/>
                </a:solidFill>
                <a:latin typeface="+mj-lt"/>
                <a:ea typeface="+mj-ea"/>
                <a:cs typeface="+mj-cs"/>
              </a:rPr>
              <a:t>Types of Warhead Lethal Mechanism</a:t>
            </a:r>
          </a:p>
        </p:txBody>
      </p:sp>
      <p:pic>
        <p:nvPicPr>
          <p:cNvPr id="5" name="Content Placeholder 4" descr="A picture containing table&#10;&#10;Description automatically generated">
            <a:extLst>
              <a:ext uri="{FF2B5EF4-FFF2-40B4-BE49-F238E27FC236}">
                <a16:creationId xmlns:a16="http://schemas.microsoft.com/office/drawing/2014/main" id="{8469C321-9A20-73DD-750E-9FED10094A3D}"/>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777316" y="1080019"/>
            <a:ext cx="6780700" cy="4695632"/>
          </a:xfrm>
          <a:prstGeom prst="rect">
            <a:avLst/>
          </a:prstGeom>
        </p:spPr>
      </p:pic>
    </p:spTree>
    <p:extLst>
      <p:ext uri="{BB962C8B-B14F-4D97-AF65-F5344CB8AC3E}">
        <p14:creationId xmlns:p14="http://schemas.microsoft.com/office/powerpoint/2010/main" val="1608246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BA934843-E032-E7E8-3E5F-58FB15B75E13}"/>
              </a:ext>
            </a:extLst>
          </p:cNvPr>
          <p:cNvSpPr txBox="1">
            <a:spLocks/>
          </p:cNvSpPr>
          <p:nvPr/>
        </p:nvSpPr>
        <p:spPr>
          <a:xfrm>
            <a:off x="4641804" y="4116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t>Warhead design and selection</a:t>
            </a:r>
          </a:p>
        </p:txBody>
      </p:sp>
      <p:pic>
        <p:nvPicPr>
          <p:cNvPr id="7" name="Content Placeholder 6">
            <a:extLst>
              <a:ext uri="{FF2B5EF4-FFF2-40B4-BE49-F238E27FC236}">
                <a16:creationId xmlns:a16="http://schemas.microsoft.com/office/drawing/2014/main" id="{44AE8AA7-3C81-DB1F-192D-C3A0558A34B5}"/>
              </a:ext>
            </a:extLst>
          </p:cNvPr>
          <p:cNvPicPr>
            <a:picLocks noGrp="1" noChangeAspect="1"/>
          </p:cNvPicPr>
          <p:nvPr>
            <p:ph idx="1"/>
          </p:nvPr>
        </p:nvPicPr>
        <p:blipFill>
          <a:blip r:embed="rId2"/>
          <a:stretch>
            <a:fillRect/>
          </a:stretch>
        </p:blipFill>
        <p:spPr>
          <a:xfrm>
            <a:off x="1727200" y="1295078"/>
            <a:ext cx="8737600" cy="3860800"/>
          </a:xfrm>
          <a:prstGeom prst="rect">
            <a:avLst/>
          </a:prstGeom>
        </p:spPr>
      </p:pic>
    </p:spTree>
    <p:extLst>
      <p:ext uri="{BB962C8B-B14F-4D97-AF65-F5344CB8AC3E}">
        <p14:creationId xmlns:p14="http://schemas.microsoft.com/office/powerpoint/2010/main" val="4207140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69A934BD-2A35-6BE6-586C-CB180E78845B}"/>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969482" y="1470025"/>
            <a:ext cx="8126036" cy="3865563"/>
          </a:xfrm>
        </p:spPr>
      </p:pic>
      <p:sp>
        <p:nvSpPr>
          <p:cNvPr id="3" name="Content Placeholder 1">
            <a:extLst>
              <a:ext uri="{FF2B5EF4-FFF2-40B4-BE49-F238E27FC236}">
                <a16:creationId xmlns:a16="http://schemas.microsoft.com/office/drawing/2014/main" id="{854C9819-0480-32CC-EF62-74C35AF1D4FE}"/>
              </a:ext>
            </a:extLst>
          </p:cNvPr>
          <p:cNvSpPr txBox="1">
            <a:spLocks/>
          </p:cNvSpPr>
          <p:nvPr/>
        </p:nvSpPr>
        <p:spPr>
          <a:xfrm>
            <a:off x="4641804" y="4116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t>Warhead design and selection</a:t>
            </a:r>
          </a:p>
        </p:txBody>
      </p:sp>
    </p:spTree>
    <p:extLst>
      <p:ext uri="{BB962C8B-B14F-4D97-AF65-F5344CB8AC3E}">
        <p14:creationId xmlns:p14="http://schemas.microsoft.com/office/powerpoint/2010/main" val="1769270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6646FC9-C66D-4EC7-8310-0DD4ACC49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DEDEDE"/>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1FBD7985-56FB-74C8-56D9-0F8D412DBC69}"/>
              </a:ext>
            </a:extLst>
          </p:cNvPr>
          <p:cNvSpPr txBox="1">
            <a:spLocks/>
          </p:cNvSpPr>
          <p:nvPr/>
        </p:nvSpPr>
        <p:spPr>
          <a:xfrm>
            <a:off x="2103121" y="310343"/>
            <a:ext cx="7985759" cy="86882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black"/>
                </a:solidFill>
                <a:effectLst/>
                <a:uLnTx/>
                <a:uFillTx/>
                <a:latin typeface="Calibri Light" panose="020F0302020204030204"/>
                <a:ea typeface="+mn-ea"/>
                <a:cs typeface="+mn-cs"/>
              </a:rPr>
              <a:t>Warhead design and selection</a:t>
            </a:r>
          </a:p>
        </p:txBody>
      </p:sp>
      <p:sp>
        <p:nvSpPr>
          <p:cNvPr id="16" name="Rectangle: Rounded Corners 15">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pic>
        <p:nvPicPr>
          <p:cNvPr id="7" name="Picture 6" descr="Text, letter&#10;&#10;Description automatically generated">
            <a:extLst>
              <a:ext uri="{FF2B5EF4-FFF2-40B4-BE49-F238E27FC236}">
                <a16:creationId xmlns:a16="http://schemas.microsoft.com/office/drawing/2014/main" id="{D638C8EF-AF32-56FC-2CEB-22CB1EB79D2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85572" y="2473926"/>
            <a:ext cx="5596128" cy="3427627"/>
          </a:xfrm>
          <a:prstGeom prst="rect">
            <a:avLst/>
          </a:prstGeom>
        </p:spPr>
      </p:pic>
      <p:pic>
        <p:nvPicPr>
          <p:cNvPr id="5" name="Content Placeholder 4" descr="Diagram&#10;&#10;Description automatically generated">
            <a:extLst>
              <a:ext uri="{FF2B5EF4-FFF2-40B4-BE49-F238E27FC236}">
                <a16:creationId xmlns:a16="http://schemas.microsoft.com/office/drawing/2014/main" id="{211F710B-C2E9-277A-0F9B-F05E610ADF37}"/>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6210302" y="2643767"/>
            <a:ext cx="5434982" cy="3002826"/>
          </a:xfrm>
          <a:prstGeom prst="rect">
            <a:avLst/>
          </a:prstGeom>
        </p:spPr>
      </p:pic>
      <p:sp>
        <p:nvSpPr>
          <p:cNvPr id="2" name="TextBox 1">
            <a:extLst>
              <a:ext uri="{FF2B5EF4-FFF2-40B4-BE49-F238E27FC236}">
                <a16:creationId xmlns:a16="http://schemas.microsoft.com/office/drawing/2014/main" id="{3373B715-3047-4A55-1A39-242474175BC1}"/>
              </a:ext>
            </a:extLst>
          </p:cNvPr>
          <p:cNvSpPr txBox="1"/>
          <p:nvPr/>
        </p:nvSpPr>
        <p:spPr>
          <a:xfrm>
            <a:off x="10294755" y="2792627"/>
            <a:ext cx="1350529" cy="461665"/>
          </a:xfrm>
          <a:prstGeom prst="rect">
            <a:avLst/>
          </a:prstGeom>
          <a:solidFill>
            <a:srgbClr val="FFFECA"/>
          </a:solidFill>
        </p:spPr>
        <p:txBody>
          <a:bodyPr wrap="square" rtlCol="0">
            <a:spAutoFit/>
          </a:bodyPr>
          <a:lstStyle/>
          <a:p>
            <a:r>
              <a:rPr lang="en-US" sz="1200" dirty="0"/>
              <a:t>EFP, Shaped Charge</a:t>
            </a:r>
          </a:p>
        </p:txBody>
      </p:sp>
      <p:sp>
        <p:nvSpPr>
          <p:cNvPr id="4" name="TextBox 3">
            <a:extLst>
              <a:ext uri="{FF2B5EF4-FFF2-40B4-BE49-F238E27FC236}">
                <a16:creationId xmlns:a16="http://schemas.microsoft.com/office/drawing/2014/main" id="{63E5F8C5-0661-F184-F8F8-A05FA7ACABEE}"/>
              </a:ext>
            </a:extLst>
          </p:cNvPr>
          <p:cNvSpPr txBox="1"/>
          <p:nvPr/>
        </p:nvSpPr>
        <p:spPr>
          <a:xfrm>
            <a:off x="6210302" y="4398983"/>
            <a:ext cx="1463606" cy="461665"/>
          </a:xfrm>
          <a:prstGeom prst="rect">
            <a:avLst/>
          </a:prstGeom>
          <a:solidFill>
            <a:srgbClr val="FFFECA"/>
          </a:solidFill>
        </p:spPr>
        <p:txBody>
          <a:bodyPr wrap="none" rtlCol="0">
            <a:spAutoFit/>
          </a:bodyPr>
          <a:lstStyle/>
          <a:p>
            <a:r>
              <a:rPr lang="en-US" sz="1200" dirty="0"/>
              <a:t>Shaped Charge</a:t>
            </a:r>
          </a:p>
          <a:p>
            <a:r>
              <a:rPr lang="en-US" sz="1200" dirty="0"/>
              <a:t>Long Rod Penetrator</a:t>
            </a:r>
          </a:p>
        </p:txBody>
      </p:sp>
      <p:sp>
        <p:nvSpPr>
          <p:cNvPr id="6" name="TextBox 5">
            <a:extLst>
              <a:ext uri="{FF2B5EF4-FFF2-40B4-BE49-F238E27FC236}">
                <a16:creationId xmlns:a16="http://schemas.microsoft.com/office/drawing/2014/main" id="{55FDADC4-3FDE-B600-B5FB-2FDA3BB6253F}"/>
              </a:ext>
            </a:extLst>
          </p:cNvPr>
          <p:cNvSpPr txBox="1"/>
          <p:nvPr/>
        </p:nvSpPr>
        <p:spPr>
          <a:xfrm>
            <a:off x="9130440" y="5184928"/>
            <a:ext cx="2490369" cy="461665"/>
          </a:xfrm>
          <a:prstGeom prst="rect">
            <a:avLst/>
          </a:prstGeom>
          <a:solidFill>
            <a:srgbClr val="FFFECA"/>
          </a:solidFill>
        </p:spPr>
        <p:txBody>
          <a:bodyPr wrap="square" rtlCol="0">
            <a:spAutoFit/>
          </a:bodyPr>
          <a:lstStyle/>
          <a:p>
            <a:r>
              <a:rPr lang="en-US" sz="1200" dirty="0"/>
              <a:t>EFP, Shaped Charge, </a:t>
            </a:r>
          </a:p>
          <a:p>
            <a:r>
              <a:rPr lang="en-US" sz="1200" dirty="0"/>
              <a:t>Blast</a:t>
            </a:r>
          </a:p>
        </p:txBody>
      </p:sp>
      <p:cxnSp>
        <p:nvCxnSpPr>
          <p:cNvPr id="9" name="Straight Arrow Connector 8">
            <a:extLst>
              <a:ext uri="{FF2B5EF4-FFF2-40B4-BE49-F238E27FC236}">
                <a16:creationId xmlns:a16="http://schemas.microsoft.com/office/drawing/2014/main" id="{D77397E8-FFDE-D69C-2615-6F13C5450E61}"/>
              </a:ext>
            </a:extLst>
          </p:cNvPr>
          <p:cNvCxnSpPr>
            <a:cxnSpLocks/>
          </p:cNvCxnSpPr>
          <p:nvPr/>
        </p:nvCxnSpPr>
        <p:spPr>
          <a:xfrm flipV="1">
            <a:off x="7914867" y="4159057"/>
            <a:ext cx="1025611" cy="647722"/>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9240A79-6698-5B75-48DC-EC89AD89329B}"/>
              </a:ext>
            </a:extLst>
          </p:cNvPr>
          <p:cNvSpPr txBox="1"/>
          <p:nvPr/>
        </p:nvSpPr>
        <p:spPr>
          <a:xfrm>
            <a:off x="7665610" y="4860648"/>
            <a:ext cx="1350529" cy="276999"/>
          </a:xfrm>
          <a:prstGeom prst="rect">
            <a:avLst/>
          </a:prstGeom>
          <a:solidFill>
            <a:srgbClr val="FFFECA"/>
          </a:solidFill>
        </p:spPr>
        <p:txBody>
          <a:bodyPr wrap="square" rtlCol="0">
            <a:spAutoFit/>
          </a:bodyPr>
          <a:lstStyle/>
          <a:p>
            <a:r>
              <a:rPr lang="en-US" sz="1200" dirty="0"/>
              <a:t>EFP</a:t>
            </a:r>
          </a:p>
        </p:txBody>
      </p:sp>
    </p:spTree>
    <p:extLst>
      <p:ext uri="{BB962C8B-B14F-4D97-AF65-F5344CB8AC3E}">
        <p14:creationId xmlns:p14="http://schemas.microsoft.com/office/powerpoint/2010/main" val="1529913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car parked on the side of the road&#10;&#10;Description automatically generated with low confidence">
            <a:extLst>
              <a:ext uri="{FF2B5EF4-FFF2-40B4-BE49-F238E27FC236}">
                <a16:creationId xmlns:a16="http://schemas.microsoft.com/office/drawing/2014/main" id="{1B18D064-EDAD-2648-61D6-3B68D6A1ECF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522356"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838200" y="365125"/>
            <a:ext cx="3822189" cy="189991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rPr>
              <a:t>Fragmentation theory</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92042" y="2265037"/>
            <a:ext cx="3822189" cy="3742762"/>
          </a:xfrm>
        </p:spPr>
        <p:txBody>
          <a:bodyPr vert="horz" lIns="91440" tIns="45720" rIns="91440" bIns="45720" rtlCol="0">
            <a:normAutofit/>
          </a:bodyPr>
          <a:lstStyle/>
          <a:p>
            <a:pPr marL="457200" indent="-228600">
              <a:buFont typeface="Arial" panose="020B0604020202020204" pitchFamily="34" charset="0"/>
              <a:buChar char="•"/>
            </a:pPr>
            <a:r>
              <a:rPr lang="en-US" sz="2000" dirty="0">
                <a:solidFill>
                  <a:schemeClr val="tx1"/>
                </a:solidFill>
              </a:rPr>
              <a:t>The explosive fragmentation process</a:t>
            </a:r>
          </a:p>
          <a:p>
            <a:pPr marL="457200" indent="-228600">
              <a:buFont typeface="Arial" panose="020B0604020202020204" pitchFamily="34" charset="0"/>
              <a:buChar char="•"/>
            </a:pPr>
            <a:r>
              <a:rPr lang="en-US" sz="2000" dirty="0">
                <a:solidFill>
                  <a:schemeClr val="tx1"/>
                </a:solidFill>
              </a:rPr>
              <a:t>Fragmentation velocity (Gurney)</a:t>
            </a:r>
          </a:p>
          <a:p>
            <a:pPr marL="457200" indent="-228600">
              <a:buFont typeface="Arial" panose="020B0604020202020204" pitchFamily="34" charset="0"/>
              <a:buChar char="•"/>
            </a:pPr>
            <a:r>
              <a:rPr lang="en-US" sz="2000" dirty="0">
                <a:solidFill>
                  <a:schemeClr val="tx1"/>
                </a:solidFill>
              </a:rPr>
              <a:t>Fragmentation direction (Taylor)</a:t>
            </a:r>
          </a:p>
          <a:p>
            <a:pPr marL="457200" indent="-228600">
              <a:buFont typeface="Arial" panose="020B0604020202020204" pitchFamily="34" charset="0"/>
              <a:buChar char="•"/>
            </a:pPr>
            <a:r>
              <a:rPr lang="en-US" sz="2000" dirty="0">
                <a:solidFill>
                  <a:schemeClr val="tx1"/>
                </a:solidFill>
              </a:rPr>
              <a:t>The effectiveness of warheads</a:t>
            </a:r>
          </a:p>
          <a:p>
            <a:pPr marL="457200" indent="-228600">
              <a:buFont typeface="Arial" panose="020B0604020202020204" pitchFamily="34" charset="0"/>
              <a:buChar char="•"/>
            </a:pPr>
            <a:r>
              <a:rPr lang="en-US" sz="2000" dirty="0">
                <a:solidFill>
                  <a:schemeClr val="tx1"/>
                </a:solidFill>
              </a:rPr>
              <a:t>Fragmentation penetration</a:t>
            </a:r>
          </a:p>
          <a:p>
            <a:pPr marL="457200" indent="-228600">
              <a:buFont typeface="Arial" panose="020B0604020202020204" pitchFamily="34" charset="0"/>
              <a:buChar char="•"/>
            </a:pPr>
            <a:r>
              <a:rPr lang="en-US" sz="2000" dirty="0">
                <a:solidFill>
                  <a:schemeClr val="tx1"/>
                </a:solidFill>
              </a:rPr>
              <a:t>Examination of real systems</a:t>
            </a:r>
          </a:p>
          <a:p>
            <a:pPr marL="1143000" lvl="1"/>
            <a:r>
              <a:rPr lang="en-US" sz="2000" dirty="0"/>
              <a:t>Fragment size distribution</a:t>
            </a:r>
          </a:p>
          <a:p>
            <a:pPr marL="1143000" lvl="1"/>
            <a:r>
              <a:rPr lang="en-US" sz="2000" dirty="0"/>
              <a:t>Direction of fragmentation</a:t>
            </a:r>
            <a:endParaRPr lang="en-US" sz="2400" dirty="0">
              <a:solidFill>
                <a:schemeClr val="tx1"/>
              </a:solidFill>
            </a:endParaRPr>
          </a:p>
          <a:p>
            <a:pPr marL="457200" indent="-228600">
              <a:buFont typeface="Arial" panose="020B0604020202020204" pitchFamily="34" charset="0"/>
              <a:buChar char="•"/>
            </a:pPr>
            <a:endParaRPr lang="en-US" sz="2000" dirty="0">
              <a:solidFill>
                <a:schemeClr val="tx1"/>
              </a:solidFill>
            </a:endParaRPr>
          </a:p>
        </p:txBody>
      </p:sp>
    </p:spTree>
    <p:extLst>
      <p:ext uri="{BB962C8B-B14F-4D97-AF65-F5344CB8AC3E}">
        <p14:creationId xmlns:p14="http://schemas.microsoft.com/office/powerpoint/2010/main" val="3949797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p:txBody>
          <a:bodyPr wrap="square"/>
          <a:lstStyle/>
          <a:p>
            <a:r>
              <a:rPr lang="en-US" dirty="0"/>
              <a:t>Neville Mott proposed the scientific theory of fragmentation in 1943:</a:t>
            </a:r>
          </a:p>
          <a:p>
            <a:endParaRPr lang="en-US" dirty="0"/>
          </a:p>
          <a:p>
            <a:pPr marL="457200" indent="-457200">
              <a:buFont typeface="Wingdings" pitchFamily="2" charset="2"/>
              <a:buChar char="Ø"/>
            </a:pPr>
            <a:r>
              <a:rPr lang="en-US" dirty="0"/>
              <a:t>If small fragments are required, then the explosive charge / casing should approach unity (a thin walled case). The material should have limited ductility and the explosive of high energy (high brisance)</a:t>
            </a:r>
          </a:p>
          <a:p>
            <a:pPr marL="457200" indent="-457200">
              <a:buFont typeface="Wingdings" pitchFamily="2" charset="2"/>
              <a:buChar char="Ø"/>
            </a:pPr>
            <a:r>
              <a:rPr lang="en-US" dirty="0"/>
              <a:t>If large fragments are required then a thicker more ductile case is required, with lower energy (lower brisance) explosive.</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Introduction</a:t>
            </a:r>
          </a:p>
        </p:txBody>
      </p:sp>
    </p:spTree>
    <p:extLst>
      <p:ext uri="{BB962C8B-B14F-4D97-AF65-F5344CB8AC3E}">
        <p14:creationId xmlns:p14="http://schemas.microsoft.com/office/powerpoint/2010/main" val="3646475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1">
            <a:extLst>
              <a:ext uri="{FF2B5EF4-FFF2-40B4-BE49-F238E27FC236}">
                <a16:creationId xmlns:a16="http://schemas.microsoft.com/office/drawing/2014/main" id="{61BE3F43-E8FA-F085-6FEF-C58B7FD008FD}"/>
              </a:ext>
            </a:extLst>
          </p:cNvPr>
          <p:cNvSpPr txBox="1">
            <a:spLocks/>
          </p:cNvSpPr>
          <p:nvPr/>
        </p:nvSpPr>
        <p:spPr>
          <a:xfrm>
            <a:off x="9267909" y="2023110"/>
            <a:ext cx="2469624" cy="284607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kern="1200" dirty="0">
                <a:solidFill>
                  <a:schemeClr val="tx1"/>
                </a:solidFill>
                <a:latin typeface="+mj-lt"/>
                <a:ea typeface="+mj-ea"/>
                <a:cs typeface="+mj-cs"/>
              </a:rPr>
              <a:t>The explosive fragmentation process</a:t>
            </a:r>
          </a:p>
          <a:p>
            <a:pPr>
              <a:spcBef>
                <a:spcPct val="0"/>
              </a:spcBef>
              <a:spcAft>
                <a:spcPts val="600"/>
              </a:spcAft>
            </a:pPr>
            <a:r>
              <a:rPr lang="en-US" sz="2000" dirty="0">
                <a:solidFill>
                  <a:schemeClr val="tx1"/>
                </a:solidFill>
                <a:latin typeface="+mj-lt"/>
                <a:ea typeface="+mj-ea"/>
                <a:cs typeface="+mj-cs"/>
              </a:rPr>
              <a:t>(single point end initiation of a cylindrical charge)</a:t>
            </a:r>
            <a:endParaRPr lang="en-US" sz="2000" kern="1200" dirty="0">
              <a:solidFill>
                <a:schemeClr val="tx1"/>
              </a:solidFill>
              <a:latin typeface="+mj-lt"/>
              <a:ea typeface="+mj-ea"/>
              <a:cs typeface="+mj-cs"/>
            </a:endParaRPr>
          </a:p>
        </p:txBody>
      </p:sp>
      <p:sp>
        <p:nvSpPr>
          <p:cNvPr id="14" name="Rectangle 1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Content Placeholder 6" descr="Diagram, schematic&#10;&#10;Description automatically generated">
            <a:extLst>
              <a:ext uri="{FF2B5EF4-FFF2-40B4-BE49-F238E27FC236}">
                <a16:creationId xmlns:a16="http://schemas.microsoft.com/office/drawing/2014/main" id="{019AD1EF-E6EE-C5BD-95FD-D22A7EECC36F}"/>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545238" y="1286601"/>
            <a:ext cx="7608304" cy="4355754"/>
          </a:xfrm>
          <a:prstGeom prst="rect">
            <a:avLst/>
          </a:prstGeom>
        </p:spPr>
      </p:pic>
      <p:sp>
        <p:nvSpPr>
          <p:cNvPr id="18" name="Rectangle 17">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74463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dirty="0">
                <a:solidFill>
                  <a:srgbClr val="FFFFFF"/>
                </a:solidFill>
                <a:latin typeface="+mj-lt"/>
                <a:ea typeface="+mj-ea"/>
                <a:cs typeface="+mj-cs"/>
              </a:rPr>
              <a:t>Calculation of fragment velocity – Gurney Equation</a:t>
            </a:r>
          </a:p>
        </p:txBody>
      </p:sp>
      <p:pic>
        <p:nvPicPr>
          <p:cNvPr id="6" name="Content Placeholder 5" descr="Text&#10;&#10;Description automatically generated">
            <a:extLst>
              <a:ext uri="{FF2B5EF4-FFF2-40B4-BE49-F238E27FC236}">
                <a16:creationId xmlns:a16="http://schemas.microsoft.com/office/drawing/2014/main" id="{CEFBA9CF-6D42-4808-7E40-24AFF604E9FE}"/>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511793" y="1342543"/>
            <a:ext cx="7229008" cy="4172913"/>
          </a:xfrm>
        </p:spPr>
      </p:pic>
    </p:spTree>
    <p:extLst>
      <p:ext uri="{BB962C8B-B14F-4D97-AF65-F5344CB8AC3E}">
        <p14:creationId xmlns:p14="http://schemas.microsoft.com/office/powerpoint/2010/main" val="3483321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D144D103-61CF-E33F-14F1-D2934065AF3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003451" y="1126067"/>
            <a:ext cx="7772400" cy="4605866"/>
          </a:xfrm>
          <a:prstGeom prst="rect">
            <a:avLst/>
          </a:prstGeom>
        </p:spPr>
      </p:pic>
      <p:sp>
        <p:nvSpPr>
          <p:cNvPr id="4" name="Content Placeholder 1">
            <a:extLst>
              <a:ext uri="{FF2B5EF4-FFF2-40B4-BE49-F238E27FC236}">
                <a16:creationId xmlns:a16="http://schemas.microsoft.com/office/drawing/2014/main" id="{32C8F98C-A954-B05C-EB56-2F7633A6CA74}"/>
              </a:ext>
            </a:extLst>
          </p:cNvPr>
          <p:cNvSpPr txBox="1">
            <a:spLocks/>
          </p:cNvSpPr>
          <p:nvPr/>
        </p:nvSpPr>
        <p:spPr>
          <a:xfrm>
            <a:off x="5189100" y="24264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Fragment velocity</a:t>
            </a:r>
          </a:p>
        </p:txBody>
      </p:sp>
    </p:spTree>
    <p:extLst>
      <p:ext uri="{BB962C8B-B14F-4D97-AF65-F5344CB8AC3E}">
        <p14:creationId xmlns:p14="http://schemas.microsoft.com/office/powerpoint/2010/main" val="75659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Text&#10;&#10;Description automatically generated">
            <a:extLst>
              <a:ext uri="{FF2B5EF4-FFF2-40B4-BE49-F238E27FC236}">
                <a16:creationId xmlns:a16="http://schemas.microsoft.com/office/drawing/2014/main" id="{724F8AC0-5FB6-2CAB-2F16-35969B81ED2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406553" y="643467"/>
            <a:ext cx="7378893" cy="5571065"/>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708927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352529" y="1298070"/>
            <a:ext cx="3333545" cy="3071906"/>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dirty="0">
                <a:solidFill>
                  <a:srgbClr val="FFFFFF"/>
                </a:solidFill>
                <a:latin typeface="+mj-lt"/>
                <a:ea typeface="+mj-ea"/>
                <a:cs typeface="+mj-cs"/>
              </a:rPr>
              <a:t>Fragmentation Direction </a:t>
            </a:r>
            <a:endParaRPr lang="en-US" sz="4000" dirty="0">
              <a:solidFill>
                <a:srgbClr val="FFFFFF"/>
              </a:solidFill>
              <a:latin typeface="+mj-lt"/>
              <a:ea typeface="+mj-ea"/>
              <a:cs typeface="+mj-cs"/>
            </a:endParaRPr>
          </a:p>
          <a:p>
            <a:pPr>
              <a:spcBef>
                <a:spcPct val="0"/>
              </a:spcBef>
              <a:spcAft>
                <a:spcPts val="600"/>
              </a:spcAft>
            </a:pPr>
            <a:endParaRPr lang="en-US" sz="4000" kern="1200" dirty="0">
              <a:solidFill>
                <a:srgbClr val="FFFFFF"/>
              </a:solidFill>
              <a:latin typeface="+mj-lt"/>
              <a:ea typeface="+mj-ea"/>
              <a:cs typeface="+mj-cs"/>
            </a:endParaRPr>
          </a:p>
          <a:p>
            <a:pPr>
              <a:spcBef>
                <a:spcPct val="0"/>
              </a:spcBef>
              <a:spcAft>
                <a:spcPts val="600"/>
              </a:spcAft>
            </a:pPr>
            <a:r>
              <a:rPr lang="en-US" sz="4000" kern="1200" dirty="0">
                <a:solidFill>
                  <a:srgbClr val="FFFFFF"/>
                </a:solidFill>
                <a:latin typeface="+mj-lt"/>
                <a:ea typeface="+mj-ea"/>
                <a:cs typeface="+mj-cs"/>
              </a:rPr>
              <a:t>Taylor Equation</a:t>
            </a:r>
          </a:p>
        </p:txBody>
      </p:sp>
      <p:pic>
        <p:nvPicPr>
          <p:cNvPr id="7" name="Content Placeholder 6" descr="Diagram&#10;&#10;Description automatically generated">
            <a:extLst>
              <a:ext uri="{FF2B5EF4-FFF2-40B4-BE49-F238E27FC236}">
                <a16:creationId xmlns:a16="http://schemas.microsoft.com/office/drawing/2014/main" id="{5FC5709B-F0FD-F591-812A-9C37AC92A471}"/>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502428" y="1497244"/>
            <a:ext cx="7225748" cy="3829645"/>
          </a:xfrm>
          <a:prstGeom prst="rect">
            <a:avLst/>
          </a:prstGeom>
        </p:spPr>
      </p:pic>
    </p:spTree>
    <p:extLst>
      <p:ext uri="{BB962C8B-B14F-4D97-AF65-F5344CB8AC3E}">
        <p14:creationId xmlns:p14="http://schemas.microsoft.com/office/powerpoint/2010/main" val="411173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6A142DA4-1272-030B-90A4-61DDECB879A8}"/>
              </a:ext>
            </a:extLst>
          </p:cNvPr>
          <p:cNvPicPr>
            <a:picLocks noChangeAspect="1"/>
          </p:cNvPicPr>
          <p:nvPr/>
        </p:nvPicPr>
        <p:blipFill>
          <a:blip r:embed="rId2"/>
          <a:stretch>
            <a:fillRect/>
          </a:stretch>
        </p:blipFill>
        <p:spPr>
          <a:xfrm>
            <a:off x="2381956" y="643467"/>
            <a:ext cx="7428088" cy="5571066"/>
          </a:xfrm>
          <a:prstGeom prst="rect">
            <a:avLst/>
          </a:prstGeom>
        </p:spPr>
      </p:pic>
      <p:sp>
        <p:nvSpPr>
          <p:cNvPr id="2" name="Oval 1">
            <a:extLst>
              <a:ext uri="{FF2B5EF4-FFF2-40B4-BE49-F238E27FC236}">
                <a16:creationId xmlns:a16="http://schemas.microsoft.com/office/drawing/2014/main" id="{638EAF98-2BA5-B382-DE8A-89572012D60D}"/>
              </a:ext>
            </a:extLst>
          </p:cNvPr>
          <p:cNvSpPr/>
          <p:nvPr/>
        </p:nvSpPr>
        <p:spPr>
          <a:xfrm>
            <a:off x="4262284" y="2064774"/>
            <a:ext cx="176981" cy="1769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a:extLst>
              <a:ext uri="{FF2B5EF4-FFF2-40B4-BE49-F238E27FC236}">
                <a16:creationId xmlns:a16="http://schemas.microsoft.com/office/drawing/2014/main" id="{4623966A-C356-F9D9-FCB0-3999E073C691}"/>
              </a:ext>
            </a:extLst>
          </p:cNvPr>
          <p:cNvSpPr/>
          <p:nvPr/>
        </p:nvSpPr>
        <p:spPr>
          <a:xfrm>
            <a:off x="3692016" y="2069694"/>
            <a:ext cx="176981" cy="176981"/>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6AD420EA-7981-524F-03E3-42D65EEECD4A}"/>
              </a:ext>
            </a:extLst>
          </p:cNvPr>
          <p:cNvSpPr/>
          <p:nvPr/>
        </p:nvSpPr>
        <p:spPr>
          <a:xfrm>
            <a:off x="5260262" y="3429000"/>
            <a:ext cx="176981" cy="176981"/>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1F0B2789-5840-3EA7-775B-E4FD9348B69B}"/>
              </a:ext>
            </a:extLst>
          </p:cNvPr>
          <p:cNvSpPr/>
          <p:nvPr/>
        </p:nvSpPr>
        <p:spPr>
          <a:xfrm>
            <a:off x="9207911" y="3252019"/>
            <a:ext cx="176981" cy="1769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60798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14" name="Freeform: Shape 13">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765051" y="662400"/>
            <a:ext cx="3384000" cy="1492132"/>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latin typeface="+mj-lt"/>
                <a:ea typeface="+mj-ea"/>
                <a:cs typeface="+mj-cs"/>
              </a:rPr>
              <a:t>Fragment Slow-Down</a:t>
            </a:r>
          </a:p>
        </p:txBody>
      </p:sp>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765051" y="2286000"/>
            <a:ext cx="3384000" cy="3844800"/>
          </a:xfrm>
        </p:spPr>
        <p:txBody>
          <a:bodyPr vert="horz" wrap="square" lIns="91440" tIns="45720" rIns="91440" bIns="45720" rtlCol="0">
            <a:normAutofit/>
          </a:bodyPr>
          <a:lstStyle/>
          <a:p>
            <a:pPr indent="-228600">
              <a:buFont typeface="Arial" panose="020B0604020202020204" pitchFamily="34" charset="0"/>
              <a:buChar char="•"/>
            </a:pPr>
            <a:r>
              <a:rPr lang="en-US" sz="2000" dirty="0">
                <a:solidFill>
                  <a:schemeClr val="bg1">
                    <a:alpha val="60000"/>
                  </a:schemeClr>
                </a:solidFill>
              </a:rPr>
              <a:t>We have seen how the penetration (in the non-hydrodynamic region is affected by KE density, which depends upon fragment geometry and velocity. Fragments slow down as they pass through a medium and an initially lethal fragment becomes sub-lethal at a sufficient distance:</a:t>
            </a:r>
          </a:p>
          <a:p>
            <a:pPr indent="-228600">
              <a:buFont typeface="Arial" panose="020B0604020202020204" pitchFamily="34" charset="0"/>
              <a:buChar char="•"/>
            </a:pPr>
            <a:endParaRPr lang="en-US" sz="2000" dirty="0">
              <a:solidFill>
                <a:schemeClr val="bg1">
                  <a:alpha val="60000"/>
                </a:schemeClr>
              </a:solidFill>
            </a:endParaRPr>
          </a:p>
        </p:txBody>
      </p:sp>
      <p:pic>
        <p:nvPicPr>
          <p:cNvPr id="5" name="Picture 4" descr="Text, letter&#10;&#10;Description automatically generated">
            <a:extLst>
              <a:ext uri="{FF2B5EF4-FFF2-40B4-BE49-F238E27FC236}">
                <a16:creationId xmlns:a16="http://schemas.microsoft.com/office/drawing/2014/main" id="{4D16AB64-F083-E332-770B-8406A7A9556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14102" y="277318"/>
            <a:ext cx="7079058" cy="4017364"/>
          </a:xfrm>
          <a:prstGeom prst="rect">
            <a:avLst/>
          </a:prstGeom>
        </p:spPr>
      </p:pic>
      <p:pic>
        <p:nvPicPr>
          <p:cNvPr id="7" name="Picture 6" descr="Diagram&#10;&#10;Description automatically generated">
            <a:extLst>
              <a:ext uri="{FF2B5EF4-FFF2-40B4-BE49-F238E27FC236}">
                <a16:creationId xmlns:a16="http://schemas.microsoft.com/office/drawing/2014/main" id="{4BE2FB2B-CF4F-BEC6-EB97-633F53B88C3B}"/>
              </a:ext>
            </a:extLst>
          </p:cNvPr>
          <p:cNvPicPr>
            <a:picLocks noChangeAspect="1"/>
          </p:cNvPicPr>
          <p:nvPr/>
        </p:nvPicPr>
        <p:blipFill>
          <a:blip r:embed="rId4"/>
          <a:stretch>
            <a:fillRect/>
          </a:stretch>
        </p:blipFill>
        <p:spPr>
          <a:xfrm>
            <a:off x="5603127" y="4572000"/>
            <a:ext cx="5622354" cy="1840043"/>
          </a:xfrm>
          <a:prstGeom prst="rect">
            <a:avLst/>
          </a:prstGeom>
        </p:spPr>
      </p:pic>
    </p:spTree>
    <p:extLst>
      <p:ext uri="{BB962C8B-B14F-4D97-AF65-F5344CB8AC3E}">
        <p14:creationId xmlns:p14="http://schemas.microsoft.com/office/powerpoint/2010/main" val="2344316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D767C71F-921C-A18A-77C7-949E536EF9CB}"/>
              </a:ext>
            </a:extLst>
          </p:cNvPr>
          <p:cNvPicPr>
            <a:picLocks noChangeAspect="1"/>
          </p:cNvPicPr>
          <p:nvPr/>
        </p:nvPicPr>
        <p:blipFill>
          <a:blip r:embed="rId3"/>
          <a:stretch>
            <a:fillRect/>
          </a:stretch>
        </p:blipFill>
        <p:spPr>
          <a:xfrm>
            <a:off x="643097" y="643467"/>
            <a:ext cx="7428088" cy="5571066"/>
          </a:xfrm>
          <a:prstGeom prst="rect">
            <a:avLst/>
          </a:prstGeom>
        </p:spPr>
      </p:pic>
      <p:graphicFrame>
        <p:nvGraphicFramePr>
          <p:cNvPr id="4" name="Table 4">
            <a:extLst>
              <a:ext uri="{FF2B5EF4-FFF2-40B4-BE49-F238E27FC236}">
                <a16:creationId xmlns:a16="http://schemas.microsoft.com/office/drawing/2014/main" id="{DD733D0A-8241-7145-BBE4-FD4590400817}"/>
              </a:ext>
            </a:extLst>
          </p:cNvPr>
          <p:cNvGraphicFramePr>
            <a:graphicFrameLocks noGrp="1"/>
          </p:cNvGraphicFramePr>
          <p:nvPr>
            <p:extLst>
              <p:ext uri="{D42A27DB-BD31-4B8C-83A1-F6EECF244321}">
                <p14:modId xmlns:p14="http://schemas.microsoft.com/office/powerpoint/2010/main" val="2849347905"/>
              </p:ext>
            </p:extLst>
          </p:nvPr>
        </p:nvGraphicFramePr>
        <p:xfrm>
          <a:off x="8402068" y="1508760"/>
          <a:ext cx="2982036" cy="3840480"/>
        </p:xfrm>
        <a:graphic>
          <a:graphicData uri="http://schemas.openxmlformats.org/drawingml/2006/table">
            <a:tbl>
              <a:tblPr firstRow="1" bandRow="1">
                <a:tableStyleId>{5C22544A-7EE6-4342-B048-85BDC9FD1C3A}</a:tableStyleId>
              </a:tblPr>
              <a:tblGrid>
                <a:gridCol w="1491018">
                  <a:extLst>
                    <a:ext uri="{9D8B030D-6E8A-4147-A177-3AD203B41FA5}">
                      <a16:colId xmlns:a16="http://schemas.microsoft.com/office/drawing/2014/main" val="2982580476"/>
                    </a:ext>
                  </a:extLst>
                </a:gridCol>
                <a:gridCol w="1491018">
                  <a:extLst>
                    <a:ext uri="{9D8B030D-6E8A-4147-A177-3AD203B41FA5}">
                      <a16:colId xmlns:a16="http://schemas.microsoft.com/office/drawing/2014/main" val="3047258824"/>
                    </a:ext>
                  </a:extLst>
                </a:gridCol>
              </a:tblGrid>
              <a:tr h="229660">
                <a:tc>
                  <a:txBody>
                    <a:bodyPr/>
                    <a:lstStyle/>
                    <a:p>
                      <a:r>
                        <a:rPr lang="en-US" dirty="0"/>
                        <a:t>Shape</a:t>
                      </a:r>
                    </a:p>
                  </a:txBody>
                  <a:tcPr/>
                </a:tc>
                <a:tc>
                  <a:txBody>
                    <a:bodyPr/>
                    <a:lstStyle/>
                    <a:p>
                      <a:r>
                        <a:rPr lang="en-US" dirty="0"/>
                        <a:t>Drag Coefficient (air)</a:t>
                      </a:r>
                    </a:p>
                  </a:txBody>
                  <a:tcPr/>
                </a:tc>
                <a:extLst>
                  <a:ext uri="{0D108BD9-81ED-4DB2-BD59-A6C34878D82A}">
                    <a16:rowId xmlns:a16="http://schemas.microsoft.com/office/drawing/2014/main" val="3212964656"/>
                  </a:ext>
                </a:extLst>
              </a:tr>
              <a:tr h="229660">
                <a:tc>
                  <a:txBody>
                    <a:bodyPr/>
                    <a:lstStyle/>
                    <a:p>
                      <a:r>
                        <a:rPr lang="en-US" dirty="0"/>
                        <a:t>Sphere</a:t>
                      </a:r>
                    </a:p>
                  </a:txBody>
                  <a:tcPr/>
                </a:tc>
                <a:tc>
                  <a:txBody>
                    <a:bodyPr/>
                    <a:lstStyle/>
                    <a:p>
                      <a:r>
                        <a:rPr lang="en-US" dirty="0"/>
                        <a:t>0.9</a:t>
                      </a:r>
                    </a:p>
                  </a:txBody>
                  <a:tcPr/>
                </a:tc>
                <a:extLst>
                  <a:ext uri="{0D108BD9-81ED-4DB2-BD59-A6C34878D82A}">
                    <a16:rowId xmlns:a16="http://schemas.microsoft.com/office/drawing/2014/main" val="3353898732"/>
                  </a:ext>
                </a:extLst>
              </a:tr>
              <a:tr h="229660">
                <a:tc>
                  <a:txBody>
                    <a:bodyPr/>
                    <a:lstStyle/>
                    <a:p>
                      <a:r>
                        <a:rPr lang="en-US" dirty="0"/>
                        <a:t>Cube (edge on, tumbling)</a:t>
                      </a:r>
                    </a:p>
                  </a:txBody>
                  <a:tcPr/>
                </a:tc>
                <a:tc>
                  <a:txBody>
                    <a:bodyPr/>
                    <a:lstStyle/>
                    <a:p>
                      <a:r>
                        <a:rPr lang="en-US" dirty="0"/>
                        <a:t>1.1</a:t>
                      </a:r>
                    </a:p>
                  </a:txBody>
                  <a:tcPr/>
                </a:tc>
                <a:extLst>
                  <a:ext uri="{0D108BD9-81ED-4DB2-BD59-A6C34878D82A}">
                    <a16:rowId xmlns:a16="http://schemas.microsoft.com/office/drawing/2014/main" val="2443473651"/>
                  </a:ext>
                </a:extLst>
              </a:tr>
              <a:tr h="317736">
                <a:tc>
                  <a:txBody>
                    <a:bodyPr/>
                    <a:lstStyle/>
                    <a:p>
                      <a:r>
                        <a:rPr lang="en-US" dirty="0"/>
                        <a:t>Cube (face-on, tumbling)</a:t>
                      </a:r>
                    </a:p>
                  </a:txBody>
                  <a:tcPr/>
                </a:tc>
                <a:tc>
                  <a:txBody>
                    <a:bodyPr/>
                    <a:lstStyle/>
                    <a:p>
                      <a:r>
                        <a:rPr lang="en-US" dirty="0"/>
                        <a:t>1.6</a:t>
                      </a:r>
                    </a:p>
                  </a:txBody>
                  <a:tcPr/>
                </a:tc>
                <a:extLst>
                  <a:ext uri="{0D108BD9-81ED-4DB2-BD59-A6C34878D82A}">
                    <a16:rowId xmlns:a16="http://schemas.microsoft.com/office/drawing/2014/main" val="3304321578"/>
                  </a:ext>
                </a:extLst>
              </a:tr>
              <a:tr h="229660">
                <a:tc>
                  <a:txBody>
                    <a:bodyPr/>
                    <a:lstStyle/>
                    <a:p>
                      <a:r>
                        <a:rPr lang="en-US" dirty="0"/>
                        <a:t>Cylinder (end-on)</a:t>
                      </a:r>
                    </a:p>
                  </a:txBody>
                  <a:tcPr/>
                </a:tc>
                <a:tc>
                  <a:txBody>
                    <a:bodyPr/>
                    <a:lstStyle/>
                    <a:p>
                      <a:r>
                        <a:rPr lang="en-US" dirty="0"/>
                        <a:t>1.7</a:t>
                      </a:r>
                    </a:p>
                  </a:txBody>
                  <a:tcPr/>
                </a:tc>
                <a:extLst>
                  <a:ext uri="{0D108BD9-81ED-4DB2-BD59-A6C34878D82A}">
                    <a16:rowId xmlns:a16="http://schemas.microsoft.com/office/drawing/2014/main" val="3612093462"/>
                  </a:ext>
                </a:extLst>
              </a:tr>
              <a:tr h="229660">
                <a:tc>
                  <a:txBody>
                    <a:bodyPr/>
                    <a:lstStyle/>
                    <a:p>
                      <a:r>
                        <a:rPr lang="en-US" dirty="0"/>
                        <a:t>(Cylinder (side-on)</a:t>
                      </a:r>
                    </a:p>
                  </a:txBody>
                  <a:tcPr/>
                </a:tc>
                <a:tc>
                  <a:txBody>
                    <a:bodyPr/>
                    <a:lstStyle/>
                    <a:p>
                      <a:r>
                        <a:rPr lang="en-US" dirty="0"/>
                        <a:t>1.2</a:t>
                      </a:r>
                    </a:p>
                  </a:txBody>
                  <a:tcPr/>
                </a:tc>
                <a:extLst>
                  <a:ext uri="{0D108BD9-81ED-4DB2-BD59-A6C34878D82A}">
                    <a16:rowId xmlns:a16="http://schemas.microsoft.com/office/drawing/2014/main" val="2048013172"/>
                  </a:ext>
                </a:extLst>
              </a:tr>
            </a:tbl>
          </a:graphicData>
        </a:graphic>
      </p:graphicFrame>
    </p:spTree>
    <p:extLst>
      <p:ext uri="{BB962C8B-B14F-4D97-AF65-F5344CB8AC3E}">
        <p14:creationId xmlns:p14="http://schemas.microsoft.com/office/powerpoint/2010/main" val="27260441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81824" y="1572645"/>
            <a:ext cx="3320704" cy="3864989"/>
          </a:xfrm>
        </p:spPr>
        <p:txBody>
          <a:bodyPr wrap="square"/>
          <a:lstStyle/>
          <a:p>
            <a:r>
              <a:rPr lang="en-US" sz="2400" dirty="0"/>
              <a:t>The total angle which includes all the fragments from the warhead is called the </a:t>
            </a:r>
            <a:r>
              <a:rPr lang="en-US" sz="2400" b="1" i="1" dirty="0"/>
              <a:t>beam width</a:t>
            </a:r>
            <a:r>
              <a:rPr lang="en-US" sz="2400" dirty="0"/>
              <a:t> and is a useful characteristic for the analysis of the likely effectiveness of the warhead. For a simple cylinder, it is simply the </a:t>
            </a:r>
            <a:r>
              <a:rPr lang="en-US" sz="2400" b="1" i="1" dirty="0"/>
              <a:t>sum of the two extreme Taylor Angles</a:t>
            </a:r>
            <a:r>
              <a:rPr lang="en-US" sz="2400" dirty="0"/>
              <a:t>:</a:t>
            </a:r>
          </a:p>
          <a:p>
            <a:endParaRPr lang="en-US" sz="2400"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790326" y="19444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Warhead beam width and </a:t>
            </a:r>
          </a:p>
          <a:p>
            <a:pPr algn="ctr"/>
            <a:r>
              <a:rPr lang="en-GB" sz="4000" dirty="0"/>
              <a:t>Forward Velocity</a:t>
            </a:r>
          </a:p>
        </p:txBody>
      </p:sp>
      <p:pic>
        <p:nvPicPr>
          <p:cNvPr id="50" name="Picture 49" descr="Diagram&#10;&#10;Description automatically generated">
            <a:extLst>
              <a:ext uri="{FF2B5EF4-FFF2-40B4-BE49-F238E27FC236}">
                <a16:creationId xmlns:a16="http://schemas.microsoft.com/office/drawing/2014/main" id="{3F9F3E8E-C904-54EF-5EE9-2EA13742D5B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374282" y="1736151"/>
            <a:ext cx="7476135" cy="3636169"/>
          </a:xfrm>
          <a:prstGeom prst="rect">
            <a:avLst/>
          </a:prstGeom>
        </p:spPr>
      </p:pic>
    </p:spTree>
    <p:extLst>
      <p:ext uri="{BB962C8B-B14F-4D97-AF65-F5344CB8AC3E}">
        <p14:creationId xmlns:p14="http://schemas.microsoft.com/office/powerpoint/2010/main" val="40519795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68D8BB3-A95F-0622-BDAF-AF109D66DBE3}"/>
              </a:ext>
            </a:extLst>
          </p:cNvPr>
          <p:cNvGrpSpPr/>
          <p:nvPr/>
        </p:nvGrpSpPr>
        <p:grpSpPr>
          <a:xfrm>
            <a:off x="286656" y="2462337"/>
            <a:ext cx="6323654" cy="3256206"/>
            <a:chOff x="563335" y="2090058"/>
            <a:chExt cx="6323654" cy="3256206"/>
          </a:xfrm>
        </p:grpSpPr>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ED63DA96-4249-679D-853E-63717721842D}"/>
                    </a:ext>
                  </a:extLst>
                </p:cNvPr>
                <p:cNvSpPr txBox="1"/>
                <p:nvPr/>
              </p:nvSpPr>
              <p:spPr>
                <a:xfrm>
                  <a:off x="563335" y="2090058"/>
                  <a:ext cx="4514697" cy="751552"/>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400" b="0" i="1" smtClean="0">
                            <a:solidFill>
                              <a:schemeClr val="bg1"/>
                            </a:solidFill>
                            <a:latin typeface="Cambria Math" panose="02040503050406030204" pitchFamily="18" charset="0"/>
                          </a:rPr>
                          <m:t>𝑅𝑒𝑎𝑟</m:t>
                        </m:r>
                        <m:r>
                          <a:rPr lang="en-GB" sz="2400" b="0" i="1" smtClean="0">
                            <a:solidFill>
                              <a:schemeClr val="bg1"/>
                            </a:solidFill>
                            <a:latin typeface="Cambria Math" panose="02040503050406030204" pitchFamily="18" charset="0"/>
                          </a:rPr>
                          <m:t> </m:t>
                        </m:r>
                        <m:r>
                          <a:rPr lang="en-GB" sz="2400" b="0" i="1" smtClean="0">
                            <a:solidFill>
                              <a:schemeClr val="bg1"/>
                            </a:solidFill>
                            <a:latin typeface="Cambria Math" panose="02040503050406030204" pitchFamily="18" charset="0"/>
                          </a:rPr>
                          <m:t>𝐹𝑟𝑎𝑔𝑚𝑒𝑛𝑡</m:t>
                        </m:r>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𝑑</m:t>
                            </m:r>
                          </m:sub>
                        </m:sSub>
                        <m:r>
                          <a:rPr lang="en-GB" sz="2400" b="0" i="1" smtClean="0">
                            <a:solidFill>
                              <a:schemeClr val="bg1"/>
                            </a:solidFill>
                            <a:latin typeface="Cambria Math" panose="02040503050406030204" pitchFamily="18" charset="0"/>
                          </a:rPr>
                          <m:t>=</m:t>
                        </m:r>
                        <m:rad>
                          <m:radPr>
                            <m:degHide m:val="on"/>
                            <m:ctrlPr>
                              <a:rPr lang="en-GB" sz="2400" b="0" i="1" smtClean="0">
                                <a:solidFill>
                                  <a:schemeClr val="bg1"/>
                                </a:solidFill>
                                <a:latin typeface="Cambria Math" panose="02040503050406030204" pitchFamily="18" charset="0"/>
                              </a:rPr>
                            </m:ctrlPr>
                          </m:radPr>
                          <m:deg/>
                          <m:e>
                            <m:sSup>
                              <m:sSupPr>
                                <m:ctrlPr>
                                  <a:rPr lang="en-GB" sz="2400" b="0" i="1" smtClean="0">
                                    <a:solidFill>
                                      <a:schemeClr val="bg1"/>
                                    </a:solidFill>
                                    <a:latin typeface="Cambria Math" panose="02040503050406030204" pitchFamily="18" charset="0"/>
                                  </a:rPr>
                                </m:ctrlPr>
                              </m:sSupPr>
                              <m:e>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𝑜</m:t>
                                    </m:r>
                                  </m:sub>
                                </m:sSub>
                              </m:e>
                              <m:sup>
                                <m:r>
                                  <a:rPr lang="en-GB" sz="2400" b="0" i="1" smtClean="0">
                                    <a:solidFill>
                                      <a:schemeClr val="bg1"/>
                                    </a:solidFill>
                                    <a:latin typeface="Cambria Math" panose="02040503050406030204" pitchFamily="18" charset="0"/>
                                  </a:rPr>
                                  <m:t>2</m:t>
                                </m:r>
                              </m:sup>
                            </m:sSup>
                            <m:r>
                              <a:rPr lang="en-GB" sz="2400" b="0" i="1" smtClean="0">
                                <a:solidFill>
                                  <a:schemeClr val="bg1"/>
                                </a:solidFill>
                                <a:latin typeface="Cambria Math" panose="02040503050406030204" pitchFamily="18" charset="0"/>
                              </a:rPr>
                              <m:t>+</m:t>
                            </m:r>
                            <m:sSup>
                              <m:sSupPr>
                                <m:ctrlPr>
                                  <a:rPr lang="en-GB" sz="2400" b="0" i="1" smtClean="0">
                                    <a:solidFill>
                                      <a:schemeClr val="bg1"/>
                                    </a:solidFill>
                                    <a:latin typeface="Cambria Math" panose="02040503050406030204" pitchFamily="18" charset="0"/>
                                  </a:rPr>
                                </m:ctrlPr>
                              </m:sSupPr>
                              <m:e>
                                <m:sSubSup>
                                  <m:sSubSupPr>
                                    <m:ctrlPr>
                                      <a:rPr lang="en-GB" sz="2400" b="0" i="1" smtClean="0">
                                        <a:solidFill>
                                          <a:schemeClr val="bg1"/>
                                        </a:solidFill>
                                        <a:latin typeface="Cambria Math" panose="02040503050406030204" pitchFamily="18" charset="0"/>
                                      </a:rPr>
                                    </m:ctrlPr>
                                  </m:sSubSup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𝑚</m:t>
                                    </m:r>
                                  </m:sub>
                                  <m:sup>
                                    <m:r>
                                      <a:rPr lang="en-GB" sz="2400" b="0" i="1" smtClean="0">
                                        <a:solidFill>
                                          <a:schemeClr val="bg1"/>
                                        </a:solidFill>
                                        <a:latin typeface="Cambria Math" panose="02040503050406030204" pitchFamily="18" charset="0"/>
                                      </a:rPr>
                                      <m:t>2</m:t>
                                    </m:r>
                                  </m:sup>
                                </m:sSubSup>
                              </m:e>
                              <m:sup/>
                            </m:sSup>
                          </m:e>
                        </m:rad>
                      </m:oMath>
                    </m:oMathPara>
                  </a14:m>
                  <a:endParaRPr lang="en-US" sz="2400" dirty="0">
                    <a:solidFill>
                      <a:schemeClr val="bg1"/>
                    </a:solidFill>
                  </a:endParaRPr>
                </a:p>
              </p:txBody>
            </p:sp>
          </mc:Choice>
          <mc:Fallback xmlns="">
            <p:sp>
              <p:nvSpPr>
                <p:cNvPr id="3" name="TextBox 2">
                  <a:extLst>
                    <a:ext uri="{FF2B5EF4-FFF2-40B4-BE49-F238E27FC236}">
                      <a16:creationId xmlns:a16="http://schemas.microsoft.com/office/drawing/2014/main" id="{ED63DA96-4249-679D-853E-63717721842D}"/>
                    </a:ext>
                  </a:extLst>
                </p:cNvPr>
                <p:cNvSpPr txBox="1">
                  <a:spLocks noRot="1" noChangeAspect="1" noMove="1" noResize="1" noEditPoints="1" noAdjustHandles="1" noChangeArrowheads="1" noChangeShapeType="1" noTextEdit="1"/>
                </p:cNvSpPr>
                <p:nvPr/>
              </p:nvSpPr>
              <p:spPr>
                <a:xfrm>
                  <a:off x="563335" y="2090058"/>
                  <a:ext cx="4514697" cy="751552"/>
                </a:xfrm>
                <a:prstGeom prst="rect">
                  <a:avLst/>
                </a:prstGeom>
                <a:blipFill>
                  <a:blip r:embed="rId3"/>
                  <a:stretch>
                    <a:fillRect l="-1120" b="-6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AF38E58E-C503-165C-E0B5-C86FA27AD1E7}"/>
                    </a:ext>
                  </a:extLst>
                </p:cNvPr>
                <p:cNvSpPr txBox="1"/>
                <p:nvPr/>
              </p:nvSpPr>
              <p:spPr>
                <a:xfrm>
                  <a:off x="567021" y="2865128"/>
                  <a:ext cx="2230354" cy="754181"/>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2400" i="1" smtClean="0">
                                <a:solidFill>
                                  <a:schemeClr val="bg1"/>
                                </a:solidFill>
                                <a:latin typeface="Cambria Math" panose="02040503050406030204" pitchFamily="18" charset="0"/>
                              </a:rPr>
                            </m:ctrlPr>
                          </m:sSubPr>
                          <m:e>
                            <m:r>
                              <a:rPr lang="en-US" sz="2400" i="1" smtClean="0">
                                <a:solidFill>
                                  <a:schemeClr val="bg1"/>
                                </a:solidFill>
                                <a:latin typeface="Cambria Math" panose="02040503050406030204" pitchFamily="18" charset="0"/>
                                <a:ea typeface="Cambria Math" panose="02040503050406030204" pitchFamily="18" charset="0"/>
                              </a:rPr>
                              <m:t>𝜃</m:t>
                            </m:r>
                          </m:e>
                          <m:sub>
                            <m:r>
                              <a:rPr lang="en-GB" sz="2400" b="0" i="1" smtClean="0">
                                <a:solidFill>
                                  <a:schemeClr val="bg1"/>
                                </a:solidFill>
                                <a:latin typeface="Cambria Math" panose="02040503050406030204" pitchFamily="18" charset="0"/>
                              </a:rPr>
                              <m:t>𝑑</m:t>
                            </m:r>
                          </m:sub>
                        </m:sSub>
                        <m:r>
                          <a:rPr lang="en-GB" sz="2400" b="0" i="1" smtClean="0">
                            <a:solidFill>
                              <a:schemeClr val="bg1"/>
                            </a:solidFill>
                            <a:latin typeface="Cambria Math" panose="02040503050406030204" pitchFamily="18" charset="0"/>
                          </a:rPr>
                          <m:t>=</m:t>
                        </m:r>
                        <m:func>
                          <m:funcPr>
                            <m:ctrlPr>
                              <a:rPr lang="en-GB" sz="2400" b="0" i="1" smtClean="0">
                                <a:solidFill>
                                  <a:schemeClr val="bg1"/>
                                </a:solidFill>
                                <a:latin typeface="Cambria Math" panose="02040503050406030204" pitchFamily="18" charset="0"/>
                              </a:rPr>
                            </m:ctrlPr>
                          </m:funcPr>
                          <m:fName>
                            <m:sSup>
                              <m:sSupPr>
                                <m:ctrlPr>
                                  <a:rPr lang="en-GB" sz="2400" b="0" i="1" smtClean="0">
                                    <a:solidFill>
                                      <a:schemeClr val="bg1"/>
                                    </a:solidFill>
                                    <a:latin typeface="Cambria Math" panose="02040503050406030204" pitchFamily="18" charset="0"/>
                                  </a:rPr>
                                </m:ctrlPr>
                              </m:sSupPr>
                              <m:e>
                                <m:r>
                                  <m:rPr>
                                    <m:sty m:val="p"/>
                                  </m:rPr>
                                  <a:rPr lang="en-GB" sz="2400" b="0" i="0" smtClean="0">
                                    <a:solidFill>
                                      <a:schemeClr val="bg1"/>
                                    </a:solidFill>
                                    <a:latin typeface="Cambria Math" panose="02040503050406030204" pitchFamily="18" charset="0"/>
                                  </a:rPr>
                                  <m:t>tan</m:t>
                                </m:r>
                              </m:e>
                              <m:sup>
                                <m:r>
                                  <a:rPr lang="en-GB" sz="2400" b="0" i="1" smtClean="0">
                                    <a:solidFill>
                                      <a:schemeClr val="bg1"/>
                                    </a:solidFill>
                                    <a:latin typeface="Cambria Math" panose="02040503050406030204" pitchFamily="18" charset="0"/>
                                  </a:rPr>
                                  <m:t>−1</m:t>
                                </m:r>
                              </m:sup>
                            </m:sSup>
                          </m:fName>
                          <m:e>
                            <m:d>
                              <m:dPr>
                                <m:ctrlPr>
                                  <a:rPr lang="en-GB" sz="2400" b="0" i="1" smtClean="0">
                                    <a:solidFill>
                                      <a:schemeClr val="bg1"/>
                                    </a:solidFill>
                                    <a:latin typeface="Cambria Math" panose="02040503050406030204" pitchFamily="18" charset="0"/>
                                  </a:rPr>
                                </m:ctrlPr>
                              </m:dPr>
                              <m:e>
                                <m:f>
                                  <m:fPr>
                                    <m:ctrlPr>
                                      <a:rPr lang="en-GB" sz="2400" b="0" i="1" smtClean="0">
                                        <a:solidFill>
                                          <a:schemeClr val="bg1"/>
                                        </a:solidFill>
                                        <a:latin typeface="Cambria Math" panose="02040503050406030204" pitchFamily="18" charset="0"/>
                                      </a:rPr>
                                    </m:ctrlPr>
                                  </m:fPr>
                                  <m:num>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𝑚</m:t>
                                        </m:r>
                                      </m:sub>
                                    </m:sSub>
                                  </m:num>
                                  <m:den>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0</m:t>
                                        </m:r>
                                      </m:sub>
                                    </m:sSub>
                                  </m:den>
                                </m:f>
                              </m:e>
                            </m:d>
                          </m:e>
                        </m:func>
                      </m:oMath>
                    </m:oMathPara>
                  </a14:m>
                  <a:endParaRPr lang="en-US" sz="2400" dirty="0">
                    <a:solidFill>
                      <a:schemeClr val="bg1"/>
                    </a:solidFill>
                  </a:endParaRPr>
                </a:p>
              </p:txBody>
            </p:sp>
          </mc:Choice>
          <mc:Fallback xmlns="">
            <p:sp>
              <p:nvSpPr>
                <p:cNvPr id="5" name="TextBox 4">
                  <a:extLst>
                    <a:ext uri="{FF2B5EF4-FFF2-40B4-BE49-F238E27FC236}">
                      <a16:creationId xmlns:a16="http://schemas.microsoft.com/office/drawing/2014/main" id="{AF38E58E-C503-165C-E0B5-C86FA27AD1E7}"/>
                    </a:ext>
                  </a:extLst>
                </p:cNvPr>
                <p:cNvSpPr txBox="1">
                  <a:spLocks noRot="1" noChangeAspect="1" noMove="1" noResize="1" noEditPoints="1" noAdjustHandles="1" noChangeArrowheads="1" noChangeShapeType="1" noTextEdit="1"/>
                </p:cNvSpPr>
                <p:nvPr/>
              </p:nvSpPr>
              <p:spPr>
                <a:xfrm>
                  <a:off x="567021" y="2865128"/>
                  <a:ext cx="2230354" cy="754181"/>
                </a:xfrm>
                <a:prstGeom prst="rect">
                  <a:avLst/>
                </a:prstGeom>
                <a:blipFill>
                  <a:blip r:embed="rId4"/>
                  <a:stretch>
                    <a:fillRect l="-2841" b="-819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B93FEBB8-D756-E3DD-AF13-858CD746AB61}"/>
                    </a:ext>
                  </a:extLst>
                </p:cNvPr>
                <p:cNvSpPr txBox="1"/>
                <p:nvPr/>
              </p:nvSpPr>
              <p:spPr>
                <a:xfrm>
                  <a:off x="563335" y="3640583"/>
                  <a:ext cx="6323654" cy="751552"/>
                </a:xfrm>
                <a:prstGeom prst="rect">
                  <a:avLst/>
                </a:prstGeom>
                <a:noFill/>
              </p:spPr>
              <p:txBody>
                <a:bodyPr wrap="none" lIns="0" tIns="0" rIns="0" bIns="0" rtlCol="0">
                  <a:spAutoFit/>
                </a:bodyPr>
                <a:lstStyle/>
                <a:p>
                  <a:r>
                    <a:rPr lang="en-GB" sz="2400" b="0" dirty="0">
                      <a:solidFill>
                        <a:schemeClr val="bg1"/>
                      </a:solidFill>
                    </a:rPr>
                    <a:t>Front</a:t>
                  </a:r>
                  <a14:m>
                    <m:oMath xmlns:m="http://schemas.openxmlformats.org/officeDocument/2006/math">
                      <m:r>
                        <a:rPr lang="en-GB" sz="2400" b="0" i="1" smtClean="0">
                          <a:solidFill>
                            <a:schemeClr val="bg1"/>
                          </a:solidFill>
                          <a:latin typeface="Cambria Math" panose="02040503050406030204" pitchFamily="18" charset="0"/>
                        </a:rPr>
                        <m:t> </m:t>
                      </m:r>
                      <m:r>
                        <a:rPr lang="en-GB" sz="2400" b="0" i="1" smtClean="0">
                          <a:solidFill>
                            <a:schemeClr val="bg1"/>
                          </a:solidFill>
                          <a:latin typeface="Cambria Math" panose="02040503050406030204" pitchFamily="18" charset="0"/>
                        </a:rPr>
                        <m:t>𝐹𝑟𝑎𝑔𝑚𝑒𝑛𝑡</m:t>
                      </m:r>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𝑑</m:t>
                          </m:r>
                        </m:sub>
                      </m:sSub>
                      <m:r>
                        <a:rPr lang="en-GB" sz="2400" b="0" i="1" smtClean="0">
                          <a:solidFill>
                            <a:schemeClr val="bg1"/>
                          </a:solidFill>
                          <a:latin typeface="Cambria Math" panose="02040503050406030204" pitchFamily="18" charset="0"/>
                        </a:rPr>
                        <m:t>=</m:t>
                      </m:r>
                      <m:rad>
                        <m:radPr>
                          <m:degHide m:val="on"/>
                          <m:ctrlPr>
                            <a:rPr lang="en-GB" sz="2400" b="0" i="1" smtClean="0">
                              <a:solidFill>
                                <a:schemeClr val="bg1"/>
                              </a:solidFill>
                              <a:latin typeface="Cambria Math" panose="02040503050406030204" pitchFamily="18" charset="0"/>
                            </a:rPr>
                          </m:ctrlPr>
                        </m:radPr>
                        <m:deg/>
                        <m:e>
                          <m:sSup>
                            <m:sSupPr>
                              <m:ctrlPr>
                                <a:rPr lang="en-GB" sz="2400" b="0" i="1" smtClean="0">
                                  <a:solidFill>
                                    <a:schemeClr val="bg1"/>
                                  </a:solidFill>
                                  <a:latin typeface="Cambria Math" panose="02040503050406030204" pitchFamily="18" charset="0"/>
                                </a:rPr>
                              </m:ctrlPr>
                            </m:sSupPr>
                            <m:e>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𝑜</m:t>
                                  </m:r>
                                </m:sub>
                              </m:sSub>
                            </m:e>
                            <m:sup>
                              <m:r>
                                <a:rPr lang="en-GB" sz="2400" b="0" i="1" smtClean="0">
                                  <a:solidFill>
                                    <a:schemeClr val="bg1"/>
                                  </a:solidFill>
                                  <a:latin typeface="Cambria Math" panose="02040503050406030204" pitchFamily="18" charset="0"/>
                                </a:rPr>
                                <m:t>2</m:t>
                              </m:r>
                            </m:sup>
                          </m:sSup>
                          <m:r>
                            <a:rPr lang="en-GB" sz="2400" b="0" i="1" smtClean="0">
                              <a:solidFill>
                                <a:schemeClr val="bg1"/>
                              </a:solidFill>
                              <a:latin typeface="Cambria Math" panose="02040503050406030204" pitchFamily="18" charset="0"/>
                            </a:rPr>
                            <m:t>+</m:t>
                          </m:r>
                          <m:sSup>
                            <m:sSupPr>
                              <m:ctrlPr>
                                <a:rPr lang="en-GB" sz="2400" b="0" i="1" smtClean="0">
                                  <a:solidFill>
                                    <a:schemeClr val="bg1"/>
                                  </a:solidFill>
                                  <a:latin typeface="Cambria Math" panose="02040503050406030204" pitchFamily="18" charset="0"/>
                                </a:rPr>
                              </m:ctrlPr>
                            </m:sSupPr>
                            <m:e>
                              <m:sSubSup>
                                <m:sSubSupPr>
                                  <m:ctrlPr>
                                    <a:rPr lang="en-GB" sz="2400" b="0" i="1" smtClean="0">
                                      <a:solidFill>
                                        <a:schemeClr val="bg1"/>
                                      </a:solidFill>
                                      <a:latin typeface="Cambria Math" panose="02040503050406030204" pitchFamily="18" charset="0"/>
                                    </a:rPr>
                                  </m:ctrlPr>
                                </m:sSubSup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𝑚</m:t>
                                  </m:r>
                                </m:sub>
                                <m:sup>
                                  <m:r>
                                    <a:rPr lang="en-GB" sz="2400" b="0" i="1" smtClean="0">
                                      <a:solidFill>
                                        <a:schemeClr val="bg1"/>
                                      </a:solidFill>
                                      <a:latin typeface="Cambria Math" panose="02040503050406030204" pitchFamily="18" charset="0"/>
                                    </a:rPr>
                                    <m:t>2</m:t>
                                  </m:r>
                                </m:sup>
                              </m:sSubSup>
                            </m:e>
                            <m:sup/>
                          </m:sSup>
                          <m:r>
                            <a:rPr lang="en-GB" sz="2400" b="0" i="1" smtClean="0">
                              <a:solidFill>
                                <a:schemeClr val="bg1"/>
                              </a:solidFill>
                              <a:latin typeface="Cambria Math" panose="02040503050406030204" pitchFamily="18" charset="0"/>
                            </a:rPr>
                            <m:t>−2</m:t>
                          </m:r>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𝑜</m:t>
                              </m:r>
                            </m:sub>
                          </m:sSub>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𝑚</m:t>
                              </m:r>
                            </m:sub>
                          </m:sSub>
                          <m:func>
                            <m:funcPr>
                              <m:ctrlPr>
                                <a:rPr lang="en-GB" sz="2400" b="0" i="1" smtClean="0">
                                  <a:solidFill>
                                    <a:schemeClr val="bg1"/>
                                  </a:solidFill>
                                  <a:latin typeface="Cambria Math" panose="02040503050406030204" pitchFamily="18" charset="0"/>
                                </a:rPr>
                              </m:ctrlPr>
                            </m:funcPr>
                            <m:fName>
                              <m:r>
                                <m:rPr>
                                  <m:sty m:val="p"/>
                                </m:rPr>
                                <a:rPr lang="en-GB" sz="2400" b="0" i="0" smtClean="0">
                                  <a:solidFill>
                                    <a:schemeClr val="bg1"/>
                                  </a:solidFill>
                                  <a:latin typeface="Cambria Math" panose="02040503050406030204" pitchFamily="18" charset="0"/>
                                </a:rPr>
                                <m:t>cos</m:t>
                              </m:r>
                            </m:fName>
                            <m:e>
                              <m:r>
                                <a:rPr lang="en-GB" sz="2400" b="0" i="1" smtClean="0">
                                  <a:solidFill>
                                    <a:schemeClr val="bg1"/>
                                  </a:solidFill>
                                  <a:latin typeface="Cambria Math" panose="02040503050406030204" pitchFamily="18" charset="0"/>
                                  <a:ea typeface="Cambria Math" panose="02040503050406030204" pitchFamily="18" charset="0"/>
                                </a:rPr>
                                <m:t>𝛼</m:t>
                              </m:r>
                            </m:e>
                          </m:func>
                        </m:e>
                      </m:rad>
                    </m:oMath>
                  </a14:m>
                  <a:endParaRPr lang="en-US" sz="2400" dirty="0">
                    <a:solidFill>
                      <a:schemeClr val="bg1"/>
                    </a:solidFill>
                  </a:endParaRPr>
                </a:p>
              </p:txBody>
            </p:sp>
          </mc:Choice>
          <mc:Fallback xmlns="">
            <p:sp>
              <p:nvSpPr>
                <p:cNvPr id="6" name="TextBox 5">
                  <a:extLst>
                    <a:ext uri="{FF2B5EF4-FFF2-40B4-BE49-F238E27FC236}">
                      <a16:creationId xmlns:a16="http://schemas.microsoft.com/office/drawing/2014/main" id="{B93FEBB8-D756-E3DD-AF13-858CD746AB61}"/>
                    </a:ext>
                  </a:extLst>
                </p:cNvPr>
                <p:cNvSpPr txBox="1">
                  <a:spLocks noRot="1" noChangeAspect="1" noMove="1" noResize="1" noEditPoints="1" noAdjustHandles="1" noChangeArrowheads="1" noChangeShapeType="1" noTextEdit="1"/>
                </p:cNvSpPr>
                <p:nvPr/>
              </p:nvSpPr>
              <p:spPr>
                <a:xfrm>
                  <a:off x="563335" y="3640583"/>
                  <a:ext cx="6323654" cy="751552"/>
                </a:xfrm>
                <a:prstGeom prst="rect">
                  <a:avLst/>
                </a:prstGeom>
                <a:blipFill>
                  <a:blip r:embed="rId5"/>
                  <a:stretch>
                    <a:fillRect l="-3006" b="-983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83177C87-962A-362A-BC44-1B46F3538E8E}"/>
                    </a:ext>
                  </a:extLst>
                </p:cNvPr>
                <p:cNvSpPr txBox="1"/>
                <p:nvPr/>
              </p:nvSpPr>
              <p:spPr>
                <a:xfrm>
                  <a:off x="567021" y="4592083"/>
                  <a:ext cx="5783571" cy="754181"/>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2400" i="1" smtClean="0">
                                <a:solidFill>
                                  <a:schemeClr val="bg1"/>
                                </a:solidFill>
                                <a:latin typeface="Cambria Math" panose="02040503050406030204" pitchFamily="18" charset="0"/>
                              </a:rPr>
                            </m:ctrlPr>
                          </m:sSubPr>
                          <m:e>
                            <m:r>
                              <a:rPr lang="en-US" sz="2400" i="1" smtClean="0">
                                <a:solidFill>
                                  <a:schemeClr val="bg1"/>
                                </a:solidFill>
                                <a:latin typeface="Cambria Math" panose="02040503050406030204" pitchFamily="18" charset="0"/>
                                <a:ea typeface="Cambria Math" panose="02040503050406030204" pitchFamily="18" charset="0"/>
                              </a:rPr>
                              <m:t>𝜃</m:t>
                            </m:r>
                          </m:e>
                          <m:sub>
                            <m:r>
                              <a:rPr lang="en-GB" sz="2400" b="0" i="1" smtClean="0">
                                <a:solidFill>
                                  <a:schemeClr val="bg1"/>
                                </a:solidFill>
                                <a:latin typeface="Cambria Math" panose="02040503050406030204" pitchFamily="18" charset="0"/>
                              </a:rPr>
                              <m:t>𝑑</m:t>
                            </m:r>
                          </m:sub>
                        </m:sSub>
                        <m:r>
                          <a:rPr lang="en-GB" sz="2400" b="0" i="1" smtClean="0">
                            <a:solidFill>
                              <a:schemeClr val="bg1"/>
                            </a:solidFill>
                            <a:latin typeface="Cambria Math" panose="02040503050406030204" pitchFamily="18" charset="0"/>
                          </a:rPr>
                          <m:t>=</m:t>
                        </m:r>
                        <m:func>
                          <m:funcPr>
                            <m:ctrlPr>
                              <a:rPr lang="en-GB" sz="2400" b="0" i="1" smtClean="0">
                                <a:solidFill>
                                  <a:schemeClr val="bg1"/>
                                </a:solidFill>
                                <a:latin typeface="Cambria Math" panose="02040503050406030204" pitchFamily="18" charset="0"/>
                              </a:rPr>
                            </m:ctrlPr>
                          </m:funcPr>
                          <m:fName>
                            <m:sSup>
                              <m:sSupPr>
                                <m:ctrlPr>
                                  <a:rPr lang="en-GB" sz="2400" b="0" i="1" smtClean="0">
                                    <a:solidFill>
                                      <a:schemeClr val="bg1"/>
                                    </a:solidFill>
                                    <a:latin typeface="Cambria Math" panose="02040503050406030204" pitchFamily="18" charset="0"/>
                                  </a:rPr>
                                </m:ctrlPr>
                              </m:sSupPr>
                              <m:e>
                                <m:r>
                                  <m:rPr>
                                    <m:sty m:val="p"/>
                                  </m:rPr>
                                  <a:rPr lang="en-GB" sz="2400" b="0" i="0" smtClean="0">
                                    <a:solidFill>
                                      <a:schemeClr val="bg1"/>
                                    </a:solidFill>
                                    <a:latin typeface="Cambria Math" panose="02040503050406030204" pitchFamily="18" charset="0"/>
                                  </a:rPr>
                                  <m:t>sin</m:t>
                                </m:r>
                              </m:e>
                              <m:sup>
                                <m:r>
                                  <a:rPr lang="en-GB" sz="2400" b="0" i="1" smtClean="0">
                                    <a:solidFill>
                                      <a:schemeClr val="bg1"/>
                                    </a:solidFill>
                                    <a:latin typeface="Cambria Math" panose="02040503050406030204" pitchFamily="18" charset="0"/>
                                  </a:rPr>
                                  <m:t>−1</m:t>
                                </m:r>
                              </m:sup>
                            </m:sSup>
                          </m:fName>
                          <m:e>
                            <m:d>
                              <m:dPr>
                                <m:ctrlPr>
                                  <a:rPr lang="en-GB" sz="2400" b="0" i="1" smtClean="0">
                                    <a:solidFill>
                                      <a:schemeClr val="bg1"/>
                                    </a:solidFill>
                                    <a:latin typeface="Cambria Math" panose="02040503050406030204" pitchFamily="18" charset="0"/>
                                  </a:rPr>
                                </m:ctrlPr>
                              </m:dPr>
                              <m:e>
                                <m:f>
                                  <m:fPr>
                                    <m:ctrlPr>
                                      <a:rPr lang="en-GB" sz="2400" b="0" i="1" smtClean="0">
                                        <a:solidFill>
                                          <a:schemeClr val="bg1"/>
                                        </a:solidFill>
                                        <a:latin typeface="Cambria Math" panose="02040503050406030204" pitchFamily="18" charset="0"/>
                                      </a:rPr>
                                    </m:ctrlPr>
                                  </m:fPr>
                                  <m:num>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𝑚</m:t>
                                        </m:r>
                                      </m:sub>
                                    </m:sSub>
                                  </m:num>
                                  <m:den>
                                    <m:sSub>
                                      <m:sSubPr>
                                        <m:ctrlPr>
                                          <a:rPr lang="en-GB" sz="2400" b="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𝑉</m:t>
                                        </m:r>
                                      </m:e>
                                      <m:sub>
                                        <m:r>
                                          <a:rPr lang="en-GB" sz="2400" b="0" i="1" smtClean="0">
                                            <a:solidFill>
                                              <a:schemeClr val="bg1"/>
                                            </a:solidFill>
                                            <a:latin typeface="Cambria Math" panose="02040503050406030204" pitchFamily="18" charset="0"/>
                                          </a:rPr>
                                          <m:t>0</m:t>
                                        </m:r>
                                      </m:sub>
                                    </m:sSub>
                                  </m:den>
                                </m:f>
                                <m:func>
                                  <m:funcPr>
                                    <m:ctrlPr>
                                      <a:rPr lang="en-GB" sz="2400" b="0" i="1" smtClean="0">
                                        <a:solidFill>
                                          <a:schemeClr val="bg1"/>
                                        </a:solidFill>
                                        <a:latin typeface="Cambria Math" panose="02040503050406030204" pitchFamily="18" charset="0"/>
                                      </a:rPr>
                                    </m:ctrlPr>
                                  </m:funcPr>
                                  <m:fName>
                                    <m:r>
                                      <m:rPr>
                                        <m:sty m:val="p"/>
                                      </m:rPr>
                                      <a:rPr lang="en-GB" sz="2400" b="0" i="0" smtClean="0">
                                        <a:solidFill>
                                          <a:schemeClr val="bg1"/>
                                        </a:solidFill>
                                        <a:latin typeface="Cambria Math" panose="02040503050406030204" pitchFamily="18" charset="0"/>
                                      </a:rPr>
                                      <m:t>sin</m:t>
                                    </m:r>
                                  </m:fName>
                                  <m:e>
                                    <m:r>
                                      <a:rPr lang="en-GB" sz="2400" b="0" i="1" smtClean="0">
                                        <a:solidFill>
                                          <a:schemeClr val="bg1"/>
                                        </a:solidFill>
                                        <a:latin typeface="Cambria Math" panose="02040503050406030204" pitchFamily="18" charset="0"/>
                                        <a:ea typeface="Cambria Math" panose="02040503050406030204" pitchFamily="18" charset="0"/>
                                      </a:rPr>
                                      <m:t>𝛼</m:t>
                                    </m:r>
                                  </m:e>
                                </m:func>
                              </m:e>
                            </m:d>
                            <m:r>
                              <a:rPr lang="en-GB" sz="2400" b="0" i="1" smtClean="0">
                                <a:solidFill>
                                  <a:schemeClr val="bg1"/>
                                </a:solidFill>
                                <a:latin typeface="Cambria Math" panose="02040503050406030204" pitchFamily="18" charset="0"/>
                              </a:rPr>
                              <m:t> </m:t>
                            </m:r>
                            <m:r>
                              <a:rPr lang="en-GB" sz="2400" b="0" i="1" smtClean="0">
                                <a:solidFill>
                                  <a:schemeClr val="bg1"/>
                                </a:solidFill>
                                <a:latin typeface="Cambria Math" panose="02040503050406030204" pitchFamily="18" charset="0"/>
                              </a:rPr>
                              <m:t>𝑤h𝑒𝑟𝑒</m:t>
                            </m:r>
                            <m:r>
                              <a:rPr lang="en-GB" sz="2400" b="0" i="1" smtClean="0">
                                <a:solidFill>
                                  <a:schemeClr val="bg1"/>
                                </a:solidFill>
                                <a:latin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𝛼</m:t>
                            </m:r>
                            <m:r>
                              <a:rPr lang="en-GB" sz="2400" b="0" i="1" smtClean="0">
                                <a:solidFill>
                                  <a:schemeClr val="bg1"/>
                                </a:solidFill>
                                <a:latin typeface="Cambria Math" panose="02040503050406030204" pitchFamily="18" charset="0"/>
                                <a:ea typeface="Cambria Math" panose="02040503050406030204" pitchFamily="18" charset="0"/>
                              </a:rPr>
                              <m:t>=(90+</m:t>
                            </m:r>
                            <m:sSub>
                              <m:sSubPr>
                                <m:ctrlPr>
                                  <a:rPr lang="en-GB" sz="2400" b="0" i="1" smtClean="0">
                                    <a:solidFill>
                                      <a:schemeClr val="bg1"/>
                                    </a:solidFill>
                                    <a:latin typeface="Cambria Math" panose="02040503050406030204" pitchFamily="18" charset="0"/>
                                    <a:ea typeface="Cambria Math" panose="02040503050406030204" pitchFamily="18" charset="0"/>
                                  </a:rPr>
                                </m:ctrlPr>
                              </m:sSubPr>
                              <m:e>
                                <m:r>
                                  <a:rPr lang="en-GB" sz="2400" b="0" i="1" smtClean="0">
                                    <a:solidFill>
                                      <a:schemeClr val="bg1"/>
                                    </a:solidFill>
                                    <a:latin typeface="Cambria Math" panose="02040503050406030204" pitchFamily="18" charset="0"/>
                                    <a:ea typeface="Cambria Math" panose="02040503050406030204" pitchFamily="18" charset="0"/>
                                  </a:rPr>
                                  <m:t>𝜃</m:t>
                                </m:r>
                              </m:e>
                              <m:sub>
                                <m:r>
                                  <a:rPr lang="en-GB" sz="2400" b="0" i="1" smtClean="0">
                                    <a:solidFill>
                                      <a:schemeClr val="bg1"/>
                                    </a:solidFill>
                                    <a:latin typeface="Cambria Math" panose="02040503050406030204" pitchFamily="18" charset="0"/>
                                    <a:ea typeface="Cambria Math" panose="02040503050406030204" pitchFamily="18" charset="0"/>
                                  </a:rPr>
                                  <m:t>𝑜</m:t>
                                </m:r>
                              </m:sub>
                            </m:sSub>
                            <m:r>
                              <a:rPr lang="en-GB" sz="2400" b="0" i="1" smtClean="0">
                                <a:solidFill>
                                  <a:schemeClr val="bg1"/>
                                </a:solidFill>
                                <a:latin typeface="Cambria Math" panose="02040503050406030204" pitchFamily="18" charset="0"/>
                                <a:ea typeface="Cambria Math" panose="02040503050406030204" pitchFamily="18" charset="0"/>
                              </a:rPr>
                              <m:t>)</m:t>
                            </m:r>
                          </m:e>
                        </m:func>
                      </m:oMath>
                    </m:oMathPara>
                  </a14:m>
                  <a:endParaRPr lang="en-US" sz="2400" dirty="0">
                    <a:solidFill>
                      <a:schemeClr val="bg1"/>
                    </a:solidFill>
                  </a:endParaRPr>
                </a:p>
              </p:txBody>
            </p:sp>
          </mc:Choice>
          <mc:Fallback xmlns="">
            <p:sp>
              <p:nvSpPr>
                <p:cNvPr id="7" name="TextBox 6">
                  <a:extLst>
                    <a:ext uri="{FF2B5EF4-FFF2-40B4-BE49-F238E27FC236}">
                      <a16:creationId xmlns:a16="http://schemas.microsoft.com/office/drawing/2014/main" id="{83177C87-962A-362A-BC44-1B46F3538E8E}"/>
                    </a:ext>
                  </a:extLst>
                </p:cNvPr>
                <p:cNvSpPr txBox="1">
                  <a:spLocks noRot="1" noChangeAspect="1" noMove="1" noResize="1" noEditPoints="1" noAdjustHandles="1" noChangeArrowheads="1" noChangeShapeType="1" noTextEdit="1"/>
                </p:cNvSpPr>
                <p:nvPr/>
              </p:nvSpPr>
              <p:spPr>
                <a:xfrm>
                  <a:off x="567021" y="4592083"/>
                  <a:ext cx="5783571" cy="754181"/>
                </a:xfrm>
                <a:prstGeom prst="rect">
                  <a:avLst/>
                </a:prstGeom>
                <a:blipFill>
                  <a:blip r:embed="rId6"/>
                  <a:stretch>
                    <a:fillRect l="-877" r="-1316" b="-8197"/>
                  </a:stretch>
                </a:blipFill>
              </p:spPr>
              <p:txBody>
                <a:bodyPr/>
                <a:lstStyle/>
                <a:p>
                  <a:r>
                    <a:rPr lang="en-US">
                      <a:noFill/>
                    </a:rPr>
                    <a:t> </a:t>
                  </a:r>
                </a:p>
              </p:txBody>
            </p:sp>
          </mc:Fallback>
        </mc:AlternateContent>
      </p:grpSp>
      <p:sp>
        <p:nvSpPr>
          <p:cNvPr id="35" name="Arc 34">
            <a:extLst>
              <a:ext uri="{FF2B5EF4-FFF2-40B4-BE49-F238E27FC236}">
                <a16:creationId xmlns:a16="http://schemas.microsoft.com/office/drawing/2014/main" id="{D278C535-01C4-1AF4-1C8E-B225C84FA6D8}"/>
              </a:ext>
            </a:extLst>
          </p:cNvPr>
          <p:cNvSpPr/>
          <p:nvPr/>
        </p:nvSpPr>
        <p:spPr>
          <a:xfrm>
            <a:off x="9107738" y="2421638"/>
            <a:ext cx="614178" cy="220213"/>
          </a:xfrm>
          <a:prstGeom prst="arc">
            <a:avLst/>
          </a:prstGeom>
          <a:ln>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38" name="Picture 37" descr="Diagram&#10;&#10;Description automatically generated">
            <a:extLst>
              <a:ext uri="{FF2B5EF4-FFF2-40B4-BE49-F238E27FC236}">
                <a16:creationId xmlns:a16="http://schemas.microsoft.com/office/drawing/2014/main" id="{6005031D-99C0-82BB-39ED-48C39F915DD1}"/>
              </a:ext>
            </a:extLst>
          </p:cNvPr>
          <p:cNvPicPr>
            <a:picLocks noChangeAspect="1"/>
          </p:cNvPicPr>
          <p:nvPr/>
        </p:nvPicPr>
        <p:blipFill>
          <a:blip r:embed="rId7"/>
          <a:stretch>
            <a:fillRect/>
          </a:stretch>
        </p:blipFill>
        <p:spPr>
          <a:xfrm>
            <a:off x="5176555" y="749730"/>
            <a:ext cx="6728789" cy="2900631"/>
          </a:xfrm>
          <a:prstGeom prst="rect">
            <a:avLst/>
          </a:prstGeom>
        </p:spPr>
      </p:pic>
      <p:pic>
        <p:nvPicPr>
          <p:cNvPr id="2" name="Content Placeholder 6" descr="Diagram&#10;&#10;Description automatically generated">
            <a:extLst>
              <a:ext uri="{FF2B5EF4-FFF2-40B4-BE49-F238E27FC236}">
                <a16:creationId xmlns:a16="http://schemas.microsoft.com/office/drawing/2014/main" id="{7418BC02-377E-C4E0-B988-C4ABEE317D2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7427642" y="3911154"/>
            <a:ext cx="3974369" cy="2106415"/>
          </a:xfrm>
          <a:prstGeom prst="rect">
            <a:avLst/>
          </a:prstGeom>
        </p:spPr>
      </p:pic>
      <p:sp>
        <p:nvSpPr>
          <p:cNvPr id="4" name="Rectangle 3">
            <a:extLst>
              <a:ext uri="{FF2B5EF4-FFF2-40B4-BE49-F238E27FC236}">
                <a16:creationId xmlns:a16="http://schemas.microsoft.com/office/drawing/2014/main" id="{B2ECD4DD-A337-BD26-5FAD-AD92F9E704A7}"/>
              </a:ext>
            </a:extLst>
          </p:cNvPr>
          <p:cNvSpPr/>
          <p:nvPr/>
        </p:nvSpPr>
        <p:spPr>
          <a:xfrm>
            <a:off x="8803758" y="2534480"/>
            <a:ext cx="367775" cy="22021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01146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p:txBody>
          <a:bodyPr wrap="square"/>
          <a:lstStyle/>
          <a:p>
            <a:r>
              <a:rPr lang="en-US" dirty="0"/>
              <a:t>Fragment size distribution:</a:t>
            </a:r>
          </a:p>
          <a:p>
            <a:endParaRPr lang="en-US" dirty="0"/>
          </a:p>
          <a:p>
            <a:pPr marL="457200" indent="-457200">
              <a:buFont typeface="Wingdings" pitchFamily="2" charset="2"/>
              <a:buChar char="Ø"/>
            </a:pPr>
            <a:r>
              <a:rPr lang="en-US" dirty="0"/>
              <a:t>Natural fragments</a:t>
            </a:r>
          </a:p>
          <a:p>
            <a:pPr marL="457200" indent="-457200">
              <a:buFont typeface="Wingdings" pitchFamily="2" charset="2"/>
              <a:buChar char="Ø"/>
            </a:pPr>
            <a:r>
              <a:rPr lang="en-US" dirty="0"/>
              <a:t>Controlled fragments (or ‘fire-formed’ fragments)</a:t>
            </a:r>
          </a:p>
          <a:p>
            <a:pPr marL="457200" indent="-457200">
              <a:buFont typeface="Wingdings" pitchFamily="2" charset="2"/>
              <a:buChar char="Ø"/>
            </a:pPr>
            <a:r>
              <a:rPr lang="en-US" dirty="0"/>
              <a:t>Pre-formed fragments</a:t>
            </a:r>
          </a:p>
          <a:p>
            <a:pPr marL="457200" indent="-457200">
              <a:buFont typeface="Wingdings" pitchFamily="2" charset="2"/>
              <a:buChar char="Ø"/>
            </a:pPr>
            <a:r>
              <a:rPr lang="en-US" dirty="0"/>
              <a:t>Self-forged fragments</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Real Warheads</a:t>
            </a:r>
          </a:p>
        </p:txBody>
      </p:sp>
    </p:spTree>
    <p:extLst>
      <p:ext uri="{BB962C8B-B14F-4D97-AF65-F5344CB8AC3E}">
        <p14:creationId xmlns:p14="http://schemas.microsoft.com/office/powerpoint/2010/main" val="20677169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227914" y="38620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Fragmentation Summary</a:t>
            </a: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402213" y="1496505"/>
            <a:ext cx="5693788" cy="3864989"/>
          </a:xfrm>
        </p:spPr>
        <p:txBody>
          <a:bodyPr wrap="square"/>
          <a:lstStyle/>
          <a:p>
            <a:pPr marL="457200" indent="-457200">
              <a:buFont typeface="Wingdings" pitchFamily="2" charset="2"/>
              <a:buChar char="§"/>
            </a:pPr>
            <a:r>
              <a:rPr lang="en-US" sz="2400" dirty="0"/>
              <a:t>Fragment size is governed by:</a:t>
            </a:r>
          </a:p>
          <a:p>
            <a:pPr marL="1143000" lvl="1" indent="-457200">
              <a:buFont typeface="Wingdings" pitchFamily="2" charset="2"/>
              <a:buChar char="§"/>
            </a:pPr>
            <a:r>
              <a:rPr lang="en-US" sz="2000" dirty="0">
                <a:solidFill>
                  <a:schemeClr val="bg1"/>
                </a:solidFill>
              </a:rPr>
              <a:t>Case material and geometry (more ductile, larger)</a:t>
            </a:r>
          </a:p>
          <a:p>
            <a:pPr marL="1143000" lvl="1" indent="-457200">
              <a:buFont typeface="Wingdings" pitchFamily="2" charset="2"/>
              <a:buChar char="§"/>
            </a:pPr>
            <a:r>
              <a:rPr lang="en-US" sz="2000" dirty="0">
                <a:solidFill>
                  <a:schemeClr val="bg1"/>
                </a:solidFill>
              </a:rPr>
              <a:t>Explosive choice (more brisant, smaller)</a:t>
            </a:r>
          </a:p>
          <a:p>
            <a:pPr marL="457200" indent="-457200">
              <a:buFont typeface="Wingdings" pitchFamily="2" charset="2"/>
              <a:buChar char="§"/>
            </a:pPr>
            <a:r>
              <a:rPr lang="en-US" sz="2400" dirty="0"/>
              <a:t>Fragment velocity depended upon</a:t>
            </a:r>
          </a:p>
          <a:p>
            <a:pPr marL="1143000" lvl="1" indent="-457200">
              <a:buFont typeface="Wingdings" pitchFamily="2" charset="2"/>
              <a:buChar char="§"/>
            </a:pPr>
            <a:r>
              <a:rPr lang="en-US" sz="2000" dirty="0">
                <a:solidFill>
                  <a:schemeClr val="bg1"/>
                </a:solidFill>
              </a:rPr>
              <a:t>Characteristics of the explosive (Gurney)</a:t>
            </a:r>
          </a:p>
          <a:p>
            <a:pPr marL="1143000" lvl="1" indent="-457200">
              <a:buFont typeface="Wingdings" pitchFamily="2" charset="2"/>
              <a:buChar char="§"/>
            </a:pPr>
            <a:r>
              <a:rPr lang="en-US" sz="2000" dirty="0">
                <a:solidFill>
                  <a:schemeClr val="bg1"/>
                </a:solidFill>
              </a:rPr>
              <a:t>Ratio of mass case / explosive (M/C)</a:t>
            </a:r>
          </a:p>
          <a:p>
            <a:pPr marL="457200" indent="-457200">
              <a:buFont typeface="Wingdings" pitchFamily="2" charset="2"/>
              <a:buChar char="§"/>
            </a:pPr>
            <a:r>
              <a:rPr lang="en-US" sz="2400" dirty="0"/>
              <a:t>Fragment Direction</a:t>
            </a:r>
          </a:p>
          <a:p>
            <a:pPr marL="1143000" lvl="1" indent="-457200">
              <a:buFont typeface="Wingdings" pitchFamily="2" charset="2"/>
              <a:buChar char="§"/>
            </a:pPr>
            <a:r>
              <a:rPr lang="en-US" sz="2000" dirty="0">
                <a:solidFill>
                  <a:schemeClr val="bg1"/>
                </a:solidFill>
              </a:rPr>
              <a:t>Largely normal to the surface</a:t>
            </a:r>
          </a:p>
          <a:p>
            <a:pPr marL="1143000" lvl="1" indent="-457200">
              <a:buFont typeface="Wingdings" pitchFamily="2" charset="2"/>
              <a:buChar char="§"/>
            </a:pPr>
            <a:r>
              <a:rPr lang="en-US" sz="2000" dirty="0">
                <a:solidFill>
                  <a:schemeClr val="bg1"/>
                </a:solidFill>
              </a:rPr>
              <a:t>Modified by Taylor equation</a:t>
            </a:r>
          </a:p>
          <a:p>
            <a:pPr marL="457200" indent="-457200">
              <a:buFont typeface="Wingdings" pitchFamily="2" charset="2"/>
              <a:buChar char="§"/>
            </a:pPr>
            <a:r>
              <a:rPr lang="en-US" sz="2400" dirty="0"/>
              <a:t>Fragment penetration (energy density)</a:t>
            </a:r>
          </a:p>
          <a:p>
            <a:pPr marL="457200" indent="-457200">
              <a:buFont typeface="Wingdings" pitchFamily="2" charset="2"/>
              <a:buChar char="§"/>
            </a:pPr>
            <a:endParaRPr lang="en-US" sz="2400" dirty="0"/>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Wingdings" pitchFamily="2" charset="2"/>
              <a:buChar char="§"/>
            </a:pPr>
            <a:r>
              <a:rPr lang="en-US" sz="2400" dirty="0"/>
              <a:t>Fragment performance depends upon:</a:t>
            </a:r>
          </a:p>
          <a:p>
            <a:pPr marL="1143000" lvl="1" indent="-457200">
              <a:buFont typeface="Wingdings" pitchFamily="2" charset="2"/>
              <a:buChar char="§"/>
            </a:pPr>
            <a:r>
              <a:rPr lang="en-US" sz="2000" dirty="0">
                <a:solidFill>
                  <a:schemeClr val="bg1"/>
                </a:solidFill>
              </a:rPr>
              <a:t>Survival of fragment during penetration</a:t>
            </a:r>
          </a:p>
          <a:p>
            <a:pPr marL="1143000" lvl="1" indent="-457200">
              <a:buFont typeface="Wingdings" pitchFamily="2" charset="2"/>
              <a:buChar char="§"/>
            </a:pPr>
            <a:r>
              <a:rPr lang="en-US" sz="2000" dirty="0">
                <a:solidFill>
                  <a:schemeClr val="bg1"/>
                </a:solidFill>
              </a:rPr>
              <a:t>Adequate kinetic energy density for perforation</a:t>
            </a:r>
          </a:p>
          <a:p>
            <a:pPr marL="1143000" lvl="1" indent="-457200">
              <a:buFont typeface="Wingdings" pitchFamily="2" charset="2"/>
              <a:buChar char="§"/>
            </a:pPr>
            <a:r>
              <a:rPr lang="en-US" sz="2000" dirty="0">
                <a:solidFill>
                  <a:schemeClr val="bg1"/>
                </a:solidFill>
              </a:rPr>
              <a:t>Number of fragments at target</a:t>
            </a:r>
            <a:endParaRPr lang="en-US" sz="2400" dirty="0"/>
          </a:p>
          <a:p>
            <a:pPr marL="457200" indent="-457200">
              <a:buFont typeface="Wingdings" pitchFamily="2" charset="2"/>
              <a:buChar char="§"/>
            </a:pPr>
            <a:endParaRPr lang="en-US" sz="2400" dirty="0"/>
          </a:p>
        </p:txBody>
      </p:sp>
      <p:pic>
        <p:nvPicPr>
          <p:cNvPr id="8" name="Picture 7" descr="A picture containing plane, airplane, outdoor, aircraft&#10;&#10;Description automatically generated">
            <a:extLst>
              <a:ext uri="{FF2B5EF4-FFF2-40B4-BE49-F238E27FC236}">
                <a16:creationId xmlns:a16="http://schemas.microsoft.com/office/drawing/2014/main" id="{89246DA1-F37C-0F23-243F-DA4B1CB57CDF}"/>
              </a:ext>
            </a:extLst>
          </p:cNvPr>
          <p:cNvPicPr>
            <a:picLocks noChangeAspect="1"/>
          </p:cNvPicPr>
          <p:nvPr/>
        </p:nvPicPr>
        <p:blipFill>
          <a:blip r:embed="rId3"/>
          <a:stretch>
            <a:fillRect/>
          </a:stretch>
        </p:blipFill>
        <p:spPr>
          <a:xfrm>
            <a:off x="6002912" y="3017531"/>
            <a:ext cx="5600700" cy="3715675"/>
          </a:xfrm>
          <a:prstGeom prst="rect">
            <a:avLst/>
          </a:prstGeom>
        </p:spPr>
      </p:pic>
    </p:spTree>
    <p:extLst>
      <p:ext uri="{BB962C8B-B14F-4D97-AF65-F5344CB8AC3E}">
        <p14:creationId xmlns:p14="http://schemas.microsoft.com/office/powerpoint/2010/main" val="33600483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outdoor, sky, plane, aircraft&#10;&#10;Description automatically generated">
            <a:extLst>
              <a:ext uri="{FF2B5EF4-FFF2-40B4-BE49-F238E27FC236}">
                <a16:creationId xmlns:a16="http://schemas.microsoft.com/office/drawing/2014/main" id="{EC8305C8-8318-D74D-93AC-DA16B6D0EBB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70643"/>
            <a:ext cx="12191981" cy="6857990"/>
          </a:xfrm>
          <a:prstGeom prst="rect">
            <a:avLst/>
          </a:prstGeom>
        </p:spPr>
      </p:pic>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3467" y="321734"/>
            <a:ext cx="6891186" cy="1135737"/>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dirty="0">
                <a:solidFill>
                  <a:schemeClr val="tx1"/>
                </a:solidFill>
                <a:latin typeface="+mj-lt"/>
                <a:ea typeface="+mj-ea"/>
                <a:cs typeface="+mj-cs"/>
              </a:rPr>
              <a:t>Introduction to Warheads</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154084" y="1277852"/>
            <a:ext cx="8129872" cy="5580057"/>
          </a:xfrm>
        </p:spPr>
        <p:txBody>
          <a:bodyPr vert="horz" wrap="square" lIns="91440" tIns="45720" rIns="91440" bIns="45720" rtlCol="0">
            <a:normAutofit lnSpcReduction="10000"/>
          </a:bodyPr>
          <a:lstStyle/>
          <a:p>
            <a:pPr marL="457200" indent="-228600">
              <a:buFont typeface="Arial" panose="020B0604020202020204" pitchFamily="34" charset="0"/>
              <a:buChar char="•"/>
            </a:pPr>
            <a:r>
              <a:rPr lang="en-US" sz="2400" dirty="0">
                <a:solidFill>
                  <a:schemeClr val="tx1"/>
                </a:solidFill>
              </a:rPr>
              <a:t>A warhead designer must devise a warhead capable of inflicting the required damage within the constraints imposed by the delivery system</a:t>
            </a:r>
          </a:p>
          <a:p>
            <a:pPr marL="457200" indent="-228600">
              <a:buFont typeface="Arial" panose="020B0604020202020204" pitchFamily="34" charset="0"/>
              <a:buChar char="•"/>
            </a:pPr>
            <a:r>
              <a:rPr lang="en-US" sz="2400" dirty="0">
                <a:solidFill>
                  <a:schemeClr val="tx1"/>
                </a:solidFill>
              </a:rPr>
              <a:t>Most warheads are delivered to the target by a missile system, which possesses KE.</a:t>
            </a:r>
            <a:endParaRPr lang="en-US" sz="2400" dirty="0"/>
          </a:p>
          <a:p>
            <a:pPr marL="457200" indent="-228600">
              <a:buFont typeface="Arial" panose="020B0604020202020204" pitchFamily="34" charset="0"/>
              <a:buChar char="•"/>
            </a:pPr>
            <a:r>
              <a:rPr lang="en-US" sz="2400" dirty="0">
                <a:solidFill>
                  <a:schemeClr val="tx1"/>
                </a:solidFill>
              </a:rPr>
              <a:t>Reliance solely on KE has two disadvantages: </a:t>
            </a:r>
          </a:p>
          <a:p>
            <a:pPr marL="1143000" lvl="1"/>
            <a:r>
              <a:rPr lang="en-US" sz="1800" dirty="0">
                <a:solidFill>
                  <a:schemeClr val="tx1"/>
                </a:solidFill>
              </a:rPr>
              <a:t>the system may have inadequate KE at achievable velocity to cause adequate damage to the target given a hit, or the KE has not been fully coupled; and</a:t>
            </a:r>
          </a:p>
          <a:p>
            <a:pPr marL="1143000" lvl="1"/>
            <a:r>
              <a:rPr lang="en-US" sz="1800" dirty="0">
                <a:solidFill>
                  <a:schemeClr val="tx1"/>
                </a:solidFill>
              </a:rPr>
              <a:t>The system may not be sufficiently accurate to guarantee a hit with acceptable probability</a:t>
            </a:r>
          </a:p>
          <a:p>
            <a:pPr marL="457200" indent="-228600">
              <a:buFont typeface="Arial" panose="020B0604020202020204" pitchFamily="34" charset="0"/>
              <a:buChar char="•"/>
            </a:pPr>
            <a:r>
              <a:rPr lang="en-US" sz="2400" dirty="0">
                <a:solidFill>
                  <a:schemeClr val="tx1"/>
                </a:solidFill>
              </a:rPr>
              <a:t>A warhead is therefore used because:</a:t>
            </a:r>
          </a:p>
          <a:p>
            <a:pPr marL="1143000" lvl="1"/>
            <a:r>
              <a:rPr lang="en-US" sz="1800" dirty="0">
                <a:solidFill>
                  <a:schemeClr val="tx1"/>
                </a:solidFill>
              </a:rPr>
              <a:t>It is an efficient way of increasing the amount of destructive energy available to the system at the moment of engagement, and improves energy coupling to the target</a:t>
            </a:r>
          </a:p>
          <a:p>
            <a:pPr marL="1143000" lvl="1"/>
            <a:r>
              <a:rPr lang="en-US" sz="1800" dirty="0">
                <a:solidFill>
                  <a:schemeClr val="tx1"/>
                </a:solidFill>
              </a:rPr>
              <a:t>It allows the destructive effect to be better matched to the likely response of the target (choice of lethal mechanism)</a:t>
            </a:r>
          </a:p>
          <a:p>
            <a:pPr marL="1143000" lvl="1"/>
            <a:r>
              <a:rPr lang="en-US" sz="1800" dirty="0">
                <a:solidFill>
                  <a:schemeClr val="tx1"/>
                </a:solidFill>
              </a:rPr>
              <a:t>It allows the missile to miss the target by a limited distance but still be effective</a:t>
            </a:r>
            <a:endParaRPr lang="en-US" dirty="0">
              <a:solidFill>
                <a:schemeClr val="tx1"/>
              </a:solidFill>
            </a:endParaRPr>
          </a:p>
          <a:p>
            <a:pPr lvl="1"/>
            <a:endParaRPr lang="en-US" dirty="0"/>
          </a:p>
        </p:txBody>
      </p:sp>
    </p:spTree>
    <p:extLst>
      <p:ext uri="{BB962C8B-B14F-4D97-AF65-F5344CB8AC3E}">
        <p14:creationId xmlns:p14="http://schemas.microsoft.com/office/powerpoint/2010/main" val="40756732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585216"/>
            <a:ext cx="10515600" cy="132556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dirty="0">
                <a:latin typeface="+mj-lt"/>
                <a:ea typeface="+mj-ea"/>
                <a:cs typeface="+mj-cs"/>
              </a:rPr>
              <a:t>Factors affecting warhead performance</a:t>
            </a:r>
          </a:p>
        </p:txBody>
      </p:sp>
      <p:pic>
        <p:nvPicPr>
          <p:cNvPr id="4" name="Picture 3" descr="A picture containing text&#10;&#10;Description automatically generated">
            <a:extLst>
              <a:ext uri="{FF2B5EF4-FFF2-40B4-BE49-F238E27FC236}">
                <a16:creationId xmlns:a16="http://schemas.microsoft.com/office/drawing/2014/main" id="{AC636AD6-F00D-8CFD-55E3-18DCAC67FE6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98" r="3" b="3"/>
          <a:stretch/>
        </p:blipFill>
        <p:spPr>
          <a:xfrm>
            <a:off x="841248" y="2516777"/>
            <a:ext cx="6236208" cy="3660185"/>
          </a:xfrm>
          <a:prstGeom prst="rect">
            <a:avLst/>
          </a:prstGeom>
        </p:spPr>
      </p:pic>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7546848" y="2516777"/>
            <a:ext cx="3803904" cy="3660185"/>
          </a:xfrm>
        </p:spPr>
        <p:txBody>
          <a:bodyPr vert="horz" lIns="91440" tIns="45720" rIns="91440" bIns="45720" rtlCol="0" anchor="ctr">
            <a:normAutofit/>
          </a:bodyPr>
          <a:lstStyle/>
          <a:p>
            <a:pPr marL="457200" indent="-228600">
              <a:buFont typeface="Arial" panose="020B0604020202020204" pitchFamily="34" charset="0"/>
              <a:buChar char="•"/>
            </a:pPr>
            <a:r>
              <a:rPr lang="en-US" sz="2200">
                <a:solidFill>
                  <a:schemeClr val="tx1"/>
                </a:solidFill>
              </a:rPr>
              <a:t>Energy coupling</a:t>
            </a:r>
          </a:p>
          <a:p>
            <a:pPr marL="457200" indent="-228600">
              <a:buFont typeface="Arial" panose="020B0604020202020204" pitchFamily="34" charset="0"/>
              <a:buChar char="•"/>
            </a:pPr>
            <a:r>
              <a:rPr lang="en-US" sz="2200">
                <a:solidFill>
                  <a:schemeClr val="tx1"/>
                </a:solidFill>
              </a:rPr>
              <a:t>Dispersion</a:t>
            </a:r>
          </a:p>
          <a:p>
            <a:pPr marL="457200" indent="-228600">
              <a:buFont typeface="Arial" panose="020B0604020202020204" pitchFamily="34" charset="0"/>
              <a:buChar char="•"/>
            </a:pPr>
            <a:r>
              <a:rPr lang="en-US" sz="2200">
                <a:solidFill>
                  <a:schemeClr val="tx1"/>
                </a:solidFill>
              </a:rPr>
              <a:t>Damage volume</a:t>
            </a:r>
          </a:p>
          <a:p>
            <a:pPr marL="457200" indent="-228600">
              <a:buFont typeface="Arial" panose="020B0604020202020204" pitchFamily="34" charset="0"/>
              <a:buChar char="•"/>
            </a:pPr>
            <a:r>
              <a:rPr lang="en-US" sz="2200">
                <a:solidFill>
                  <a:schemeClr val="tx1"/>
                </a:solidFill>
              </a:rPr>
              <a:t>Attenuation</a:t>
            </a:r>
          </a:p>
          <a:p>
            <a:pPr marL="457200" indent="-228600">
              <a:buFont typeface="Arial" panose="020B0604020202020204" pitchFamily="34" charset="0"/>
              <a:buChar char="•"/>
            </a:pPr>
            <a:r>
              <a:rPr lang="en-US" sz="2200">
                <a:solidFill>
                  <a:schemeClr val="tx1"/>
                </a:solidFill>
              </a:rPr>
              <a:t>Propagation</a:t>
            </a:r>
          </a:p>
          <a:p>
            <a:pPr marL="514350" indent="-228600">
              <a:buFont typeface="Arial" panose="020B0604020202020204" pitchFamily="34" charset="0"/>
              <a:buChar char="•"/>
            </a:pPr>
            <a:endParaRPr lang="en-US" sz="2200">
              <a:solidFill>
                <a:schemeClr val="tx1"/>
              </a:solidFill>
            </a:endParaRPr>
          </a:p>
        </p:txBody>
      </p:sp>
    </p:spTree>
    <p:extLst>
      <p:ext uri="{BB962C8B-B14F-4D97-AF65-F5344CB8AC3E}">
        <p14:creationId xmlns:p14="http://schemas.microsoft.com/office/powerpoint/2010/main" val="42329363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20658B69-998A-6AF3-C36D-876BB2157966}"/>
              </a:ext>
            </a:extLst>
          </p:cNvPr>
          <p:cNvSpPr txBox="1">
            <a:spLocks/>
          </p:cNvSpPr>
          <p:nvPr/>
        </p:nvSpPr>
        <p:spPr>
          <a:xfrm>
            <a:off x="686834" y="1153572"/>
            <a:ext cx="3200400" cy="44611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srgbClr val="FFFFFF"/>
                </a:solidFill>
                <a:effectLst/>
                <a:uLnTx/>
                <a:uFillTx/>
                <a:latin typeface="Calibri Light" panose="020F0302020204030204"/>
                <a:ea typeface="+mn-ea"/>
                <a:cs typeface="+mn-cs"/>
              </a:rPr>
              <a:t>Energy coupling and Attenuation</a:t>
            </a: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FF4BEE10-7DCD-7ABB-F839-7072D669198F}"/>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Energy coupling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is the transfer of the warhead’s destructive energy at the target.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To take a simple case, a high velocity KE penetrator could pass straight through a light structure and leave it fully functional. However, it could dump much of its KE to overmatch a heavy armour plate and still have residual energy to inflict damage inside the crew compartment.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As blast and fragments radiate from a point of detonation their destructive power is reduced the further they travel. This loss of power is called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attenuation.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Eventually attenuation will result in a limiting velocity whereby damage is not possible.</a:t>
            </a:r>
          </a:p>
        </p:txBody>
      </p:sp>
    </p:spTree>
    <p:extLst>
      <p:ext uri="{BB962C8B-B14F-4D97-AF65-F5344CB8AC3E}">
        <p14:creationId xmlns:p14="http://schemas.microsoft.com/office/powerpoint/2010/main" val="28964696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804A124F-4F6F-BE92-9018-14A5C63C5B1A}"/>
              </a:ext>
            </a:extLst>
          </p:cNvPr>
          <p:cNvSpPr txBox="1">
            <a:spLocks/>
          </p:cNvSpPr>
          <p:nvPr/>
        </p:nvSpPr>
        <p:spPr>
          <a:xfrm>
            <a:off x="371094" y="1161288"/>
            <a:ext cx="3438144" cy="1239012"/>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Light" panose="020F0302020204030204"/>
                <a:ea typeface="+mn-ea"/>
                <a:cs typeface="+mn-cs"/>
              </a:rPr>
              <a:t>Dispersion</a:t>
            </a:r>
          </a:p>
        </p:txBody>
      </p:sp>
      <p:sp>
        <p:nvSpPr>
          <p:cNvPr id="16" name="Rectangle 15">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92A0ECB6-1EAA-6025-AECB-C7619A67C1D2}"/>
              </a:ext>
            </a:extLst>
          </p:cNvPr>
          <p:cNvSpPr>
            <a:spLocks noGrp="1"/>
          </p:cNvSpPr>
          <p:nvPr>
            <p:ph idx="1"/>
          </p:nvPr>
        </p:nvSpPr>
        <p:spPr>
          <a:xfrm>
            <a:off x="371094" y="2718054"/>
            <a:ext cx="3438906" cy="3207258"/>
          </a:xfrm>
        </p:spPr>
        <p:txBody>
          <a:bodyPr vert="horz" wrap="square" lIns="91440" tIns="45720" rIns="91440" bIns="45720" rtlCol="0" anchor="t">
            <a:normAutofit/>
          </a:bodyPr>
          <a:lstStyle/>
          <a:p>
            <a:pPr indent="-228600">
              <a:buFont typeface="Arial" panose="020B0604020202020204" pitchFamily="34" charset="0"/>
              <a:buChar char="•"/>
            </a:pPr>
            <a:r>
              <a:rPr lang="en-US" sz="1700" dirty="0">
                <a:solidFill>
                  <a:schemeClr val="tx1"/>
                </a:solidFill>
              </a:rPr>
              <a:t>If a series of identical missiles are fired at a target, and the miss-distance plotted, the resulting distribution is known as </a:t>
            </a:r>
            <a:r>
              <a:rPr lang="en-US" sz="1700" i="1" dirty="0">
                <a:solidFill>
                  <a:schemeClr val="tx1"/>
                </a:solidFill>
              </a:rPr>
              <a:t>dispersion</a:t>
            </a:r>
            <a:r>
              <a:rPr lang="en-US" sz="1700" dirty="0">
                <a:solidFill>
                  <a:schemeClr val="tx1"/>
                </a:solidFill>
              </a:rPr>
              <a:t>.</a:t>
            </a:r>
          </a:p>
        </p:txBody>
      </p:sp>
      <p:pic>
        <p:nvPicPr>
          <p:cNvPr id="5" name="Picture 4" descr="Diagram&#10;&#10;Description automatically generated">
            <a:extLst>
              <a:ext uri="{FF2B5EF4-FFF2-40B4-BE49-F238E27FC236}">
                <a16:creationId xmlns:a16="http://schemas.microsoft.com/office/drawing/2014/main" id="{31C2A1AD-B624-EC66-1C5D-A1A47A7396C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01184" y="1350775"/>
            <a:ext cx="6922008" cy="4257033"/>
          </a:xfrm>
          <a:prstGeom prst="rect">
            <a:avLst/>
          </a:prstGeom>
        </p:spPr>
      </p:pic>
    </p:spTree>
    <p:extLst>
      <p:ext uri="{BB962C8B-B14F-4D97-AF65-F5344CB8AC3E}">
        <p14:creationId xmlns:p14="http://schemas.microsoft.com/office/powerpoint/2010/main" val="2481348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F7AFB9A-7364-478C-B48B-8523CDD9A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36678033-86B6-40E6-BE90-78D8ED4E3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D2542E1A-076E-4A34-BB67-2BF961754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Content Placeholder 1">
            <a:extLst>
              <a:ext uri="{FF2B5EF4-FFF2-40B4-BE49-F238E27FC236}">
                <a16:creationId xmlns:a16="http://schemas.microsoft.com/office/drawing/2014/main" id="{2A0FFB09-9085-641A-5C89-CE8BDB724F93}"/>
              </a:ext>
            </a:extLst>
          </p:cNvPr>
          <p:cNvSpPr txBox="1">
            <a:spLocks/>
          </p:cNvSpPr>
          <p:nvPr/>
        </p:nvSpPr>
        <p:spPr>
          <a:xfrm>
            <a:off x="438913" y="859536"/>
            <a:ext cx="4832802" cy="1243584"/>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400" b="0" i="0" u="none" strike="noStrike" kern="1200" cap="none" spc="0" normalizeH="0" baseline="0" noProof="0" dirty="0">
                <a:ln>
                  <a:noFill/>
                </a:ln>
                <a:solidFill>
                  <a:prstClr val="black"/>
                </a:solidFill>
                <a:effectLst/>
                <a:uLnTx/>
                <a:uFillTx/>
                <a:latin typeface="Calibri Light" panose="020F0302020204030204"/>
                <a:ea typeface="+mn-ea"/>
                <a:cs typeface="+mn-cs"/>
              </a:rPr>
              <a:t>Damage volume</a:t>
            </a:r>
          </a:p>
        </p:txBody>
      </p:sp>
      <p:sp>
        <p:nvSpPr>
          <p:cNvPr id="24" name="Rectangle 23">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0A799B0-3458-A42E-94F2-E859BA5FF133}"/>
              </a:ext>
            </a:extLst>
          </p:cNvPr>
          <p:cNvSpPr txBox="1"/>
          <p:nvPr/>
        </p:nvSpPr>
        <p:spPr>
          <a:xfrm>
            <a:off x="438912" y="2512611"/>
            <a:ext cx="4832803" cy="3664351"/>
          </a:xfrm>
          <a:prstGeom prst="rect">
            <a:avLst/>
          </a:prstGeom>
        </p:spPr>
        <p:txBody>
          <a:bodyPr vert="horz" lIns="91440" tIns="45720" rIns="91440" bIns="45720" rtlCol="0">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effectiveness of any warhead decreases with increasing distance from target. There is a 3-D boundary relative to the surface of the warhead within which the effect is lethal and which is called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damage volume</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A KE projectile without a warhead has a damage volume equal to the diameter of the projectile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descr="Diagram&#10;&#10;Description automatically generated">
            <a:extLst>
              <a:ext uri="{FF2B5EF4-FFF2-40B4-BE49-F238E27FC236}">
                <a16:creationId xmlns:a16="http://schemas.microsoft.com/office/drawing/2014/main" id="{7CCBBE28-E630-89A7-64E7-10CEDDF08F7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840612" y="517600"/>
            <a:ext cx="4689230" cy="2743200"/>
          </a:xfrm>
          <a:prstGeom prst="rect">
            <a:avLst/>
          </a:prstGeom>
        </p:spPr>
      </p:pic>
      <p:pic>
        <p:nvPicPr>
          <p:cNvPr id="9" name="Picture 8" descr="Diagram&#10;&#10;Description automatically generated">
            <a:extLst>
              <a:ext uri="{FF2B5EF4-FFF2-40B4-BE49-F238E27FC236}">
                <a16:creationId xmlns:a16="http://schemas.microsoft.com/office/drawing/2014/main" id="{22D25509-C4A6-0BC9-142D-B9A4277D52A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702693" y="3429000"/>
            <a:ext cx="4965069" cy="2743200"/>
          </a:xfrm>
          <a:prstGeom prst="rect">
            <a:avLst/>
          </a:prstGeom>
        </p:spPr>
      </p:pic>
    </p:spTree>
    <p:extLst>
      <p:ext uri="{BB962C8B-B14F-4D97-AF65-F5344CB8AC3E}">
        <p14:creationId xmlns:p14="http://schemas.microsoft.com/office/powerpoint/2010/main" val="4862646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20658B69-998A-6AF3-C36D-876BB2157966}"/>
              </a:ext>
            </a:extLst>
          </p:cNvPr>
          <p:cNvSpPr txBox="1">
            <a:spLocks/>
          </p:cNvSpPr>
          <p:nvPr/>
        </p:nvSpPr>
        <p:spPr>
          <a:xfrm>
            <a:off x="686834" y="1153572"/>
            <a:ext cx="3200400" cy="44611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srgbClr val="FFFFFF"/>
                </a:solidFill>
                <a:effectLst/>
                <a:uLnTx/>
                <a:uFillTx/>
                <a:latin typeface="Calibri Light" panose="020F0302020204030204"/>
                <a:ea typeface="+mn-ea"/>
                <a:cs typeface="+mn-cs"/>
              </a:rPr>
              <a:t>Propagation</a:t>
            </a:r>
          </a:p>
        </p:txBody>
      </p:sp>
      <p:sp>
        <p:nvSpPr>
          <p:cNvPr id="11" name="TextBox 10">
            <a:extLst>
              <a:ext uri="{FF2B5EF4-FFF2-40B4-BE49-F238E27FC236}">
                <a16:creationId xmlns:a16="http://schemas.microsoft.com/office/drawing/2014/main" id="{FF4BEE10-7DCD-7ABB-F839-7072D669198F}"/>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The manner in which energy and material from the detonating warhead travels through the medium in which the blast occurs is known as </a:t>
            </a:r>
            <a:r>
              <a:rPr kumimoji="0" lang="en-US" sz="2400" b="0" i="1" u="none" strike="noStrike" kern="1200" cap="none" spc="0" normalizeH="0" baseline="0" noProof="0" dirty="0">
                <a:ln>
                  <a:noFill/>
                </a:ln>
                <a:solidFill>
                  <a:prstClr val="white"/>
                </a:solidFill>
                <a:effectLst/>
                <a:uLnTx/>
                <a:uFillTx/>
                <a:latin typeface="Calibri" panose="020F0502020204030204"/>
                <a:ea typeface="+mn-ea"/>
                <a:cs typeface="+mn-cs"/>
              </a:rPr>
              <a:t>propagation</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If uniform propagation occurs in all directions then this is known as </a:t>
            </a:r>
            <a:r>
              <a:rPr kumimoji="0" lang="en-US" sz="2400" b="0" i="1" u="none" strike="noStrike" kern="1200" cap="none" spc="0" normalizeH="0" baseline="0" noProof="0" dirty="0">
                <a:ln>
                  <a:noFill/>
                </a:ln>
                <a:solidFill>
                  <a:prstClr val="white"/>
                </a:solidFill>
                <a:effectLst/>
                <a:uLnTx/>
                <a:uFillTx/>
                <a:latin typeface="Calibri" panose="020F0502020204030204"/>
                <a:ea typeface="+mn-ea"/>
                <a:cs typeface="+mn-cs"/>
              </a:rPr>
              <a:t>isotropic propagation, </a:t>
            </a: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otherwise as </a:t>
            </a:r>
            <a:r>
              <a:rPr kumimoji="0" lang="en-US" sz="2400" b="0" i="1" u="none" strike="noStrike" kern="1200" cap="none" spc="0" normalizeH="0" baseline="0" noProof="0" dirty="0">
                <a:ln>
                  <a:noFill/>
                </a:ln>
                <a:solidFill>
                  <a:prstClr val="white"/>
                </a:solidFill>
                <a:effectLst/>
                <a:uLnTx/>
                <a:uFillTx/>
                <a:latin typeface="Calibri" panose="020F0502020204030204"/>
                <a:ea typeface="+mn-ea"/>
                <a:cs typeface="+mn-cs"/>
              </a:rPr>
              <a:t>non-isotropic propagation</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1"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1" u="none" strike="noStrike" kern="1200" cap="none" spc="0" normalizeH="0" baseline="0" noProof="0" dirty="0">
                <a:ln>
                  <a:noFill/>
                </a:ln>
                <a:solidFill>
                  <a:prstClr val="white"/>
                </a:solidFill>
                <a:effectLst/>
                <a:uLnTx/>
                <a:uFillTx/>
                <a:latin typeface="Calibri" panose="020F0502020204030204"/>
                <a:ea typeface="+mn-ea"/>
                <a:cs typeface="+mn-cs"/>
              </a:rPr>
              <a:t>Anisotropy </a:t>
            </a: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may occur when a warhead has been specifically designed to produce a certain fragmentation effect.</a:t>
            </a:r>
          </a:p>
        </p:txBody>
      </p:sp>
    </p:spTree>
    <p:extLst>
      <p:ext uri="{BB962C8B-B14F-4D97-AF65-F5344CB8AC3E}">
        <p14:creationId xmlns:p14="http://schemas.microsoft.com/office/powerpoint/2010/main" val="3680254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Content Placeholder 1">
                <a:extLst>
                  <a:ext uri="{FF2B5EF4-FFF2-40B4-BE49-F238E27FC236}">
                    <a16:creationId xmlns:a16="http://schemas.microsoft.com/office/drawing/2014/main" id="{3A607B6C-CAAE-A325-C96C-8D2E88CBC68B}"/>
                  </a:ext>
                </a:extLst>
              </p:cNvPr>
              <p:cNvSpPr>
                <a:spLocks noGrp="1"/>
              </p:cNvSpPr>
              <p:nvPr>
                <p:ph idx="1"/>
              </p:nvPr>
            </p:nvSpPr>
            <p:spPr>
              <a:xfrm>
                <a:off x="265954" y="1496505"/>
                <a:ext cx="5395257" cy="3864989"/>
              </a:xfrm>
            </p:spPr>
            <p:txBody>
              <a:bodyPr wrap="square"/>
              <a:lstStyle/>
              <a:p>
                <a:r>
                  <a:rPr lang="en-GB" sz="2400" dirty="0"/>
                  <a:t>The work capacity of a propellant is called the specific energy or force constant (‘impetus’ in the USA) and is designated F. Its value is calculated from: </a:t>
                </a:r>
              </a:p>
              <a:p>
                <a:pPr/>
                <a14:m>
                  <m:oMathPara xmlns:m="http://schemas.openxmlformats.org/officeDocument/2006/math">
                    <m:oMathParaPr>
                      <m:jc m:val="centerGroup"/>
                    </m:oMathParaPr>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𝑓</m:t>
                          </m:r>
                        </m:e>
                        <m:sub>
                          <m:r>
                            <a:rPr lang="en-GB" sz="2400" b="0" i="1" smtClean="0">
                              <a:latin typeface="Cambria Math" panose="02040503050406030204" pitchFamily="18" charset="0"/>
                            </a:rPr>
                            <m:t>𝑣</m:t>
                          </m:r>
                        </m:sub>
                      </m:sSub>
                      <m:r>
                        <a:rPr lang="en-GB" sz="2400" b="0" i="1" smtClean="0">
                          <a:latin typeface="Cambria Math" panose="02040503050406030204" pitchFamily="18" charset="0"/>
                        </a:rPr>
                        <m:t>=</m:t>
                      </m:r>
                      <m:r>
                        <a:rPr lang="en-GB" sz="2400" b="0" i="1" smtClean="0">
                          <a:latin typeface="Cambria Math" panose="02040503050406030204" pitchFamily="18" charset="0"/>
                        </a:rPr>
                        <m:t>𝑛𝑅</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𝑇</m:t>
                          </m:r>
                        </m:e>
                        <m:sub>
                          <m:r>
                            <a:rPr lang="en-GB" sz="2400" b="0" i="1" smtClean="0">
                              <a:latin typeface="Cambria Math" panose="02040503050406030204" pitchFamily="18" charset="0"/>
                            </a:rPr>
                            <m:t>𝑜</m:t>
                          </m:r>
                        </m:sub>
                      </m:sSub>
                      <m:r>
                        <a:rPr lang="en-GB" sz="2400" b="0" i="1" smtClean="0">
                          <a:latin typeface="Cambria Math" panose="02040503050406030204" pitchFamily="18" charset="0"/>
                        </a:rPr>
                        <m:t>=</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𝑅𝑇</m:t>
                              </m:r>
                            </m:e>
                            <m:sub>
                              <m:r>
                                <a:rPr lang="en-GB" sz="2400" b="0" i="1" smtClean="0">
                                  <a:latin typeface="Cambria Math" panose="02040503050406030204" pitchFamily="18" charset="0"/>
                                </a:rPr>
                                <m:t>𝑜</m:t>
                              </m:r>
                            </m:sub>
                          </m:sSub>
                        </m:num>
                        <m:den>
                          <m:acc>
                            <m:accPr>
                              <m:chr m:val="̅"/>
                              <m:ctrlPr>
                                <a:rPr lang="en-GB" sz="2400" b="0" i="1" smtClean="0">
                                  <a:latin typeface="Cambria Math" panose="02040503050406030204" pitchFamily="18" charset="0"/>
                                </a:rPr>
                              </m:ctrlPr>
                            </m:accPr>
                            <m:e>
                              <m:r>
                                <a:rPr lang="en-GB" sz="2400" b="0" i="1" smtClean="0">
                                  <a:latin typeface="Cambria Math" panose="02040503050406030204" pitchFamily="18" charset="0"/>
                                </a:rPr>
                                <m:t>𝑀</m:t>
                              </m:r>
                            </m:e>
                          </m:acc>
                        </m:den>
                      </m:f>
                    </m:oMath>
                  </m:oMathPara>
                </a14:m>
                <a:endParaRPr lang="en-GB" sz="2400" dirty="0"/>
              </a:p>
              <a:p>
                <a:r>
                  <a:rPr lang="en-GB" sz="2400" dirty="0"/>
                  <a:t>where </a:t>
                </a:r>
                <a:r>
                  <a:rPr lang="en-GB" sz="2400" i="1" dirty="0"/>
                  <a:t>n</a:t>
                </a:r>
                <a:r>
                  <a:rPr lang="en-GB" sz="2400" dirty="0"/>
                  <a:t> is the number of moles of gas produced by 1g propellant, </a:t>
                </a:r>
                <a:r>
                  <a:rPr lang="en-GB" sz="2400" i="1" dirty="0"/>
                  <a:t>R</a:t>
                </a:r>
                <a:r>
                  <a:rPr lang="en-GB" sz="2400" dirty="0"/>
                  <a:t> is the gas constant for a unit mass of burned propellant gas, </a:t>
                </a:r>
                <a:r>
                  <a:rPr lang="en-GB" sz="2400" i="1" dirty="0"/>
                  <a:t>T</a:t>
                </a:r>
                <a:r>
                  <a:rPr lang="en-GB" sz="2400" i="1" baseline="-25000" dirty="0"/>
                  <a:t>o</a:t>
                </a:r>
                <a:r>
                  <a:rPr lang="en-GB" sz="2400" dirty="0"/>
                  <a:t> is adiabatic flame temperature, and </a:t>
                </a:r>
                <a14:m>
                  <m:oMath xmlns:m="http://schemas.openxmlformats.org/officeDocument/2006/math">
                    <m:acc>
                      <m:accPr>
                        <m:chr m:val="̅"/>
                        <m:ctrlPr>
                          <a:rPr lang="en-GB" sz="2400" i="1">
                            <a:latin typeface="Cambria Math" panose="02040503050406030204" pitchFamily="18" charset="0"/>
                          </a:rPr>
                        </m:ctrlPr>
                      </m:accPr>
                      <m:e>
                        <m:r>
                          <a:rPr lang="en-GB" sz="2400" i="1">
                            <a:latin typeface="Cambria Math" panose="02040503050406030204" pitchFamily="18" charset="0"/>
                          </a:rPr>
                          <m:t>𝑀</m:t>
                        </m:r>
                      </m:e>
                    </m:acc>
                  </m:oMath>
                </a14:m>
                <a:r>
                  <a:rPr lang="en-GB" sz="2400" dirty="0"/>
                  <a:t> is the mean molar mass of the gas produced  </a:t>
                </a:r>
              </a:p>
              <a:p>
                <a:endParaRPr lang="en-GB" sz="2400" dirty="0"/>
              </a:p>
              <a:p>
                <a:endParaRPr lang="en-GB" sz="2400" dirty="0"/>
              </a:p>
              <a:p>
                <a:endParaRPr lang="en-US" sz="2400" dirty="0"/>
              </a:p>
            </p:txBody>
          </p:sp>
        </mc:Choice>
        <mc:Fallback xmlns="">
          <p:sp>
            <p:nvSpPr>
              <p:cNvPr id="2" name="Content Placeholder 1">
                <a:extLst>
                  <a:ext uri="{FF2B5EF4-FFF2-40B4-BE49-F238E27FC236}">
                    <a16:creationId xmlns:a16="http://schemas.microsoft.com/office/drawing/2014/main" id="{3A607B6C-CAAE-A325-C96C-8D2E88CBC68B}"/>
                  </a:ext>
                </a:extLst>
              </p:cNvPr>
              <p:cNvSpPr>
                <a:spLocks noGrp="1" noRot="1" noChangeAspect="1" noMove="1" noResize="1" noEditPoints="1" noAdjustHandles="1" noChangeArrowheads="1" noChangeShapeType="1" noTextEdit="1"/>
              </p:cNvSpPr>
              <p:nvPr>
                <p:ph idx="1"/>
              </p:nvPr>
            </p:nvSpPr>
            <p:spPr>
              <a:xfrm>
                <a:off x="265954" y="1496505"/>
                <a:ext cx="5395257" cy="3864989"/>
              </a:xfrm>
              <a:blipFill>
                <a:blip r:embed="rId3"/>
                <a:stretch>
                  <a:fillRect l="-3529" t="-2941" r="-706" b="-9150"/>
                </a:stretch>
              </a:blipFill>
            </p:spPr>
            <p:txBody>
              <a:bodyPr/>
              <a:lstStyle/>
              <a:p>
                <a:r>
                  <a:rPr lang="en-US">
                    <a:noFill/>
                  </a:rPr>
                  <a:t> </a:t>
                </a:r>
              </a:p>
            </p:txBody>
          </p:sp>
        </mc:Fallback>
      </mc:AlternateContent>
      <p:sp>
        <p:nvSpPr>
          <p:cNvPr id="3" name="Content Placeholder 1">
            <a:extLst>
              <a:ext uri="{FF2B5EF4-FFF2-40B4-BE49-F238E27FC236}">
                <a16:creationId xmlns:a16="http://schemas.microsoft.com/office/drawing/2014/main" id="{46797E39-C12A-B85E-4FBC-F89FA8672696}"/>
              </a:ext>
            </a:extLst>
          </p:cNvPr>
          <p:cNvSpPr txBox="1">
            <a:spLocks/>
          </p:cNvSpPr>
          <p:nvPr/>
        </p:nvSpPr>
        <p:spPr>
          <a:xfrm>
            <a:off x="5864887" y="3971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Gun Propellants</a:t>
            </a:r>
          </a:p>
        </p:txBody>
      </p:sp>
      <p:pic>
        <p:nvPicPr>
          <p:cNvPr id="7" name="Picture 6" descr="Table&#10;&#10;Description automatically generated">
            <a:extLst>
              <a:ext uri="{FF2B5EF4-FFF2-40B4-BE49-F238E27FC236}">
                <a16:creationId xmlns:a16="http://schemas.microsoft.com/office/drawing/2014/main" id="{90D42B37-3DAE-7A93-A7C2-67C4BEBA4E1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661211" y="1470581"/>
            <a:ext cx="6264835" cy="3640377"/>
          </a:xfrm>
          <a:prstGeom prst="rect">
            <a:avLst/>
          </a:prstGeom>
        </p:spPr>
      </p:pic>
    </p:spTree>
    <p:extLst>
      <p:ext uri="{BB962C8B-B14F-4D97-AF65-F5344CB8AC3E}">
        <p14:creationId xmlns:p14="http://schemas.microsoft.com/office/powerpoint/2010/main" val="19290894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FC4E6FC5-952A-F647-596B-1D38188E71CC}"/>
              </a:ext>
            </a:extLst>
          </p:cNvPr>
          <p:cNvSpPr txBox="1">
            <a:spLocks/>
          </p:cNvSpPr>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600" b="0" i="0" u="none" strike="noStrike" kern="1200" cap="none" spc="0" normalizeH="0" baseline="0" noProof="0">
                <a:ln>
                  <a:noFill/>
                </a:ln>
                <a:solidFill>
                  <a:prstClr val="white"/>
                </a:solidFill>
                <a:effectLst/>
                <a:uLnTx/>
                <a:uFillTx/>
                <a:latin typeface="Calibri Light" panose="020F0302020204030204"/>
                <a:ea typeface="+mn-ea"/>
                <a:cs typeface="+mn-cs"/>
              </a:rPr>
              <a:t>Energetic compounds in gun propellants</a:t>
            </a:r>
          </a:p>
        </p:txBody>
      </p:sp>
      <p:pic>
        <p:nvPicPr>
          <p:cNvPr id="5" name="Picture 4" descr="Diagram&#10;&#10;Description automatically generated">
            <a:extLst>
              <a:ext uri="{FF2B5EF4-FFF2-40B4-BE49-F238E27FC236}">
                <a16:creationId xmlns:a16="http://schemas.microsoft.com/office/drawing/2014/main" id="{1EB3F065-DBAC-6112-4B0F-9A6F44AD37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36141" y="427711"/>
            <a:ext cx="7188199" cy="4708270"/>
          </a:xfrm>
          <a:prstGeom prst="rect">
            <a:avLst/>
          </a:prstGeom>
        </p:spPr>
      </p:pic>
      <p:pic>
        <p:nvPicPr>
          <p:cNvPr id="4" name="Picture 3">
            <a:extLst>
              <a:ext uri="{FF2B5EF4-FFF2-40B4-BE49-F238E27FC236}">
                <a16:creationId xmlns:a16="http://schemas.microsoft.com/office/drawing/2014/main" id="{0418F1DD-B10C-763B-F808-C9A3E0EF1E4B}"/>
              </a:ext>
            </a:extLst>
          </p:cNvPr>
          <p:cNvPicPr>
            <a:picLocks noChangeAspect="1"/>
          </p:cNvPicPr>
          <p:nvPr/>
        </p:nvPicPr>
        <p:blipFill>
          <a:blip r:embed="rId4"/>
          <a:stretch>
            <a:fillRect/>
          </a:stretch>
        </p:blipFill>
        <p:spPr>
          <a:xfrm>
            <a:off x="4771091" y="5275356"/>
            <a:ext cx="6718300" cy="368300"/>
          </a:xfrm>
          <a:prstGeom prst="rect">
            <a:avLst/>
          </a:prstGeom>
        </p:spPr>
      </p:pic>
    </p:spTree>
    <p:extLst>
      <p:ext uri="{BB962C8B-B14F-4D97-AF65-F5344CB8AC3E}">
        <p14:creationId xmlns:p14="http://schemas.microsoft.com/office/powerpoint/2010/main" val="15881425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2D5A13C1-07F3-1232-1278-FE7B171EF918}"/>
              </a:ext>
            </a:extLst>
          </p:cNvPr>
          <p:cNvPicPr>
            <a:picLocks noChangeAspect="1"/>
          </p:cNvPicPr>
          <p:nvPr/>
        </p:nvPicPr>
        <p:blipFill>
          <a:blip r:embed="rId2"/>
          <a:stretch>
            <a:fillRect/>
          </a:stretch>
        </p:blipFill>
        <p:spPr>
          <a:xfrm>
            <a:off x="1796143" y="204107"/>
            <a:ext cx="8637814" cy="6478362"/>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1431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508A15EE-BB55-800B-F5B8-EBABE86472A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691" t="6904" r="3988" b="16667"/>
          <a:stretch/>
        </p:blipFill>
        <p:spPr>
          <a:xfrm>
            <a:off x="78841" y="696125"/>
            <a:ext cx="7287664" cy="546574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picture containing text, watch&#10;&#10;Description automatically generated">
            <a:extLst>
              <a:ext uri="{FF2B5EF4-FFF2-40B4-BE49-F238E27FC236}">
                <a16:creationId xmlns:a16="http://schemas.microsoft.com/office/drawing/2014/main" id="{43666485-8D3C-468E-03C1-4E5DB8E7F83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04080" y="923574"/>
            <a:ext cx="4055035" cy="1789809"/>
          </a:xfrm>
          <a:prstGeom prst="rect">
            <a:avLst/>
          </a:prstGeom>
        </p:spPr>
      </p:pic>
      <p:pic>
        <p:nvPicPr>
          <p:cNvPr id="6" name="Picture 5" descr="Diagram&#10;&#10;Description automatically generated with medium confidence">
            <a:extLst>
              <a:ext uri="{FF2B5EF4-FFF2-40B4-BE49-F238E27FC236}">
                <a16:creationId xmlns:a16="http://schemas.microsoft.com/office/drawing/2014/main" id="{CA45778E-3779-530C-8DD9-0CDE741CBFC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961849" y="2792950"/>
            <a:ext cx="3078186" cy="1960512"/>
          </a:xfrm>
          <a:prstGeom prst="rect">
            <a:avLst/>
          </a:prstGeom>
        </p:spPr>
      </p:pic>
      <p:pic>
        <p:nvPicPr>
          <p:cNvPr id="8" name="Picture 7" descr="Diagram&#10;&#10;Description automatically generated with medium confidence">
            <a:extLst>
              <a:ext uri="{FF2B5EF4-FFF2-40B4-BE49-F238E27FC236}">
                <a16:creationId xmlns:a16="http://schemas.microsoft.com/office/drawing/2014/main" id="{690BE54E-AE8F-37E4-A58F-27EA750FDE3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790150" y="4854002"/>
            <a:ext cx="1866900" cy="1498600"/>
          </a:xfrm>
          <a:prstGeom prst="rect">
            <a:avLst/>
          </a:prstGeom>
        </p:spPr>
      </p:pic>
    </p:spTree>
    <p:extLst>
      <p:ext uri="{BB962C8B-B14F-4D97-AF65-F5344CB8AC3E}">
        <p14:creationId xmlns:p14="http://schemas.microsoft.com/office/powerpoint/2010/main" val="37093560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DF0EF3A6-A653-31D1-3879-E998838155C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1369" t="10476" r="1488" b="10000"/>
          <a:stretch/>
        </p:blipFill>
        <p:spPr>
          <a:xfrm>
            <a:off x="1861457" y="253092"/>
            <a:ext cx="8441872" cy="633140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37454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94D8B910-44C2-8B31-4445-854449D38DA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583" t="11190" r="9345" b="15000"/>
          <a:stretch/>
        </p:blipFill>
        <p:spPr>
          <a:xfrm>
            <a:off x="1670670" y="110002"/>
            <a:ext cx="8648987" cy="6486741"/>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56465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35947ED-E09A-0D8C-5016-381E66D40A2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9226" t="8333" r="9701" b="20953"/>
          <a:stretch/>
        </p:blipFill>
        <p:spPr>
          <a:xfrm>
            <a:off x="1670670" y="110002"/>
            <a:ext cx="8632659" cy="647449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43027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365125"/>
            <a:ext cx="10515600" cy="18604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dirty="0">
                <a:ln>
                  <a:noFill/>
                </a:ln>
                <a:solidFill>
                  <a:prstClr val="black"/>
                </a:solidFill>
                <a:effectLst/>
                <a:uLnTx/>
                <a:uFillTx/>
                <a:latin typeface="Calibri Light" panose="020F0302020204030204"/>
                <a:ea typeface="+mn-ea"/>
                <a:cs typeface="+mn-cs"/>
              </a:rPr>
              <a:t>Grain shape and ratio of surface area burn </a:t>
            </a:r>
          </a:p>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dirty="0">
                <a:ln>
                  <a:noFill/>
                </a:ln>
                <a:solidFill>
                  <a:prstClr val="black"/>
                </a:solidFill>
                <a:effectLst/>
                <a:uLnTx/>
                <a:uFillTx/>
                <a:latin typeface="Calibri Light" panose="020F0302020204030204"/>
                <a:ea typeface="+mn-ea"/>
                <a:cs typeface="+mn-cs"/>
              </a:rPr>
              <a:t>(the form function)</a:t>
            </a:r>
          </a:p>
        </p:txBody>
      </p:sp>
      <p:pic>
        <p:nvPicPr>
          <p:cNvPr id="9" name="Picture 8" descr="Diagram, shape&#10;&#10;Description automatically generated">
            <a:extLst>
              <a:ext uri="{FF2B5EF4-FFF2-40B4-BE49-F238E27FC236}">
                <a16:creationId xmlns:a16="http://schemas.microsoft.com/office/drawing/2014/main" id="{9188E18D-A301-B254-A853-E0E526ACE7C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60117" y="2365285"/>
            <a:ext cx="5470495" cy="3938756"/>
          </a:xfrm>
          <a:prstGeom prst="rect">
            <a:avLst/>
          </a:prstGeom>
        </p:spPr>
      </p:pic>
      <p:pic>
        <p:nvPicPr>
          <p:cNvPr id="7" name="Picture 6" descr="Diagram&#10;&#10;Description automatically generated">
            <a:extLst>
              <a:ext uri="{FF2B5EF4-FFF2-40B4-BE49-F238E27FC236}">
                <a16:creationId xmlns:a16="http://schemas.microsoft.com/office/drawing/2014/main" id="{C0E11DC3-4AC6-E905-257B-3CD7AB9E998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182505" y="2440478"/>
            <a:ext cx="5828261" cy="3788369"/>
          </a:xfrm>
          <a:prstGeom prst="rect">
            <a:avLst/>
          </a:prstGeom>
        </p:spPr>
      </p:pic>
      <p:pic>
        <p:nvPicPr>
          <p:cNvPr id="4" name="Picture 3" descr="A picture containing icon&#10;&#10;Description automatically generated">
            <a:extLst>
              <a:ext uri="{FF2B5EF4-FFF2-40B4-BE49-F238E27FC236}">
                <a16:creationId xmlns:a16="http://schemas.microsoft.com/office/drawing/2014/main" id="{3755B0B2-7F5B-4C3C-5CC9-E73A125F1EB1}"/>
              </a:ext>
            </a:extLst>
          </p:cNvPr>
          <p:cNvPicPr>
            <a:picLocks noChangeAspect="1"/>
          </p:cNvPicPr>
          <p:nvPr/>
        </p:nvPicPr>
        <p:blipFill>
          <a:blip r:embed="rId5"/>
          <a:stretch>
            <a:fillRect/>
          </a:stretch>
        </p:blipFill>
        <p:spPr>
          <a:xfrm>
            <a:off x="7693478" y="1533405"/>
            <a:ext cx="3805851" cy="831880"/>
          </a:xfrm>
          <a:prstGeom prst="rect">
            <a:avLst/>
          </a:prstGeom>
        </p:spPr>
      </p:pic>
    </p:spTree>
    <p:extLst>
      <p:ext uri="{BB962C8B-B14F-4D97-AF65-F5344CB8AC3E}">
        <p14:creationId xmlns:p14="http://schemas.microsoft.com/office/powerpoint/2010/main" val="24934753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C848D0F2-8B4D-6BBC-7E1A-61E97E18BB50}"/>
              </a:ext>
            </a:extLst>
          </p:cNvPr>
          <p:cNvSpPr txBox="1">
            <a:spLocks/>
          </p:cNvSpPr>
          <p:nvPr/>
        </p:nvSpPr>
        <p:spPr>
          <a:xfrm>
            <a:off x="838200" y="184805"/>
            <a:ext cx="10515600" cy="150588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5200" b="0" i="0" u="none" strike="noStrike" kern="1200" cap="none" spc="0" normalizeH="0" baseline="0" noProof="0">
                <a:ln>
                  <a:noFill/>
                </a:ln>
                <a:solidFill>
                  <a:prstClr val="black"/>
                </a:solidFill>
                <a:effectLst/>
                <a:uLnTx/>
                <a:uFillTx/>
                <a:latin typeface="Calibri Light" panose="020F0302020204030204"/>
                <a:ea typeface="+mn-ea"/>
                <a:cs typeface="+mn-cs"/>
              </a:rPr>
              <a:t>Effect of grain shape on performance</a:t>
            </a:r>
          </a:p>
        </p:txBody>
      </p:sp>
      <p:pic>
        <p:nvPicPr>
          <p:cNvPr id="4" name="Picture 3" descr="Diagram&#10;&#10;Description automatically generated">
            <a:extLst>
              <a:ext uri="{FF2B5EF4-FFF2-40B4-BE49-F238E27FC236}">
                <a16:creationId xmlns:a16="http://schemas.microsoft.com/office/drawing/2014/main" id="{EE8E22C1-3E8A-F4DF-36F4-6435A8C5F5D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751433" y="1845426"/>
            <a:ext cx="8686081" cy="4450303"/>
          </a:xfrm>
          <a:prstGeom prst="rect">
            <a:avLst/>
          </a:prstGeom>
        </p:spPr>
      </p:pic>
    </p:spTree>
    <p:extLst>
      <p:ext uri="{BB962C8B-B14F-4D97-AF65-F5344CB8AC3E}">
        <p14:creationId xmlns:p14="http://schemas.microsoft.com/office/powerpoint/2010/main" val="18668158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1">
            <a:extLst>
              <a:ext uri="{FF2B5EF4-FFF2-40B4-BE49-F238E27FC236}">
                <a16:creationId xmlns:a16="http://schemas.microsoft.com/office/drawing/2014/main" id="{A857C941-4703-0138-FC75-1B33EE07A370}"/>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400" b="0" i="0" u="none" strike="noStrike" kern="1200" cap="none" spc="0" normalizeH="0" baseline="0" noProof="0">
                <a:ln>
                  <a:noFill/>
                </a:ln>
                <a:solidFill>
                  <a:srgbClr val="FFFFFF"/>
                </a:solidFill>
                <a:effectLst/>
                <a:uLnTx/>
                <a:uFillTx/>
                <a:latin typeface="Calibri Light" panose="020F0302020204030204"/>
                <a:ea typeface="+mn-ea"/>
                <a:cs typeface="+mn-cs"/>
              </a:rPr>
              <a:t>Internal Ballistics – </a:t>
            </a:r>
          </a:p>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400" b="0" i="0" u="none" strike="noStrike" kern="1200" cap="none" spc="0" normalizeH="0" baseline="0" noProof="0">
                <a:ln>
                  <a:noFill/>
                </a:ln>
                <a:solidFill>
                  <a:srgbClr val="FFFFFF"/>
                </a:solidFill>
                <a:effectLst/>
                <a:uLnTx/>
                <a:uFillTx/>
                <a:latin typeface="Calibri Light" panose="020F0302020204030204"/>
                <a:ea typeface="+mn-ea"/>
                <a:cs typeface="+mn-cs"/>
              </a:rPr>
              <a:t>in-bore pressure vs distance</a:t>
            </a:r>
          </a:p>
        </p:txBody>
      </p:sp>
      <p:pic>
        <p:nvPicPr>
          <p:cNvPr id="3" name="Picture 2" descr="A picture containing diagram&#10;&#10;Description automatically generated">
            <a:extLst>
              <a:ext uri="{FF2B5EF4-FFF2-40B4-BE49-F238E27FC236}">
                <a16:creationId xmlns:a16="http://schemas.microsoft.com/office/drawing/2014/main" id="{2964C962-F96F-2D95-F46F-4824517AC731}"/>
              </a:ext>
            </a:extLst>
          </p:cNvPr>
          <p:cNvPicPr>
            <a:picLocks noChangeAspect="1"/>
          </p:cNvPicPr>
          <p:nvPr/>
        </p:nvPicPr>
        <p:blipFill>
          <a:blip r:embed="rId3"/>
          <a:stretch>
            <a:fillRect/>
          </a:stretch>
        </p:blipFill>
        <p:spPr>
          <a:xfrm>
            <a:off x="4038600" y="974333"/>
            <a:ext cx="7188199" cy="4905944"/>
          </a:xfrm>
          <a:prstGeom prst="rect">
            <a:avLst/>
          </a:prstGeom>
        </p:spPr>
      </p:pic>
    </p:spTree>
    <p:extLst>
      <p:ext uri="{BB962C8B-B14F-4D97-AF65-F5344CB8AC3E}">
        <p14:creationId xmlns:p14="http://schemas.microsoft.com/office/powerpoint/2010/main" val="30190385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C1EE4AE-7485-444F-F9E3-D9C2AF0AA00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095" r="6805" b="25779"/>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51224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B6D5F72-274E-BBAF-B06B-C0F3AE4870A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710" t="9919" r="1788" b="4499"/>
          <a:stretch/>
        </p:blipFill>
        <p:spPr>
          <a:xfrm>
            <a:off x="1778248" y="301102"/>
            <a:ext cx="8247530" cy="6185648"/>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43778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380F706E-0745-7B72-879E-FE20D87D8D0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364" t="5536" r="2133" b="7728"/>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36181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0BC6468D-F787-B270-AEE3-79DFCB59C6A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191" t="6229" r="1616" b="7497"/>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53191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white"/>
                </a:solidFill>
                <a:effectLst/>
                <a:uLnTx/>
                <a:uFillTx/>
                <a:latin typeface="Calibri Light" panose="020F0302020204030204"/>
                <a:ea typeface="+mn-ea"/>
                <a:cs typeface="+mn-cs"/>
              </a:rPr>
              <a:t>High Energy Gun Propellants</a:t>
            </a:r>
          </a:p>
        </p:txBody>
      </p:sp>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376883" y="1985238"/>
            <a:ext cx="5128773" cy="3773010"/>
          </a:xfrm>
        </p:spPr>
        <p:txBody>
          <a:bodyPr vert="horz" wrap="square" lIns="91440" tIns="45720" rIns="91440" bIns="45720" rtlCol="0">
            <a:normAutofit fontScale="70000" lnSpcReduction="20000"/>
          </a:bodyPr>
          <a:lstStyle/>
          <a:p>
            <a:pPr marL="457200" indent="-457200">
              <a:buFont typeface="Arial" panose="020B0604020202020204" pitchFamily="34" charset="0"/>
              <a:buChar char="•"/>
            </a:pPr>
            <a:r>
              <a:rPr lang="en-GB" dirty="0">
                <a:solidFill>
                  <a:schemeClr val="tx1"/>
                </a:solidFill>
              </a:rPr>
              <a:t>The ideal properties required of a propellant have been enumerated previously in this chapter. Since World War II, when RDX was successfully used as a high explosive, much research has been conducted into the incorporation of this compound in gun propellants, to make them approximate more closely to the ideals. </a:t>
            </a:r>
          </a:p>
          <a:p>
            <a:pPr marL="457200" indent="-457200">
              <a:buFont typeface="Arial" panose="020B0604020202020204" pitchFamily="34" charset="0"/>
              <a:buChar char="•"/>
            </a:pPr>
            <a:r>
              <a:rPr lang="en-GB" dirty="0">
                <a:solidFill>
                  <a:schemeClr val="tx1"/>
                </a:solidFill>
              </a:rPr>
              <a:t>Like NQ, which had been incorporated in gun propellants before World War II, RDX is a nitramine explosive, but its thermochemical properties are considerably different and, from certain points of view, better for propellant use.</a:t>
            </a:r>
          </a:p>
        </p:txBody>
      </p:sp>
      <p:pic>
        <p:nvPicPr>
          <p:cNvPr id="11" name="Picture 10">
            <a:extLst>
              <a:ext uri="{FF2B5EF4-FFF2-40B4-BE49-F238E27FC236}">
                <a16:creationId xmlns:a16="http://schemas.microsoft.com/office/drawing/2014/main" id="{B2B59202-46DD-CD89-5640-555EAFCDEF6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3148" y="266816"/>
            <a:ext cx="5124972" cy="2747054"/>
          </a:xfrm>
          <a:prstGeom prst="rect">
            <a:avLst/>
          </a:prstGeom>
        </p:spPr>
      </p:pic>
      <p:pic>
        <p:nvPicPr>
          <p:cNvPr id="13" name="Picture 12" descr="A picture containing snow, outdoor, military vehicle&#10;&#10;Description automatically generated">
            <a:extLst>
              <a:ext uri="{FF2B5EF4-FFF2-40B4-BE49-F238E27FC236}">
                <a16:creationId xmlns:a16="http://schemas.microsoft.com/office/drawing/2014/main" id="{E46D841C-2795-F2BF-58BF-36D6617A831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1035" y="3551918"/>
            <a:ext cx="5124972" cy="2768033"/>
          </a:xfrm>
          <a:prstGeom prst="rect">
            <a:avLst/>
          </a:prstGeom>
        </p:spPr>
      </p:pic>
    </p:spTree>
    <p:extLst>
      <p:ext uri="{BB962C8B-B14F-4D97-AF65-F5344CB8AC3E}">
        <p14:creationId xmlns:p14="http://schemas.microsoft.com/office/powerpoint/2010/main" val="618723733"/>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Table&#10;&#10;Description automatically generated">
            <a:extLst>
              <a:ext uri="{FF2B5EF4-FFF2-40B4-BE49-F238E27FC236}">
                <a16:creationId xmlns:a16="http://schemas.microsoft.com/office/drawing/2014/main" id="{2F9BEDF8-AF0C-639C-2C37-BECAD2F64B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215128" y="256387"/>
            <a:ext cx="7816378" cy="6389890"/>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72213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descr="Table&#10;&#10;Description automatically generated">
            <a:extLst>
              <a:ext uri="{FF2B5EF4-FFF2-40B4-BE49-F238E27FC236}">
                <a16:creationId xmlns:a16="http://schemas.microsoft.com/office/drawing/2014/main" id="{1D423456-234D-EB3E-41F7-837CE35E36DA}"/>
              </a:ext>
            </a:extLst>
          </p:cNvPr>
          <p:cNvPicPr>
            <a:picLocks noGrp="1" noChangeAspect="1"/>
          </p:cNvPicPr>
          <p:nvPr>
            <p:ph idx="1"/>
          </p:nvPr>
        </p:nvPicPr>
        <p:blipFill>
          <a:blip r:embed="rId2"/>
          <a:stretch>
            <a:fillRect/>
          </a:stretch>
        </p:blipFill>
        <p:spPr>
          <a:xfrm>
            <a:off x="1942985" y="1210235"/>
            <a:ext cx="8276780" cy="4437551"/>
          </a:xfrm>
        </p:spPr>
      </p:pic>
    </p:spTree>
    <p:extLst>
      <p:ext uri="{BB962C8B-B14F-4D97-AF65-F5344CB8AC3E}">
        <p14:creationId xmlns:p14="http://schemas.microsoft.com/office/powerpoint/2010/main" val="22173947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able&#10;&#10;Description automatically generated">
            <a:extLst>
              <a:ext uri="{FF2B5EF4-FFF2-40B4-BE49-F238E27FC236}">
                <a16:creationId xmlns:a16="http://schemas.microsoft.com/office/drawing/2014/main" id="{C4EC3B24-A977-9631-06B2-0DF21283B86B}"/>
              </a:ext>
            </a:extLst>
          </p:cNvPr>
          <p:cNvPicPr>
            <a:picLocks noGrp="1" noChangeAspect="1"/>
          </p:cNvPicPr>
          <p:nvPr>
            <p:ph idx="1"/>
          </p:nvPr>
        </p:nvPicPr>
        <p:blipFill>
          <a:blip r:embed="rId2"/>
          <a:stretch>
            <a:fillRect/>
          </a:stretch>
        </p:blipFill>
        <p:spPr>
          <a:xfrm>
            <a:off x="1797050" y="1853406"/>
            <a:ext cx="8470900" cy="3098800"/>
          </a:xfrm>
        </p:spPr>
      </p:pic>
    </p:spTree>
    <p:extLst>
      <p:ext uri="{BB962C8B-B14F-4D97-AF65-F5344CB8AC3E}">
        <p14:creationId xmlns:p14="http://schemas.microsoft.com/office/powerpoint/2010/main" val="33578037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241E178-A9B2-D01A-3802-EC8077D85CD5}"/>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Propellant Additives</a:t>
            </a:r>
          </a:p>
        </p:txBody>
      </p:sp>
      <p:pic>
        <p:nvPicPr>
          <p:cNvPr id="5" name="Picture 4">
            <a:extLst>
              <a:ext uri="{FF2B5EF4-FFF2-40B4-BE49-F238E27FC236}">
                <a16:creationId xmlns:a16="http://schemas.microsoft.com/office/drawing/2014/main" id="{A21E7858-F946-FCBD-3114-5409ADB760A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15916" r="1787" b="16495"/>
          <a:stretch/>
        </p:blipFill>
        <p:spPr>
          <a:xfrm>
            <a:off x="1674159" y="1146675"/>
            <a:ext cx="8843682" cy="4564649"/>
          </a:xfrm>
          <a:prstGeom prst="rect">
            <a:avLst/>
          </a:prstGeom>
        </p:spPr>
      </p:pic>
    </p:spTree>
    <p:extLst>
      <p:ext uri="{BB962C8B-B14F-4D97-AF65-F5344CB8AC3E}">
        <p14:creationId xmlns:p14="http://schemas.microsoft.com/office/powerpoint/2010/main" val="30298383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E905D6B-DE2A-AAB3-F9CD-352F052652CC}"/>
              </a:ext>
            </a:extLst>
          </p:cNvPr>
          <p:cNvSpPr>
            <a:spLocks noGrp="1"/>
          </p:cNvSpPr>
          <p:nvPr>
            <p:ph idx="1"/>
          </p:nvPr>
        </p:nvSpPr>
        <p:spPr>
          <a:xfrm>
            <a:off x="886305" y="1307431"/>
            <a:ext cx="10803903" cy="3864989"/>
          </a:xfrm>
        </p:spPr>
        <p:txBody>
          <a:bodyPr wrap="square"/>
          <a:lstStyle/>
          <a:p>
            <a:r>
              <a:rPr lang="en-GB" sz="2400" dirty="0"/>
              <a:t>Nitrocellulose and nitro-glycerine are nitrate esters and decompose slowly at normal temperatures to form oxides of nitrogen, mainly nitrogen dioxide (NO2). If these oxides are not chemically removed from the system as they are formed, they catalyse further decomposition, eventually leading to auto ignition and shortening the storage life of the propellant. The desirable properties of such a stabiliser are as follows: </a:t>
            </a:r>
          </a:p>
          <a:p>
            <a:endParaRPr lang="en-GB" sz="2400" dirty="0"/>
          </a:p>
          <a:p>
            <a:pPr marL="457200" indent="-457200">
              <a:buFont typeface="Wingdings" pitchFamily="2" charset="2"/>
              <a:buChar char="Ø"/>
            </a:pPr>
            <a:r>
              <a:rPr lang="en-GB" sz="2400" dirty="0"/>
              <a:t>Capacity to absorb oxides of nitrogen;</a:t>
            </a:r>
          </a:p>
          <a:p>
            <a:pPr marL="457200" indent="-457200">
              <a:buFont typeface="Wingdings" pitchFamily="2" charset="2"/>
              <a:buChar char="Ø"/>
            </a:pPr>
            <a:r>
              <a:rPr lang="en-GB" sz="2400" dirty="0"/>
              <a:t>Ability to neutralise acids;</a:t>
            </a:r>
          </a:p>
          <a:p>
            <a:pPr marL="457200" indent="-457200">
              <a:buFont typeface="Wingdings" pitchFamily="2" charset="2"/>
              <a:buChar char="Ø"/>
            </a:pPr>
            <a:r>
              <a:rPr lang="en-GB" sz="2400" dirty="0"/>
              <a:t>Ability to dissolve in the propellant matrix; and </a:t>
            </a:r>
          </a:p>
          <a:p>
            <a:pPr marL="457200" indent="-457200">
              <a:buFont typeface="Wingdings" pitchFamily="2" charset="2"/>
              <a:buChar char="Ø"/>
            </a:pPr>
            <a:r>
              <a:rPr lang="en-GB" sz="2400" dirty="0"/>
              <a:t>Inertness to NC or NG before and after reaction with the decomposition products </a:t>
            </a:r>
          </a:p>
          <a:p>
            <a:endParaRPr lang="en-US" sz="2400" dirty="0"/>
          </a:p>
        </p:txBody>
      </p:sp>
      <p:sp>
        <p:nvSpPr>
          <p:cNvPr id="3" name="Content Placeholder 1">
            <a:extLst>
              <a:ext uri="{FF2B5EF4-FFF2-40B4-BE49-F238E27FC236}">
                <a16:creationId xmlns:a16="http://schemas.microsoft.com/office/drawing/2014/main" id="{B127A278-4117-72FD-9799-3CED2FFBFE30}"/>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Stabilisers</a:t>
            </a:r>
          </a:p>
        </p:txBody>
      </p:sp>
    </p:spTree>
    <p:extLst>
      <p:ext uri="{BB962C8B-B14F-4D97-AF65-F5344CB8AC3E}">
        <p14:creationId xmlns:p14="http://schemas.microsoft.com/office/powerpoint/2010/main" val="11582713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10;&#10;Description automatically generated">
            <a:extLst>
              <a:ext uri="{FF2B5EF4-FFF2-40B4-BE49-F238E27FC236}">
                <a16:creationId xmlns:a16="http://schemas.microsoft.com/office/drawing/2014/main" id="{F3E5665E-14C7-B254-FC9D-66A5D0F8DB4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134471" y="1281768"/>
            <a:ext cx="6443423" cy="3865563"/>
          </a:xfrm>
        </p:spPr>
      </p:pic>
      <p:pic>
        <p:nvPicPr>
          <p:cNvPr id="6" name="Picture 5" descr="Shape, polygon&#10;&#10;Description automatically generated">
            <a:extLst>
              <a:ext uri="{FF2B5EF4-FFF2-40B4-BE49-F238E27FC236}">
                <a16:creationId xmlns:a16="http://schemas.microsoft.com/office/drawing/2014/main" id="{AFB1C790-A59E-5094-3D9E-E292B8D3A31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685470" y="1281768"/>
            <a:ext cx="5372059" cy="3865564"/>
          </a:xfrm>
          <a:prstGeom prst="rect">
            <a:avLst/>
          </a:prstGeom>
        </p:spPr>
      </p:pic>
    </p:spTree>
    <p:extLst>
      <p:ext uri="{BB962C8B-B14F-4D97-AF65-F5344CB8AC3E}">
        <p14:creationId xmlns:p14="http://schemas.microsoft.com/office/powerpoint/2010/main" val="38368109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4B1E0C5-CB30-ED01-04AD-C5B9AD089BE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8868" t="9048" r="6131" b="15000"/>
          <a:stretch/>
        </p:blipFill>
        <p:spPr>
          <a:xfrm>
            <a:off x="1939461" y="643467"/>
            <a:ext cx="8313077" cy="5571066"/>
          </a:xfrm>
          <a:prstGeom prst="rect">
            <a:avLst/>
          </a:prstGeom>
        </p:spPr>
      </p:pic>
    </p:spTree>
    <p:extLst>
      <p:ext uri="{BB962C8B-B14F-4D97-AF65-F5344CB8AC3E}">
        <p14:creationId xmlns:p14="http://schemas.microsoft.com/office/powerpoint/2010/main" val="16051128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Graphical user interface, text, application&#10;&#10;Description automatically generated">
            <a:extLst>
              <a:ext uri="{FF2B5EF4-FFF2-40B4-BE49-F238E27FC236}">
                <a16:creationId xmlns:a16="http://schemas.microsoft.com/office/drawing/2014/main" id="{1974CA87-76B0-4B11-CFF8-31DD9CA8B6D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09099" y="643467"/>
            <a:ext cx="9773802"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85319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8EBAD7AD-F8A0-9B5F-D31C-0B58482282E3}"/>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600" b="0" i="0" u="none" strike="noStrike" kern="1200" cap="none" spc="0" normalizeH="0" baseline="0" noProof="0">
                <a:ln>
                  <a:noFill/>
                </a:ln>
                <a:solidFill>
                  <a:srgbClr val="FFFFFF"/>
                </a:solidFill>
                <a:effectLst/>
                <a:uLnTx/>
                <a:uFillTx/>
                <a:latin typeface="Calibri Light" panose="020F0302020204030204"/>
                <a:ea typeface="+mn-ea"/>
                <a:cs typeface="+mn-cs"/>
              </a:rPr>
              <a:t>Stability and Storage</a:t>
            </a:r>
          </a:p>
        </p:txBody>
      </p:sp>
      <p:pic>
        <p:nvPicPr>
          <p:cNvPr id="4" name="Picture 3">
            <a:extLst>
              <a:ext uri="{FF2B5EF4-FFF2-40B4-BE49-F238E27FC236}">
                <a16:creationId xmlns:a16="http://schemas.microsoft.com/office/drawing/2014/main" id="{AA1B91EC-F3E1-FB20-42E5-1A19EAF17C9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6344" t="15225" r="8016" b="2422"/>
          <a:stretch/>
        </p:blipFill>
        <p:spPr>
          <a:xfrm>
            <a:off x="4214166" y="961812"/>
            <a:ext cx="6837066" cy="4930987"/>
          </a:xfrm>
          <a:prstGeom prst="rect">
            <a:avLst/>
          </a:prstGeom>
        </p:spPr>
      </p:pic>
    </p:spTree>
    <p:extLst>
      <p:ext uri="{BB962C8B-B14F-4D97-AF65-F5344CB8AC3E}">
        <p14:creationId xmlns:p14="http://schemas.microsoft.com/office/powerpoint/2010/main" val="307876456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EDE652F-B386-D109-561F-972020D341D4}"/>
              </a:ext>
            </a:extLst>
          </p:cNvPr>
          <p:cNvSpPr txBox="1">
            <a:spLocks/>
          </p:cNvSpPr>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400" b="0" i="0" u="none" strike="noStrike" kern="1200" cap="none" spc="0" normalizeH="0" baseline="0" noProof="0" dirty="0">
                <a:ln>
                  <a:noFill/>
                </a:ln>
                <a:solidFill>
                  <a:prstClr val="white"/>
                </a:solidFill>
                <a:effectLst/>
                <a:uLnTx/>
                <a:uFillTx/>
                <a:latin typeface="Calibri Light" panose="020F0302020204030204"/>
                <a:ea typeface="+mn-ea"/>
                <a:cs typeface="+mn-cs"/>
              </a:rPr>
              <a:t>Requirements of a </a:t>
            </a:r>
            <a:r>
              <a:rPr kumimoji="0" lang="en-US" sz="2400" b="0" i="0" u="none" strike="noStrike" kern="1200" cap="none" spc="0" normalizeH="0" baseline="0" noProof="0" dirty="0" err="1">
                <a:ln>
                  <a:noFill/>
                </a:ln>
                <a:solidFill>
                  <a:prstClr val="white"/>
                </a:solidFill>
                <a:effectLst/>
                <a:uLnTx/>
                <a:uFillTx/>
                <a:latin typeface="Calibri Light" panose="020F0302020204030204"/>
                <a:ea typeface="+mn-ea"/>
                <a:cs typeface="+mn-cs"/>
              </a:rPr>
              <a:t>Stabiliser</a:t>
            </a:r>
            <a:endParaRPr kumimoji="0" lang="en-US" sz="2400" b="0" i="0" u="none" strike="noStrike" kern="1200" cap="none" spc="0" normalizeH="0" baseline="0" noProof="0" dirty="0">
              <a:ln>
                <a:noFill/>
              </a:ln>
              <a:solidFill>
                <a:prstClr val="white"/>
              </a:solidFill>
              <a:effectLst/>
              <a:uLnTx/>
              <a:uFillTx/>
              <a:latin typeface="Calibri Light" panose="020F0302020204030204"/>
              <a:ea typeface="+mn-ea"/>
              <a:cs typeface="+mn-cs"/>
            </a:endParaRPr>
          </a:p>
        </p:txBody>
      </p:sp>
      <p:pic>
        <p:nvPicPr>
          <p:cNvPr id="5" name="Picture 4" descr="Graphical user interface, text, application&#10;&#10;Description automatically generated">
            <a:extLst>
              <a:ext uri="{FF2B5EF4-FFF2-40B4-BE49-F238E27FC236}">
                <a16:creationId xmlns:a16="http://schemas.microsoft.com/office/drawing/2014/main" id="{656D08A9-4636-4230-E223-E81968FBCA2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038599" y="1404290"/>
            <a:ext cx="8016561" cy="4028322"/>
          </a:xfrm>
          <a:prstGeom prst="rect">
            <a:avLst/>
          </a:prstGeom>
        </p:spPr>
      </p:pic>
    </p:spTree>
    <p:extLst>
      <p:ext uri="{BB962C8B-B14F-4D97-AF65-F5344CB8AC3E}">
        <p14:creationId xmlns:p14="http://schemas.microsoft.com/office/powerpoint/2010/main" val="28514456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C95F2C9-E640-97CF-7E00-A39AC368569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922" t="4384" b="11880"/>
          <a:stretch/>
        </p:blipFill>
        <p:spPr>
          <a:xfrm>
            <a:off x="2381956" y="643467"/>
            <a:ext cx="7428088" cy="5571066"/>
          </a:xfrm>
          <a:prstGeom prst="rect">
            <a:avLst/>
          </a:prstGeom>
        </p:spPr>
      </p:pic>
    </p:spTree>
    <p:extLst>
      <p:ext uri="{BB962C8B-B14F-4D97-AF65-F5344CB8AC3E}">
        <p14:creationId xmlns:p14="http://schemas.microsoft.com/office/powerpoint/2010/main" val="33879043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BF58372-9AF2-AB21-8F22-7A797A4D8C90}"/>
              </a:ext>
            </a:extLst>
          </p:cNvPr>
          <p:cNvSpPr>
            <a:spLocks noGrp="1"/>
          </p:cNvSpPr>
          <p:nvPr>
            <p:ph idx="1"/>
          </p:nvPr>
        </p:nvSpPr>
        <p:spPr/>
        <p:txBody>
          <a:bodyPr wrap="square"/>
          <a:lstStyle/>
          <a:p>
            <a:r>
              <a:rPr lang="en-GB" sz="2400" dirty="0"/>
              <a:t>In order to convert NC from its natural fibrous state into a gel it must be treated with a solvent, which may be either a volatile one (later removed by evaporation) or the NG that is part of the propellant composition. In either case the process may require the assistance of a plasticiser. </a:t>
            </a:r>
          </a:p>
          <a:p>
            <a:r>
              <a:rPr lang="en-GB" sz="2400" dirty="0"/>
              <a:t>The versatile substance </a:t>
            </a:r>
            <a:r>
              <a:rPr lang="en-GB" sz="2400" dirty="0" err="1"/>
              <a:t>carbamite</a:t>
            </a:r>
            <a:r>
              <a:rPr lang="en-GB" sz="2400" dirty="0"/>
              <a:t> fulfils this role well. Other plasticisers are liquid esters of viscous nature and high boiling points. They have traditionally included dibutyl phthalate (DBP) that was used in the single-base artillery propellants NH and FNH. However the use of dibutyl phthalate was restricted in 2015 under REACH. </a:t>
            </a:r>
          </a:p>
          <a:p>
            <a:r>
              <a:rPr lang="en-GB" sz="2400" dirty="0"/>
              <a:t>Therefore dibutyl phthalate has been replaced with liquid plasticisers such as dioctyl adipate (DOA), dioctyl </a:t>
            </a:r>
            <a:r>
              <a:rPr lang="en-GB" sz="2400" dirty="0" err="1"/>
              <a:t>sebacate</a:t>
            </a:r>
            <a:r>
              <a:rPr lang="en-GB" sz="2400" dirty="0"/>
              <a:t> (DOS), or glycerol triacetate (Triacetin), which also act as coolants. </a:t>
            </a:r>
          </a:p>
          <a:p>
            <a:endParaRPr lang="en-US" sz="2400" dirty="0"/>
          </a:p>
        </p:txBody>
      </p:sp>
      <p:sp>
        <p:nvSpPr>
          <p:cNvPr id="3" name="Content Placeholder 1">
            <a:extLst>
              <a:ext uri="{FF2B5EF4-FFF2-40B4-BE49-F238E27FC236}">
                <a16:creationId xmlns:a16="http://schemas.microsoft.com/office/drawing/2014/main" id="{15278A31-164F-FC2D-D94E-D20DF209FEF6}"/>
              </a:ext>
            </a:extLst>
          </p:cNvPr>
          <p:cNvSpPr txBox="1">
            <a:spLocks/>
          </p:cNvSpPr>
          <p:nvPr/>
        </p:nvSpPr>
        <p:spPr>
          <a:xfrm>
            <a:off x="5622840" y="3971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Plasticisers and Coolants</a:t>
            </a:r>
          </a:p>
        </p:txBody>
      </p:sp>
    </p:spTree>
    <p:extLst>
      <p:ext uri="{BB962C8B-B14F-4D97-AF65-F5344CB8AC3E}">
        <p14:creationId xmlns:p14="http://schemas.microsoft.com/office/powerpoint/2010/main" val="253476500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BF58372-9AF2-AB21-8F22-7A797A4D8C90}"/>
              </a:ext>
            </a:extLst>
          </p:cNvPr>
          <p:cNvSpPr>
            <a:spLocks noGrp="1"/>
          </p:cNvSpPr>
          <p:nvPr>
            <p:ph idx="1"/>
          </p:nvPr>
        </p:nvSpPr>
        <p:spPr>
          <a:xfrm>
            <a:off x="322729" y="1253643"/>
            <a:ext cx="11739282" cy="3864989"/>
          </a:xfrm>
        </p:spPr>
        <p:txBody>
          <a:bodyPr wrap="square"/>
          <a:lstStyle/>
          <a:p>
            <a:r>
              <a:rPr lang="en-GB" sz="1800" dirty="0"/>
              <a:t>Some small arms propellants have their mass burning rates reduced during the early part of the combustion process in order to slow the rise of chamber pressure. This is done by coating the surface of the grain with a substance that absorbs heat when it decomposes. Surface moderation reduces the mechanical shock imparted to the gun on firing and also increases the muzzle velocity of a projectile by allowing it to move significantly before the maximum gas generation rate is reached. This latter property can be enhanced by compacting the propellant grains to give increased loading densities. </a:t>
            </a:r>
            <a:endParaRPr lang="en-GB" sz="1600" dirty="0"/>
          </a:p>
          <a:p>
            <a:r>
              <a:rPr lang="en-GB" sz="1800" dirty="0"/>
              <a:t>The ‘moderating’ substance is allowed to penetrate the outer layer to the required depth. The volume of the grain thus moderated can be up to 40 % of its total volume. Thus the distinction between ‘coolant’ additives and ‘surface </a:t>
            </a:r>
            <a:r>
              <a:rPr lang="en-GB" sz="1800" dirty="0" err="1"/>
              <a:t>moderants</a:t>
            </a:r>
            <a:r>
              <a:rPr lang="en-GB" sz="1800" dirty="0"/>
              <a:t>’ lies not in their chemical identity but in the way in which they are incorporated in the grain: a coolant is dispersed evenly through the grain whilst a surface </a:t>
            </a:r>
            <a:r>
              <a:rPr lang="en-GB" sz="1800" dirty="0" err="1"/>
              <a:t>moderant</a:t>
            </a:r>
            <a:r>
              <a:rPr lang="en-GB" sz="1800" dirty="0"/>
              <a:t> is present only in the outer layer. Surface </a:t>
            </a:r>
            <a:r>
              <a:rPr lang="en-GB" sz="1800" dirty="0" err="1"/>
              <a:t>moderants</a:t>
            </a:r>
            <a:r>
              <a:rPr lang="en-GB" sz="1800" dirty="0"/>
              <a:t> can be either solid or liquid. Solids such as </a:t>
            </a:r>
            <a:r>
              <a:rPr lang="en-GB" sz="1800" dirty="0" err="1"/>
              <a:t>dinitrotoluene</a:t>
            </a:r>
            <a:r>
              <a:rPr lang="en-GB" sz="1800" dirty="0"/>
              <a:t> or methyl </a:t>
            </a:r>
            <a:r>
              <a:rPr lang="en-GB" sz="1800" dirty="0" err="1"/>
              <a:t>centralite</a:t>
            </a:r>
            <a:r>
              <a:rPr lang="en-GB" sz="1800" dirty="0"/>
              <a:t> must be dissolved in a suitable solvent in order to penetrate the grain, whilst liquids such as dibutyl phthalate can be applied in their natural state. Modern British small arms propellants, e.g. NRN (for 7.62 mm ammunition) and NNN (for 5.56 mm ammunition) employ methyl </a:t>
            </a:r>
            <a:r>
              <a:rPr lang="en-GB" sz="1800" dirty="0" err="1"/>
              <a:t>centralite</a:t>
            </a:r>
            <a:r>
              <a:rPr lang="en-GB" sz="1800" dirty="0"/>
              <a:t> as the surface </a:t>
            </a:r>
            <a:r>
              <a:rPr lang="en-GB" sz="1800" dirty="0" err="1"/>
              <a:t>moderant</a:t>
            </a:r>
            <a:r>
              <a:rPr lang="en-GB" sz="1800" dirty="0"/>
              <a:t>. </a:t>
            </a:r>
            <a:r>
              <a:rPr lang="en-GB" sz="1800" dirty="0" err="1"/>
              <a:t>Carbamite</a:t>
            </a:r>
            <a:r>
              <a:rPr lang="en-GB" sz="1800" dirty="0"/>
              <a:t> can be used as a surface </a:t>
            </a:r>
            <a:r>
              <a:rPr lang="en-GB" sz="1800" dirty="0" err="1"/>
              <a:t>moderant</a:t>
            </a:r>
            <a:r>
              <a:rPr lang="en-GB" sz="1800" dirty="0"/>
              <a:t> but in practice it is more commonly employed in its stabiliser/plasticiser/coolant role. </a:t>
            </a:r>
            <a:endParaRPr lang="en-GB" sz="1600" dirty="0"/>
          </a:p>
          <a:p>
            <a:r>
              <a:rPr lang="en-GB" sz="1800" dirty="0"/>
              <a:t>A glaze of graphite on the grains has been applied to more modern propellants, including ballistite and NRN. The purpose of this is three-fold: it lubricates the surface to allow easy filling into cartridges, it renders the surface more resistant to moisture and it forms an electrical conductor to dissipate electrostatic charges that may otherwise accumulate. </a:t>
            </a:r>
            <a:endParaRPr lang="en-GB" sz="1600" dirty="0"/>
          </a:p>
          <a:p>
            <a:endParaRPr lang="en-US" sz="1600" dirty="0"/>
          </a:p>
        </p:txBody>
      </p:sp>
      <p:sp>
        <p:nvSpPr>
          <p:cNvPr id="3" name="Content Placeholder 1">
            <a:extLst>
              <a:ext uri="{FF2B5EF4-FFF2-40B4-BE49-F238E27FC236}">
                <a16:creationId xmlns:a16="http://schemas.microsoft.com/office/drawing/2014/main" id="{15278A31-164F-FC2D-D94E-D20DF209FEF6}"/>
              </a:ext>
            </a:extLst>
          </p:cNvPr>
          <p:cNvSpPr txBox="1">
            <a:spLocks/>
          </p:cNvSpPr>
          <p:nvPr/>
        </p:nvSpPr>
        <p:spPr>
          <a:xfrm>
            <a:off x="5797652" y="37022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Surface </a:t>
            </a:r>
            <a:r>
              <a:rPr kumimoji="0" lang="en-GB" sz="4000" b="0" i="0" u="none" strike="noStrike" kern="1200" cap="none" spc="0" normalizeH="0" baseline="0" noProof="0" dirty="0" err="1">
                <a:ln>
                  <a:noFill/>
                </a:ln>
                <a:solidFill>
                  <a:prstClr val="white"/>
                </a:solidFill>
                <a:effectLst/>
                <a:uLnTx/>
                <a:uFillTx/>
                <a:latin typeface="Calibri" panose="020F0502020204030204"/>
                <a:ea typeface="+mn-ea"/>
                <a:cs typeface="+mn-cs"/>
              </a:rPr>
              <a:t>Moderants</a:t>
            </a: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 and Lubricants</a:t>
            </a:r>
          </a:p>
        </p:txBody>
      </p:sp>
    </p:spTree>
    <p:extLst>
      <p:ext uri="{BB962C8B-B14F-4D97-AF65-F5344CB8AC3E}">
        <p14:creationId xmlns:p14="http://schemas.microsoft.com/office/powerpoint/2010/main" val="38338158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C7BE1D6-3063-24E3-44F3-BE3CD01AB4C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230" t="3460" b="17417"/>
          <a:stretch/>
        </p:blipFill>
        <p:spPr>
          <a:xfrm>
            <a:off x="1553604" y="643467"/>
            <a:ext cx="9084792" cy="5571066"/>
          </a:xfrm>
          <a:prstGeom prst="rect">
            <a:avLst/>
          </a:prstGeom>
        </p:spPr>
      </p:pic>
    </p:spTree>
    <p:extLst>
      <p:ext uri="{BB962C8B-B14F-4D97-AF65-F5344CB8AC3E}">
        <p14:creationId xmlns:p14="http://schemas.microsoft.com/office/powerpoint/2010/main" val="289775307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BF58372-9AF2-AB21-8F22-7A797A4D8C90}"/>
              </a:ext>
            </a:extLst>
          </p:cNvPr>
          <p:cNvSpPr>
            <a:spLocks noGrp="1"/>
          </p:cNvSpPr>
          <p:nvPr>
            <p:ph idx="1"/>
          </p:nvPr>
        </p:nvSpPr>
        <p:spPr/>
        <p:txBody>
          <a:bodyPr wrap="square"/>
          <a:lstStyle/>
          <a:p>
            <a:r>
              <a:rPr lang="en-GB" dirty="0"/>
              <a:t>In a large gun the driving band of the shell becomes partially molten during its passage along the bore and leaves a deposit of copper there. If this deposit is allowed to accumulate it eventually affects the ballistic performance of the gun. To counter this a de-coppering agent is used with the propellant. This can be done in one of two ways. Firstly, the propellant composition can contain compounds of lead or tin, or secondly a piece of lead or tin foil can be juxtaposed to the propellant in the cartridge. In either case the metallic element combines with the copper deposit and forms a brittle alloy, which is removed by friction when the next projectile is fired. </a:t>
            </a:r>
            <a:endParaRPr lang="en-GB" sz="2400" dirty="0"/>
          </a:p>
          <a:p>
            <a:r>
              <a:rPr lang="en-GB" sz="2400" dirty="0"/>
              <a:t> </a:t>
            </a:r>
          </a:p>
          <a:p>
            <a:endParaRPr lang="en-US" sz="2400" dirty="0"/>
          </a:p>
        </p:txBody>
      </p:sp>
      <p:sp>
        <p:nvSpPr>
          <p:cNvPr id="3" name="Content Placeholder 1">
            <a:extLst>
              <a:ext uri="{FF2B5EF4-FFF2-40B4-BE49-F238E27FC236}">
                <a16:creationId xmlns:a16="http://schemas.microsoft.com/office/drawing/2014/main" id="{15278A31-164F-FC2D-D94E-D20DF209FEF6}"/>
              </a:ext>
            </a:extLst>
          </p:cNvPr>
          <p:cNvSpPr txBox="1">
            <a:spLocks/>
          </p:cNvSpPr>
          <p:nvPr/>
        </p:nvSpPr>
        <p:spPr>
          <a:xfrm>
            <a:off x="5622840" y="3971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De-coppering Agents</a:t>
            </a:r>
          </a:p>
        </p:txBody>
      </p:sp>
    </p:spTree>
    <p:extLst>
      <p:ext uri="{BB962C8B-B14F-4D97-AF65-F5344CB8AC3E}">
        <p14:creationId xmlns:p14="http://schemas.microsoft.com/office/powerpoint/2010/main" val="173752028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3318735" y="269285"/>
            <a:ext cx="7985759" cy="86882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700" b="0" i="0" u="none" strike="noStrike" kern="1200" cap="none" spc="0" normalizeH="0" baseline="0" noProof="0" dirty="0">
                <a:ln>
                  <a:noFill/>
                </a:ln>
                <a:solidFill>
                  <a:prstClr val="white"/>
                </a:solidFill>
                <a:effectLst/>
                <a:uLnTx/>
                <a:uFillTx/>
                <a:latin typeface="Calibri" panose="020F0502020204030204"/>
                <a:ea typeface="+mn-ea"/>
                <a:cs typeface="+mn-cs"/>
              </a:rPr>
              <a:t>Flash Inhibitors</a:t>
            </a:r>
          </a:p>
        </p:txBody>
      </p:sp>
      <p:pic>
        <p:nvPicPr>
          <p:cNvPr id="4" name="Picture 3" descr="Background pattern&#10;&#10;Description automatically generated with low confidence">
            <a:extLst>
              <a:ext uri="{FF2B5EF4-FFF2-40B4-BE49-F238E27FC236}">
                <a16:creationId xmlns:a16="http://schemas.microsoft.com/office/drawing/2014/main" id="{15F75A4C-6AA6-0D25-C38E-642591A8E879}"/>
              </a:ext>
            </a:extLst>
          </p:cNvPr>
          <p:cNvPicPr>
            <a:picLocks noChangeAspect="1"/>
          </p:cNvPicPr>
          <p:nvPr/>
        </p:nvPicPr>
        <p:blipFill>
          <a:blip r:embed="rId3"/>
          <a:stretch>
            <a:fillRect/>
          </a:stretch>
        </p:blipFill>
        <p:spPr>
          <a:xfrm>
            <a:off x="4529416" y="5616815"/>
            <a:ext cx="7329389" cy="1074977"/>
          </a:xfrm>
          <a:prstGeom prst="rect">
            <a:avLst/>
          </a:prstGeom>
        </p:spPr>
      </p:pic>
      <p:sp>
        <p:nvSpPr>
          <p:cNvPr id="6" name="TextBox 5">
            <a:extLst>
              <a:ext uri="{FF2B5EF4-FFF2-40B4-BE49-F238E27FC236}">
                <a16:creationId xmlns:a16="http://schemas.microsoft.com/office/drawing/2014/main" id="{8D3ED285-0961-7FAE-819F-6776E5697AA4}"/>
              </a:ext>
            </a:extLst>
          </p:cNvPr>
          <p:cNvSpPr txBox="1"/>
          <p:nvPr/>
        </p:nvSpPr>
        <p:spPr>
          <a:xfrm>
            <a:off x="535639" y="1260656"/>
            <a:ext cx="11361263" cy="489364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The flash from a gun can be regarded as comprising two portions: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Muzzle glow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red in colour and probably due to incandescent particles in the hot gases from the propellant. </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Secondary flash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a much larger flame, usually of considerable light intensity, occurring for some distance in front of the muzzle. This is due to the burning of the gases hydrogen and carbon monoxide after admixture with oxygen from the air.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Flash can be reduced by addition of metallic salts, especially by those of potassium, such as potassium sulphate or nitrate, and potassium cryolite. Sodium cryolite can also be used. However………..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663251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FDBAB851-1891-468A-6A2E-A4F54570F43F}"/>
              </a:ext>
            </a:extLst>
          </p:cNvPr>
          <p:cNvSpPr txBox="1">
            <a:spLocks/>
          </p:cNvSpPr>
          <p:nvPr/>
        </p:nvSpPr>
        <p:spPr>
          <a:xfrm>
            <a:off x="804672" y="640080"/>
            <a:ext cx="3282696" cy="52578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a:ln>
                  <a:noFill/>
                </a:ln>
                <a:solidFill>
                  <a:prstClr val="white"/>
                </a:solidFill>
                <a:effectLst/>
                <a:uLnTx/>
                <a:uFillTx/>
                <a:latin typeface="Calibri Light" panose="020F0302020204030204"/>
                <a:ea typeface="+mn-ea"/>
                <a:cs typeface="+mn-cs"/>
              </a:rPr>
              <a:t>Flash Inhibitors</a:t>
            </a:r>
          </a:p>
        </p:txBody>
      </p:sp>
      <p:sp>
        <p:nvSpPr>
          <p:cNvPr id="2" name="Content Placeholder 1">
            <a:extLst>
              <a:ext uri="{FF2B5EF4-FFF2-40B4-BE49-F238E27FC236}">
                <a16:creationId xmlns:a16="http://schemas.microsoft.com/office/drawing/2014/main" id="{598C53FB-A7F2-5307-4862-23AC8BAA0109}"/>
              </a:ext>
            </a:extLst>
          </p:cNvPr>
          <p:cNvSpPr>
            <a:spLocks noGrp="1"/>
          </p:cNvSpPr>
          <p:nvPr>
            <p:ph idx="1"/>
          </p:nvPr>
        </p:nvSpPr>
        <p:spPr>
          <a:xfrm>
            <a:off x="5358384" y="640080"/>
            <a:ext cx="6599154" cy="5831057"/>
          </a:xfrm>
        </p:spPr>
        <p:txBody>
          <a:bodyPr vert="horz" wrap="square" lIns="91440" tIns="45720" rIns="91440" bIns="45720" rtlCol="0" anchor="ctr">
            <a:normAutofit/>
          </a:bodyPr>
          <a:lstStyle/>
          <a:p>
            <a:r>
              <a:rPr lang="en-US" sz="2400" dirty="0">
                <a:solidFill>
                  <a:schemeClr val="tx1"/>
                </a:solidFill>
              </a:rPr>
              <a:t>Points to remember:</a:t>
            </a:r>
          </a:p>
          <a:p>
            <a:pPr indent="-228600">
              <a:buFont typeface="Arial" panose="020B0604020202020204" pitchFamily="34" charset="0"/>
              <a:buChar char="•"/>
            </a:pPr>
            <a:endParaRPr lang="en-US" sz="2400" dirty="0">
              <a:solidFill>
                <a:schemeClr val="tx1"/>
              </a:solidFill>
            </a:endParaRPr>
          </a:p>
          <a:p>
            <a:pPr indent="-228600">
              <a:buFont typeface="Arial" panose="020B0604020202020204" pitchFamily="34" charset="0"/>
              <a:buChar char="•"/>
            </a:pPr>
            <a:r>
              <a:rPr lang="en-US" sz="2400" dirty="0">
                <a:solidFill>
                  <a:schemeClr val="tx1"/>
                </a:solidFill>
              </a:rPr>
              <a:t>The obvious thought is to make the oxygen balance less negative so that complete combustion occurs within the gun barrel.</a:t>
            </a:r>
          </a:p>
          <a:p>
            <a:pPr indent="-228600">
              <a:buFont typeface="Arial" panose="020B0604020202020204" pitchFamily="34" charset="0"/>
              <a:buChar char="•"/>
            </a:pPr>
            <a:r>
              <a:rPr lang="en-US" sz="2400" dirty="0">
                <a:solidFill>
                  <a:schemeClr val="tx1"/>
                </a:solidFill>
              </a:rPr>
              <a:t>This would prevent admixture of hydrogen gas and carbon monoxide with air at muzzle.</a:t>
            </a:r>
          </a:p>
          <a:p>
            <a:pPr indent="-228600">
              <a:buFont typeface="Arial" panose="020B0604020202020204" pitchFamily="34" charset="0"/>
              <a:buChar char="•"/>
            </a:pPr>
            <a:r>
              <a:rPr lang="en-US" sz="2400" dirty="0">
                <a:solidFill>
                  <a:schemeClr val="tx1"/>
                </a:solidFill>
              </a:rPr>
              <a:t>BUT, this will increase the amount of H</a:t>
            </a:r>
            <a:r>
              <a:rPr lang="en-US" sz="2400" baseline="-25000" dirty="0">
                <a:solidFill>
                  <a:schemeClr val="tx1"/>
                </a:solidFill>
              </a:rPr>
              <a:t>2</a:t>
            </a:r>
            <a:r>
              <a:rPr lang="en-US" sz="2400" dirty="0">
                <a:solidFill>
                  <a:schemeClr val="tx1"/>
                </a:solidFill>
              </a:rPr>
              <a:t>O and CO</a:t>
            </a:r>
            <a:r>
              <a:rPr lang="en-US" sz="2400" baseline="-25000" dirty="0">
                <a:solidFill>
                  <a:schemeClr val="tx1"/>
                </a:solidFill>
              </a:rPr>
              <a:t>2</a:t>
            </a:r>
            <a:r>
              <a:rPr lang="en-US" sz="2400" dirty="0">
                <a:solidFill>
                  <a:schemeClr val="tx1"/>
                </a:solidFill>
              </a:rPr>
              <a:t>, leading to:</a:t>
            </a:r>
          </a:p>
          <a:p>
            <a:pPr lvl="1"/>
            <a:r>
              <a:rPr lang="en-US" sz="2000" dirty="0"/>
              <a:t>A higher Flame Temperature (T</a:t>
            </a:r>
            <a:r>
              <a:rPr lang="en-US" sz="2000" baseline="-25000" dirty="0"/>
              <a:t>o</a:t>
            </a:r>
            <a:r>
              <a:rPr lang="en-US" sz="2000" dirty="0"/>
              <a:t>)</a:t>
            </a:r>
            <a:endParaRPr lang="en-US" sz="2000" baseline="-25000" dirty="0"/>
          </a:p>
          <a:p>
            <a:pPr lvl="1"/>
            <a:r>
              <a:rPr lang="en-US" sz="2000" dirty="0">
                <a:solidFill>
                  <a:schemeClr val="tx1"/>
                </a:solidFill>
              </a:rPr>
              <a:t>Increased transfer of heat to barrel</a:t>
            </a:r>
          </a:p>
          <a:p>
            <a:pPr lvl="1"/>
            <a:r>
              <a:rPr lang="en-US" sz="2000" dirty="0"/>
              <a:t>Increased bore erosion</a:t>
            </a:r>
          </a:p>
          <a:p>
            <a:pPr lvl="1"/>
            <a:r>
              <a:rPr lang="en-US" sz="2000" dirty="0">
                <a:solidFill>
                  <a:schemeClr val="tx1"/>
                </a:solidFill>
              </a:rPr>
              <a:t>Reduced life of gun</a:t>
            </a:r>
          </a:p>
        </p:txBody>
      </p:sp>
    </p:spTree>
    <p:extLst>
      <p:ext uri="{BB962C8B-B14F-4D97-AF65-F5344CB8AC3E}">
        <p14:creationId xmlns:p14="http://schemas.microsoft.com/office/powerpoint/2010/main" val="324991108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D5A6F54-FFED-8012-3BA2-CB617BDC83A7}"/>
              </a:ext>
            </a:extLst>
          </p:cNvPr>
          <p:cNvSpPr>
            <a:spLocks noGrp="1"/>
          </p:cNvSpPr>
          <p:nvPr>
            <p:ph idx="1"/>
          </p:nvPr>
        </p:nvSpPr>
        <p:spPr>
          <a:xfrm>
            <a:off x="577022" y="1766417"/>
            <a:ext cx="10803903" cy="3864989"/>
          </a:xfrm>
        </p:spPr>
        <p:txBody>
          <a:bodyPr wrap="square"/>
          <a:lstStyle/>
          <a:p>
            <a:r>
              <a:rPr lang="en-US" dirty="0"/>
              <a:t>The erosion of the the gun bore can be excessive in modern weapons unless steps are taken to control it. Coolants do reduce the overall temperature of the combustion gases as they are formed, but an alternative is to produce a relatively cool layer of gas adjacent to the bore surface. Anti-wear additives can be incorporated in the propellant mix (titanium oxide and talc) or can be a separate component of the cartridge (talc incorporated in wax and wrapped in Dacron cloth). </a:t>
            </a:r>
          </a:p>
        </p:txBody>
      </p:sp>
      <p:sp>
        <p:nvSpPr>
          <p:cNvPr id="3" name="Content Placeholder 1">
            <a:extLst>
              <a:ext uri="{FF2B5EF4-FFF2-40B4-BE49-F238E27FC236}">
                <a16:creationId xmlns:a16="http://schemas.microsoft.com/office/drawing/2014/main" id="{E175C2DD-8B13-8358-D4D8-4CC50C19157D}"/>
              </a:ext>
            </a:extLst>
          </p:cNvPr>
          <p:cNvSpPr txBox="1">
            <a:spLocks/>
          </p:cNvSpPr>
          <p:nvPr/>
        </p:nvSpPr>
        <p:spPr>
          <a:xfrm>
            <a:off x="5622840" y="3971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Anti-Wear Additives</a:t>
            </a:r>
          </a:p>
        </p:txBody>
      </p:sp>
    </p:spTree>
    <p:extLst>
      <p:ext uri="{BB962C8B-B14F-4D97-AF65-F5344CB8AC3E}">
        <p14:creationId xmlns:p14="http://schemas.microsoft.com/office/powerpoint/2010/main" val="231790834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879DF8E8-AD92-323F-B7E5-0EA41BFF22A7}"/>
              </a:ext>
            </a:extLst>
          </p:cNvPr>
          <p:cNvSpPr txBox="1">
            <a:spLocks/>
          </p:cNvSpPr>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600" b="0" i="0" u="none" strike="noStrike" kern="1200" cap="none" spc="0" normalizeH="0" baseline="0" noProof="0">
                <a:ln>
                  <a:noFill/>
                </a:ln>
                <a:solidFill>
                  <a:prstClr val="white"/>
                </a:solidFill>
                <a:effectLst/>
                <a:uLnTx/>
                <a:uFillTx/>
                <a:latin typeface="Calibri Light" panose="020F0302020204030204"/>
                <a:ea typeface="+mn-ea"/>
                <a:cs typeface="+mn-cs"/>
              </a:rPr>
              <a:t>Possible functions of gun propellant additives</a:t>
            </a:r>
          </a:p>
        </p:txBody>
      </p:sp>
      <p:pic>
        <p:nvPicPr>
          <p:cNvPr id="5" name="Content Placeholder 4" descr="Table&#10;&#10;Description automatically generated">
            <a:extLst>
              <a:ext uri="{FF2B5EF4-FFF2-40B4-BE49-F238E27FC236}">
                <a16:creationId xmlns:a16="http://schemas.microsoft.com/office/drawing/2014/main" id="{B8D3F674-1E41-DD82-DF6C-F2A60BF51834}"/>
              </a:ext>
            </a:extLst>
          </p:cNvPr>
          <p:cNvPicPr>
            <a:picLocks noGrp="1" noChangeAspect="1"/>
          </p:cNvPicPr>
          <p:nvPr>
            <p:ph idx="1"/>
          </p:nvPr>
        </p:nvPicPr>
        <p:blipFill>
          <a:blip r:embed="rId2"/>
          <a:stretch>
            <a:fillRect/>
          </a:stretch>
        </p:blipFill>
        <p:spPr>
          <a:xfrm>
            <a:off x="3615615" y="1358455"/>
            <a:ext cx="8217797" cy="4047263"/>
          </a:xfrm>
          <a:prstGeom prst="rect">
            <a:avLst/>
          </a:prstGeom>
        </p:spPr>
      </p:pic>
    </p:spTree>
    <p:extLst>
      <p:ext uri="{BB962C8B-B14F-4D97-AF65-F5344CB8AC3E}">
        <p14:creationId xmlns:p14="http://schemas.microsoft.com/office/powerpoint/2010/main" val="186659722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61C7C68-A974-263E-9D32-D44CB45D5C3C}"/>
              </a:ext>
            </a:extLst>
          </p:cNvPr>
          <p:cNvSpPr>
            <a:spLocks noGrp="1"/>
          </p:cNvSpPr>
          <p:nvPr>
            <p:ph idx="1"/>
          </p:nvPr>
        </p:nvSpPr>
        <p:spPr>
          <a:xfrm>
            <a:off x="694048" y="1605051"/>
            <a:ext cx="10803903" cy="3864989"/>
          </a:xfrm>
        </p:spPr>
        <p:txBody>
          <a:bodyPr wrap="square"/>
          <a:lstStyle/>
          <a:p>
            <a:r>
              <a:rPr lang="en-GB" dirty="0"/>
              <a:t>To summarise, the calorimetric value of a gun propellant composition can be adjusted by: </a:t>
            </a:r>
          </a:p>
          <a:p>
            <a:endParaRPr lang="en-GB" dirty="0"/>
          </a:p>
          <a:p>
            <a:pPr marL="514350" indent="-514350">
              <a:buFont typeface="+mj-lt"/>
              <a:buAutoNum type="arabicPeriod"/>
            </a:pPr>
            <a:r>
              <a:rPr lang="en-GB" dirty="0"/>
              <a:t>Varying the nitrogen content, and hence the oxygen content of the universal ingredient NC </a:t>
            </a:r>
          </a:p>
          <a:p>
            <a:pPr marL="514350" indent="-514350">
              <a:buFont typeface="+mj-lt"/>
              <a:buAutoNum type="arabicPeriod"/>
            </a:pPr>
            <a:r>
              <a:rPr lang="en-GB" dirty="0"/>
              <a:t>Varying the proportion (if any) of NG </a:t>
            </a:r>
          </a:p>
          <a:p>
            <a:pPr marL="514350" indent="-514350">
              <a:buFont typeface="+mj-lt"/>
              <a:buAutoNum type="arabicPeriod"/>
            </a:pPr>
            <a:r>
              <a:rPr lang="en-GB" dirty="0"/>
              <a:t>Including small amounts of non-explosive additives called coolants </a:t>
            </a:r>
          </a:p>
          <a:p>
            <a:endParaRPr lang="en-US" dirty="0"/>
          </a:p>
        </p:txBody>
      </p:sp>
      <p:sp>
        <p:nvSpPr>
          <p:cNvPr id="3" name="Content Placeholder 1">
            <a:extLst>
              <a:ext uri="{FF2B5EF4-FFF2-40B4-BE49-F238E27FC236}">
                <a16:creationId xmlns:a16="http://schemas.microsoft.com/office/drawing/2014/main" id="{766360A7-2214-2E38-6590-C9B8D5C07AD5}"/>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Adjusting the calorimetric value?</a:t>
            </a:r>
          </a:p>
        </p:txBody>
      </p:sp>
    </p:spTree>
    <p:extLst>
      <p:ext uri="{BB962C8B-B14F-4D97-AF65-F5344CB8AC3E}">
        <p14:creationId xmlns:p14="http://schemas.microsoft.com/office/powerpoint/2010/main" val="46716018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13C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Graphical user interface, application&#10;&#10;Description automatically generated">
            <a:extLst>
              <a:ext uri="{FF2B5EF4-FFF2-40B4-BE49-F238E27FC236}">
                <a16:creationId xmlns:a16="http://schemas.microsoft.com/office/drawing/2014/main" id="{50B91E73-ED25-7F58-A5C5-5A88E182364F}"/>
              </a:ext>
            </a:extLst>
          </p:cNvPr>
          <p:cNvPicPr>
            <a:picLocks noChangeAspect="1"/>
          </p:cNvPicPr>
          <p:nvPr/>
        </p:nvPicPr>
        <p:blipFill>
          <a:blip r:embed="rId2"/>
          <a:stretch>
            <a:fillRect/>
          </a:stretch>
        </p:blipFill>
        <p:spPr>
          <a:xfrm>
            <a:off x="2073568" y="643467"/>
            <a:ext cx="8044863" cy="5571066"/>
          </a:xfrm>
          <a:prstGeom prst="rect">
            <a:avLst/>
          </a:prstGeom>
        </p:spPr>
      </p:pic>
    </p:spTree>
    <p:extLst>
      <p:ext uri="{BB962C8B-B14F-4D97-AF65-F5344CB8AC3E}">
        <p14:creationId xmlns:p14="http://schemas.microsoft.com/office/powerpoint/2010/main" val="301239480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Graphical user interface, application&#10;&#10;Description automatically generated">
            <a:extLst>
              <a:ext uri="{FF2B5EF4-FFF2-40B4-BE49-F238E27FC236}">
                <a16:creationId xmlns:a16="http://schemas.microsoft.com/office/drawing/2014/main" id="{7A17D2C3-BA7C-9487-9318-7C9E26DA3242}"/>
              </a:ext>
            </a:extLst>
          </p:cNvPr>
          <p:cNvPicPr>
            <a:picLocks noChangeAspect="1"/>
          </p:cNvPicPr>
          <p:nvPr/>
        </p:nvPicPr>
        <p:blipFill>
          <a:blip r:embed="rId2"/>
          <a:stretch>
            <a:fillRect/>
          </a:stretch>
        </p:blipFill>
        <p:spPr>
          <a:xfrm>
            <a:off x="1510759" y="643467"/>
            <a:ext cx="9170482" cy="5571066"/>
          </a:xfrm>
          <a:prstGeom prst="rect">
            <a:avLst/>
          </a:prstGeom>
        </p:spPr>
      </p:pic>
    </p:spTree>
    <p:extLst>
      <p:ext uri="{BB962C8B-B14F-4D97-AF65-F5344CB8AC3E}">
        <p14:creationId xmlns:p14="http://schemas.microsoft.com/office/powerpoint/2010/main" val="59238101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Graphical user interface, text, application&#10;&#10;Description automatically generated">
            <a:extLst>
              <a:ext uri="{FF2B5EF4-FFF2-40B4-BE49-F238E27FC236}">
                <a16:creationId xmlns:a16="http://schemas.microsoft.com/office/drawing/2014/main" id="{8DC5B6B2-DA52-6420-389B-DFA64483DB39}"/>
              </a:ext>
            </a:extLst>
          </p:cNvPr>
          <p:cNvPicPr>
            <a:picLocks noChangeAspect="1"/>
          </p:cNvPicPr>
          <p:nvPr/>
        </p:nvPicPr>
        <p:blipFill>
          <a:blip r:embed="rId3"/>
          <a:stretch>
            <a:fillRect/>
          </a:stretch>
        </p:blipFill>
        <p:spPr>
          <a:xfrm>
            <a:off x="2130828" y="643467"/>
            <a:ext cx="7930343" cy="5571066"/>
          </a:xfrm>
          <a:prstGeom prst="rect">
            <a:avLst/>
          </a:prstGeom>
        </p:spPr>
      </p:pic>
    </p:spTree>
    <p:extLst>
      <p:ext uri="{BB962C8B-B14F-4D97-AF65-F5344CB8AC3E}">
        <p14:creationId xmlns:p14="http://schemas.microsoft.com/office/powerpoint/2010/main" val="237576306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Graphical user interface, application&#10;&#10;Description automatically generated">
            <a:extLst>
              <a:ext uri="{FF2B5EF4-FFF2-40B4-BE49-F238E27FC236}">
                <a16:creationId xmlns:a16="http://schemas.microsoft.com/office/drawing/2014/main" id="{5ACD33BC-33EB-E6AA-DF81-555CED072583}"/>
              </a:ext>
            </a:extLst>
          </p:cNvPr>
          <p:cNvPicPr>
            <a:picLocks noChangeAspect="1"/>
          </p:cNvPicPr>
          <p:nvPr/>
        </p:nvPicPr>
        <p:blipFill>
          <a:blip r:embed="rId2"/>
          <a:stretch>
            <a:fillRect/>
          </a:stretch>
        </p:blipFill>
        <p:spPr>
          <a:xfrm>
            <a:off x="2200148" y="643467"/>
            <a:ext cx="7791703" cy="5571066"/>
          </a:xfrm>
          <a:prstGeom prst="rect">
            <a:avLst/>
          </a:prstGeom>
        </p:spPr>
      </p:pic>
    </p:spTree>
    <p:extLst>
      <p:ext uri="{BB962C8B-B14F-4D97-AF65-F5344CB8AC3E}">
        <p14:creationId xmlns:p14="http://schemas.microsoft.com/office/powerpoint/2010/main" val="90484359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Graphical user interface, text, application&#10;&#10;Description automatically generated">
            <a:extLst>
              <a:ext uri="{FF2B5EF4-FFF2-40B4-BE49-F238E27FC236}">
                <a16:creationId xmlns:a16="http://schemas.microsoft.com/office/drawing/2014/main" id="{5D145EB5-6FE6-BC53-5163-542AE4DE30C7}"/>
              </a:ext>
            </a:extLst>
          </p:cNvPr>
          <p:cNvPicPr>
            <a:picLocks noChangeAspect="1"/>
          </p:cNvPicPr>
          <p:nvPr/>
        </p:nvPicPr>
        <p:blipFill rotWithShape="1">
          <a:blip r:embed="rId2"/>
          <a:srcRect r="2" b="638"/>
          <a:stretch/>
        </p:blipFill>
        <p:spPr>
          <a:xfrm>
            <a:off x="1155547" y="637762"/>
            <a:ext cx="9889808" cy="5576770"/>
          </a:xfrm>
          <a:prstGeom prst="rect">
            <a:avLst/>
          </a:prstGeom>
        </p:spPr>
      </p:pic>
    </p:spTree>
    <p:extLst>
      <p:ext uri="{BB962C8B-B14F-4D97-AF65-F5344CB8AC3E}">
        <p14:creationId xmlns:p14="http://schemas.microsoft.com/office/powerpoint/2010/main" val="423447526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Chart, scatter chart&#10;&#10;Description automatically generated">
            <a:extLst>
              <a:ext uri="{FF2B5EF4-FFF2-40B4-BE49-F238E27FC236}">
                <a16:creationId xmlns:a16="http://schemas.microsoft.com/office/drawing/2014/main" id="{CE216337-BEF3-97B5-EE5E-A967F8FB2072}"/>
              </a:ext>
            </a:extLst>
          </p:cNvPr>
          <p:cNvPicPr>
            <a:picLocks noChangeAspect="1"/>
          </p:cNvPicPr>
          <p:nvPr/>
        </p:nvPicPr>
        <p:blipFill>
          <a:blip r:embed="rId3"/>
          <a:stretch>
            <a:fillRect/>
          </a:stretch>
        </p:blipFill>
        <p:spPr>
          <a:xfrm>
            <a:off x="1999628" y="643467"/>
            <a:ext cx="8192744" cy="5571066"/>
          </a:xfrm>
          <a:prstGeom prst="rect">
            <a:avLst/>
          </a:prstGeom>
        </p:spPr>
      </p:pic>
    </p:spTree>
    <p:extLst>
      <p:ext uri="{BB962C8B-B14F-4D97-AF65-F5344CB8AC3E}">
        <p14:creationId xmlns:p14="http://schemas.microsoft.com/office/powerpoint/2010/main" val="39870101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E2EB9C8A-AEE0-D88A-6902-215D27B7CDA4}"/>
              </a:ext>
            </a:extLst>
          </p:cNvPr>
          <p:cNvSpPr txBox="1">
            <a:spLocks/>
          </p:cNvSpPr>
          <p:nvPr/>
        </p:nvSpPr>
        <p:spPr>
          <a:xfrm>
            <a:off x="841248" y="256032"/>
            <a:ext cx="10506456" cy="1014984"/>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a:ln>
                  <a:noFill/>
                </a:ln>
                <a:solidFill>
                  <a:prstClr val="black"/>
                </a:solidFill>
                <a:effectLst/>
                <a:uLnTx/>
                <a:uFillTx/>
                <a:latin typeface="Calibri Light" panose="020F0302020204030204"/>
                <a:ea typeface="+mn-ea"/>
                <a:cs typeface="+mn-cs"/>
              </a:rPr>
              <a:t>Summary – Gun Propellants</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 name="Table 3">
            <a:extLst>
              <a:ext uri="{FF2B5EF4-FFF2-40B4-BE49-F238E27FC236}">
                <a16:creationId xmlns:a16="http://schemas.microsoft.com/office/drawing/2014/main" id="{4566C66F-88C2-08CF-FE6C-ACBFCFF25BB2}"/>
              </a:ext>
            </a:extLst>
          </p:cNvPr>
          <p:cNvGraphicFramePr>
            <a:graphicFrameLocks noGrp="1"/>
          </p:cNvGraphicFramePr>
          <p:nvPr>
            <p:ph idx="1"/>
          </p:nvPr>
        </p:nvGraphicFramePr>
        <p:xfrm>
          <a:off x="857882" y="1926266"/>
          <a:ext cx="10476239" cy="4357526"/>
        </p:xfrm>
        <a:graphic>
          <a:graphicData uri="http://schemas.openxmlformats.org/drawingml/2006/table">
            <a:tbl>
              <a:tblPr firstRow="1" bandRow="1">
                <a:tableStyleId>{5C22544A-7EE6-4342-B048-85BDC9FD1C3A}</a:tableStyleId>
              </a:tblPr>
              <a:tblGrid>
                <a:gridCol w="2138440">
                  <a:extLst>
                    <a:ext uri="{9D8B030D-6E8A-4147-A177-3AD203B41FA5}">
                      <a16:colId xmlns:a16="http://schemas.microsoft.com/office/drawing/2014/main" val="3503424571"/>
                    </a:ext>
                  </a:extLst>
                </a:gridCol>
                <a:gridCol w="2084450">
                  <a:extLst>
                    <a:ext uri="{9D8B030D-6E8A-4147-A177-3AD203B41FA5}">
                      <a16:colId xmlns:a16="http://schemas.microsoft.com/office/drawing/2014/main" val="2118399787"/>
                    </a:ext>
                  </a:extLst>
                </a:gridCol>
                <a:gridCol w="1842810">
                  <a:extLst>
                    <a:ext uri="{9D8B030D-6E8A-4147-A177-3AD203B41FA5}">
                      <a16:colId xmlns:a16="http://schemas.microsoft.com/office/drawing/2014/main" val="1116831723"/>
                    </a:ext>
                  </a:extLst>
                </a:gridCol>
                <a:gridCol w="2326089">
                  <a:extLst>
                    <a:ext uri="{9D8B030D-6E8A-4147-A177-3AD203B41FA5}">
                      <a16:colId xmlns:a16="http://schemas.microsoft.com/office/drawing/2014/main" val="3274344663"/>
                    </a:ext>
                  </a:extLst>
                </a:gridCol>
                <a:gridCol w="2084450">
                  <a:extLst>
                    <a:ext uri="{9D8B030D-6E8A-4147-A177-3AD203B41FA5}">
                      <a16:colId xmlns:a16="http://schemas.microsoft.com/office/drawing/2014/main" val="135021027"/>
                    </a:ext>
                  </a:extLst>
                </a:gridCol>
              </a:tblGrid>
              <a:tr h="661557">
                <a:tc>
                  <a:txBody>
                    <a:bodyPr/>
                    <a:lstStyle/>
                    <a:p>
                      <a:r>
                        <a:rPr lang="en-US" sz="1800"/>
                        <a:t>Propellant</a:t>
                      </a:r>
                    </a:p>
                  </a:txBody>
                  <a:tcPr marL="82011" marR="82011" marT="41006" marB="41006"/>
                </a:tc>
                <a:tc>
                  <a:txBody>
                    <a:bodyPr/>
                    <a:lstStyle/>
                    <a:p>
                      <a:r>
                        <a:rPr lang="en-US" sz="1800"/>
                        <a:t>Constituent</a:t>
                      </a:r>
                    </a:p>
                  </a:txBody>
                  <a:tcPr marL="82011" marR="82011" marT="41006" marB="41006"/>
                </a:tc>
                <a:tc>
                  <a:txBody>
                    <a:bodyPr/>
                    <a:lstStyle/>
                    <a:p>
                      <a:r>
                        <a:rPr lang="en-US" sz="1800"/>
                        <a:t>Q (Jg</a:t>
                      </a:r>
                      <a:r>
                        <a:rPr lang="en-US" sz="1800" baseline="30000"/>
                        <a:t>-1</a:t>
                      </a:r>
                      <a:r>
                        <a:rPr lang="en-US" sz="1800"/>
                        <a:t>)</a:t>
                      </a:r>
                    </a:p>
                  </a:txBody>
                  <a:tcPr marL="82011" marR="82011" marT="41006" marB="41006"/>
                </a:tc>
                <a:tc>
                  <a:txBody>
                    <a:bodyPr/>
                    <a:lstStyle/>
                    <a:p>
                      <a:r>
                        <a:rPr lang="en-US" sz="1800"/>
                        <a:t>Flame Temperature (T</a:t>
                      </a:r>
                      <a:r>
                        <a:rPr lang="en-US" sz="1800" baseline="-25000"/>
                        <a:t>o</a:t>
                      </a:r>
                      <a:r>
                        <a:rPr lang="en-US" sz="1800"/>
                        <a:t>) K</a:t>
                      </a:r>
                    </a:p>
                  </a:txBody>
                  <a:tcPr marL="82011" marR="82011" marT="41006" marB="41006"/>
                </a:tc>
                <a:tc>
                  <a:txBody>
                    <a:bodyPr/>
                    <a:lstStyle/>
                    <a:p>
                      <a:r>
                        <a:rPr lang="en-US" sz="1800"/>
                        <a:t>Force Constant (Jg-</a:t>
                      </a:r>
                      <a:r>
                        <a:rPr lang="en-US" sz="1800" baseline="30000"/>
                        <a:t>1</a:t>
                      </a:r>
                      <a:r>
                        <a:rPr lang="en-US" sz="1800"/>
                        <a:t>)</a:t>
                      </a:r>
                    </a:p>
                  </a:txBody>
                  <a:tcPr marL="82011" marR="82011" marT="41006" marB="41006"/>
                </a:tc>
                <a:extLst>
                  <a:ext uri="{0D108BD9-81ED-4DB2-BD59-A6C34878D82A}">
                    <a16:rowId xmlns:a16="http://schemas.microsoft.com/office/drawing/2014/main" val="3855701960"/>
                  </a:ext>
                </a:extLst>
              </a:tr>
              <a:tr h="388186">
                <a:tc>
                  <a:txBody>
                    <a:bodyPr/>
                    <a:lstStyle/>
                    <a:p>
                      <a:r>
                        <a:rPr lang="en-US" sz="1800"/>
                        <a:t>Single Base</a:t>
                      </a:r>
                    </a:p>
                  </a:txBody>
                  <a:tcPr marL="82011" marR="82011" marT="41006" marB="41006"/>
                </a:tc>
                <a:tc>
                  <a:txBody>
                    <a:bodyPr/>
                    <a:lstStyle/>
                    <a:p>
                      <a:r>
                        <a:rPr lang="en-US" sz="1800"/>
                        <a:t>NC</a:t>
                      </a:r>
                    </a:p>
                  </a:txBody>
                  <a:tcPr marL="82011" marR="82011" marT="41006" marB="41006"/>
                </a:tc>
                <a:tc>
                  <a:txBody>
                    <a:bodyPr/>
                    <a:lstStyle/>
                    <a:p>
                      <a:r>
                        <a:rPr lang="en-US" sz="1800"/>
                        <a:t>3100 - 3700</a:t>
                      </a:r>
                    </a:p>
                  </a:txBody>
                  <a:tcPr marL="82011" marR="82011" marT="41006" marB="41006"/>
                </a:tc>
                <a:tc>
                  <a:txBody>
                    <a:bodyPr/>
                    <a:lstStyle/>
                    <a:p>
                      <a:r>
                        <a:rPr lang="en-US" sz="1800"/>
                        <a:t>2500 - 3000</a:t>
                      </a:r>
                    </a:p>
                  </a:txBody>
                  <a:tcPr marL="82011" marR="82011" marT="41006" marB="41006"/>
                </a:tc>
                <a:tc>
                  <a:txBody>
                    <a:bodyPr/>
                    <a:lstStyle/>
                    <a:p>
                      <a:r>
                        <a:rPr lang="en-US" sz="1800"/>
                        <a:t>920 - 1075</a:t>
                      </a:r>
                    </a:p>
                  </a:txBody>
                  <a:tcPr marL="82011" marR="82011" marT="41006" marB="41006"/>
                </a:tc>
                <a:extLst>
                  <a:ext uri="{0D108BD9-81ED-4DB2-BD59-A6C34878D82A}">
                    <a16:rowId xmlns:a16="http://schemas.microsoft.com/office/drawing/2014/main" val="2944517915"/>
                  </a:ext>
                </a:extLst>
              </a:tr>
              <a:tr h="388186">
                <a:tc>
                  <a:txBody>
                    <a:bodyPr/>
                    <a:lstStyle/>
                    <a:p>
                      <a:r>
                        <a:rPr lang="en-US" sz="1800"/>
                        <a:t>Double Base </a:t>
                      </a:r>
                    </a:p>
                  </a:txBody>
                  <a:tcPr marL="82011" marR="82011" marT="41006" marB="41006"/>
                </a:tc>
                <a:tc>
                  <a:txBody>
                    <a:bodyPr/>
                    <a:lstStyle/>
                    <a:p>
                      <a:r>
                        <a:rPr lang="en-US" sz="1800"/>
                        <a:t>NC+NG</a:t>
                      </a:r>
                    </a:p>
                  </a:txBody>
                  <a:tcPr marL="82011" marR="82011" marT="41006" marB="41006"/>
                </a:tc>
                <a:tc>
                  <a:txBody>
                    <a:bodyPr/>
                    <a:lstStyle/>
                    <a:p>
                      <a:r>
                        <a:rPr lang="en-US" sz="1800"/>
                        <a:t>4300 - 5200</a:t>
                      </a:r>
                    </a:p>
                  </a:txBody>
                  <a:tcPr marL="82011" marR="82011" marT="41006" marB="41006"/>
                </a:tc>
                <a:tc>
                  <a:txBody>
                    <a:bodyPr/>
                    <a:lstStyle/>
                    <a:p>
                      <a:r>
                        <a:rPr lang="en-US" sz="1800"/>
                        <a:t>2600 - 3600</a:t>
                      </a:r>
                    </a:p>
                  </a:txBody>
                  <a:tcPr marL="82011" marR="82011" marT="41006" marB="41006"/>
                </a:tc>
                <a:tc>
                  <a:txBody>
                    <a:bodyPr/>
                    <a:lstStyle/>
                    <a:p>
                      <a:r>
                        <a:rPr lang="en-US" sz="1800"/>
                        <a:t>1075 - 1175</a:t>
                      </a:r>
                    </a:p>
                  </a:txBody>
                  <a:tcPr marL="82011" marR="82011" marT="41006" marB="41006"/>
                </a:tc>
                <a:extLst>
                  <a:ext uri="{0D108BD9-81ED-4DB2-BD59-A6C34878D82A}">
                    <a16:rowId xmlns:a16="http://schemas.microsoft.com/office/drawing/2014/main" val="352386833"/>
                  </a:ext>
                </a:extLst>
              </a:tr>
              <a:tr h="388186">
                <a:tc>
                  <a:txBody>
                    <a:bodyPr/>
                    <a:lstStyle/>
                    <a:p>
                      <a:r>
                        <a:rPr lang="en-US" sz="1800"/>
                        <a:t>Triple Base</a:t>
                      </a:r>
                    </a:p>
                  </a:txBody>
                  <a:tcPr marL="82011" marR="82011" marT="41006" marB="41006"/>
                </a:tc>
                <a:tc>
                  <a:txBody>
                    <a:bodyPr/>
                    <a:lstStyle/>
                    <a:p>
                      <a:r>
                        <a:rPr lang="en-US" sz="1800"/>
                        <a:t>NC+NG+NQ</a:t>
                      </a:r>
                    </a:p>
                  </a:txBody>
                  <a:tcPr marL="82011" marR="82011" marT="41006" marB="41006"/>
                </a:tc>
                <a:tc>
                  <a:txBody>
                    <a:bodyPr/>
                    <a:lstStyle/>
                    <a:p>
                      <a:r>
                        <a:rPr lang="en-US" sz="1800"/>
                        <a:t>3200 - 3700</a:t>
                      </a:r>
                    </a:p>
                  </a:txBody>
                  <a:tcPr marL="82011" marR="82011" marT="41006" marB="41006"/>
                </a:tc>
                <a:tc>
                  <a:txBody>
                    <a:bodyPr/>
                    <a:lstStyle/>
                    <a:p>
                      <a:r>
                        <a:rPr lang="en-US" sz="1800"/>
                        <a:t>2400 - 3300</a:t>
                      </a:r>
                    </a:p>
                  </a:txBody>
                  <a:tcPr marL="82011" marR="82011" marT="41006" marB="41006"/>
                </a:tc>
                <a:tc>
                  <a:txBody>
                    <a:bodyPr/>
                    <a:lstStyle/>
                    <a:p>
                      <a:r>
                        <a:rPr lang="en-US" sz="1800"/>
                        <a:t>1000 - 1100</a:t>
                      </a:r>
                    </a:p>
                  </a:txBody>
                  <a:tcPr marL="82011" marR="82011" marT="41006" marB="41006"/>
                </a:tc>
                <a:extLst>
                  <a:ext uri="{0D108BD9-81ED-4DB2-BD59-A6C34878D82A}">
                    <a16:rowId xmlns:a16="http://schemas.microsoft.com/office/drawing/2014/main" val="980850869"/>
                  </a:ext>
                </a:extLst>
              </a:tr>
              <a:tr h="934927">
                <a:tc>
                  <a:txBody>
                    <a:bodyPr/>
                    <a:lstStyle/>
                    <a:p>
                      <a:r>
                        <a:rPr lang="en-US" sz="1800"/>
                        <a:t>Multi-Base, High Energy or Nitramine</a:t>
                      </a:r>
                    </a:p>
                  </a:txBody>
                  <a:tcPr marL="82011" marR="82011" marT="41006" marB="41006"/>
                </a:tc>
                <a:tc>
                  <a:txBody>
                    <a:bodyPr/>
                    <a:lstStyle/>
                    <a:p>
                      <a:r>
                        <a:rPr lang="en-US" sz="1800"/>
                        <a:t>NC+NG+NQ+RDX (NTO etc)</a:t>
                      </a:r>
                    </a:p>
                  </a:txBody>
                  <a:tcPr marL="82011" marR="82011" marT="41006" marB="41006"/>
                </a:tc>
                <a:tc>
                  <a:txBody>
                    <a:bodyPr/>
                    <a:lstStyle/>
                    <a:p>
                      <a:endParaRPr lang="en-US" sz="1800"/>
                    </a:p>
                  </a:txBody>
                  <a:tcPr marL="82011" marR="82011" marT="41006" marB="41006"/>
                </a:tc>
                <a:tc>
                  <a:txBody>
                    <a:bodyPr/>
                    <a:lstStyle/>
                    <a:p>
                      <a:r>
                        <a:rPr lang="en-US" sz="1800"/>
                        <a:t>2900 - 3200</a:t>
                      </a:r>
                    </a:p>
                  </a:txBody>
                  <a:tcPr marL="82011" marR="82011" marT="41006" marB="41006"/>
                </a:tc>
                <a:tc>
                  <a:txBody>
                    <a:bodyPr/>
                    <a:lstStyle/>
                    <a:p>
                      <a:r>
                        <a:rPr lang="en-US" sz="1800"/>
                        <a:t>1100 - 1250</a:t>
                      </a:r>
                    </a:p>
                  </a:txBody>
                  <a:tcPr marL="82011" marR="82011" marT="41006" marB="41006"/>
                </a:tc>
                <a:extLst>
                  <a:ext uri="{0D108BD9-81ED-4DB2-BD59-A6C34878D82A}">
                    <a16:rowId xmlns:a16="http://schemas.microsoft.com/office/drawing/2014/main" val="2296481560"/>
                  </a:ext>
                </a:extLst>
              </a:tr>
              <a:tr h="934927">
                <a:tc>
                  <a:txBody>
                    <a:bodyPr/>
                    <a:lstStyle/>
                    <a:p>
                      <a:r>
                        <a:rPr lang="en-US" sz="1800"/>
                        <a:t>LOVA</a:t>
                      </a:r>
                    </a:p>
                  </a:txBody>
                  <a:tcPr marL="82011" marR="82011" marT="41006" marB="41006"/>
                </a:tc>
                <a:tc>
                  <a:txBody>
                    <a:bodyPr/>
                    <a:lstStyle/>
                    <a:p>
                      <a:r>
                        <a:rPr lang="en-US" sz="1800"/>
                        <a:t>HMX/RDX+Binder+</a:t>
                      </a:r>
                    </a:p>
                    <a:p>
                      <a:r>
                        <a:rPr lang="en-US" sz="1800"/>
                        <a:t>Plasticiser</a:t>
                      </a:r>
                    </a:p>
                  </a:txBody>
                  <a:tcPr marL="82011" marR="82011" marT="41006" marB="41006"/>
                </a:tc>
                <a:tc>
                  <a:txBody>
                    <a:bodyPr/>
                    <a:lstStyle/>
                    <a:p>
                      <a:r>
                        <a:rPr lang="en-US" sz="1800"/>
                        <a:t>3410</a:t>
                      </a:r>
                    </a:p>
                  </a:txBody>
                  <a:tcPr marL="82011" marR="82011" marT="41006" marB="41006"/>
                </a:tc>
                <a:tc>
                  <a:txBody>
                    <a:bodyPr/>
                    <a:lstStyle/>
                    <a:p>
                      <a:r>
                        <a:rPr lang="en-US" sz="1800"/>
                        <a:t>2853</a:t>
                      </a:r>
                    </a:p>
                  </a:txBody>
                  <a:tcPr marL="82011" marR="82011" marT="41006" marB="41006"/>
                </a:tc>
                <a:tc>
                  <a:txBody>
                    <a:bodyPr/>
                    <a:lstStyle/>
                    <a:p>
                      <a:r>
                        <a:rPr lang="en-US" sz="1800"/>
                        <a:t>1100 - 1300</a:t>
                      </a:r>
                    </a:p>
                  </a:txBody>
                  <a:tcPr marL="82011" marR="82011" marT="41006" marB="41006"/>
                </a:tc>
                <a:extLst>
                  <a:ext uri="{0D108BD9-81ED-4DB2-BD59-A6C34878D82A}">
                    <a16:rowId xmlns:a16="http://schemas.microsoft.com/office/drawing/2014/main" val="1314287193"/>
                  </a:ext>
                </a:extLst>
              </a:tr>
              <a:tr h="661557">
                <a:tc>
                  <a:txBody>
                    <a:bodyPr/>
                    <a:lstStyle/>
                    <a:p>
                      <a:r>
                        <a:rPr lang="en-US" sz="1800"/>
                        <a:t>HAN</a:t>
                      </a:r>
                    </a:p>
                  </a:txBody>
                  <a:tcPr marL="82011" marR="82011" marT="41006" marB="41006"/>
                </a:tc>
                <a:tc>
                  <a:txBody>
                    <a:bodyPr/>
                    <a:lstStyle/>
                    <a:p>
                      <a:r>
                        <a:rPr lang="en-US" sz="1800"/>
                        <a:t>HAN, Nitrate salt of amine, water</a:t>
                      </a:r>
                    </a:p>
                  </a:txBody>
                  <a:tcPr marL="82011" marR="82011" marT="41006" marB="41006"/>
                </a:tc>
                <a:tc>
                  <a:txBody>
                    <a:bodyPr/>
                    <a:lstStyle/>
                    <a:p>
                      <a:endParaRPr lang="en-US" sz="1800"/>
                    </a:p>
                  </a:txBody>
                  <a:tcPr marL="82011" marR="82011" marT="41006" marB="41006"/>
                </a:tc>
                <a:tc>
                  <a:txBody>
                    <a:bodyPr/>
                    <a:lstStyle/>
                    <a:p>
                      <a:r>
                        <a:rPr lang="en-US" sz="1800"/>
                        <a:t>2730</a:t>
                      </a:r>
                    </a:p>
                  </a:txBody>
                  <a:tcPr marL="82011" marR="82011" marT="41006" marB="41006"/>
                </a:tc>
                <a:tc>
                  <a:txBody>
                    <a:bodyPr/>
                    <a:lstStyle/>
                    <a:p>
                      <a:r>
                        <a:rPr lang="en-US" sz="1800"/>
                        <a:t>970 - 1000</a:t>
                      </a:r>
                    </a:p>
                  </a:txBody>
                  <a:tcPr marL="82011" marR="82011" marT="41006" marB="41006"/>
                </a:tc>
                <a:extLst>
                  <a:ext uri="{0D108BD9-81ED-4DB2-BD59-A6C34878D82A}">
                    <a16:rowId xmlns:a16="http://schemas.microsoft.com/office/drawing/2014/main" val="3877072594"/>
                  </a:ext>
                </a:extLst>
              </a:tr>
            </a:tbl>
          </a:graphicData>
        </a:graphic>
      </p:graphicFrame>
    </p:spTree>
    <p:extLst>
      <p:ext uri="{BB962C8B-B14F-4D97-AF65-F5344CB8AC3E}">
        <p14:creationId xmlns:p14="http://schemas.microsoft.com/office/powerpoint/2010/main" val="156382637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46F6634-6AA1-47EC-0694-CEB0E8EF3405}"/>
              </a:ext>
            </a:extLst>
          </p:cNvPr>
          <p:cNvSpPr>
            <a:spLocks noGrp="1"/>
          </p:cNvSpPr>
          <p:nvPr>
            <p:ph idx="1"/>
          </p:nvPr>
        </p:nvSpPr>
        <p:spPr/>
        <p:txBody>
          <a:bodyPr/>
          <a:lstStyle/>
          <a:p>
            <a:pPr marL="514350" indent="-514350">
              <a:buFont typeface="+mj-lt"/>
              <a:buAutoNum type="arabicPeriod"/>
            </a:pPr>
            <a:r>
              <a:rPr lang="en-US" dirty="0"/>
              <a:t>An acceptable high energy / bulk ratio (F)</a:t>
            </a:r>
          </a:p>
          <a:p>
            <a:pPr marL="514350" indent="-514350">
              <a:buFont typeface="+mj-lt"/>
              <a:buAutoNum type="arabicPeriod"/>
            </a:pPr>
            <a:r>
              <a:rPr lang="en-US" dirty="0"/>
              <a:t>A predictable burning rate over a wide range of pressures (</a:t>
            </a:r>
            <a:r>
              <a:rPr lang="en-US" dirty="0" err="1"/>
              <a:t>Vieille’s</a:t>
            </a:r>
            <a:r>
              <a:rPr lang="en-US" dirty="0"/>
              <a:t> Law)</a:t>
            </a:r>
          </a:p>
          <a:p>
            <a:pPr marL="514350" indent="-514350">
              <a:buFont typeface="+mj-lt"/>
              <a:buAutoNum type="arabicPeriod"/>
            </a:pPr>
            <a:r>
              <a:rPr lang="en-US" dirty="0"/>
              <a:t>An acceptably low flame temperature (T</a:t>
            </a:r>
            <a:r>
              <a:rPr lang="en-US" baseline="-25000" dirty="0"/>
              <a:t>o</a:t>
            </a:r>
            <a:r>
              <a:rPr lang="en-US" dirty="0"/>
              <a:t>)</a:t>
            </a:r>
          </a:p>
          <a:p>
            <a:pPr marL="514350" indent="-514350">
              <a:buFont typeface="+mj-lt"/>
              <a:buAutoNum type="arabicPeriod"/>
            </a:pPr>
            <a:r>
              <a:rPr lang="en-US" dirty="0"/>
              <a:t>Capable of being easily and rapidly ignited</a:t>
            </a:r>
          </a:p>
          <a:p>
            <a:pPr marL="514350" indent="-514350">
              <a:buFont typeface="+mj-lt"/>
              <a:buAutoNum type="arabicPeriod"/>
            </a:pPr>
            <a:r>
              <a:rPr lang="en-US" dirty="0"/>
              <a:t>An acceptably low sensitiveness to other forms of ignition</a:t>
            </a:r>
          </a:p>
          <a:p>
            <a:pPr marL="514350" indent="-514350">
              <a:buFont typeface="+mj-lt"/>
              <a:buAutoNum type="arabicPeriod"/>
            </a:pPr>
            <a:r>
              <a:rPr lang="en-US" dirty="0"/>
              <a:t>Capable of cheap, easy and rapid manufacture</a:t>
            </a:r>
          </a:p>
          <a:p>
            <a:pPr marL="514350" indent="-514350">
              <a:buFont typeface="+mj-lt"/>
              <a:buAutoNum type="arabicPeriod"/>
            </a:pPr>
            <a:r>
              <a:rPr lang="en-US" dirty="0"/>
              <a:t>Long shelf life under all environmental conditions (degradation)</a:t>
            </a:r>
          </a:p>
          <a:p>
            <a:pPr marL="514350" indent="-514350">
              <a:buFont typeface="+mj-lt"/>
              <a:buAutoNum type="arabicPeriod"/>
            </a:pPr>
            <a:r>
              <a:rPr lang="en-US" dirty="0"/>
              <a:t>Minimum tendency to produce flash / smoke and toxic fumes</a:t>
            </a:r>
          </a:p>
        </p:txBody>
      </p:sp>
      <p:sp>
        <p:nvSpPr>
          <p:cNvPr id="3" name="Content Placeholder 1">
            <a:extLst>
              <a:ext uri="{FF2B5EF4-FFF2-40B4-BE49-F238E27FC236}">
                <a16:creationId xmlns:a16="http://schemas.microsoft.com/office/drawing/2014/main" id="{76B68BB5-B89D-EF40-4280-87C74EB0C416}"/>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Summary – Gun Propellants</a:t>
            </a:r>
          </a:p>
        </p:txBody>
      </p:sp>
    </p:spTree>
    <p:extLst>
      <p:ext uri="{BB962C8B-B14F-4D97-AF65-F5344CB8AC3E}">
        <p14:creationId xmlns:p14="http://schemas.microsoft.com/office/powerpoint/2010/main" val="362386264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630936" y="640080"/>
            <a:ext cx="4818888" cy="1481328"/>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5400" b="0" i="0" u="none" strike="noStrike" kern="1200" cap="none" spc="0" normalizeH="0" baseline="0" noProof="0" dirty="0">
                <a:ln>
                  <a:noFill/>
                </a:ln>
                <a:solidFill>
                  <a:prstClr val="black"/>
                </a:solidFill>
                <a:effectLst/>
                <a:uLnTx/>
                <a:uFillTx/>
                <a:latin typeface="Calibri Light" panose="020F0302020204030204"/>
                <a:ea typeface="+mn-ea"/>
                <a:cs typeface="+mn-cs"/>
                <a:hlinkClick r:id="rId2"/>
              </a:rPr>
              <a:t>Explosions in Air</a:t>
            </a:r>
            <a:endParaRPr kumimoji="0" lang="en-US" sz="5400" b="0" i="0" u="none" strike="noStrike" kern="1200" cap="none" spc="0" normalizeH="0" baseline="0" noProof="0" dirty="0">
              <a:ln>
                <a:noFill/>
              </a:ln>
              <a:solidFill>
                <a:prstClr val="black"/>
              </a:solidFill>
              <a:effectLst/>
              <a:uLnTx/>
              <a:uFillTx/>
              <a:latin typeface="Calibri Light" panose="020F0302020204030204"/>
              <a:ea typeface="+mn-ea"/>
              <a:cs typeface="+mn-cs"/>
            </a:endParaRPr>
          </a:p>
        </p:txBody>
      </p:sp>
      <p:sp>
        <p:nvSpPr>
          <p:cNvPr id="13"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91731" y="2660904"/>
            <a:ext cx="5592883" cy="3547872"/>
          </a:xfrm>
        </p:spPr>
        <p:txBody>
          <a:bodyPr vert="horz" lIns="91440" tIns="45720" rIns="91440" bIns="45720" rtlCol="0" anchor="t">
            <a:normAutofit/>
          </a:bodyPr>
          <a:lstStyle/>
          <a:p>
            <a:pPr marL="457200" indent="-228600">
              <a:buFont typeface="Arial" panose="020B0604020202020204" pitchFamily="34" charset="0"/>
              <a:buChar char="•"/>
            </a:pPr>
            <a:r>
              <a:rPr lang="en-US" sz="1900" dirty="0">
                <a:solidFill>
                  <a:schemeClr val="tx1"/>
                </a:solidFill>
              </a:rPr>
              <a:t>The nature and formation of blast waves</a:t>
            </a:r>
          </a:p>
          <a:p>
            <a:pPr marL="457200" indent="-228600">
              <a:buFont typeface="Arial" panose="020B0604020202020204" pitchFamily="34" charset="0"/>
              <a:buChar char="•"/>
            </a:pPr>
            <a:r>
              <a:rPr lang="en-US" sz="1900" dirty="0">
                <a:solidFill>
                  <a:schemeClr val="tx1"/>
                </a:solidFill>
              </a:rPr>
              <a:t>The relationship between overpressure and wave velocity</a:t>
            </a:r>
          </a:p>
          <a:p>
            <a:pPr marL="457200" indent="-228600">
              <a:buFont typeface="Arial" panose="020B0604020202020204" pitchFamily="34" charset="0"/>
              <a:buChar char="•"/>
            </a:pPr>
            <a:r>
              <a:rPr lang="en-US" sz="1900" dirty="0">
                <a:solidFill>
                  <a:schemeClr val="tx1"/>
                </a:solidFill>
              </a:rPr>
              <a:t>Factors affecting the magnitude of overpressure</a:t>
            </a:r>
          </a:p>
          <a:p>
            <a:pPr marL="457200" indent="-228600">
              <a:buFont typeface="Arial" panose="020B0604020202020204" pitchFamily="34" charset="0"/>
              <a:buChar char="•"/>
            </a:pPr>
            <a:r>
              <a:rPr lang="en-US" sz="1900" dirty="0">
                <a:solidFill>
                  <a:schemeClr val="tx1"/>
                </a:solidFill>
              </a:rPr>
              <a:t>The scaling of blast parameters and their importance</a:t>
            </a:r>
          </a:p>
          <a:p>
            <a:pPr marL="457200" indent="-228600">
              <a:buFont typeface="Arial" panose="020B0604020202020204" pitchFamily="34" charset="0"/>
              <a:buChar char="•"/>
            </a:pPr>
            <a:r>
              <a:rPr lang="en-US" sz="1900" dirty="0">
                <a:solidFill>
                  <a:schemeClr val="tx1"/>
                </a:solidFill>
              </a:rPr>
              <a:t>Injury and damage by blast</a:t>
            </a:r>
          </a:p>
          <a:p>
            <a:pPr marL="457200" indent="-228600">
              <a:buFont typeface="Arial" panose="020B0604020202020204" pitchFamily="34" charset="0"/>
              <a:buChar char="•"/>
            </a:pPr>
            <a:r>
              <a:rPr lang="en-US" sz="1900" dirty="0">
                <a:solidFill>
                  <a:schemeClr val="tx1"/>
                </a:solidFill>
              </a:rPr>
              <a:t>The effect of altitude on blast and other factors</a:t>
            </a:r>
          </a:p>
          <a:p>
            <a:pPr marL="457200" indent="-228600">
              <a:buFont typeface="Arial" panose="020B0604020202020204" pitchFamily="34" charset="0"/>
              <a:buChar char="•"/>
            </a:pPr>
            <a:r>
              <a:rPr lang="en-US" sz="1900" dirty="0">
                <a:solidFill>
                  <a:schemeClr val="tx1"/>
                </a:solidFill>
              </a:rPr>
              <a:t>Reflection of Blast Waves</a:t>
            </a:r>
          </a:p>
          <a:p>
            <a:pPr marL="457200" indent="-228600">
              <a:buFont typeface="Arial" panose="020B0604020202020204" pitchFamily="34" charset="0"/>
              <a:buChar char="•"/>
            </a:pPr>
            <a:r>
              <a:rPr lang="en-US" sz="1900" dirty="0">
                <a:solidFill>
                  <a:schemeClr val="tx1"/>
                </a:solidFill>
              </a:rPr>
              <a:t>Fuel-Air Explosives and </a:t>
            </a:r>
            <a:r>
              <a:rPr lang="en-US" sz="1900" dirty="0" err="1">
                <a:solidFill>
                  <a:schemeClr val="tx1"/>
                </a:solidFill>
              </a:rPr>
              <a:t>Thermobarics</a:t>
            </a:r>
            <a:endParaRPr lang="en-US" sz="1900" dirty="0">
              <a:solidFill>
                <a:schemeClr val="tx1"/>
              </a:solidFill>
            </a:endParaRPr>
          </a:p>
          <a:p>
            <a:pPr marL="457200" indent="-228600">
              <a:buFont typeface="Arial" panose="020B0604020202020204" pitchFamily="34" charset="0"/>
              <a:buChar char="•"/>
            </a:pPr>
            <a:r>
              <a:rPr lang="en-US" sz="1900" dirty="0">
                <a:solidFill>
                  <a:schemeClr val="tx1"/>
                </a:solidFill>
              </a:rPr>
              <a:t>Case Study - Beirut</a:t>
            </a:r>
          </a:p>
          <a:p>
            <a:pPr lvl="1"/>
            <a:endParaRPr lang="en-US" sz="1900" dirty="0"/>
          </a:p>
        </p:txBody>
      </p:sp>
      <p:pic>
        <p:nvPicPr>
          <p:cNvPr id="3" name="Picture 2" descr="A close up of a map&#10;&#10;Description automatically generated">
            <a:extLst>
              <a:ext uri="{FF2B5EF4-FFF2-40B4-BE49-F238E27FC236}">
                <a16:creationId xmlns:a16="http://schemas.microsoft.com/office/drawing/2014/main" id="{C8CDECC4-8D4A-CE4E-B93D-23E94695D73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26218" y="2121408"/>
            <a:ext cx="5458968" cy="3534680"/>
          </a:xfrm>
          <a:prstGeom prst="rect">
            <a:avLst/>
          </a:prstGeom>
        </p:spPr>
      </p:pic>
    </p:spTree>
    <p:extLst>
      <p:ext uri="{BB962C8B-B14F-4D97-AF65-F5344CB8AC3E}">
        <p14:creationId xmlns:p14="http://schemas.microsoft.com/office/powerpoint/2010/main" val="57844696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a:ln>
                  <a:noFill/>
                </a:ln>
                <a:solidFill>
                  <a:srgbClr val="FFFFFF"/>
                </a:solidFill>
                <a:effectLst/>
                <a:uLnTx/>
                <a:uFillTx/>
                <a:latin typeface="Calibri Light" panose="020F0302020204030204"/>
                <a:ea typeface="+mn-ea"/>
                <a:cs typeface="+mn-cs"/>
              </a:rPr>
              <a:t>The nature and formation of blast waves</a:t>
            </a:r>
          </a:p>
        </p:txBody>
      </p:sp>
      <p:pic>
        <p:nvPicPr>
          <p:cNvPr id="9" name="Content Placeholder 8" descr="Diagram&#10;&#10;Description automatically generated">
            <a:extLst>
              <a:ext uri="{FF2B5EF4-FFF2-40B4-BE49-F238E27FC236}">
                <a16:creationId xmlns:a16="http://schemas.microsoft.com/office/drawing/2014/main" id="{1545B0DA-BA4D-F96A-5B8F-391A6BF185F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4527804" y="394499"/>
            <a:ext cx="7440497" cy="5300080"/>
          </a:xfrm>
          <a:prstGeom prst="rect">
            <a:avLst/>
          </a:prstGeom>
        </p:spPr>
      </p:pic>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70E71362-B5B8-C3C1-55CD-B397867D50E7}"/>
                  </a:ext>
                </a:extLst>
              </p:cNvPr>
              <p:cNvSpPr txBox="1"/>
              <p:nvPr/>
            </p:nvSpPr>
            <p:spPr>
              <a:xfrm>
                <a:off x="9674941" y="1178169"/>
                <a:ext cx="47634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𝜇</m:t>
                      </m:r>
                      <m:r>
                        <a:rPr kumimoji="0" lang="en-GB" sz="18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𝑠</m:t>
                      </m:r>
                    </m:oMath>
                  </m:oMathPara>
                </a14:m>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2" name="TextBox 1">
                <a:extLst>
                  <a:ext uri="{FF2B5EF4-FFF2-40B4-BE49-F238E27FC236}">
                    <a16:creationId xmlns:a16="http://schemas.microsoft.com/office/drawing/2014/main" id="{70E71362-B5B8-C3C1-55CD-B397867D50E7}"/>
                  </a:ext>
                </a:extLst>
              </p:cNvPr>
              <p:cNvSpPr txBox="1">
                <a:spLocks noRot="1" noChangeAspect="1" noMove="1" noResize="1" noEditPoints="1" noAdjustHandles="1" noChangeArrowheads="1" noChangeShapeType="1" noTextEdit="1"/>
              </p:cNvSpPr>
              <p:nvPr/>
            </p:nvSpPr>
            <p:spPr>
              <a:xfrm>
                <a:off x="9674941" y="1178169"/>
                <a:ext cx="476349" cy="369332"/>
              </a:xfrm>
              <a:prstGeom prst="rect">
                <a:avLst/>
              </a:prstGeom>
              <a:blipFill>
                <a:blip r:embed="rId4"/>
                <a:stretch>
                  <a:fillRect b="-6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DFF374A-4384-75AE-FD94-5DC822C670A7}"/>
                  </a:ext>
                </a:extLst>
              </p:cNvPr>
              <p:cNvSpPr txBox="1"/>
              <p:nvPr/>
            </p:nvSpPr>
            <p:spPr>
              <a:xfrm>
                <a:off x="9674940" y="2554685"/>
                <a:ext cx="48115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Cambria Math" panose="02040503050406030204" pitchFamily="18" charset="0"/>
                    <a:cs typeface="+mn-cs"/>
                  </a:rPr>
                  <a:t>m</a:t>
                </a:r>
                <a14:m>
                  <m:oMath xmlns:m="http://schemas.openxmlformats.org/officeDocument/2006/math">
                    <m:r>
                      <a:rPr kumimoji="0" lang="en-GB" sz="18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𝑠</m:t>
                    </m:r>
                  </m:oMath>
                </a14:m>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3" name="TextBox 2">
                <a:extLst>
                  <a:ext uri="{FF2B5EF4-FFF2-40B4-BE49-F238E27FC236}">
                    <a16:creationId xmlns:a16="http://schemas.microsoft.com/office/drawing/2014/main" id="{9DFF374A-4384-75AE-FD94-5DC822C670A7}"/>
                  </a:ext>
                </a:extLst>
              </p:cNvPr>
              <p:cNvSpPr txBox="1">
                <a:spLocks noRot="1" noChangeAspect="1" noMove="1" noResize="1" noEditPoints="1" noAdjustHandles="1" noChangeArrowheads="1" noChangeShapeType="1" noTextEdit="1"/>
              </p:cNvSpPr>
              <p:nvPr/>
            </p:nvSpPr>
            <p:spPr>
              <a:xfrm>
                <a:off x="9674940" y="2554685"/>
                <a:ext cx="481157" cy="369332"/>
              </a:xfrm>
              <a:prstGeom prst="rect">
                <a:avLst/>
              </a:prstGeom>
              <a:blipFill>
                <a:blip r:embed="rId5"/>
                <a:stretch>
                  <a:fillRect l="-10256" t="-6667" b="-26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D5EA9F4-940E-0B2E-B473-2FBE9BF2199A}"/>
                  </a:ext>
                </a:extLst>
              </p:cNvPr>
              <p:cNvSpPr txBox="1"/>
              <p:nvPr/>
            </p:nvSpPr>
            <p:spPr>
              <a:xfrm>
                <a:off x="9670133" y="3484145"/>
                <a:ext cx="150534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Cambria Math" panose="02040503050406030204" pitchFamily="18" charset="0"/>
                    <a:cs typeface="+mn-cs"/>
                  </a:rPr>
                  <a:t>m</a:t>
                </a:r>
                <a14:m>
                  <m:oMath xmlns:m="http://schemas.openxmlformats.org/officeDocument/2006/math">
                    <m:r>
                      <a:rPr kumimoji="0" lang="en-GB" sz="18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𝑠</m:t>
                    </m:r>
                  </m:oMath>
                </a14:m>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 several s</a:t>
                </a:r>
              </a:p>
            </p:txBody>
          </p:sp>
        </mc:Choice>
        <mc:Fallback xmlns="">
          <p:sp>
            <p:nvSpPr>
              <p:cNvPr id="4" name="TextBox 3">
                <a:extLst>
                  <a:ext uri="{FF2B5EF4-FFF2-40B4-BE49-F238E27FC236}">
                    <a16:creationId xmlns:a16="http://schemas.microsoft.com/office/drawing/2014/main" id="{9D5EA9F4-940E-0B2E-B473-2FBE9BF2199A}"/>
                  </a:ext>
                </a:extLst>
              </p:cNvPr>
              <p:cNvSpPr txBox="1">
                <a:spLocks noRot="1" noChangeAspect="1" noMove="1" noResize="1" noEditPoints="1" noAdjustHandles="1" noChangeArrowheads="1" noChangeShapeType="1" noTextEdit="1"/>
              </p:cNvSpPr>
              <p:nvPr/>
            </p:nvSpPr>
            <p:spPr>
              <a:xfrm>
                <a:off x="9670133" y="3484145"/>
                <a:ext cx="1505348" cy="369332"/>
              </a:xfrm>
              <a:prstGeom prst="rect">
                <a:avLst/>
              </a:prstGeom>
              <a:blipFill>
                <a:blip r:embed="rId6"/>
                <a:stretch>
                  <a:fillRect l="-3361" t="-6667" r="-2521" b="-26667"/>
                </a:stretch>
              </a:blipFill>
            </p:spPr>
            <p:txBody>
              <a:bodyPr/>
              <a:lstStyle/>
              <a:p>
                <a:r>
                  <a:rPr lang="en-US">
                    <a:noFill/>
                  </a:rPr>
                  <a:t> </a:t>
                </a:r>
              </a:p>
            </p:txBody>
          </p:sp>
        </mc:Fallback>
      </mc:AlternateContent>
    </p:spTree>
    <p:extLst>
      <p:ext uri="{BB962C8B-B14F-4D97-AF65-F5344CB8AC3E}">
        <p14:creationId xmlns:p14="http://schemas.microsoft.com/office/powerpoint/2010/main" val="331120934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4">
            <a:extLst>
              <a:ext uri="{FF2B5EF4-FFF2-40B4-BE49-F238E27FC236}">
                <a16:creationId xmlns:a16="http://schemas.microsoft.com/office/drawing/2014/main" id="{5F794D6D-179C-5C42-59E5-0B9781547CEE}"/>
              </a:ext>
            </a:extLst>
          </p:cNvPr>
          <p:cNvSpPr txBox="1">
            <a:spLocks noChangeArrowheads="1"/>
          </p:cNvSpPr>
          <p:nvPr/>
        </p:nvSpPr>
        <p:spPr bwMode="auto">
          <a:xfrm>
            <a:off x="4264436" y="215900"/>
            <a:ext cx="60483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 typeface="Monotype Sorts" pitchFamily="2" charset="2"/>
              <a:buNone/>
              <a:tabLst/>
              <a:defRPr/>
            </a:pPr>
            <a:r>
              <a:rPr kumimoji="0" lang="en-GB" altLang="en-US" sz="3200" b="1" i="0" u="none" strike="noStrike" kern="1200" cap="none" spc="0" normalizeH="0" baseline="0" noProof="0" dirty="0">
                <a:ln>
                  <a:noFill/>
                </a:ln>
                <a:solidFill>
                  <a:prstClr val="white"/>
                </a:solidFill>
                <a:effectLst/>
                <a:uLnTx/>
                <a:uFillTx/>
                <a:latin typeface="Arial" panose="020B0604020202020204" pitchFamily="34" charset="0"/>
                <a:ea typeface="ＭＳ Ｐゴシック" panose="020B0600070205080204" pitchFamily="34" charset="-128"/>
                <a:cs typeface="+mn-cs"/>
              </a:rPr>
              <a:t> Blast overpressure</a:t>
            </a:r>
          </a:p>
        </p:txBody>
      </p:sp>
      <p:pic>
        <p:nvPicPr>
          <p:cNvPr id="20483" name="Picture 3" descr="Diagram, engineering drawing&#10;&#10;Description automatically generated">
            <a:extLst>
              <a:ext uri="{FF2B5EF4-FFF2-40B4-BE49-F238E27FC236}">
                <a16:creationId xmlns:a16="http://schemas.microsoft.com/office/drawing/2014/main" id="{8A694C95-E144-8C85-1D24-E6BA3448FBE9}"/>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134591" y="999653"/>
            <a:ext cx="4746829" cy="4418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TextBox 4">
            <a:extLst>
              <a:ext uri="{FF2B5EF4-FFF2-40B4-BE49-F238E27FC236}">
                <a16:creationId xmlns:a16="http://schemas.microsoft.com/office/drawing/2014/main" id="{7E325365-6F18-54D2-DA37-25BB6E0E3091}"/>
              </a:ext>
            </a:extLst>
          </p:cNvPr>
          <p:cNvSpPr txBox="1">
            <a:spLocks noChangeArrowheads="1"/>
          </p:cNvSpPr>
          <p:nvPr/>
        </p:nvSpPr>
        <p:spPr bwMode="auto">
          <a:xfrm>
            <a:off x="1894709" y="2407931"/>
            <a:ext cx="17113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rPr>
              <a:t>Positive Phase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rPr>
              <a:t>(Push)</a:t>
            </a:r>
          </a:p>
        </p:txBody>
      </p:sp>
      <p:sp>
        <p:nvSpPr>
          <p:cNvPr id="20485" name="TextBox 6">
            <a:extLst>
              <a:ext uri="{FF2B5EF4-FFF2-40B4-BE49-F238E27FC236}">
                <a16:creationId xmlns:a16="http://schemas.microsoft.com/office/drawing/2014/main" id="{CC1EC2B9-E090-3A9F-E05E-7FBBBB06A776}"/>
              </a:ext>
            </a:extLst>
          </p:cNvPr>
          <p:cNvSpPr txBox="1">
            <a:spLocks noChangeArrowheads="1"/>
          </p:cNvSpPr>
          <p:nvPr/>
        </p:nvSpPr>
        <p:spPr bwMode="auto">
          <a:xfrm>
            <a:off x="1894709" y="3803958"/>
            <a:ext cx="18129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rPr>
              <a:t>Negative Phase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rPr>
              <a:t>(Pull)</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FFFF"/>
                </a:solidFill>
                <a:effectLst/>
                <a:uLnTx/>
                <a:uFillTx/>
                <a:latin typeface="Calibri Light" panose="020F0302020204030204"/>
                <a:ea typeface="+mn-ea"/>
                <a:cs typeface="+mn-cs"/>
              </a:rPr>
              <a:t>The relationship between overpressure and wave velocity</a:t>
            </a:r>
          </a:p>
        </p:txBody>
      </p:sp>
      <p:pic>
        <p:nvPicPr>
          <p:cNvPr id="11" name="Content Placeholder 10" descr="Diagram&#10;&#10;Description automatically generated">
            <a:extLst>
              <a:ext uri="{FF2B5EF4-FFF2-40B4-BE49-F238E27FC236}">
                <a16:creationId xmlns:a16="http://schemas.microsoft.com/office/drawing/2014/main" id="{A72F0E15-BFE8-7BE4-AAD0-70A98347A4B1}"/>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5477196" y="773723"/>
            <a:ext cx="5357993" cy="4875774"/>
          </a:xfrm>
          <a:prstGeom prst="rect">
            <a:avLst/>
          </a:prstGeom>
        </p:spPr>
      </p:pic>
    </p:spTree>
    <p:extLst>
      <p:ext uri="{BB962C8B-B14F-4D97-AF65-F5344CB8AC3E}">
        <p14:creationId xmlns:p14="http://schemas.microsoft.com/office/powerpoint/2010/main" val="396529177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514685" y="1657368"/>
            <a:ext cx="4646251" cy="2062227"/>
          </a:xfrm>
        </p:spPr>
        <p:txBody>
          <a:bodyPr wrap="square"/>
          <a:lstStyle/>
          <a:p>
            <a:endParaRPr lang="en-GB" dirty="0"/>
          </a:p>
          <a:p>
            <a:pPr marL="457200" indent="-457200">
              <a:buFont typeface="Wingdings" pitchFamily="2" charset="2"/>
              <a:buChar char="Ø"/>
            </a:pPr>
            <a:endParaRPr lang="en-GB" dirty="0"/>
          </a:p>
        </p:txBody>
      </p:sp>
      <p:pic>
        <p:nvPicPr>
          <p:cNvPr id="5" name="Picture 4">
            <a:extLst>
              <a:ext uri="{FF2B5EF4-FFF2-40B4-BE49-F238E27FC236}">
                <a16:creationId xmlns:a16="http://schemas.microsoft.com/office/drawing/2014/main" id="{4B295537-C1C3-0F71-A50E-99440F6CB7C0}"/>
              </a:ext>
            </a:extLst>
          </p:cNvPr>
          <p:cNvPicPr>
            <a:picLocks noChangeAspect="1"/>
          </p:cNvPicPr>
          <p:nvPr/>
        </p:nvPicPr>
        <p:blipFill>
          <a:blip r:embed="rId2"/>
          <a:stretch>
            <a:fillRect/>
          </a:stretch>
        </p:blipFill>
        <p:spPr>
          <a:xfrm>
            <a:off x="5318736" y="575185"/>
            <a:ext cx="6528620" cy="4896465"/>
          </a:xfrm>
          <a:prstGeom prst="rect">
            <a:avLst/>
          </a:prstGeom>
        </p:spPr>
      </p:pic>
      <p:sp>
        <p:nvSpPr>
          <p:cNvPr id="7" name="Content Placeholder 2">
            <a:extLst>
              <a:ext uri="{FF2B5EF4-FFF2-40B4-BE49-F238E27FC236}">
                <a16:creationId xmlns:a16="http://schemas.microsoft.com/office/drawing/2014/main" id="{C9F70AB6-2C79-E1CD-B429-48F21682083D}"/>
              </a:ext>
            </a:extLst>
          </p:cNvPr>
          <p:cNvSpPr txBox="1">
            <a:spLocks/>
          </p:cNvSpPr>
          <p:nvPr/>
        </p:nvSpPr>
        <p:spPr>
          <a:xfrm>
            <a:off x="225151" y="1496505"/>
            <a:ext cx="5093585"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marR="0" lvl="0" indent="-514350" algn="l" defTabSz="914400" rtl="0" eaLnBrk="1" fontAlgn="auto" latinLnBrk="0" hangingPunct="1">
              <a:lnSpc>
                <a:spcPct val="90000"/>
              </a:lnSpc>
              <a:spcBef>
                <a:spcPts val="1000"/>
              </a:spcBef>
              <a:spcAft>
                <a:spcPts val="0"/>
              </a:spcAft>
              <a:buClrTx/>
              <a:buSzTx/>
              <a:buFont typeface="Arial" panose="020B0604020202020204" pitchFamily="34" charset="0"/>
              <a:buAutoNum type="arabicPeriod"/>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Blast pressure is proportional to the power of the explosive</a:t>
            </a:r>
          </a:p>
          <a:p>
            <a:pPr marL="514350" marR="0" lvl="0" indent="-514350" algn="l" defTabSz="914400" rtl="0" eaLnBrk="1" fontAlgn="auto" latinLnBrk="0" hangingPunct="1">
              <a:lnSpc>
                <a:spcPct val="90000"/>
              </a:lnSpc>
              <a:spcBef>
                <a:spcPts val="1000"/>
              </a:spcBef>
              <a:spcAft>
                <a:spcPts val="0"/>
              </a:spcAft>
              <a:buClrTx/>
              <a:buSzTx/>
              <a:buFont typeface="Arial" panose="020B0604020202020204" pitchFamily="34" charset="0"/>
              <a:buAutoNum type="arabicPeriod"/>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Peak overpressure at a given distance is proportional to the cube root of the charge weight</a:t>
            </a:r>
          </a:p>
          <a:p>
            <a:pPr marL="514350" marR="0" lvl="0" indent="-514350" algn="l" defTabSz="914400" rtl="0" eaLnBrk="1" fontAlgn="auto" latinLnBrk="0" hangingPunct="1">
              <a:lnSpc>
                <a:spcPct val="90000"/>
              </a:lnSpc>
              <a:spcBef>
                <a:spcPts val="1000"/>
              </a:spcBef>
              <a:spcAft>
                <a:spcPts val="0"/>
              </a:spcAft>
              <a:buClrTx/>
              <a:buSzTx/>
              <a:buFont typeface="Arial" panose="020B0604020202020204" pitchFamily="34" charset="0"/>
              <a:buAutoNum type="arabicPeriod"/>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For a given explosive (TNT)</a:t>
            </a:r>
          </a:p>
          <a:p>
            <a:pPr marL="514350" marR="0" lvl="0" indent="-514350" algn="l" defTabSz="914400" rtl="0" eaLnBrk="1" fontAlgn="auto" latinLnBrk="0" hangingPunct="1">
              <a:lnSpc>
                <a:spcPct val="90000"/>
              </a:lnSpc>
              <a:spcBef>
                <a:spcPts val="1000"/>
              </a:spcBef>
              <a:spcAft>
                <a:spcPts val="0"/>
              </a:spcAft>
              <a:buClrTx/>
              <a:buSzTx/>
              <a:buFont typeface="Arial" panose="020B0604020202020204" pitchFamily="34" charset="0"/>
              <a:buAutoNum type="arabicPeriod"/>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The charge is assumed to be compact and symmetrical</a:t>
            </a:r>
          </a:p>
        </p:txBody>
      </p:sp>
    </p:spTree>
    <p:extLst>
      <p:ext uri="{BB962C8B-B14F-4D97-AF65-F5344CB8AC3E}">
        <p14:creationId xmlns:p14="http://schemas.microsoft.com/office/powerpoint/2010/main" val="148968283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749E653-CE00-74BC-CB5F-AE4E24546254}"/>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l="8214" t="14623" r="4796" b="21661"/>
          <a:stretch/>
        </p:blipFill>
        <p:spPr>
          <a:xfrm>
            <a:off x="501446" y="1436757"/>
            <a:ext cx="4483509" cy="2462981"/>
          </a:xfrm>
          <a:prstGeom prst="rect">
            <a:avLst/>
          </a:prstGeom>
        </p:spPr>
      </p:pic>
      <p:sp>
        <p:nvSpPr>
          <p:cNvPr id="6" name="Rectangle 5">
            <a:extLst>
              <a:ext uri="{FF2B5EF4-FFF2-40B4-BE49-F238E27FC236}">
                <a16:creationId xmlns:a16="http://schemas.microsoft.com/office/drawing/2014/main" id="{746B5761-3F84-C75A-CBC1-08E391B7AD45}"/>
              </a:ext>
            </a:extLst>
          </p:cNvPr>
          <p:cNvSpPr/>
          <p:nvPr/>
        </p:nvSpPr>
        <p:spPr>
          <a:xfrm>
            <a:off x="1755058" y="4218039"/>
            <a:ext cx="1769807" cy="1401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230A5996-ED1F-665F-48F9-3388CA00351D}"/>
              </a:ext>
            </a:extLst>
          </p:cNvPr>
          <p:cNvPicPr>
            <a:picLocks noChangeAspect="1"/>
          </p:cNvPicPr>
          <p:nvPr/>
        </p:nvPicPr>
        <p:blipFill>
          <a:blip r:embed="rId4"/>
          <a:stretch>
            <a:fillRect/>
          </a:stretch>
        </p:blipFill>
        <p:spPr>
          <a:xfrm>
            <a:off x="-4916952" y="4407820"/>
            <a:ext cx="13810770" cy="1623061"/>
          </a:xfrm>
          <a:prstGeom prst="rect">
            <a:avLst/>
          </a:prstGeom>
        </p:spPr>
      </p:pic>
      <p:pic>
        <p:nvPicPr>
          <p:cNvPr id="5" name="Picture 4">
            <a:extLst>
              <a:ext uri="{FF2B5EF4-FFF2-40B4-BE49-F238E27FC236}">
                <a16:creationId xmlns:a16="http://schemas.microsoft.com/office/drawing/2014/main" id="{43CEB6C8-4BB3-0D4C-B98F-43F78285C95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096000" y="58993"/>
            <a:ext cx="5582732" cy="6799007"/>
          </a:xfrm>
          <a:prstGeom prst="rect">
            <a:avLst/>
          </a:prstGeom>
        </p:spPr>
      </p:pic>
      <p:pic>
        <p:nvPicPr>
          <p:cNvPr id="7" name="Picture 6">
            <a:hlinkClick r:id="rId6"/>
            <a:extLst>
              <a:ext uri="{FF2B5EF4-FFF2-40B4-BE49-F238E27FC236}">
                <a16:creationId xmlns:a16="http://schemas.microsoft.com/office/drawing/2014/main" id="{6F0990DB-8D8B-7D7C-CB7E-7B275FAB4089}"/>
              </a:ext>
            </a:extLst>
          </p:cNvPr>
          <p:cNvPicPr>
            <a:picLocks noChangeAspect="1"/>
          </p:cNvPicPr>
          <p:nvPr/>
        </p:nvPicPr>
        <p:blipFill>
          <a:blip r:embed="rId7"/>
          <a:stretch>
            <a:fillRect/>
          </a:stretch>
        </p:blipFill>
        <p:spPr>
          <a:xfrm>
            <a:off x="3834581" y="4218039"/>
            <a:ext cx="1913910" cy="1437354"/>
          </a:xfrm>
          <a:prstGeom prst="rect">
            <a:avLst/>
          </a:prstGeom>
          <a:ln w="57150">
            <a:solidFill>
              <a:srgbClr val="FF0000"/>
            </a:solidFill>
          </a:ln>
        </p:spPr>
      </p:pic>
      <p:sp>
        <p:nvSpPr>
          <p:cNvPr id="9" name="TextBox 8">
            <a:extLst>
              <a:ext uri="{FF2B5EF4-FFF2-40B4-BE49-F238E27FC236}">
                <a16:creationId xmlns:a16="http://schemas.microsoft.com/office/drawing/2014/main" id="{9F5D1418-0FB9-12AE-4F8D-55BC21C8B55D}"/>
              </a:ext>
            </a:extLst>
          </p:cNvPr>
          <p:cNvSpPr txBox="1"/>
          <p:nvPr/>
        </p:nvSpPr>
        <p:spPr>
          <a:xfrm>
            <a:off x="6581467" y="58993"/>
            <a:ext cx="856143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Kingery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Bulmash</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Curves for Blast Overpressure</a:t>
            </a:r>
          </a:p>
        </p:txBody>
      </p:sp>
    </p:spTree>
    <p:extLst>
      <p:ext uri="{BB962C8B-B14F-4D97-AF65-F5344CB8AC3E}">
        <p14:creationId xmlns:p14="http://schemas.microsoft.com/office/powerpoint/2010/main" val="384284866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461346" y="1588175"/>
            <a:ext cx="4866231" cy="3864989"/>
          </a:xfrm>
        </p:spPr>
        <p:txBody>
          <a:bodyPr wrap="square"/>
          <a:lstStyle/>
          <a:p>
            <a:r>
              <a:rPr lang="en-US" sz="2400" dirty="0"/>
              <a:t>Blast effects diminish with altitude:</a:t>
            </a:r>
          </a:p>
          <a:p>
            <a:pPr marL="457200" indent="-457200">
              <a:buFont typeface="Wingdings" pitchFamily="2" charset="2"/>
              <a:buChar char="Ø"/>
            </a:pPr>
            <a:r>
              <a:rPr lang="en-US" sz="2400" dirty="0"/>
              <a:t>The density of the air decreases</a:t>
            </a:r>
          </a:p>
          <a:p>
            <a:pPr marL="457200" indent="-457200">
              <a:buFont typeface="Wingdings" pitchFamily="2" charset="2"/>
              <a:buChar char="Ø"/>
            </a:pPr>
            <a:r>
              <a:rPr lang="en-US" sz="2400" dirty="0"/>
              <a:t>A larger warhead, or an explosive fill with improved characteristics/lethality is required</a:t>
            </a:r>
          </a:p>
          <a:p>
            <a:pPr marL="457200" indent="-457200">
              <a:buFont typeface="Wingdings" pitchFamily="2" charset="2"/>
              <a:buChar char="Ø"/>
            </a:pPr>
            <a:r>
              <a:rPr lang="en-US" sz="2400" dirty="0"/>
              <a:t>Rule of thumb, air density at 15000 m is 10% that at sea level</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639288" y="32562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The effect of altitude on blast</a:t>
            </a:r>
          </a:p>
        </p:txBody>
      </p:sp>
      <p:pic>
        <p:nvPicPr>
          <p:cNvPr id="6" name="Picture 5" descr="Chart&#10;&#10;Description automatically generated">
            <a:extLst>
              <a:ext uri="{FF2B5EF4-FFF2-40B4-BE49-F238E27FC236}">
                <a16:creationId xmlns:a16="http://schemas.microsoft.com/office/drawing/2014/main" id="{F50183E9-06AA-BAA5-9A24-59873AE996F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639288" y="1588175"/>
            <a:ext cx="6091366" cy="3698330"/>
          </a:xfrm>
          <a:prstGeom prst="rect">
            <a:avLst/>
          </a:prstGeom>
        </p:spPr>
      </p:pic>
    </p:spTree>
    <p:extLst>
      <p:ext uri="{BB962C8B-B14F-4D97-AF65-F5344CB8AC3E}">
        <p14:creationId xmlns:p14="http://schemas.microsoft.com/office/powerpoint/2010/main" val="312002533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5" name="Group 14">
            <a:extLst>
              <a:ext uri="{FF2B5EF4-FFF2-40B4-BE49-F238E27FC236}">
                <a16:creationId xmlns:a16="http://schemas.microsoft.com/office/drawing/2014/main" id="{C5809708-C5AB-04A3-A89F-E1F5C1DDE802}"/>
              </a:ext>
            </a:extLst>
          </p:cNvPr>
          <p:cNvGrpSpPr/>
          <p:nvPr/>
        </p:nvGrpSpPr>
        <p:grpSpPr>
          <a:xfrm>
            <a:off x="382759" y="545693"/>
            <a:ext cx="7872317" cy="5943600"/>
            <a:chOff x="2159841" y="457200"/>
            <a:chExt cx="7872317" cy="5943600"/>
          </a:xfrm>
        </p:grpSpPr>
        <p:pic>
          <p:nvPicPr>
            <p:cNvPr id="3" name="Picture 2" descr="Chart, line chart&#10;&#10;Description automatically generated">
              <a:extLst>
                <a:ext uri="{FF2B5EF4-FFF2-40B4-BE49-F238E27FC236}">
                  <a16:creationId xmlns:a16="http://schemas.microsoft.com/office/drawing/2014/main" id="{593623A4-FFDC-7EBE-0D67-4D650D6345A5}"/>
                </a:ext>
              </a:extLst>
            </p:cNvPr>
            <p:cNvPicPr>
              <a:picLocks noChangeAspect="1"/>
            </p:cNvPicPr>
            <p:nvPr/>
          </p:nvPicPr>
          <p:blipFill>
            <a:blip r:embed="rId2"/>
            <a:stretch>
              <a:fillRect/>
            </a:stretch>
          </p:blipFill>
          <p:spPr>
            <a:xfrm>
              <a:off x="2159841" y="457200"/>
              <a:ext cx="7872317" cy="5943600"/>
            </a:xfrm>
            <a:prstGeom prst="rect">
              <a:avLst/>
            </a:prstGeom>
          </p:spPr>
        </p:pic>
        <p:sp>
          <p:nvSpPr>
            <p:cNvPr id="5" name="Freeform 4">
              <a:extLst>
                <a:ext uri="{FF2B5EF4-FFF2-40B4-BE49-F238E27FC236}">
                  <a16:creationId xmlns:a16="http://schemas.microsoft.com/office/drawing/2014/main" id="{F685BD02-FF18-F0EA-3AA2-94800F5CC400}"/>
                </a:ext>
              </a:extLst>
            </p:cNvPr>
            <p:cNvSpPr/>
            <p:nvPr/>
          </p:nvSpPr>
          <p:spPr>
            <a:xfrm>
              <a:off x="4866968" y="1961535"/>
              <a:ext cx="2227006" cy="1578285"/>
            </a:xfrm>
            <a:custGeom>
              <a:avLst/>
              <a:gdLst>
                <a:gd name="connsiteX0" fmla="*/ 0 w 2227006"/>
                <a:gd name="connsiteY0" fmla="*/ 0 h 1578285"/>
                <a:gd name="connsiteX1" fmla="*/ 103238 w 2227006"/>
                <a:gd name="connsiteY1" fmla="*/ 44246 h 1578285"/>
                <a:gd name="connsiteX2" fmla="*/ 147484 w 2227006"/>
                <a:gd name="connsiteY2" fmla="*/ 73742 h 1578285"/>
                <a:gd name="connsiteX3" fmla="*/ 191729 w 2227006"/>
                <a:gd name="connsiteY3" fmla="*/ 88491 h 1578285"/>
                <a:gd name="connsiteX4" fmla="*/ 280219 w 2227006"/>
                <a:gd name="connsiteY4" fmla="*/ 132736 h 1578285"/>
                <a:gd name="connsiteX5" fmla="*/ 368709 w 2227006"/>
                <a:gd name="connsiteY5" fmla="*/ 191730 h 1578285"/>
                <a:gd name="connsiteX6" fmla="*/ 412955 w 2227006"/>
                <a:gd name="connsiteY6" fmla="*/ 221226 h 1578285"/>
                <a:gd name="connsiteX7" fmla="*/ 457200 w 2227006"/>
                <a:gd name="connsiteY7" fmla="*/ 265471 h 1578285"/>
                <a:gd name="connsiteX8" fmla="*/ 545690 w 2227006"/>
                <a:gd name="connsiteY8" fmla="*/ 294968 h 1578285"/>
                <a:gd name="connsiteX9" fmla="*/ 589935 w 2227006"/>
                <a:gd name="connsiteY9" fmla="*/ 309717 h 1578285"/>
                <a:gd name="connsiteX10" fmla="*/ 722671 w 2227006"/>
                <a:gd name="connsiteY10" fmla="*/ 412955 h 1578285"/>
                <a:gd name="connsiteX11" fmla="*/ 766916 w 2227006"/>
                <a:gd name="connsiteY11" fmla="*/ 442452 h 1578285"/>
                <a:gd name="connsiteX12" fmla="*/ 899651 w 2227006"/>
                <a:gd name="connsiteY12" fmla="*/ 545691 h 1578285"/>
                <a:gd name="connsiteX13" fmla="*/ 943897 w 2227006"/>
                <a:gd name="connsiteY13" fmla="*/ 575188 h 1578285"/>
                <a:gd name="connsiteX14" fmla="*/ 1061884 w 2227006"/>
                <a:gd name="connsiteY14" fmla="*/ 678426 h 1578285"/>
                <a:gd name="connsiteX15" fmla="*/ 1150374 w 2227006"/>
                <a:gd name="connsiteY15" fmla="*/ 766917 h 1578285"/>
                <a:gd name="connsiteX16" fmla="*/ 1194619 w 2227006"/>
                <a:gd name="connsiteY16" fmla="*/ 796413 h 1578285"/>
                <a:gd name="connsiteX17" fmla="*/ 1283109 w 2227006"/>
                <a:gd name="connsiteY17" fmla="*/ 870155 h 1578285"/>
                <a:gd name="connsiteX18" fmla="*/ 1356851 w 2227006"/>
                <a:gd name="connsiteY18" fmla="*/ 929149 h 1578285"/>
                <a:gd name="connsiteX19" fmla="*/ 1401097 w 2227006"/>
                <a:gd name="connsiteY19" fmla="*/ 973394 h 1578285"/>
                <a:gd name="connsiteX20" fmla="*/ 1489587 w 2227006"/>
                <a:gd name="connsiteY20" fmla="*/ 1032388 h 1578285"/>
                <a:gd name="connsiteX21" fmla="*/ 1578077 w 2227006"/>
                <a:gd name="connsiteY21" fmla="*/ 1106130 h 1578285"/>
                <a:gd name="connsiteX22" fmla="*/ 1651819 w 2227006"/>
                <a:gd name="connsiteY22" fmla="*/ 1179871 h 1578285"/>
                <a:gd name="connsiteX23" fmla="*/ 1696064 w 2227006"/>
                <a:gd name="connsiteY23" fmla="*/ 1224117 h 1578285"/>
                <a:gd name="connsiteX24" fmla="*/ 1784555 w 2227006"/>
                <a:gd name="connsiteY24" fmla="*/ 1283110 h 1578285"/>
                <a:gd name="connsiteX25" fmla="*/ 1828800 w 2227006"/>
                <a:gd name="connsiteY25" fmla="*/ 1312607 h 1578285"/>
                <a:gd name="connsiteX26" fmla="*/ 1902542 w 2227006"/>
                <a:gd name="connsiteY26" fmla="*/ 1401097 h 1578285"/>
                <a:gd name="connsiteX27" fmla="*/ 1932038 w 2227006"/>
                <a:gd name="connsiteY27" fmla="*/ 1445342 h 1578285"/>
                <a:gd name="connsiteX28" fmla="*/ 1976284 w 2227006"/>
                <a:gd name="connsiteY28" fmla="*/ 1460091 h 1578285"/>
                <a:gd name="connsiteX29" fmla="*/ 2064774 w 2227006"/>
                <a:gd name="connsiteY29" fmla="*/ 1519084 h 1578285"/>
                <a:gd name="connsiteX30" fmla="*/ 2109019 w 2227006"/>
                <a:gd name="connsiteY30" fmla="*/ 1533833 h 1578285"/>
                <a:gd name="connsiteX31" fmla="*/ 2153264 w 2227006"/>
                <a:gd name="connsiteY31" fmla="*/ 1563330 h 1578285"/>
                <a:gd name="connsiteX32" fmla="*/ 2227006 w 2227006"/>
                <a:gd name="connsiteY32" fmla="*/ 1578078 h 157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27006" h="1578285">
                  <a:moveTo>
                    <a:pt x="0" y="0"/>
                  </a:moveTo>
                  <a:cubicBezTo>
                    <a:pt x="34413" y="14749"/>
                    <a:pt x="69751" y="27502"/>
                    <a:pt x="103238" y="44246"/>
                  </a:cubicBezTo>
                  <a:cubicBezTo>
                    <a:pt x="119092" y="52173"/>
                    <a:pt x="131630" y="65815"/>
                    <a:pt x="147484" y="73742"/>
                  </a:cubicBezTo>
                  <a:cubicBezTo>
                    <a:pt x="161389" y="80694"/>
                    <a:pt x="177824" y="81538"/>
                    <a:pt x="191729" y="88491"/>
                  </a:cubicBezTo>
                  <a:cubicBezTo>
                    <a:pt x="306081" y="145668"/>
                    <a:pt x="169015" y="95669"/>
                    <a:pt x="280219" y="132736"/>
                  </a:cubicBezTo>
                  <a:lnTo>
                    <a:pt x="368709" y="191730"/>
                  </a:lnTo>
                  <a:cubicBezTo>
                    <a:pt x="383457" y="201562"/>
                    <a:pt x="400421" y="208692"/>
                    <a:pt x="412955" y="221226"/>
                  </a:cubicBezTo>
                  <a:cubicBezTo>
                    <a:pt x="427703" y="235974"/>
                    <a:pt x="438967" y="255342"/>
                    <a:pt x="457200" y="265471"/>
                  </a:cubicBezTo>
                  <a:cubicBezTo>
                    <a:pt x="484379" y="280571"/>
                    <a:pt x="516193" y="285136"/>
                    <a:pt x="545690" y="294968"/>
                  </a:cubicBezTo>
                  <a:cubicBezTo>
                    <a:pt x="560438" y="299884"/>
                    <a:pt x="577000" y="301094"/>
                    <a:pt x="589935" y="309717"/>
                  </a:cubicBezTo>
                  <a:cubicBezTo>
                    <a:pt x="813576" y="458809"/>
                    <a:pt x="584054" y="297440"/>
                    <a:pt x="722671" y="412955"/>
                  </a:cubicBezTo>
                  <a:cubicBezTo>
                    <a:pt x="736288" y="424303"/>
                    <a:pt x="753299" y="431104"/>
                    <a:pt x="766916" y="442452"/>
                  </a:cubicBezTo>
                  <a:cubicBezTo>
                    <a:pt x="905537" y="557970"/>
                    <a:pt x="676005" y="396593"/>
                    <a:pt x="899651" y="545691"/>
                  </a:cubicBezTo>
                  <a:lnTo>
                    <a:pt x="943897" y="575188"/>
                  </a:lnTo>
                  <a:cubicBezTo>
                    <a:pt x="1027471" y="700551"/>
                    <a:pt x="889817" y="506357"/>
                    <a:pt x="1061884" y="678426"/>
                  </a:cubicBezTo>
                  <a:cubicBezTo>
                    <a:pt x="1091381" y="707923"/>
                    <a:pt x="1115665" y="743778"/>
                    <a:pt x="1150374" y="766917"/>
                  </a:cubicBezTo>
                  <a:cubicBezTo>
                    <a:pt x="1165122" y="776749"/>
                    <a:pt x="1181002" y="785066"/>
                    <a:pt x="1194619" y="796413"/>
                  </a:cubicBezTo>
                  <a:cubicBezTo>
                    <a:pt x="1308176" y="891044"/>
                    <a:pt x="1173258" y="796923"/>
                    <a:pt x="1283109" y="870155"/>
                  </a:cubicBezTo>
                  <a:cubicBezTo>
                    <a:pt x="1349077" y="969106"/>
                    <a:pt x="1271367" y="872159"/>
                    <a:pt x="1356851" y="929149"/>
                  </a:cubicBezTo>
                  <a:cubicBezTo>
                    <a:pt x="1374206" y="940719"/>
                    <a:pt x="1384633" y="960589"/>
                    <a:pt x="1401097" y="973394"/>
                  </a:cubicBezTo>
                  <a:cubicBezTo>
                    <a:pt x="1429080" y="995159"/>
                    <a:pt x="1464520" y="1007321"/>
                    <a:pt x="1489587" y="1032388"/>
                  </a:cubicBezTo>
                  <a:cubicBezTo>
                    <a:pt x="1546366" y="1089167"/>
                    <a:pt x="1516478" y="1065063"/>
                    <a:pt x="1578077" y="1106130"/>
                  </a:cubicBezTo>
                  <a:cubicBezTo>
                    <a:pt x="1632157" y="1187249"/>
                    <a:pt x="1578075" y="1118417"/>
                    <a:pt x="1651819" y="1179871"/>
                  </a:cubicBezTo>
                  <a:cubicBezTo>
                    <a:pt x="1667842" y="1193224"/>
                    <a:pt x="1679600" y="1211312"/>
                    <a:pt x="1696064" y="1224117"/>
                  </a:cubicBezTo>
                  <a:cubicBezTo>
                    <a:pt x="1724047" y="1245882"/>
                    <a:pt x="1755058" y="1263446"/>
                    <a:pt x="1784555" y="1283110"/>
                  </a:cubicBezTo>
                  <a:lnTo>
                    <a:pt x="1828800" y="1312607"/>
                  </a:lnTo>
                  <a:cubicBezTo>
                    <a:pt x="1902040" y="1422466"/>
                    <a:pt x="1807905" y="1287532"/>
                    <a:pt x="1902542" y="1401097"/>
                  </a:cubicBezTo>
                  <a:cubicBezTo>
                    <a:pt x="1913889" y="1414714"/>
                    <a:pt x="1918197" y="1434269"/>
                    <a:pt x="1932038" y="1445342"/>
                  </a:cubicBezTo>
                  <a:cubicBezTo>
                    <a:pt x="1944178" y="1455054"/>
                    <a:pt x="1962694" y="1452541"/>
                    <a:pt x="1976284" y="1460091"/>
                  </a:cubicBezTo>
                  <a:cubicBezTo>
                    <a:pt x="2007273" y="1477307"/>
                    <a:pt x="2031143" y="1507873"/>
                    <a:pt x="2064774" y="1519084"/>
                  </a:cubicBezTo>
                  <a:cubicBezTo>
                    <a:pt x="2079522" y="1524000"/>
                    <a:pt x="2095114" y="1526880"/>
                    <a:pt x="2109019" y="1533833"/>
                  </a:cubicBezTo>
                  <a:cubicBezTo>
                    <a:pt x="2124873" y="1541760"/>
                    <a:pt x="2137410" y="1555403"/>
                    <a:pt x="2153264" y="1563330"/>
                  </a:cubicBezTo>
                  <a:cubicBezTo>
                    <a:pt x="2188978" y="1581187"/>
                    <a:pt x="2193258" y="1578078"/>
                    <a:pt x="2227006" y="1578078"/>
                  </a:cubicBezTo>
                </a:path>
              </a:pathLst>
            </a:custGeom>
          </p:spPr>
          <p:style>
            <a:lnRef idx="1">
              <a:schemeClr val="accent5"/>
            </a:lnRef>
            <a:fillRef idx="0">
              <a:schemeClr val="accent5"/>
            </a:fillRef>
            <a:effectRef idx="0">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6">
              <a:extLst>
                <a:ext uri="{FF2B5EF4-FFF2-40B4-BE49-F238E27FC236}">
                  <a16:creationId xmlns:a16="http://schemas.microsoft.com/office/drawing/2014/main" id="{86985211-70C1-42DC-8458-DD826F271C2F}"/>
                </a:ext>
              </a:extLst>
            </p:cNvPr>
            <p:cNvSpPr/>
            <p:nvPr/>
          </p:nvSpPr>
          <p:spPr>
            <a:xfrm>
              <a:off x="4866968" y="2374490"/>
              <a:ext cx="1799303" cy="1224116"/>
            </a:xfrm>
            <a:custGeom>
              <a:avLst/>
              <a:gdLst>
                <a:gd name="connsiteX0" fmla="*/ 0 w 1799303"/>
                <a:gd name="connsiteY0" fmla="*/ 0 h 1224116"/>
                <a:gd name="connsiteX1" fmla="*/ 117987 w 1799303"/>
                <a:gd name="connsiteY1" fmla="*/ 14749 h 1224116"/>
                <a:gd name="connsiteX2" fmla="*/ 162232 w 1799303"/>
                <a:gd name="connsiteY2" fmla="*/ 29497 h 1224116"/>
                <a:gd name="connsiteX3" fmla="*/ 221226 w 1799303"/>
                <a:gd name="connsiteY3" fmla="*/ 44245 h 1224116"/>
                <a:gd name="connsiteX4" fmla="*/ 265471 w 1799303"/>
                <a:gd name="connsiteY4" fmla="*/ 58994 h 1224116"/>
                <a:gd name="connsiteX5" fmla="*/ 339213 w 1799303"/>
                <a:gd name="connsiteY5" fmla="*/ 73742 h 1224116"/>
                <a:gd name="connsiteX6" fmla="*/ 427703 w 1799303"/>
                <a:gd name="connsiteY6" fmla="*/ 103239 h 1224116"/>
                <a:gd name="connsiteX7" fmla="*/ 486697 w 1799303"/>
                <a:gd name="connsiteY7" fmla="*/ 117987 h 1224116"/>
                <a:gd name="connsiteX8" fmla="*/ 707922 w 1799303"/>
                <a:gd name="connsiteY8" fmla="*/ 265471 h 1224116"/>
                <a:gd name="connsiteX9" fmla="*/ 796413 w 1799303"/>
                <a:gd name="connsiteY9" fmla="*/ 324465 h 1224116"/>
                <a:gd name="connsiteX10" fmla="*/ 840658 w 1799303"/>
                <a:gd name="connsiteY10" fmla="*/ 339213 h 1224116"/>
                <a:gd name="connsiteX11" fmla="*/ 929148 w 1799303"/>
                <a:gd name="connsiteY11" fmla="*/ 383458 h 1224116"/>
                <a:gd name="connsiteX12" fmla="*/ 1017638 w 1799303"/>
                <a:gd name="connsiteY12" fmla="*/ 427704 h 1224116"/>
                <a:gd name="connsiteX13" fmla="*/ 1106129 w 1799303"/>
                <a:gd name="connsiteY13" fmla="*/ 486697 h 1224116"/>
                <a:gd name="connsiteX14" fmla="*/ 1150374 w 1799303"/>
                <a:gd name="connsiteY14" fmla="*/ 530942 h 1224116"/>
                <a:gd name="connsiteX15" fmla="*/ 1194619 w 1799303"/>
                <a:gd name="connsiteY15" fmla="*/ 560439 h 1224116"/>
                <a:gd name="connsiteX16" fmla="*/ 1268361 w 1799303"/>
                <a:gd name="connsiteY16" fmla="*/ 634181 h 1224116"/>
                <a:gd name="connsiteX17" fmla="*/ 1312606 w 1799303"/>
                <a:gd name="connsiteY17" fmla="*/ 678426 h 1224116"/>
                <a:gd name="connsiteX18" fmla="*/ 1401097 w 1799303"/>
                <a:gd name="connsiteY18" fmla="*/ 737420 h 1224116"/>
                <a:gd name="connsiteX19" fmla="*/ 1489587 w 1799303"/>
                <a:gd name="connsiteY19" fmla="*/ 811162 h 1224116"/>
                <a:gd name="connsiteX20" fmla="*/ 1578077 w 1799303"/>
                <a:gd name="connsiteY20" fmla="*/ 884904 h 1224116"/>
                <a:gd name="connsiteX21" fmla="*/ 1607574 w 1799303"/>
                <a:gd name="connsiteY21" fmla="*/ 929149 h 1224116"/>
                <a:gd name="connsiteX22" fmla="*/ 1651819 w 1799303"/>
                <a:gd name="connsiteY22" fmla="*/ 958645 h 1224116"/>
                <a:gd name="connsiteX23" fmla="*/ 1740309 w 1799303"/>
                <a:gd name="connsiteY23" fmla="*/ 1091381 h 1224116"/>
                <a:gd name="connsiteX24" fmla="*/ 1769806 w 1799303"/>
                <a:gd name="connsiteY24" fmla="*/ 1135626 h 1224116"/>
                <a:gd name="connsiteX25" fmla="*/ 1799303 w 1799303"/>
                <a:gd name="connsiteY25" fmla="*/ 1224116 h 1224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799303" h="1224116">
                  <a:moveTo>
                    <a:pt x="0" y="0"/>
                  </a:moveTo>
                  <a:cubicBezTo>
                    <a:pt x="39329" y="4916"/>
                    <a:pt x="78991" y="7659"/>
                    <a:pt x="117987" y="14749"/>
                  </a:cubicBezTo>
                  <a:cubicBezTo>
                    <a:pt x="133282" y="17530"/>
                    <a:pt x="147284" y="25226"/>
                    <a:pt x="162232" y="29497"/>
                  </a:cubicBezTo>
                  <a:cubicBezTo>
                    <a:pt x="181722" y="35065"/>
                    <a:pt x="201736" y="38676"/>
                    <a:pt x="221226" y="44245"/>
                  </a:cubicBezTo>
                  <a:cubicBezTo>
                    <a:pt x="236174" y="48516"/>
                    <a:pt x="250389" y="55223"/>
                    <a:pt x="265471" y="58994"/>
                  </a:cubicBezTo>
                  <a:cubicBezTo>
                    <a:pt x="289790" y="65074"/>
                    <a:pt x="315029" y="67146"/>
                    <a:pt x="339213" y="73742"/>
                  </a:cubicBezTo>
                  <a:cubicBezTo>
                    <a:pt x="369210" y="81923"/>
                    <a:pt x="397539" y="95698"/>
                    <a:pt x="427703" y="103239"/>
                  </a:cubicBezTo>
                  <a:lnTo>
                    <a:pt x="486697" y="117987"/>
                  </a:lnTo>
                  <a:lnTo>
                    <a:pt x="707922" y="265471"/>
                  </a:lnTo>
                  <a:lnTo>
                    <a:pt x="796413" y="324465"/>
                  </a:lnTo>
                  <a:lnTo>
                    <a:pt x="840658" y="339213"/>
                  </a:lnTo>
                  <a:cubicBezTo>
                    <a:pt x="967458" y="423748"/>
                    <a:pt x="807026" y="322397"/>
                    <a:pt x="929148" y="383458"/>
                  </a:cubicBezTo>
                  <a:cubicBezTo>
                    <a:pt x="1043516" y="440642"/>
                    <a:pt x="906420" y="390630"/>
                    <a:pt x="1017638" y="427704"/>
                  </a:cubicBezTo>
                  <a:cubicBezTo>
                    <a:pt x="1158792" y="568855"/>
                    <a:pt x="978060" y="401318"/>
                    <a:pt x="1106129" y="486697"/>
                  </a:cubicBezTo>
                  <a:cubicBezTo>
                    <a:pt x="1123483" y="498266"/>
                    <a:pt x="1134351" y="517589"/>
                    <a:pt x="1150374" y="530942"/>
                  </a:cubicBezTo>
                  <a:cubicBezTo>
                    <a:pt x="1163991" y="542290"/>
                    <a:pt x="1179871" y="550607"/>
                    <a:pt x="1194619" y="560439"/>
                  </a:cubicBezTo>
                  <a:cubicBezTo>
                    <a:pt x="1248697" y="641555"/>
                    <a:pt x="1194619" y="572729"/>
                    <a:pt x="1268361" y="634181"/>
                  </a:cubicBezTo>
                  <a:cubicBezTo>
                    <a:pt x="1284384" y="647534"/>
                    <a:pt x="1296142" y="665621"/>
                    <a:pt x="1312606" y="678426"/>
                  </a:cubicBezTo>
                  <a:cubicBezTo>
                    <a:pt x="1340589" y="700191"/>
                    <a:pt x="1376029" y="712352"/>
                    <a:pt x="1401097" y="737420"/>
                  </a:cubicBezTo>
                  <a:cubicBezTo>
                    <a:pt x="1530359" y="866682"/>
                    <a:pt x="1366388" y="708496"/>
                    <a:pt x="1489587" y="811162"/>
                  </a:cubicBezTo>
                  <a:cubicBezTo>
                    <a:pt x="1603144" y="905794"/>
                    <a:pt x="1468225" y="811668"/>
                    <a:pt x="1578077" y="884904"/>
                  </a:cubicBezTo>
                  <a:cubicBezTo>
                    <a:pt x="1587909" y="899652"/>
                    <a:pt x="1595040" y="916615"/>
                    <a:pt x="1607574" y="929149"/>
                  </a:cubicBezTo>
                  <a:cubicBezTo>
                    <a:pt x="1620108" y="941683"/>
                    <a:pt x="1640147" y="945305"/>
                    <a:pt x="1651819" y="958645"/>
                  </a:cubicBezTo>
                  <a:cubicBezTo>
                    <a:pt x="1651828" y="958655"/>
                    <a:pt x="1725557" y="1069253"/>
                    <a:pt x="1740309" y="1091381"/>
                  </a:cubicBezTo>
                  <a:cubicBezTo>
                    <a:pt x="1750141" y="1106129"/>
                    <a:pt x="1764201" y="1118810"/>
                    <a:pt x="1769806" y="1135626"/>
                  </a:cubicBezTo>
                  <a:lnTo>
                    <a:pt x="1799303" y="1224116"/>
                  </a:lnTo>
                </a:path>
              </a:pathLst>
            </a:custGeom>
          </p:spPr>
          <p:style>
            <a:lnRef idx="2">
              <a:schemeClr val="dk1"/>
            </a:lnRef>
            <a:fillRef idx="0">
              <a:schemeClr val="dk1"/>
            </a:fillRef>
            <a:effectRef idx="1">
              <a:schemeClr val="dk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201DF598-6D50-5E03-E641-1E2296787BD4}"/>
                </a:ext>
              </a:extLst>
            </p:cNvPr>
            <p:cNvSpPr txBox="1"/>
            <p:nvPr/>
          </p:nvSpPr>
          <p:spPr>
            <a:xfrm>
              <a:off x="3891729" y="1471479"/>
              <a:ext cx="100681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Sea level</a:t>
              </a:r>
            </a:p>
          </p:txBody>
        </p:sp>
        <p:sp>
          <p:nvSpPr>
            <p:cNvPr id="11" name="TextBox 10">
              <a:extLst>
                <a:ext uri="{FF2B5EF4-FFF2-40B4-BE49-F238E27FC236}">
                  <a16:creationId xmlns:a16="http://schemas.microsoft.com/office/drawing/2014/main" id="{07FD8518-59F6-7297-2A45-4F6AF563B9D9}"/>
                </a:ext>
              </a:extLst>
            </p:cNvPr>
            <p:cNvSpPr txBox="1"/>
            <p:nvPr/>
          </p:nvSpPr>
          <p:spPr>
            <a:xfrm>
              <a:off x="3928406" y="1840811"/>
              <a:ext cx="9701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50000 ft</a:t>
              </a:r>
            </a:p>
          </p:txBody>
        </p:sp>
        <p:sp>
          <p:nvSpPr>
            <p:cNvPr id="13" name="TextBox 12">
              <a:extLst>
                <a:ext uri="{FF2B5EF4-FFF2-40B4-BE49-F238E27FC236}">
                  <a16:creationId xmlns:a16="http://schemas.microsoft.com/office/drawing/2014/main" id="{B1BD0EFB-ECC7-FAB0-F0AE-396D2507BCC8}"/>
                </a:ext>
              </a:extLst>
            </p:cNvPr>
            <p:cNvSpPr txBox="1"/>
            <p:nvPr/>
          </p:nvSpPr>
          <p:spPr>
            <a:xfrm>
              <a:off x="3894519" y="2373634"/>
              <a:ext cx="108715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100000 ft</a:t>
              </a:r>
            </a:p>
          </p:txBody>
        </p:sp>
      </p:grpSp>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57D52672-6622-AEFB-9BDD-5910EC58F019}"/>
                  </a:ext>
                </a:extLst>
              </p:cNvPr>
              <p:cNvSpPr txBox="1"/>
              <p:nvPr/>
            </p:nvSpPr>
            <p:spPr>
              <a:xfrm>
                <a:off x="6760927" y="1840811"/>
                <a:ext cx="857414" cy="56534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𝛼</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f>
                        <m:f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Pr>
                        <m:num>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𝑊</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h</m:t>
                              </m:r>
                            </m:sub>
                          </m:sSub>
                        </m:num>
                        <m:den>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𝑊</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den>
                      </m:f>
                    </m:oMath>
                  </m:oMathPara>
                </a14:m>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16" name="TextBox 15">
                <a:extLst>
                  <a:ext uri="{FF2B5EF4-FFF2-40B4-BE49-F238E27FC236}">
                    <a16:creationId xmlns:a16="http://schemas.microsoft.com/office/drawing/2014/main" id="{57D52672-6622-AEFB-9BDD-5910EC58F019}"/>
                  </a:ext>
                </a:extLst>
              </p:cNvPr>
              <p:cNvSpPr txBox="1">
                <a:spLocks noRot="1" noChangeAspect="1" noMove="1" noResize="1" noEditPoints="1" noAdjustHandles="1" noChangeArrowheads="1" noChangeShapeType="1" noTextEdit="1"/>
              </p:cNvSpPr>
              <p:nvPr/>
            </p:nvSpPr>
            <p:spPr>
              <a:xfrm>
                <a:off x="6760927" y="1840811"/>
                <a:ext cx="857414" cy="565348"/>
              </a:xfrm>
              <a:prstGeom prst="rect">
                <a:avLst/>
              </a:prstGeom>
              <a:blipFill>
                <a:blip r:embed="rId3"/>
                <a:stretch>
                  <a:fillRect l="-4412" r="-1471" b="-434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graphicFrame>
            <p:nvGraphicFramePr>
              <p:cNvPr id="17" name="Table 17">
                <a:extLst>
                  <a:ext uri="{FF2B5EF4-FFF2-40B4-BE49-F238E27FC236}">
                    <a16:creationId xmlns:a16="http://schemas.microsoft.com/office/drawing/2014/main" id="{2D487231-4EF0-A402-D13D-780664318906}"/>
                  </a:ext>
                </a:extLst>
              </p:cNvPr>
              <p:cNvGraphicFramePr>
                <a:graphicFrameLocks noGrp="1"/>
              </p:cNvGraphicFramePr>
              <p:nvPr/>
            </p:nvGraphicFramePr>
            <p:xfrm>
              <a:off x="8411224" y="545693"/>
              <a:ext cx="3510054" cy="2433320"/>
            </p:xfrm>
            <a:graphic>
              <a:graphicData uri="http://schemas.openxmlformats.org/drawingml/2006/table">
                <a:tbl>
                  <a:tblPr firstRow="1" bandRow="1">
                    <a:tableStyleId>{5C22544A-7EE6-4342-B048-85BDC9FD1C3A}</a:tableStyleId>
                  </a:tblPr>
                  <a:tblGrid>
                    <a:gridCol w="1755027">
                      <a:extLst>
                        <a:ext uri="{9D8B030D-6E8A-4147-A177-3AD203B41FA5}">
                          <a16:colId xmlns:a16="http://schemas.microsoft.com/office/drawing/2014/main" val="2224712687"/>
                        </a:ext>
                      </a:extLst>
                    </a:gridCol>
                    <a:gridCol w="1755027">
                      <a:extLst>
                        <a:ext uri="{9D8B030D-6E8A-4147-A177-3AD203B41FA5}">
                          <a16:colId xmlns:a16="http://schemas.microsoft.com/office/drawing/2014/main" val="2098643754"/>
                        </a:ext>
                      </a:extLst>
                    </a:gridCol>
                  </a:tblGrid>
                  <a:tr h="370840">
                    <a:tc>
                      <a:txBody>
                        <a:bodyPr/>
                        <a:lstStyle/>
                        <a:p>
                          <a:pPr algn="ctr"/>
                          <a:r>
                            <a:rPr lang="en-US" sz="1600" dirty="0"/>
                            <a:t>Altitude (m)</a:t>
                          </a:r>
                        </a:p>
                      </a:txBody>
                      <a:tcPr/>
                    </a:tc>
                    <a:tc>
                      <a:txBody>
                        <a:bodyPr/>
                        <a:lstStyle/>
                        <a:p>
                          <a:pPr algn="ctr"/>
                          <a:r>
                            <a:rPr lang="en-US" sz="1600" dirty="0"/>
                            <a:t>Blast Attenuation Coefficient (</a:t>
                          </a:r>
                          <a14:m>
                            <m:oMath xmlns:m="http://schemas.openxmlformats.org/officeDocument/2006/math">
                              <m:r>
                                <a:rPr lang="en-US" sz="1600" i="1" smtClean="0">
                                  <a:latin typeface="Cambria Math" panose="02040503050406030204" pitchFamily="18" charset="0"/>
                                  <a:ea typeface="Cambria Math" panose="02040503050406030204" pitchFamily="18" charset="0"/>
                                </a:rPr>
                                <m:t>𝜶</m:t>
                              </m:r>
                              <m:r>
                                <a:rPr lang="en-GB" sz="1600" b="1" i="0" smtClean="0">
                                  <a:latin typeface="Cambria Math" panose="02040503050406030204" pitchFamily="18" charset="0"/>
                                  <a:ea typeface="Cambria Math" panose="02040503050406030204" pitchFamily="18" charset="0"/>
                                </a:rPr>
                                <m:t>)</m:t>
                              </m:r>
                            </m:oMath>
                          </a14:m>
                          <a:endParaRPr lang="en-US" sz="1600" i="0" dirty="0">
                            <a:latin typeface="+mn-lt"/>
                          </a:endParaRPr>
                        </a:p>
                      </a:txBody>
                      <a:tcPr/>
                    </a:tc>
                    <a:extLst>
                      <a:ext uri="{0D108BD9-81ED-4DB2-BD59-A6C34878D82A}">
                        <a16:rowId xmlns:a16="http://schemas.microsoft.com/office/drawing/2014/main" val="1676567115"/>
                      </a:ext>
                    </a:extLst>
                  </a:tr>
                  <a:tr h="370840">
                    <a:tc>
                      <a:txBody>
                        <a:bodyPr/>
                        <a:lstStyle/>
                        <a:p>
                          <a:r>
                            <a:rPr lang="en-US" sz="1600" dirty="0"/>
                            <a:t>0</a:t>
                          </a:r>
                        </a:p>
                      </a:txBody>
                      <a:tcPr/>
                    </a:tc>
                    <a:tc>
                      <a:txBody>
                        <a:bodyPr/>
                        <a:lstStyle/>
                        <a:p>
                          <a:r>
                            <a:rPr lang="en-US" sz="1600" dirty="0"/>
                            <a:t>1</a:t>
                          </a:r>
                        </a:p>
                      </a:txBody>
                      <a:tcPr/>
                    </a:tc>
                    <a:extLst>
                      <a:ext uri="{0D108BD9-81ED-4DB2-BD59-A6C34878D82A}">
                        <a16:rowId xmlns:a16="http://schemas.microsoft.com/office/drawing/2014/main" val="3199997863"/>
                      </a:ext>
                    </a:extLst>
                  </a:tr>
                  <a:tr h="370840">
                    <a:tc>
                      <a:txBody>
                        <a:bodyPr/>
                        <a:lstStyle/>
                        <a:p>
                          <a:r>
                            <a:rPr lang="en-US" sz="1600" dirty="0"/>
                            <a:t>9100 (30000 ft)</a:t>
                          </a:r>
                        </a:p>
                      </a:txBody>
                      <a:tcPr/>
                    </a:tc>
                    <a:tc>
                      <a:txBody>
                        <a:bodyPr/>
                        <a:lstStyle/>
                        <a:p>
                          <a:r>
                            <a:rPr lang="en-US" sz="1600" dirty="0"/>
                            <a:t>1.2</a:t>
                          </a:r>
                        </a:p>
                      </a:txBody>
                      <a:tcPr/>
                    </a:tc>
                    <a:extLst>
                      <a:ext uri="{0D108BD9-81ED-4DB2-BD59-A6C34878D82A}">
                        <a16:rowId xmlns:a16="http://schemas.microsoft.com/office/drawing/2014/main" val="3998788888"/>
                      </a:ext>
                    </a:extLst>
                  </a:tr>
                  <a:tr h="370840">
                    <a:tc>
                      <a:txBody>
                        <a:bodyPr/>
                        <a:lstStyle/>
                        <a:p>
                          <a:r>
                            <a:rPr lang="en-US" sz="1600" dirty="0"/>
                            <a:t>13700 (45000 ft)</a:t>
                          </a:r>
                        </a:p>
                      </a:txBody>
                      <a:tcPr/>
                    </a:tc>
                    <a:tc>
                      <a:txBody>
                        <a:bodyPr/>
                        <a:lstStyle/>
                        <a:p>
                          <a:r>
                            <a:rPr lang="en-US" sz="1600" dirty="0"/>
                            <a:t>1.4</a:t>
                          </a:r>
                        </a:p>
                      </a:txBody>
                      <a:tcPr/>
                    </a:tc>
                    <a:extLst>
                      <a:ext uri="{0D108BD9-81ED-4DB2-BD59-A6C34878D82A}">
                        <a16:rowId xmlns:a16="http://schemas.microsoft.com/office/drawing/2014/main" val="4258628895"/>
                      </a:ext>
                    </a:extLst>
                  </a:tr>
                  <a:tr h="370840">
                    <a:tc>
                      <a:txBody>
                        <a:bodyPr/>
                        <a:lstStyle/>
                        <a:p>
                          <a:r>
                            <a:rPr lang="en-US" sz="1600" dirty="0"/>
                            <a:t>18300 (60000 ft)</a:t>
                          </a:r>
                        </a:p>
                      </a:txBody>
                      <a:tcPr/>
                    </a:tc>
                    <a:tc>
                      <a:txBody>
                        <a:bodyPr/>
                        <a:lstStyle/>
                        <a:p>
                          <a:r>
                            <a:rPr lang="en-US" sz="1600" dirty="0"/>
                            <a:t>1.8</a:t>
                          </a:r>
                        </a:p>
                      </a:txBody>
                      <a:tcPr/>
                    </a:tc>
                    <a:extLst>
                      <a:ext uri="{0D108BD9-81ED-4DB2-BD59-A6C34878D82A}">
                        <a16:rowId xmlns:a16="http://schemas.microsoft.com/office/drawing/2014/main" val="3310552956"/>
                      </a:ext>
                    </a:extLst>
                  </a:tr>
                  <a:tr h="370840">
                    <a:tc>
                      <a:txBody>
                        <a:bodyPr/>
                        <a:lstStyle/>
                        <a:p>
                          <a:r>
                            <a:rPr lang="en-US" sz="1600" dirty="0"/>
                            <a:t>30500 (100000 ft)</a:t>
                          </a:r>
                        </a:p>
                      </a:txBody>
                      <a:tcPr/>
                    </a:tc>
                    <a:tc>
                      <a:txBody>
                        <a:bodyPr/>
                        <a:lstStyle/>
                        <a:p>
                          <a:r>
                            <a:rPr lang="en-US" sz="1600" dirty="0"/>
                            <a:t>2.2</a:t>
                          </a:r>
                        </a:p>
                      </a:txBody>
                      <a:tcPr/>
                    </a:tc>
                    <a:extLst>
                      <a:ext uri="{0D108BD9-81ED-4DB2-BD59-A6C34878D82A}">
                        <a16:rowId xmlns:a16="http://schemas.microsoft.com/office/drawing/2014/main" val="1545342011"/>
                      </a:ext>
                    </a:extLst>
                  </a:tr>
                </a:tbl>
              </a:graphicData>
            </a:graphic>
          </p:graphicFrame>
        </mc:Choice>
        <mc:Fallback xmlns="">
          <p:graphicFrame>
            <p:nvGraphicFramePr>
              <p:cNvPr id="17" name="Table 17">
                <a:extLst>
                  <a:ext uri="{FF2B5EF4-FFF2-40B4-BE49-F238E27FC236}">
                    <a16:creationId xmlns:a16="http://schemas.microsoft.com/office/drawing/2014/main" id="{2D487231-4EF0-A402-D13D-780664318906}"/>
                  </a:ext>
                </a:extLst>
              </p:cNvPr>
              <p:cNvGraphicFramePr>
                <a:graphicFrameLocks noGrp="1"/>
              </p:cNvGraphicFramePr>
              <p:nvPr>
                <p:extLst>
                  <p:ext uri="{D42A27DB-BD31-4B8C-83A1-F6EECF244321}">
                    <p14:modId xmlns:p14="http://schemas.microsoft.com/office/powerpoint/2010/main" val="942452213"/>
                  </p:ext>
                </p:extLst>
              </p:nvPr>
            </p:nvGraphicFramePr>
            <p:xfrm>
              <a:off x="8411224" y="545693"/>
              <a:ext cx="3510054" cy="2433320"/>
            </p:xfrm>
            <a:graphic>
              <a:graphicData uri="http://schemas.openxmlformats.org/drawingml/2006/table">
                <a:tbl>
                  <a:tblPr firstRow="1" bandRow="1">
                    <a:tableStyleId>{5C22544A-7EE6-4342-B048-85BDC9FD1C3A}</a:tableStyleId>
                  </a:tblPr>
                  <a:tblGrid>
                    <a:gridCol w="1755027">
                      <a:extLst>
                        <a:ext uri="{9D8B030D-6E8A-4147-A177-3AD203B41FA5}">
                          <a16:colId xmlns:a16="http://schemas.microsoft.com/office/drawing/2014/main" val="2224712687"/>
                        </a:ext>
                      </a:extLst>
                    </a:gridCol>
                    <a:gridCol w="1755027">
                      <a:extLst>
                        <a:ext uri="{9D8B030D-6E8A-4147-A177-3AD203B41FA5}">
                          <a16:colId xmlns:a16="http://schemas.microsoft.com/office/drawing/2014/main" val="2098643754"/>
                        </a:ext>
                      </a:extLst>
                    </a:gridCol>
                  </a:tblGrid>
                  <a:tr h="579120">
                    <a:tc>
                      <a:txBody>
                        <a:bodyPr/>
                        <a:lstStyle/>
                        <a:p>
                          <a:pPr algn="ctr"/>
                          <a:r>
                            <a:rPr lang="en-US" sz="1600" dirty="0"/>
                            <a:t>Altitude (m)</a:t>
                          </a:r>
                        </a:p>
                      </a:txBody>
                      <a:tcPr/>
                    </a:tc>
                    <a:tc>
                      <a:txBody>
                        <a:bodyPr/>
                        <a:lstStyle/>
                        <a:p>
                          <a:endParaRPr lang="en-US"/>
                        </a:p>
                      </a:txBody>
                      <a:tcPr>
                        <a:blipFill>
                          <a:blip r:embed="rId4"/>
                          <a:stretch>
                            <a:fillRect l="-101449" t="-2174" r="-1449" b="-326087"/>
                          </a:stretch>
                        </a:blipFill>
                      </a:tcPr>
                    </a:tc>
                    <a:extLst>
                      <a:ext uri="{0D108BD9-81ED-4DB2-BD59-A6C34878D82A}">
                        <a16:rowId xmlns:a16="http://schemas.microsoft.com/office/drawing/2014/main" val="1676567115"/>
                      </a:ext>
                    </a:extLst>
                  </a:tr>
                  <a:tr h="370840">
                    <a:tc>
                      <a:txBody>
                        <a:bodyPr/>
                        <a:lstStyle/>
                        <a:p>
                          <a:r>
                            <a:rPr lang="en-US" sz="1600" dirty="0"/>
                            <a:t>0</a:t>
                          </a:r>
                        </a:p>
                      </a:txBody>
                      <a:tcPr/>
                    </a:tc>
                    <a:tc>
                      <a:txBody>
                        <a:bodyPr/>
                        <a:lstStyle/>
                        <a:p>
                          <a:r>
                            <a:rPr lang="en-US" sz="1600" dirty="0"/>
                            <a:t>1</a:t>
                          </a:r>
                        </a:p>
                      </a:txBody>
                      <a:tcPr/>
                    </a:tc>
                    <a:extLst>
                      <a:ext uri="{0D108BD9-81ED-4DB2-BD59-A6C34878D82A}">
                        <a16:rowId xmlns:a16="http://schemas.microsoft.com/office/drawing/2014/main" val="3199997863"/>
                      </a:ext>
                    </a:extLst>
                  </a:tr>
                  <a:tr h="370840">
                    <a:tc>
                      <a:txBody>
                        <a:bodyPr/>
                        <a:lstStyle/>
                        <a:p>
                          <a:r>
                            <a:rPr lang="en-US" sz="1600" dirty="0"/>
                            <a:t>9100 (30000 ft)</a:t>
                          </a:r>
                        </a:p>
                      </a:txBody>
                      <a:tcPr/>
                    </a:tc>
                    <a:tc>
                      <a:txBody>
                        <a:bodyPr/>
                        <a:lstStyle/>
                        <a:p>
                          <a:r>
                            <a:rPr lang="en-US" sz="1600" dirty="0"/>
                            <a:t>1.2</a:t>
                          </a:r>
                        </a:p>
                      </a:txBody>
                      <a:tcPr/>
                    </a:tc>
                    <a:extLst>
                      <a:ext uri="{0D108BD9-81ED-4DB2-BD59-A6C34878D82A}">
                        <a16:rowId xmlns:a16="http://schemas.microsoft.com/office/drawing/2014/main" val="3998788888"/>
                      </a:ext>
                    </a:extLst>
                  </a:tr>
                  <a:tr h="370840">
                    <a:tc>
                      <a:txBody>
                        <a:bodyPr/>
                        <a:lstStyle/>
                        <a:p>
                          <a:r>
                            <a:rPr lang="en-US" sz="1600" dirty="0"/>
                            <a:t>13700 (45000 ft)</a:t>
                          </a:r>
                        </a:p>
                      </a:txBody>
                      <a:tcPr/>
                    </a:tc>
                    <a:tc>
                      <a:txBody>
                        <a:bodyPr/>
                        <a:lstStyle/>
                        <a:p>
                          <a:r>
                            <a:rPr lang="en-US" sz="1600" dirty="0"/>
                            <a:t>1.4</a:t>
                          </a:r>
                        </a:p>
                      </a:txBody>
                      <a:tcPr/>
                    </a:tc>
                    <a:extLst>
                      <a:ext uri="{0D108BD9-81ED-4DB2-BD59-A6C34878D82A}">
                        <a16:rowId xmlns:a16="http://schemas.microsoft.com/office/drawing/2014/main" val="4258628895"/>
                      </a:ext>
                    </a:extLst>
                  </a:tr>
                  <a:tr h="370840">
                    <a:tc>
                      <a:txBody>
                        <a:bodyPr/>
                        <a:lstStyle/>
                        <a:p>
                          <a:r>
                            <a:rPr lang="en-US" sz="1600" dirty="0"/>
                            <a:t>18300 (60000 ft)</a:t>
                          </a:r>
                        </a:p>
                      </a:txBody>
                      <a:tcPr/>
                    </a:tc>
                    <a:tc>
                      <a:txBody>
                        <a:bodyPr/>
                        <a:lstStyle/>
                        <a:p>
                          <a:r>
                            <a:rPr lang="en-US" sz="1600" dirty="0"/>
                            <a:t>1.8</a:t>
                          </a:r>
                        </a:p>
                      </a:txBody>
                      <a:tcPr/>
                    </a:tc>
                    <a:extLst>
                      <a:ext uri="{0D108BD9-81ED-4DB2-BD59-A6C34878D82A}">
                        <a16:rowId xmlns:a16="http://schemas.microsoft.com/office/drawing/2014/main" val="3310552956"/>
                      </a:ext>
                    </a:extLst>
                  </a:tr>
                  <a:tr h="370840">
                    <a:tc>
                      <a:txBody>
                        <a:bodyPr/>
                        <a:lstStyle/>
                        <a:p>
                          <a:r>
                            <a:rPr lang="en-US" sz="1600" dirty="0"/>
                            <a:t>30500 (100000 ft)</a:t>
                          </a:r>
                        </a:p>
                      </a:txBody>
                      <a:tcPr/>
                    </a:tc>
                    <a:tc>
                      <a:txBody>
                        <a:bodyPr/>
                        <a:lstStyle/>
                        <a:p>
                          <a:r>
                            <a:rPr lang="en-US" sz="1600" dirty="0"/>
                            <a:t>2.2</a:t>
                          </a:r>
                        </a:p>
                      </a:txBody>
                      <a:tcPr/>
                    </a:tc>
                    <a:extLst>
                      <a:ext uri="{0D108BD9-81ED-4DB2-BD59-A6C34878D82A}">
                        <a16:rowId xmlns:a16="http://schemas.microsoft.com/office/drawing/2014/main" val="1545342011"/>
                      </a:ext>
                    </a:extLst>
                  </a:tr>
                </a:tbl>
              </a:graphicData>
            </a:graphic>
          </p:graphicFrame>
        </mc:Fallback>
      </mc:AlternateContent>
      <p:pic>
        <p:nvPicPr>
          <p:cNvPr id="4" name="Picture 3">
            <a:extLst>
              <a:ext uri="{FF2B5EF4-FFF2-40B4-BE49-F238E27FC236}">
                <a16:creationId xmlns:a16="http://schemas.microsoft.com/office/drawing/2014/main" id="{33D203F7-0C10-2606-7329-65CE1196A177}"/>
              </a:ext>
            </a:extLst>
          </p:cNvPr>
          <p:cNvPicPr>
            <a:picLocks noChangeAspect="1"/>
          </p:cNvPicPr>
          <p:nvPr/>
        </p:nvPicPr>
        <p:blipFill>
          <a:blip r:embed="rId5"/>
          <a:stretch>
            <a:fillRect/>
          </a:stretch>
        </p:blipFill>
        <p:spPr>
          <a:xfrm>
            <a:off x="8610501" y="3163323"/>
            <a:ext cx="3111500" cy="3365500"/>
          </a:xfrm>
          <a:prstGeom prst="rect">
            <a:avLst/>
          </a:prstGeom>
        </p:spPr>
      </p:pic>
    </p:spTree>
    <p:extLst>
      <p:ext uri="{BB962C8B-B14F-4D97-AF65-F5344CB8AC3E}">
        <p14:creationId xmlns:p14="http://schemas.microsoft.com/office/powerpoint/2010/main" val="379728981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65275" y="1363773"/>
            <a:ext cx="10746738" cy="3864989"/>
          </a:xfrm>
        </p:spPr>
        <p:txBody>
          <a:bodyPr wrap="square"/>
          <a:lstStyle/>
          <a:p>
            <a:r>
              <a:rPr lang="en-US" dirty="0"/>
              <a:t>Munitions may require fragmentation as well as blast for their lethality to be optimized against a target. Those requiring fragmentation tend to have a thicker case. As such, the energy required to break open the case absorbs explosive energy, leading to a reduced overpressure and impulse. The decrease of overpressure and impulse can be related to the ratio of explosive to total weight. Take aways:</a:t>
            </a:r>
          </a:p>
          <a:p>
            <a:pPr marL="457200" indent="-457200">
              <a:buFont typeface="Wingdings" pitchFamily="2" charset="2"/>
              <a:buChar char="Ø"/>
            </a:pPr>
            <a:r>
              <a:rPr lang="en-US" dirty="0"/>
              <a:t>Energy from the explosive is required to disrupt the case;</a:t>
            </a:r>
          </a:p>
          <a:p>
            <a:pPr marL="457200" indent="-457200">
              <a:buFont typeface="Wingdings" pitchFamily="2" charset="2"/>
              <a:buChar char="Ø"/>
            </a:pPr>
            <a:r>
              <a:rPr lang="en-US" dirty="0"/>
              <a:t>That energy is not available to the blast wave; and</a:t>
            </a:r>
          </a:p>
          <a:p>
            <a:pPr marL="457200" indent="-457200">
              <a:buFont typeface="Wingdings" pitchFamily="2" charset="2"/>
              <a:buChar char="Ø"/>
            </a:pPr>
            <a:r>
              <a:rPr lang="en-US" dirty="0"/>
              <a:t>The blast effect of a cased charge is equivalent to that from a smaller mass of bare explosive</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Other factors affecting blast</a:t>
            </a:r>
          </a:p>
        </p:txBody>
      </p:sp>
    </p:spTree>
    <p:extLst>
      <p:ext uri="{BB962C8B-B14F-4D97-AF65-F5344CB8AC3E}">
        <p14:creationId xmlns:p14="http://schemas.microsoft.com/office/powerpoint/2010/main" val="90050704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0EA822E9-F191-ACDA-DC6E-DD808B89A5C1}"/>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607571" y="900589"/>
            <a:ext cx="7157794" cy="4591255"/>
          </a:xfrm>
        </p:spPr>
      </p:pic>
      <p:sp>
        <p:nvSpPr>
          <p:cNvPr id="3" name="Content Placeholder 1">
            <a:extLst>
              <a:ext uri="{FF2B5EF4-FFF2-40B4-BE49-F238E27FC236}">
                <a16:creationId xmlns:a16="http://schemas.microsoft.com/office/drawing/2014/main" id="{295AB340-95F2-38E1-4380-B3D619D7835E}"/>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FFFF"/>
                </a:solidFill>
                <a:effectLst/>
                <a:uLnTx/>
                <a:uFillTx/>
                <a:latin typeface="Calibri Light" panose="020F0302020204030204"/>
                <a:ea typeface="+mn-ea"/>
                <a:cs typeface="+mn-cs"/>
              </a:rPr>
              <a:t>Reflected blast waves – a conundrum</a:t>
            </a:r>
          </a:p>
        </p:txBody>
      </p:sp>
    </p:spTree>
    <p:extLst>
      <p:ext uri="{BB962C8B-B14F-4D97-AF65-F5344CB8AC3E}">
        <p14:creationId xmlns:p14="http://schemas.microsoft.com/office/powerpoint/2010/main" val="230024710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art&#10;&#10;Description automatically generated">
            <a:extLst>
              <a:ext uri="{FF2B5EF4-FFF2-40B4-BE49-F238E27FC236}">
                <a16:creationId xmlns:a16="http://schemas.microsoft.com/office/drawing/2014/main" id="{2E4FCB65-D9FA-FA8E-0F41-3146B4FA4277}"/>
              </a:ext>
            </a:extLst>
          </p:cNvPr>
          <p:cNvPicPr>
            <a:picLocks noChangeAspect="1"/>
          </p:cNvPicPr>
          <p:nvPr/>
        </p:nvPicPr>
        <p:blipFill rotWithShape="1">
          <a:blip r:embed="rId3"/>
          <a:srcRect t="1357" r="3333" b="3058"/>
          <a:stretch/>
        </p:blipFill>
        <p:spPr>
          <a:xfrm>
            <a:off x="4551734" y="1274884"/>
            <a:ext cx="7114373" cy="4308231"/>
          </a:xfrm>
          <a:prstGeom prst="rect">
            <a:avLst/>
          </a:prstGeom>
        </p:spPr>
      </p:pic>
      <p:pic>
        <p:nvPicPr>
          <p:cNvPr id="7" name="Picture 6" descr="Text&#10;&#10;Description automatically generated with medium confidence">
            <a:extLst>
              <a:ext uri="{FF2B5EF4-FFF2-40B4-BE49-F238E27FC236}">
                <a16:creationId xmlns:a16="http://schemas.microsoft.com/office/drawing/2014/main" id="{D971C854-DC7F-90BE-E8A9-76505F104C74}"/>
              </a:ext>
            </a:extLst>
          </p:cNvPr>
          <p:cNvPicPr>
            <a:picLocks noChangeAspect="1"/>
          </p:cNvPicPr>
          <p:nvPr/>
        </p:nvPicPr>
        <p:blipFill>
          <a:blip r:embed="rId4"/>
          <a:stretch>
            <a:fillRect/>
          </a:stretch>
        </p:blipFill>
        <p:spPr>
          <a:xfrm>
            <a:off x="1027235" y="2938403"/>
            <a:ext cx="2057402" cy="1582617"/>
          </a:xfrm>
          <a:prstGeom prst="rect">
            <a:avLst/>
          </a:prstGeom>
        </p:spPr>
      </p:pic>
      <p:sp>
        <p:nvSpPr>
          <p:cNvPr id="8" name="Content Placeholder 1">
            <a:extLst>
              <a:ext uri="{FF2B5EF4-FFF2-40B4-BE49-F238E27FC236}">
                <a16:creationId xmlns:a16="http://schemas.microsoft.com/office/drawing/2014/main" id="{391638C9-5B17-A7FF-21C8-0A2CA105111F}"/>
              </a:ext>
            </a:extLst>
          </p:cNvPr>
          <p:cNvSpPr txBox="1">
            <a:spLocks/>
          </p:cNvSpPr>
          <p:nvPr/>
        </p:nvSpPr>
        <p:spPr>
          <a:xfrm>
            <a:off x="5890010" y="51826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Reflection at increased incidence</a:t>
            </a:r>
          </a:p>
        </p:txBody>
      </p:sp>
      <p:sp>
        <p:nvSpPr>
          <p:cNvPr id="2" name="Oval 1">
            <a:extLst>
              <a:ext uri="{FF2B5EF4-FFF2-40B4-BE49-F238E27FC236}">
                <a16:creationId xmlns:a16="http://schemas.microsoft.com/office/drawing/2014/main" id="{6C003285-2E4C-40E4-68DC-D6627E155175}"/>
              </a:ext>
            </a:extLst>
          </p:cNvPr>
          <p:cNvSpPr/>
          <p:nvPr/>
        </p:nvSpPr>
        <p:spPr>
          <a:xfrm>
            <a:off x="7742903" y="2158307"/>
            <a:ext cx="1666568" cy="2715407"/>
          </a:xfrm>
          <a:prstGeom prst="ellipse">
            <a:avLst/>
          </a:prstGeom>
          <a:noFill/>
          <a:ln w="38100">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7CFA2B4E-BFA5-0366-8F34-D375C060CA6E}"/>
              </a:ext>
            </a:extLst>
          </p:cNvPr>
          <p:cNvSpPr txBox="1"/>
          <p:nvPr/>
        </p:nvSpPr>
        <p:spPr>
          <a:xfrm>
            <a:off x="8812637" y="2938403"/>
            <a:ext cx="172515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What’s up here?</a:t>
            </a:r>
          </a:p>
        </p:txBody>
      </p:sp>
      <p:sp>
        <p:nvSpPr>
          <p:cNvPr id="4" name="TextBox 3">
            <a:extLst>
              <a:ext uri="{FF2B5EF4-FFF2-40B4-BE49-F238E27FC236}">
                <a16:creationId xmlns:a16="http://schemas.microsoft.com/office/drawing/2014/main" id="{7E4E7F8C-C054-7D68-8F4F-DE85C019041A}"/>
              </a:ext>
            </a:extLst>
          </p:cNvPr>
          <p:cNvSpPr txBox="1"/>
          <p:nvPr/>
        </p:nvSpPr>
        <p:spPr>
          <a:xfrm>
            <a:off x="405580" y="1635087"/>
            <a:ext cx="3300712"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Reflection Coefficient</a:t>
            </a:r>
          </a:p>
        </p:txBody>
      </p:sp>
    </p:spTree>
    <p:extLst>
      <p:ext uri="{BB962C8B-B14F-4D97-AF65-F5344CB8AC3E}">
        <p14:creationId xmlns:p14="http://schemas.microsoft.com/office/powerpoint/2010/main" val="292331096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engineering drawing&#10;&#10;Description automatically generated">
            <a:extLst>
              <a:ext uri="{FF2B5EF4-FFF2-40B4-BE49-F238E27FC236}">
                <a16:creationId xmlns:a16="http://schemas.microsoft.com/office/drawing/2014/main" id="{5E168320-39A0-AF81-C49E-52912C8A09B4}"/>
              </a:ext>
            </a:extLst>
          </p:cNvPr>
          <p:cNvPicPr>
            <a:picLocks noChangeAspect="1"/>
          </p:cNvPicPr>
          <p:nvPr/>
        </p:nvPicPr>
        <p:blipFill>
          <a:blip r:embed="rId3"/>
          <a:stretch>
            <a:fillRect/>
          </a:stretch>
        </p:blipFill>
        <p:spPr>
          <a:xfrm>
            <a:off x="5328138" y="1"/>
            <a:ext cx="6858000" cy="6858000"/>
          </a:xfrm>
          <a:prstGeom prst="rect">
            <a:avLst/>
          </a:prstGeom>
        </p:spPr>
      </p:pic>
      <p:pic>
        <p:nvPicPr>
          <p:cNvPr id="5" name="Picture 4" descr="Table&#10;&#10;Description automatically generated with medium confidence">
            <a:extLst>
              <a:ext uri="{FF2B5EF4-FFF2-40B4-BE49-F238E27FC236}">
                <a16:creationId xmlns:a16="http://schemas.microsoft.com/office/drawing/2014/main" id="{7662A135-2F74-C854-547E-AA1D896527CD}"/>
              </a:ext>
            </a:extLst>
          </p:cNvPr>
          <p:cNvPicPr>
            <a:picLocks noChangeAspect="1"/>
          </p:cNvPicPr>
          <p:nvPr/>
        </p:nvPicPr>
        <p:blipFill>
          <a:blip r:embed="rId4"/>
          <a:stretch>
            <a:fillRect/>
          </a:stretch>
        </p:blipFill>
        <p:spPr>
          <a:xfrm>
            <a:off x="374163" y="3257061"/>
            <a:ext cx="4448266" cy="2106246"/>
          </a:xfrm>
          <a:prstGeom prst="rect">
            <a:avLst/>
          </a:prstGeom>
        </p:spPr>
      </p:pic>
      <p:sp>
        <p:nvSpPr>
          <p:cNvPr id="6" name="Content Placeholder 1">
            <a:extLst>
              <a:ext uri="{FF2B5EF4-FFF2-40B4-BE49-F238E27FC236}">
                <a16:creationId xmlns:a16="http://schemas.microsoft.com/office/drawing/2014/main" id="{C3099A71-ABB1-A708-E86D-52FDACA445E9}"/>
              </a:ext>
            </a:extLst>
          </p:cNvPr>
          <p:cNvSpPr txBox="1">
            <a:spLocks/>
          </p:cNvSpPr>
          <p:nvPr/>
        </p:nvSpPr>
        <p:spPr>
          <a:xfrm>
            <a:off x="384607" y="167053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Mach Stem formation</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(air burst)</a:t>
            </a:r>
          </a:p>
        </p:txBody>
      </p:sp>
    </p:spTree>
    <p:extLst>
      <p:ext uri="{BB962C8B-B14F-4D97-AF65-F5344CB8AC3E}">
        <p14:creationId xmlns:p14="http://schemas.microsoft.com/office/powerpoint/2010/main" val="249540183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32246" y="1421516"/>
            <a:ext cx="4866231" cy="3864989"/>
          </a:xfrm>
        </p:spPr>
        <p:txBody>
          <a:bodyPr wrap="square"/>
          <a:lstStyle/>
          <a:p>
            <a:r>
              <a:rPr lang="en-US" dirty="0"/>
              <a:t>Blast effects:</a:t>
            </a:r>
          </a:p>
          <a:p>
            <a:pPr marL="457200" indent="-457200">
              <a:buFont typeface="Wingdings" pitchFamily="2" charset="2"/>
              <a:buChar char="Ø"/>
            </a:pPr>
            <a:r>
              <a:rPr lang="en-US" dirty="0"/>
              <a:t>Incident wave reflected immediately, thus higher pressures</a:t>
            </a:r>
          </a:p>
          <a:p>
            <a:pPr marL="457200" indent="-457200">
              <a:buFont typeface="Wingdings" pitchFamily="2" charset="2"/>
              <a:buChar char="Ø"/>
            </a:pPr>
            <a:r>
              <a:rPr lang="en-US" dirty="0"/>
              <a:t>Hemispherical wave</a:t>
            </a:r>
          </a:p>
          <a:p>
            <a:pPr marL="457200" indent="-457200">
              <a:buFont typeface="Wingdings" pitchFamily="2" charset="2"/>
              <a:buChar char="Ø"/>
            </a:pPr>
            <a:r>
              <a:rPr lang="en-US" dirty="0"/>
              <a:t>Energy to ground but still around 1 – 1.7 times overpressure.</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096000"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Surface burst and loading</a:t>
            </a:r>
          </a:p>
        </p:txBody>
      </p:sp>
      <p:pic>
        <p:nvPicPr>
          <p:cNvPr id="5" name="Picture 4" descr="Diagram, engineering drawing&#10;&#10;Description automatically generated">
            <a:extLst>
              <a:ext uri="{FF2B5EF4-FFF2-40B4-BE49-F238E27FC236}">
                <a16:creationId xmlns:a16="http://schemas.microsoft.com/office/drawing/2014/main" id="{34C0E615-563A-6BB5-E24C-44AD1B7DA5AA}"/>
              </a:ext>
            </a:extLst>
          </p:cNvPr>
          <p:cNvPicPr>
            <a:picLocks noChangeAspect="1"/>
          </p:cNvPicPr>
          <p:nvPr/>
        </p:nvPicPr>
        <p:blipFill>
          <a:blip r:embed="rId3"/>
          <a:stretch>
            <a:fillRect/>
          </a:stretch>
        </p:blipFill>
        <p:spPr>
          <a:xfrm>
            <a:off x="5123262" y="1210374"/>
            <a:ext cx="6144506" cy="4437251"/>
          </a:xfrm>
          <a:prstGeom prst="rect">
            <a:avLst/>
          </a:prstGeom>
        </p:spPr>
      </p:pic>
    </p:spTree>
    <p:extLst>
      <p:ext uri="{BB962C8B-B14F-4D97-AF65-F5344CB8AC3E}">
        <p14:creationId xmlns:p14="http://schemas.microsoft.com/office/powerpoint/2010/main" val="374905596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descr="A picture containing ocean floor&#10;&#10;Description automatically generated">
            <a:extLst>
              <a:ext uri="{FF2B5EF4-FFF2-40B4-BE49-F238E27FC236}">
                <a16:creationId xmlns:a16="http://schemas.microsoft.com/office/drawing/2014/main" id="{32268041-A861-AB65-7BB0-EF18DD139F9F}"/>
              </a:ext>
            </a:extLst>
          </p:cNvPr>
          <p:cNvPicPr>
            <a:picLocks noChangeAspect="1"/>
          </p:cNvPicPr>
          <p:nvPr/>
        </p:nvPicPr>
        <p:blipFill rotWithShape="1">
          <a:blip r:embed="rId2" cstate="screen">
            <a:alphaModFix amt="35000"/>
            <a:extLst>
              <a:ext uri="{28A0092B-C50C-407E-A947-70E740481C1C}">
                <a14:useLocalDpi xmlns:a14="http://schemas.microsoft.com/office/drawing/2010/main"/>
              </a:ext>
            </a:extLst>
          </a:blip>
          <a:srcRect/>
          <a:stretch/>
        </p:blipFill>
        <p:spPr>
          <a:xfrm>
            <a:off x="-4243" y="10"/>
            <a:ext cx="12196243" cy="6857990"/>
          </a:xfrm>
          <a:prstGeom prst="rect">
            <a:avLst/>
          </a:prstGeom>
        </p:spPr>
      </p:pic>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3467" y="321734"/>
            <a:ext cx="10905066" cy="1135737"/>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dirty="0">
                <a:ln>
                  <a:noFill/>
                </a:ln>
                <a:solidFill>
                  <a:prstClr val="black"/>
                </a:solidFill>
                <a:effectLst/>
                <a:uLnTx/>
                <a:uFillTx/>
                <a:latin typeface="Calibri Light" panose="020F0302020204030204"/>
                <a:ea typeface="+mn-ea"/>
                <a:cs typeface="+mn-cs"/>
              </a:rPr>
              <a:t>Introduction to Detonation Under Water</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643467" y="1782981"/>
            <a:ext cx="10905066" cy="4393982"/>
          </a:xfrm>
        </p:spPr>
        <p:txBody>
          <a:bodyPr vert="horz" wrap="square" lIns="91440" tIns="45720" rIns="91440" bIns="45720" rtlCol="0">
            <a:normAutofit/>
          </a:bodyPr>
          <a:lstStyle/>
          <a:p>
            <a:pPr marL="457200" indent="-228600">
              <a:buFont typeface="Arial" panose="020B0604020202020204" pitchFamily="34" charset="0"/>
              <a:buChar char="•"/>
            </a:pPr>
            <a:r>
              <a:rPr lang="en-US" sz="2000" dirty="0">
                <a:solidFill>
                  <a:schemeClr val="tx1"/>
                </a:solidFill>
              </a:rPr>
              <a:t>Detonation in water is not fundamentally different to that of a charge in air</a:t>
            </a:r>
          </a:p>
          <a:p>
            <a:pPr marL="457200" indent="-228600">
              <a:buFont typeface="Arial" panose="020B0604020202020204" pitchFamily="34" charset="0"/>
              <a:buChar char="•"/>
            </a:pPr>
            <a:r>
              <a:rPr lang="en-US" sz="2000" dirty="0">
                <a:solidFill>
                  <a:schemeClr val="tx1"/>
                </a:solidFill>
              </a:rPr>
              <a:t>In all cases the event involves the initial effect of primary shock, followed by the slower expansion of the medium under the impulse of expanding gas products</a:t>
            </a:r>
          </a:p>
          <a:p>
            <a:pPr marL="457200" indent="-228600">
              <a:buFont typeface="Arial" panose="020B0604020202020204" pitchFamily="34" charset="0"/>
              <a:buChar char="•"/>
            </a:pPr>
            <a:r>
              <a:rPr lang="en-US" sz="2000" dirty="0">
                <a:solidFill>
                  <a:schemeClr val="tx1"/>
                </a:solidFill>
              </a:rPr>
              <a:t>Two distinct but connected phenomena</a:t>
            </a:r>
          </a:p>
          <a:p>
            <a:pPr marL="1143000" lvl="1"/>
            <a:r>
              <a:rPr lang="en-US" sz="2000" dirty="0"/>
              <a:t>Detonation pressure</a:t>
            </a:r>
          </a:p>
          <a:p>
            <a:pPr marL="1143000" lvl="1"/>
            <a:r>
              <a:rPr lang="en-US" sz="2000" dirty="0"/>
              <a:t>Power of the explosive (QV)</a:t>
            </a:r>
          </a:p>
          <a:p>
            <a:pPr marL="457200" indent="-228600">
              <a:buFont typeface="Arial" panose="020B0604020202020204" pitchFamily="34" charset="0"/>
              <a:buChar char="•"/>
            </a:pPr>
            <a:r>
              <a:rPr lang="en-US" sz="2000" dirty="0">
                <a:solidFill>
                  <a:schemeClr val="tx1"/>
                </a:solidFill>
              </a:rPr>
              <a:t>Energy is imparted to the shock wave and the expansion of the medium</a:t>
            </a:r>
          </a:p>
          <a:p>
            <a:pPr marL="457200" indent="-228600">
              <a:buFont typeface="Arial" panose="020B0604020202020204" pitchFamily="34" charset="0"/>
              <a:buChar char="•"/>
            </a:pPr>
            <a:r>
              <a:rPr lang="en-US" sz="2000" dirty="0">
                <a:solidFill>
                  <a:schemeClr val="tx1"/>
                </a:solidFill>
              </a:rPr>
              <a:t>Water transmits primary shock in a measurable way, while its low compressibility causes the subsequent cavitation of the medium to occur at a relatively slow rate and reproducible manner</a:t>
            </a:r>
          </a:p>
          <a:p>
            <a:pPr marL="457200" indent="-228600">
              <a:buFont typeface="Arial" panose="020B0604020202020204" pitchFamily="34" charset="0"/>
              <a:buChar char="•"/>
            </a:pP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UNDERWATER EXPLOSIONS BY ROBERT H COLE 1948 (exemplar reference)</a:t>
            </a:r>
          </a:p>
          <a:p>
            <a:pPr lvl="1"/>
            <a:endParaRPr lang="en-US" sz="2000" dirty="0"/>
          </a:p>
        </p:txBody>
      </p:sp>
      <p:sp>
        <p:nvSpPr>
          <p:cNvPr id="26" name="Rectangle 2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Isosceles Triangle 2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0" name="Isosceles Triangle 2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307724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59696DD9-1673-DB52-F85C-A19771487CED}"/>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a:ln>
                  <a:noFill/>
                </a:ln>
                <a:solidFill>
                  <a:srgbClr val="FFFFFF"/>
                </a:solidFill>
                <a:effectLst/>
                <a:uLnTx/>
                <a:uFillTx/>
                <a:latin typeface="Calibri Light" panose="020F0302020204030204"/>
                <a:ea typeface="+mn-ea"/>
                <a:cs typeface="+mn-cs"/>
              </a:rPr>
              <a:t>Effects from Explosions Under Water</a:t>
            </a:r>
          </a:p>
        </p:txBody>
      </p:sp>
      <p:pic>
        <p:nvPicPr>
          <p:cNvPr id="4" name="Content Placeholder 3" descr="Diagram&#10;&#10;Description automatically generated">
            <a:extLst>
              <a:ext uri="{FF2B5EF4-FFF2-40B4-BE49-F238E27FC236}">
                <a16:creationId xmlns:a16="http://schemas.microsoft.com/office/drawing/2014/main" id="{E65A7B6F-4A87-977E-2FC0-8C882CA4DD01}"/>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777316" y="1410577"/>
            <a:ext cx="6780700" cy="4034517"/>
          </a:xfrm>
          <a:prstGeom prst="rect">
            <a:avLst/>
          </a:prstGeom>
        </p:spPr>
      </p:pic>
    </p:spTree>
    <p:extLst>
      <p:ext uri="{BB962C8B-B14F-4D97-AF65-F5344CB8AC3E}">
        <p14:creationId xmlns:p14="http://schemas.microsoft.com/office/powerpoint/2010/main" val="65631678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244200" y="477336"/>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Shockwave effects (1)</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281362" y="1253331"/>
            <a:ext cx="6357434" cy="4351338"/>
          </a:xfrm>
        </p:spPr>
        <p:txBody>
          <a:bodyPr wrap="square"/>
          <a:lstStyle/>
          <a:p>
            <a:r>
              <a:rPr lang="en-GB" sz="2000" dirty="0"/>
              <a:t>Consider a spherical charge of high explosive detonating in an infinite volume of water:</a:t>
            </a:r>
          </a:p>
          <a:p>
            <a:pPr marL="514350" indent="-514350">
              <a:buAutoNum type="arabicPeriod"/>
            </a:pPr>
            <a:r>
              <a:rPr lang="en-GB" sz="2000" dirty="0"/>
              <a:t>The spherical detonation shock front passes through the charge into the water via the medium of the casing</a:t>
            </a:r>
          </a:p>
          <a:p>
            <a:pPr marL="514350" indent="-514350">
              <a:buAutoNum type="arabicPeriod"/>
            </a:pPr>
            <a:r>
              <a:rPr lang="en-GB" sz="2000" dirty="0"/>
              <a:t>The case is normally so thin effects of confinement may be disregarded</a:t>
            </a:r>
          </a:p>
          <a:p>
            <a:pPr marL="514350" indent="-514350">
              <a:buAutoNum type="arabicPeriod"/>
            </a:pPr>
            <a:r>
              <a:rPr lang="en-GB" sz="2000" dirty="0"/>
              <a:t>The water at the interface is violently accelerated and compressed</a:t>
            </a:r>
          </a:p>
          <a:p>
            <a:pPr marL="514350" indent="-514350">
              <a:buAutoNum type="arabicPeriod"/>
            </a:pPr>
            <a:r>
              <a:rPr lang="en-GB" sz="2000" dirty="0"/>
              <a:t>The detonation shock wave is transmitted to water</a:t>
            </a:r>
          </a:p>
          <a:p>
            <a:pPr marL="514350" indent="-514350">
              <a:buAutoNum type="arabicPeriod"/>
            </a:pPr>
            <a:r>
              <a:rPr lang="en-GB" sz="2000" dirty="0"/>
              <a:t>The shock front travels outwards at high velocity (determined by V</a:t>
            </a:r>
            <a:r>
              <a:rPr lang="en-GB" sz="2000" baseline="-25000" dirty="0"/>
              <a:t>d</a:t>
            </a:r>
            <a:r>
              <a:rPr lang="en-GB" sz="2000" dirty="0"/>
              <a:t>)</a:t>
            </a:r>
          </a:p>
          <a:p>
            <a:pPr marL="514350" indent="-514350">
              <a:buAutoNum type="arabicPeriod"/>
            </a:pPr>
            <a:r>
              <a:rPr lang="en-GB" sz="2000" dirty="0"/>
              <a:t>Initial V</a:t>
            </a:r>
            <a:r>
              <a:rPr lang="en-GB" sz="2000" baseline="-25000" dirty="0"/>
              <a:t>d</a:t>
            </a:r>
            <a:r>
              <a:rPr lang="en-GB" sz="2000" dirty="0"/>
              <a:t> may be 7500 ms</a:t>
            </a:r>
            <a:r>
              <a:rPr lang="en-GB" sz="2000" baseline="30000" dirty="0"/>
              <a:t>-1</a:t>
            </a:r>
            <a:r>
              <a:rPr lang="en-GB" sz="2000" dirty="0"/>
              <a:t> but rapidly decreases to sonic velocity (1500 ms</a:t>
            </a:r>
            <a:r>
              <a:rPr lang="en-GB" sz="2000" baseline="30000" dirty="0"/>
              <a:t>-1</a:t>
            </a:r>
            <a:r>
              <a:rPr lang="en-GB" sz="2000" dirty="0"/>
              <a:t>) (330 ms</a:t>
            </a:r>
            <a:r>
              <a:rPr lang="en-GB" sz="2000" baseline="30000" dirty="0"/>
              <a:t>-1</a:t>
            </a:r>
            <a:r>
              <a:rPr lang="en-GB" sz="2000" dirty="0"/>
              <a:t> in air)</a:t>
            </a:r>
          </a:p>
          <a:p>
            <a:endParaRPr lang="en-GB" sz="2000" dirty="0"/>
          </a:p>
          <a:p>
            <a:pPr marL="514350" indent="-514350">
              <a:buAutoNum type="arabicPeriod"/>
            </a:pPr>
            <a:endParaRPr lang="en-GB" sz="2000" dirty="0"/>
          </a:p>
        </p:txBody>
      </p:sp>
      <p:pic>
        <p:nvPicPr>
          <p:cNvPr id="4" name="Picture 3">
            <a:extLst>
              <a:ext uri="{FF2B5EF4-FFF2-40B4-BE49-F238E27FC236}">
                <a16:creationId xmlns:a16="http://schemas.microsoft.com/office/drawing/2014/main" id="{BFBAEDBC-51FF-BCD8-C0FD-9DBE238D8CF6}"/>
              </a:ext>
            </a:extLst>
          </p:cNvPr>
          <p:cNvPicPr>
            <a:picLocks noChangeAspect="1"/>
          </p:cNvPicPr>
          <p:nvPr/>
        </p:nvPicPr>
        <p:blipFill>
          <a:blip r:embed="rId3"/>
          <a:stretch>
            <a:fillRect/>
          </a:stretch>
        </p:blipFill>
        <p:spPr>
          <a:xfrm>
            <a:off x="6839732" y="1473200"/>
            <a:ext cx="4800600" cy="3911600"/>
          </a:xfrm>
          <a:prstGeom prst="rect">
            <a:avLst/>
          </a:prstGeom>
        </p:spPr>
      </p:pic>
    </p:spTree>
    <p:extLst>
      <p:ext uri="{BB962C8B-B14F-4D97-AF65-F5344CB8AC3E}">
        <p14:creationId xmlns:p14="http://schemas.microsoft.com/office/powerpoint/2010/main" val="40558775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340963" y="1048907"/>
            <a:ext cx="511528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prstClr val="white"/>
                </a:solidFill>
                <a:effectLst/>
                <a:uLnTx/>
                <a:uFillTx/>
                <a:latin typeface="Calibri Light" panose="020F0302020204030204"/>
                <a:ea typeface="+mn-ea"/>
                <a:cs typeface="+mn-cs"/>
              </a:rPr>
              <a:t>Shockwave effects (2)</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13849" y="2173347"/>
            <a:ext cx="5725776" cy="3747005"/>
          </a:xfrm>
        </p:spPr>
        <p:txBody>
          <a:bodyPr vert="horz" wrap="square" lIns="91440" tIns="45720" rIns="91440" bIns="45720" rtlCol="0" anchor="t">
            <a:normAutofit/>
          </a:bodyPr>
          <a:lstStyle/>
          <a:p>
            <a:pPr marL="457200" indent="-228600">
              <a:buFont typeface="Arial" panose="020B0604020202020204" pitchFamily="34" charset="0"/>
              <a:buChar char="•"/>
            </a:pPr>
            <a:r>
              <a:rPr lang="en-US" sz="1800" dirty="0">
                <a:solidFill>
                  <a:schemeClr val="tx1"/>
                </a:solidFill>
              </a:rPr>
              <a:t>Water is only slightly compressible</a:t>
            </a:r>
          </a:p>
          <a:p>
            <a:pPr marL="457200" indent="-228600">
              <a:buFont typeface="Arial" panose="020B0604020202020204" pitchFamily="34" charset="0"/>
              <a:buChar char="•"/>
            </a:pPr>
            <a:r>
              <a:rPr lang="en-US" sz="1800" dirty="0">
                <a:solidFill>
                  <a:schemeClr val="tx1"/>
                </a:solidFill>
              </a:rPr>
              <a:t>The shock pressure may be 250kbar but the acoustic impedance of water causes reflection at the interface</a:t>
            </a:r>
          </a:p>
          <a:p>
            <a:pPr marL="457200" indent="-228600">
              <a:buFont typeface="Arial" panose="020B0604020202020204" pitchFamily="34" charset="0"/>
              <a:buChar char="•"/>
            </a:pPr>
            <a:r>
              <a:rPr lang="en-US" sz="1800" dirty="0">
                <a:solidFill>
                  <a:schemeClr val="tx1"/>
                </a:solidFill>
              </a:rPr>
              <a:t>Due to this acoustic mismatch the shockwave that propagates into the water has an initial velocity of approximately 0.5 the detonation pressure (125kbar)</a:t>
            </a:r>
          </a:p>
          <a:p>
            <a:pPr marL="457200" indent="-228600">
              <a:buFont typeface="Arial" panose="020B0604020202020204" pitchFamily="34" charset="0"/>
              <a:buChar char="•"/>
            </a:pPr>
            <a:r>
              <a:rPr lang="en-US" sz="1800" dirty="0">
                <a:solidFill>
                  <a:schemeClr val="tx1"/>
                </a:solidFill>
              </a:rPr>
              <a:t>The shock wave rapidly loses energy to the water </a:t>
            </a:r>
          </a:p>
          <a:p>
            <a:pPr marL="457200" indent="-228600">
              <a:buFont typeface="Arial" panose="020B0604020202020204" pitchFamily="34" charset="0"/>
              <a:buChar char="•"/>
            </a:pPr>
            <a:r>
              <a:rPr lang="en-US" sz="1800" dirty="0">
                <a:solidFill>
                  <a:schemeClr val="tx1"/>
                </a:solidFill>
              </a:rPr>
              <a:t>The decay time initially follows an exponential law</a:t>
            </a:r>
          </a:p>
          <a:p>
            <a:pPr marL="457200" indent="-228600">
              <a:buFont typeface="Arial" panose="020B0604020202020204" pitchFamily="34" charset="0"/>
              <a:buChar char="•"/>
            </a:pPr>
            <a:r>
              <a:rPr lang="en-US" sz="1800" dirty="0">
                <a:solidFill>
                  <a:schemeClr val="tx1"/>
                </a:solidFill>
              </a:rPr>
              <a:t>Primary shock pressures are almost independent of depth</a:t>
            </a:r>
          </a:p>
          <a:p>
            <a:pPr marL="457200" indent="-228600">
              <a:buFont typeface="Arial" panose="020B0604020202020204" pitchFamily="34" charset="0"/>
              <a:buChar char="•"/>
            </a:pPr>
            <a:r>
              <a:rPr lang="en-US" sz="1800" dirty="0">
                <a:solidFill>
                  <a:schemeClr val="tx1"/>
                </a:solidFill>
              </a:rPr>
              <a:t>Impulse requires enhancement</a:t>
            </a:r>
          </a:p>
          <a:p>
            <a:pPr indent="-228600">
              <a:buFont typeface="Arial" panose="020B0604020202020204" pitchFamily="34" charset="0"/>
              <a:buChar char="•"/>
            </a:pPr>
            <a:endParaRPr lang="en-US" sz="1800" dirty="0">
              <a:solidFill>
                <a:schemeClr val="tx1"/>
              </a:solidFill>
            </a:endParaRPr>
          </a:p>
          <a:p>
            <a:pPr marL="514350" indent="-228600">
              <a:buFont typeface="Arial" panose="020B0604020202020204" pitchFamily="34" charset="0"/>
              <a:buChar char="•"/>
            </a:pPr>
            <a:endParaRPr lang="en-US" sz="1800" dirty="0">
              <a:solidFill>
                <a:schemeClr val="tx1"/>
              </a:solidFill>
            </a:endParaRPr>
          </a:p>
        </p:txBody>
      </p:sp>
      <p:sp>
        <p:nvSpPr>
          <p:cNvPr id="13" name="Freeform: Shape 12">
            <a:extLst>
              <a:ext uri="{FF2B5EF4-FFF2-40B4-BE49-F238E27FC236}">
                <a16:creationId xmlns:a16="http://schemas.microsoft.com/office/drawing/2014/main" id="{C62225A2-D3F0-45D1-9C47-B1037531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1B9FBFA8-6AF4-4091-9C8B-DEC6D893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Picture 7" descr="Diagram&#10;&#10;Description automatically generated">
            <a:extLst>
              <a:ext uri="{FF2B5EF4-FFF2-40B4-BE49-F238E27FC236}">
                <a16:creationId xmlns:a16="http://schemas.microsoft.com/office/drawing/2014/main" id="{BF3B3718-60C8-9157-F6B0-F998AAFECC5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13796" y="3552198"/>
            <a:ext cx="5291664" cy="3174997"/>
          </a:xfrm>
          <a:prstGeom prst="rect">
            <a:avLst/>
          </a:prstGeom>
        </p:spPr>
      </p:pic>
      <p:pic>
        <p:nvPicPr>
          <p:cNvPr id="5" name="Picture 4" descr="Chart&#10;&#10;Description automatically generated with medium confidence">
            <a:extLst>
              <a:ext uri="{FF2B5EF4-FFF2-40B4-BE49-F238E27FC236}">
                <a16:creationId xmlns:a16="http://schemas.microsoft.com/office/drawing/2014/main" id="{C0B2A463-2CAA-3DD2-4254-F01FA965D88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3796" y="130805"/>
            <a:ext cx="5291663" cy="3161769"/>
          </a:xfrm>
          <a:prstGeom prst="rect">
            <a:avLst/>
          </a:prstGeom>
        </p:spPr>
      </p:pic>
    </p:spTree>
    <p:extLst>
      <p:ext uri="{BB962C8B-B14F-4D97-AF65-F5344CB8AC3E}">
        <p14:creationId xmlns:p14="http://schemas.microsoft.com/office/powerpoint/2010/main" val="30439980"/>
      </p:ext>
    </p:extLst>
  </p:cSld>
  <p:clrMapOvr>
    <a:overrideClrMapping bg1="dk1" tx1="lt1" bg2="dk2" tx2="lt2" accent1="accent1" accent2="accent2" accent3="accent3" accent4="accent4" accent5="accent5" accent6="accent6" hlink="hlink" folHlink="folHlink"/>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3D24963-5B63-255C-F51C-F531F5DE64B7}"/>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330631" y="1231310"/>
            <a:ext cx="7222210" cy="4395379"/>
          </a:xfrm>
        </p:spPr>
      </p:pic>
      <p:sp>
        <p:nvSpPr>
          <p:cNvPr id="5" name="Content Placeholder 1">
            <a:extLst>
              <a:ext uri="{FF2B5EF4-FFF2-40B4-BE49-F238E27FC236}">
                <a16:creationId xmlns:a16="http://schemas.microsoft.com/office/drawing/2014/main" id="{20658B69-998A-6AF3-C36D-876BB2157966}"/>
              </a:ext>
            </a:extLst>
          </p:cNvPr>
          <p:cNvSpPr txBox="1">
            <a:spLocks/>
          </p:cNvSpPr>
          <p:nvPr/>
        </p:nvSpPr>
        <p:spPr>
          <a:xfrm>
            <a:off x="4825746" y="46183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Under water shock pressure with distance</a:t>
            </a:r>
          </a:p>
        </p:txBody>
      </p:sp>
      <p:sp>
        <p:nvSpPr>
          <p:cNvPr id="11" name="TextBox 10">
            <a:extLst>
              <a:ext uri="{FF2B5EF4-FFF2-40B4-BE49-F238E27FC236}">
                <a16:creationId xmlns:a16="http://schemas.microsoft.com/office/drawing/2014/main" id="{FF4BEE10-7DCD-7ABB-F839-7072D669198F}"/>
              </a:ext>
            </a:extLst>
          </p:cNvPr>
          <p:cNvSpPr txBox="1"/>
          <p:nvPr/>
        </p:nvSpPr>
        <p:spPr>
          <a:xfrm>
            <a:off x="7748406" y="1962481"/>
            <a:ext cx="4309276" cy="30469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The explosion energy produced is a function of the charge weight and the stand-off distance. The empirical pressure-time history at any location with an instantaneous pressure increases, followed by a decay.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724656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10;&#10;Description automatically generated">
            <a:extLst>
              <a:ext uri="{FF2B5EF4-FFF2-40B4-BE49-F238E27FC236}">
                <a16:creationId xmlns:a16="http://schemas.microsoft.com/office/drawing/2014/main" id="{8012DDFE-5D88-E12D-1667-3EC6FC8D6567}"/>
              </a:ext>
            </a:extLst>
          </p:cNvPr>
          <p:cNvPicPr>
            <a:picLocks noGrp="1" noChangeAspect="1"/>
          </p:cNvPicPr>
          <p:nvPr>
            <p:ph idx="1"/>
          </p:nvPr>
        </p:nvPicPr>
        <p:blipFill>
          <a:blip r:embed="rId3"/>
          <a:stretch>
            <a:fillRect/>
          </a:stretch>
        </p:blipFill>
        <p:spPr>
          <a:xfrm>
            <a:off x="5269166" y="304384"/>
            <a:ext cx="5834262" cy="5281827"/>
          </a:xfrm>
        </p:spPr>
      </p:pic>
      <p:sp>
        <p:nvSpPr>
          <p:cNvPr id="6" name="Content Placeholder 1">
            <a:extLst>
              <a:ext uri="{FF2B5EF4-FFF2-40B4-BE49-F238E27FC236}">
                <a16:creationId xmlns:a16="http://schemas.microsoft.com/office/drawing/2014/main" id="{A7CB92B6-3C5E-0D2E-6E33-38901568FA30}"/>
              </a:ext>
            </a:extLst>
          </p:cNvPr>
          <p:cNvSpPr txBox="1">
            <a:spLocks/>
          </p:cNvSpPr>
          <p:nvPr/>
        </p:nvSpPr>
        <p:spPr>
          <a:xfrm>
            <a:off x="423130" y="206187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Comparison of shock waves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in air and water</a:t>
            </a:r>
          </a:p>
        </p:txBody>
      </p:sp>
    </p:spTree>
    <p:extLst>
      <p:ext uri="{BB962C8B-B14F-4D97-AF65-F5344CB8AC3E}">
        <p14:creationId xmlns:p14="http://schemas.microsoft.com/office/powerpoint/2010/main" val="178866081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Under Water Bubble Effects (1)</a:t>
            </a:r>
          </a:p>
        </p:txBody>
      </p:sp>
      <p:pic>
        <p:nvPicPr>
          <p:cNvPr id="4" name="Picture 3" descr="A close up of text on a white background&#10;&#10;Description automatically generated">
            <a:extLst>
              <a:ext uri="{FF2B5EF4-FFF2-40B4-BE49-F238E27FC236}">
                <a16:creationId xmlns:a16="http://schemas.microsoft.com/office/drawing/2014/main" id="{1B30D390-8486-0AB5-EEB4-324434C4C79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545664" y="1307431"/>
            <a:ext cx="6138062" cy="416347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TextBox 5">
            <a:extLst>
              <a:ext uri="{FF2B5EF4-FFF2-40B4-BE49-F238E27FC236}">
                <a16:creationId xmlns:a16="http://schemas.microsoft.com/office/drawing/2014/main" id="{485239DB-74C1-ED1D-AE9A-3378A95C624C}"/>
              </a:ext>
            </a:extLst>
          </p:cNvPr>
          <p:cNvSpPr txBox="1"/>
          <p:nvPr/>
        </p:nvSpPr>
        <p:spPr>
          <a:xfrm>
            <a:off x="311096" y="1404007"/>
            <a:ext cx="4855235" cy="4247317"/>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Nucleus of intensely hot gases which expand rapidly</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Pressure inside spherical bubble around 20% of detonation pressure remaining</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High pressure causes bubble to expand rapidly despite inertia of water</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As expansion occurs, gases cool adiabatically</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Maximum radius achieved until bubble collapses as internal pressure below that of ambient water.</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Rapid contraction – heating – pressure differential reversed – bubble expands a second time etc.</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Bubble pulse occurs at maximum compression</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Bubble oscillations of decreasing amplitude</a:t>
            </a:r>
          </a:p>
        </p:txBody>
      </p:sp>
    </p:spTree>
    <p:extLst>
      <p:ext uri="{BB962C8B-B14F-4D97-AF65-F5344CB8AC3E}">
        <p14:creationId xmlns:p14="http://schemas.microsoft.com/office/powerpoint/2010/main" val="49569503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Under Water Bubble Effects (2)</a:t>
            </a:r>
          </a:p>
        </p:txBody>
      </p:sp>
      <p:sp>
        <p:nvSpPr>
          <p:cNvPr id="6" name="TextBox 5">
            <a:extLst>
              <a:ext uri="{FF2B5EF4-FFF2-40B4-BE49-F238E27FC236}">
                <a16:creationId xmlns:a16="http://schemas.microsoft.com/office/drawing/2014/main" id="{485239DB-74C1-ED1D-AE9A-3378A95C624C}"/>
              </a:ext>
            </a:extLst>
          </p:cNvPr>
          <p:cNvSpPr txBox="1"/>
          <p:nvPr/>
        </p:nvSpPr>
        <p:spPr>
          <a:xfrm>
            <a:off x="140615" y="1422807"/>
            <a:ext cx="5562761" cy="4247317"/>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Peak pressure in bubble is much lower than shock pressure – 136 kg TNT at depth 20m generates first bubble pulse of 6.2bar at 18m, whilst primary shock pressure is 125bar</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Bubble pulses occur over ms and as such peak pressure may be lower but impulse integral can exceed shock front impulse over distance</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A potential target is therefore hit by shock fronts of decreasing magnitude over time</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The bubble also migrates towards a rigid surface if the rigid mass is within one bubble radius, creating damage through the Monroe effect (hollow shaped charge theory) on impact with that rigid surface</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At the surface, reflected waves produce a negative pressure which causes cavitation</a:t>
            </a:r>
          </a:p>
        </p:txBody>
      </p:sp>
      <p:pic>
        <p:nvPicPr>
          <p:cNvPr id="5" name="Picture 4" descr="Diagram&#10;&#10;Description automatically generated">
            <a:extLst>
              <a:ext uri="{FF2B5EF4-FFF2-40B4-BE49-F238E27FC236}">
                <a16:creationId xmlns:a16="http://schemas.microsoft.com/office/drawing/2014/main" id="{1B396033-3E4B-7628-C39B-F4AEF2B1EDD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33447" y="1534333"/>
            <a:ext cx="6517938" cy="3671676"/>
          </a:xfrm>
          <a:prstGeom prst="rect">
            <a:avLst/>
          </a:prstGeom>
        </p:spPr>
      </p:pic>
    </p:spTree>
    <p:extLst>
      <p:ext uri="{BB962C8B-B14F-4D97-AF65-F5344CB8AC3E}">
        <p14:creationId xmlns:p14="http://schemas.microsoft.com/office/powerpoint/2010/main" val="118633722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300" b="0" i="0" u="none" strike="noStrike" kern="1200" cap="none" spc="0" normalizeH="0" baseline="0" noProof="0" dirty="0">
                <a:ln>
                  <a:noFill/>
                </a:ln>
                <a:solidFill>
                  <a:srgbClr val="FFFFFF"/>
                </a:solidFill>
                <a:effectLst/>
                <a:uLnTx/>
                <a:uFillTx/>
                <a:latin typeface="Calibri Light" panose="020F0302020204030204"/>
                <a:ea typeface="+mn-ea"/>
                <a:cs typeface="+mn-cs"/>
              </a:rPr>
              <a:t>Energy distribution (approx.) from pressure pulses</a:t>
            </a:r>
          </a:p>
        </p:txBody>
      </p:sp>
      <p:pic>
        <p:nvPicPr>
          <p:cNvPr id="7" name="Picture 6" descr="Diagram&#10;&#10;Description automatically generated">
            <a:extLst>
              <a:ext uri="{FF2B5EF4-FFF2-40B4-BE49-F238E27FC236}">
                <a16:creationId xmlns:a16="http://schemas.microsoft.com/office/drawing/2014/main" id="{DC1E03E5-F88A-7426-4960-B7F15C018FC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216526" y="1419682"/>
            <a:ext cx="7769996" cy="3826721"/>
          </a:xfrm>
          <a:prstGeom prst="rect">
            <a:avLst/>
          </a:prstGeom>
        </p:spPr>
      </p:pic>
    </p:spTree>
    <p:extLst>
      <p:ext uri="{BB962C8B-B14F-4D97-AF65-F5344CB8AC3E}">
        <p14:creationId xmlns:p14="http://schemas.microsoft.com/office/powerpoint/2010/main" val="108678519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012016D4-BCC6-357E-2B00-7E0816275142}"/>
              </a:ext>
            </a:extLst>
          </p:cNvPr>
          <p:cNvGraphicFramePr>
            <a:graphicFrameLocks noGrp="1"/>
          </p:cNvGraphicFramePr>
          <p:nvPr/>
        </p:nvGraphicFramePr>
        <p:xfrm>
          <a:off x="251012" y="1205259"/>
          <a:ext cx="8127999" cy="445008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849095807"/>
                    </a:ext>
                  </a:extLst>
                </a:gridCol>
                <a:gridCol w="2709333">
                  <a:extLst>
                    <a:ext uri="{9D8B030D-6E8A-4147-A177-3AD203B41FA5}">
                      <a16:colId xmlns:a16="http://schemas.microsoft.com/office/drawing/2014/main" val="622705217"/>
                    </a:ext>
                  </a:extLst>
                </a:gridCol>
                <a:gridCol w="2709333">
                  <a:extLst>
                    <a:ext uri="{9D8B030D-6E8A-4147-A177-3AD203B41FA5}">
                      <a16:colId xmlns:a16="http://schemas.microsoft.com/office/drawing/2014/main" val="1704954580"/>
                    </a:ext>
                  </a:extLst>
                </a:gridCol>
              </a:tblGrid>
              <a:tr h="370840">
                <a:tc>
                  <a:txBody>
                    <a:bodyPr/>
                    <a:lstStyle/>
                    <a:p>
                      <a:r>
                        <a:rPr lang="en-US" dirty="0"/>
                        <a:t>Explosive</a:t>
                      </a:r>
                    </a:p>
                  </a:txBody>
                  <a:tcPr/>
                </a:tc>
                <a:tc>
                  <a:txBody>
                    <a:bodyPr/>
                    <a:lstStyle/>
                    <a:p>
                      <a:r>
                        <a:rPr lang="en-US" dirty="0"/>
                        <a:t>Peak Overpressure (TNT)</a:t>
                      </a:r>
                    </a:p>
                  </a:txBody>
                  <a:tcPr/>
                </a:tc>
                <a:tc>
                  <a:txBody>
                    <a:bodyPr/>
                    <a:lstStyle/>
                    <a:p>
                      <a:r>
                        <a:rPr lang="en-US" dirty="0"/>
                        <a:t>Impulse (TNT)</a:t>
                      </a:r>
                    </a:p>
                  </a:txBody>
                  <a:tcPr/>
                </a:tc>
                <a:extLst>
                  <a:ext uri="{0D108BD9-81ED-4DB2-BD59-A6C34878D82A}">
                    <a16:rowId xmlns:a16="http://schemas.microsoft.com/office/drawing/2014/main" val="1491855604"/>
                  </a:ext>
                </a:extLst>
              </a:tr>
              <a:tr h="370840">
                <a:tc>
                  <a:txBody>
                    <a:bodyPr/>
                    <a:lstStyle/>
                    <a:p>
                      <a:r>
                        <a:rPr lang="en-US" dirty="0"/>
                        <a:t>TNT</a:t>
                      </a:r>
                    </a:p>
                  </a:txBody>
                  <a:tcPr/>
                </a:tc>
                <a:tc>
                  <a:txBody>
                    <a:bodyPr/>
                    <a:lstStyle/>
                    <a:p>
                      <a:r>
                        <a:rPr lang="en-US" dirty="0"/>
                        <a:t>1</a:t>
                      </a:r>
                    </a:p>
                  </a:txBody>
                  <a:tcPr/>
                </a:tc>
                <a:tc>
                  <a:txBody>
                    <a:bodyPr/>
                    <a:lstStyle/>
                    <a:p>
                      <a:r>
                        <a:rPr lang="en-US" dirty="0"/>
                        <a:t>1</a:t>
                      </a:r>
                    </a:p>
                  </a:txBody>
                  <a:tcPr/>
                </a:tc>
                <a:extLst>
                  <a:ext uri="{0D108BD9-81ED-4DB2-BD59-A6C34878D82A}">
                    <a16:rowId xmlns:a16="http://schemas.microsoft.com/office/drawing/2014/main" val="2543552632"/>
                  </a:ext>
                </a:extLst>
              </a:tr>
              <a:tr h="370840">
                <a:tc>
                  <a:txBody>
                    <a:bodyPr/>
                    <a:lstStyle/>
                    <a:p>
                      <a:r>
                        <a:rPr lang="en-US" dirty="0"/>
                        <a:t>AN-AL* (84/16)</a:t>
                      </a:r>
                    </a:p>
                  </a:txBody>
                  <a:tcPr/>
                </a:tc>
                <a:tc>
                  <a:txBody>
                    <a:bodyPr/>
                    <a:lstStyle/>
                    <a:p>
                      <a:r>
                        <a:rPr lang="en-US" dirty="0"/>
                        <a:t>1.15</a:t>
                      </a:r>
                    </a:p>
                  </a:txBody>
                  <a:tcPr/>
                </a:tc>
                <a:tc>
                  <a:txBody>
                    <a:bodyPr/>
                    <a:lstStyle/>
                    <a:p>
                      <a:r>
                        <a:rPr lang="en-US" dirty="0"/>
                        <a:t>1.19</a:t>
                      </a:r>
                    </a:p>
                  </a:txBody>
                  <a:tcPr/>
                </a:tc>
                <a:extLst>
                  <a:ext uri="{0D108BD9-81ED-4DB2-BD59-A6C34878D82A}">
                    <a16:rowId xmlns:a16="http://schemas.microsoft.com/office/drawing/2014/main" val="232076648"/>
                  </a:ext>
                </a:extLst>
              </a:tr>
              <a:tr h="370840">
                <a:tc>
                  <a:txBody>
                    <a:bodyPr/>
                    <a:lstStyle/>
                    <a:p>
                      <a:r>
                        <a:rPr lang="en-US" dirty="0"/>
                        <a:t>Torpex 7B*</a:t>
                      </a:r>
                    </a:p>
                  </a:txBody>
                  <a:tcPr/>
                </a:tc>
                <a:tc>
                  <a:txBody>
                    <a:bodyPr/>
                    <a:lstStyle/>
                    <a:p>
                      <a:r>
                        <a:rPr lang="en-US" dirty="0"/>
                        <a:t>1.27</a:t>
                      </a:r>
                    </a:p>
                  </a:txBody>
                  <a:tcPr/>
                </a:tc>
                <a:tc>
                  <a:txBody>
                    <a:bodyPr/>
                    <a:lstStyle/>
                    <a:p>
                      <a:r>
                        <a:rPr lang="en-US" dirty="0"/>
                        <a:t>1.38</a:t>
                      </a:r>
                    </a:p>
                  </a:txBody>
                  <a:tcPr/>
                </a:tc>
                <a:extLst>
                  <a:ext uri="{0D108BD9-81ED-4DB2-BD59-A6C34878D82A}">
                    <a16:rowId xmlns:a16="http://schemas.microsoft.com/office/drawing/2014/main" val="1312954874"/>
                  </a:ext>
                </a:extLst>
              </a:tr>
              <a:tr h="370840">
                <a:tc>
                  <a:txBody>
                    <a:bodyPr/>
                    <a:lstStyle/>
                    <a:p>
                      <a:r>
                        <a:rPr lang="en-US" dirty="0" err="1"/>
                        <a:t>Minol</a:t>
                      </a:r>
                      <a:r>
                        <a:rPr lang="en-US" dirty="0"/>
                        <a:t> 2*</a:t>
                      </a:r>
                    </a:p>
                  </a:txBody>
                  <a:tcPr/>
                </a:tc>
                <a:tc>
                  <a:txBody>
                    <a:bodyPr/>
                    <a:lstStyle/>
                    <a:p>
                      <a:r>
                        <a:rPr lang="en-US" dirty="0"/>
                        <a:t>1.24</a:t>
                      </a:r>
                    </a:p>
                  </a:txBody>
                  <a:tcPr/>
                </a:tc>
                <a:tc>
                  <a:txBody>
                    <a:bodyPr/>
                    <a:lstStyle/>
                    <a:p>
                      <a:r>
                        <a:rPr lang="en-US" dirty="0"/>
                        <a:t>1.22</a:t>
                      </a:r>
                    </a:p>
                  </a:txBody>
                  <a:tcPr/>
                </a:tc>
                <a:extLst>
                  <a:ext uri="{0D108BD9-81ED-4DB2-BD59-A6C34878D82A}">
                    <a16:rowId xmlns:a16="http://schemas.microsoft.com/office/drawing/2014/main" val="1941398550"/>
                  </a:ext>
                </a:extLst>
              </a:tr>
              <a:tr h="370840">
                <a:tc>
                  <a:txBody>
                    <a:bodyPr/>
                    <a:lstStyle/>
                    <a:p>
                      <a:r>
                        <a:rPr lang="en-US" dirty="0"/>
                        <a:t>Tritonal (80/20)*</a:t>
                      </a:r>
                    </a:p>
                  </a:txBody>
                  <a:tcPr/>
                </a:tc>
                <a:tc>
                  <a:txBody>
                    <a:bodyPr/>
                    <a:lstStyle/>
                    <a:p>
                      <a:r>
                        <a:rPr lang="en-US" dirty="0"/>
                        <a:t>1.07</a:t>
                      </a:r>
                    </a:p>
                  </a:txBody>
                  <a:tcPr/>
                </a:tc>
                <a:tc>
                  <a:txBody>
                    <a:bodyPr/>
                    <a:lstStyle/>
                    <a:p>
                      <a:r>
                        <a:rPr lang="en-US" dirty="0"/>
                        <a:t>1.13</a:t>
                      </a:r>
                    </a:p>
                  </a:txBody>
                  <a:tcPr/>
                </a:tc>
                <a:extLst>
                  <a:ext uri="{0D108BD9-81ED-4DB2-BD59-A6C34878D82A}">
                    <a16:rowId xmlns:a16="http://schemas.microsoft.com/office/drawing/2014/main" val="2502054918"/>
                  </a:ext>
                </a:extLst>
              </a:tr>
              <a:tr h="370840">
                <a:tc>
                  <a:txBody>
                    <a:bodyPr/>
                    <a:lstStyle/>
                    <a:p>
                      <a:r>
                        <a:rPr lang="en-US" dirty="0"/>
                        <a:t>RDX/Wax (98/2)</a:t>
                      </a:r>
                    </a:p>
                  </a:txBody>
                  <a:tcPr/>
                </a:tc>
                <a:tc>
                  <a:txBody>
                    <a:bodyPr/>
                    <a:lstStyle/>
                    <a:p>
                      <a:r>
                        <a:rPr lang="en-US" dirty="0"/>
                        <a:t>1.19</a:t>
                      </a:r>
                    </a:p>
                  </a:txBody>
                  <a:tcPr/>
                </a:tc>
                <a:tc>
                  <a:txBody>
                    <a:bodyPr/>
                    <a:lstStyle/>
                    <a:p>
                      <a:r>
                        <a:rPr lang="en-US" dirty="0"/>
                        <a:t>1.16</a:t>
                      </a:r>
                    </a:p>
                  </a:txBody>
                  <a:tcPr/>
                </a:tc>
                <a:extLst>
                  <a:ext uri="{0D108BD9-81ED-4DB2-BD59-A6C34878D82A}">
                    <a16:rowId xmlns:a16="http://schemas.microsoft.com/office/drawing/2014/main" val="601302562"/>
                  </a:ext>
                </a:extLst>
              </a:tr>
              <a:tr h="370840">
                <a:tc>
                  <a:txBody>
                    <a:bodyPr/>
                    <a:lstStyle/>
                    <a:p>
                      <a:r>
                        <a:rPr lang="en-US" dirty="0"/>
                        <a:t>HBX-1*</a:t>
                      </a:r>
                    </a:p>
                  </a:txBody>
                  <a:tcPr/>
                </a:tc>
                <a:tc>
                  <a:txBody>
                    <a:bodyPr/>
                    <a:lstStyle/>
                    <a:p>
                      <a:r>
                        <a:rPr lang="en-US" dirty="0"/>
                        <a:t>1.21</a:t>
                      </a:r>
                    </a:p>
                  </a:txBody>
                  <a:tcPr/>
                </a:tc>
                <a:tc>
                  <a:txBody>
                    <a:bodyPr/>
                    <a:lstStyle/>
                    <a:p>
                      <a:r>
                        <a:rPr lang="en-US" dirty="0"/>
                        <a:t>1.21</a:t>
                      </a:r>
                    </a:p>
                  </a:txBody>
                  <a:tcPr/>
                </a:tc>
                <a:extLst>
                  <a:ext uri="{0D108BD9-81ED-4DB2-BD59-A6C34878D82A}">
                    <a16:rowId xmlns:a16="http://schemas.microsoft.com/office/drawing/2014/main" val="4128704833"/>
                  </a:ext>
                </a:extLst>
              </a:tr>
              <a:tr h="370840">
                <a:tc>
                  <a:txBody>
                    <a:bodyPr/>
                    <a:lstStyle/>
                    <a:p>
                      <a:r>
                        <a:rPr lang="en-US" dirty="0"/>
                        <a:t>RDX/TNT (70/30)</a:t>
                      </a:r>
                    </a:p>
                  </a:txBody>
                  <a:tcPr/>
                </a:tc>
                <a:tc>
                  <a:txBody>
                    <a:bodyPr/>
                    <a:lstStyle/>
                    <a:p>
                      <a:r>
                        <a:rPr lang="en-US" dirty="0"/>
                        <a:t>1.14</a:t>
                      </a:r>
                    </a:p>
                  </a:txBody>
                  <a:tcPr/>
                </a:tc>
                <a:tc>
                  <a:txBody>
                    <a:bodyPr/>
                    <a:lstStyle/>
                    <a:p>
                      <a:r>
                        <a:rPr lang="en-US" dirty="0"/>
                        <a:t>1.09</a:t>
                      </a:r>
                    </a:p>
                  </a:txBody>
                  <a:tcPr/>
                </a:tc>
                <a:extLst>
                  <a:ext uri="{0D108BD9-81ED-4DB2-BD59-A6C34878D82A}">
                    <a16:rowId xmlns:a16="http://schemas.microsoft.com/office/drawing/2014/main" val="3271687339"/>
                  </a:ext>
                </a:extLst>
              </a:tr>
              <a:tr h="370840">
                <a:tc>
                  <a:txBody>
                    <a:bodyPr/>
                    <a:lstStyle/>
                    <a:p>
                      <a:r>
                        <a:rPr lang="en-US" dirty="0"/>
                        <a:t>Comp B</a:t>
                      </a:r>
                    </a:p>
                  </a:txBody>
                  <a:tcPr/>
                </a:tc>
                <a:tc>
                  <a:txBody>
                    <a:bodyPr/>
                    <a:lstStyle/>
                    <a:p>
                      <a:r>
                        <a:rPr lang="en-US" dirty="0"/>
                        <a:t>1.13</a:t>
                      </a:r>
                    </a:p>
                  </a:txBody>
                  <a:tcPr/>
                </a:tc>
                <a:tc>
                  <a:txBody>
                    <a:bodyPr/>
                    <a:lstStyle/>
                    <a:p>
                      <a:r>
                        <a:rPr lang="en-US" dirty="0"/>
                        <a:t>1.06</a:t>
                      </a:r>
                    </a:p>
                  </a:txBody>
                  <a:tcPr/>
                </a:tc>
                <a:extLst>
                  <a:ext uri="{0D108BD9-81ED-4DB2-BD59-A6C34878D82A}">
                    <a16:rowId xmlns:a16="http://schemas.microsoft.com/office/drawing/2014/main" val="1682105038"/>
                  </a:ext>
                </a:extLst>
              </a:tr>
              <a:tr h="370840">
                <a:tc>
                  <a:txBody>
                    <a:bodyPr/>
                    <a:lstStyle/>
                    <a:p>
                      <a:r>
                        <a:rPr lang="en-US" dirty="0" err="1"/>
                        <a:t>Baronal</a:t>
                      </a:r>
                      <a:r>
                        <a:rPr lang="en-US" dirty="0"/>
                        <a:t>* (35/15/50)</a:t>
                      </a:r>
                    </a:p>
                  </a:txBody>
                  <a:tcPr/>
                </a:tc>
                <a:tc>
                  <a:txBody>
                    <a:bodyPr/>
                    <a:lstStyle/>
                    <a:p>
                      <a:r>
                        <a:rPr lang="en-US" dirty="0"/>
                        <a:t>0.9</a:t>
                      </a:r>
                    </a:p>
                  </a:txBody>
                  <a:tcPr/>
                </a:tc>
                <a:tc>
                  <a:txBody>
                    <a:bodyPr/>
                    <a:lstStyle/>
                    <a:p>
                      <a:r>
                        <a:rPr lang="en-US" dirty="0"/>
                        <a:t>0.93</a:t>
                      </a:r>
                    </a:p>
                  </a:txBody>
                  <a:tcPr/>
                </a:tc>
                <a:extLst>
                  <a:ext uri="{0D108BD9-81ED-4DB2-BD59-A6C34878D82A}">
                    <a16:rowId xmlns:a16="http://schemas.microsoft.com/office/drawing/2014/main" val="3924704177"/>
                  </a:ext>
                </a:extLst>
              </a:tr>
              <a:tr h="370840">
                <a:tc>
                  <a:txBody>
                    <a:bodyPr/>
                    <a:lstStyle/>
                    <a:p>
                      <a:r>
                        <a:rPr lang="en-US" dirty="0"/>
                        <a:t>Torpex-2</a:t>
                      </a:r>
                    </a:p>
                  </a:txBody>
                  <a:tcPr/>
                </a:tc>
                <a:tc>
                  <a:txBody>
                    <a:bodyPr/>
                    <a:lstStyle/>
                    <a:p>
                      <a:r>
                        <a:rPr lang="en-US" dirty="0"/>
                        <a:t>1.23</a:t>
                      </a:r>
                    </a:p>
                  </a:txBody>
                  <a:tcPr/>
                </a:tc>
                <a:tc>
                  <a:txBody>
                    <a:bodyPr/>
                    <a:lstStyle/>
                    <a:p>
                      <a:r>
                        <a:rPr lang="en-US" dirty="0"/>
                        <a:t>1.28</a:t>
                      </a:r>
                    </a:p>
                  </a:txBody>
                  <a:tcPr/>
                </a:tc>
                <a:extLst>
                  <a:ext uri="{0D108BD9-81ED-4DB2-BD59-A6C34878D82A}">
                    <a16:rowId xmlns:a16="http://schemas.microsoft.com/office/drawing/2014/main" val="3334669388"/>
                  </a:ext>
                </a:extLst>
              </a:tr>
            </a:tbl>
          </a:graphicData>
        </a:graphic>
      </p:graphicFrame>
      <p:sp>
        <p:nvSpPr>
          <p:cNvPr id="4" name="Content Placeholder 1">
            <a:extLst>
              <a:ext uri="{FF2B5EF4-FFF2-40B4-BE49-F238E27FC236}">
                <a16:creationId xmlns:a16="http://schemas.microsoft.com/office/drawing/2014/main" id="{3FF516C4-20AA-3370-7E86-6B1D271D1855}"/>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Relative P</a:t>
            </a:r>
            <a:r>
              <a:rPr kumimoji="0" lang="en-GB" sz="4400" b="0" i="0" u="none" strike="noStrike" kern="1200" cap="none" spc="0" normalizeH="0" baseline="-25000" noProof="0" dirty="0">
                <a:ln>
                  <a:noFill/>
                </a:ln>
                <a:solidFill>
                  <a:prstClr val="white"/>
                </a:solidFill>
                <a:effectLst/>
                <a:uLnTx/>
                <a:uFillTx/>
                <a:latin typeface="Calibri" panose="020F0502020204030204"/>
                <a:ea typeface="+mn-ea"/>
                <a:cs typeface="+mn-cs"/>
              </a:rPr>
              <a:t>max</a:t>
            </a: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 and Impulse</a:t>
            </a:r>
          </a:p>
        </p:txBody>
      </p:sp>
      <p:sp>
        <p:nvSpPr>
          <p:cNvPr id="9" name="TextBox 8">
            <a:extLst>
              <a:ext uri="{FF2B5EF4-FFF2-40B4-BE49-F238E27FC236}">
                <a16:creationId xmlns:a16="http://schemas.microsoft.com/office/drawing/2014/main" id="{CE5D7943-5333-E41D-0F7B-E6E21C58815C}"/>
              </a:ext>
            </a:extLst>
          </p:cNvPr>
          <p:cNvSpPr txBox="1"/>
          <p:nvPr/>
        </p:nvSpPr>
        <p:spPr>
          <a:xfrm>
            <a:off x="8552329" y="1592688"/>
            <a:ext cx="3227294" cy="378565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Addition of </a:t>
            </a:r>
            <a:r>
              <a:rPr kumimoji="0" lang="en-US" sz="2000" b="1" i="0" u="none" strike="noStrike" kern="1200" cap="none" spc="0" normalizeH="0" baseline="0" noProof="0" dirty="0" err="1">
                <a:ln>
                  <a:noFill/>
                </a:ln>
                <a:solidFill>
                  <a:prstClr val="white"/>
                </a:solidFill>
                <a:effectLst/>
                <a:uLnTx/>
                <a:uFillTx/>
                <a:latin typeface="Calibri" panose="020F0502020204030204"/>
                <a:ea typeface="+mn-ea"/>
                <a:cs typeface="+mn-cs"/>
              </a:rPr>
              <a:t>Aluminium</a:t>
            </a:r>
            <a:endPar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increases the heat of explosion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reacts slowly (</a:t>
            </a:r>
            <a:r>
              <a:rPr kumimoji="0" lang="en-US" sz="2000" b="0" i="0" u="none" strike="noStrike" kern="1200" cap="none" spc="0" normalizeH="0" baseline="0" noProof="0" dirty="0" err="1">
                <a:ln>
                  <a:noFill/>
                </a:ln>
                <a:solidFill>
                  <a:prstClr val="white"/>
                </a:solidFill>
                <a:effectLst/>
                <a:uLnTx/>
                <a:uFillTx/>
                <a:latin typeface="Calibri" panose="020F0502020204030204"/>
                <a:ea typeface="+mn-ea"/>
                <a:cs typeface="+mn-cs"/>
              </a:rPr>
              <a:t>ms</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and releases energy after the shock wave has passed.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increases duration of pressure (higher impulse)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614622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10F45C2E-C61C-A8CD-60DA-8E6FE4E8E7B9}"/>
              </a:ext>
            </a:extLst>
          </p:cNvPr>
          <p:cNvSpPr txBox="1">
            <a:spLocks/>
          </p:cNvSpPr>
          <p:nvPr/>
        </p:nvSpPr>
        <p:spPr>
          <a:xfrm>
            <a:off x="699713" y="248038"/>
            <a:ext cx="7063721" cy="115920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a:ln>
                  <a:noFill/>
                </a:ln>
                <a:solidFill>
                  <a:srgbClr val="FFFFFF"/>
                </a:solidFill>
                <a:effectLst/>
                <a:uLnTx/>
                <a:uFillTx/>
                <a:latin typeface="Calibri Light" panose="020F0302020204030204"/>
                <a:ea typeface="+mn-ea"/>
                <a:cs typeface="+mn-cs"/>
              </a:rPr>
              <a:t>Addition of metals</a:t>
            </a:r>
          </a:p>
        </p:txBody>
      </p:sp>
      <p:pic>
        <p:nvPicPr>
          <p:cNvPr id="11" name="Picture 10">
            <a:extLst>
              <a:ext uri="{FF2B5EF4-FFF2-40B4-BE49-F238E27FC236}">
                <a16:creationId xmlns:a16="http://schemas.microsoft.com/office/drawing/2014/main" id="{4BC566CA-F2AE-AAF0-043E-F1154598AFC7}"/>
              </a:ext>
            </a:extLst>
          </p:cNvPr>
          <p:cNvPicPr>
            <a:picLocks noChangeAspect="1"/>
          </p:cNvPicPr>
          <p:nvPr/>
        </p:nvPicPr>
        <p:blipFill>
          <a:blip r:embed="rId3"/>
          <a:stretch>
            <a:fillRect/>
          </a:stretch>
        </p:blipFill>
        <p:spPr>
          <a:xfrm>
            <a:off x="432225" y="3007337"/>
            <a:ext cx="11327549" cy="2370071"/>
          </a:xfrm>
          <a:prstGeom prst="rect">
            <a:avLst/>
          </a:prstGeom>
        </p:spPr>
      </p:pic>
      <p:sp>
        <p:nvSpPr>
          <p:cNvPr id="13" name="TextBox 12">
            <a:extLst>
              <a:ext uri="{FF2B5EF4-FFF2-40B4-BE49-F238E27FC236}">
                <a16:creationId xmlns:a16="http://schemas.microsoft.com/office/drawing/2014/main" id="{886516FC-785B-F04B-0488-9BBD3F16536E}"/>
              </a:ext>
            </a:extLst>
          </p:cNvPr>
          <p:cNvSpPr txBox="1"/>
          <p:nvPr/>
        </p:nvSpPr>
        <p:spPr>
          <a:xfrm>
            <a:off x="3719147" y="5377408"/>
            <a:ext cx="610186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The effect of aluminium on the power of TNT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784634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9FB07C05-622A-3500-496D-40C4EFB982BA}"/>
              </a:ext>
            </a:extLst>
          </p:cNvPr>
          <p:cNvPicPr>
            <a:picLocks noChangeAspect="1"/>
          </p:cNvPicPr>
          <p:nvPr/>
        </p:nvPicPr>
        <p:blipFill>
          <a:blip r:embed="rId3"/>
          <a:stretch>
            <a:fillRect/>
          </a:stretch>
        </p:blipFill>
        <p:spPr>
          <a:xfrm>
            <a:off x="643467" y="870504"/>
            <a:ext cx="10905066" cy="5116992"/>
          </a:xfrm>
          <a:prstGeom prst="rect">
            <a:avLst/>
          </a:prstGeom>
        </p:spPr>
      </p:pic>
    </p:spTree>
    <p:extLst>
      <p:ext uri="{BB962C8B-B14F-4D97-AF65-F5344CB8AC3E}">
        <p14:creationId xmlns:p14="http://schemas.microsoft.com/office/powerpoint/2010/main" val="234736908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27F97554-AC19-A4CE-9129-2B0B151E6B10}"/>
              </a:ext>
            </a:extLst>
          </p:cNvPr>
          <p:cNvPicPr>
            <a:picLocks noChangeAspect="1"/>
          </p:cNvPicPr>
          <p:nvPr/>
        </p:nvPicPr>
        <p:blipFill>
          <a:blip r:embed="rId3"/>
          <a:stretch>
            <a:fillRect/>
          </a:stretch>
        </p:blipFill>
        <p:spPr>
          <a:xfrm>
            <a:off x="1418650" y="643467"/>
            <a:ext cx="9308979" cy="5571066"/>
          </a:xfrm>
          <a:prstGeom prst="rect">
            <a:avLst/>
          </a:prstGeom>
        </p:spPr>
      </p:pic>
      <p:sp>
        <p:nvSpPr>
          <p:cNvPr id="3" name="Oval 2">
            <a:extLst>
              <a:ext uri="{FF2B5EF4-FFF2-40B4-BE49-F238E27FC236}">
                <a16:creationId xmlns:a16="http://schemas.microsoft.com/office/drawing/2014/main" id="{CDD78E66-9CB9-5569-BB33-B3C4541C8A44}"/>
              </a:ext>
            </a:extLst>
          </p:cNvPr>
          <p:cNvSpPr/>
          <p:nvPr/>
        </p:nvSpPr>
        <p:spPr>
          <a:xfrm>
            <a:off x="4640580" y="3497580"/>
            <a:ext cx="2057400" cy="105156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Oval 3">
            <a:extLst>
              <a:ext uri="{FF2B5EF4-FFF2-40B4-BE49-F238E27FC236}">
                <a16:creationId xmlns:a16="http://schemas.microsoft.com/office/drawing/2014/main" id="{C89C08C6-9D89-D8D4-4AAC-A2E7FB393621}"/>
              </a:ext>
            </a:extLst>
          </p:cNvPr>
          <p:cNvSpPr/>
          <p:nvPr/>
        </p:nvSpPr>
        <p:spPr>
          <a:xfrm>
            <a:off x="8267700" y="2346960"/>
            <a:ext cx="2057400" cy="105156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742583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6" name="Picture 15" descr="A picture containing old&#10;&#10;Description automatically generated">
            <a:extLst>
              <a:ext uri="{FF2B5EF4-FFF2-40B4-BE49-F238E27FC236}">
                <a16:creationId xmlns:a16="http://schemas.microsoft.com/office/drawing/2014/main" id="{4D280B0E-0582-F08C-2382-64E9FDD5E2E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10"/>
            <a:ext cx="9669642" cy="6857990"/>
          </a:xfrm>
          <a:prstGeom prst="rect">
            <a:avLst/>
          </a:prstGeom>
        </p:spPr>
      </p:pic>
      <p:sp>
        <p:nvSpPr>
          <p:cNvPr id="36" name="Rectangle 3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7531610" y="365125"/>
            <a:ext cx="3822189" cy="189991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black"/>
                </a:solidFill>
                <a:effectLst/>
                <a:uLnTx/>
                <a:uFillTx/>
                <a:latin typeface="Calibri Light" panose="020F0302020204030204"/>
                <a:ea typeface="+mn-ea"/>
                <a:cs typeface="+mn-cs"/>
              </a:rPr>
              <a:t>Penetration Mechanics</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7531610" y="2026428"/>
            <a:ext cx="3822189" cy="3742762"/>
          </a:xfrm>
        </p:spPr>
        <p:txBody>
          <a:bodyPr vert="horz" lIns="91440" tIns="45720" rIns="91440" bIns="45720" rtlCol="0">
            <a:normAutofit fontScale="92500" lnSpcReduction="20000"/>
          </a:bodyPr>
          <a:lstStyle/>
          <a:p>
            <a:pPr marL="571500" indent="-342900">
              <a:buFont typeface="Arial" panose="020B0604020202020204" pitchFamily="34" charset="0"/>
              <a:buChar char="•"/>
            </a:pPr>
            <a:r>
              <a:rPr lang="en-US" sz="2000" dirty="0">
                <a:solidFill>
                  <a:schemeClr val="tx1"/>
                </a:solidFill>
              </a:rPr>
              <a:t>Material science of interest</a:t>
            </a:r>
          </a:p>
          <a:p>
            <a:pPr marL="1143000" lvl="1"/>
            <a:r>
              <a:rPr lang="en-US" sz="1600" dirty="0">
                <a:solidFill>
                  <a:schemeClr val="tx1"/>
                </a:solidFill>
              </a:rPr>
              <a:t>Stre</a:t>
            </a:r>
            <a:r>
              <a:rPr lang="en-US" sz="1600" dirty="0"/>
              <a:t>ss and Strain</a:t>
            </a:r>
            <a:endParaRPr lang="en-US" sz="1600" dirty="0">
              <a:solidFill>
                <a:schemeClr val="tx1"/>
              </a:solidFill>
            </a:endParaRPr>
          </a:p>
          <a:p>
            <a:pPr marL="1143000" lvl="1"/>
            <a:r>
              <a:rPr lang="en-US" sz="1600" dirty="0">
                <a:solidFill>
                  <a:schemeClr val="tx1"/>
                </a:solidFill>
              </a:rPr>
              <a:t>Definitions</a:t>
            </a:r>
          </a:p>
          <a:p>
            <a:pPr marL="1143000" lvl="1"/>
            <a:r>
              <a:rPr lang="en-US" sz="1600" dirty="0">
                <a:solidFill>
                  <a:schemeClr val="tx1"/>
                </a:solidFill>
              </a:rPr>
              <a:t>Failure modes</a:t>
            </a:r>
          </a:p>
          <a:p>
            <a:pPr marL="1143000" lvl="1"/>
            <a:r>
              <a:rPr lang="en-US" sz="1600" dirty="0">
                <a:solidFill>
                  <a:schemeClr val="tx1"/>
                </a:solidFill>
              </a:rPr>
              <a:t>Velocity Limit (V</a:t>
            </a:r>
            <a:r>
              <a:rPr lang="en-US" sz="1600" baseline="-25000" dirty="0">
                <a:solidFill>
                  <a:schemeClr val="tx1"/>
                </a:solidFill>
              </a:rPr>
              <a:t>l</a:t>
            </a:r>
            <a:r>
              <a:rPr lang="en-US" sz="1600" dirty="0">
                <a:solidFill>
                  <a:schemeClr val="tx1"/>
                </a:solidFill>
              </a:rPr>
              <a:t>) and V</a:t>
            </a:r>
            <a:r>
              <a:rPr lang="en-US" sz="1600" baseline="-25000" dirty="0">
                <a:solidFill>
                  <a:schemeClr val="tx1"/>
                </a:solidFill>
              </a:rPr>
              <a:t>50</a:t>
            </a:r>
          </a:p>
          <a:p>
            <a:pPr marL="1143000" lvl="1"/>
            <a:r>
              <a:rPr lang="en-US" sz="1600" dirty="0">
                <a:solidFill>
                  <a:schemeClr val="tx1"/>
                </a:solidFill>
              </a:rPr>
              <a:t>Oblique penetration</a:t>
            </a:r>
          </a:p>
          <a:p>
            <a:pPr marL="1143000" lvl="1"/>
            <a:r>
              <a:rPr lang="en-US" sz="1600" dirty="0"/>
              <a:t>Sloping armour</a:t>
            </a:r>
          </a:p>
          <a:p>
            <a:pPr marL="457200" indent="-228600">
              <a:buFont typeface="Arial" panose="020B0604020202020204" pitchFamily="34" charset="0"/>
              <a:buChar char="•"/>
            </a:pPr>
            <a:r>
              <a:rPr lang="en-US" sz="2000" dirty="0">
                <a:solidFill>
                  <a:schemeClr val="tx1"/>
                </a:solidFill>
              </a:rPr>
              <a:t>Kinetic Energy Projectiles</a:t>
            </a:r>
          </a:p>
          <a:p>
            <a:pPr marL="1143000" lvl="1"/>
            <a:r>
              <a:rPr lang="en-US" sz="1600" dirty="0">
                <a:solidFill>
                  <a:schemeClr val="tx1"/>
                </a:solidFill>
              </a:rPr>
              <a:t>Penetration Behaviour</a:t>
            </a:r>
          </a:p>
          <a:p>
            <a:pPr marL="1143000" lvl="1"/>
            <a:r>
              <a:rPr lang="en-US" sz="1600" dirty="0">
                <a:solidFill>
                  <a:schemeClr val="tx1"/>
                </a:solidFill>
              </a:rPr>
              <a:t>Hydrodynamics</a:t>
            </a:r>
          </a:p>
          <a:p>
            <a:pPr marL="1143000" lvl="1"/>
            <a:r>
              <a:rPr lang="en-US" sz="1600" dirty="0">
                <a:solidFill>
                  <a:schemeClr val="tx1"/>
                </a:solidFill>
              </a:rPr>
              <a:t>Ballistic requirements</a:t>
            </a: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Chemical energy defeat of armour</a:t>
            </a:r>
          </a:p>
          <a:p>
            <a:pPr marL="1143000" lvl="1"/>
            <a:r>
              <a:rPr lang="en-US" sz="1600" dirty="0"/>
              <a:t>Shaped charges (HEAT rounds)</a:t>
            </a:r>
          </a:p>
          <a:p>
            <a:pPr marL="1143000" lvl="1"/>
            <a:r>
              <a:rPr lang="en-US" sz="1600" dirty="0">
                <a:solidFill>
                  <a:schemeClr val="tx1"/>
                </a:solidFill>
              </a:rPr>
              <a:t>Explosively formed penetrators (EFP)</a:t>
            </a:r>
          </a:p>
          <a:p>
            <a:pPr marL="1143000" lvl="1"/>
            <a:r>
              <a:rPr lang="en-US" sz="1600" dirty="0">
                <a:solidFill>
                  <a:schemeClr val="tx1"/>
                </a:solidFill>
              </a:rPr>
              <a:t>High explosive squash heads (HESH)</a:t>
            </a:r>
          </a:p>
        </p:txBody>
      </p:sp>
    </p:spTree>
    <p:extLst>
      <p:ext uri="{BB962C8B-B14F-4D97-AF65-F5344CB8AC3E}">
        <p14:creationId xmlns:p14="http://schemas.microsoft.com/office/powerpoint/2010/main" val="205526677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art, line chart&#10;&#10;Description automatically generated">
            <a:extLst>
              <a:ext uri="{FF2B5EF4-FFF2-40B4-BE49-F238E27FC236}">
                <a16:creationId xmlns:a16="http://schemas.microsoft.com/office/drawing/2014/main" id="{DFFD9A49-26E3-F5EA-D75E-13FD5D9BE93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46677"/>
          <a:stretch/>
        </p:blipFill>
        <p:spPr>
          <a:xfrm>
            <a:off x="6090976" y="2246597"/>
            <a:ext cx="6065262" cy="4549795"/>
          </a:xfrm>
          <a:prstGeom prst="rect">
            <a:avLst/>
          </a:prstGeom>
        </p:spPr>
      </p:pic>
      <p:sp>
        <p:nvSpPr>
          <p:cNvPr id="2" name="Content Placeholder 1">
            <a:extLst>
              <a:ext uri="{FF2B5EF4-FFF2-40B4-BE49-F238E27FC236}">
                <a16:creationId xmlns:a16="http://schemas.microsoft.com/office/drawing/2014/main" id="{5A004F50-5792-A164-3CC4-C202FE382EE9}"/>
              </a:ext>
            </a:extLst>
          </p:cNvPr>
          <p:cNvSpPr txBox="1">
            <a:spLocks/>
          </p:cNvSpPr>
          <p:nvPr/>
        </p:nvSpPr>
        <p:spPr>
          <a:xfrm>
            <a:off x="673379" y="156925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Recap on Penetration</a:t>
            </a:r>
          </a:p>
        </p:txBody>
      </p:sp>
      <p:pic>
        <p:nvPicPr>
          <p:cNvPr id="4" name="Picture 3" descr="Text, letter&#10;&#10;Description automatically generated">
            <a:extLst>
              <a:ext uri="{FF2B5EF4-FFF2-40B4-BE49-F238E27FC236}">
                <a16:creationId xmlns:a16="http://schemas.microsoft.com/office/drawing/2014/main" id="{09ECCDA3-1E35-722A-0294-374EBA39924A}"/>
              </a:ext>
            </a:extLst>
          </p:cNvPr>
          <p:cNvPicPr>
            <a:picLocks noChangeAspect="1"/>
          </p:cNvPicPr>
          <p:nvPr/>
        </p:nvPicPr>
        <p:blipFill rotWithShape="1">
          <a:blip r:embed="rId4"/>
          <a:srcRect r="23316"/>
          <a:stretch/>
        </p:blipFill>
        <p:spPr>
          <a:xfrm>
            <a:off x="0" y="2799972"/>
            <a:ext cx="6190468" cy="3996420"/>
          </a:xfrm>
          <a:prstGeom prst="rect">
            <a:avLst/>
          </a:prstGeom>
        </p:spPr>
      </p:pic>
      <p:cxnSp>
        <p:nvCxnSpPr>
          <p:cNvPr id="7" name="Straight Arrow Connector 6">
            <a:extLst>
              <a:ext uri="{FF2B5EF4-FFF2-40B4-BE49-F238E27FC236}">
                <a16:creationId xmlns:a16="http://schemas.microsoft.com/office/drawing/2014/main" id="{DB75D9AF-AAE5-29D3-B55E-F45C375A9324}"/>
              </a:ext>
            </a:extLst>
          </p:cNvPr>
          <p:cNvCxnSpPr>
            <a:cxnSpLocks/>
            <a:endCxn id="9" idx="2"/>
          </p:cNvCxnSpPr>
          <p:nvPr/>
        </p:nvCxnSpPr>
        <p:spPr>
          <a:xfrm>
            <a:off x="3763926" y="4659718"/>
            <a:ext cx="3147237" cy="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EC351576-19CD-3B6E-E672-FAB7CE804F7A}"/>
              </a:ext>
            </a:extLst>
          </p:cNvPr>
          <p:cNvSpPr/>
          <p:nvPr/>
        </p:nvSpPr>
        <p:spPr>
          <a:xfrm>
            <a:off x="6911163" y="3429000"/>
            <a:ext cx="1156309" cy="2461437"/>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9CD9A804-5EC5-7E64-6C10-589AEB9EB302}"/>
                  </a:ext>
                </a:extLst>
              </p:cNvPr>
              <p:cNvSpPr txBox="1"/>
              <p:nvPr/>
            </p:nvSpPr>
            <p:spPr>
              <a:xfrm>
                <a:off x="6190468" y="254246"/>
                <a:ext cx="2177134" cy="1818703"/>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𝑝</m:t>
                      </m:r>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m:t>
                      </m:r>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𝑙</m:t>
                      </m:r>
                      <m:rad>
                        <m:radPr>
                          <m:degHide m:val="on"/>
                          <m:ctrlP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radPr>
                        <m:deg/>
                        <m:e>
                          <m:f>
                            <m:fPr>
                              <m:ctrlP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fPr>
                            <m:num>
                              <m:sSub>
                                <m:sSubPr>
                                  <m:ctrlP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sSubPr>
                                <m:e>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𝜌</m:t>
                                  </m:r>
                                </m:e>
                                <m:sub>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𝑝</m:t>
                                  </m:r>
                                </m:sub>
                              </m:sSub>
                            </m:num>
                            <m:den>
                              <m:sSub>
                                <m:sSubPr>
                                  <m:ctrlP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sSubPr>
                                <m:e>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𝜌</m:t>
                                  </m:r>
                                </m:e>
                                <m:sub>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𝑡</m:t>
                                  </m:r>
                                </m:sub>
                              </m:sSub>
                            </m:den>
                          </m:f>
                        </m:e>
                      </m:rad>
                    </m:oMath>
                  </m:oMathPara>
                </a14:m>
                <a:endParaRPr kumimoji="0" lang="en-US" sz="4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19" name="TextBox 18">
                <a:extLst>
                  <a:ext uri="{FF2B5EF4-FFF2-40B4-BE49-F238E27FC236}">
                    <a16:creationId xmlns:a16="http://schemas.microsoft.com/office/drawing/2014/main" id="{9CD9A804-5EC5-7E64-6C10-589AEB9EB302}"/>
                  </a:ext>
                </a:extLst>
              </p:cNvPr>
              <p:cNvSpPr txBox="1">
                <a:spLocks noRot="1" noChangeAspect="1" noMove="1" noResize="1" noEditPoints="1" noAdjustHandles="1" noChangeArrowheads="1" noChangeShapeType="1" noTextEdit="1"/>
              </p:cNvSpPr>
              <p:nvPr/>
            </p:nvSpPr>
            <p:spPr>
              <a:xfrm>
                <a:off x="6190468" y="254246"/>
                <a:ext cx="2177134" cy="1818703"/>
              </a:xfrm>
              <a:prstGeom prst="rect">
                <a:avLst/>
              </a:prstGeom>
              <a:blipFill>
                <a:blip r:embed="rId5"/>
                <a:stretch>
                  <a:fillRect l="-4624" r="-1156"/>
                </a:stretch>
              </a:blipFill>
            </p:spPr>
            <p:txBody>
              <a:bodyPr/>
              <a:lstStyle/>
              <a:p>
                <a:r>
                  <a:rPr lang="en-US">
                    <a:noFill/>
                  </a:rPr>
                  <a:t> </a:t>
                </a:r>
              </a:p>
            </p:txBody>
          </p:sp>
        </mc:Fallback>
      </mc:AlternateContent>
      <p:cxnSp>
        <p:nvCxnSpPr>
          <p:cNvPr id="20" name="Straight Arrow Connector 19">
            <a:extLst>
              <a:ext uri="{FF2B5EF4-FFF2-40B4-BE49-F238E27FC236}">
                <a16:creationId xmlns:a16="http://schemas.microsoft.com/office/drawing/2014/main" id="{A44F0643-D6D0-A33F-0EE2-FBDCA2C2B60F}"/>
              </a:ext>
            </a:extLst>
          </p:cNvPr>
          <p:cNvCxnSpPr>
            <a:cxnSpLocks/>
          </p:cNvCxnSpPr>
          <p:nvPr/>
        </p:nvCxnSpPr>
        <p:spPr>
          <a:xfrm>
            <a:off x="8367602" y="2010965"/>
            <a:ext cx="861458" cy="88342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4" name="Oval 23">
            <a:extLst>
              <a:ext uri="{FF2B5EF4-FFF2-40B4-BE49-F238E27FC236}">
                <a16:creationId xmlns:a16="http://schemas.microsoft.com/office/drawing/2014/main" id="{0216C8F7-D7C4-7DC2-F377-DC1AEA9F4BE7}"/>
              </a:ext>
            </a:extLst>
          </p:cNvPr>
          <p:cNvSpPr/>
          <p:nvPr/>
        </p:nvSpPr>
        <p:spPr>
          <a:xfrm>
            <a:off x="8722241" y="2603207"/>
            <a:ext cx="3003990" cy="328723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D68BE239-19E0-3DB9-697E-0F26C9671974}"/>
                  </a:ext>
                </a:extLst>
              </p:cNvPr>
              <p:cNvSpPr txBox="1"/>
              <p:nvPr/>
            </p:nvSpPr>
            <p:spPr>
              <a:xfrm>
                <a:off x="3913842" y="4659718"/>
                <a:ext cx="1925784" cy="100059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𝑠</m:t>
                      </m:r>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f>
                        <m:fPr>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fPr>
                        <m:num>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num>
                        <m:den>
                          <m:func>
                            <m:funcPr>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funcPr>
                            <m:fName>
                              <m:r>
                                <m:rPr>
                                  <m:sty m:val="p"/>
                                </m:rPr>
                                <a:rPr kumimoji="0" lang="en-GB" sz="3600" b="0" i="0"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cos</m:t>
                              </m:r>
                            </m:fName>
                            <m:e>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e>
                          </m:func>
                        </m:den>
                      </m:f>
                    </m:oMath>
                  </m:oMathPara>
                </a14:m>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7" name="TextBox 26">
                <a:extLst>
                  <a:ext uri="{FF2B5EF4-FFF2-40B4-BE49-F238E27FC236}">
                    <a16:creationId xmlns:a16="http://schemas.microsoft.com/office/drawing/2014/main" id="{D68BE239-19E0-3DB9-697E-0F26C9671974}"/>
                  </a:ext>
                </a:extLst>
              </p:cNvPr>
              <p:cNvSpPr txBox="1">
                <a:spLocks noRot="1" noChangeAspect="1" noMove="1" noResize="1" noEditPoints="1" noAdjustHandles="1" noChangeArrowheads="1" noChangeShapeType="1" noTextEdit="1"/>
              </p:cNvSpPr>
              <p:nvPr/>
            </p:nvSpPr>
            <p:spPr>
              <a:xfrm>
                <a:off x="3913842" y="4659718"/>
                <a:ext cx="1925784" cy="1000595"/>
              </a:xfrm>
              <a:prstGeom prst="rect">
                <a:avLst/>
              </a:prstGeom>
              <a:blipFill>
                <a:blip r:embed="rId6"/>
                <a:stretch>
                  <a:fillRect l="-2632" r="-4605" b="-15000"/>
                </a:stretch>
              </a:blipFill>
            </p:spPr>
            <p:txBody>
              <a:bodyPr/>
              <a:lstStyle/>
              <a:p>
                <a:r>
                  <a:rPr lang="en-US">
                    <a:noFill/>
                  </a:rPr>
                  <a:t> </a:t>
                </a:r>
              </a:p>
            </p:txBody>
          </p:sp>
        </mc:Fallback>
      </mc:AlternateContent>
    </p:spTree>
    <p:extLst>
      <p:ext uri="{BB962C8B-B14F-4D97-AF65-F5344CB8AC3E}">
        <p14:creationId xmlns:p14="http://schemas.microsoft.com/office/powerpoint/2010/main" val="3102483872"/>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146879" y="998002"/>
            <a:ext cx="3182940" cy="1471959"/>
          </a:xfrm>
        </p:spPr>
        <p:txBody>
          <a:bodyPr vert="horz" lIns="91440" tIns="45720" rIns="91440" bIns="45720" rtlCol="0" anchor="ctr"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000" b="0" i="0" u="none" strike="noStrike" kern="1200" cap="none" spc="0" normalizeH="0" baseline="0" noProof="0" dirty="0">
                <a:ln>
                  <a:noFill/>
                </a:ln>
                <a:solidFill>
                  <a:srgbClr val="FFFFFF"/>
                </a:solidFill>
                <a:effectLst/>
                <a:uLnTx/>
                <a:uFillTx/>
                <a:latin typeface="Calibri Light" panose="020F0302020204030204"/>
                <a:ea typeface="+mn-ea"/>
                <a:cs typeface="+mn-cs"/>
              </a:rPr>
              <a:t>Fragment Penetration </a:t>
            </a:r>
          </a:p>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endParaRPr kumimoji="0" lang="en-US" sz="2000" b="0" i="0" u="none" strike="noStrike" kern="1200" cap="none" spc="0" normalizeH="0" baseline="0" noProof="0" dirty="0">
              <a:ln>
                <a:noFill/>
              </a:ln>
              <a:solidFill>
                <a:srgbClr val="FFFFFF"/>
              </a:solidFill>
              <a:effectLst/>
              <a:uLnTx/>
              <a:uFillTx/>
              <a:latin typeface="Calibri Light" panose="020F0302020204030204"/>
              <a:ea typeface="+mn-ea"/>
              <a:cs typeface="+mn-cs"/>
            </a:endParaRPr>
          </a:p>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000" b="0" i="0" u="none" strike="noStrike" kern="1200" cap="none" spc="0" normalizeH="0" baseline="0" noProof="0" dirty="0">
                <a:ln>
                  <a:noFill/>
                </a:ln>
                <a:solidFill>
                  <a:srgbClr val="FFFFFF"/>
                </a:solidFill>
                <a:effectLst/>
                <a:uLnTx/>
                <a:uFillTx/>
                <a:latin typeface="Calibri Light" panose="020F0302020204030204"/>
                <a:ea typeface="+mn-ea"/>
                <a:cs typeface="+mn-cs"/>
              </a:rPr>
              <a:t>The Milne-de-</a:t>
            </a:r>
            <a:r>
              <a:rPr kumimoji="0" lang="en-US" sz="2000" b="0" i="0" u="none" strike="noStrike" kern="1200" cap="none" spc="0" normalizeH="0" baseline="0" noProof="0" dirty="0" err="1">
                <a:ln>
                  <a:noFill/>
                </a:ln>
                <a:solidFill>
                  <a:srgbClr val="FFFFFF"/>
                </a:solidFill>
                <a:effectLst/>
                <a:uLnTx/>
                <a:uFillTx/>
                <a:latin typeface="Calibri Light" panose="020F0302020204030204"/>
                <a:ea typeface="+mn-ea"/>
                <a:cs typeface="+mn-cs"/>
              </a:rPr>
              <a:t>Marre</a:t>
            </a:r>
            <a:r>
              <a:rPr kumimoji="0" lang="en-US" sz="2000" b="0" i="0" u="none" strike="noStrike" kern="1200" cap="none" spc="0" normalizeH="0" baseline="0" noProof="0" dirty="0">
                <a:ln>
                  <a:noFill/>
                </a:ln>
                <a:solidFill>
                  <a:srgbClr val="FFFFFF"/>
                </a:solidFill>
                <a:effectLst/>
                <a:uLnTx/>
                <a:uFillTx/>
                <a:latin typeface="Calibri Light" panose="020F0302020204030204"/>
                <a:ea typeface="+mn-ea"/>
                <a:cs typeface="+mn-cs"/>
              </a:rPr>
              <a:t> Equation as a compromise to:</a:t>
            </a:r>
          </a:p>
        </p:txBody>
      </p:sp>
      <p:sp>
        <p:nvSpPr>
          <p:cNvPr id="10" name="Content Placeholder 9">
            <a:extLst>
              <a:ext uri="{FF2B5EF4-FFF2-40B4-BE49-F238E27FC236}">
                <a16:creationId xmlns:a16="http://schemas.microsoft.com/office/drawing/2014/main" id="{26673CDC-4829-CD55-8D20-5B6D6CB0044F}"/>
              </a:ext>
            </a:extLst>
          </p:cNvPr>
          <p:cNvSpPr>
            <a:spLocks noGrp="1"/>
          </p:cNvSpPr>
          <p:nvPr>
            <p:ph idx="1"/>
          </p:nvPr>
        </p:nvSpPr>
        <p:spPr>
          <a:xfrm>
            <a:off x="1139635" y="2546161"/>
            <a:ext cx="3200451" cy="2985929"/>
          </a:xfrm>
        </p:spPr>
        <p:txBody>
          <a:bodyPr vert="horz" lIns="91440" tIns="45720" rIns="91440" bIns="45720" rtlCol="0" anchor="t">
            <a:normAutofit/>
          </a:bodyPr>
          <a:lstStyle/>
          <a:p>
            <a:pPr indent="-228600">
              <a:buFont typeface="Arial" panose="020B0604020202020204" pitchFamily="34" charset="0"/>
              <a:buChar char="•"/>
            </a:pPr>
            <a:r>
              <a:rPr lang="en-US" sz="2400" dirty="0">
                <a:solidFill>
                  <a:srgbClr val="FEFFFF"/>
                </a:solidFill>
              </a:rPr>
              <a:t>Ductile failure</a:t>
            </a:r>
          </a:p>
          <a:p>
            <a:pPr indent="-228600">
              <a:buFont typeface="Arial" panose="020B0604020202020204" pitchFamily="34" charset="0"/>
              <a:buChar char="•"/>
            </a:pPr>
            <a:r>
              <a:rPr lang="en-US" sz="2400" dirty="0">
                <a:solidFill>
                  <a:srgbClr val="FEFFFF"/>
                </a:solidFill>
              </a:rPr>
              <a:t>Plug failure</a:t>
            </a:r>
          </a:p>
        </p:txBody>
      </p:sp>
      <p:pic>
        <p:nvPicPr>
          <p:cNvPr id="6" name="Content Placeholder 5" descr="Text&#10;&#10;Description automatically generated">
            <a:extLst>
              <a:ext uri="{FF2B5EF4-FFF2-40B4-BE49-F238E27FC236}">
                <a16:creationId xmlns:a16="http://schemas.microsoft.com/office/drawing/2014/main" id="{A29E14B8-C2EC-D7D0-0BF9-56BFCAB9269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90191" y="643467"/>
            <a:ext cx="5755229" cy="5251646"/>
          </a:xfrm>
          <a:prstGeom prst="rect">
            <a:avLst/>
          </a:prstGeom>
        </p:spPr>
      </p:pic>
    </p:spTree>
    <p:extLst>
      <p:ext uri="{BB962C8B-B14F-4D97-AF65-F5344CB8AC3E}">
        <p14:creationId xmlns:p14="http://schemas.microsoft.com/office/powerpoint/2010/main" val="28312730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06436B9-643E-D091-ABD0-03052C390D5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7708" t="5833" r="5208" b="5833"/>
          <a:stretch/>
        </p:blipFill>
        <p:spPr>
          <a:xfrm>
            <a:off x="4749681" y="212651"/>
            <a:ext cx="7265109" cy="5527044"/>
          </a:xfrm>
          <a:prstGeom prst="rect">
            <a:avLst/>
          </a:prstGeom>
        </p:spPr>
      </p:pic>
      <p:sp>
        <p:nvSpPr>
          <p:cNvPr id="4" name="Rounded Rectangle 3">
            <a:extLst>
              <a:ext uri="{FF2B5EF4-FFF2-40B4-BE49-F238E27FC236}">
                <a16:creationId xmlns:a16="http://schemas.microsoft.com/office/drawing/2014/main" id="{0CB74AC3-E038-F99A-B0AB-956B65056F2E}"/>
              </a:ext>
            </a:extLst>
          </p:cNvPr>
          <p:cNvSpPr/>
          <p:nvPr/>
        </p:nvSpPr>
        <p:spPr>
          <a:xfrm>
            <a:off x="5422605" y="4742121"/>
            <a:ext cx="5826642" cy="659219"/>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ounded Rectangle 4">
            <a:extLst>
              <a:ext uri="{FF2B5EF4-FFF2-40B4-BE49-F238E27FC236}">
                <a16:creationId xmlns:a16="http://schemas.microsoft.com/office/drawing/2014/main" id="{E09D310D-66CD-14BE-E5FD-04E5BEB290FE}"/>
              </a:ext>
            </a:extLst>
          </p:cNvPr>
          <p:cNvSpPr/>
          <p:nvPr/>
        </p:nvSpPr>
        <p:spPr>
          <a:xfrm>
            <a:off x="5426150" y="2998382"/>
            <a:ext cx="5826642" cy="1704756"/>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ounded Rectangle 5">
            <a:extLst>
              <a:ext uri="{FF2B5EF4-FFF2-40B4-BE49-F238E27FC236}">
                <a16:creationId xmlns:a16="http://schemas.microsoft.com/office/drawing/2014/main" id="{783E4253-2293-FD57-D113-4BA72E520683}"/>
              </a:ext>
            </a:extLst>
          </p:cNvPr>
          <p:cNvSpPr/>
          <p:nvPr/>
        </p:nvSpPr>
        <p:spPr>
          <a:xfrm>
            <a:off x="5404885" y="1765006"/>
            <a:ext cx="5826642" cy="1194392"/>
          </a:xfrm>
          <a:prstGeom prst="roundRect">
            <a:avLst/>
          </a:prstGeom>
          <a:gradFill flip="none" rotWithShape="1">
            <a:gsLst>
              <a:gs pos="94000">
                <a:schemeClr val="bg1">
                  <a:alpha val="61620"/>
                </a:schemeClr>
              </a:gs>
              <a:gs pos="100000">
                <a:schemeClr val="accent1">
                  <a:tint val="44500"/>
                  <a:satMod val="160000"/>
                </a:schemeClr>
              </a:gs>
              <a:gs pos="100000">
                <a:schemeClr val="accent1">
                  <a:tint val="23500"/>
                  <a:satMod val="160000"/>
                </a:scheme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ounded Rectangle 6">
            <a:extLst>
              <a:ext uri="{FF2B5EF4-FFF2-40B4-BE49-F238E27FC236}">
                <a16:creationId xmlns:a16="http://schemas.microsoft.com/office/drawing/2014/main" id="{7B18472C-AF9F-2E19-CDBB-FB245DAF1950}"/>
              </a:ext>
            </a:extLst>
          </p:cNvPr>
          <p:cNvSpPr/>
          <p:nvPr/>
        </p:nvSpPr>
        <p:spPr>
          <a:xfrm>
            <a:off x="5383620" y="1045536"/>
            <a:ext cx="5826642" cy="659219"/>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747E3724-34D6-43B7-07F8-E81558EBA5D1}"/>
              </a:ext>
            </a:extLst>
          </p:cNvPr>
          <p:cNvSpPr txBox="1"/>
          <p:nvPr/>
        </p:nvSpPr>
        <p:spPr>
          <a:xfrm>
            <a:off x="942753" y="4837830"/>
            <a:ext cx="3029034"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Bows and arrows</a:t>
            </a:r>
          </a:p>
        </p:txBody>
      </p:sp>
      <p:sp>
        <p:nvSpPr>
          <p:cNvPr id="9" name="TextBox 8">
            <a:extLst>
              <a:ext uri="{FF2B5EF4-FFF2-40B4-BE49-F238E27FC236}">
                <a16:creationId xmlns:a16="http://schemas.microsoft.com/office/drawing/2014/main" id="{E1199788-19B7-59DC-EAB8-6E344355246D}"/>
              </a:ext>
            </a:extLst>
          </p:cNvPr>
          <p:cNvSpPr txBox="1"/>
          <p:nvPr/>
        </p:nvSpPr>
        <p:spPr>
          <a:xfrm>
            <a:off x="988828" y="3735594"/>
            <a:ext cx="1312603"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Bullets</a:t>
            </a:r>
          </a:p>
        </p:txBody>
      </p:sp>
      <p:sp>
        <p:nvSpPr>
          <p:cNvPr id="10" name="TextBox 9">
            <a:extLst>
              <a:ext uri="{FF2B5EF4-FFF2-40B4-BE49-F238E27FC236}">
                <a16:creationId xmlns:a16="http://schemas.microsoft.com/office/drawing/2014/main" id="{D918F629-9E12-2CE8-1CFA-9864459213A6}"/>
              </a:ext>
            </a:extLst>
          </p:cNvPr>
          <p:cNvSpPr txBox="1"/>
          <p:nvPr/>
        </p:nvSpPr>
        <p:spPr>
          <a:xfrm>
            <a:off x="928578" y="2165521"/>
            <a:ext cx="3507435" cy="107721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err="1">
                <a:ln>
                  <a:noFill/>
                </a:ln>
                <a:solidFill>
                  <a:prstClr val="white"/>
                </a:solidFill>
                <a:effectLst/>
                <a:uLnTx/>
                <a:uFillTx/>
                <a:latin typeface="Calibri" panose="020F0502020204030204"/>
                <a:ea typeface="+mn-ea"/>
                <a:cs typeface="+mn-cs"/>
              </a:rPr>
              <a:t>Dodgey</a:t>
            </a: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 territory for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Long Rods</a:t>
            </a:r>
          </a:p>
        </p:txBody>
      </p:sp>
      <p:sp>
        <p:nvSpPr>
          <p:cNvPr id="11" name="TextBox 10">
            <a:extLst>
              <a:ext uri="{FF2B5EF4-FFF2-40B4-BE49-F238E27FC236}">
                <a16:creationId xmlns:a16="http://schemas.microsoft.com/office/drawing/2014/main" id="{0F970491-9E6E-DC24-8493-634C28BCB3EB}"/>
              </a:ext>
            </a:extLst>
          </p:cNvPr>
          <p:cNvSpPr txBox="1"/>
          <p:nvPr/>
        </p:nvSpPr>
        <p:spPr>
          <a:xfrm>
            <a:off x="907313" y="1123532"/>
            <a:ext cx="2800767"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L/D and density</a:t>
            </a:r>
          </a:p>
        </p:txBody>
      </p:sp>
      <p:cxnSp>
        <p:nvCxnSpPr>
          <p:cNvPr id="13" name="Straight Arrow Connector 12">
            <a:extLst>
              <a:ext uri="{FF2B5EF4-FFF2-40B4-BE49-F238E27FC236}">
                <a16:creationId xmlns:a16="http://schemas.microsoft.com/office/drawing/2014/main" id="{334A2B7C-89CB-2EBC-B72F-B872CC1A3E79}"/>
              </a:ext>
            </a:extLst>
          </p:cNvPr>
          <p:cNvCxnSpPr>
            <a:stCxn id="8" idx="3"/>
          </p:cNvCxnSpPr>
          <p:nvPr/>
        </p:nvCxnSpPr>
        <p:spPr>
          <a:xfrm flipV="1">
            <a:off x="3971787" y="5130217"/>
            <a:ext cx="1433098" cy="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BB3FB4BC-A52D-DB3C-4031-27BEDF78E0F0}"/>
              </a:ext>
            </a:extLst>
          </p:cNvPr>
          <p:cNvCxnSpPr>
            <a:cxnSpLocks/>
          </p:cNvCxnSpPr>
          <p:nvPr/>
        </p:nvCxnSpPr>
        <p:spPr>
          <a:xfrm>
            <a:off x="2210327" y="4027978"/>
            <a:ext cx="3212278" cy="1230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C293774-9FAB-739B-EBB3-5FD8DFBCCA26}"/>
              </a:ext>
            </a:extLst>
          </p:cNvPr>
          <p:cNvCxnSpPr>
            <a:cxnSpLocks/>
          </p:cNvCxnSpPr>
          <p:nvPr/>
        </p:nvCxnSpPr>
        <p:spPr>
          <a:xfrm>
            <a:off x="4280988" y="2473110"/>
            <a:ext cx="1166427"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BAAD1D4D-D967-9D3A-5EDD-71030E7DDBDE}"/>
              </a:ext>
            </a:extLst>
          </p:cNvPr>
          <p:cNvCxnSpPr>
            <a:cxnSpLocks/>
            <a:stCxn id="11" idx="3"/>
          </p:cNvCxnSpPr>
          <p:nvPr/>
        </p:nvCxnSpPr>
        <p:spPr>
          <a:xfrm flipV="1">
            <a:off x="3708080" y="1391101"/>
            <a:ext cx="1721615" cy="24819"/>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5996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p:bldP spid="9" grpId="0"/>
      <p:bldP spid="10" grpId="0"/>
      <p:bldP spid="11" grpId="0"/>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69026" y="1253294"/>
            <a:ext cx="10803903" cy="3864989"/>
          </a:xfrm>
        </p:spPr>
        <p:txBody>
          <a:bodyPr wrap="square"/>
          <a:lstStyle/>
          <a:p>
            <a:endParaRPr lang="en-US" sz="2400" dirty="0"/>
          </a:p>
          <a:p>
            <a:pPr marL="457200" indent="-457200">
              <a:buFont typeface="Wingdings" pitchFamily="2" charset="2"/>
              <a:buChar char="Ø"/>
            </a:pPr>
            <a:r>
              <a:rPr lang="en-US" sz="2400" dirty="0"/>
              <a:t>Penetration is defined as an event during which a projectile creates a discontinuity in the original surface of the target.</a:t>
            </a:r>
          </a:p>
          <a:p>
            <a:pPr marL="457200" indent="-457200">
              <a:buFont typeface="Wingdings" pitchFamily="2" charset="2"/>
              <a:buChar char="Ø"/>
            </a:pPr>
            <a:r>
              <a:rPr lang="en-US" sz="2400" dirty="0"/>
              <a:t>Perforation requires that, after the projectile or its remnants are removed, light may be seen through the target.</a:t>
            </a:r>
          </a:p>
          <a:p>
            <a:pPr marL="457200" indent="-457200">
              <a:buFont typeface="Wingdings" pitchFamily="2" charset="2"/>
              <a:buChar char="Ø"/>
            </a:pPr>
            <a:r>
              <a:rPr lang="en-US" sz="2400" dirty="0"/>
              <a:t>Adiabatic shear is one of the many mechanisms of failure that occur in metals and other materials that are deformed at a high strain rate such as ballistic impact.</a:t>
            </a:r>
          </a:p>
          <a:p>
            <a:pPr marL="457200" indent="-457200">
              <a:buFont typeface="Wingdings" pitchFamily="2" charset="2"/>
              <a:buChar char="Ø"/>
            </a:pPr>
            <a:r>
              <a:rPr lang="en-US" sz="2400" dirty="0"/>
              <a:t>Work hardening. The hardness of a projectile can increase during impact. Although the first few deformations imposed on metal by such treatment weakens it, its strength is increased by continued deformations. As stress is exerted, crystalline structures slip across one another, each slippage causing an obstruction to the next.</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Definitions</a:t>
            </a:r>
          </a:p>
        </p:txBody>
      </p:sp>
    </p:spTree>
    <p:extLst>
      <p:ext uri="{BB962C8B-B14F-4D97-AF65-F5344CB8AC3E}">
        <p14:creationId xmlns:p14="http://schemas.microsoft.com/office/powerpoint/2010/main" val="77624131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DF4125A-DD07-F5ED-1A55-95D0FEA771DD}"/>
              </a:ext>
            </a:extLst>
          </p:cNvPr>
          <p:cNvSpPr txBox="1">
            <a:spLocks/>
          </p:cNvSpPr>
          <p:nvPr/>
        </p:nvSpPr>
        <p:spPr>
          <a:xfrm>
            <a:off x="5977704" y="4192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Sloping and Composite Armour</a:t>
            </a:r>
          </a:p>
        </p:txBody>
      </p:sp>
      <p:pic>
        <p:nvPicPr>
          <p:cNvPr id="6" name="Picture 5" descr="Diagram&#10;&#10;Description automatically generated with low confidence">
            <a:extLst>
              <a:ext uri="{FF2B5EF4-FFF2-40B4-BE49-F238E27FC236}">
                <a16:creationId xmlns:a16="http://schemas.microsoft.com/office/drawing/2014/main" id="{6979174C-C443-6948-CBB9-741BAECB3EB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49744" y="137505"/>
            <a:ext cx="4198837" cy="3462585"/>
          </a:xfrm>
          <a:prstGeom prst="rect">
            <a:avLst/>
          </a:prstGeom>
        </p:spPr>
      </p:pic>
      <p:pic>
        <p:nvPicPr>
          <p:cNvPr id="3" name="Picture 2" descr="Diagram&#10;&#10;Description automatically generated">
            <a:extLst>
              <a:ext uri="{FF2B5EF4-FFF2-40B4-BE49-F238E27FC236}">
                <a16:creationId xmlns:a16="http://schemas.microsoft.com/office/drawing/2014/main" id="{13593928-2148-79FD-F30B-35847ADE637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787298" y="1149910"/>
            <a:ext cx="5070466" cy="2406634"/>
          </a:xfrm>
          <a:prstGeom prst="rect">
            <a:avLst/>
          </a:prstGeom>
        </p:spPr>
      </p:pic>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EED18639-8EBF-6D44-2261-A65FBF953BA7}"/>
                  </a:ext>
                </a:extLst>
              </p:cNvPr>
              <p:cNvSpPr txBox="1"/>
              <p:nvPr/>
            </p:nvSpPr>
            <p:spPr>
              <a:xfrm>
                <a:off x="10078604" y="1761818"/>
                <a:ext cx="1863652" cy="100059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𝑙</m:t>
                      </m:r>
                      <m: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m:t>
                      </m:r>
                      <m:f>
                        <m:fPr>
                          <m:ctrlP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fPr>
                        <m:num>
                          <m: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𝑡</m:t>
                          </m:r>
                        </m:num>
                        <m:den>
                          <m:func>
                            <m:funcPr>
                              <m:ctrlP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funcPr>
                            <m:fName>
                              <m:r>
                                <m:rPr>
                                  <m:sty m:val="p"/>
                                </m:rPr>
                                <a:rPr kumimoji="0" lang="en-GB" sz="3600" b="0" i="0"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cos</m:t>
                              </m:r>
                            </m:fName>
                            <m:e>
                              <m: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𝜃</m:t>
                              </m:r>
                            </m:e>
                          </m:func>
                        </m:den>
                      </m:f>
                    </m:oMath>
                  </m:oMathPara>
                </a14:m>
                <a:endPar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7" name="TextBox 6">
                <a:extLst>
                  <a:ext uri="{FF2B5EF4-FFF2-40B4-BE49-F238E27FC236}">
                    <a16:creationId xmlns:a16="http://schemas.microsoft.com/office/drawing/2014/main" id="{EED18639-8EBF-6D44-2261-A65FBF953BA7}"/>
                  </a:ext>
                </a:extLst>
              </p:cNvPr>
              <p:cNvSpPr txBox="1">
                <a:spLocks noRot="1" noChangeAspect="1" noMove="1" noResize="1" noEditPoints="1" noAdjustHandles="1" noChangeArrowheads="1" noChangeShapeType="1" noTextEdit="1"/>
              </p:cNvSpPr>
              <p:nvPr/>
            </p:nvSpPr>
            <p:spPr>
              <a:xfrm>
                <a:off x="10078604" y="1761818"/>
                <a:ext cx="1863652" cy="1000595"/>
              </a:xfrm>
              <a:prstGeom prst="rect">
                <a:avLst/>
              </a:prstGeom>
              <a:blipFill>
                <a:blip r:embed="rId4"/>
                <a:stretch>
                  <a:fillRect l="-5405" r="-4730" b="-15000"/>
                </a:stretch>
              </a:blipFill>
            </p:spPr>
            <p:txBody>
              <a:bodyPr/>
              <a:lstStyle/>
              <a:p>
                <a:r>
                  <a:rPr lang="en-US">
                    <a:noFill/>
                  </a:rPr>
                  <a:t> </a:t>
                </a:r>
              </a:p>
            </p:txBody>
          </p:sp>
        </mc:Fallback>
      </mc:AlternateContent>
      <p:sp>
        <p:nvSpPr>
          <p:cNvPr id="8" name="TextBox 7">
            <a:extLst>
              <a:ext uri="{FF2B5EF4-FFF2-40B4-BE49-F238E27FC236}">
                <a16:creationId xmlns:a16="http://schemas.microsoft.com/office/drawing/2014/main" id="{F4850050-3458-BFA8-45D9-F71F4AE13152}"/>
              </a:ext>
            </a:extLst>
          </p:cNvPr>
          <p:cNvSpPr txBox="1"/>
          <p:nvPr/>
        </p:nvSpPr>
        <p:spPr>
          <a:xfrm>
            <a:off x="6024804" y="4287156"/>
            <a:ext cx="5595696"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Sloping the armour at 60</a:t>
            </a:r>
            <a:r>
              <a:rPr kumimoji="0" lang="en-US" sz="2000" b="0" i="0" u="none" strike="noStrike" kern="1200" cap="none" spc="0" normalizeH="0" baseline="30000" noProof="0" dirty="0">
                <a:ln>
                  <a:noFill/>
                </a:ln>
                <a:solidFill>
                  <a:prstClr val="white"/>
                </a:solidFill>
                <a:effectLst/>
                <a:uLnTx/>
                <a:uFillTx/>
                <a:latin typeface="Calibri" panose="020F0502020204030204"/>
                <a:ea typeface="+mn-ea"/>
                <a:cs typeface="+mn-cs"/>
              </a:rPr>
              <a:t>o </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to the normal doubles the amount of armour that must be penetrated and increases the chances of ricochet</a:t>
            </a:r>
          </a:p>
        </p:txBody>
      </p:sp>
      <p:pic>
        <p:nvPicPr>
          <p:cNvPr id="5" name="Picture 4" descr="Diagram, engineering drawing&#10;&#10;Description automatically generated">
            <a:extLst>
              <a:ext uri="{FF2B5EF4-FFF2-40B4-BE49-F238E27FC236}">
                <a16:creationId xmlns:a16="http://schemas.microsoft.com/office/drawing/2014/main" id="{80B05F48-6E8E-BBD3-CB3E-BC2971AED89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49744" y="3811747"/>
            <a:ext cx="5410441" cy="2908748"/>
          </a:xfrm>
          <a:prstGeom prst="rect">
            <a:avLst/>
          </a:prstGeom>
        </p:spPr>
      </p:pic>
    </p:spTree>
    <p:extLst>
      <p:ext uri="{BB962C8B-B14F-4D97-AF65-F5344CB8AC3E}">
        <p14:creationId xmlns:p14="http://schemas.microsoft.com/office/powerpoint/2010/main" val="2771047383"/>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793662" y="386930"/>
            <a:ext cx="10066122" cy="1298448"/>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800" b="0" i="0" u="none" strike="noStrike" kern="1200" cap="none" spc="0" normalizeH="0" baseline="0" noProof="0" dirty="0">
                <a:ln>
                  <a:noFill/>
                </a:ln>
                <a:solidFill>
                  <a:prstClr val="black"/>
                </a:solidFill>
                <a:effectLst/>
                <a:uLnTx/>
                <a:uFillTx/>
                <a:latin typeface="Calibri Light" panose="020F0302020204030204"/>
                <a:ea typeface="+mn-ea"/>
                <a:cs typeface="+mn-cs"/>
              </a:rPr>
              <a:t>Kinetic Energy Ammunition</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F8C50C34-7A88-8C03-BCA5-0CF9D9E56EBD}"/>
              </a:ext>
            </a:extLst>
          </p:cNvPr>
          <p:cNvSpPr>
            <a:spLocks noGrp="1"/>
          </p:cNvSpPr>
          <p:nvPr>
            <p:ph idx="1"/>
          </p:nvPr>
        </p:nvSpPr>
        <p:spPr>
          <a:xfrm>
            <a:off x="793661" y="2599509"/>
            <a:ext cx="4530898" cy="3639450"/>
          </a:xfrm>
        </p:spPr>
        <p:txBody>
          <a:bodyPr vert="horz" wrap="square" lIns="91440" tIns="45720" rIns="91440" bIns="45720" rtlCol="0" anchor="ctr">
            <a:normAutofit lnSpcReduction="10000"/>
          </a:bodyPr>
          <a:lstStyle/>
          <a:p>
            <a:pPr indent="-228600">
              <a:buFont typeface="Arial" panose="020B0604020202020204" pitchFamily="34" charset="0"/>
              <a:buChar char="•"/>
            </a:pPr>
            <a:r>
              <a:rPr lang="en-US" sz="2400" dirty="0">
                <a:solidFill>
                  <a:schemeClr val="tx1"/>
                </a:solidFill>
              </a:rPr>
              <a:t>The case for KE ammunition:</a:t>
            </a:r>
          </a:p>
          <a:p>
            <a:pPr marL="457200" indent="-228600">
              <a:buFont typeface="Arial" panose="020B0604020202020204" pitchFamily="34" charset="0"/>
              <a:buChar char="•"/>
            </a:pPr>
            <a:r>
              <a:rPr lang="en-US" sz="2400" dirty="0">
                <a:solidFill>
                  <a:schemeClr val="tx1"/>
                </a:solidFill>
              </a:rPr>
              <a:t>Time of flight is crucial to ensure a kill (shaped charge – seconds)</a:t>
            </a:r>
          </a:p>
          <a:p>
            <a:pPr marL="457200" indent="-228600">
              <a:buFont typeface="Arial" panose="020B0604020202020204" pitchFamily="34" charset="0"/>
              <a:buChar char="•"/>
            </a:pPr>
            <a:r>
              <a:rPr lang="en-US" sz="2400" dirty="0">
                <a:solidFill>
                  <a:schemeClr val="tx1"/>
                </a:solidFill>
              </a:rPr>
              <a:t>Shaped charge and HESH have to be fired at low muzzle velocity</a:t>
            </a:r>
          </a:p>
          <a:p>
            <a:pPr marL="457200" indent="-228600">
              <a:buFont typeface="Arial" panose="020B0604020202020204" pitchFamily="34" charset="0"/>
              <a:buChar char="•"/>
            </a:pPr>
            <a:r>
              <a:rPr lang="en-US" sz="2400" dirty="0">
                <a:solidFill>
                  <a:schemeClr val="tx1"/>
                </a:solidFill>
              </a:rPr>
              <a:t>Design and cost of other methods – guidance systems, geometry, explosive shaping</a:t>
            </a:r>
          </a:p>
        </p:txBody>
      </p:sp>
      <p:pic>
        <p:nvPicPr>
          <p:cNvPr id="7" name="Picture 6" descr="A picture containing bottle, indoor, lined, projectile&#10;&#10;Description automatically generated">
            <a:extLst>
              <a:ext uri="{FF2B5EF4-FFF2-40B4-BE49-F238E27FC236}">
                <a16:creationId xmlns:a16="http://schemas.microsoft.com/office/drawing/2014/main" id="{085AF0BF-C1A1-1D58-31EC-4DF8975C37A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911532" y="2963678"/>
            <a:ext cx="5150277" cy="2755398"/>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4319076"/>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Text&#10;&#10;Description automatically generated">
            <a:extLst>
              <a:ext uri="{FF2B5EF4-FFF2-40B4-BE49-F238E27FC236}">
                <a16:creationId xmlns:a16="http://schemas.microsoft.com/office/drawing/2014/main" id="{B1C71487-CEF2-CD7C-7CAB-98933010FAA2}"/>
              </a:ext>
            </a:extLst>
          </p:cNvPr>
          <p:cNvPicPr>
            <a:picLocks noChangeAspect="1"/>
          </p:cNvPicPr>
          <p:nvPr/>
        </p:nvPicPr>
        <p:blipFill>
          <a:blip r:embed="rId2"/>
          <a:stretch>
            <a:fillRect/>
          </a:stretch>
        </p:blipFill>
        <p:spPr>
          <a:xfrm>
            <a:off x="6421035" y="1537393"/>
            <a:ext cx="5129784" cy="3783214"/>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descr="Text&#10;&#10;Description automatically generated">
            <a:extLst>
              <a:ext uri="{FF2B5EF4-FFF2-40B4-BE49-F238E27FC236}">
                <a16:creationId xmlns:a16="http://schemas.microsoft.com/office/drawing/2014/main" id="{3A84119E-4AC8-001B-3710-8CE12A14F9A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180" y="2204265"/>
            <a:ext cx="5129784" cy="2449470"/>
          </a:xfrm>
          <a:prstGeom prst="rect">
            <a:avLst/>
          </a:prstGeom>
        </p:spPr>
      </p:pic>
    </p:spTree>
    <p:extLst>
      <p:ext uri="{BB962C8B-B14F-4D97-AF65-F5344CB8AC3E}">
        <p14:creationId xmlns:p14="http://schemas.microsoft.com/office/powerpoint/2010/main" val="376635771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1">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Picture 10" descr="A picture containing rain, rainy&#10;&#10;Description automatically generated">
            <a:extLst>
              <a:ext uri="{FF2B5EF4-FFF2-40B4-BE49-F238E27FC236}">
                <a16:creationId xmlns:a16="http://schemas.microsoft.com/office/drawing/2014/main" id="{1170BDF8-97C6-8E88-D590-BF42C81BA15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2"/>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Picture 6">
            <a:extLst>
              <a:ext uri="{FF2B5EF4-FFF2-40B4-BE49-F238E27FC236}">
                <a16:creationId xmlns:a16="http://schemas.microsoft.com/office/drawing/2014/main" id="{EBBBA544-F9ED-CEA9-A6FA-375CCF0FE78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9" name="Freeform: Shape 33">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36" name="Freeform: Shape 35">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8529D3EE-229C-1815-A4B9-C34978A43951}"/>
              </a:ext>
            </a:extLst>
          </p:cNvPr>
          <p:cNvSpPr txBox="1"/>
          <p:nvPr/>
        </p:nvSpPr>
        <p:spPr>
          <a:xfrm>
            <a:off x="448056" y="859536"/>
            <a:ext cx="4832802" cy="1243584"/>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400" b="0" i="0" u="none" strike="noStrike" kern="1200" cap="none" spc="0" normalizeH="0" baseline="0" noProof="0" dirty="0">
                <a:ln>
                  <a:noFill/>
                </a:ln>
                <a:solidFill>
                  <a:prstClr val="black"/>
                </a:solidFill>
                <a:effectLst/>
                <a:uLnTx/>
                <a:uFillTx/>
                <a:latin typeface="Calibri Light" panose="020F0302020204030204"/>
                <a:ea typeface="+mn-ea"/>
                <a:cs typeface="+mn-cs"/>
              </a:rPr>
              <a:t>Terminal Ballistic Requirements of KE Shot</a:t>
            </a:r>
          </a:p>
        </p:txBody>
      </p:sp>
      <p:sp>
        <p:nvSpPr>
          <p:cNvPr id="38" name="Rectangle 37">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40" name="Rectangle 39">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AAB296F-8888-708F-01F1-319FD702F23D}"/>
              </a:ext>
            </a:extLst>
          </p:cNvPr>
          <p:cNvSpPr txBox="1"/>
          <p:nvPr/>
        </p:nvSpPr>
        <p:spPr>
          <a:xfrm>
            <a:off x="249139" y="2441181"/>
            <a:ext cx="4832803" cy="3932434"/>
          </a:xfrm>
          <a:prstGeom prst="rect">
            <a:avLst/>
          </a:prstGeom>
        </p:spPr>
        <p:txBody>
          <a:bodyPr vert="horz" lIns="91440" tIns="45720" rIns="91440" bIns="45720" rtlCol="0">
            <a:normAutofit lnSpcReduction="10000"/>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Maximising KE Density leads to a small cross-section and dense materials</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Highest L/D ratio</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Stiff rods to avoid bending on oblique targets</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Material properties on impact and penetration</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Effects on gun design and stowage</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824935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30810" y="1382093"/>
            <a:ext cx="10803903" cy="3864989"/>
          </a:xfrm>
        </p:spPr>
        <p:txBody>
          <a:bodyPr wrap="square"/>
          <a:lstStyle/>
          <a:p>
            <a:pPr marL="342900" indent="-342900">
              <a:buFont typeface="Wingdings" pitchFamily="2" charset="2"/>
              <a:buChar char="Ø"/>
            </a:pPr>
            <a:r>
              <a:rPr lang="en-US" dirty="0"/>
              <a:t>It is convenient to consider three regimes of penetration:</a:t>
            </a:r>
          </a:p>
          <a:p>
            <a:pPr marL="1028700" lvl="1" indent="-342900">
              <a:buFont typeface="Wingdings" pitchFamily="2" charset="2"/>
              <a:buChar char="Ø"/>
            </a:pPr>
            <a:r>
              <a:rPr lang="en-US" dirty="0">
                <a:solidFill>
                  <a:schemeClr val="bg1"/>
                </a:solidFill>
              </a:rPr>
              <a:t>Sub-hydrodynamic (strike velocities of lower than 1200 ms</a:t>
            </a:r>
            <a:r>
              <a:rPr lang="en-US" baseline="30000" dirty="0">
                <a:solidFill>
                  <a:schemeClr val="bg1"/>
                </a:solidFill>
              </a:rPr>
              <a:t>-1</a:t>
            </a:r>
            <a:r>
              <a:rPr lang="en-US" dirty="0">
                <a:solidFill>
                  <a:schemeClr val="bg1"/>
                </a:solidFill>
              </a:rPr>
              <a:t>) – strength of materials applies:</a:t>
            </a:r>
          </a:p>
          <a:p>
            <a:pPr marL="1485900" lvl="2" indent="-342900">
              <a:buFont typeface="Wingdings" pitchFamily="2" charset="2"/>
              <a:buChar char="Ø"/>
            </a:pPr>
            <a:r>
              <a:rPr lang="en-US" sz="1800" dirty="0">
                <a:solidFill>
                  <a:schemeClr val="bg1"/>
                </a:solidFill>
              </a:rPr>
              <a:t>Brittle fracture – a fracture of the armour occurs with the formation of cracks due to excessive strain energy</a:t>
            </a:r>
          </a:p>
          <a:p>
            <a:pPr marL="1485900" lvl="2" indent="-342900">
              <a:buFont typeface="Wingdings" pitchFamily="2" charset="2"/>
              <a:buChar char="Ø"/>
            </a:pPr>
            <a:r>
              <a:rPr lang="en-US" sz="1800" dirty="0">
                <a:solidFill>
                  <a:schemeClr val="bg1"/>
                </a:solidFill>
              </a:rPr>
              <a:t>Ductile failure – the material is forced aside by the nose of the projectile due to high pressures of impact. Petaling at the entry and exit is evident</a:t>
            </a:r>
          </a:p>
          <a:p>
            <a:pPr marL="1485900" lvl="2" indent="-342900">
              <a:buFont typeface="Wingdings" pitchFamily="2" charset="2"/>
              <a:buChar char="Ø"/>
            </a:pPr>
            <a:r>
              <a:rPr lang="en-US" sz="1800" dirty="0">
                <a:solidFill>
                  <a:schemeClr val="bg1"/>
                </a:solidFill>
              </a:rPr>
              <a:t>Plugging (shear failure) – as described</a:t>
            </a:r>
          </a:p>
          <a:p>
            <a:pPr marL="1028700" lvl="1" indent="-342900">
              <a:buFont typeface="Wingdings" pitchFamily="2" charset="2"/>
              <a:buChar char="Ø"/>
            </a:pPr>
            <a:r>
              <a:rPr lang="en-US" dirty="0">
                <a:solidFill>
                  <a:schemeClr val="bg1"/>
                </a:solidFill>
              </a:rPr>
              <a:t>Hydrodynamic transition (strike velocities between 800 – 1200 ms</a:t>
            </a:r>
            <a:r>
              <a:rPr lang="en-US" baseline="30000" dirty="0">
                <a:solidFill>
                  <a:schemeClr val="bg1"/>
                </a:solidFill>
              </a:rPr>
              <a:t>-1</a:t>
            </a:r>
            <a:r>
              <a:rPr lang="en-US" dirty="0">
                <a:solidFill>
                  <a:schemeClr val="bg1"/>
                </a:solidFill>
              </a:rPr>
              <a:t>)</a:t>
            </a:r>
            <a:endParaRPr lang="en-US" baseline="30000" dirty="0">
              <a:solidFill>
                <a:schemeClr val="bg1"/>
              </a:solidFill>
            </a:endParaRPr>
          </a:p>
          <a:p>
            <a:pPr marL="1028700" lvl="1" indent="-342900">
              <a:buFont typeface="Wingdings" pitchFamily="2" charset="2"/>
              <a:buChar char="Ø"/>
            </a:pPr>
            <a:r>
              <a:rPr lang="en-US" dirty="0">
                <a:solidFill>
                  <a:schemeClr val="bg1"/>
                </a:solidFill>
              </a:rPr>
              <a:t>Hydrodynamic penetration (strike velocities above 1200 ms</a:t>
            </a:r>
            <a:r>
              <a:rPr lang="en-US" baseline="30000" dirty="0">
                <a:solidFill>
                  <a:schemeClr val="bg1"/>
                </a:solidFill>
              </a:rPr>
              <a:t>-1</a:t>
            </a:r>
            <a:r>
              <a:rPr lang="en-US" dirty="0">
                <a:solidFill>
                  <a:schemeClr val="bg1"/>
                </a:solidFill>
              </a:rPr>
              <a:t>)</a:t>
            </a:r>
          </a:p>
          <a:p>
            <a:pPr marL="457200" indent="-457200">
              <a:buFont typeface="Wingdings" pitchFamily="2" charset="2"/>
              <a:buChar char="Ø"/>
            </a:pPr>
            <a:r>
              <a:rPr lang="en-US" dirty="0"/>
              <a:t>At speeds &gt;12000 ms</a:t>
            </a:r>
            <a:r>
              <a:rPr lang="en-US" baseline="30000" dirty="0"/>
              <a:t>-1</a:t>
            </a:r>
            <a:r>
              <a:rPr lang="en-US" dirty="0"/>
              <a:t> energy exchange occurs at such a high rate that colliding material can evaporate!</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766757" y="22291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Penetration Behaviour</a:t>
            </a:r>
          </a:p>
        </p:txBody>
      </p:sp>
    </p:spTree>
    <p:extLst>
      <p:ext uri="{BB962C8B-B14F-4D97-AF65-F5344CB8AC3E}">
        <p14:creationId xmlns:p14="http://schemas.microsoft.com/office/powerpoint/2010/main" val="282157082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Chart, line chart&#10;&#10;Description automatically generated">
            <a:extLst>
              <a:ext uri="{FF2B5EF4-FFF2-40B4-BE49-F238E27FC236}">
                <a16:creationId xmlns:a16="http://schemas.microsoft.com/office/drawing/2014/main" id="{DFFD9A49-26E3-F5EA-D75E-13FD5D9BE93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21035" y="2403044"/>
            <a:ext cx="5129784" cy="2051912"/>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descr="Chart, scatter chart&#10;&#10;Description automatically generated">
            <a:extLst>
              <a:ext uri="{FF2B5EF4-FFF2-40B4-BE49-F238E27FC236}">
                <a16:creationId xmlns:a16="http://schemas.microsoft.com/office/drawing/2014/main" id="{967256FB-DC9A-390C-B550-4EECB008B6D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41180" y="2399544"/>
            <a:ext cx="5138674" cy="2023351"/>
          </a:xfrm>
          <a:prstGeom prst="rect">
            <a:avLst/>
          </a:prstGeom>
        </p:spPr>
      </p:pic>
    </p:spTree>
    <p:extLst>
      <p:ext uri="{BB962C8B-B14F-4D97-AF65-F5344CB8AC3E}">
        <p14:creationId xmlns:p14="http://schemas.microsoft.com/office/powerpoint/2010/main" val="1462841457"/>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35D3737-49C8-4ACA-84E3-E28B6ADC129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393204" y="1613892"/>
            <a:ext cx="7412476" cy="3280020"/>
          </a:xfrm>
          <a:prstGeom prst="rect">
            <a:avLst/>
          </a:prstGeom>
        </p:spPr>
      </p:pic>
      <p:sp>
        <p:nvSpPr>
          <p:cNvPr id="4" name="Content Placeholder 1">
            <a:extLst>
              <a:ext uri="{FF2B5EF4-FFF2-40B4-BE49-F238E27FC236}">
                <a16:creationId xmlns:a16="http://schemas.microsoft.com/office/drawing/2014/main" id="{29B9FEFE-1893-B93A-564C-37443BC6A0F7}"/>
              </a:ext>
            </a:extLst>
          </p:cNvPr>
          <p:cNvSpPr txBox="1">
            <a:spLocks/>
          </p:cNvSpPr>
          <p:nvPr/>
        </p:nvSpPr>
        <p:spPr>
          <a:xfrm>
            <a:off x="6075084" y="14864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Hydrodynamic Penetration by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Long Rod Penetrator</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2B2F3B36-45B2-FF3E-9B4B-94399833CEBD}"/>
                  </a:ext>
                </a:extLst>
              </p:cNvPr>
              <p:cNvSpPr txBox="1"/>
              <p:nvPr/>
            </p:nvSpPr>
            <p:spPr>
              <a:xfrm>
                <a:off x="686584" y="1610297"/>
                <a:ext cx="2177134" cy="1818703"/>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𝑝</m:t>
                      </m:r>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m:t>
                      </m:r>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𝑙</m:t>
                      </m:r>
                      <m:rad>
                        <m:radPr>
                          <m:degHide m:val="on"/>
                          <m:ctrlP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radPr>
                        <m:deg/>
                        <m:e>
                          <m:f>
                            <m:fPr>
                              <m:ctrlP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fPr>
                            <m:num>
                              <m:sSub>
                                <m:sSubPr>
                                  <m:ctrlP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sSubPr>
                                <m:e>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𝜌</m:t>
                                  </m:r>
                                </m:e>
                                <m:sub>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𝑝</m:t>
                                  </m:r>
                                </m:sub>
                              </m:sSub>
                            </m:num>
                            <m:den>
                              <m:sSub>
                                <m:sSubPr>
                                  <m:ctrlP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sSubPr>
                                <m:e>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𝜌</m:t>
                                  </m:r>
                                </m:e>
                                <m:sub>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𝑡</m:t>
                                  </m:r>
                                </m:sub>
                              </m:sSub>
                            </m:den>
                          </m:f>
                        </m:e>
                      </m:rad>
                    </m:oMath>
                  </m:oMathPara>
                </a14:m>
                <a:endParaRPr kumimoji="0" lang="en-US" sz="4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6" name="TextBox 5">
                <a:extLst>
                  <a:ext uri="{FF2B5EF4-FFF2-40B4-BE49-F238E27FC236}">
                    <a16:creationId xmlns:a16="http://schemas.microsoft.com/office/drawing/2014/main" id="{2B2F3B36-45B2-FF3E-9B4B-94399833CEBD}"/>
                  </a:ext>
                </a:extLst>
              </p:cNvPr>
              <p:cNvSpPr txBox="1">
                <a:spLocks noRot="1" noChangeAspect="1" noMove="1" noResize="1" noEditPoints="1" noAdjustHandles="1" noChangeArrowheads="1" noChangeShapeType="1" noTextEdit="1"/>
              </p:cNvSpPr>
              <p:nvPr/>
            </p:nvSpPr>
            <p:spPr>
              <a:xfrm>
                <a:off x="686584" y="1610297"/>
                <a:ext cx="2177134" cy="1818703"/>
              </a:xfrm>
              <a:prstGeom prst="rect">
                <a:avLst/>
              </a:prstGeom>
              <a:blipFill>
                <a:blip r:embed="rId3"/>
                <a:stretch>
                  <a:fillRect l="-5233" r="-1744"/>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A5753674-791E-0330-773A-D5EEFBA2E464}"/>
              </a:ext>
            </a:extLst>
          </p:cNvPr>
          <p:cNvSpPr txBox="1"/>
          <p:nvPr/>
        </p:nvSpPr>
        <p:spPr>
          <a:xfrm>
            <a:off x="615373" y="3673071"/>
            <a:ext cx="3642852" cy="19389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Penetration is proportional to the length of the penetrator. Unlike normal penetration in the sub-hydrodynamic regime a larger diameter hole is made in the target</a:t>
            </a:r>
          </a:p>
        </p:txBody>
      </p:sp>
      <p:sp>
        <p:nvSpPr>
          <p:cNvPr id="9" name="TextBox 8">
            <a:extLst>
              <a:ext uri="{FF2B5EF4-FFF2-40B4-BE49-F238E27FC236}">
                <a16:creationId xmlns:a16="http://schemas.microsoft.com/office/drawing/2014/main" id="{5EC24F6A-68C9-00A8-1B73-27D732ECD4BF}"/>
              </a:ext>
            </a:extLst>
          </p:cNvPr>
          <p:cNvSpPr txBox="1"/>
          <p:nvPr/>
        </p:nvSpPr>
        <p:spPr>
          <a:xfrm>
            <a:off x="6828504" y="1769806"/>
            <a:ext cx="448372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Pressures and stresses associated with impact</a:t>
            </a:r>
          </a:p>
        </p:txBody>
      </p:sp>
    </p:spTree>
    <p:extLst>
      <p:ext uri="{BB962C8B-B14F-4D97-AF65-F5344CB8AC3E}">
        <p14:creationId xmlns:p14="http://schemas.microsoft.com/office/powerpoint/2010/main" val="3478136479"/>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38956854-9D7C-62EA-8BEF-997043B2985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946323" y="221226"/>
            <a:ext cx="4711007" cy="5687434"/>
          </a:xfrm>
          <a:prstGeom prst="rect">
            <a:avLst/>
          </a:prstGeom>
        </p:spPr>
      </p:pic>
      <p:sp>
        <p:nvSpPr>
          <p:cNvPr id="4" name="TextBox 3">
            <a:extLst>
              <a:ext uri="{FF2B5EF4-FFF2-40B4-BE49-F238E27FC236}">
                <a16:creationId xmlns:a16="http://schemas.microsoft.com/office/drawing/2014/main" id="{41A96475-123F-4BDA-C031-6E14934F33B1}"/>
              </a:ext>
            </a:extLst>
          </p:cNvPr>
          <p:cNvSpPr txBox="1"/>
          <p:nvPr/>
        </p:nvSpPr>
        <p:spPr>
          <a:xfrm>
            <a:off x="369025" y="1166842"/>
            <a:ext cx="6179259" cy="440120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Terminal effects dictate a small diameter shot with a high velocity. The final radius of the crater will be larger than the radius of the rod.</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The sabot provides the sacrificial support in the barrel at launch</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For the impact to be stable the penetrator must not topple - APFSDS</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L/D around 23 with yaw 1%</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Penetration above this value of yaw degraded about 6% per degree</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“Self sharpening” for greater penetration</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Rod length decreases as erosion occurs during penetration (only at nose tip). Increased diameter ratios increase erosion and reduce penetration</a:t>
            </a:r>
          </a:p>
        </p:txBody>
      </p:sp>
    </p:spTree>
    <p:extLst>
      <p:ext uri="{BB962C8B-B14F-4D97-AF65-F5344CB8AC3E}">
        <p14:creationId xmlns:p14="http://schemas.microsoft.com/office/powerpoint/2010/main" val="2383767459"/>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00E0F77-E936-4985-B7B1-B9823486A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17889" y="4883544"/>
            <a:ext cx="3876086" cy="1556907"/>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n-ea"/>
                <a:cs typeface="+mn-cs"/>
              </a:rPr>
              <a:t>The Shaped Charge</a:t>
            </a:r>
          </a:p>
        </p:txBody>
      </p:sp>
      <p:sp>
        <p:nvSpPr>
          <p:cNvPr id="17" name="Rectangle 16">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4615157" y="4957240"/>
            <a:ext cx="7355659" cy="1556907"/>
          </a:xfrm>
        </p:spPr>
        <p:txBody>
          <a:bodyPr vert="horz" wrap="square" lIns="91440" tIns="45720" rIns="91440" bIns="45720" rtlCol="0" anchor="ctr">
            <a:normAutofit fontScale="85000" lnSpcReduction="10000"/>
          </a:bodyPr>
          <a:lstStyle/>
          <a:p>
            <a:pPr marL="457200" indent="-228600">
              <a:buFont typeface="Arial" panose="020B0604020202020204" pitchFamily="34" charset="0"/>
              <a:buChar char="•"/>
            </a:pPr>
            <a:r>
              <a:rPr lang="en-US" sz="1600" dirty="0">
                <a:solidFill>
                  <a:schemeClr val="tx1"/>
                </a:solidFill>
              </a:rPr>
              <a:t>Jet Formation:</a:t>
            </a:r>
          </a:p>
          <a:p>
            <a:pPr marL="1143000" lvl="1"/>
            <a:r>
              <a:rPr lang="en-US" sz="1600" dirty="0"/>
              <a:t>Hydrodynamic considerations. </a:t>
            </a:r>
          </a:p>
          <a:p>
            <a:pPr marL="1143000" lvl="1"/>
            <a:r>
              <a:rPr lang="en-US" sz="1600" dirty="0"/>
              <a:t>Pressure exerted by detonation wave ~ 35 GPa (x1000 target strength)</a:t>
            </a:r>
          </a:p>
          <a:p>
            <a:pPr marL="1143000" lvl="1"/>
            <a:r>
              <a:rPr lang="en-US" sz="1600" dirty="0"/>
              <a:t>Detonation wave sweeps along the cone from apex to base, collapsing the liner symmetrically towards its axis and extruding it along a velocity gradient</a:t>
            </a:r>
          </a:p>
          <a:p>
            <a:pPr marL="1143000" lvl="1"/>
            <a:r>
              <a:rPr lang="en-US" sz="1600" dirty="0"/>
              <a:t>Material originating to inside of cone extruded as a high velocity thin jet (~ 8-12 km/s), with material at inside of cone forming a low velocity slug (~300 - 1500m/s)</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2" name="Picture 11" descr="A picture containing text, building, kitchen appliance, dirty&#10;&#10;Description automatically generated">
            <a:extLst>
              <a:ext uri="{FF2B5EF4-FFF2-40B4-BE49-F238E27FC236}">
                <a16:creationId xmlns:a16="http://schemas.microsoft.com/office/drawing/2014/main" id="{45F4B2A0-07F3-009C-0112-6126512801E9}"/>
              </a:ext>
            </a:extLst>
          </p:cNvPr>
          <p:cNvPicPr>
            <a:picLocks noChangeAspect="1"/>
          </p:cNvPicPr>
          <p:nvPr/>
        </p:nvPicPr>
        <p:blipFill>
          <a:blip r:embed="rId3"/>
          <a:stretch>
            <a:fillRect/>
          </a:stretch>
        </p:blipFill>
        <p:spPr>
          <a:xfrm rot="10800000">
            <a:off x="865016" y="110879"/>
            <a:ext cx="5932833" cy="4355751"/>
          </a:xfrm>
          <a:prstGeom prst="rect">
            <a:avLst/>
          </a:prstGeom>
        </p:spPr>
      </p:pic>
      <p:pic>
        <p:nvPicPr>
          <p:cNvPr id="14" name="Picture 13" descr="A picture containing text, device, stone&#10;&#10;Description automatically generated">
            <a:extLst>
              <a:ext uri="{FF2B5EF4-FFF2-40B4-BE49-F238E27FC236}">
                <a16:creationId xmlns:a16="http://schemas.microsoft.com/office/drawing/2014/main" id="{437D04B5-C181-13E1-50B0-D58504BB8731}"/>
              </a:ext>
            </a:extLst>
          </p:cNvPr>
          <p:cNvPicPr>
            <a:picLocks noChangeAspect="1"/>
          </p:cNvPicPr>
          <p:nvPr/>
        </p:nvPicPr>
        <p:blipFill>
          <a:blip r:embed="rId4"/>
          <a:stretch>
            <a:fillRect/>
          </a:stretch>
        </p:blipFill>
        <p:spPr>
          <a:xfrm>
            <a:off x="6932705" y="110879"/>
            <a:ext cx="4394280" cy="4307778"/>
          </a:xfrm>
          <a:prstGeom prst="rect">
            <a:avLst/>
          </a:prstGeom>
        </p:spPr>
      </p:pic>
    </p:spTree>
    <p:extLst>
      <p:ext uri="{BB962C8B-B14F-4D97-AF65-F5344CB8AC3E}">
        <p14:creationId xmlns:p14="http://schemas.microsoft.com/office/powerpoint/2010/main" val="1629591475"/>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345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picture containing text&#10;&#10;Description automatically generated">
            <a:extLst>
              <a:ext uri="{FF2B5EF4-FFF2-40B4-BE49-F238E27FC236}">
                <a16:creationId xmlns:a16="http://schemas.microsoft.com/office/drawing/2014/main" id="{5168041D-893F-58CD-A225-41D5B3674AF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21035" y="678445"/>
            <a:ext cx="5129784" cy="5501109"/>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descr="Diagram&#10;&#10;Description automatically generated">
            <a:extLst>
              <a:ext uri="{FF2B5EF4-FFF2-40B4-BE49-F238E27FC236}">
                <a16:creationId xmlns:a16="http://schemas.microsoft.com/office/drawing/2014/main" id="{B0C77B84-E006-3D2D-B23F-9CD9DF54998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180" y="777948"/>
            <a:ext cx="5129784" cy="5302103"/>
          </a:xfrm>
          <a:prstGeom prst="rect">
            <a:avLst/>
          </a:prstGeom>
        </p:spPr>
      </p:pic>
    </p:spTree>
    <p:extLst>
      <p:ext uri="{BB962C8B-B14F-4D97-AF65-F5344CB8AC3E}">
        <p14:creationId xmlns:p14="http://schemas.microsoft.com/office/powerpoint/2010/main" val="669639861"/>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811796" y="33677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Penetration by the shaped charge</a:t>
            </a: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167330" y="1230800"/>
            <a:ext cx="5693788" cy="3864989"/>
          </a:xfrm>
        </p:spPr>
        <p:txBody>
          <a:bodyPr wrap="square"/>
          <a:lstStyle/>
          <a:p>
            <a:pPr marL="457200" indent="-457200">
              <a:buFont typeface="Wingdings" pitchFamily="2" charset="2"/>
              <a:buChar char="§"/>
            </a:pPr>
            <a:r>
              <a:rPr lang="en-US" sz="2000" dirty="0"/>
              <a:t>Given that the ‘jet’ is travelling so fast, and the pressure exerted at target is so high, the interaction between jet and target is treated as a hydrodynamic problem (⍴, L and coherence)</a:t>
            </a:r>
          </a:p>
          <a:p>
            <a:pPr marL="457200" indent="-457200">
              <a:buFont typeface="Wingdings" pitchFamily="2" charset="2"/>
              <a:buChar char="§"/>
            </a:pPr>
            <a:r>
              <a:rPr lang="en-US" sz="2000" dirty="0">
                <a:solidFill>
                  <a:schemeClr val="bg1"/>
                </a:solidFill>
              </a:rPr>
              <a:t>The jet strikes the target and erodes it</a:t>
            </a:r>
          </a:p>
          <a:p>
            <a:pPr marL="457200" indent="-457200">
              <a:buFont typeface="Wingdings" pitchFamily="2" charset="2"/>
              <a:buChar char="§"/>
            </a:pPr>
            <a:r>
              <a:rPr lang="en-US" sz="2000" dirty="0"/>
              <a:t>The jet </a:t>
            </a:r>
            <a:r>
              <a:rPr lang="en-US" sz="2000" dirty="0">
                <a:solidFill>
                  <a:schemeClr val="bg1"/>
                </a:solidFill>
              </a:rPr>
              <a:t>is consumed during penetration, flowing into the target along a narrow cavity, with target material flowing away and around.</a:t>
            </a:r>
          </a:p>
          <a:p>
            <a:pPr marL="457200" indent="-457200">
              <a:buFont typeface="Wingdings" pitchFamily="2" charset="2"/>
              <a:buChar char="§"/>
            </a:pPr>
            <a:r>
              <a:rPr lang="en-US" sz="2000" dirty="0"/>
              <a:t>The faster front portion of the jet produces a wider hole than the rearward slower portion.</a:t>
            </a:r>
          </a:p>
          <a:p>
            <a:pPr marL="457200" indent="-457200">
              <a:buFont typeface="Wingdings" pitchFamily="2" charset="2"/>
              <a:buChar char="§"/>
            </a:pPr>
            <a:r>
              <a:rPr lang="en-US" sz="2000" dirty="0">
                <a:solidFill>
                  <a:schemeClr val="bg1"/>
                </a:solidFill>
              </a:rPr>
              <a:t>If the jet is too long it begins to particulate (becomes incoherent), reducing penetration</a:t>
            </a:r>
          </a:p>
          <a:p>
            <a:pPr marL="457200" indent="-457200">
              <a:buFont typeface="Wingdings" pitchFamily="2" charset="2"/>
              <a:buChar char="§"/>
            </a:pPr>
            <a:r>
              <a:rPr lang="en-US" sz="2000" dirty="0"/>
              <a:t>Penetration estimated by the application of Bernoulli’s principle.</a:t>
            </a:r>
            <a:endParaRPr lang="en-US" sz="2000" dirty="0">
              <a:solidFill>
                <a:schemeClr val="bg1"/>
              </a:solidFill>
            </a:endParaRPr>
          </a:p>
          <a:p>
            <a:pPr marL="457200" indent="-457200">
              <a:buFont typeface="Wingdings" pitchFamily="2" charset="2"/>
              <a:buChar char="§"/>
            </a:pPr>
            <a:endParaRPr lang="en-US" sz="2000" dirty="0">
              <a:solidFill>
                <a:schemeClr val="bg1"/>
              </a:solidFill>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1DA8E7C3-6CEC-D194-8DFC-83A82BC23E09}"/>
              </a:ext>
            </a:extLst>
          </p:cNvPr>
          <p:cNvGrpSpPr/>
          <p:nvPr/>
        </p:nvGrpSpPr>
        <p:grpSpPr>
          <a:xfrm>
            <a:off x="6002912" y="993073"/>
            <a:ext cx="5653686" cy="5739621"/>
            <a:chOff x="6002912" y="993073"/>
            <a:chExt cx="5653686" cy="5739621"/>
          </a:xfrm>
        </p:grpSpPr>
        <p:pic>
          <p:nvPicPr>
            <p:cNvPr id="8" name="Picture 7" descr="Text&#10;&#10;Description automatically generated with medium confidence">
              <a:extLst>
                <a:ext uri="{FF2B5EF4-FFF2-40B4-BE49-F238E27FC236}">
                  <a16:creationId xmlns:a16="http://schemas.microsoft.com/office/drawing/2014/main" id="{FFDE1036-CB2A-9683-154C-099CDCE7643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02912" y="4465746"/>
              <a:ext cx="5653686" cy="2266948"/>
            </a:xfrm>
            <a:prstGeom prst="rect">
              <a:avLst/>
            </a:prstGeom>
          </p:spPr>
        </p:pic>
        <p:pic>
          <p:nvPicPr>
            <p:cNvPr id="10" name="Picture 9" descr="Diagram, schematic&#10;&#10;Description automatically generated">
              <a:extLst>
                <a:ext uri="{FF2B5EF4-FFF2-40B4-BE49-F238E27FC236}">
                  <a16:creationId xmlns:a16="http://schemas.microsoft.com/office/drawing/2014/main" id="{522BAE2F-3BED-031F-A702-649DAD6BCAD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785756" y="993073"/>
              <a:ext cx="4354286" cy="2969242"/>
            </a:xfrm>
            <a:prstGeom prst="rect">
              <a:avLst/>
            </a:prstGeom>
          </p:spPr>
        </p:pic>
        <p:sp>
          <p:nvSpPr>
            <p:cNvPr id="11" name="TextBox 10">
              <a:extLst>
                <a:ext uri="{FF2B5EF4-FFF2-40B4-BE49-F238E27FC236}">
                  <a16:creationId xmlns:a16="http://schemas.microsoft.com/office/drawing/2014/main" id="{81CC06B8-5E25-4CBE-C926-DC9B38659150}"/>
                </a:ext>
              </a:extLst>
            </p:cNvPr>
            <p:cNvSpPr txBox="1"/>
            <p:nvPr/>
          </p:nvSpPr>
          <p:spPr>
            <a:xfrm>
              <a:off x="9511139" y="1220196"/>
              <a:ext cx="237017" cy="492443"/>
            </a:xfrm>
            <a:prstGeom prst="rect">
              <a:avLst/>
            </a:prstGeom>
            <a:solidFill>
              <a:schemeClr val="bg1"/>
            </a:solid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1" u="none" strike="noStrike" kern="1200" cap="none" spc="0" normalizeH="0" baseline="0" noProof="0" dirty="0">
                  <a:ln>
                    <a:noFill/>
                  </a:ln>
                  <a:solidFill>
                    <a:prstClr val="black"/>
                  </a:solidFill>
                  <a:effectLst/>
                  <a:uLnTx/>
                  <a:uFillTx/>
                  <a:latin typeface="Calibri" panose="020F0502020204030204"/>
                  <a:ea typeface="+mn-ea"/>
                  <a:cs typeface="+mn-cs"/>
                </a:rPr>
                <a:t>t</a:t>
              </a:r>
            </a:p>
          </p:txBody>
        </p:sp>
        <p:sp>
          <p:nvSpPr>
            <p:cNvPr id="12" name="TextBox 11">
              <a:extLst>
                <a:ext uri="{FF2B5EF4-FFF2-40B4-BE49-F238E27FC236}">
                  <a16:creationId xmlns:a16="http://schemas.microsoft.com/office/drawing/2014/main" id="{41E085DE-F0BC-1A74-4C87-A15CE90541C2}"/>
                </a:ext>
              </a:extLst>
            </p:cNvPr>
            <p:cNvSpPr txBox="1"/>
            <p:nvPr/>
          </p:nvSpPr>
          <p:spPr>
            <a:xfrm>
              <a:off x="8592738" y="2488682"/>
              <a:ext cx="237017" cy="492443"/>
            </a:xfrm>
            <a:prstGeom prst="rect">
              <a:avLst/>
            </a:prstGeom>
            <a:solidFill>
              <a:schemeClr val="bg1"/>
            </a:solid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1" u="none" strike="noStrike" kern="1200" cap="none" spc="0" normalizeH="0" baseline="0" noProof="0" dirty="0">
                  <a:ln>
                    <a:noFill/>
                  </a:ln>
                  <a:solidFill>
                    <a:prstClr val="black"/>
                  </a:solidFill>
                  <a:effectLst/>
                  <a:uLnTx/>
                  <a:uFillTx/>
                  <a:latin typeface="Calibri" panose="020F0502020204030204"/>
                  <a:ea typeface="+mn-ea"/>
                  <a:cs typeface="+mn-cs"/>
                </a:rPr>
                <a:t>L</a:t>
              </a:r>
            </a:p>
          </p:txBody>
        </p:sp>
        <p:sp>
          <p:nvSpPr>
            <p:cNvPr id="13" name="TextBox 12">
              <a:extLst>
                <a:ext uri="{FF2B5EF4-FFF2-40B4-BE49-F238E27FC236}">
                  <a16:creationId xmlns:a16="http://schemas.microsoft.com/office/drawing/2014/main" id="{3AC6C748-9B7C-C6B7-5674-565C7319FB8B}"/>
                </a:ext>
              </a:extLst>
            </p:cNvPr>
            <p:cNvSpPr txBox="1"/>
            <p:nvPr/>
          </p:nvSpPr>
          <p:spPr>
            <a:xfrm>
              <a:off x="9501383" y="2712850"/>
              <a:ext cx="237017" cy="492443"/>
            </a:xfrm>
            <a:prstGeom prst="rect">
              <a:avLst/>
            </a:prstGeom>
            <a:solidFill>
              <a:schemeClr val="bg1"/>
            </a:solid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1" u="none" strike="noStrike" kern="1200" cap="none" spc="0" normalizeH="0" baseline="0" noProof="0" dirty="0">
                  <a:ln>
                    <a:noFill/>
                  </a:ln>
                  <a:solidFill>
                    <a:prstClr val="black"/>
                  </a:solidFill>
                  <a:effectLst/>
                  <a:uLnTx/>
                  <a:uFillTx/>
                  <a:latin typeface="Calibri" panose="020F0502020204030204"/>
                  <a:ea typeface="+mn-ea"/>
                  <a:cs typeface="+mn-cs"/>
                </a:rPr>
                <a:t>t</a:t>
              </a:r>
            </a:p>
          </p:txBody>
        </p:sp>
      </p:grpSp>
    </p:spTree>
    <p:extLst>
      <p:ext uri="{BB962C8B-B14F-4D97-AF65-F5344CB8AC3E}">
        <p14:creationId xmlns:p14="http://schemas.microsoft.com/office/powerpoint/2010/main" val="3146619044"/>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4" y="353160"/>
            <a:ext cx="7091300" cy="898581"/>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Factors affecting performance</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A9BE506E-E191-72B8-2186-70D23DEE46F5}"/>
              </a:ext>
            </a:extLst>
          </p:cNvPr>
          <p:cNvSpPr txBox="1"/>
          <p:nvPr/>
        </p:nvSpPr>
        <p:spPr>
          <a:xfrm>
            <a:off x="7396843" y="2710543"/>
            <a:ext cx="3040961" cy="2862322"/>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Charge diameter</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Stand-off</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Density of Liner and Target</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Cone Angle</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Case Shape</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Confinement</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Explosive Type</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Initiation Method</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Precision / symmetry</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Spin</a:t>
            </a:r>
          </a:p>
        </p:txBody>
      </p:sp>
      <p:pic>
        <p:nvPicPr>
          <p:cNvPr id="4" name="Picture 3" descr="Chart&#10;&#10;Description automatically generated with low confidence">
            <a:extLst>
              <a:ext uri="{FF2B5EF4-FFF2-40B4-BE49-F238E27FC236}">
                <a16:creationId xmlns:a16="http://schemas.microsoft.com/office/drawing/2014/main" id="{699C8B04-A06D-6A15-FB61-EA8511DD98BC}"/>
              </a:ext>
            </a:extLst>
          </p:cNvPr>
          <p:cNvPicPr>
            <a:picLocks noChangeAspect="1"/>
          </p:cNvPicPr>
          <p:nvPr/>
        </p:nvPicPr>
        <p:blipFill>
          <a:blip r:embed="rId3"/>
          <a:stretch>
            <a:fillRect/>
          </a:stretch>
        </p:blipFill>
        <p:spPr>
          <a:xfrm>
            <a:off x="517072" y="2486453"/>
            <a:ext cx="6362700" cy="3022600"/>
          </a:xfrm>
          <a:prstGeom prst="rect">
            <a:avLst/>
          </a:prstGeom>
        </p:spPr>
      </p:pic>
    </p:spTree>
    <p:extLst>
      <p:ext uri="{BB962C8B-B14F-4D97-AF65-F5344CB8AC3E}">
        <p14:creationId xmlns:p14="http://schemas.microsoft.com/office/powerpoint/2010/main" val="1491933161"/>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9" name="Rectangle 5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The effect of stand-off</a:t>
            </a:r>
          </a:p>
        </p:txBody>
      </p:sp>
      <p:pic>
        <p:nvPicPr>
          <p:cNvPr id="2" name="Picture 1">
            <a:extLst>
              <a:ext uri="{FF2B5EF4-FFF2-40B4-BE49-F238E27FC236}">
                <a16:creationId xmlns:a16="http://schemas.microsoft.com/office/drawing/2014/main" id="{2410BDBF-79FE-0178-A3B5-84CE65BD7F9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25087" b="11018"/>
          <a:stretch/>
        </p:blipFill>
        <p:spPr>
          <a:xfrm>
            <a:off x="1450712" y="1966293"/>
            <a:ext cx="9290575" cy="4452160"/>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5" name="Straight Connector 4">
            <a:extLst>
              <a:ext uri="{FF2B5EF4-FFF2-40B4-BE49-F238E27FC236}">
                <a16:creationId xmlns:a16="http://schemas.microsoft.com/office/drawing/2014/main" id="{A231D83E-17BD-AB8E-7757-96CE10911D53}"/>
              </a:ext>
            </a:extLst>
          </p:cNvPr>
          <p:cNvCxnSpPr>
            <a:cxnSpLocks/>
          </p:cNvCxnSpPr>
          <p:nvPr/>
        </p:nvCxnSpPr>
        <p:spPr>
          <a:xfrm>
            <a:off x="2509284" y="3824744"/>
            <a:ext cx="1233377"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7B25757-C482-5E86-4A3C-3C9796F9CD56}"/>
              </a:ext>
            </a:extLst>
          </p:cNvPr>
          <p:cNvCxnSpPr>
            <a:cxnSpLocks/>
          </p:cNvCxnSpPr>
          <p:nvPr/>
        </p:nvCxnSpPr>
        <p:spPr>
          <a:xfrm>
            <a:off x="3724373" y="3806456"/>
            <a:ext cx="0" cy="1555037"/>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B23FCFD-FC98-19F0-2D3B-A9CF3D416180}"/>
              </a:ext>
            </a:extLst>
          </p:cNvPr>
          <p:cNvCxnSpPr>
            <a:cxnSpLocks/>
          </p:cNvCxnSpPr>
          <p:nvPr/>
        </p:nvCxnSpPr>
        <p:spPr>
          <a:xfrm>
            <a:off x="6902370" y="3469761"/>
            <a:ext cx="150628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6AE9CE8-4F65-80F3-7B7A-70F948C57690}"/>
              </a:ext>
            </a:extLst>
          </p:cNvPr>
          <p:cNvCxnSpPr>
            <a:cxnSpLocks/>
          </p:cNvCxnSpPr>
          <p:nvPr/>
        </p:nvCxnSpPr>
        <p:spPr>
          <a:xfrm>
            <a:off x="8415172" y="3448496"/>
            <a:ext cx="0" cy="1912997"/>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409855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9" name="Rectangle 5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The effect of stand-off</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5" name="Picture 14" descr="A picture containing chart&#10;&#10;Description automatically generated">
            <a:extLst>
              <a:ext uri="{FF2B5EF4-FFF2-40B4-BE49-F238E27FC236}">
                <a16:creationId xmlns:a16="http://schemas.microsoft.com/office/drawing/2014/main" id="{2FDD9F01-1607-AD30-BCF6-2684E0FE7650}"/>
              </a:ext>
            </a:extLst>
          </p:cNvPr>
          <p:cNvPicPr>
            <a:picLocks noChangeAspect="1"/>
          </p:cNvPicPr>
          <p:nvPr/>
        </p:nvPicPr>
        <p:blipFill>
          <a:blip r:embed="rId3"/>
          <a:stretch>
            <a:fillRect/>
          </a:stretch>
        </p:blipFill>
        <p:spPr>
          <a:xfrm>
            <a:off x="1533702" y="1691246"/>
            <a:ext cx="9124592" cy="5194421"/>
          </a:xfrm>
          <a:prstGeom prst="rect">
            <a:avLst/>
          </a:prstGeom>
        </p:spPr>
      </p:pic>
      <p:cxnSp>
        <p:nvCxnSpPr>
          <p:cNvPr id="10" name="Straight Connector 9">
            <a:extLst>
              <a:ext uri="{FF2B5EF4-FFF2-40B4-BE49-F238E27FC236}">
                <a16:creationId xmlns:a16="http://schemas.microsoft.com/office/drawing/2014/main" id="{800D5565-77B8-BA85-3161-E3564F2B278A}"/>
              </a:ext>
            </a:extLst>
          </p:cNvPr>
          <p:cNvCxnSpPr>
            <a:cxnSpLocks/>
          </p:cNvCxnSpPr>
          <p:nvPr/>
        </p:nvCxnSpPr>
        <p:spPr>
          <a:xfrm>
            <a:off x="2954214" y="5110918"/>
            <a:ext cx="6049108" cy="0"/>
          </a:xfrm>
          <a:prstGeom prst="line">
            <a:avLst/>
          </a:prstGeom>
          <a:ln w="28575">
            <a:prstDash val="sysDash"/>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1FAA0E7-0E0F-4E30-753A-59192E0DE807}"/>
              </a:ext>
            </a:extLst>
          </p:cNvPr>
          <p:cNvSpPr txBox="1"/>
          <p:nvPr/>
        </p:nvSpPr>
        <p:spPr>
          <a:xfrm>
            <a:off x="9120043" y="4943837"/>
            <a:ext cx="521297" cy="369332"/>
          </a:xfrm>
          <a:prstGeom prst="rect">
            <a:avLst/>
          </a:prstGeom>
          <a:solidFill>
            <a:srgbClr val="0070C0"/>
          </a:solidFill>
          <a:ln>
            <a:solidFill>
              <a:schemeClr val="tx1"/>
            </a:solidFill>
            <a:prstDash val="sysDash"/>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EFP</a:t>
            </a:r>
          </a:p>
        </p:txBody>
      </p:sp>
      <p:cxnSp>
        <p:nvCxnSpPr>
          <p:cNvPr id="4" name="Straight Connector 3">
            <a:extLst>
              <a:ext uri="{FF2B5EF4-FFF2-40B4-BE49-F238E27FC236}">
                <a16:creationId xmlns:a16="http://schemas.microsoft.com/office/drawing/2014/main" id="{C7DE50AA-A840-B090-AD39-980A31FB80E5}"/>
              </a:ext>
            </a:extLst>
          </p:cNvPr>
          <p:cNvCxnSpPr/>
          <p:nvPr/>
        </p:nvCxnSpPr>
        <p:spPr>
          <a:xfrm>
            <a:off x="3438144" y="1682496"/>
            <a:ext cx="0" cy="402336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313B3F64-C0B4-8112-B805-B8B2A47CB036}"/>
              </a:ext>
            </a:extLst>
          </p:cNvPr>
          <p:cNvCxnSpPr/>
          <p:nvPr/>
        </p:nvCxnSpPr>
        <p:spPr>
          <a:xfrm>
            <a:off x="4706112" y="1706880"/>
            <a:ext cx="0" cy="402336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CB06CBF3-E80F-E974-7883-7A7F7999FE69}"/>
              </a:ext>
            </a:extLst>
          </p:cNvPr>
          <p:cNvCxnSpPr/>
          <p:nvPr/>
        </p:nvCxnSpPr>
        <p:spPr>
          <a:xfrm>
            <a:off x="6004560" y="1706880"/>
            <a:ext cx="0" cy="4023360"/>
          </a:xfrm>
          <a:prstGeom prst="line">
            <a:avLst/>
          </a:prstGeom>
          <a:ln w="38100">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6DD4BB4-C300-B37D-7162-CDE018B0BB30}"/>
              </a:ext>
            </a:extLst>
          </p:cNvPr>
          <p:cNvSpPr txBox="1"/>
          <p:nvPr/>
        </p:nvSpPr>
        <p:spPr>
          <a:xfrm>
            <a:off x="3533070" y="1689600"/>
            <a:ext cx="1078116" cy="369332"/>
          </a:xfrm>
          <a:prstGeom prst="rect">
            <a:avLst/>
          </a:prstGeom>
          <a:solidFill>
            <a:srgbClr val="00B050"/>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Optimum</a:t>
            </a:r>
          </a:p>
        </p:txBody>
      </p:sp>
    </p:spTree>
    <p:extLst>
      <p:ext uri="{BB962C8B-B14F-4D97-AF65-F5344CB8AC3E}">
        <p14:creationId xmlns:p14="http://schemas.microsoft.com/office/powerpoint/2010/main" val="419147268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E19B653C-798C-4333-8452-3DF3AE3C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0FE50278-E2EC-42B2-A1F1-921DD3990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305994" y="-5310547"/>
            <a:ext cx="1580014" cy="12192002"/>
          </a:xfrm>
          <a:prstGeom prst="rect">
            <a:avLst/>
          </a:prstGeom>
          <a:gradFill>
            <a:gsLst>
              <a:gs pos="19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1236153F-0DB4-40DD-87C6-B40C1B7E2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72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5" y="288404"/>
            <a:ext cx="7170656" cy="97744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Density of Liner and Target</a:t>
            </a:r>
          </a:p>
        </p:txBody>
      </p:sp>
      <p:pic>
        <p:nvPicPr>
          <p:cNvPr id="8" name="Picture 7" descr="Chart&#10;&#10;Description automatically generated">
            <a:extLst>
              <a:ext uri="{FF2B5EF4-FFF2-40B4-BE49-F238E27FC236}">
                <a16:creationId xmlns:a16="http://schemas.microsoft.com/office/drawing/2014/main" id="{6AB566D7-9CC3-625C-66CF-0406DCB2E3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02553" y="2581177"/>
            <a:ext cx="3238707" cy="3263180"/>
          </a:xfrm>
          <a:prstGeom prst="rect">
            <a:avLst/>
          </a:prstGeom>
        </p:spPr>
      </p:pic>
      <p:pic>
        <p:nvPicPr>
          <p:cNvPr id="5" name="Picture 4" descr="Chart&#10;&#10;Description automatically generated">
            <a:extLst>
              <a:ext uri="{FF2B5EF4-FFF2-40B4-BE49-F238E27FC236}">
                <a16:creationId xmlns:a16="http://schemas.microsoft.com/office/drawing/2014/main" id="{CE307E35-BC77-3B8B-5F25-A7268B7E9A5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76646" y="2650091"/>
            <a:ext cx="3238707" cy="3125351"/>
          </a:xfrm>
          <a:prstGeom prst="rect">
            <a:avLst/>
          </a:prstGeom>
        </p:spPr>
      </p:pic>
      <p:pic>
        <p:nvPicPr>
          <p:cNvPr id="11" name="Picture 10" descr="Table&#10;&#10;Description automatically generated">
            <a:extLst>
              <a:ext uri="{FF2B5EF4-FFF2-40B4-BE49-F238E27FC236}">
                <a16:creationId xmlns:a16="http://schemas.microsoft.com/office/drawing/2014/main" id="{B88CEA2E-88CA-269E-6D24-46B97557C9F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050740" y="2686527"/>
            <a:ext cx="3238707" cy="3052480"/>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3A583698-54B6-F1ED-AAB0-9E7BC84F17A5}"/>
                  </a:ext>
                </a:extLst>
              </p:cNvPr>
              <p:cNvSpPr txBox="1"/>
              <p:nvPr/>
            </p:nvSpPr>
            <p:spPr>
              <a:xfrm>
                <a:off x="3693086" y="1829448"/>
                <a:ext cx="4464684" cy="81836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𝑃</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𝐿</m:t>
                      </m:r>
                      <m:rad>
                        <m:radPr>
                          <m:degHide m:val="on"/>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radPr>
                        <m:deg/>
                        <m:e>
                          <m:f>
                            <m:f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fPr>
                            <m:num>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𝜆</m:t>
                              </m:r>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𝜌</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𝑗</m:t>
                                  </m:r>
                                </m:sub>
                              </m:sSub>
                            </m:num>
                            <m:den>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𝜌</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sub>
                              </m:sSub>
                            </m:den>
                          </m:f>
                        </m:e>
                      </m:rad>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𝑤h𝑒𝑟𝑒</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𝜆</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𝑖𝑠</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𝑎</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𝑤𝑎𝑟h𝑒𝑎𝑑</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𝑐𝑜𝑛𝑠𝑡𝑎𝑛𝑡</m:t>
                      </m:r>
                    </m:oMath>
                  </m:oMathPara>
                </a14:m>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12" name="TextBox 11">
                <a:extLst>
                  <a:ext uri="{FF2B5EF4-FFF2-40B4-BE49-F238E27FC236}">
                    <a16:creationId xmlns:a16="http://schemas.microsoft.com/office/drawing/2014/main" id="{3A583698-54B6-F1ED-AAB0-9E7BC84F17A5}"/>
                  </a:ext>
                </a:extLst>
              </p:cNvPr>
              <p:cNvSpPr txBox="1">
                <a:spLocks noRot="1" noChangeAspect="1" noMove="1" noResize="1" noEditPoints="1" noAdjustHandles="1" noChangeArrowheads="1" noChangeShapeType="1" noTextEdit="1"/>
              </p:cNvSpPr>
              <p:nvPr/>
            </p:nvSpPr>
            <p:spPr>
              <a:xfrm>
                <a:off x="3693086" y="1829448"/>
                <a:ext cx="4464684" cy="818366"/>
              </a:xfrm>
              <a:prstGeom prst="rect">
                <a:avLst/>
              </a:prstGeom>
              <a:blipFill>
                <a:blip r:embed="rId6"/>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2439660112"/>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B44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3EDCEF06-78BD-0338-4DA7-992520A1F837}"/>
              </a:ext>
            </a:extLst>
          </p:cNvPr>
          <p:cNvPicPr>
            <a:picLocks noChangeAspect="1"/>
          </p:cNvPicPr>
          <p:nvPr/>
        </p:nvPicPr>
        <p:blipFill>
          <a:blip r:embed="rId2"/>
          <a:stretch>
            <a:fillRect/>
          </a:stretch>
        </p:blipFill>
        <p:spPr>
          <a:xfrm>
            <a:off x="6421035" y="1351438"/>
            <a:ext cx="5129784" cy="4155124"/>
          </a:xfrm>
          <a:prstGeom prst="rect">
            <a:avLst/>
          </a:prstGeom>
        </p:spPr>
      </p:pic>
      <p:sp>
        <p:nvSpPr>
          <p:cNvPr id="13" name="Rectangle 12">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descr="Diagram&#10;&#10;Description automatically generated">
            <a:extLst>
              <a:ext uri="{FF2B5EF4-FFF2-40B4-BE49-F238E27FC236}">
                <a16:creationId xmlns:a16="http://schemas.microsoft.com/office/drawing/2014/main" id="{B41E3B1F-0D5D-0F88-F06F-098FFF86D2D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7012" y="1691286"/>
            <a:ext cx="5129784" cy="3475427"/>
          </a:xfrm>
          <a:prstGeom prst="rect">
            <a:avLst/>
          </a:prstGeom>
        </p:spPr>
      </p:pic>
    </p:spTree>
    <p:extLst>
      <p:ext uri="{BB962C8B-B14F-4D97-AF65-F5344CB8AC3E}">
        <p14:creationId xmlns:p14="http://schemas.microsoft.com/office/powerpoint/2010/main" val="1341799203"/>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326314" y="1273194"/>
            <a:ext cx="4399093" cy="132556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prstClr val="white"/>
                </a:solidFill>
                <a:effectLst/>
                <a:uLnTx/>
                <a:uFillTx/>
                <a:latin typeface="Calibri Light" panose="020F0302020204030204"/>
                <a:ea typeface="+mn-ea"/>
                <a:cs typeface="+mn-cs"/>
              </a:rPr>
              <a:t>Case Shape and Confinement</a:t>
            </a:r>
          </a:p>
        </p:txBody>
      </p:sp>
      <p:sp>
        <p:nvSpPr>
          <p:cNvPr id="2" name="TextBox 1">
            <a:extLst>
              <a:ext uri="{FF2B5EF4-FFF2-40B4-BE49-F238E27FC236}">
                <a16:creationId xmlns:a16="http://schemas.microsoft.com/office/drawing/2014/main" id="{4E724155-AC61-96A4-D6E0-45A57F95BD61}"/>
              </a:ext>
            </a:extLst>
          </p:cNvPr>
          <p:cNvSpPr txBox="1"/>
          <p:nvPr/>
        </p:nvSpPr>
        <p:spPr>
          <a:xfrm>
            <a:off x="148002" y="2668402"/>
            <a:ext cx="5472573" cy="3181684"/>
          </a:xfrm>
        </p:spPr>
        <p:txBody>
          <a:bodyPr vert="horz" lIns="91440" tIns="45720" rIns="91440" bIns="45720" rtlCol="0" anchor="t">
            <a:normAutofit lnSpcReduction="10000"/>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Various attempts to increase jet length by boosting velocity have been attempted. However, packing too much explosive around the base region causes the hole to widen with less penetration depth. As such, a full calibre cone with a cylindrical case works well, or boat tailing to save weight without detriment to detonation wave propagation</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Confinement rigidity affects penetration performance by altering the strength of reflected shock waves. Using a stiffer or thicker metal walled case is better than a thin case.</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The minimum explosive head for normal shock-wave incidence on cone apex should be at least 0.5CD</a:t>
            </a:r>
          </a:p>
        </p:txBody>
      </p:sp>
      <p:sp>
        <p:nvSpPr>
          <p:cNvPr id="68" name="Freeform: Shape 67">
            <a:extLst>
              <a:ext uri="{FF2B5EF4-FFF2-40B4-BE49-F238E27FC236}">
                <a16:creationId xmlns:a16="http://schemas.microsoft.com/office/drawing/2014/main" id="{C62225A2-D3F0-45D1-9C47-B1037531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0" name="Freeform: Shape 69">
            <a:extLst>
              <a:ext uri="{FF2B5EF4-FFF2-40B4-BE49-F238E27FC236}">
                <a16:creationId xmlns:a16="http://schemas.microsoft.com/office/drawing/2014/main" id="{1B9FBFA8-6AF4-4091-9C8B-DEC6D893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Shape, polygon&#10;&#10;Description automatically generated">
            <a:extLst>
              <a:ext uri="{FF2B5EF4-FFF2-40B4-BE49-F238E27FC236}">
                <a16:creationId xmlns:a16="http://schemas.microsoft.com/office/drawing/2014/main" id="{389A057C-F761-C57B-8D78-6836DA69FD7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429823" y="599325"/>
            <a:ext cx="4137627" cy="2741177"/>
          </a:xfrm>
          <a:prstGeom prst="rect">
            <a:avLst/>
          </a:prstGeom>
        </p:spPr>
      </p:pic>
      <p:pic>
        <p:nvPicPr>
          <p:cNvPr id="9" name="Picture 8" descr="Diagram&#10;&#10;Description automatically generated">
            <a:extLst>
              <a:ext uri="{FF2B5EF4-FFF2-40B4-BE49-F238E27FC236}">
                <a16:creationId xmlns:a16="http://schemas.microsoft.com/office/drawing/2014/main" id="{354C24BD-D5C8-8F5A-A9EA-621699FC4FB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187612" y="4003650"/>
            <a:ext cx="4622052" cy="2010592"/>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9598294"/>
      </p:ext>
    </p:extLst>
  </p:cSld>
  <p:clrMapOvr>
    <a:overrideClrMapping bg1="dk1" tx1="lt1" bg2="dk2" tx2="lt2" accent1="accent1" accent2="accent2" accent3="accent3" accent4="accent4" accent5="accent5" accent6="accent6" hlink="hlink" folHlink="folHlink"/>
  </p:clrMapOvr>
</p:sld>
</file>

<file path=ppt/slides/slide1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136397" y="502020"/>
            <a:ext cx="5323715" cy="1642970"/>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black"/>
                </a:solidFill>
                <a:effectLst/>
                <a:uLnTx/>
                <a:uFillTx/>
                <a:latin typeface="Calibri Light" panose="020F0302020204030204"/>
                <a:ea typeface="+mn-ea"/>
                <a:cs typeface="+mn-cs"/>
              </a:rPr>
              <a:t>Explosive type</a:t>
            </a:r>
          </a:p>
        </p:txBody>
      </p:sp>
      <p:sp>
        <p:nvSpPr>
          <p:cNvPr id="2" name="TextBox 1">
            <a:extLst>
              <a:ext uri="{FF2B5EF4-FFF2-40B4-BE49-F238E27FC236}">
                <a16:creationId xmlns:a16="http://schemas.microsoft.com/office/drawing/2014/main" id="{4E724155-AC61-96A4-D6E0-45A57F95BD61}"/>
              </a:ext>
            </a:extLst>
          </p:cNvPr>
          <p:cNvSpPr txBox="1"/>
          <p:nvPr/>
        </p:nvSpPr>
        <p:spPr>
          <a:xfrm>
            <a:off x="1144923" y="2405894"/>
            <a:ext cx="5315189" cy="3535083"/>
          </a:xfrm>
        </p:spPr>
        <p:txBody>
          <a:bodyPr vert="horz" lIns="91440" tIns="45720" rIns="91440" bIns="45720" rtlCol="0" anchor="t">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An explosive with higher detonation shock pressure P gives better penetration. The explosives tabulated below have, 10,000 times the cone collapse pressure for copper.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Good filling quality is necessary to minimize jet perturbations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9" name="Rectangle 5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3" name="Rectangle 6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4" name="Table 4">
            <a:extLst>
              <a:ext uri="{FF2B5EF4-FFF2-40B4-BE49-F238E27FC236}">
                <a16:creationId xmlns:a16="http://schemas.microsoft.com/office/drawing/2014/main" id="{69ADC1F0-181B-6F95-020B-23A4F69B3025}"/>
              </a:ext>
            </a:extLst>
          </p:cNvPr>
          <p:cNvGraphicFramePr>
            <a:graphicFrameLocks noGrp="1"/>
          </p:cNvGraphicFramePr>
          <p:nvPr/>
        </p:nvGraphicFramePr>
        <p:xfrm>
          <a:off x="3541035" y="4366429"/>
          <a:ext cx="8128000" cy="185420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771710080"/>
                    </a:ext>
                  </a:extLst>
                </a:gridCol>
                <a:gridCol w="2032000">
                  <a:extLst>
                    <a:ext uri="{9D8B030D-6E8A-4147-A177-3AD203B41FA5}">
                      <a16:colId xmlns:a16="http://schemas.microsoft.com/office/drawing/2014/main" val="1372760609"/>
                    </a:ext>
                  </a:extLst>
                </a:gridCol>
                <a:gridCol w="2032000">
                  <a:extLst>
                    <a:ext uri="{9D8B030D-6E8A-4147-A177-3AD203B41FA5}">
                      <a16:colId xmlns:a16="http://schemas.microsoft.com/office/drawing/2014/main" val="2025179263"/>
                    </a:ext>
                  </a:extLst>
                </a:gridCol>
                <a:gridCol w="2032000">
                  <a:extLst>
                    <a:ext uri="{9D8B030D-6E8A-4147-A177-3AD203B41FA5}">
                      <a16:colId xmlns:a16="http://schemas.microsoft.com/office/drawing/2014/main" val="1257801842"/>
                    </a:ext>
                  </a:extLst>
                </a:gridCol>
              </a:tblGrid>
              <a:tr h="370840">
                <a:tc>
                  <a:txBody>
                    <a:bodyPr/>
                    <a:lstStyle/>
                    <a:p>
                      <a:r>
                        <a:rPr lang="en-US" dirty="0"/>
                        <a:t>Explosive</a:t>
                      </a:r>
                    </a:p>
                  </a:txBody>
                  <a:tcPr/>
                </a:tc>
                <a:tc>
                  <a:txBody>
                    <a:bodyPr/>
                    <a:lstStyle/>
                    <a:p>
                      <a:r>
                        <a:rPr lang="en-US" dirty="0"/>
                        <a:t>Density (g/cc)</a:t>
                      </a:r>
                    </a:p>
                  </a:txBody>
                  <a:tcPr/>
                </a:tc>
                <a:tc>
                  <a:txBody>
                    <a:bodyPr/>
                    <a:lstStyle/>
                    <a:p>
                      <a:r>
                        <a:rPr lang="en-US" dirty="0"/>
                        <a:t>Vd (m/s)</a:t>
                      </a:r>
                    </a:p>
                  </a:txBody>
                  <a:tcPr/>
                </a:tc>
                <a:tc>
                  <a:txBody>
                    <a:bodyPr/>
                    <a:lstStyle/>
                    <a:p>
                      <a:r>
                        <a:rPr lang="en-US" dirty="0"/>
                        <a:t>P (Kbar)</a:t>
                      </a:r>
                    </a:p>
                  </a:txBody>
                  <a:tcPr/>
                </a:tc>
                <a:extLst>
                  <a:ext uri="{0D108BD9-81ED-4DB2-BD59-A6C34878D82A}">
                    <a16:rowId xmlns:a16="http://schemas.microsoft.com/office/drawing/2014/main" val="3532149246"/>
                  </a:ext>
                </a:extLst>
              </a:tr>
              <a:tr h="370840">
                <a:tc>
                  <a:txBody>
                    <a:bodyPr/>
                    <a:lstStyle/>
                    <a:p>
                      <a:r>
                        <a:rPr lang="en-US" dirty="0"/>
                        <a:t>PE4</a:t>
                      </a:r>
                    </a:p>
                  </a:txBody>
                  <a:tcPr/>
                </a:tc>
                <a:tc>
                  <a:txBody>
                    <a:bodyPr/>
                    <a:lstStyle/>
                    <a:p>
                      <a:r>
                        <a:rPr lang="en-US" dirty="0"/>
                        <a:t>1.6</a:t>
                      </a:r>
                    </a:p>
                  </a:txBody>
                  <a:tcPr/>
                </a:tc>
                <a:tc>
                  <a:txBody>
                    <a:bodyPr/>
                    <a:lstStyle/>
                    <a:p>
                      <a:r>
                        <a:rPr lang="en-US" dirty="0"/>
                        <a:t>8200</a:t>
                      </a:r>
                    </a:p>
                  </a:txBody>
                  <a:tcPr/>
                </a:tc>
                <a:tc>
                  <a:txBody>
                    <a:bodyPr/>
                    <a:lstStyle/>
                    <a:p>
                      <a:r>
                        <a:rPr lang="en-US" dirty="0"/>
                        <a:t>270</a:t>
                      </a:r>
                    </a:p>
                  </a:txBody>
                  <a:tcPr/>
                </a:tc>
                <a:extLst>
                  <a:ext uri="{0D108BD9-81ED-4DB2-BD59-A6C34878D82A}">
                    <a16:rowId xmlns:a16="http://schemas.microsoft.com/office/drawing/2014/main" val="89346166"/>
                  </a:ext>
                </a:extLst>
              </a:tr>
              <a:tr h="370840">
                <a:tc>
                  <a:txBody>
                    <a:bodyPr/>
                    <a:lstStyle/>
                    <a:p>
                      <a:r>
                        <a:rPr lang="en-US" dirty="0"/>
                        <a:t>COMP B</a:t>
                      </a:r>
                    </a:p>
                  </a:txBody>
                  <a:tcPr/>
                </a:tc>
                <a:tc>
                  <a:txBody>
                    <a:bodyPr/>
                    <a:lstStyle/>
                    <a:p>
                      <a:r>
                        <a:rPr lang="en-US" dirty="0"/>
                        <a:t>1.6</a:t>
                      </a:r>
                    </a:p>
                  </a:txBody>
                  <a:tcPr/>
                </a:tc>
                <a:tc>
                  <a:txBody>
                    <a:bodyPr/>
                    <a:lstStyle/>
                    <a:p>
                      <a:r>
                        <a:rPr lang="en-US" dirty="0"/>
                        <a:t>7840</a:t>
                      </a:r>
                    </a:p>
                  </a:txBody>
                  <a:tcPr/>
                </a:tc>
                <a:tc>
                  <a:txBody>
                    <a:bodyPr/>
                    <a:lstStyle/>
                    <a:p>
                      <a:r>
                        <a:rPr lang="en-US" dirty="0"/>
                        <a:t>246</a:t>
                      </a:r>
                    </a:p>
                  </a:txBody>
                  <a:tcPr/>
                </a:tc>
                <a:extLst>
                  <a:ext uri="{0D108BD9-81ED-4DB2-BD59-A6C34878D82A}">
                    <a16:rowId xmlns:a16="http://schemas.microsoft.com/office/drawing/2014/main" val="619182835"/>
                  </a:ext>
                </a:extLst>
              </a:tr>
              <a:tr h="370840">
                <a:tc>
                  <a:txBody>
                    <a:bodyPr/>
                    <a:lstStyle/>
                    <a:p>
                      <a:r>
                        <a:rPr lang="en-US" dirty="0"/>
                        <a:t>EDC1/S</a:t>
                      </a:r>
                    </a:p>
                  </a:txBody>
                  <a:tcPr/>
                </a:tc>
                <a:tc>
                  <a:txBody>
                    <a:bodyPr/>
                    <a:lstStyle/>
                    <a:p>
                      <a:r>
                        <a:rPr lang="en-US" dirty="0"/>
                        <a:t>1.8</a:t>
                      </a:r>
                    </a:p>
                  </a:txBody>
                  <a:tcPr/>
                </a:tc>
                <a:tc>
                  <a:txBody>
                    <a:bodyPr/>
                    <a:lstStyle/>
                    <a:p>
                      <a:r>
                        <a:rPr lang="en-US" dirty="0"/>
                        <a:t>8600</a:t>
                      </a:r>
                    </a:p>
                  </a:txBody>
                  <a:tcPr/>
                </a:tc>
                <a:tc>
                  <a:txBody>
                    <a:bodyPr/>
                    <a:lstStyle/>
                    <a:p>
                      <a:r>
                        <a:rPr lang="en-US" dirty="0"/>
                        <a:t>333</a:t>
                      </a:r>
                    </a:p>
                  </a:txBody>
                  <a:tcPr/>
                </a:tc>
                <a:extLst>
                  <a:ext uri="{0D108BD9-81ED-4DB2-BD59-A6C34878D82A}">
                    <a16:rowId xmlns:a16="http://schemas.microsoft.com/office/drawing/2014/main" val="1718404759"/>
                  </a:ext>
                </a:extLst>
              </a:tr>
              <a:tr h="370840">
                <a:tc>
                  <a:txBody>
                    <a:bodyPr/>
                    <a:lstStyle/>
                    <a:p>
                      <a:r>
                        <a:rPr lang="en-US" dirty="0"/>
                        <a:t>TORPEX</a:t>
                      </a:r>
                    </a:p>
                  </a:txBody>
                  <a:tcPr/>
                </a:tc>
                <a:tc>
                  <a:txBody>
                    <a:bodyPr/>
                    <a:lstStyle/>
                    <a:p>
                      <a:r>
                        <a:rPr lang="en-US" dirty="0"/>
                        <a:t>1.7</a:t>
                      </a:r>
                    </a:p>
                  </a:txBody>
                  <a:tcPr/>
                </a:tc>
                <a:tc>
                  <a:txBody>
                    <a:bodyPr/>
                    <a:lstStyle/>
                    <a:p>
                      <a:r>
                        <a:rPr lang="en-US" dirty="0"/>
                        <a:t>7370</a:t>
                      </a:r>
                    </a:p>
                  </a:txBody>
                  <a:tcPr/>
                </a:tc>
                <a:tc>
                  <a:txBody>
                    <a:bodyPr/>
                    <a:lstStyle/>
                    <a:p>
                      <a:r>
                        <a:rPr lang="en-US" dirty="0"/>
                        <a:t>231</a:t>
                      </a:r>
                    </a:p>
                  </a:txBody>
                  <a:tcPr/>
                </a:tc>
                <a:extLst>
                  <a:ext uri="{0D108BD9-81ED-4DB2-BD59-A6C34878D82A}">
                    <a16:rowId xmlns:a16="http://schemas.microsoft.com/office/drawing/2014/main" val="4249103540"/>
                  </a:ext>
                </a:extLst>
              </a:tr>
            </a:tbl>
          </a:graphicData>
        </a:graphic>
      </p:graphicFrame>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1E5CEABD-2A5A-1884-CFB9-81D5AD5C153D}"/>
                  </a:ext>
                </a:extLst>
              </p:cNvPr>
              <p:cNvSpPr txBox="1"/>
              <p:nvPr/>
            </p:nvSpPr>
            <p:spPr>
              <a:xfrm>
                <a:off x="8311377" y="2405894"/>
                <a:ext cx="3312445" cy="492443"/>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𝑃</m:t>
                      </m:r>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m:t>
                      </m:r>
                      <m:sSup>
                        <m:sSupPr>
                          <m:ctrlP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sSupPr>
                        <m:e>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2.5</m:t>
                          </m:r>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×10</m:t>
                          </m:r>
                        </m:e>
                        <m:sup>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−6</m:t>
                          </m:r>
                        </m:sup>
                      </m:sSup>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𝜌</m:t>
                      </m:r>
                      <m:sSup>
                        <m:sSupPr>
                          <m:ctrlP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ctrlPr>
                        </m:sSupPr>
                        <m:e>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𝐷</m:t>
                          </m:r>
                        </m:e>
                        <m:sup>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2</m:t>
                          </m:r>
                        </m:sup>
                      </m:sSup>
                    </m:oMath>
                  </m:oMathPara>
                </a14:m>
                <a:endPar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5" name="TextBox 4">
                <a:extLst>
                  <a:ext uri="{FF2B5EF4-FFF2-40B4-BE49-F238E27FC236}">
                    <a16:creationId xmlns:a16="http://schemas.microsoft.com/office/drawing/2014/main" id="{1E5CEABD-2A5A-1884-CFB9-81D5AD5C153D}"/>
                  </a:ext>
                </a:extLst>
              </p:cNvPr>
              <p:cNvSpPr txBox="1">
                <a:spLocks noRot="1" noChangeAspect="1" noMove="1" noResize="1" noEditPoints="1" noAdjustHandles="1" noChangeArrowheads="1" noChangeShapeType="1" noTextEdit="1"/>
              </p:cNvSpPr>
              <p:nvPr/>
            </p:nvSpPr>
            <p:spPr>
              <a:xfrm>
                <a:off x="8311377" y="2405894"/>
                <a:ext cx="3312445" cy="492443"/>
              </a:xfrm>
              <a:prstGeom prst="rect">
                <a:avLst/>
              </a:prstGeom>
              <a:blipFill>
                <a:blip r:embed="rId3"/>
                <a:stretch>
                  <a:fillRect l="-2290" t="-2500" r="-382" b="-22500"/>
                </a:stretch>
              </a:blipFill>
            </p:spPr>
            <p:txBody>
              <a:bodyPr/>
              <a:lstStyle/>
              <a:p>
                <a:r>
                  <a:rPr lang="en-US">
                    <a:noFill/>
                  </a:rPr>
                  <a:t> </a:t>
                </a:r>
              </a:p>
            </p:txBody>
          </p:sp>
        </mc:Fallback>
      </mc:AlternateContent>
    </p:spTree>
    <p:extLst>
      <p:ext uri="{BB962C8B-B14F-4D97-AF65-F5344CB8AC3E}">
        <p14:creationId xmlns:p14="http://schemas.microsoft.com/office/powerpoint/2010/main" val="1595524303"/>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2032B1E8-BC40-4380-97A6-14C0320AE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82BEABD9-E1ED-49C7-8734-5494C88E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841248" y="5010912"/>
            <a:ext cx="2889504" cy="1344168"/>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600" b="0" i="0" u="none" strike="noStrike" kern="1200" cap="none" spc="0" normalizeH="0" baseline="0" noProof="0" dirty="0">
                <a:ln>
                  <a:noFill/>
                </a:ln>
                <a:solidFill>
                  <a:prstClr val="black"/>
                </a:solidFill>
                <a:effectLst/>
                <a:uLnTx/>
                <a:uFillTx/>
                <a:latin typeface="Calibri Light" panose="020F0302020204030204"/>
                <a:ea typeface="+mn-ea"/>
                <a:cs typeface="+mn-cs"/>
              </a:rPr>
              <a:t>Initiation method</a:t>
            </a:r>
          </a:p>
        </p:txBody>
      </p:sp>
      <p:pic>
        <p:nvPicPr>
          <p:cNvPr id="8" name="Picture 7" descr="Text&#10;&#10;Description automatically generated">
            <a:extLst>
              <a:ext uri="{FF2B5EF4-FFF2-40B4-BE49-F238E27FC236}">
                <a16:creationId xmlns:a16="http://schemas.microsoft.com/office/drawing/2014/main" id="{12220147-D9F8-78B8-55EC-ABC0F198820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985" y="756461"/>
            <a:ext cx="5212080" cy="3309670"/>
          </a:xfrm>
          <a:prstGeom prst="rect">
            <a:avLst/>
          </a:prstGeom>
        </p:spPr>
      </p:pic>
      <p:pic>
        <p:nvPicPr>
          <p:cNvPr id="5" name="Picture 4" descr="Graphical user interface&#10;&#10;Description automatically generated">
            <a:extLst>
              <a:ext uri="{FF2B5EF4-FFF2-40B4-BE49-F238E27FC236}">
                <a16:creationId xmlns:a16="http://schemas.microsoft.com/office/drawing/2014/main" id="{6E53474E-BD4E-19B7-E9F0-5FD0E04FBE5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345935" y="1662059"/>
            <a:ext cx="5212080" cy="1498473"/>
          </a:xfrm>
          <a:prstGeom prst="rect">
            <a:avLst/>
          </a:prstGeom>
        </p:spPr>
      </p:pic>
      <p:cxnSp>
        <p:nvCxnSpPr>
          <p:cNvPr id="59" name="Straight Connector 58">
            <a:extLst>
              <a:ext uri="{FF2B5EF4-FFF2-40B4-BE49-F238E27FC236}">
                <a16:creationId xmlns:a16="http://schemas.microsoft.com/office/drawing/2014/main" id="{17341211-05E5-4FDD-98B1-F551CD0EAE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9512"/>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A5DEAEF4-BB74-3DFB-9989-5261CAADD8FD}"/>
              </a:ext>
            </a:extLst>
          </p:cNvPr>
          <p:cNvSpPr txBox="1"/>
          <p:nvPr/>
        </p:nvSpPr>
        <p:spPr>
          <a:xfrm>
            <a:off x="4379976" y="5010912"/>
            <a:ext cx="6976872" cy="1344168"/>
          </a:xfrm>
        </p:spPr>
        <p:txBody>
          <a:bodyPr vert="horz" lIns="91440" tIns="45720" rIns="91440" bIns="45720" rtlCol="0" anchor="ctr">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rPr>
              <a:t>Whilst central initiation (CI) requires a head space of 0.5CD, peripheral initiation (PI) can be created using a wave shaper. This can save further head space if necessary. PI as opposed to CI can create jet perturbations if symmetry is not aligned (manufacturing costs etc)</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3223547"/>
      </p:ext>
    </p:extLst>
  </p:cSld>
  <p:clrMapOvr>
    <a:overrideClrMapping bg1="dk1" tx1="lt1" bg2="dk2" tx2="lt2" accent1="accent1" accent2="accent2" accent3="accent3" accent4="accent4" accent5="accent5" accent6="accent6" hlink="hlink" folHlink="folHlink"/>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2" name="Rectangle 9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4" name="Rectangle 9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6" name="Rectangle 9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8" name="Freeform: Shape 9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0" name="Rectangle 9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66722" y="586855"/>
            <a:ext cx="3201366" cy="3387497"/>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Precision symmetry</a:t>
            </a:r>
          </a:p>
        </p:txBody>
      </p:sp>
      <p:sp>
        <p:nvSpPr>
          <p:cNvPr id="2" name="TextBox 1">
            <a:extLst>
              <a:ext uri="{FF2B5EF4-FFF2-40B4-BE49-F238E27FC236}">
                <a16:creationId xmlns:a16="http://schemas.microsoft.com/office/drawing/2014/main" id="{A5DEAEF4-BB74-3DFB-9989-5261CAADD8FD}"/>
              </a:ext>
            </a:extLst>
          </p:cNvPr>
          <p:cNvSpPr txBox="1"/>
          <p:nvPr/>
        </p:nvSpPr>
        <p:spPr>
          <a:xfrm>
            <a:off x="4581727" y="649480"/>
            <a:ext cx="3524727" cy="5546047"/>
          </a:xfrm>
        </p:spPr>
        <p:txBody>
          <a:bodyPr vert="horz" lIns="91440" tIns="45720" rIns="91440" bIns="45720" rtlCol="0" anchor="ctr">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For best penetration and with the least round variation, axial and radial symmetry must be excellent. An offset or inhomogeneous charge is a disaster leading to lateral velocity V</a:t>
            </a:r>
            <a:r>
              <a:rPr kumimoji="0" lang="en-US" sz="2400" b="0" i="0" u="none" strike="noStrike" kern="1200" cap="none" spc="0" normalizeH="0" baseline="-25000" noProof="0" dirty="0">
                <a:ln>
                  <a:noFill/>
                </a:ln>
                <a:solidFill>
                  <a:prstClr val="black"/>
                </a:solidFill>
                <a:effectLst/>
                <a:uLnTx/>
                <a:uFillTx/>
                <a:latin typeface="Calibri" panose="020F0502020204030204"/>
                <a:ea typeface="+mn-ea"/>
                <a:cs typeface="+mn-cs"/>
              </a:rPr>
              <a:t>L</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If the jet elements stay on axis they all contribute to hole deepening.</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As V</a:t>
            </a:r>
            <a:r>
              <a:rPr kumimoji="0" lang="en-US" sz="2400" b="0" i="0" u="none" strike="noStrike" kern="1200" cap="none" spc="0" normalizeH="0" baseline="-25000" noProof="0" dirty="0">
                <a:ln>
                  <a:noFill/>
                </a:ln>
                <a:solidFill>
                  <a:prstClr val="black"/>
                </a:solidFill>
                <a:effectLst/>
                <a:uLnTx/>
                <a:uFillTx/>
                <a:latin typeface="Calibri" panose="020F0502020204030204"/>
                <a:ea typeface="+mn-ea"/>
                <a:cs typeface="+mn-cs"/>
              </a:rPr>
              <a:t>L</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reduces penetration improves </a:t>
            </a:r>
          </a:p>
        </p:txBody>
      </p:sp>
      <p:pic>
        <p:nvPicPr>
          <p:cNvPr id="5" name="Picture 4" descr="A picture containing text, wall, indoor, picture frame&#10;&#10;Description automatically generated">
            <a:extLst>
              <a:ext uri="{FF2B5EF4-FFF2-40B4-BE49-F238E27FC236}">
                <a16:creationId xmlns:a16="http://schemas.microsoft.com/office/drawing/2014/main" id="{ED7252C5-6DFD-4025-E238-B4804DC5C5B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21600000">
            <a:off x="8109502" y="1529137"/>
            <a:ext cx="3615776" cy="3811605"/>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1586262"/>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Spin</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Chart&#10;&#10;Description automatically generated">
            <a:extLst>
              <a:ext uri="{FF2B5EF4-FFF2-40B4-BE49-F238E27FC236}">
                <a16:creationId xmlns:a16="http://schemas.microsoft.com/office/drawing/2014/main" id="{A71E9BEA-7F12-5AD8-FFB0-BB392FD668A2}"/>
              </a:ext>
            </a:extLst>
          </p:cNvPr>
          <p:cNvPicPr>
            <a:picLocks noChangeAspect="1"/>
          </p:cNvPicPr>
          <p:nvPr/>
        </p:nvPicPr>
        <p:blipFill>
          <a:blip r:embed="rId3"/>
          <a:stretch>
            <a:fillRect/>
          </a:stretch>
        </p:blipFill>
        <p:spPr>
          <a:xfrm rot="21540000">
            <a:off x="5819262" y="1725396"/>
            <a:ext cx="5537175" cy="4980364"/>
          </a:xfrm>
          <a:prstGeom prst="rect">
            <a:avLst/>
          </a:prstGeom>
        </p:spPr>
      </p:pic>
      <p:sp>
        <p:nvSpPr>
          <p:cNvPr id="5" name="TextBox 4">
            <a:extLst>
              <a:ext uri="{FF2B5EF4-FFF2-40B4-BE49-F238E27FC236}">
                <a16:creationId xmlns:a16="http://schemas.microsoft.com/office/drawing/2014/main" id="{EA5DD83C-6020-F736-29D2-014C61503C8F}"/>
              </a:ext>
            </a:extLst>
          </p:cNvPr>
          <p:cNvSpPr txBox="1"/>
          <p:nvPr/>
        </p:nvSpPr>
        <p:spPr>
          <a:xfrm>
            <a:off x="699712" y="1356586"/>
            <a:ext cx="4711090" cy="5546047"/>
          </a:xfrm>
        </p:spPr>
        <p:txBody>
          <a:bodyPr vert="horz" lIns="91440" tIns="45720" rIns="91440" bIns="45720" rtlCol="0" anchor="ctr">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effect of charge rotation or spin is to degrade penetration – centripetal force diffuses the jet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At 30 revolutions per second the penetration is roughly halved (Schofield)</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Warheads are therefore fin-stabilized in flight, or if fired from a rifled gun adopt slipping driving bands (like the LRP)</a:t>
            </a:r>
          </a:p>
        </p:txBody>
      </p:sp>
    </p:spTree>
    <p:extLst>
      <p:ext uri="{BB962C8B-B14F-4D97-AF65-F5344CB8AC3E}">
        <p14:creationId xmlns:p14="http://schemas.microsoft.com/office/powerpoint/2010/main" val="722607206"/>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4C50B5B6-238B-0443-8A65-D0A345E89CD0}"/>
              </a:ext>
            </a:extLst>
          </p:cNvPr>
          <p:cNvGraphicFramePr>
            <a:graphicFrameLocks noGrp="1"/>
          </p:cNvGraphicFramePr>
          <p:nvPr>
            <p:extLst>
              <p:ext uri="{D42A27DB-BD31-4B8C-83A1-F6EECF244321}">
                <p14:modId xmlns:p14="http://schemas.microsoft.com/office/powerpoint/2010/main" val="3102172045"/>
              </p:ext>
            </p:extLst>
          </p:nvPr>
        </p:nvGraphicFramePr>
        <p:xfrm>
          <a:off x="481623" y="1088487"/>
          <a:ext cx="11228754" cy="5577840"/>
        </p:xfrm>
        <a:graphic>
          <a:graphicData uri="http://schemas.openxmlformats.org/drawingml/2006/table">
            <a:tbl>
              <a:tblPr firstRow="1" bandRow="1">
                <a:tableStyleId>{5C22544A-7EE6-4342-B048-85BDC9FD1C3A}</a:tableStyleId>
              </a:tblPr>
              <a:tblGrid>
                <a:gridCol w="2783163">
                  <a:extLst>
                    <a:ext uri="{9D8B030D-6E8A-4147-A177-3AD203B41FA5}">
                      <a16:colId xmlns:a16="http://schemas.microsoft.com/office/drawing/2014/main" val="1952531190"/>
                    </a:ext>
                  </a:extLst>
                </a:gridCol>
                <a:gridCol w="5245191">
                  <a:extLst>
                    <a:ext uri="{9D8B030D-6E8A-4147-A177-3AD203B41FA5}">
                      <a16:colId xmlns:a16="http://schemas.microsoft.com/office/drawing/2014/main" val="4291297362"/>
                    </a:ext>
                  </a:extLst>
                </a:gridCol>
                <a:gridCol w="3200400">
                  <a:extLst>
                    <a:ext uri="{9D8B030D-6E8A-4147-A177-3AD203B41FA5}">
                      <a16:colId xmlns:a16="http://schemas.microsoft.com/office/drawing/2014/main" val="4251599262"/>
                    </a:ext>
                  </a:extLst>
                </a:gridCol>
              </a:tblGrid>
              <a:tr h="370840">
                <a:tc>
                  <a:txBody>
                    <a:bodyPr/>
                    <a:lstStyle/>
                    <a:p>
                      <a:r>
                        <a:rPr lang="en-US" sz="2000" dirty="0"/>
                        <a:t>Factor</a:t>
                      </a:r>
                    </a:p>
                  </a:txBody>
                  <a:tcPr/>
                </a:tc>
                <a:tc>
                  <a:txBody>
                    <a:bodyPr/>
                    <a:lstStyle/>
                    <a:p>
                      <a:r>
                        <a:rPr lang="en-US" sz="2000" dirty="0"/>
                        <a:t>Penetration (CD)</a:t>
                      </a:r>
                    </a:p>
                  </a:txBody>
                  <a:tcPr/>
                </a:tc>
                <a:tc>
                  <a:txBody>
                    <a:bodyPr/>
                    <a:lstStyle/>
                    <a:p>
                      <a:r>
                        <a:rPr lang="en-US" sz="2000" dirty="0"/>
                        <a:t>Remarks</a:t>
                      </a:r>
                    </a:p>
                  </a:txBody>
                  <a:tcPr/>
                </a:tc>
                <a:extLst>
                  <a:ext uri="{0D108BD9-81ED-4DB2-BD59-A6C34878D82A}">
                    <a16:rowId xmlns:a16="http://schemas.microsoft.com/office/drawing/2014/main" val="156387277"/>
                  </a:ext>
                </a:extLst>
              </a:tr>
              <a:tr h="370840">
                <a:tc>
                  <a:txBody>
                    <a:bodyPr/>
                    <a:lstStyle/>
                    <a:p>
                      <a:r>
                        <a:rPr lang="en-US" sz="2000" dirty="0"/>
                        <a:t>Charge Diameter</a:t>
                      </a:r>
                    </a:p>
                  </a:txBody>
                  <a:tcPr/>
                </a:tc>
                <a:tc>
                  <a:txBody>
                    <a:bodyPr/>
                    <a:lstStyle/>
                    <a:p>
                      <a:r>
                        <a:rPr lang="en-US" sz="2000" dirty="0"/>
                        <a:t>Increases with increasing diameter of charge</a:t>
                      </a:r>
                    </a:p>
                  </a:txBody>
                  <a:tcPr/>
                </a:tc>
                <a:tc>
                  <a:txBody>
                    <a:bodyPr/>
                    <a:lstStyle/>
                    <a:p>
                      <a:endParaRPr lang="en-US" sz="2000" dirty="0"/>
                    </a:p>
                  </a:txBody>
                  <a:tcPr/>
                </a:tc>
                <a:extLst>
                  <a:ext uri="{0D108BD9-81ED-4DB2-BD59-A6C34878D82A}">
                    <a16:rowId xmlns:a16="http://schemas.microsoft.com/office/drawing/2014/main" val="2673860015"/>
                  </a:ext>
                </a:extLst>
              </a:tr>
              <a:tr h="370840">
                <a:tc>
                  <a:txBody>
                    <a:bodyPr/>
                    <a:lstStyle/>
                    <a:p>
                      <a:r>
                        <a:rPr lang="en-US" sz="2000" dirty="0"/>
                        <a:t>Stand-Off</a:t>
                      </a:r>
                    </a:p>
                  </a:txBody>
                  <a:tcPr/>
                </a:tc>
                <a:tc>
                  <a:txBody>
                    <a:bodyPr/>
                    <a:lstStyle/>
                    <a:p>
                      <a:r>
                        <a:rPr lang="en-US" sz="2000" dirty="0"/>
                        <a:t>2 – 8 (up to 1000 EFP)</a:t>
                      </a:r>
                    </a:p>
                  </a:txBody>
                  <a:tcPr/>
                </a:tc>
                <a:tc>
                  <a:txBody>
                    <a:bodyPr/>
                    <a:lstStyle/>
                    <a:p>
                      <a:r>
                        <a:rPr lang="en-US" sz="2000" dirty="0"/>
                        <a:t>&gt; 14 EFP</a:t>
                      </a:r>
                    </a:p>
                  </a:txBody>
                  <a:tcPr/>
                </a:tc>
                <a:extLst>
                  <a:ext uri="{0D108BD9-81ED-4DB2-BD59-A6C34878D82A}">
                    <a16:rowId xmlns:a16="http://schemas.microsoft.com/office/drawing/2014/main" val="1758477118"/>
                  </a:ext>
                </a:extLst>
              </a:tr>
              <a:tr h="370840">
                <a:tc>
                  <a:txBody>
                    <a:bodyPr/>
                    <a:lstStyle/>
                    <a:p>
                      <a:r>
                        <a:rPr lang="en-US" sz="2000" dirty="0"/>
                        <a:t>Density of Liner Material</a:t>
                      </a:r>
                    </a:p>
                  </a:txBody>
                  <a:tcPr/>
                </a:tc>
                <a:tc>
                  <a:txBody>
                    <a:bodyPr/>
                    <a:lstStyle/>
                    <a:p>
                      <a:r>
                        <a:rPr lang="en-US" sz="2000" dirty="0"/>
                        <a:t>Increases with density (1.47:1 </a:t>
                      </a:r>
                      <a:r>
                        <a:rPr lang="en-US" sz="2000" dirty="0" err="1"/>
                        <a:t>W:Cu</a:t>
                      </a:r>
                      <a:r>
                        <a:rPr lang="en-US" sz="2000" dirty="0"/>
                        <a:t>)</a:t>
                      </a:r>
                    </a:p>
                  </a:txBody>
                  <a:tcPr/>
                </a:tc>
                <a:tc>
                  <a:txBody>
                    <a:bodyPr/>
                    <a:lstStyle/>
                    <a:p>
                      <a:r>
                        <a:rPr lang="en-US" sz="2000" dirty="0"/>
                        <a:t>Ductility?</a:t>
                      </a:r>
                    </a:p>
                  </a:txBody>
                  <a:tcPr/>
                </a:tc>
                <a:extLst>
                  <a:ext uri="{0D108BD9-81ED-4DB2-BD59-A6C34878D82A}">
                    <a16:rowId xmlns:a16="http://schemas.microsoft.com/office/drawing/2014/main" val="4276656555"/>
                  </a:ext>
                </a:extLst>
              </a:tr>
              <a:tr h="370840">
                <a:tc>
                  <a:txBody>
                    <a:bodyPr/>
                    <a:lstStyle/>
                    <a:p>
                      <a:r>
                        <a:rPr lang="en-US" sz="2000" dirty="0"/>
                        <a:t>Cone Angle</a:t>
                      </a:r>
                    </a:p>
                  </a:txBody>
                  <a:tcPr/>
                </a:tc>
                <a:tc>
                  <a:txBody>
                    <a:bodyPr/>
                    <a:lstStyle/>
                    <a:p>
                      <a:r>
                        <a:rPr lang="en-US" sz="2000" baseline="0" dirty="0"/>
                        <a:t>5 – 6 (0.5 – 2 EFP)</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35 – 45</a:t>
                      </a:r>
                      <a:r>
                        <a:rPr lang="en-US" sz="2000" baseline="30000" dirty="0"/>
                        <a:t>0 </a:t>
                      </a:r>
                      <a:r>
                        <a:rPr lang="en-US" sz="2000" baseline="0" dirty="0"/>
                        <a:t> (150</a:t>
                      </a:r>
                      <a:r>
                        <a:rPr lang="en-US" sz="2000" baseline="30000" dirty="0"/>
                        <a:t>0</a:t>
                      </a:r>
                      <a:r>
                        <a:rPr lang="en-US" sz="2000" baseline="0" dirty="0"/>
                        <a:t> EFP)</a:t>
                      </a:r>
                      <a:endParaRPr lang="en-US" sz="2000" baseline="30000" dirty="0"/>
                    </a:p>
                  </a:txBody>
                  <a:tcPr/>
                </a:tc>
                <a:extLst>
                  <a:ext uri="{0D108BD9-81ED-4DB2-BD59-A6C34878D82A}">
                    <a16:rowId xmlns:a16="http://schemas.microsoft.com/office/drawing/2014/main" val="896050080"/>
                  </a:ext>
                </a:extLst>
              </a:tr>
              <a:tr h="370840">
                <a:tc>
                  <a:txBody>
                    <a:bodyPr/>
                    <a:lstStyle/>
                    <a:p>
                      <a:r>
                        <a:rPr lang="en-US" sz="2000" dirty="0"/>
                        <a:t>Case Shape</a:t>
                      </a:r>
                    </a:p>
                  </a:txBody>
                  <a:tcPr/>
                </a:tc>
                <a:tc>
                  <a:txBody>
                    <a:bodyPr/>
                    <a:lstStyle/>
                    <a:p>
                      <a:r>
                        <a:rPr lang="en-US" sz="2000" dirty="0"/>
                        <a:t>Best results achieved with cylindrical case</a:t>
                      </a:r>
                    </a:p>
                  </a:txBody>
                  <a:tcPr/>
                </a:tc>
                <a:tc>
                  <a:txBody>
                    <a:bodyPr/>
                    <a:lstStyle/>
                    <a:p>
                      <a:endParaRPr lang="en-US" sz="2000" dirty="0"/>
                    </a:p>
                  </a:txBody>
                  <a:tcPr/>
                </a:tc>
                <a:extLst>
                  <a:ext uri="{0D108BD9-81ED-4DB2-BD59-A6C34878D82A}">
                    <a16:rowId xmlns:a16="http://schemas.microsoft.com/office/drawing/2014/main" val="4005564364"/>
                  </a:ext>
                </a:extLst>
              </a:tr>
              <a:tr h="370840">
                <a:tc>
                  <a:txBody>
                    <a:bodyPr/>
                    <a:lstStyle/>
                    <a:p>
                      <a:r>
                        <a:rPr lang="en-US" sz="2000" dirty="0"/>
                        <a:t>Confinement</a:t>
                      </a:r>
                    </a:p>
                  </a:txBody>
                  <a:tcPr/>
                </a:tc>
                <a:tc>
                  <a:txBody>
                    <a:bodyPr/>
                    <a:lstStyle/>
                    <a:p>
                      <a:r>
                        <a:rPr lang="en-US" sz="2000" dirty="0"/>
                        <a:t>Greater penetration if </a:t>
                      </a:r>
                      <a:r>
                        <a:rPr lang="en-US" sz="2000"/>
                        <a:t>charge is confined</a:t>
                      </a:r>
                      <a:endParaRPr lang="en-US" sz="2000" dirty="0"/>
                    </a:p>
                  </a:txBody>
                  <a:tcPr/>
                </a:tc>
                <a:tc>
                  <a:txBody>
                    <a:bodyPr/>
                    <a:lstStyle/>
                    <a:p>
                      <a:r>
                        <a:rPr lang="en-US" sz="2000" dirty="0"/>
                        <a:t>The grater the density of the case material the greater the penetration</a:t>
                      </a:r>
                    </a:p>
                  </a:txBody>
                  <a:tcPr/>
                </a:tc>
                <a:extLst>
                  <a:ext uri="{0D108BD9-81ED-4DB2-BD59-A6C34878D82A}">
                    <a16:rowId xmlns:a16="http://schemas.microsoft.com/office/drawing/2014/main" val="3263293933"/>
                  </a:ext>
                </a:extLst>
              </a:tr>
              <a:tr h="370840">
                <a:tc>
                  <a:txBody>
                    <a:bodyPr/>
                    <a:lstStyle/>
                    <a:p>
                      <a:r>
                        <a:rPr lang="en-US" sz="2000" dirty="0"/>
                        <a:t>Explosive Type</a:t>
                      </a:r>
                    </a:p>
                  </a:txBody>
                  <a:tcPr/>
                </a:tc>
                <a:tc>
                  <a:txBody>
                    <a:bodyPr/>
                    <a:lstStyle/>
                    <a:p>
                      <a:r>
                        <a:rPr lang="en-US" sz="2000" dirty="0"/>
                        <a:t>Greater penetration with increased VoD</a:t>
                      </a:r>
                    </a:p>
                  </a:txBody>
                  <a:tcPr/>
                </a:tc>
                <a:tc>
                  <a:txBody>
                    <a:bodyPr/>
                    <a:lstStyle/>
                    <a:p>
                      <a:endParaRPr lang="en-US" sz="2000"/>
                    </a:p>
                  </a:txBody>
                  <a:tcPr/>
                </a:tc>
                <a:extLst>
                  <a:ext uri="{0D108BD9-81ED-4DB2-BD59-A6C34878D82A}">
                    <a16:rowId xmlns:a16="http://schemas.microsoft.com/office/drawing/2014/main" val="2804905787"/>
                  </a:ext>
                </a:extLst>
              </a:tr>
              <a:tr h="370840">
                <a:tc>
                  <a:txBody>
                    <a:bodyPr/>
                    <a:lstStyle/>
                    <a:p>
                      <a:r>
                        <a:rPr lang="en-US" sz="2000" dirty="0"/>
                        <a:t>Initiation Method</a:t>
                      </a:r>
                    </a:p>
                  </a:txBody>
                  <a:tcPr/>
                </a:tc>
                <a:tc>
                  <a:txBody>
                    <a:bodyPr/>
                    <a:lstStyle/>
                    <a:p>
                      <a:r>
                        <a:rPr lang="en-US" sz="2000" dirty="0"/>
                        <a:t>Minimum head space 0.5</a:t>
                      </a:r>
                    </a:p>
                  </a:txBody>
                  <a:tcPr/>
                </a:tc>
                <a:tc>
                  <a:txBody>
                    <a:bodyPr/>
                    <a:lstStyle/>
                    <a:p>
                      <a:r>
                        <a:rPr lang="en-US" sz="2000" dirty="0"/>
                        <a:t>Central Initiation (can be less with wave shaper)</a:t>
                      </a:r>
                    </a:p>
                  </a:txBody>
                  <a:tcPr/>
                </a:tc>
                <a:extLst>
                  <a:ext uri="{0D108BD9-81ED-4DB2-BD59-A6C34878D82A}">
                    <a16:rowId xmlns:a16="http://schemas.microsoft.com/office/drawing/2014/main" val="3384050260"/>
                  </a:ext>
                </a:extLst>
              </a:tr>
              <a:tr h="370840">
                <a:tc>
                  <a:txBody>
                    <a:bodyPr/>
                    <a:lstStyle/>
                    <a:p>
                      <a:r>
                        <a:rPr lang="en-US" sz="2000" dirty="0"/>
                        <a:t>Symmetry</a:t>
                      </a:r>
                    </a:p>
                  </a:txBody>
                  <a:tcPr/>
                </a:tc>
                <a:tc>
                  <a:txBody>
                    <a:bodyPr/>
                    <a:lstStyle/>
                    <a:p>
                      <a:endParaRPr lang="en-US" sz="2000"/>
                    </a:p>
                  </a:txBody>
                  <a:tcPr/>
                </a:tc>
                <a:tc>
                  <a:txBody>
                    <a:bodyPr/>
                    <a:lstStyle/>
                    <a:p>
                      <a:endParaRPr lang="en-US" sz="2000"/>
                    </a:p>
                  </a:txBody>
                  <a:tcPr/>
                </a:tc>
                <a:extLst>
                  <a:ext uri="{0D108BD9-81ED-4DB2-BD59-A6C34878D82A}">
                    <a16:rowId xmlns:a16="http://schemas.microsoft.com/office/drawing/2014/main" val="4005032836"/>
                  </a:ext>
                </a:extLst>
              </a:tr>
              <a:tr h="370840">
                <a:tc>
                  <a:txBody>
                    <a:bodyPr/>
                    <a:lstStyle/>
                    <a:p>
                      <a:r>
                        <a:rPr lang="en-US" sz="2000" dirty="0"/>
                        <a:t>Spin</a:t>
                      </a:r>
                    </a:p>
                  </a:txBody>
                  <a:tcPr/>
                </a:tc>
                <a:tc>
                  <a:txBody>
                    <a:bodyPr/>
                    <a:lstStyle/>
                    <a:p>
                      <a:r>
                        <a:rPr lang="en-US" sz="2000" dirty="0"/>
                        <a:t>Reduces with increased spin</a:t>
                      </a:r>
                    </a:p>
                  </a:txBody>
                  <a:tcPr/>
                </a:tc>
                <a:tc>
                  <a:txBody>
                    <a:bodyPr/>
                    <a:lstStyle/>
                    <a:p>
                      <a:r>
                        <a:rPr lang="en-US" sz="2000" dirty="0"/>
                        <a:t>Above 30 </a:t>
                      </a:r>
                      <a:r>
                        <a:rPr lang="en-US" sz="2000" dirty="0" err="1"/>
                        <a:t>rps</a:t>
                      </a:r>
                      <a:r>
                        <a:rPr lang="en-US" sz="2000" dirty="0"/>
                        <a:t> the penetration 50%</a:t>
                      </a:r>
                    </a:p>
                  </a:txBody>
                  <a:tcPr/>
                </a:tc>
                <a:extLst>
                  <a:ext uri="{0D108BD9-81ED-4DB2-BD59-A6C34878D82A}">
                    <a16:rowId xmlns:a16="http://schemas.microsoft.com/office/drawing/2014/main" val="2906506727"/>
                  </a:ext>
                </a:extLst>
              </a:tr>
            </a:tbl>
          </a:graphicData>
        </a:graphic>
      </p:graphicFrame>
      <p:sp>
        <p:nvSpPr>
          <p:cNvPr id="4" name="Content Placeholder 1">
            <a:extLst>
              <a:ext uri="{FF2B5EF4-FFF2-40B4-BE49-F238E27FC236}">
                <a16:creationId xmlns:a16="http://schemas.microsoft.com/office/drawing/2014/main" id="{B7A34305-44B9-D727-4A5C-90CB5CAB46B1}"/>
              </a:ext>
            </a:extLst>
          </p:cNvPr>
          <p:cNvSpPr txBox="1">
            <a:spLocks/>
          </p:cNvSpPr>
          <p:nvPr/>
        </p:nvSpPr>
        <p:spPr>
          <a:xfrm>
            <a:off x="5811796" y="33677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4000" dirty="0">
                <a:solidFill>
                  <a:prstClr val="white"/>
                </a:solidFill>
                <a:latin typeface="Calibri" panose="020F0502020204030204"/>
              </a:rPr>
              <a:t>S</a:t>
            </a:r>
            <a:r>
              <a:rPr kumimoji="0" lang="en-GB" sz="4000" b="0" i="0" u="none" strike="noStrike" kern="1200" cap="none" spc="0" normalizeH="0" baseline="0" noProof="0" dirty="0" err="1">
                <a:ln>
                  <a:noFill/>
                </a:ln>
                <a:solidFill>
                  <a:prstClr val="white"/>
                </a:solidFill>
                <a:effectLst/>
                <a:uLnTx/>
                <a:uFillTx/>
                <a:latin typeface="Calibri" panose="020F0502020204030204"/>
                <a:ea typeface="+mn-ea"/>
                <a:cs typeface="+mn-cs"/>
              </a:rPr>
              <a:t>haped</a:t>
            </a: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 charge summary</a:t>
            </a:r>
          </a:p>
        </p:txBody>
      </p:sp>
    </p:spTree>
    <p:extLst>
      <p:ext uri="{BB962C8B-B14F-4D97-AF65-F5344CB8AC3E}">
        <p14:creationId xmlns:p14="http://schemas.microsoft.com/office/powerpoint/2010/main" val="1111773809"/>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137034" y="609600"/>
            <a:ext cx="4784796" cy="133084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prstClr val="black"/>
                </a:solidFill>
                <a:effectLst/>
                <a:uLnTx/>
                <a:uFillTx/>
                <a:latin typeface="Calibri Light" panose="020F0302020204030204"/>
                <a:ea typeface="+mn-ea"/>
                <a:cs typeface="+mn-cs"/>
              </a:rPr>
              <a:t>EFP Liner Collapse</a:t>
            </a:r>
          </a:p>
        </p:txBody>
      </p:sp>
      <p:sp>
        <p:nvSpPr>
          <p:cNvPr id="16" name="TextBox 15">
            <a:extLst>
              <a:ext uri="{FF2B5EF4-FFF2-40B4-BE49-F238E27FC236}">
                <a16:creationId xmlns:a16="http://schemas.microsoft.com/office/drawing/2014/main" id="{A9BE506E-E191-72B8-2186-70D23DEE46F5}"/>
              </a:ext>
            </a:extLst>
          </p:cNvPr>
          <p:cNvSpPr txBox="1"/>
          <p:nvPr/>
        </p:nvSpPr>
        <p:spPr>
          <a:xfrm>
            <a:off x="440871" y="1812472"/>
            <a:ext cx="5655129" cy="4290216"/>
          </a:xfrm>
        </p:spPr>
        <p:txBody>
          <a:bodyPr vert="horz" lIns="91440" tIns="45720" rIns="91440" bIns="45720" rtlCol="0">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This is the Misnay-Schardin Effect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Wide angle cones and other liner shapes such as plates or dishes do not jet, but give, instead, an EFP, sometimes called a self-forging fragment (SFF).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The fragment or slug forms by plastic flow and has a velocity or around 1 – 3 km/s. Target penetration is much less than a shaped charge jet but hole diameter is larger with more armour backspall. Liner does not separate into high velocity jet and low velocity slug; it simply folds into a single fragment.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In general, the thinner the liner the higher the slug velocity</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Stand-off can be up to 1000 CD! Frequently used for OTA, side attack and belly attack where armour is usually weakest.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600" b="0" i="1" u="none" strike="noStrike" kern="1200" cap="none" spc="0" normalizeH="0" baseline="0" noProof="0" dirty="0">
                <a:ln>
                  <a:noFill/>
                </a:ln>
                <a:solidFill>
                  <a:prstClr val="black"/>
                </a:solidFill>
                <a:effectLst/>
                <a:uLnTx/>
                <a:uFillTx/>
                <a:latin typeface="Calibri" panose="020F0502020204030204"/>
                <a:ea typeface="+mn-ea"/>
                <a:cs typeface="+mn-cs"/>
              </a:rPr>
              <a:t>Note: Slide 56, which stated that after 14CD stand-off a shaped charge is nugatory in armour attack</a:t>
            </a:r>
          </a:p>
        </p:txBody>
      </p:sp>
      <p:pic>
        <p:nvPicPr>
          <p:cNvPr id="4" name="Picture 3" descr="Diagram&#10;&#10;Description automatically generated">
            <a:extLst>
              <a:ext uri="{FF2B5EF4-FFF2-40B4-BE49-F238E27FC236}">
                <a16:creationId xmlns:a16="http://schemas.microsoft.com/office/drawing/2014/main" id="{73B14D25-C333-8BF5-1009-2C3A5DD5700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80610" y="2060267"/>
            <a:ext cx="4737650" cy="2759680"/>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5768758"/>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137034" y="609600"/>
            <a:ext cx="4784796" cy="133084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prstClr val="black"/>
                </a:solidFill>
                <a:effectLst/>
                <a:uLnTx/>
                <a:uFillTx/>
                <a:latin typeface="Calibri Light" panose="020F0302020204030204"/>
                <a:ea typeface="+mn-ea"/>
                <a:cs typeface="+mn-cs"/>
              </a:rPr>
              <a:t>EFP Liner Collapse</a:t>
            </a:r>
          </a:p>
        </p:txBody>
      </p:sp>
      <p:sp>
        <p:nvSpPr>
          <p:cNvPr id="16" name="TextBox 15">
            <a:extLst>
              <a:ext uri="{FF2B5EF4-FFF2-40B4-BE49-F238E27FC236}">
                <a16:creationId xmlns:a16="http://schemas.microsoft.com/office/drawing/2014/main" id="{A9BE506E-E191-72B8-2186-70D23DEE46F5}"/>
              </a:ext>
            </a:extLst>
          </p:cNvPr>
          <p:cNvSpPr txBox="1"/>
          <p:nvPr/>
        </p:nvSpPr>
        <p:spPr>
          <a:xfrm>
            <a:off x="440871" y="1812472"/>
            <a:ext cx="5655129" cy="4290216"/>
          </a:xfrm>
        </p:spPr>
        <p:txBody>
          <a:bodyPr vert="horz" lIns="91440" tIns="45720" rIns="91440" bIns="45720" rtlCol="0">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This is the Misnay-Schardin Effect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Wide angle cones and other liner shapes such as plates or dishes do not jet, but give, instead, an EFP, sometimes called a self-forging fragment (SFF).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The fragment or slug forms by plastic flow and has a velocity or around 1 – 3 km/s. Target penetration is much less than a shaped charge jet but hole diameter is larger with more armour backspall. Liner does not separate into high velocity jet and low velocity slug; it simply folds into a single fragment.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In general, the thinner the liner the higher the slug velocity</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Stand-off can be up to 1000 CD! Frequently used for OTA, side attack and belly attack where armour is usually weakest.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600" b="0" i="1" u="none" strike="noStrike" kern="1200" cap="none" spc="0" normalizeH="0" baseline="0" noProof="0" dirty="0">
                <a:ln>
                  <a:noFill/>
                </a:ln>
                <a:solidFill>
                  <a:prstClr val="black"/>
                </a:solidFill>
                <a:effectLst/>
                <a:uLnTx/>
                <a:uFillTx/>
                <a:latin typeface="Calibri" panose="020F0502020204030204"/>
                <a:ea typeface="+mn-ea"/>
                <a:cs typeface="+mn-cs"/>
              </a:rPr>
              <a:t>Note: Slide 56, which stated that after 14CD stand-off a shaped charge is nugatory in armour attack</a:t>
            </a:r>
          </a:p>
        </p:txBody>
      </p:sp>
      <p:pic>
        <p:nvPicPr>
          <p:cNvPr id="4" name="Picture 3" descr="Diagram&#10;&#10;Description automatically generated">
            <a:extLst>
              <a:ext uri="{FF2B5EF4-FFF2-40B4-BE49-F238E27FC236}">
                <a16:creationId xmlns:a16="http://schemas.microsoft.com/office/drawing/2014/main" id="{73B14D25-C333-8BF5-1009-2C3A5DD5700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80610" y="2060267"/>
            <a:ext cx="4737650" cy="2759680"/>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3672602"/>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4" y="353160"/>
            <a:ext cx="7091300" cy="898581"/>
          </a:xfrm>
        </p:spPr>
        <p:txBody>
          <a:bodyPr vert="horz" lIns="91440" tIns="45720" rIns="91440" bIns="45720" rtlCol="0" anchor="ctr" anchorCtr="0">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Effect of cone angle on jet / slug formation</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Chart&#10;&#10;Description automatically generated">
            <a:extLst>
              <a:ext uri="{FF2B5EF4-FFF2-40B4-BE49-F238E27FC236}">
                <a16:creationId xmlns:a16="http://schemas.microsoft.com/office/drawing/2014/main" id="{020836AF-DAB6-49A3-72DE-80A3164F3F4D}"/>
              </a:ext>
            </a:extLst>
          </p:cNvPr>
          <p:cNvPicPr>
            <a:picLocks noChangeAspect="1"/>
          </p:cNvPicPr>
          <p:nvPr/>
        </p:nvPicPr>
        <p:blipFill>
          <a:blip r:embed="rId3"/>
          <a:stretch>
            <a:fillRect/>
          </a:stretch>
        </p:blipFill>
        <p:spPr>
          <a:xfrm>
            <a:off x="6384471" y="1688868"/>
            <a:ext cx="4702629" cy="4909663"/>
          </a:xfrm>
          <a:prstGeom prst="rect">
            <a:avLst/>
          </a:prstGeom>
        </p:spPr>
      </p:pic>
      <p:sp>
        <p:nvSpPr>
          <p:cNvPr id="7" name="TextBox 6">
            <a:extLst>
              <a:ext uri="{FF2B5EF4-FFF2-40B4-BE49-F238E27FC236}">
                <a16:creationId xmlns:a16="http://schemas.microsoft.com/office/drawing/2014/main" id="{12A7B0D0-EBF3-5812-B464-E28452C03A8B}"/>
              </a:ext>
            </a:extLst>
          </p:cNvPr>
          <p:cNvSpPr txBox="1"/>
          <p:nvPr/>
        </p:nvSpPr>
        <p:spPr>
          <a:xfrm>
            <a:off x="440871" y="1998592"/>
            <a:ext cx="5655129" cy="4290216"/>
          </a:xfrm>
        </p:spPr>
        <p:txBody>
          <a:bodyPr vert="horz" lIns="91440" tIns="45720" rIns="91440" bIns="45720" rtlCol="0">
            <a:normAutofit fontScale="92500" lnSpcReduction="10000"/>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As the apex angle of the cone increases, so does the tendency to form a high velocity slug as opposed to a coherent jet. The graph shows the velocity effects on jet tip and slug as the angle increases for a copper liner. As can be seen, at about 140 degrees the two masses of jet and slug do not separate and only a high velocity slug is formed.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bending and collapsing process is not always easily achieved to produce a small cylindrical fragment (high KED) to attack armour. Explosive formation of the fragment is influenced by liner shape, liner wall thickness, liner material and strength of detonation wave.</a:t>
            </a:r>
          </a:p>
        </p:txBody>
      </p:sp>
    </p:spTree>
    <p:extLst>
      <p:ext uri="{BB962C8B-B14F-4D97-AF65-F5344CB8AC3E}">
        <p14:creationId xmlns:p14="http://schemas.microsoft.com/office/powerpoint/2010/main" val="1032262196"/>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4" y="353160"/>
            <a:ext cx="7091300" cy="898581"/>
          </a:xfrm>
        </p:spPr>
        <p:txBody>
          <a:bodyPr vert="horz" lIns="91440" tIns="45720" rIns="91440" bIns="45720" rtlCol="0" anchor="ctr" anchorCtr="0">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Effect of liner material on fragment shape and penetration</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Text&#10;&#10;Description automatically generated">
            <a:extLst>
              <a:ext uri="{FF2B5EF4-FFF2-40B4-BE49-F238E27FC236}">
                <a16:creationId xmlns:a16="http://schemas.microsoft.com/office/drawing/2014/main" id="{58912CF7-373F-6852-E817-ABF82ACACC39}"/>
              </a:ext>
            </a:extLst>
          </p:cNvPr>
          <p:cNvPicPr>
            <a:picLocks noChangeAspect="1"/>
          </p:cNvPicPr>
          <p:nvPr/>
        </p:nvPicPr>
        <p:blipFill>
          <a:blip r:embed="rId3"/>
          <a:stretch>
            <a:fillRect/>
          </a:stretch>
        </p:blipFill>
        <p:spPr>
          <a:xfrm>
            <a:off x="364672" y="1821210"/>
            <a:ext cx="6667500" cy="4381500"/>
          </a:xfrm>
          <a:prstGeom prst="rect">
            <a:avLst/>
          </a:prstGeom>
        </p:spPr>
      </p:pic>
      <p:pic>
        <p:nvPicPr>
          <p:cNvPr id="8" name="Picture 7" descr="Diagram&#10;&#10;Description automatically generated">
            <a:extLst>
              <a:ext uri="{FF2B5EF4-FFF2-40B4-BE49-F238E27FC236}">
                <a16:creationId xmlns:a16="http://schemas.microsoft.com/office/drawing/2014/main" id="{5B87CCB6-0E8D-0161-DA4B-6676F3EE2F6E}"/>
              </a:ext>
            </a:extLst>
          </p:cNvPr>
          <p:cNvPicPr>
            <a:picLocks noChangeAspect="1"/>
          </p:cNvPicPr>
          <p:nvPr/>
        </p:nvPicPr>
        <p:blipFill>
          <a:blip r:embed="rId4"/>
          <a:stretch>
            <a:fillRect/>
          </a:stretch>
        </p:blipFill>
        <p:spPr>
          <a:xfrm>
            <a:off x="6751303" y="1816923"/>
            <a:ext cx="5321300" cy="4800600"/>
          </a:xfrm>
          <a:prstGeom prst="rect">
            <a:avLst/>
          </a:prstGeom>
        </p:spPr>
      </p:pic>
    </p:spTree>
    <p:extLst>
      <p:ext uri="{BB962C8B-B14F-4D97-AF65-F5344CB8AC3E}">
        <p14:creationId xmlns:p14="http://schemas.microsoft.com/office/powerpoint/2010/main" val="1735266854"/>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600" b="0" i="0" u="none" strike="noStrike" kern="1200" cap="none" spc="0" normalizeH="0" baseline="0" noProof="0" dirty="0">
                <a:ln>
                  <a:noFill/>
                </a:ln>
                <a:solidFill>
                  <a:srgbClr val="FFFFFF"/>
                </a:solidFill>
                <a:effectLst/>
                <a:uLnTx/>
                <a:uFillTx/>
                <a:latin typeface="Calibri Light" panose="020F0302020204030204"/>
                <a:ea typeface="+mn-ea"/>
                <a:cs typeface="+mn-cs"/>
              </a:rPr>
              <a:t>Effect of liner shape on fragment profile</a:t>
            </a:r>
          </a:p>
        </p:txBody>
      </p:sp>
      <p:pic>
        <p:nvPicPr>
          <p:cNvPr id="4" name="Picture 3" descr="Diagram&#10;&#10;Description automatically generated">
            <a:extLst>
              <a:ext uri="{FF2B5EF4-FFF2-40B4-BE49-F238E27FC236}">
                <a16:creationId xmlns:a16="http://schemas.microsoft.com/office/drawing/2014/main" id="{D83A1875-350A-9AF4-31E9-3BF458823A7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32514" y="520156"/>
            <a:ext cx="7087243" cy="5722948"/>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763305"/>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600" b="0" i="0" u="none" strike="noStrike" kern="1200" cap="none" spc="0" normalizeH="0" baseline="0" noProof="0" dirty="0">
                <a:ln>
                  <a:noFill/>
                </a:ln>
                <a:solidFill>
                  <a:srgbClr val="FFFFFF"/>
                </a:solidFill>
                <a:effectLst/>
                <a:uLnTx/>
                <a:uFillTx/>
                <a:latin typeface="Calibri Light" panose="020F0302020204030204"/>
                <a:ea typeface="+mn-ea"/>
                <a:cs typeface="+mn-cs"/>
              </a:rPr>
              <a:t>Effect of liner shape on penetration performance</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picture containing text&#10;&#10;Description automatically generated">
            <a:extLst>
              <a:ext uri="{FF2B5EF4-FFF2-40B4-BE49-F238E27FC236}">
                <a16:creationId xmlns:a16="http://schemas.microsoft.com/office/drawing/2014/main" id="{139694B3-E8D3-55DF-891C-0D99B87ED3A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21540000">
            <a:off x="3636754" y="578062"/>
            <a:ext cx="7867970" cy="5653348"/>
          </a:xfrm>
          <a:prstGeom prst="rect">
            <a:avLst/>
          </a:prstGeom>
        </p:spPr>
      </p:pic>
    </p:spTree>
    <p:extLst>
      <p:ext uri="{BB962C8B-B14F-4D97-AF65-F5344CB8AC3E}">
        <p14:creationId xmlns:p14="http://schemas.microsoft.com/office/powerpoint/2010/main" val="2628347151"/>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600" b="0" i="0" u="none" strike="noStrike" kern="1200" cap="none" spc="0" normalizeH="0" baseline="0" noProof="0" dirty="0">
                <a:ln>
                  <a:noFill/>
                </a:ln>
                <a:solidFill>
                  <a:srgbClr val="FFFFFF"/>
                </a:solidFill>
                <a:effectLst/>
                <a:uLnTx/>
                <a:uFillTx/>
                <a:latin typeface="Calibri Light" panose="020F0302020204030204"/>
                <a:ea typeface="+mn-ea"/>
                <a:cs typeface="+mn-cs"/>
              </a:rPr>
              <a:t>Effect of explosive type of fragment shape</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A picture containing shape&#10;&#10;Description automatically generated">
            <a:extLst>
              <a:ext uri="{FF2B5EF4-FFF2-40B4-BE49-F238E27FC236}">
                <a16:creationId xmlns:a16="http://schemas.microsoft.com/office/drawing/2014/main" id="{08ECEA52-64DC-0485-5B32-3D052089FFE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779520" y="1496504"/>
            <a:ext cx="7772400" cy="3779318"/>
          </a:xfrm>
          <a:prstGeom prst="rect">
            <a:avLst/>
          </a:prstGeom>
        </p:spPr>
      </p:pic>
    </p:spTree>
    <p:extLst>
      <p:ext uri="{BB962C8B-B14F-4D97-AF65-F5344CB8AC3E}">
        <p14:creationId xmlns:p14="http://schemas.microsoft.com/office/powerpoint/2010/main" val="1226986416"/>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Content Placeholder 1">
            <a:extLst>
              <a:ext uri="{FF2B5EF4-FFF2-40B4-BE49-F238E27FC236}">
                <a16:creationId xmlns:a16="http://schemas.microsoft.com/office/drawing/2014/main" id="{DF5887D0-E04A-3981-55D5-83D19A20E453}"/>
              </a:ext>
            </a:extLst>
          </p:cNvPr>
          <p:cNvSpPr txBox="1">
            <a:spLocks/>
          </p:cNvSpPr>
          <p:nvPr/>
        </p:nvSpPr>
        <p:spPr>
          <a:xfrm>
            <a:off x="603938" y="640081"/>
            <a:ext cx="2608655" cy="5257799"/>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dirty="0">
                <a:ln>
                  <a:noFill/>
                </a:ln>
                <a:solidFill>
                  <a:srgbClr val="2C2C2C"/>
                </a:solidFill>
                <a:effectLst/>
                <a:uLnTx/>
                <a:uFillTx/>
                <a:latin typeface="Calibri Light" panose="020F0302020204030204"/>
                <a:ea typeface="+mn-ea"/>
                <a:cs typeface="+mn-cs"/>
              </a:rPr>
              <a:t>Performance of EFPs</a:t>
            </a:r>
          </a:p>
        </p:txBody>
      </p:sp>
      <p:sp>
        <p:nvSpPr>
          <p:cNvPr id="11"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descr="Graphical user interface, text&#10;&#10;Description automatically generated">
            <a:extLst>
              <a:ext uri="{FF2B5EF4-FFF2-40B4-BE49-F238E27FC236}">
                <a16:creationId xmlns:a16="http://schemas.microsoft.com/office/drawing/2014/main" id="{60075A8A-BAB5-689C-AD4D-611921EA724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752916" y="1110343"/>
            <a:ext cx="7835146" cy="4379269"/>
          </a:xfrm>
          <a:prstGeom prst="rect">
            <a:avLst/>
          </a:prstGeom>
          <a:effectLst/>
        </p:spPr>
      </p:pic>
    </p:spTree>
    <p:extLst>
      <p:ext uri="{BB962C8B-B14F-4D97-AF65-F5344CB8AC3E}">
        <p14:creationId xmlns:p14="http://schemas.microsoft.com/office/powerpoint/2010/main" val="1862261714"/>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D052D0E8-5725-42F1-BA8A-2E793289AB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693455" cy="1511306"/>
          </a:xfrm>
          <a:custGeom>
            <a:avLst/>
            <a:gdLst>
              <a:gd name="connsiteX0" fmla="*/ 2147981 w 6693455"/>
              <a:gd name="connsiteY0" fmla="*/ 0 h 1511306"/>
              <a:gd name="connsiteX1" fmla="*/ 6693455 w 6693455"/>
              <a:gd name="connsiteY1" fmla="*/ 0 h 1511306"/>
              <a:gd name="connsiteX2" fmla="*/ 5995838 w 6693455"/>
              <a:gd name="connsiteY2" fmla="*/ 1511301 h 1511306"/>
              <a:gd name="connsiteX3" fmla="*/ 2147982 w 6693455"/>
              <a:gd name="connsiteY3" fmla="*/ 1511301 h 1511306"/>
              <a:gd name="connsiteX4" fmla="*/ 2147982 w 6693455"/>
              <a:gd name="connsiteY4" fmla="*/ 1511304 h 1511306"/>
              <a:gd name="connsiteX5" fmla="*/ 680261 w 6693455"/>
              <a:gd name="connsiteY5" fmla="*/ 1511304 h 1511306"/>
              <a:gd name="connsiteX6" fmla="*/ 680261 w 6693455"/>
              <a:gd name="connsiteY6" fmla="*/ 1511306 h 1511306"/>
              <a:gd name="connsiteX7" fmla="*/ 0 w 6693455"/>
              <a:gd name="connsiteY7" fmla="*/ 1511306 h 1511306"/>
              <a:gd name="connsiteX8" fmla="*/ 0 w 6693455"/>
              <a:gd name="connsiteY8" fmla="*/ 2 h 1511306"/>
              <a:gd name="connsiteX9" fmla="*/ 680261 w 6693455"/>
              <a:gd name="connsiteY9" fmla="*/ 2 h 1511306"/>
              <a:gd name="connsiteX10" fmla="*/ 680261 w 6693455"/>
              <a:gd name="connsiteY10" fmla="*/ 2544 h 1511306"/>
              <a:gd name="connsiteX11" fmla="*/ 2147981 w 6693455"/>
              <a:gd name="connsiteY11" fmla="*/ 2544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93455" h="1511306">
                <a:moveTo>
                  <a:pt x="2147981" y="0"/>
                </a:moveTo>
                <a:lnTo>
                  <a:pt x="6693455" y="0"/>
                </a:lnTo>
                <a:lnTo>
                  <a:pt x="5995838" y="1511301"/>
                </a:lnTo>
                <a:lnTo>
                  <a:pt x="2147982" y="1511301"/>
                </a:lnTo>
                <a:lnTo>
                  <a:pt x="2147982" y="1511304"/>
                </a:lnTo>
                <a:lnTo>
                  <a:pt x="680261" y="1511304"/>
                </a:lnTo>
                <a:lnTo>
                  <a:pt x="680261" y="1511306"/>
                </a:lnTo>
                <a:lnTo>
                  <a:pt x="0" y="1511306"/>
                </a:lnTo>
                <a:lnTo>
                  <a:pt x="0" y="2"/>
                </a:lnTo>
                <a:lnTo>
                  <a:pt x="680261" y="2"/>
                </a:lnTo>
                <a:lnTo>
                  <a:pt x="680261" y="2544"/>
                </a:lnTo>
                <a:lnTo>
                  <a:pt x="2147981" y="2544"/>
                </a:ln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85000"/>
                </a:prstClr>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31C81BFC-A665-4DFF-AFE8-B85ACB3E0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531B7814-9E74-BEC2-4A24-27704BBE8409}"/>
              </a:ext>
            </a:extLst>
          </p:cNvPr>
          <p:cNvSpPr txBox="1"/>
          <p:nvPr/>
        </p:nvSpPr>
        <p:spPr>
          <a:xfrm>
            <a:off x="838200" y="2176272"/>
            <a:ext cx="3339353" cy="3639312"/>
          </a:xfr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200" b="1" i="0" u="none" strike="noStrike" kern="1200" cap="none" spc="0" normalizeH="0" baseline="0" noProof="0" dirty="0" err="1">
                <a:ln>
                  <a:noFill/>
                </a:ln>
                <a:solidFill>
                  <a:srgbClr val="FFFFFF"/>
                </a:solidFill>
                <a:effectLst/>
                <a:uLnTx/>
                <a:uFillTx/>
                <a:latin typeface="Calibri" panose="020F0502020204030204"/>
                <a:ea typeface="+mn-ea"/>
                <a:cs typeface="+mn-cs"/>
              </a:rPr>
              <a:t>Hig</a:t>
            </a:r>
            <a:r>
              <a:rPr kumimoji="0" lang="en-US" sz="3200" b="1" i="0" u="none" strike="noStrike" kern="1200" cap="none" spc="0" normalizeH="0" baseline="0" noProof="0" dirty="0">
                <a:ln>
                  <a:noFill/>
                </a:ln>
                <a:solidFill>
                  <a:srgbClr val="FFFFFF"/>
                </a:solidFill>
                <a:effectLst/>
                <a:uLnTx/>
                <a:uFillTx/>
                <a:latin typeface="Calibri" panose="020F0502020204030204"/>
                <a:ea typeface="+mn-ea"/>
                <a:cs typeface="+mn-cs"/>
              </a:rPr>
              <a:t>h Explosive Squash Head</a:t>
            </a:r>
          </a:p>
        </p:txBody>
      </p:sp>
      <p:pic>
        <p:nvPicPr>
          <p:cNvPr id="3" name="Picture 2" descr="Diagram&#10;&#10;Description automatically generated">
            <a:extLst>
              <a:ext uri="{FF2B5EF4-FFF2-40B4-BE49-F238E27FC236}">
                <a16:creationId xmlns:a16="http://schemas.microsoft.com/office/drawing/2014/main" id="{CF141CAD-D9E0-6889-CE24-810DDBADEEF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75033" y="673425"/>
            <a:ext cx="5246704" cy="2138031"/>
          </a:xfrm>
          <a:custGeom>
            <a:avLst/>
            <a:gdLst/>
            <a:ahLst/>
            <a:cxnLst/>
            <a:rect l="l" t="t" r="r" b="b"/>
            <a:pathLst>
              <a:path w="4636009" h="5032375">
                <a:moveTo>
                  <a:pt x="0" y="0"/>
                </a:moveTo>
                <a:lnTo>
                  <a:pt x="4636009" y="0"/>
                </a:lnTo>
                <a:lnTo>
                  <a:pt x="4636009" y="5032375"/>
                </a:lnTo>
                <a:lnTo>
                  <a:pt x="0" y="5032375"/>
                </a:lnTo>
                <a:close/>
              </a:path>
            </a:pathLst>
          </a:custGeom>
        </p:spPr>
      </p:pic>
      <p:pic>
        <p:nvPicPr>
          <p:cNvPr id="2" name="Picture 1" descr="Diagram&#10;&#10;Description automatically generated">
            <a:extLst>
              <a:ext uri="{FF2B5EF4-FFF2-40B4-BE49-F238E27FC236}">
                <a16:creationId xmlns:a16="http://schemas.microsoft.com/office/drawing/2014/main" id="{A3E34051-E0CF-84A5-5CD9-0417E61F965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398443" y="3249386"/>
            <a:ext cx="6323294" cy="2418659"/>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1295193876"/>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69140EE-8D5A-F199-1DCC-1E5F4CDF2B83}"/>
              </a:ext>
            </a:extLst>
          </p:cNvPr>
          <p:cNvGrpSpPr/>
          <p:nvPr/>
        </p:nvGrpSpPr>
        <p:grpSpPr>
          <a:xfrm>
            <a:off x="598612" y="1079439"/>
            <a:ext cx="10994776" cy="5590301"/>
            <a:chOff x="598612" y="1079439"/>
            <a:chExt cx="10994776" cy="5590301"/>
          </a:xfrm>
        </p:grpSpPr>
        <p:pic>
          <p:nvPicPr>
            <p:cNvPr id="3" name="Picture 2" descr="Application&#10;&#10;Description automatically generated with medium confidence">
              <a:extLst>
                <a:ext uri="{FF2B5EF4-FFF2-40B4-BE49-F238E27FC236}">
                  <a16:creationId xmlns:a16="http://schemas.microsoft.com/office/drawing/2014/main" id="{559B7597-B8A1-B76B-032E-79E8B192A7F3}"/>
                </a:ext>
              </a:extLst>
            </p:cNvPr>
            <p:cNvPicPr>
              <a:picLocks noChangeAspect="1"/>
            </p:cNvPicPr>
            <p:nvPr/>
          </p:nvPicPr>
          <p:blipFill>
            <a:blip r:embed="rId3"/>
            <a:stretch>
              <a:fillRect/>
            </a:stretch>
          </p:blipFill>
          <p:spPr>
            <a:xfrm>
              <a:off x="598612" y="1079439"/>
              <a:ext cx="10994776" cy="5590301"/>
            </a:xfrm>
            <a:prstGeom prst="rect">
              <a:avLst/>
            </a:prstGeom>
          </p:spPr>
        </p:pic>
        <p:sp>
          <p:nvSpPr>
            <p:cNvPr id="4" name="TextBox 3">
              <a:extLst>
                <a:ext uri="{FF2B5EF4-FFF2-40B4-BE49-F238E27FC236}">
                  <a16:creationId xmlns:a16="http://schemas.microsoft.com/office/drawing/2014/main" id="{6A5021E1-E87D-665C-7B6A-E7CFD0EE053A}"/>
                </a:ext>
              </a:extLst>
            </p:cNvPr>
            <p:cNvSpPr txBox="1"/>
            <p:nvPr/>
          </p:nvSpPr>
          <p:spPr>
            <a:xfrm>
              <a:off x="7637930" y="1613647"/>
              <a:ext cx="3363788"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Schematic illustration of wave transmission and reflection at the boundary of two materials of differing impedance</a:t>
              </a:r>
            </a:p>
          </p:txBody>
        </p:sp>
        <p:sp>
          <p:nvSpPr>
            <p:cNvPr id="5" name="Rectangle 4">
              <a:extLst>
                <a:ext uri="{FF2B5EF4-FFF2-40B4-BE49-F238E27FC236}">
                  <a16:creationId xmlns:a16="http://schemas.microsoft.com/office/drawing/2014/main" id="{7AE4DEC1-F5CE-A677-3777-50E628F1DB33}"/>
                </a:ext>
              </a:extLst>
            </p:cNvPr>
            <p:cNvSpPr/>
            <p:nvPr/>
          </p:nvSpPr>
          <p:spPr>
            <a:xfrm>
              <a:off x="1190282" y="4231341"/>
              <a:ext cx="9370142" cy="7888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18704D86-C6C1-BAC7-51A4-F1CA014203C7}"/>
                </a:ext>
              </a:extLst>
            </p:cNvPr>
            <p:cNvSpPr/>
            <p:nvPr/>
          </p:nvSpPr>
          <p:spPr>
            <a:xfrm>
              <a:off x="9135034" y="5453983"/>
              <a:ext cx="1866684" cy="7888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9" name="Picture 8" descr="A picture containing text&#10;&#10;Description automatically generated">
            <a:extLst>
              <a:ext uri="{FF2B5EF4-FFF2-40B4-BE49-F238E27FC236}">
                <a16:creationId xmlns:a16="http://schemas.microsoft.com/office/drawing/2014/main" id="{2DA70209-C315-2C34-527C-8E92AA19BB3A}"/>
              </a:ext>
            </a:extLst>
          </p:cNvPr>
          <p:cNvPicPr>
            <a:picLocks noChangeAspect="1"/>
          </p:cNvPicPr>
          <p:nvPr/>
        </p:nvPicPr>
        <p:blipFill>
          <a:blip r:embed="rId4"/>
          <a:stretch>
            <a:fillRect/>
          </a:stretch>
        </p:blipFill>
        <p:spPr>
          <a:xfrm>
            <a:off x="3727824" y="4009838"/>
            <a:ext cx="3302000" cy="1231900"/>
          </a:xfrm>
          <a:prstGeom prst="rect">
            <a:avLst/>
          </a:prstGeom>
        </p:spPr>
      </p:pic>
      <p:sp>
        <p:nvSpPr>
          <p:cNvPr id="10" name="TextBox 9">
            <a:extLst>
              <a:ext uri="{FF2B5EF4-FFF2-40B4-BE49-F238E27FC236}">
                <a16:creationId xmlns:a16="http://schemas.microsoft.com/office/drawing/2014/main" id="{ACD85F1E-D109-F40B-A249-4F8F86A01223}"/>
              </a:ext>
            </a:extLst>
          </p:cNvPr>
          <p:cNvSpPr txBox="1"/>
          <p:nvPr/>
        </p:nvSpPr>
        <p:spPr>
          <a:xfrm>
            <a:off x="6164349" y="57782"/>
            <a:ext cx="2970685" cy="83099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prstClr val="white"/>
                </a:solidFill>
                <a:effectLst/>
                <a:uLnTx/>
                <a:uFillTx/>
                <a:latin typeface="Calibri" panose="020F0502020204030204"/>
                <a:ea typeface="+mn-ea"/>
                <a:cs typeface="+mn-cs"/>
              </a:rPr>
              <a:t>Impedance</a:t>
            </a:r>
          </a:p>
        </p:txBody>
      </p:sp>
    </p:spTree>
    <p:extLst>
      <p:ext uri="{BB962C8B-B14F-4D97-AF65-F5344CB8AC3E}">
        <p14:creationId xmlns:p14="http://schemas.microsoft.com/office/powerpoint/2010/main" val="2748392858"/>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A3C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Diagram&#10;&#10;Description automatically generated">
            <a:extLst>
              <a:ext uri="{FF2B5EF4-FFF2-40B4-BE49-F238E27FC236}">
                <a16:creationId xmlns:a16="http://schemas.microsoft.com/office/drawing/2014/main" id="{BA90F9A4-06F2-418A-D12B-ED6CF4337546}"/>
              </a:ext>
            </a:extLst>
          </p:cNvPr>
          <p:cNvPicPr>
            <a:picLocks noChangeAspect="1"/>
          </p:cNvPicPr>
          <p:nvPr/>
        </p:nvPicPr>
        <p:blipFill>
          <a:blip r:embed="rId2"/>
          <a:stretch>
            <a:fillRect/>
          </a:stretch>
        </p:blipFill>
        <p:spPr>
          <a:xfrm>
            <a:off x="1374757" y="643467"/>
            <a:ext cx="9442486" cy="5571066"/>
          </a:xfrm>
          <a:prstGeom prst="rect">
            <a:avLst/>
          </a:prstGeom>
        </p:spPr>
      </p:pic>
    </p:spTree>
    <p:extLst>
      <p:ext uri="{BB962C8B-B14F-4D97-AF65-F5344CB8AC3E}">
        <p14:creationId xmlns:p14="http://schemas.microsoft.com/office/powerpoint/2010/main" val="3322977734"/>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227914" y="38620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HESH Historic</a:t>
            </a: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402213" y="1496505"/>
            <a:ext cx="5693788" cy="3864989"/>
          </a:xfrm>
        </p:spPr>
        <p:txBody>
          <a:bodyPr wrap="square"/>
          <a:lstStyle/>
          <a:p>
            <a:pPr marL="457200" indent="-457200">
              <a:buFont typeface="Wingdings" pitchFamily="2" charset="2"/>
              <a:buChar char="§"/>
            </a:pPr>
            <a:r>
              <a:rPr lang="en-US" sz="2400" dirty="0"/>
              <a:t>Developed by Dennistoun Burney in the 1940’s:</a:t>
            </a:r>
          </a:p>
          <a:p>
            <a:pPr marL="1143000" lvl="1" indent="-457200">
              <a:buFont typeface="Wingdings" pitchFamily="2" charset="2"/>
              <a:buChar char="§"/>
            </a:pPr>
            <a:r>
              <a:rPr lang="en-US" sz="2000" dirty="0">
                <a:solidFill>
                  <a:schemeClr val="bg1"/>
                </a:solidFill>
              </a:rPr>
              <a:t>Anti-fortification ‘wall-buster’</a:t>
            </a:r>
          </a:p>
          <a:p>
            <a:pPr marL="1143000" lvl="1" indent="-457200">
              <a:buFont typeface="Wingdings" pitchFamily="2" charset="2"/>
              <a:buChar char="§"/>
            </a:pPr>
            <a:r>
              <a:rPr lang="en-US" sz="2000" dirty="0">
                <a:solidFill>
                  <a:schemeClr val="bg1"/>
                </a:solidFill>
              </a:rPr>
              <a:t>Defeat of armour</a:t>
            </a:r>
          </a:p>
          <a:p>
            <a:pPr marL="1143000" lvl="1" indent="-457200">
              <a:buFont typeface="Wingdings" pitchFamily="2" charset="2"/>
              <a:buChar char="§"/>
            </a:pPr>
            <a:r>
              <a:rPr lang="en-US" sz="2000" dirty="0">
                <a:solidFill>
                  <a:schemeClr val="bg1"/>
                </a:solidFill>
              </a:rPr>
              <a:t>Remains secondary armament of CR2</a:t>
            </a:r>
          </a:p>
          <a:p>
            <a:pPr marL="1143000" lvl="1" indent="-457200">
              <a:buFont typeface="Wingdings" pitchFamily="2" charset="2"/>
              <a:buChar char="§"/>
            </a:pPr>
            <a:r>
              <a:rPr lang="en-US" sz="2000" dirty="0">
                <a:solidFill>
                  <a:schemeClr val="bg1"/>
                </a:solidFill>
              </a:rPr>
              <a:t>The precursor to 120mm thermobaric rounds</a:t>
            </a:r>
          </a:p>
          <a:p>
            <a:pPr marL="457200" indent="-457200">
              <a:buFont typeface="Wingdings" pitchFamily="2" charset="2"/>
              <a:buChar char="§"/>
            </a:pPr>
            <a:r>
              <a:rPr lang="en-US" sz="2400" dirty="0"/>
              <a:t>Mostly fired from guns with rifled barrels due to the need for spin stabilisation in flight.</a:t>
            </a:r>
          </a:p>
        </p:txBody>
      </p:sp>
      <p:pic>
        <p:nvPicPr>
          <p:cNvPr id="4" name="Picture 3" descr="A picture containing text&#10;&#10;Description automatically generated">
            <a:extLst>
              <a:ext uri="{FF2B5EF4-FFF2-40B4-BE49-F238E27FC236}">
                <a16:creationId xmlns:a16="http://schemas.microsoft.com/office/drawing/2014/main" id="{938B2494-A2F8-F237-70A8-DAF64CB2630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96000" y="1426481"/>
            <a:ext cx="5714126" cy="4005036"/>
          </a:xfrm>
          <a:prstGeom prst="rect">
            <a:avLst/>
          </a:prstGeom>
        </p:spPr>
      </p:pic>
    </p:spTree>
    <p:extLst>
      <p:ext uri="{BB962C8B-B14F-4D97-AF65-F5344CB8AC3E}">
        <p14:creationId xmlns:p14="http://schemas.microsoft.com/office/powerpoint/2010/main" val="2539322377"/>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45064" y="525982"/>
            <a:ext cx="4282983" cy="1200361"/>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a:ln>
                  <a:noFill/>
                </a:ln>
                <a:solidFill>
                  <a:prstClr val="black"/>
                </a:solidFill>
                <a:effectLst/>
                <a:uLnTx/>
                <a:uFillTx/>
                <a:latin typeface="Calibri Light" panose="020F0302020204030204"/>
                <a:ea typeface="+mn-ea"/>
                <a:cs typeface="+mn-cs"/>
              </a:rPr>
              <a:t>Factors affecting performance</a:t>
            </a:r>
          </a:p>
        </p:txBody>
      </p:sp>
      <p:sp>
        <p:nvSpPr>
          <p:cNvPr id="15"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221551" y="2031101"/>
            <a:ext cx="5209231" cy="3511943"/>
          </a:xfrm>
        </p:spPr>
        <p:txBody>
          <a:bodyPr vert="horz" wrap="square" lIns="91440" tIns="45720" rIns="91440" bIns="45720" rtlCol="0" anchor="ctr">
            <a:normAutofit fontScale="92500" lnSpcReduction="20000"/>
          </a:bodyPr>
          <a:lstStyle/>
          <a:p>
            <a:pPr marL="457200" indent="-228600">
              <a:buFont typeface="Arial" panose="020B0604020202020204" pitchFamily="34" charset="0"/>
              <a:buChar char="•"/>
            </a:pPr>
            <a:r>
              <a:rPr lang="en-US" sz="1400" dirty="0">
                <a:solidFill>
                  <a:schemeClr val="tx1"/>
                </a:solidFill>
              </a:rPr>
              <a:t>Explosive charge</a:t>
            </a:r>
          </a:p>
          <a:p>
            <a:pPr marL="1143000" lvl="1"/>
            <a:r>
              <a:rPr lang="en-US" sz="1400" dirty="0"/>
              <a:t>Plastically deformable with high brisance (RDX/Wax)</a:t>
            </a:r>
          </a:p>
          <a:p>
            <a:pPr marL="457200" indent="-228600">
              <a:buFont typeface="Arial" panose="020B0604020202020204" pitchFamily="34" charset="0"/>
              <a:buChar char="•"/>
            </a:pPr>
            <a:r>
              <a:rPr lang="en-US" sz="1400" dirty="0">
                <a:solidFill>
                  <a:schemeClr val="tx1"/>
                </a:solidFill>
              </a:rPr>
              <a:t>Angle of Attack</a:t>
            </a:r>
          </a:p>
          <a:p>
            <a:pPr marL="1143000" lvl="1"/>
            <a:r>
              <a:rPr lang="en-US" sz="1400" dirty="0"/>
              <a:t>With sloping targets performance is not degraded (the detonation wave still takes the shortest route through armour)</a:t>
            </a:r>
          </a:p>
          <a:p>
            <a:pPr marL="1143000" lvl="1"/>
            <a:r>
              <a:rPr lang="en-US" sz="1400" dirty="0"/>
              <a:t>Performance remains consistent until about 65 degrees (ricochet)</a:t>
            </a:r>
          </a:p>
          <a:p>
            <a:pPr marL="457200" indent="-228600">
              <a:buFont typeface="Arial" panose="020B0604020202020204" pitchFamily="34" charset="0"/>
              <a:buChar char="•"/>
            </a:pPr>
            <a:r>
              <a:rPr lang="en-US" sz="1400" dirty="0">
                <a:solidFill>
                  <a:schemeClr val="tx1"/>
                </a:solidFill>
              </a:rPr>
              <a:t>Warhead Calibre</a:t>
            </a:r>
          </a:p>
          <a:p>
            <a:pPr marL="1143000" lvl="1"/>
            <a:r>
              <a:rPr lang="en-US" sz="1400" dirty="0"/>
              <a:t>The thickness of plate defeated is directly proportional to calibre (good scab will be 1.25 – 1.5 calibre)</a:t>
            </a:r>
          </a:p>
          <a:p>
            <a:pPr marL="1143000" lvl="1"/>
            <a:r>
              <a:rPr lang="en-US" sz="1400" dirty="0"/>
              <a:t>Performance related to quantity of explosive used – the more explosive the larger the shock wave</a:t>
            </a:r>
          </a:p>
          <a:p>
            <a:pPr marL="457200" indent="-228600">
              <a:buFont typeface="Arial" panose="020B0604020202020204" pitchFamily="34" charset="0"/>
              <a:buChar char="•"/>
            </a:pPr>
            <a:r>
              <a:rPr lang="en-US" sz="1400" dirty="0">
                <a:solidFill>
                  <a:schemeClr val="tx1"/>
                </a:solidFill>
              </a:rPr>
              <a:t>Strike Velocity</a:t>
            </a:r>
          </a:p>
          <a:p>
            <a:pPr marL="1143000" lvl="1"/>
            <a:r>
              <a:rPr lang="en-US" sz="1400" dirty="0"/>
              <a:t>&gt;700 m/s can cause </a:t>
            </a:r>
            <a:r>
              <a:rPr lang="en-US" sz="1400" b="1" i="1" dirty="0"/>
              <a:t>reverse impact detonation </a:t>
            </a:r>
            <a:r>
              <a:rPr lang="en-US" sz="1400" dirty="0"/>
              <a:t>(adiabatic heating of hot spots causes burn-to-detonation)</a:t>
            </a:r>
          </a:p>
          <a:p>
            <a:pPr marL="1143000" lvl="1"/>
            <a:r>
              <a:rPr lang="en-US" sz="1400" dirty="0"/>
              <a:t>Shock wave travels away from the target</a:t>
            </a:r>
          </a:p>
        </p:txBody>
      </p:sp>
      <p:sp>
        <p:nvSpPr>
          <p:cNvPr id="17"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Diagram&#10;&#10;Description automatically generated">
            <a:extLst>
              <a:ext uri="{FF2B5EF4-FFF2-40B4-BE49-F238E27FC236}">
                <a16:creationId xmlns:a16="http://schemas.microsoft.com/office/drawing/2014/main" id="{519B6350-108E-FC3A-0983-D1BCE48DC85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987738" y="1539740"/>
            <a:ext cx="5628018" cy="3545650"/>
          </a:xfrm>
          <a:prstGeom prst="rect">
            <a:avLst/>
          </a:prstGeom>
        </p:spPr>
      </p:pic>
    </p:spTree>
    <p:extLst>
      <p:ext uri="{BB962C8B-B14F-4D97-AF65-F5344CB8AC3E}">
        <p14:creationId xmlns:p14="http://schemas.microsoft.com/office/powerpoint/2010/main" val="1828931355"/>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795528" y="386930"/>
            <a:ext cx="10141799" cy="1300554"/>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800" b="0" i="0" u="none" strike="noStrike" kern="1200" cap="none" spc="0" normalizeH="0" baseline="0" noProof="0">
                <a:ln>
                  <a:noFill/>
                </a:ln>
                <a:solidFill>
                  <a:prstClr val="black"/>
                </a:solidFill>
                <a:effectLst/>
                <a:uLnTx/>
                <a:uFillTx/>
                <a:latin typeface="Calibri Light" panose="020F0302020204030204"/>
                <a:ea typeface="+mn-ea"/>
                <a:cs typeface="+mn-cs"/>
              </a:rPr>
              <a:t>Design Limitations of HESH</a:t>
            </a:r>
          </a:p>
        </p:txBody>
      </p:sp>
      <p:sp>
        <p:nvSpPr>
          <p:cNvPr id="13" name="Rectangle 1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Diagram&#10;&#10;Description automatically generated">
            <a:extLst>
              <a:ext uri="{FF2B5EF4-FFF2-40B4-BE49-F238E27FC236}">
                <a16:creationId xmlns:a16="http://schemas.microsoft.com/office/drawing/2014/main" id="{8DE0532E-09D1-3B57-10E6-D0E91955CA7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34271" y="2524715"/>
            <a:ext cx="4952325" cy="3714244"/>
          </a:xfrm>
          <a:prstGeom prst="rect">
            <a:avLst/>
          </a:prstGeom>
        </p:spPr>
      </p:pic>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6406429" y="2599509"/>
            <a:ext cx="4530898" cy="3639450"/>
          </a:xfrm>
        </p:spPr>
        <p:txBody>
          <a:bodyPr vert="horz" wrap="square" lIns="91440" tIns="45720" rIns="91440" bIns="45720" rtlCol="0" anchor="ctr">
            <a:normAutofit fontScale="92500" lnSpcReduction="20000"/>
          </a:bodyPr>
          <a:lstStyle/>
          <a:p>
            <a:pPr marL="457200" indent="-228600">
              <a:buFont typeface="Arial" panose="020B0604020202020204" pitchFamily="34" charset="0"/>
              <a:buChar char="•"/>
            </a:pPr>
            <a:r>
              <a:rPr lang="en-US" sz="2000" dirty="0">
                <a:solidFill>
                  <a:schemeClr val="tx1"/>
                </a:solidFill>
              </a:rPr>
              <a:t>Spaced armour or perforated armour – the scab produced is unlikely to possess sufficient KED to penetrate the next plate</a:t>
            </a:r>
          </a:p>
          <a:p>
            <a:pPr marL="457200" indent="-228600">
              <a:buFont typeface="Arial" panose="020B0604020202020204" pitchFamily="34" charset="0"/>
              <a:buChar char="•"/>
            </a:pPr>
            <a:r>
              <a:rPr lang="en-US" sz="2000" dirty="0">
                <a:solidFill>
                  <a:schemeClr val="tx1"/>
                </a:solidFill>
              </a:rPr>
              <a:t>Corrugated plate – prevents ‘pat’ forming effectively, thereby limiting coherent shockwave formation</a:t>
            </a:r>
          </a:p>
          <a:p>
            <a:pPr marL="457200" indent="-228600">
              <a:buFont typeface="Arial" panose="020B0604020202020204" pitchFamily="34" charset="0"/>
              <a:buChar char="•"/>
            </a:pPr>
            <a:r>
              <a:rPr lang="en-US" sz="2000" dirty="0">
                <a:solidFill>
                  <a:schemeClr val="tx1"/>
                </a:solidFill>
              </a:rPr>
              <a:t>Layered composite armour – acoustic </a:t>
            </a:r>
            <a:r>
              <a:rPr lang="en-US" sz="2000" dirty="0" err="1">
                <a:solidFill>
                  <a:schemeClr val="tx1"/>
                </a:solidFill>
              </a:rPr>
              <a:t>impedence</a:t>
            </a: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Spall liners such as </a:t>
            </a:r>
            <a:r>
              <a:rPr lang="en-US" sz="2000" dirty="0" err="1">
                <a:solidFill>
                  <a:schemeClr val="tx1"/>
                </a:solidFill>
              </a:rPr>
              <a:t>kevlar</a:t>
            </a: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Secondary role on concrete – the warhead may ‘skip’ due to delayed base </a:t>
            </a:r>
            <a:r>
              <a:rPr lang="en-US" sz="2000" dirty="0" err="1">
                <a:solidFill>
                  <a:schemeClr val="tx1"/>
                </a:solidFill>
              </a:rPr>
              <a:t>fuze</a:t>
            </a:r>
            <a:r>
              <a:rPr lang="en-US" sz="2000" dirty="0">
                <a:solidFill>
                  <a:schemeClr val="tx1"/>
                </a:solidFill>
              </a:rPr>
              <a:t> and not function at correct time </a:t>
            </a:r>
          </a:p>
        </p:txBody>
      </p:sp>
      <p:sp>
        <p:nvSpPr>
          <p:cNvPr id="17" name="Rectangle 1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8718809"/>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838200" y="631825"/>
            <a:ext cx="1051560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a:ln>
                  <a:noFill/>
                </a:ln>
                <a:solidFill>
                  <a:prstClr val="black"/>
                </a:solidFill>
                <a:effectLst/>
                <a:uLnTx/>
                <a:uFillTx/>
                <a:latin typeface="Calibri Light" panose="020F0302020204030204"/>
                <a:ea typeface="+mn-ea"/>
                <a:cs typeface="+mn-cs"/>
              </a:rPr>
              <a:t>Penetration Mechanics Summary</a:t>
            </a:r>
          </a:p>
        </p:txBody>
      </p:sp>
      <p:sp>
        <p:nvSpPr>
          <p:cNvPr id="2" name="TextBox 1">
            <a:extLst>
              <a:ext uri="{FF2B5EF4-FFF2-40B4-BE49-F238E27FC236}">
                <a16:creationId xmlns:a16="http://schemas.microsoft.com/office/drawing/2014/main" id="{4E260B05-BBDC-DB84-BC4C-E18B60015561}"/>
              </a:ext>
            </a:extLst>
          </p:cNvPr>
          <p:cNvSpPr txBox="1"/>
          <p:nvPr/>
        </p:nvSpPr>
        <p:spPr>
          <a:xfrm>
            <a:off x="838200" y="2057400"/>
            <a:ext cx="10515600" cy="3871762"/>
          </a:xfrm>
          <a:prstGeom prst="rect">
            <a:avLst/>
          </a:prstGeom>
        </p:spPr>
        <p:txBody>
          <a:bodyPr vert="horz" lIns="91440" tIns="45720" rIns="91440" bIns="45720" rtlCol="0">
            <a:normAutofit lnSpcReduction="10000"/>
          </a:bodyPr>
          <a:lstStyle/>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It is all about material properties and kinetic energy density for attack of </a:t>
            </a:r>
            <a:r>
              <a:rPr kumimoji="0" lang="en-US" sz="1900" b="0" i="0" u="none" strike="noStrike" kern="1200" cap="none" spc="0" normalizeH="0" baseline="0" noProof="0" dirty="0" err="1">
                <a:ln>
                  <a:noFill/>
                </a:ln>
                <a:solidFill>
                  <a:prstClr val="black"/>
                </a:solidFill>
                <a:effectLst/>
                <a:uLnTx/>
                <a:uFillTx/>
                <a:latin typeface="Calibri" panose="020F0502020204030204"/>
                <a:ea typeface="+mn-ea"/>
                <a:cs typeface="+mn-cs"/>
              </a:rPr>
              <a:t>armour</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Sub-hydrodynamic, transition and hydrodynamic penetration</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De </a:t>
            </a:r>
            <a:r>
              <a:rPr kumimoji="0" lang="en-US" sz="1900" b="0" i="0" u="none" strike="noStrike" kern="1200" cap="none" spc="0" normalizeH="0" baseline="0" noProof="0" dirty="0" err="1">
                <a:ln>
                  <a:noFill/>
                </a:ln>
                <a:solidFill>
                  <a:prstClr val="black"/>
                </a:solidFill>
                <a:effectLst/>
                <a:uLnTx/>
                <a:uFillTx/>
                <a:latin typeface="Calibri" panose="020F0502020204030204"/>
                <a:ea typeface="+mn-ea"/>
                <a:cs typeface="+mn-cs"/>
              </a:rPr>
              <a:t>Marre</a:t>
            </a: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 for sub-hydrodynamic</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A KE round relies on KED to overmatch the mechanical properties of the target and is resistant to counter measures - L/D, nose  shape and adiabatic shear</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A shaped charge relies on directed energy to form a jet and slug with a velocity gradient from 8000m/s to 1500m/s. Penetration in RHA can reach 8CD with a stand-off of 2-4CD</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A shaped charge is susceptible to N/ERA counter measures and is an EFP from 14CD stand-off</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An EFP produces a single high velocity slug (up to 3000m/s) with an ideal L/D ratio of 3</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The impact velocity is orders of magnitude less than a shaped charge with penetration close to 2CD. However, accuracy and lethality out to 1000CD</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HESH – somewhat antiquated but effective against monolithic </a:t>
            </a:r>
            <a:r>
              <a:rPr kumimoji="0" lang="en-US" sz="1900" b="0" i="0" u="none" strike="noStrike" kern="1200" cap="none" spc="0" normalizeH="0" baseline="0" noProof="0" dirty="0" err="1">
                <a:ln>
                  <a:noFill/>
                </a:ln>
                <a:solidFill>
                  <a:prstClr val="black"/>
                </a:solidFill>
                <a:effectLst/>
                <a:uLnTx/>
                <a:uFillTx/>
                <a:latin typeface="Calibri" panose="020F0502020204030204"/>
                <a:ea typeface="+mn-ea"/>
                <a:cs typeface="+mn-cs"/>
              </a:rPr>
              <a:t>armour</a:t>
            </a: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 and concrete structures. Readily defeated by spaced and composite </a:t>
            </a:r>
            <a:r>
              <a:rPr kumimoji="0" lang="en-US" sz="1900" b="0" i="0" u="none" strike="noStrike" kern="1200" cap="none" spc="0" normalizeH="0" baseline="0" noProof="0" dirty="0" err="1">
                <a:ln>
                  <a:noFill/>
                </a:ln>
                <a:solidFill>
                  <a:prstClr val="black"/>
                </a:solidFill>
                <a:effectLst/>
                <a:uLnTx/>
                <a:uFillTx/>
                <a:latin typeface="Calibri" panose="020F0502020204030204"/>
                <a:ea typeface="+mn-ea"/>
                <a:cs typeface="+mn-cs"/>
              </a:rPr>
              <a:t>armours</a:t>
            </a: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 but…….</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72299713"/>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491B4-519D-B5B0-DBB8-31FCF62D2C92}"/>
              </a:ext>
            </a:extLst>
          </p:cNvPr>
          <p:cNvSpPr>
            <a:spLocks noGrp="1"/>
          </p:cNvSpPr>
          <p:nvPr>
            <p:ph type="title"/>
          </p:nvPr>
        </p:nvSpPr>
        <p:spPr>
          <a:xfrm>
            <a:off x="1945196" y="134679"/>
            <a:ext cx="8229600" cy="490066"/>
          </a:xfrm>
        </p:spPr>
        <p:txBody>
          <a:bodyPr>
            <a:normAutofit fontScale="90000"/>
          </a:bodyPr>
          <a:lstStyle/>
          <a:p>
            <a:pPr>
              <a:defRPr/>
            </a:pPr>
            <a:r>
              <a:rPr lang="en-GB" dirty="0"/>
              <a:t>IM Goals</a:t>
            </a:r>
          </a:p>
        </p:txBody>
      </p:sp>
      <p:sp>
        <p:nvSpPr>
          <p:cNvPr id="4" name="TextBox 3">
            <a:extLst>
              <a:ext uri="{FF2B5EF4-FFF2-40B4-BE49-F238E27FC236}">
                <a16:creationId xmlns:a16="http://schemas.microsoft.com/office/drawing/2014/main" id="{80064BC8-52EA-7200-775B-A03BCF4C5C6F}"/>
              </a:ext>
            </a:extLst>
          </p:cNvPr>
          <p:cNvSpPr txBox="1"/>
          <p:nvPr/>
        </p:nvSpPr>
        <p:spPr>
          <a:xfrm>
            <a:off x="1847851" y="908051"/>
            <a:ext cx="8424863" cy="5324475"/>
          </a:xfrm>
          <a:prstGeom prst="rect">
            <a:avLst/>
          </a:prstGeom>
          <a:solidFill>
            <a:schemeClr val="tx1"/>
          </a:solidFill>
        </p:spPr>
        <p:txBody>
          <a:bodyPr>
            <a:spAutoFit/>
          </a:bodyPr>
          <a:lstStyle/>
          <a:p>
            <a:pPr marL="457200" indent="-457200" eaLnBrk="0" fontAlgn="base" hangingPunct="0">
              <a:spcBef>
                <a:spcPct val="0"/>
              </a:spcBef>
              <a:spcAft>
                <a:spcPct val="0"/>
              </a:spcAft>
              <a:buFont typeface="Arial" panose="020B0604020202020204" pitchFamily="34" charset="0"/>
              <a:buChar char="•"/>
              <a:defRPr/>
            </a:pPr>
            <a:r>
              <a:rPr lang="en-GB" sz="3200" dirty="0">
                <a:solidFill>
                  <a:prstClr val="black"/>
                </a:solidFill>
                <a:latin typeface="Times New Roman" panose="02020603050405020304" pitchFamily="18" charset="0"/>
              </a:rPr>
              <a:t>Reduce Operational Risk</a:t>
            </a:r>
          </a:p>
          <a:p>
            <a:pPr eaLnBrk="0" fontAlgn="base" hangingPunct="0">
              <a:spcBef>
                <a:spcPct val="0"/>
              </a:spcBef>
              <a:spcAft>
                <a:spcPct val="0"/>
              </a:spcAft>
              <a:defRPr/>
            </a:pPr>
            <a:endParaRPr lang="en-GB" sz="3200" dirty="0">
              <a:solidFill>
                <a:prstClr val="black"/>
              </a:solidFill>
              <a:latin typeface="Times New Roman" panose="02020603050405020304" pitchFamily="18" charset="0"/>
            </a:endParaRPr>
          </a:p>
          <a:p>
            <a:pPr marL="457200" indent="-457200" eaLnBrk="0" fontAlgn="base" hangingPunct="0">
              <a:spcBef>
                <a:spcPct val="0"/>
              </a:spcBef>
              <a:spcAft>
                <a:spcPct val="0"/>
              </a:spcAft>
              <a:buFont typeface="Arial" panose="020B0604020202020204" pitchFamily="34" charset="0"/>
              <a:buChar char="•"/>
              <a:defRPr/>
            </a:pPr>
            <a:r>
              <a:rPr lang="en-GB" sz="3200" dirty="0">
                <a:solidFill>
                  <a:prstClr val="black"/>
                </a:solidFill>
                <a:latin typeface="Times New Roman" panose="02020603050405020304" pitchFamily="18" charset="0"/>
              </a:rPr>
              <a:t>Reduce the risk of accidents</a:t>
            </a:r>
          </a:p>
          <a:p>
            <a:pPr eaLnBrk="0" fontAlgn="base" hangingPunct="0">
              <a:spcBef>
                <a:spcPct val="0"/>
              </a:spcBef>
              <a:spcAft>
                <a:spcPct val="0"/>
              </a:spcAft>
              <a:defRPr/>
            </a:pPr>
            <a:endParaRPr lang="en-GB" sz="3200" dirty="0">
              <a:solidFill>
                <a:prstClr val="black"/>
              </a:solidFill>
              <a:latin typeface="Times New Roman" panose="02020603050405020304" pitchFamily="18" charset="0"/>
            </a:endParaRPr>
          </a:p>
          <a:p>
            <a:pPr marL="457200" indent="-457200" eaLnBrk="0" fontAlgn="base" hangingPunct="0">
              <a:spcBef>
                <a:spcPct val="0"/>
              </a:spcBef>
              <a:spcAft>
                <a:spcPct val="0"/>
              </a:spcAft>
              <a:buFont typeface="Arial" panose="020B0604020202020204" pitchFamily="34" charset="0"/>
              <a:buChar char="•"/>
              <a:defRPr/>
            </a:pPr>
            <a:r>
              <a:rPr lang="en-GB" sz="3200" dirty="0">
                <a:solidFill>
                  <a:prstClr val="black"/>
                </a:solidFill>
                <a:latin typeface="Times New Roman" panose="02020603050405020304" pitchFamily="18" charset="0"/>
              </a:rPr>
              <a:t>Increased life (aspiration?)</a:t>
            </a:r>
          </a:p>
          <a:p>
            <a:pPr eaLnBrk="0" fontAlgn="base" hangingPunct="0">
              <a:spcBef>
                <a:spcPct val="0"/>
              </a:spcBef>
              <a:spcAft>
                <a:spcPct val="0"/>
              </a:spcAft>
              <a:defRPr/>
            </a:pPr>
            <a:endParaRPr lang="en-GB" sz="3200" dirty="0">
              <a:solidFill>
                <a:prstClr val="black"/>
              </a:solidFill>
              <a:latin typeface="Times New Roman" panose="02020603050405020304" pitchFamily="18" charset="0"/>
            </a:endParaRPr>
          </a:p>
          <a:p>
            <a:pPr marL="457200" indent="-457200" eaLnBrk="0" fontAlgn="base" hangingPunct="0">
              <a:spcBef>
                <a:spcPct val="0"/>
              </a:spcBef>
              <a:spcAft>
                <a:spcPct val="0"/>
              </a:spcAft>
              <a:buFont typeface="Arial" panose="020B0604020202020204" pitchFamily="34" charset="0"/>
              <a:buChar char="•"/>
              <a:defRPr/>
            </a:pPr>
            <a:r>
              <a:rPr lang="en-GB" sz="3200" dirty="0">
                <a:solidFill>
                  <a:prstClr val="black"/>
                </a:solidFill>
                <a:latin typeface="Times New Roman" panose="02020603050405020304" pitchFamily="18" charset="0"/>
              </a:rPr>
              <a:t>Fewer defects (e.g. cracking powdering)</a:t>
            </a:r>
          </a:p>
          <a:p>
            <a:pPr eaLnBrk="0" fontAlgn="base" hangingPunct="0">
              <a:spcBef>
                <a:spcPct val="0"/>
              </a:spcBef>
              <a:spcAft>
                <a:spcPct val="0"/>
              </a:spcAft>
              <a:defRPr/>
            </a:pPr>
            <a:endParaRPr lang="en-GB" sz="3200" dirty="0">
              <a:solidFill>
                <a:prstClr val="black"/>
              </a:solidFill>
              <a:latin typeface="Times New Roman" panose="02020603050405020304" pitchFamily="18" charset="0"/>
            </a:endParaRPr>
          </a:p>
          <a:p>
            <a:pPr marL="457200" indent="-457200" eaLnBrk="0" fontAlgn="base" hangingPunct="0">
              <a:spcBef>
                <a:spcPct val="0"/>
              </a:spcBef>
              <a:spcAft>
                <a:spcPct val="0"/>
              </a:spcAft>
              <a:buFont typeface="Arial" panose="020B0604020202020204" pitchFamily="34" charset="0"/>
              <a:buChar char="•"/>
              <a:defRPr/>
            </a:pPr>
            <a:r>
              <a:rPr lang="en-GB" sz="3200" dirty="0">
                <a:solidFill>
                  <a:prstClr val="black"/>
                </a:solidFill>
                <a:latin typeface="Times New Roman" panose="02020603050405020304" pitchFamily="18" charset="0"/>
              </a:rPr>
              <a:t>Better tolerance of environmental conditions experienced during expeditionary operations</a:t>
            </a:r>
          </a:p>
          <a:p>
            <a:pPr marL="457200" indent="-457200" eaLnBrk="0" fontAlgn="base" hangingPunct="0">
              <a:spcBef>
                <a:spcPct val="0"/>
              </a:spcBef>
              <a:spcAft>
                <a:spcPct val="0"/>
              </a:spcAft>
              <a:buFont typeface="Arial" panose="020B0604020202020204" pitchFamily="34" charset="0"/>
              <a:buChar char="•"/>
              <a:defRPr/>
            </a:pPr>
            <a:endParaRPr lang="en-GB" sz="2000" dirty="0">
              <a:solidFill>
                <a:prstClr val="black"/>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A6041-2208-C1B2-9F65-98AD7802EF36}"/>
              </a:ext>
            </a:extLst>
          </p:cNvPr>
          <p:cNvSpPr>
            <a:spLocks noGrp="1"/>
          </p:cNvSpPr>
          <p:nvPr>
            <p:ph type="title"/>
          </p:nvPr>
        </p:nvSpPr>
        <p:spPr>
          <a:xfrm>
            <a:off x="1981200" y="-24544"/>
            <a:ext cx="8229600" cy="706090"/>
          </a:xfrm>
        </p:spPr>
        <p:txBody>
          <a:bodyPr/>
          <a:lstStyle/>
          <a:p>
            <a:pPr>
              <a:defRPr/>
            </a:pPr>
            <a:r>
              <a:rPr lang="en-GB" sz="2800" dirty="0"/>
              <a:t>What should be assessed?</a:t>
            </a:r>
          </a:p>
        </p:txBody>
      </p:sp>
      <p:sp>
        <p:nvSpPr>
          <p:cNvPr id="4" name="TextBox 3">
            <a:extLst>
              <a:ext uri="{FF2B5EF4-FFF2-40B4-BE49-F238E27FC236}">
                <a16:creationId xmlns:a16="http://schemas.microsoft.com/office/drawing/2014/main" id="{85FA7F0E-5212-482A-84E6-277E5CC07771}"/>
              </a:ext>
            </a:extLst>
          </p:cNvPr>
          <p:cNvSpPr txBox="1"/>
          <p:nvPr/>
        </p:nvSpPr>
        <p:spPr>
          <a:xfrm>
            <a:off x="2135188" y="1228725"/>
            <a:ext cx="7345362" cy="4400550"/>
          </a:xfrm>
          <a:prstGeom prst="rect">
            <a:avLst/>
          </a:prstGeom>
          <a:solidFill>
            <a:schemeClr val="tx1"/>
          </a:solidFill>
        </p:spPr>
        <p:txBody>
          <a:bodyPr>
            <a:spAutoFit/>
          </a:bodyPr>
          <a:lstStyle/>
          <a:p>
            <a:pPr marL="914400" lvl="1" indent="-457200" eaLnBrk="0" fontAlgn="base" hangingPunct="0">
              <a:spcBef>
                <a:spcPct val="0"/>
              </a:spcBef>
              <a:spcAft>
                <a:spcPct val="0"/>
              </a:spcAft>
              <a:buFont typeface="Arial" panose="020B0604020202020204" pitchFamily="34" charset="0"/>
              <a:buChar char="•"/>
              <a:defRPr/>
            </a:pPr>
            <a:r>
              <a:rPr lang="en-GB" sz="2800" b="1" dirty="0">
                <a:solidFill>
                  <a:prstClr val="black"/>
                </a:solidFill>
                <a:latin typeface="Times New Roman" panose="02020603050405020304" pitchFamily="18" charset="0"/>
              </a:rPr>
              <a:t>Thermal threats</a:t>
            </a:r>
          </a:p>
          <a:p>
            <a:pPr marL="914400" lvl="1" indent="-457200" eaLnBrk="0" fontAlgn="base" hangingPunct="0">
              <a:spcBef>
                <a:spcPct val="0"/>
              </a:spcBef>
              <a:spcAft>
                <a:spcPct val="0"/>
              </a:spcAft>
              <a:buFont typeface="Arial" panose="020B0604020202020204" pitchFamily="34" charset="0"/>
              <a:buChar char="•"/>
              <a:defRPr/>
            </a:pPr>
            <a:endParaRPr lang="en-GB" sz="2800" b="1" dirty="0">
              <a:solidFill>
                <a:prstClr val="black"/>
              </a:solidFill>
              <a:latin typeface="Times New Roman" panose="02020603050405020304" pitchFamily="18" charset="0"/>
            </a:endParaRPr>
          </a:p>
          <a:p>
            <a:pPr marL="1371600" lvl="2" indent="-457200" eaLnBrk="0" fontAlgn="base" hangingPunct="0">
              <a:spcBef>
                <a:spcPct val="0"/>
              </a:spcBef>
              <a:spcAft>
                <a:spcPct val="0"/>
              </a:spcAft>
              <a:buFont typeface="Wingdings" panose="05000000000000000000" pitchFamily="2" charset="2"/>
              <a:buChar char="§"/>
              <a:defRPr/>
            </a:pPr>
            <a:r>
              <a:rPr lang="en-GB" sz="2800" dirty="0">
                <a:solidFill>
                  <a:prstClr val="black"/>
                </a:solidFill>
                <a:latin typeface="Times New Roman" panose="02020603050405020304" pitchFamily="18" charset="0"/>
              </a:rPr>
              <a:t>Various heating temperature ranges</a:t>
            </a:r>
          </a:p>
          <a:p>
            <a:pPr lvl="2" eaLnBrk="0" fontAlgn="base" hangingPunct="0">
              <a:spcBef>
                <a:spcPct val="0"/>
              </a:spcBef>
              <a:spcAft>
                <a:spcPct val="0"/>
              </a:spcAft>
              <a:defRPr/>
            </a:pPr>
            <a:endParaRPr lang="en-GB" sz="2800" dirty="0">
              <a:solidFill>
                <a:prstClr val="black"/>
              </a:solidFill>
              <a:latin typeface="Times New Roman" panose="02020603050405020304" pitchFamily="18" charset="0"/>
            </a:endParaRPr>
          </a:p>
          <a:p>
            <a:pPr marL="914400" lvl="1" indent="-457200" eaLnBrk="0" fontAlgn="base" hangingPunct="0">
              <a:spcBef>
                <a:spcPct val="0"/>
              </a:spcBef>
              <a:spcAft>
                <a:spcPct val="0"/>
              </a:spcAft>
              <a:buFont typeface="Arial" panose="020B0604020202020204" pitchFamily="34" charset="0"/>
              <a:buChar char="•"/>
              <a:defRPr/>
            </a:pPr>
            <a:r>
              <a:rPr lang="en-GB" sz="2800" b="1" dirty="0">
                <a:solidFill>
                  <a:prstClr val="black"/>
                </a:solidFill>
                <a:latin typeface="Times New Roman" panose="02020603050405020304" pitchFamily="18" charset="0"/>
              </a:rPr>
              <a:t>Impact threats</a:t>
            </a:r>
          </a:p>
          <a:p>
            <a:pPr marL="914400" lvl="1" indent="-457200" eaLnBrk="0" fontAlgn="base" hangingPunct="0">
              <a:spcBef>
                <a:spcPct val="0"/>
              </a:spcBef>
              <a:spcAft>
                <a:spcPct val="0"/>
              </a:spcAft>
              <a:buFont typeface="Arial" panose="020B0604020202020204" pitchFamily="34" charset="0"/>
              <a:buChar char="•"/>
              <a:defRPr/>
            </a:pPr>
            <a:endParaRPr lang="en-GB" sz="2800" b="1" dirty="0">
              <a:solidFill>
                <a:prstClr val="black"/>
              </a:solidFill>
              <a:latin typeface="Times New Roman" panose="02020603050405020304" pitchFamily="18" charset="0"/>
            </a:endParaRPr>
          </a:p>
          <a:p>
            <a:pPr marL="1371600" lvl="2" indent="-457200" eaLnBrk="0" fontAlgn="base" hangingPunct="0">
              <a:spcBef>
                <a:spcPct val="0"/>
              </a:spcBef>
              <a:spcAft>
                <a:spcPct val="0"/>
              </a:spcAft>
              <a:buFont typeface="Wingdings" panose="05000000000000000000" pitchFamily="2" charset="2"/>
              <a:buChar char="§"/>
              <a:defRPr/>
            </a:pPr>
            <a:r>
              <a:rPr lang="en-GB" sz="2800" dirty="0">
                <a:solidFill>
                  <a:prstClr val="black"/>
                </a:solidFill>
                <a:latin typeface="Times New Roman" panose="02020603050405020304" pitchFamily="18" charset="0"/>
              </a:rPr>
              <a:t>Bullets, fragmentation, SCJs, EFPs etc</a:t>
            </a:r>
            <a:endParaRPr lang="en-GB" sz="2800" b="1" dirty="0">
              <a:solidFill>
                <a:prstClr val="black"/>
              </a:solidFill>
              <a:latin typeface="Times New Roman" panose="02020603050405020304" pitchFamily="18" charset="0"/>
            </a:endParaRPr>
          </a:p>
          <a:p>
            <a:pPr lvl="2" eaLnBrk="0" fontAlgn="base" hangingPunct="0">
              <a:spcBef>
                <a:spcPct val="0"/>
              </a:spcBef>
              <a:spcAft>
                <a:spcPct val="0"/>
              </a:spcAft>
              <a:defRPr/>
            </a:pPr>
            <a:endParaRPr lang="en-GB" sz="2800" dirty="0">
              <a:solidFill>
                <a:prstClr val="black"/>
              </a:solidFill>
              <a:latin typeface="Times New Roman" panose="02020603050405020304" pitchFamily="18" charset="0"/>
            </a:endParaRPr>
          </a:p>
          <a:p>
            <a:pPr marL="914400" lvl="1" indent="-457200" eaLnBrk="0" fontAlgn="base" hangingPunct="0">
              <a:spcBef>
                <a:spcPct val="0"/>
              </a:spcBef>
              <a:spcAft>
                <a:spcPct val="0"/>
              </a:spcAft>
              <a:buFont typeface="Arial" panose="020B0604020202020204" pitchFamily="34" charset="0"/>
              <a:buChar char="•"/>
              <a:defRPr/>
            </a:pPr>
            <a:r>
              <a:rPr lang="en-GB" sz="2800" b="1" dirty="0">
                <a:solidFill>
                  <a:prstClr val="black"/>
                </a:solidFill>
                <a:latin typeface="Times New Roman" panose="02020603050405020304" pitchFamily="18" charset="0"/>
              </a:rPr>
              <a:t>Sympathetic Reaction</a:t>
            </a:r>
          </a:p>
          <a:p>
            <a:pPr lvl="1" eaLnBrk="0" fontAlgn="base" hangingPunct="0">
              <a:spcBef>
                <a:spcPct val="0"/>
              </a:spcBef>
              <a:spcAft>
                <a:spcPct val="0"/>
              </a:spcAft>
              <a:defRPr/>
            </a:pPr>
            <a:endParaRPr lang="en-GB" sz="2800" b="1" dirty="0">
              <a:solidFill>
                <a:prstClr val="black"/>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a:extLst>
              <a:ext uri="{FF2B5EF4-FFF2-40B4-BE49-F238E27FC236}">
                <a16:creationId xmlns:a16="http://schemas.microsoft.com/office/drawing/2014/main" id="{EC4A7CF1-EB35-1649-0705-ED0D607C16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7851" y="1412875"/>
            <a:ext cx="8424863" cy="475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3">
            <a:extLst>
              <a:ext uri="{FF2B5EF4-FFF2-40B4-BE49-F238E27FC236}">
                <a16:creationId xmlns:a16="http://schemas.microsoft.com/office/drawing/2014/main" id="{68E71C40-7CB9-173E-D30B-BE641F7ADE46}"/>
              </a:ext>
            </a:extLst>
          </p:cNvPr>
          <p:cNvSpPr>
            <a:spLocks noGrp="1"/>
          </p:cNvSpPr>
          <p:nvPr>
            <p:ph type="title"/>
          </p:nvPr>
        </p:nvSpPr>
        <p:spPr>
          <a:xfrm>
            <a:off x="1739516" y="260648"/>
            <a:ext cx="8712968" cy="926976"/>
          </a:xfrm>
        </p:spPr>
        <p:txBody>
          <a:bodyPr>
            <a:noAutofit/>
          </a:bodyPr>
          <a:lstStyle/>
          <a:p>
            <a:pPr>
              <a:defRPr/>
            </a:pPr>
            <a:r>
              <a:rPr lang="en-GB" sz="3200" dirty="0"/>
              <a:t>Standard NATO Agreement (STANAG)</a:t>
            </a:r>
          </a:p>
        </p:txBody>
      </p:sp>
    </p:spTree>
  </p:cSld>
  <p:clrMapOvr>
    <a:masterClrMapping/>
  </p:clrMapOvr>
</p:sld>
</file>

<file path=ppt/theme/_rels/theme21.xml.rels><?xml version="1.0" encoding="UTF-8" standalone="yes"?>
<Relationships xmlns="http://schemas.openxmlformats.org/package/2006/relationships"><Relationship Id="rId1" Type="http://schemas.openxmlformats.org/officeDocument/2006/relationships/image" Target="../media/image25.jpeg"/></Relationships>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1697</TotalTime>
  <Words>11536</Words>
  <Application>Microsoft Macintosh PowerPoint</Application>
  <PresentationFormat>Widescreen</PresentationFormat>
  <Paragraphs>804</Paragraphs>
  <Slides>139</Slides>
  <Notes>73</Notes>
  <HiddenSlides>0</HiddenSlides>
  <MMClips>0</MMClips>
  <ScaleCrop>false</ScaleCrop>
  <HeadingPairs>
    <vt:vector size="8" baseType="variant">
      <vt:variant>
        <vt:lpstr>Fonts Used</vt:lpstr>
      </vt:variant>
      <vt:variant>
        <vt:i4>17</vt:i4>
      </vt:variant>
      <vt:variant>
        <vt:lpstr>Theme</vt:lpstr>
      </vt:variant>
      <vt:variant>
        <vt:i4>21</vt:i4>
      </vt:variant>
      <vt:variant>
        <vt:lpstr>Embedded OLE Servers</vt:lpstr>
      </vt:variant>
      <vt:variant>
        <vt:i4>1</vt:i4>
      </vt:variant>
      <vt:variant>
        <vt:lpstr>Slide Titles</vt:lpstr>
      </vt:variant>
      <vt:variant>
        <vt:i4>139</vt:i4>
      </vt:variant>
    </vt:vector>
  </HeadingPairs>
  <TitlesOfParts>
    <vt:vector size="178" baseType="lpstr">
      <vt:lpstr>Arial</vt:lpstr>
      <vt:lpstr>ArialMT</vt:lpstr>
      <vt:lpstr>Avenir Next LT Pro</vt:lpstr>
      <vt:lpstr>Book Antiqua</vt:lpstr>
      <vt:lpstr>Calibri</vt:lpstr>
      <vt:lpstr>Calibri Light</vt:lpstr>
      <vt:lpstr>Cambria</vt:lpstr>
      <vt:lpstr>Cambria Math</vt:lpstr>
      <vt:lpstr>CambriaMath</vt:lpstr>
      <vt:lpstr>HelveticaNeueLTPro</vt:lpstr>
      <vt:lpstr>Lucida Sans</vt:lpstr>
      <vt:lpstr>Monotype Sorts</vt:lpstr>
      <vt:lpstr>Times New Roman</vt:lpstr>
      <vt:lpstr>TimesNewRomanPSMT</vt:lpstr>
      <vt:lpstr>Wingdings</vt:lpstr>
      <vt:lpstr>Wingdings 2</vt:lpstr>
      <vt:lpstr>Wingdings 3</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Apex</vt:lpstr>
      <vt:lpstr>Picture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IM Goals</vt:lpstr>
      <vt:lpstr>What should be assessed?</vt:lpstr>
      <vt:lpstr>Standard NATO Agreement (STANAG)</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Ffion Evans</dc:creator>
  <cp:keywords/>
  <dc:description/>
  <cp:lastModifiedBy>Gareth Collett</cp:lastModifiedBy>
  <cp:revision>59</cp:revision>
  <dcterms:created xsi:type="dcterms:W3CDTF">2021-03-09T15:35:42Z</dcterms:created>
  <dcterms:modified xsi:type="dcterms:W3CDTF">2022-11-07T12:14:40Z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