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8" r:id="rId3"/>
    <p:sldId id="256" r:id="rId4"/>
    <p:sldId id="257" r:id="rId5"/>
    <p:sldId id="259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44" autoAdjust="0"/>
    <p:restoredTop sz="94660"/>
  </p:normalViewPr>
  <p:slideViewPr>
    <p:cSldViewPr snapToGrid="0">
      <p:cViewPr varScale="1">
        <p:scale>
          <a:sx n="83" d="100"/>
          <a:sy n="83" d="100"/>
        </p:scale>
        <p:origin x="17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5EF812-D799-44B4-988E-F51CF798A37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5F5403F-3305-4176-BD3C-60B58F7473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490787-DFEF-422B-8FEF-01942A8E1F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986D6-6051-478B-B618-C74352904CFD}" type="datetimeFigureOut">
              <a:rPr lang="en-GB" smtClean="0"/>
              <a:t>17/05/2018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E8F191-CB11-4F4E-B1B8-F92759B05D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121F29-0BC4-4409-B741-3137E4A1E9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52B1AC-3BBE-47F6-8364-8710A00F84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11102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7BBC07-F094-43C1-9E36-12C570EA4B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D22988-3C84-484F-A435-C435D2C60A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9BC469-8724-4B7A-BC9E-2687978BEB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986D6-6051-478B-B618-C74352904CFD}" type="datetimeFigureOut">
              <a:rPr lang="en-GB" smtClean="0"/>
              <a:t>17/05/2018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EB2154-BB24-4215-A459-E8E303D62B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AE39C2-4914-4345-9A64-5CA3F181BF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52B1AC-3BBE-47F6-8364-8710A00F84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62193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3041B3-3E55-45BB-B72C-5201EA905A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4BC798-A786-4979-872D-84A24AD5CD8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A057C0-368A-47B3-A8CA-66C00F1073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986D6-6051-478B-B618-C74352904CFD}" type="datetimeFigureOut">
              <a:rPr lang="en-GB" smtClean="0"/>
              <a:t>17/05/2018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40375E-2B9B-4575-B09A-2370D5F1EA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FCE97D-6E7E-4DE2-970F-33A1433B50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52B1AC-3BBE-47F6-8364-8710A00F84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13180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1A4983-DB36-4095-BCE1-739AE0F164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2915BB-4C19-435F-A8AF-04A546ACEF6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BD1D4F-835E-428F-AA6E-9E801D40A8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C4C3F8-A21F-475A-B9CA-F2C8F79714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986D6-6051-478B-B618-C74352904CFD}" type="datetimeFigureOut">
              <a:rPr lang="en-GB" smtClean="0"/>
              <a:t>17/05/2018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E63CCFC-A8CA-43A1-91DD-1B7A57AE2E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E207E0-D1F2-4523-A1CA-FAEE338D7C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52B1AC-3BBE-47F6-8364-8710A00F84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77195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DE9EEF-6ED6-4590-AC9A-14B009759F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92FF4D-9C50-4D31-8C79-40BF069BE0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7ABD5D-0DF4-4231-8CB4-C9433D68399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7FA5553-D52F-4C9A-B6C8-E16001124E9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F78F199-2A15-4952-B139-B987E6C147B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C49623B-D431-42B5-B28C-0691869266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986D6-6051-478B-B618-C74352904CFD}" type="datetimeFigureOut">
              <a:rPr lang="en-GB" smtClean="0"/>
              <a:t>17/05/2018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191FCFA-582E-4565-9DA3-49881B4169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4FA5200-F3EC-4034-9AD9-A186EFB83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52B1AC-3BBE-47F6-8364-8710A00F84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52956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AD8BDB-8296-4AAB-B55C-D92615D095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E6996-F434-4BDA-B823-9C9DCCE78D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986D6-6051-478B-B618-C74352904CFD}" type="datetimeFigureOut">
              <a:rPr lang="en-GB" smtClean="0"/>
              <a:t>17/05/2018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71BA1E-C0D9-4998-AA6A-CD1516BF83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B56D6D-57A8-4BDF-B011-2FD367B517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52B1AC-3BBE-47F6-8364-8710A00F84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51555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707AE35-899B-44C4-9602-030B0D80FF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986D6-6051-478B-B618-C74352904CFD}" type="datetimeFigureOut">
              <a:rPr lang="en-GB" smtClean="0"/>
              <a:t>17/05/2018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611931A-7B35-4E26-AFDE-5DAD5A2541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CE215C-D748-4159-B7C0-76D3799080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52B1AC-3BBE-47F6-8364-8710A00F84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38425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B82FA3-9B69-4372-B73D-0C01FC0828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D1A8F1-01BB-4442-A2D1-3335925CF0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21E69C-1F2D-4B92-97AA-7A3D34B5EB3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A1969F-56E3-4592-A7C6-760079A7C7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986D6-6051-478B-B618-C74352904CFD}" type="datetimeFigureOut">
              <a:rPr lang="en-GB" smtClean="0"/>
              <a:t>17/05/2018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0971745-7524-4FED-B2A9-50043D475C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16B19A2-B072-46AD-872F-E052650D68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52B1AC-3BBE-47F6-8364-8710A00F84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77184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77F5F7-8D2D-49E3-B494-98BE5DB5EE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3716A52-DE46-483D-A498-7628489B9CD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968C59D-7FA7-422C-877B-0B6A5A93777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B8C945-E116-4603-B756-066559AD76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986D6-6051-478B-B618-C74352904CFD}" type="datetimeFigureOut">
              <a:rPr lang="en-GB" smtClean="0"/>
              <a:t>17/05/2018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74F811-1CE1-4F60-8335-CB11347A4D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8C59C7-5B95-458A-AF9A-E7A3966191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52B1AC-3BBE-47F6-8364-8710A00F84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71158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59944A-E450-46BE-8A9A-0F2C6E395D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5CB4F20-06B3-4130-A529-D9791889D75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70E56C-24CB-45CF-8F5C-5B6726D981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986D6-6051-478B-B618-C74352904CFD}" type="datetimeFigureOut">
              <a:rPr lang="en-GB" smtClean="0"/>
              <a:t>17/05/2018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C0E118-23CF-40D1-A196-0E403F491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BDFDA7-D180-4BF1-8830-C5723D3652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52B1AC-3BBE-47F6-8364-8710A00F84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61363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2F9C557-B973-4369-870F-8CB4B5B8A31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3D6EBF8-08C0-45A1-A9FE-B5CB98A9F96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D4F86D-CE01-4169-86F2-4FB12931EF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986D6-6051-478B-B618-C74352904CFD}" type="datetimeFigureOut">
              <a:rPr lang="en-GB" smtClean="0"/>
              <a:t>17/05/2018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A30F13-1DA9-4370-B129-94387EB394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0B665C-13AD-4F0A-9676-B1A2756CC7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52B1AC-3BBE-47F6-8364-8710A00F84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11094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BC1A15A-1F90-4364-AE50-4EBB65E424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DC2275-717D-4722-A645-B8C94EF843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10583E-03DB-4A66-9984-9CC0D007194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C986D6-6051-478B-B618-C74352904CFD}" type="datetimeFigureOut">
              <a:rPr lang="en-GB" smtClean="0"/>
              <a:t>17/05/2018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58CBB9-A66F-4113-A15C-6DF72E2AE5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F47E85-077A-4B47-8904-68429C9E344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52B1AC-3BBE-47F6-8364-8710A00F84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85973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alisburycathedral.org.uk/history/sarum-rite" TargetMode="External"/><Relationship Id="rId7" Type="http://schemas.openxmlformats.org/officeDocument/2006/relationships/hyperlink" Target="http://parlorsongs.com/insearch/printing/printing.php" TargetMode="External"/><Relationship Id="rId2" Type="http://schemas.openxmlformats.org/officeDocument/2006/relationships/hyperlink" Target="http://www.musicprintinghistory.org/middle-age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mymusictheory.com/reference/345-the-evolution-of-music-notation" TargetMode="External"/><Relationship Id="rId5" Type="http://schemas.openxmlformats.org/officeDocument/2006/relationships/hyperlink" Target="https://www.mfiles.co.uk/music-notation-history.htm" TargetMode="External"/><Relationship Id="rId4" Type="http://schemas.openxmlformats.org/officeDocument/2006/relationships/hyperlink" Target="https://www.britannica.com/art/musical-notatio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FE8A2C-F995-49F6-BBC2-68E54D1435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37B211-8333-4581-BF34-9FAFDFC266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6A43003-8D4B-4496-A8DA-1DA17F4E773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2519" y="2614235"/>
            <a:ext cx="11766976" cy="23851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05792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9784F-910D-44C0-87B5-9FFE12AC10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A999602-18E7-459E-A3AE-F53BB83B6E8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412" t="23770" r="10566"/>
          <a:stretch/>
        </p:blipFill>
        <p:spPr>
          <a:xfrm rot="5400000">
            <a:off x="2821582" y="632818"/>
            <a:ext cx="6897180" cy="5631543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9F08A30-F4AC-4A80-8316-41F1948FA6EE}"/>
              </a:ext>
            </a:extLst>
          </p:cNvPr>
          <p:cNvSpPr txBox="1"/>
          <p:nvPr/>
        </p:nvSpPr>
        <p:spPr>
          <a:xfrm>
            <a:off x="838200" y="3240911"/>
            <a:ext cx="22869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ODS 03112</a:t>
            </a:r>
          </a:p>
        </p:txBody>
      </p:sp>
    </p:spTree>
    <p:extLst>
      <p:ext uri="{BB962C8B-B14F-4D97-AF65-F5344CB8AC3E}">
        <p14:creationId xmlns:p14="http://schemas.microsoft.com/office/powerpoint/2010/main" val="19710211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6FA9CD9-F0AD-42C2-A569-E205F147432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0187709-6290-4573-82CE-6A259978E103}"/>
              </a:ext>
            </a:extLst>
          </p:cNvPr>
          <p:cNvSpPr txBox="1"/>
          <p:nvPr/>
        </p:nvSpPr>
        <p:spPr>
          <a:xfrm>
            <a:off x="9201873" y="671332"/>
            <a:ext cx="18866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PHI 01221</a:t>
            </a:r>
          </a:p>
        </p:txBody>
      </p:sp>
    </p:spTree>
    <p:extLst>
      <p:ext uri="{BB962C8B-B14F-4D97-AF65-F5344CB8AC3E}">
        <p14:creationId xmlns:p14="http://schemas.microsoft.com/office/powerpoint/2010/main" val="25569765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EDC928-E529-4106-B25B-9B301FCABC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1B1A5A9-4302-44AA-9019-7AAAD6E3733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239" b="24227"/>
          <a:stretch/>
        </p:blipFill>
        <p:spPr>
          <a:xfrm>
            <a:off x="3106057" y="0"/>
            <a:ext cx="6274785" cy="6864252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39BC177-F682-4C48-BE8C-EE7AE9CD4DB3}"/>
              </a:ext>
            </a:extLst>
          </p:cNvPr>
          <p:cNvSpPr txBox="1"/>
          <p:nvPr/>
        </p:nvSpPr>
        <p:spPr>
          <a:xfrm>
            <a:off x="838200" y="2372810"/>
            <a:ext cx="22678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ODS 00139</a:t>
            </a:r>
          </a:p>
        </p:txBody>
      </p:sp>
    </p:spTree>
    <p:extLst>
      <p:ext uri="{BB962C8B-B14F-4D97-AF65-F5344CB8AC3E}">
        <p14:creationId xmlns:p14="http://schemas.microsoft.com/office/powerpoint/2010/main" val="12850778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9E04FB-EAFC-41F8-86D7-62B0FBE42E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D5D7F4-E0C0-4804-8566-762611E697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75347"/>
            <a:ext cx="10515600" cy="4901616"/>
          </a:xfrm>
        </p:spPr>
        <p:txBody>
          <a:bodyPr>
            <a:normAutofit fontScale="55000" lnSpcReduction="20000"/>
          </a:bodyPr>
          <a:lstStyle/>
          <a:p>
            <a:pPr lvl="0"/>
            <a:r>
              <a:rPr lang="en-GB" dirty="0"/>
              <a:t>Harris, C. 2018. ODS 00139: Historiated Initial C: Horned Monster head and Foliage: </a:t>
            </a:r>
            <a:r>
              <a:rPr lang="en-GB" dirty="0" err="1"/>
              <a:t>Veni</a:t>
            </a:r>
            <a:r>
              <a:rPr lang="en-GB" dirty="0"/>
              <a:t> Creator (Folio: A2 (r)). Roderic Bowen Archives and Library. Unpublished Photograph.</a:t>
            </a:r>
          </a:p>
          <a:p>
            <a:pPr lvl="0"/>
            <a:r>
              <a:rPr lang="en-GB" dirty="0"/>
              <a:t>Harris, C. 2018. PHI 03112. Pastedown: Printed Music. Roderic Bowen Archives and Library. Unpublished Photograph.</a:t>
            </a:r>
          </a:p>
          <a:p>
            <a:pPr lvl="0"/>
            <a:r>
              <a:rPr lang="en-GB" dirty="0"/>
              <a:t>Harris C. 2018. PHI 01221. </a:t>
            </a:r>
            <a:r>
              <a:rPr lang="en-GB" dirty="0" err="1"/>
              <a:t>Missale</a:t>
            </a:r>
            <a:r>
              <a:rPr lang="en-GB" dirty="0"/>
              <a:t> </a:t>
            </a:r>
            <a:r>
              <a:rPr lang="en-GB" dirty="0" err="1"/>
              <a:t>Sariburiens</a:t>
            </a:r>
            <a:r>
              <a:rPr lang="en-GB" dirty="0"/>
              <a:t> In Anglia: </a:t>
            </a:r>
            <a:r>
              <a:rPr lang="en-GB" dirty="0" err="1"/>
              <a:t>Benedictio</a:t>
            </a:r>
            <a:r>
              <a:rPr lang="en-GB" dirty="0"/>
              <a:t> </a:t>
            </a:r>
            <a:r>
              <a:rPr lang="en-GB" dirty="0" err="1"/>
              <a:t>cerei</a:t>
            </a:r>
            <a:r>
              <a:rPr lang="en-GB" dirty="0"/>
              <a:t> Paschalis. Folio xcii (v) and xciii(r). Roderic Bowen Archives and Library. Unpublished Photograph.</a:t>
            </a:r>
          </a:p>
          <a:p>
            <a:pPr lvl="0"/>
            <a:r>
              <a:rPr lang="en-GB" dirty="0"/>
              <a:t>Ingold, T.  2007. Lines, A Brief History. Routledge, Abingdon. Pp1-38.</a:t>
            </a:r>
          </a:p>
          <a:p>
            <a:pPr lvl="0"/>
            <a:r>
              <a:rPr lang="en-GB" dirty="0"/>
              <a:t>Medieval Notation. Music Printing History. 2018.  Available from: </a:t>
            </a:r>
            <a:r>
              <a:rPr lang="en-US" u="sng" dirty="0">
                <a:hlinkClick r:id="rId2"/>
              </a:rPr>
              <a:t>http://www.musicprintinghistory.org/middle-ages</a:t>
            </a:r>
            <a:r>
              <a:rPr lang="en-US" dirty="0"/>
              <a:t>. Accessed: 15/4/18.</a:t>
            </a:r>
            <a:endParaRPr lang="en-GB" dirty="0"/>
          </a:p>
          <a:p>
            <a:pPr lvl="0"/>
            <a:r>
              <a:rPr lang="en-GB" dirty="0"/>
              <a:t>Salisbury Rite. Salisbury Cathedral. 2017. Available from: </a:t>
            </a:r>
            <a:r>
              <a:rPr lang="en-GB" u="sng" dirty="0">
                <a:hlinkClick r:id="rId3"/>
              </a:rPr>
              <a:t>https://www.salisburycathedral.org.uk/history/sarum-rite</a:t>
            </a:r>
            <a:r>
              <a:rPr lang="en-GB" dirty="0"/>
              <a:t>. Accessed: 17/5/18.</a:t>
            </a:r>
          </a:p>
          <a:p>
            <a:pPr lvl="0"/>
            <a:r>
              <a:rPr lang="en-GB" dirty="0"/>
              <a:t>Wilson-Dickinson, A.2003. The Story of Christian Music: From Gregorian Chant to Black Gospel. Fortress Press, Minneapolis. Pp1-57.</a:t>
            </a:r>
          </a:p>
          <a:p>
            <a:r>
              <a:rPr lang="en-GB" dirty="0"/>
              <a:t>See also:</a:t>
            </a:r>
          </a:p>
          <a:p>
            <a:r>
              <a:rPr lang="en-GB" dirty="0"/>
              <a:t>Music Notation. </a:t>
            </a:r>
            <a:r>
              <a:rPr lang="en-GB" dirty="0" err="1"/>
              <a:t>Brittanica</a:t>
            </a:r>
            <a:r>
              <a:rPr lang="en-GB" dirty="0"/>
              <a:t>. 2018. Available from: </a:t>
            </a:r>
            <a:r>
              <a:rPr lang="en-GB" u="sng" dirty="0">
                <a:hlinkClick r:id="rId4"/>
              </a:rPr>
              <a:t>https://www.britannica.com/art/musical-notation</a:t>
            </a:r>
            <a:r>
              <a:rPr lang="en-GB" dirty="0"/>
              <a:t>. Accessed: 16/5/18.</a:t>
            </a:r>
          </a:p>
          <a:p>
            <a:r>
              <a:rPr lang="en-GB" dirty="0"/>
              <a:t>A short History of Medieval notation. </a:t>
            </a:r>
            <a:r>
              <a:rPr lang="en-GB" dirty="0" err="1"/>
              <a:t>Mfiles</a:t>
            </a:r>
            <a:r>
              <a:rPr lang="en-GB" dirty="0"/>
              <a:t>. 2018. Available from: </a:t>
            </a:r>
            <a:r>
              <a:rPr lang="en-GB" u="sng" dirty="0">
                <a:hlinkClick r:id="rId5"/>
              </a:rPr>
              <a:t>https://www.mfiles.co.uk/music-notation-history.htm</a:t>
            </a:r>
            <a:r>
              <a:rPr lang="en-GB" dirty="0"/>
              <a:t>. Accessed: 10/5/18.</a:t>
            </a:r>
          </a:p>
          <a:p>
            <a:r>
              <a:rPr lang="en-GB" dirty="0"/>
              <a:t>Evolution of Music notation. My Music Theory. N.d. Available from: </a:t>
            </a:r>
            <a:r>
              <a:rPr lang="en-GB" u="sng" dirty="0">
                <a:hlinkClick r:id="rId6"/>
              </a:rPr>
              <a:t>https://www.mymusictheory.com/reference/345-the-evolution-of-music-notation</a:t>
            </a:r>
            <a:r>
              <a:rPr lang="en-GB" dirty="0"/>
              <a:t>. Accessed: 1/5/18.</a:t>
            </a:r>
          </a:p>
          <a:p>
            <a:r>
              <a:rPr lang="en-GB" dirty="0"/>
              <a:t>Printing and Publishing of Music. N.d. </a:t>
            </a:r>
            <a:r>
              <a:rPr lang="en-GB" dirty="0" err="1"/>
              <a:t>Parlor</a:t>
            </a:r>
            <a:r>
              <a:rPr lang="en-GB" dirty="0"/>
              <a:t> Songs </a:t>
            </a:r>
            <a:r>
              <a:rPr lang="en-GB" dirty="0" err="1"/>
              <a:t>Academy.n.d</a:t>
            </a:r>
            <a:r>
              <a:rPr lang="en-GB" dirty="0"/>
              <a:t>. Available from: </a:t>
            </a:r>
            <a:r>
              <a:rPr lang="en-GB" u="sng" dirty="0">
                <a:hlinkClick r:id="rId7"/>
              </a:rPr>
              <a:t>http://parlorsongs.com/insearch/printing/printing.php</a:t>
            </a:r>
            <a:r>
              <a:rPr lang="en-GB" dirty="0"/>
              <a:t>. Accessed: 12/5/18.</a:t>
            </a:r>
          </a:p>
        </p:txBody>
      </p:sp>
    </p:spTree>
    <p:extLst>
      <p:ext uri="{BB962C8B-B14F-4D97-AF65-F5344CB8AC3E}">
        <p14:creationId xmlns:p14="http://schemas.microsoft.com/office/powerpoint/2010/main" val="414395305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282</TotalTime>
  <Words>335</Words>
  <Application>Microsoft Office PowerPoint</Application>
  <PresentationFormat>Widescreen</PresentationFormat>
  <Paragraphs>16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Bibliography: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Charlotte Harris</dc:creator>
  <cp:lastModifiedBy>Charlotte Harris</cp:lastModifiedBy>
  <cp:revision>9</cp:revision>
  <dcterms:created xsi:type="dcterms:W3CDTF">2018-05-17T07:44:57Z</dcterms:created>
  <dcterms:modified xsi:type="dcterms:W3CDTF">2018-05-17T16:52:13Z</dcterms:modified>
</cp:coreProperties>
</file>