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Lst>
  <p:sldSz cx="15113000" cy="21374100"/>
  <p:notesSz cx="6858000" cy="9144000"/>
  <p:embeddedFontLst>
    <p:embeddedFont>
      <p:font typeface="Canva Sans" panose="020B0604020202020204" charset="0"/>
      <p:regular r:id="rId5"/>
    </p:embeddedFont>
    <p:embeddedFont>
      <p:font typeface="Canva Sans Bold" panose="020B0604020202020204" charset="0"/>
      <p:regular r:id="rId6"/>
    </p:embeddedFont>
    <p:embeddedFont>
      <p:font typeface="Canva Sans Bold Italics" panose="020B0604020202020204" charset="0"/>
      <p:regular r:id="rId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34" d="100"/>
          <a:sy n="34" d="100"/>
        </p:scale>
        <p:origin x="3210"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font" Target="fonts/font3.fntdata"/><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tableStyles" Target="tableStyles.xml"/><Relationship Id="rId5" Type="http://schemas.openxmlformats.org/officeDocument/2006/relationships/font" Target="fonts/font1.fntdata"/><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50405"/>
        </a:solidFill>
        <a:effectLst/>
      </p:bgPr>
    </p:bg>
    <p:spTree>
      <p:nvGrpSpPr>
        <p:cNvPr id="1" name=""/>
        <p:cNvGrpSpPr/>
        <p:nvPr/>
      </p:nvGrpSpPr>
      <p:grpSpPr>
        <a:xfrm>
          <a:off x="0" y="0"/>
          <a:ext cx="0" cy="0"/>
          <a:chOff x="0" y="0"/>
          <a:chExt cx="0" cy="0"/>
        </a:xfrm>
      </p:grpSpPr>
      <p:sp>
        <p:nvSpPr>
          <p:cNvPr id="2" name="Freeform 2"/>
          <p:cNvSpPr/>
          <p:nvPr/>
        </p:nvSpPr>
        <p:spPr>
          <a:xfrm>
            <a:off x="2702042" y="1512000"/>
            <a:ext cx="8349523" cy="4636650"/>
          </a:xfrm>
          <a:custGeom>
            <a:avLst/>
            <a:gdLst/>
            <a:ahLst/>
            <a:cxnLst/>
            <a:rect l="l" t="t" r="r" b="b"/>
            <a:pathLst>
              <a:path w="8349523" h="4636650">
                <a:moveTo>
                  <a:pt x="0" y="0"/>
                </a:moveTo>
                <a:lnTo>
                  <a:pt x="8349523" y="0"/>
                </a:lnTo>
                <a:lnTo>
                  <a:pt x="8349523" y="4636650"/>
                </a:lnTo>
                <a:lnTo>
                  <a:pt x="0" y="4636650"/>
                </a:lnTo>
                <a:lnTo>
                  <a:pt x="0" y="0"/>
                </a:lnTo>
                <a:close/>
              </a:path>
            </a:pathLst>
          </a:custGeom>
          <a:blipFill>
            <a:blip r:embed="rId2"/>
            <a:stretch>
              <a:fillRect/>
            </a:stretch>
          </a:blipFill>
        </p:spPr>
        <p:txBody>
          <a:bodyPr/>
          <a:lstStyle/>
          <a:p>
            <a:endParaRPr lang="en-US"/>
          </a:p>
        </p:txBody>
      </p:sp>
      <p:sp>
        <p:nvSpPr>
          <p:cNvPr id="3" name="TextBox 3"/>
          <p:cNvSpPr txBox="1"/>
          <p:nvPr/>
        </p:nvSpPr>
        <p:spPr>
          <a:xfrm>
            <a:off x="2702042" y="7808668"/>
            <a:ext cx="10206000" cy="7516032"/>
          </a:xfrm>
          <a:prstGeom prst="rect">
            <a:avLst/>
          </a:prstGeom>
        </p:spPr>
        <p:txBody>
          <a:bodyPr lIns="0" tIns="0" rIns="0" bIns="0" rtlCol="0" anchor="t">
            <a:spAutoFit/>
          </a:bodyPr>
          <a:lstStyle/>
          <a:p>
            <a:pPr algn="ctr">
              <a:lnSpc>
                <a:spcPts val="5879"/>
              </a:lnSpc>
              <a:spcBef>
                <a:spcPct val="0"/>
              </a:spcBef>
            </a:pPr>
            <a:r>
              <a:rPr lang="en-US" sz="4199" b="1" dirty="0">
                <a:solidFill>
                  <a:srgbClr val="FFFFFF"/>
                </a:solidFill>
                <a:latin typeface="Canva Sans Bold"/>
                <a:ea typeface="Canva Sans Bold"/>
                <a:cs typeface="Canva Sans Bold"/>
                <a:sym typeface="Canva Sans Bold"/>
              </a:rPr>
              <a:t>Student ID</a:t>
            </a:r>
            <a:r>
              <a:rPr lang="en-US" sz="4199" dirty="0">
                <a:solidFill>
                  <a:srgbClr val="FFFFFF"/>
                </a:solidFill>
                <a:latin typeface="Canva Sans"/>
                <a:ea typeface="Canva Sans"/>
                <a:cs typeface="Canva Sans"/>
                <a:sym typeface="Canva Sans"/>
              </a:rPr>
              <a:t>: 2525073</a:t>
            </a:r>
          </a:p>
          <a:p>
            <a:pPr algn="ctr">
              <a:lnSpc>
                <a:spcPts val="5879"/>
              </a:lnSpc>
              <a:spcBef>
                <a:spcPct val="0"/>
              </a:spcBef>
            </a:pPr>
            <a:r>
              <a:rPr lang="en-US" sz="4199" b="1" dirty="0">
                <a:solidFill>
                  <a:srgbClr val="FFFFFF"/>
                </a:solidFill>
                <a:latin typeface="Canva Sans Bold"/>
                <a:ea typeface="Canva Sans Bold"/>
                <a:cs typeface="Canva Sans Bold"/>
                <a:sym typeface="Canva Sans Bold"/>
              </a:rPr>
              <a:t>Student Name</a:t>
            </a:r>
            <a:r>
              <a:rPr lang="en-US" sz="4199" dirty="0">
                <a:solidFill>
                  <a:srgbClr val="FFFFFF"/>
                </a:solidFill>
                <a:latin typeface="Canva Sans"/>
                <a:ea typeface="Canva Sans"/>
                <a:cs typeface="Canva Sans"/>
                <a:sym typeface="Canva Sans"/>
              </a:rPr>
              <a:t>: Tahmina Akter Mili</a:t>
            </a:r>
          </a:p>
          <a:p>
            <a:pPr algn="ctr">
              <a:lnSpc>
                <a:spcPts val="5879"/>
              </a:lnSpc>
              <a:spcBef>
                <a:spcPct val="0"/>
              </a:spcBef>
            </a:pPr>
            <a:r>
              <a:rPr lang="en-US" sz="4199" b="1" dirty="0">
                <a:solidFill>
                  <a:srgbClr val="FFFFFF"/>
                </a:solidFill>
                <a:latin typeface="Canva Sans Bold"/>
                <a:ea typeface="Canva Sans Bold"/>
                <a:cs typeface="Canva Sans Bold"/>
                <a:sym typeface="Canva Sans Bold"/>
              </a:rPr>
              <a:t>Module</a:t>
            </a:r>
            <a:r>
              <a:rPr lang="en-US" sz="4199" dirty="0">
                <a:solidFill>
                  <a:srgbClr val="FFFFFF"/>
                </a:solidFill>
                <a:latin typeface="Canva Sans"/>
                <a:ea typeface="Canva Sans"/>
                <a:cs typeface="Canva Sans"/>
                <a:sym typeface="Canva Sans"/>
              </a:rPr>
              <a:t>: Marketing Management</a:t>
            </a:r>
          </a:p>
          <a:p>
            <a:pPr algn="ctr">
              <a:lnSpc>
                <a:spcPts val="5879"/>
              </a:lnSpc>
              <a:spcBef>
                <a:spcPct val="0"/>
              </a:spcBef>
            </a:pPr>
            <a:r>
              <a:rPr lang="en-US" sz="4199" b="1" dirty="0">
                <a:solidFill>
                  <a:srgbClr val="FFFFFF"/>
                </a:solidFill>
                <a:latin typeface="Canva Sans Bold"/>
                <a:ea typeface="Canva Sans Bold"/>
                <a:cs typeface="Canva Sans Bold"/>
                <a:sym typeface="Canva Sans Bold"/>
              </a:rPr>
              <a:t>Module Code</a:t>
            </a:r>
            <a:r>
              <a:rPr lang="en-US" sz="4199" dirty="0">
                <a:solidFill>
                  <a:srgbClr val="FFFFFF"/>
                </a:solidFill>
                <a:latin typeface="Canva Sans"/>
                <a:ea typeface="Canva Sans"/>
                <a:cs typeface="Canva Sans"/>
                <a:sym typeface="Canva Sans"/>
              </a:rPr>
              <a:t>: LCMB7024</a:t>
            </a:r>
          </a:p>
          <a:p>
            <a:pPr algn="ctr">
              <a:lnSpc>
                <a:spcPts val="5879"/>
              </a:lnSpc>
              <a:spcBef>
                <a:spcPct val="0"/>
              </a:spcBef>
            </a:pPr>
            <a:r>
              <a:rPr lang="en-US" sz="4199" b="1" dirty="0">
                <a:solidFill>
                  <a:srgbClr val="FFFFFF"/>
                </a:solidFill>
                <a:latin typeface="Canva Sans Bold"/>
                <a:ea typeface="Canva Sans Bold"/>
                <a:cs typeface="Canva Sans Bold"/>
                <a:sym typeface="Canva Sans Bold"/>
              </a:rPr>
              <a:t>Assignment Title</a:t>
            </a:r>
            <a:r>
              <a:rPr lang="en-US" sz="4199" dirty="0">
                <a:solidFill>
                  <a:srgbClr val="FFFFFF"/>
                </a:solidFill>
                <a:latin typeface="Canva Sans"/>
                <a:ea typeface="Canva Sans"/>
                <a:cs typeface="Canva Sans"/>
                <a:sym typeface="Canva Sans"/>
              </a:rPr>
              <a:t>: Marketing </a:t>
            </a:r>
            <a:r>
              <a:rPr lang="en-US" sz="4199" b="1" dirty="0">
                <a:solidFill>
                  <a:srgbClr val="FFFFFF"/>
                </a:solidFill>
                <a:latin typeface="Canva Sans Bold"/>
                <a:ea typeface="Canva Sans Bold"/>
                <a:cs typeface="Canva Sans Bold"/>
                <a:sym typeface="Canva Sans Bold"/>
              </a:rPr>
              <a:t>Strategy Portfolio:</a:t>
            </a:r>
            <a:r>
              <a:rPr lang="en-US" sz="4199" dirty="0">
                <a:solidFill>
                  <a:srgbClr val="FFFFFF"/>
                </a:solidFill>
                <a:latin typeface="Canva Sans"/>
                <a:ea typeface="Canva Sans"/>
                <a:cs typeface="Canva Sans"/>
                <a:sym typeface="Canva Sans"/>
              </a:rPr>
              <a:t> Brand Extension Development for Apple Health+ Smart Ring</a:t>
            </a:r>
          </a:p>
          <a:p>
            <a:pPr algn="ctr">
              <a:lnSpc>
                <a:spcPts val="5879"/>
              </a:lnSpc>
              <a:spcBef>
                <a:spcPct val="0"/>
              </a:spcBef>
            </a:pPr>
            <a:r>
              <a:rPr lang="en-US" sz="4199" b="1" dirty="0">
                <a:solidFill>
                  <a:srgbClr val="FFFFFF"/>
                </a:solidFill>
                <a:latin typeface="Canva Sans Bold"/>
                <a:ea typeface="Canva Sans Bold"/>
                <a:cs typeface="Canva Sans Bold"/>
                <a:sym typeface="Canva Sans Bold"/>
              </a:rPr>
              <a:t>Word Count:</a:t>
            </a:r>
            <a:r>
              <a:rPr lang="en-US" sz="4199" dirty="0">
                <a:solidFill>
                  <a:srgbClr val="FFFFFF"/>
                </a:solidFill>
                <a:latin typeface="Canva Sans"/>
                <a:ea typeface="Canva Sans"/>
                <a:cs typeface="Canva Sans"/>
                <a:sym typeface="Canva Sans"/>
              </a:rPr>
              <a:t> 200 words</a:t>
            </a:r>
          </a:p>
          <a:p>
            <a:pPr algn="ctr">
              <a:lnSpc>
                <a:spcPts val="5879"/>
              </a:lnSpc>
              <a:spcBef>
                <a:spcPct val="0"/>
              </a:spcBef>
            </a:pPr>
            <a:r>
              <a:rPr lang="en-US" sz="4199" dirty="0">
                <a:solidFill>
                  <a:srgbClr val="FFFFFF"/>
                </a:solidFill>
                <a:latin typeface="Canva Sans"/>
                <a:ea typeface="Canva Sans"/>
                <a:cs typeface="Canva Sans"/>
                <a:sym typeface="Canva Sans"/>
              </a:rPr>
              <a:t>Submission Date: 05/04/2026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50405"/>
        </a:solidFill>
        <a:effectLst/>
      </p:bgPr>
    </p:bg>
    <p:spTree>
      <p:nvGrpSpPr>
        <p:cNvPr id="1" name=""/>
        <p:cNvGrpSpPr/>
        <p:nvPr/>
      </p:nvGrpSpPr>
      <p:grpSpPr>
        <a:xfrm>
          <a:off x="0" y="0"/>
          <a:ext cx="0" cy="0"/>
          <a:chOff x="0" y="0"/>
          <a:chExt cx="0" cy="0"/>
        </a:xfrm>
      </p:grpSpPr>
      <p:sp>
        <p:nvSpPr>
          <p:cNvPr id="2" name="AutoShape 2"/>
          <p:cNvSpPr/>
          <p:nvPr/>
        </p:nvSpPr>
        <p:spPr>
          <a:xfrm>
            <a:off x="429957" y="10784917"/>
            <a:ext cx="4349281" cy="0"/>
          </a:xfrm>
          <a:prstGeom prst="line">
            <a:avLst/>
          </a:prstGeom>
          <a:ln w="66675" cap="rnd">
            <a:solidFill>
              <a:srgbClr val="756479"/>
            </a:solidFill>
            <a:prstDash val="sysDot"/>
            <a:headEnd type="none" w="sm" len="sm"/>
            <a:tailEnd type="none" w="sm" len="sm"/>
          </a:ln>
        </p:spPr>
        <p:txBody>
          <a:bodyPr/>
          <a:lstStyle/>
          <a:p>
            <a:endParaRPr lang="en-US"/>
          </a:p>
        </p:txBody>
      </p:sp>
      <p:sp>
        <p:nvSpPr>
          <p:cNvPr id="3" name="AutoShape 3"/>
          <p:cNvSpPr/>
          <p:nvPr/>
        </p:nvSpPr>
        <p:spPr>
          <a:xfrm>
            <a:off x="302391" y="4417525"/>
            <a:ext cx="14515218" cy="0"/>
          </a:xfrm>
          <a:prstGeom prst="line">
            <a:avLst/>
          </a:prstGeom>
          <a:ln w="57150" cap="rnd">
            <a:solidFill>
              <a:srgbClr val="756479"/>
            </a:solidFill>
            <a:prstDash val="solid"/>
            <a:headEnd type="none" w="sm" len="sm"/>
            <a:tailEnd type="none" w="sm" len="sm"/>
          </a:ln>
        </p:spPr>
        <p:txBody>
          <a:bodyPr/>
          <a:lstStyle/>
          <a:p>
            <a:endParaRPr lang="en-US"/>
          </a:p>
        </p:txBody>
      </p:sp>
      <p:grpSp>
        <p:nvGrpSpPr>
          <p:cNvPr id="4" name="Group 4"/>
          <p:cNvGrpSpPr/>
          <p:nvPr/>
        </p:nvGrpSpPr>
        <p:grpSpPr>
          <a:xfrm>
            <a:off x="429957" y="4813210"/>
            <a:ext cx="4349281" cy="6309844"/>
            <a:chOff x="0" y="0"/>
            <a:chExt cx="779342" cy="1130653"/>
          </a:xfrm>
        </p:grpSpPr>
        <p:sp>
          <p:nvSpPr>
            <p:cNvPr id="5" name="Freeform 5"/>
            <p:cNvSpPr/>
            <p:nvPr/>
          </p:nvSpPr>
          <p:spPr>
            <a:xfrm>
              <a:off x="0" y="0"/>
              <a:ext cx="779342" cy="1130653"/>
            </a:xfrm>
            <a:custGeom>
              <a:avLst/>
              <a:gdLst/>
              <a:ahLst/>
              <a:cxnLst/>
              <a:rect l="l" t="t" r="r" b="b"/>
              <a:pathLst>
                <a:path w="779342" h="1130653">
                  <a:moveTo>
                    <a:pt x="0" y="0"/>
                  </a:moveTo>
                  <a:lnTo>
                    <a:pt x="779342" y="0"/>
                  </a:lnTo>
                  <a:lnTo>
                    <a:pt x="779342" y="1130653"/>
                  </a:lnTo>
                  <a:lnTo>
                    <a:pt x="0" y="1130653"/>
                  </a:lnTo>
                  <a:close/>
                </a:path>
              </a:pathLst>
            </a:custGeom>
            <a:solidFill>
              <a:srgbClr val="A6A6A6"/>
            </a:solidFill>
          </p:spPr>
          <p:txBody>
            <a:bodyPr/>
            <a:lstStyle/>
            <a:p>
              <a:endParaRPr lang="en-US"/>
            </a:p>
          </p:txBody>
        </p:sp>
        <p:sp>
          <p:nvSpPr>
            <p:cNvPr id="6" name="TextBox 6"/>
            <p:cNvSpPr txBox="1"/>
            <p:nvPr/>
          </p:nvSpPr>
          <p:spPr>
            <a:xfrm>
              <a:off x="0" y="-47625"/>
              <a:ext cx="779342" cy="1178278"/>
            </a:xfrm>
            <a:prstGeom prst="rect">
              <a:avLst/>
            </a:prstGeom>
          </p:spPr>
          <p:txBody>
            <a:bodyPr lIns="46667" tIns="46667" rIns="46667" bIns="46667" rtlCol="0" anchor="ctr"/>
            <a:lstStyle/>
            <a:p>
              <a:pPr algn="ctr">
                <a:lnSpc>
                  <a:spcPts val="3986"/>
                </a:lnSpc>
                <a:spcBef>
                  <a:spcPct val="0"/>
                </a:spcBef>
              </a:pPr>
              <a:endParaRPr/>
            </a:p>
          </p:txBody>
        </p:sp>
      </p:grpSp>
      <p:grpSp>
        <p:nvGrpSpPr>
          <p:cNvPr id="7" name="Group 7"/>
          <p:cNvGrpSpPr/>
          <p:nvPr/>
        </p:nvGrpSpPr>
        <p:grpSpPr>
          <a:xfrm>
            <a:off x="5385768" y="9260353"/>
            <a:ext cx="4349281" cy="6985306"/>
            <a:chOff x="0" y="0"/>
            <a:chExt cx="779342" cy="1251688"/>
          </a:xfrm>
        </p:grpSpPr>
        <p:sp>
          <p:nvSpPr>
            <p:cNvPr id="8" name="Freeform 8"/>
            <p:cNvSpPr/>
            <p:nvPr/>
          </p:nvSpPr>
          <p:spPr>
            <a:xfrm>
              <a:off x="0" y="0"/>
              <a:ext cx="779342" cy="1251688"/>
            </a:xfrm>
            <a:custGeom>
              <a:avLst/>
              <a:gdLst/>
              <a:ahLst/>
              <a:cxnLst/>
              <a:rect l="l" t="t" r="r" b="b"/>
              <a:pathLst>
                <a:path w="779342" h="1251688">
                  <a:moveTo>
                    <a:pt x="0" y="0"/>
                  </a:moveTo>
                  <a:lnTo>
                    <a:pt x="779342" y="0"/>
                  </a:lnTo>
                  <a:lnTo>
                    <a:pt x="779342" y="1251688"/>
                  </a:lnTo>
                  <a:lnTo>
                    <a:pt x="0" y="1251688"/>
                  </a:lnTo>
                  <a:close/>
                </a:path>
              </a:pathLst>
            </a:custGeom>
            <a:solidFill>
              <a:srgbClr val="737373"/>
            </a:solidFill>
          </p:spPr>
          <p:txBody>
            <a:bodyPr/>
            <a:lstStyle/>
            <a:p>
              <a:endParaRPr lang="en-US"/>
            </a:p>
          </p:txBody>
        </p:sp>
        <p:sp>
          <p:nvSpPr>
            <p:cNvPr id="9" name="TextBox 9"/>
            <p:cNvSpPr txBox="1"/>
            <p:nvPr/>
          </p:nvSpPr>
          <p:spPr>
            <a:xfrm>
              <a:off x="0" y="-47625"/>
              <a:ext cx="779342" cy="1299313"/>
            </a:xfrm>
            <a:prstGeom prst="rect">
              <a:avLst/>
            </a:prstGeom>
          </p:spPr>
          <p:txBody>
            <a:bodyPr lIns="46667" tIns="46667" rIns="46667" bIns="46667" rtlCol="0" anchor="ctr"/>
            <a:lstStyle/>
            <a:p>
              <a:pPr algn="ctr">
                <a:lnSpc>
                  <a:spcPts val="3986"/>
                </a:lnSpc>
                <a:spcBef>
                  <a:spcPct val="0"/>
                </a:spcBef>
              </a:pPr>
              <a:endParaRPr/>
            </a:p>
          </p:txBody>
        </p:sp>
      </p:grpSp>
      <p:grpSp>
        <p:nvGrpSpPr>
          <p:cNvPr id="10" name="Group 10"/>
          <p:cNvGrpSpPr/>
          <p:nvPr/>
        </p:nvGrpSpPr>
        <p:grpSpPr>
          <a:xfrm>
            <a:off x="10341580" y="4813210"/>
            <a:ext cx="4349281" cy="9082337"/>
            <a:chOff x="0" y="0"/>
            <a:chExt cx="779342" cy="1627452"/>
          </a:xfrm>
        </p:grpSpPr>
        <p:sp>
          <p:nvSpPr>
            <p:cNvPr id="11" name="Freeform 11"/>
            <p:cNvSpPr/>
            <p:nvPr/>
          </p:nvSpPr>
          <p:spPr>
            <a:xfrm>
              <a:off x="0" y="0"/>
              <a:ext cx="779342" cy="1627452"/>
            </a:xfrm>
            <a:custGeom>
              <a:avLst/>
              <a:gdLst/>
              <a:ahLst/>
              <a:cxnLst/>
              <a:rect l="l" t="t" r="r" b="b"/>
              <a:pathLst>
                <a:path w="779342" h="1627452">
                  <a:moveTo>
                    <a:pt x="0" y="0"/>
                  </a:moveTo>
                  <a:lnTo>
                    <a:pt x="779342" y="0"/>
                  </a:lnTo>
                  <a:lnTo>
                    <a:pt x="779342" y="1627452"/>
                  </a:lnTo>
                  <a:lnTo>
                    <a:pt x="0" y="1627452"/>
                  </a:lnTo>
                  <a:close/>
                </a:path>
              </a:pathLst>
            </a:custGeom>
            <a:solidFill>
              <a:srgbClr val="737373"/>
            </a:solidFill>
          </p:spPr>
          <p:txBody>
            <a:bodyPr/>
            <a:lstStyle/>
            <a:p>
              <a:endParaRPr lang="en-US"/>
            </a:p>
          </p:txBody>
        </p:sp>
        <p:sp>
          <p:nvSpPr>
            <p:cNvPr id="12" name="TextBox 12"/>
            <p:cNvSpPr txBox="1"/>
            <p:nvPr/>
          </p:nvSpPr>
          <p:spPr>
            <a:xfrm>
              <a:off x="0" y="-47625"/>
              <a:ext cx="779342" cy="1675077"/>
            </a:xfrm>
            <a:prstGeom prst="rect">
              <a:avLst/>
            </a:prstGeom>
          </p:spPr>
          <p:txBody>
            <a:bodyPr lIns="46667" tIns="46667" rIns="46667" bIns="46667" rtlCol="0" anchor="ctr"/>
            <a:lstStyle/>
            <a:p>
              <a:pPr algn="ctr">
                <a:lnSpc>
                  <a:spcPts val="3986"/>
                </a:lnSpc>
                <a:spcBef>
                  <a:spcPct val="0"/>
                </a:spcBef>
              </a:pPr>
              <a:endParaRPr/>
            </a:p>
          </p:txBody>
        </p:sp>
      </p:grpSp>
      <p:grpSp>
        <p:nvGrpSpPr>
          <p:cNvPr id="13" name="Group 13"/>
          <p:cNvGrpSpPr/>
          <p:nvPr/>
        </p:nvGrpSpPr>
        <p:grpSpPr>
          <a:xfrm>
            <a:off x="703164" y="1060026"/>
            <a:ext cx="7826881" cy="2957449"/>
            <a:chOff x="0" y="0"/>
            <a:chExt cx="1402489" cy="529941"/>
          </a:xfrm>
        </p:grpSpPr>
        <p:sp>
          <p:nvSpPr>
            <p:cNvPr id="14" name="Freeform 14"/>
            <p:cNvSpPr/>
            <p:nvPr/>
          </p:nvSpPr>
          <p:spPr>
            <a:xfrm>
              <a:off x="0" y="0"/>
              <a:ext cx="1402489" cy="529941"/>
            </a:xfrm>
            <a:custGeom>
              <a:avLst/>
              <a:gdLst/>
              <a:ahLst/>
              <a:cxnLst/>
              <a:rect l="l" t="t" r="r" b="b"/>
              <a:pathLst>
                <a:path w="1402489" h="529941">
                  <a:moveTo>
                    <a:pt x="0" y="0"/>
                  </a:moveTo>
                  <a:lnTo>
                    <a:pt x="1402489" y="0"/>
                  </a:lnTo>
                  <a:lnTo>
                    <a:pt x="1402489" y="529941"/>
                  </a:lnTo>
                  <a:lnTo>
                    <a:pt x="0" y="529941"/>
                  </a:lnTo>
                  <a:close/>
                </a:path>
              </a:pathLst>
            </a:custGeom>
            <a:solidFill>
              <a:srgbClr val="737373"/>
            </a:solidFill>
          </p:spPr>
          <p:txBody>
            <a:bodyPr/>
            <a:lstStyle/>
            <a:p>
              <a:endParaRPr lang="en-US"/>
            </a:p>
          </p:txBody>
        </p:sp>
        <p:sp>
          <p:nvSpPr>
            <p:cNvPr id="15" name="TextBox 15"/>
            <p:cNvSpPr txBox="1"/>
            <p:nvPr/>
          </p:nvSpPr>
          <p:spPr>
            <a:xfrm>
              <a:off x="0" y="-47625"/>
              <a:ext cx="1402489" cy="577566"/>
            </a:xfrm>
            <a:prstGeom prst="rect">
              <a:avLst/>
            </a:prstGeom>
          </p:spPr>
          <p:txBody>
            <a:bodyPr lIns="46667" tIns="46667" rIns="46667" bIns="46667" rtlCol="0" anchor="ctr"/>
            <a:lstStyle/>
            <a:p>
              <a:pPr algn="ctr">
                <a:lnSpc>
                  <a:spcPts val="3986"/>
                </a:lnSpc>
              </a:pPr>
              <a:endParaRPr/>
            </a:p>
          </p:txBody>
        </p:sp>
      </p:grpSp>
      <p:sp>
        <p:nvSpPr>
          <p:cNvPr id="16" name="Freeform 16"/>
          <p:cNvSpPr/>
          <p:nvPr/>
        </p:nvSpPr>
        <p:spPr>
          <a:xfrm>
            <a:off x="10044080" y="415167"/>
            <a:ext cx="4393243" cy="3765704"/>
          </a:xfrm>
          <a:custGeom>
            <a:avLst/>
            <a:gdLst/>
            <a:ahLst/>
            <a:cxnLst/>
            <a:rect l="l" t="t" r="r" b="b"/>
            <a:pathLst>
              <a:path w="4393243" h="3765704">
                <a:moveTo>
                  <a:pt x="0" y="0"/>
                </a:moveTo>
                <a:lnTo>
                  <a:pt x="4393242" y="0"/>
                </a:lnTo>
                <a:lnTo>
                  <a:pt x="4393242" y="3765705"/>
                </a:lnTo>
                <a:lnTo>
                  <a:pt x="0" y="3765705"/>
                </a:lnTo>
                <a:lnTo>
                  <a:pt x="0" y="0"/>
                </a:lnTo>
                <a:close/>
              </a:path>
            </a:pathLst>
          </a:custGeom>
          <a:blipFill>
            <a:blip r:embed="rId2"/>
            <a:stretch>
              <a:fillRect t="-2545" b="-2545"/>
            </a:stretch>
          </a:blipFill>
        </p:spPr>
        <p:txBody>
          <a:bodyPr/>
          <a:lstStyle/>
          <a:p>
            <a:endParaRPr lang="en-US"/>
          </a:p>
        </p:txBody>
      </p:sp>
      <p:sp>
        <p:nvSpPr>
          <p:cNvPr id="17" name="Freeform 17"/>
          <p:cNvSpPr/>
          <p:nvPr/>
        </p:nvSpPr>
        <p:spPr>
          <a:xfrm>
            <a:off x="5214810" y="5168126"/>
            <a:ext cx="4690381" cy="3558826"/>
          </a:xfrm>
          <a:custGeom>
            <a:avLst/>
            <a:gdLst/>
            <a:ahLst/>
            <a:cxnLst/>
            <a:rect l="l" t="t" r="r" b="b"/>
            <a:pathLst>
              <a:path w="4690381" h="3558826">
                <a:moveTo>
                  <a:pt x="0" y="0"/>
                </a:moveTo>
                <a:lnTo>
                  <a:pt x="4690380" y="0"/>
                </a:lnTo>
                <a:lnTo>
                  <a:pt x="4690380" y="3558827"/>
                </a:lnTo>
                <a:lnTo>
                  <a:pt x="0" y="3558827"/>
                </a:lnTo>
                <a:lnTo>
                  <a:pt x="0" y="0"/>
                </a:lnTo>
                <a:close/>
              </a:path>
            </a:pathLst>
          </a:custGeom>
          <a:blipFill>
            <a:blip r:embed="rId3"/>
            <a:stretch>
              <a:fillRect/>
            </a:stretch>
          </a:blipFill>
        </p:spPr>
        <p:txBody>
          <a:bodyPr/>
          <a:lstStyle/>
          <a:p>
            <a:endParaRPr lang="en-US"/>
          </a:p>
        </p:txBody>
      </p:sp>
      <p:sp>
        <p:nvSpPr>
          <p:cNvPr id="18" name="Freeform 18"/>
          <p:cNvSpPr/>
          <p:nvPr/>
        </p:nvSpPr>
        <p:spPr>
          <a:xfrm>
            <a:off x="518117" y="16424810"/>
            <a:ext cx="6267632" cy="4314950"/>
          </a:xfrm>
          <a:custGeom>
            <a:avLst/>
            <a:gdLst/>
            <a:ahLst/>
            <a:cxnLst/>
            <a:rect l="l" t="t" r="r" b="b"/>
            <a:pathLst>
              <a:path w="6267632" h="4314950">
                <a:moveTo>
                  <a:pt x="0" y="0"/>
                </a:moveTo>
                <a:lnTo>
                  <a:pt x="6267632" y="0"/>
                </a:lnTo>
                <a:lnTo>
                  <a:pt x="6267632" y="4314950"/>
                </a:lnTo>
                <a:lnTo>
                  <a:pt x="0" y="4314950"/>
                </a:lnTo>
                <a:lnTo>
                  <a:pt x="0" y="0"/>
                </a:lnTo>
                <a:close/>
              </a:path>
            </a:pathLst>
          </a:custGeom>
          <a:blipFill>
            <a:blip r:embed="rId4"/>
            <a:stretch>
              <a:fillRect/>
            </a:stretch>
          </a:blipFill>
        </p:spPr>
        <p:txBody>
          <a:bodyPr/>
          <a:lstStyle/>
          <a:p>
            <a:endParaRPr lang="en-US"/>
          </a:p>
        </p:txBody>
      </p:sp>
      <p:sp>
        <p:nvSpPr>
          <p:cNvPr id="19" name="Freeform 19"/>
          <p:cNvSpPr/>
          <p:nvPr/>
        </p:nvSpPr>
        <p:spPr>
          <a:xfrm>
            <a:off x="10044080" y="14655126"/>
            <a:ext cx="4792567" cy="3181066"/>
          </a:xfrm>
          <a:custGeom>
            <a:avLst/>
            <a:gdLst/>
            <a:ahLst/>
            <a:cxnLst/>
            <a:rect l="l" t="t" r="r" b="b"/>
            <a:pathLst>
              <a:path w="4792567" h="3181066">
                <a:moveTo>
                  <a:pt x="0" y="0"/>
                </a:moveTo>
                <a:lnTo>
                  <a:pt x="4792566" y="0"/>
                </a:lnTo>
                <a:lnTo>
                  <a:pt x="4792566" y="3181066"/>
                </a:lnTo>
                <a:lnTo>
                  <a:pt x="0" y="3181066"/>
                </a:lnTo>
                <a:lnTo>
                  <a:pt x="0" y="0"/>
                </a:lnTo>
                <a:close/>
              </a:path>
            </a:pathLst>
          </a:custGeom>
          <a:blipFill>
            <a:blip r:embed="rId5"/>
            <a:stretch>
              <a:fillRect/>
            </a:stretch>
          </a:blipFill>
        </p:spPr>
        <p:txBody>
          <a:bodyPr/>
          <a:lstStyle/>
          <a:p>
            <a:endParaRPr lang="en-US"/>
          </a:p>
        </p:txBody>
      </p:sp>
      <p:sp>
        <p:nvSpPr>
          <p:cNvPr id="20" name="Freeform 20"/>
          <p:cNvSpPr/>
          <p:nvPr/>
        </p:nvSpPr>
        <p:spPr>
          <a:xfrm>
            <a:off x="7584160" y="17955449"/>
            <a:ext cx="4994280" cy="2784311"/>
          </a:xfrm>
          <a:custGeom>
            <a:avLst/>
            <a:gdLst/>
            <a:ahLst/>
            <a:cxnLst/>
            <a:rect l="l" t="t" r="r" b="b"/>
            <a:pathLst>
              <a:path w="4994280" h="2784311">
                <a:moveTo>
                  <a:pt x="0" y="0"/>
                </a:moveTo>
                <a:lnTo>
                  <a:pt x="4994280" y="0"/>
                </a:lnTo>
                <a:lnTo>
                  <a:pt x="4994280" y="2784311"/>
                </a:lnTo>
                <a:lnTo>
                  <a:pt x="0" y="2784311"/>
                </a:lnTo>
                <a:lnTo>
                  <a:pt x="0" y="0"/>
                </a:lnTo>
                <a:close/>
              </a:path>
            </a:pathLst>
          </a:custGeom>
          <a:blipFill>
            <a:blip r:embed="rId6"/>
            <a:stretch>
              <a:fillRect/>
            </a:stretch>
          </a:blipFill>
        </p:spPr>
        <p:txBody>
          <a:bodyPr/>
          <a:lstStyle/>
          <a:p>
            <a:endParaRPr lang="en-US"/>
          </a:p>
        </p:txBody>
      </p:sp>
      <p:sp>
        <p:nvSpPr>
          <p:cNvPr id="21" name="TextBox 21"/>
          <p:cNvSpPr txBox="1"/>
          <p:nvPr/>
        </p:nvSpPr>
        <p:spPr>
          <a:xfrm>
            <a:off x="680579" y="5005919"/>
            <a:ext cx="2971354" cy="993254"/>
          </a:xfrm>
          <a:prstGeom prst="rect">
            <a:avLst/>
          </a:prstGeom>
        </p:spPr>
        <p:txBody>
          <a:bodyPr lIns="0" tIns="0" rIns="0" bIns="0" rtlCol="0" anchor="t">
            <a:spAutoFit/>
          </a:bodyPr>
          <a:lstStyle/>
          <a:p>
            <a:pPr algn="l">
              <a:lnSpc>
                <a:spcPts val="3930"/>
              </a:lnSpc>
            </a:pPr>
            <a:r>
              <a:rPr lang="en-US" sz="3417" b="1">
                <a:solidFill>
                  <a:srgbClr val="FDF8EE"/>
                </a:solidFill>
                <a:latin typeface="Canva Sans Bold"/>
                <a:ea typeface="Canva Sans Bold"/>
                <a:cs typeface="Canva Sans Bold"/>
                <a:sym typeface="Canva Sans Bold"/>
              </a:rPr>
              <a:t>ABOUT THE COMPANY</a:t>
            </a:r>
          </a:p>
        </p:txBody>
      </p:sp>
      <p:sp>
        <p:nvSpPr>
          <p:cNvPr id="22" name="TextBox 22"/>
          <p:cNvSpPr txBox="1"/>
          <p:nvPr/>
        </p:nvSpPr>
        <p:spPr>
          <a:xfrm>
            <a:off x="680579" y="6020831"/>
            <a:ext cx="3718584" cy="4777500"/>
          </a:xfrm>
          <a:prstGeom prst="rect">
            <a:avLst/>
          </a:prstGeom>
        </p:spPr>
        <p:txBody>
          <a:bodyPr lIns="0" tIns="0" rIns="0" bIns="0" rtlCol="0" anchor="t">
            <a:spAutoFit/>
          </a:bodyPr>
          <a:lstStyle/>
          <a:p>
            <a:pPr algn="l">
              <a:lnSpc>
                <a:spcPts val="2755"/>
              </a:lnSpc>
            </a:pPr>
            <a:r>
              <a:rPr lang="en-US" sz="2296">
                <a:solidFill>
                  <a:srgbClr val="FDF8EE"/>
                </a:solidFill>
                <a:latin typeface="Canva Sans"/>
                <a:ea typeface="Canva Sans"/>
                <a:cs typeface="Canva Sans"/>
                <a:sym typeface="Canva Sans"/>
              </a:rPr>
              <a:t>Apple Inc. is one of the world leaders in high-end consumer technology products with a background of innovation and integration of ecosystems. Its success in wearable tech such as Apple Watch helps support expansion on advanced, seamless health monitoring solutions (Apple Inc, 2026).</a:t>
            </a:r>
          </a:p>
        </p:txBody>
      </p:sp>
      <p:sp>
        <p:nvSpPr>
          <p:cNvPr id="23" name="TextBox 23"/>
          <p:cNvSpPr txBox="1"/>
          <p:nvPr/>
        </p:nvSpPr>
        <p:spPr>
          <a:xfrm>
            <a:off x="10664857" y="5020677"/>
            <a:ext cx="2833687" cy="1000154"/>
          </a:xfrm>
          <a:prstGeom prst="rect">
            <a:avLst/>
          </a:prstGeom>
        </p:spPr>
        <p:txBody>
          <a:bodyPr lIns="0" tIns="0" rIns="0" bIns="0" rtlCol="0" anchor="t">
            <a:spAutoFit/>
          </a:bodyPr>
          <a:lstStyle/>
          <a:p>
            <a:pPr algn="l">
              <a:lnSpc>
                <a:spcPts val="3930"/>
              </a:lnSpc>
            </a:pPr>
            <a:r>
              <a:rPr lang="en-US" sz="3417" b="1">
                <a:solidFill>
                  <a:srgbClr val="FDF8EE"/>
                </a:solidFill>
                <a:latin typeface="Canva Sans Bold"/>
                <a:ea typeface="Canva Sans Bold"/>
                <a:cs typeface="Canva Sans Bold"/>
                <a:sym typeface="Canva Sans Bold"/>
              </a:rPr>
              <a:t>BRAND EXTENSION</a:t>
            </a:r>
          </a:p>
        </p:txBody>
      </p:sp>
      <p:sp>
        <p:nvSpPr>
          <p:cNvPr id="24" name="TextBox 24"/>
          <p:cNvSpPr txBox="1"/>
          <p:nvPr/>
        </p:nvSpPr>
        <p:spPr>
          <a:xfrm>
            <a:off x="10544071" y="6230381"/>
            <a:ext cx="3718584" cy="7507500"/>
          </a:xfrm>
          <a:prstGeom prst="rect">
            <a:avLst/>
          </a:prstGeom>
        </p:spPr>
        <p:txBody>
          <a:bodyPr lIns="0" tIns="0" rIns="0" bIns="0" rtlCol="0" anchor="t">
            <a:spAutoFit/>
          </a:bodyPr>
          <a:lstStyle/>
          <a:p>
            <a:pPr algn="l">
              <a:lnSpc>
                <a:spcPts val="2755"/>
              </a:lnSpc>
            </a:pPr>
            <a:r>
              <a:rPr lang="en-US" sz="2296">
                <a:solidFill>
                  <a:srgbClr val="FDF8EE"/>
                </a:solidFill>
                <a:latin typeface="Canva Sans"/>
                <a:ea typeface="Canva Sans"/>
                <a:cs typeface="Canva Sans"/>
                <a:sym typeface="Canva Sans"/>
              </a:rPr>
              <a:t>Using Kotler's extension strategy of brands, Apple creates the Health+ Smart Ring, which extends from all smart devices to small wearable health technology. The ring is one that is constantly tracking heart rate, sleep, activity, and stress levels all using AI-powered sensors. It integrates seamlessly with iPhone, Apple Watch, and the Health app providing real-time personalised insights. This extension capitalises on Apple's strong brand equity to get in on the action of the emerging smart health wearable market</a:t>
            </a:r>
          </a:p>
        </p:txBody>
      </p:sp>
      <p:sp>
        <p:nvSpPr>
          <p:cNvPr id="25" name="TextBox 25"/>
          <p:cNvSpPr txBox="1"/>
          <p:nvPr/>
        </p:nvSpPr>
        <p:spPr>
          <a:xfrm>
            <a:off x="429957" y="11675505"/>
            <a:ext cx="3676472" cy="501404"/>
          </a:xfrm>
          <a:prstGeom prst="rect">
            <a:avLst/>
          </a:prstGeom>
        </p:spPr>
        <p:txBody>
          <a:bodyPr lIns="0" tIns="0" rIns="0" bIns="0" rtlCol="0" anchor="t">
            <a:spAutoFit/>
          </a:bodyPr>
          <a:lstStyle/>
          <a:p>
            <a:pPr algn="l">
              <a:lnSpc>
                <a:spcPts val="3930"/>
              </a:lnSpc>
            </a:pPr>
            <a:r>
              <a:rPr lang="en-US" sz="3417" b="1">
                <a:solidFill>
                  <a:srgbClr val="FDF8EE"/>
                </a:solidFill>
                <a:latin typeface="Canva Sans Bold"/>
                <a:ea typeface="Canva Sans Bold"/>
                <a:cs typeface="Canva Sans Bold"/>
                <a:sym typeface="Canva Sans Bold"/>
              </a:rPr>
              <a:t>SUSTAINABILITY</a:t>
            </a:r>
          </a:p>
        </p:txBody>
      </p:sp>
      <p:sp>
        <p:nvSpPr>
          <p:cNvPr id="26" name="TextBox 26"/>
          <p:cNvSpPr txBox="1"/>
          <p:nvPr/>
        </p:nvSpPr>
        <p:spPr>
          <a:xfrm>
            <a:off x="518117" y="12548384"/>
            <a:ext cx="4261120" cy="3412500"/>
          </a:xfrm>
          <a:prstGeom prst="rect">
            <a:avLst/>
          </a:prstGeom>
        </p:spPr>
        <p:txBody>
          <a:bodyPr lIns="0" tIns="0" rIns="0" bIns="0" rtlCol="0" anchor="t">
            <a:spAutoFit/>
          </a:bodyPr>
          <a:lstStyle/>
          <a:p>
            <a:pPr algn="l">
              <a:lnSpc>
                <a:spcPts val="2755"/>
              </a:lnSpc>
            </a:pPr>
            <a:r>
              <a:rPr lang="en-US" sz="2296">
                <a:solidFill>
                  <a:srgbClr val="FDF8EE"/>
                </a:solidFill>
                <a:latin typeface="Canva Sans"/>
                <a:ea typeface="Canva Sans"/>
                <a:cs typeface="Canva Sans"/>
                <a:sym typeface="Canva Sans"/>
              </a:rPr>
              <a:t>The product is consistent with Apple's sustainability use of recycled materials, sensors that are energy-efficient, and eco-friendly packaging. Its long battery life helps it to save on energy consumption, contributing to Apple's push to make its products and supply chain carbon neutral.</a:t>
            </a:r>
          </a:p>
        </p:txBody>
      </p:sp>
      <p:sp>
        <p:nvSpPr>
          <p:cNvPr id="27" name="TextBox 27"/>
          <p:cNvSpPr txBox="1"/>
          <p:nvPr/>
        </p:nvSpPr>
        <p:spPr>
          <a:xfrm>
            <a:off x="5666470" y="9482727"/>
            <a:ext cx="3787059" cy="501404"/>
          </a:xfrm>
          <a:prstGeom prst="rect">
            <a:avLst/>
          </a:prstGeom>
        </p:spPr>
        <p:txBody>
          <a:bodyPr lIns="0" tIns="0" rIns="0" bIns="0" rtlCol="0" anchor="t">
            <a:spAutoFit/>
          </a:bodyPr>
          <a:lstStyle/>
          <a:p>
            <a:pPr algn="l">
              <a:lnSpc>
                <a:spcPts val="3930"/>
              </a:lnSpc>
            </a:pPr>
            <a:r>
              <a:rPr lang="en-US" sz="3417" b="1">
                <a:solidFill>
                  <a:srgbClr val="FDF8EE"/>
                </a:solidFill>
                <a:latin typeface="Canva Sans Bold"/>
                <a:ea typeface="Canva Sans Bold"/>
                <a:cs typeface="Canva Sans Bold"/>
                <a:sym typeface="Canva Sans Bold"/>
              </a:rPr>
              <a:t>MARKET APPEAL</a:t>
            </a:r>
          </a:p>
        </p:txBody>
      </p:sp>
      <p:sp>
        <p:nvSpPr>
          <p:cNvPr id="28" name="TextBox 28"/>
          <p:cNvSpPr txBox="1"/>
          <p:nvPr/>
        </p:nvSpPr>
        <p:spPr>
          <a:xfrm>
            <a:off x="5666470" y="10103159"/>
            <a:ext cx="3835380" cy="6142500"/>
          </a:xfrm>
          <a:prstGeom prst="rect">
            <a:avLst/>
          </a:prstGeom>
        </p:spPr>
        <p:txBody>
          <a:bodyPr lIns="0" tIns="0" rIns="0" bIns="0" rtlCol="0" anchor="t">
            <a:spAutoFit/>
          </a:bodyPr>
          <a:lstStyle/>
          <a:p>
            <a:pPr algn="l">
              <a:lnSpc>
                <a:spcPts val="2755"/>
              </a:lnSpc>
            </a:pPr>
            <a:r>
              <a:rPr lang="en-US" sz="2296">
                <a:solidFill>
                  <a:srgbClr val="FDF8EE"/>
                </a:solidFill>
                <a:latin typeface="Canva Sans"/>
                <a:ea typeface="Canva Sans"/>
                <a:cs typeface="Canva Sans"/>
                <a:sym typeface="Canva Sans"/>
              </a:rPr>
              <a:t>The global wearable technology market is frequently booming with the increased awareness about health and the changed lifestyle post-COVID. Consumers are more interested in non-intrusive and continuous health tracking devices (Kumar et al., 2026). Apple Health+ Smart Ring addresses this need for discreet, convenient, and accurate monitoring and will be appealing to busy professionals and health-conscious users.</a:t>
            </a:r>
          </a:p>
        </p:txBody>
      </p:sp>
      <p:sp>
        <p:nvSpPr>
          <p:cNvPr id="29" name="TextBox 29"/>
          <p:cNvSpPr txBox="1"/>
          <p:nvPr/>
        </p:nvSpPr>
        <p:spPr>
          <a:xfrm>
            <a:off x="927955" y="1370283"/>
            <a:ext cx="7135669" cy="2485989"/>
          </a:xfrm>
          <a:prstGeom prst="rect">
            <a:avLst/>
          </a:prstGeom>
        </p:spPr>
        <p:txBody>
          <a:bodyPr lIns="0" tIns="0" rIns="0" bIns="0" rtlCol="0" anchor="t">
            <a:spAutoFit/>
          </a:bodyPr>
          <a:lstStyle/>
          <a:p>
            <a:pPr algn="ctr">
              <a:lnSpc>
                <a:spcPts val="5163"/>
              </a:lnSpc>
            </a:pPr>
            <a:r>
              <a:rPr lang="en-US" sz="4489" b="1">
                <a:solidFill>
                  <a:srgbClr val="FDF8EE"/>
                </a:solidFill>
                <a:latin typeface="Canva Sans Bold"/>
                <a:ea typeface="Canva Sans Bold"/>
                <a:cs typeface="Canva Sans Bold"/>
                <a:sym typeface="Canva Sans Bold"/>
              </a:rPr>
              <a:t>Apple Health+ Smart Ring</a:t>
            </a:r>
          </a:p>
          <a:p>
            <a:pPr algn="ctr">
              <a:lnSpc>
                <a:spcPts val="4650"/>
              </a:lnSpc>
            </a:pPr>
            <a:r>
              <a:rPr lang="en-US" sz="4044" b="1" i="1">
                <a:solidFill>
                  <a:srgbClr val="FDF8EE"/>
                </a:solidFill>
                <a:latin typeface="Canva Sans Bold Italics"/>
                <a:ea typeface="Canva Sans Bold Italics"/>
                <a:cs typeface="Canva Sans Bold Italics"/>
                <a:sym typeface="Canva Sans Bold Italics"/>
              </a:rPr>
              <a:t>“Your Health. On Your Finger.”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50405"/>
        </a:solidFill>
        <a:effectLst/>
      </p:bgPr>
    </p:bg>
    <p:spTree>
      <p:nvGrpSpPr>
        <p:cNvPr id="1" name=""/>
        <p:cNvGrpSpPr/>
        <p:nvPr/>
      </p:nvGrpSpPr>
      <p:grpSpPr>
        <a:xfrm>
          <a:off x="0" y="0"/>
          <a:ext cx="0" cy="0"/>
          <a:chOff x="0" y="0"/>
          <a:chExt cx="0" cy="0"/>
        </a:xfrm>
      </p:grpSpPr>
      <p:grpSp>
        <p:nvGrpSpPr>
          <p:cNvPr id="2" name="Group 2"/>
          <p:cNvGrpSpPr/>
          <p:nvPr/>
        </p:nvGrpSpPr>
        <p:grpSpPr>
          <a:xfrm>
            <a:off x="1084263" y="1512000"/>
            <a:ext cx="13100684" cy="4536000"/>
            <a:chOff x="0" y="0"/>
            <a:chExt cx="2347495" cy="812800"/>
          </a:xfrm>
        </p:grpSpPr>
        <p:sp>
          <p:nvSpPr>
            <p:cNvPr id="3" name="Freeform 3"/>
            <p:cNvSpPr/>
            <p:nvPr/>
          </p:nvSpPr>
          <p:spPr>
            <a:xfrm>
              <a:off x="0" y="0"/>
              <a:ext cx="2347495" cy="812800"/>
            </a:xfrm>
            <a:custGeom>
              <a:avLst/>
              <a:gdLst/>
              <a:ahLst/>
              <a:cxnLst/>
              <a:rect l="l" t="t" r="r" b="b"/>
              <a:pathLst>
                <a:path w="2347495" h="812800">
                  <a:moveTo>
                    <a:pt x="0" y="0"/>
                  </a:moveTo>
                  <a:lnTo>
                    <a:pt x="2347495" y="0"/>
                  </a:lnTo>
                  <a:lnTo>
                    <a:pt x="2347495" y="812800"/>
                  </a:lnTo>
                  <a:lnTo>
                    <a:pt x="0" y="812800"/>
                  </a:lnTo>
                  <a:close/>
                </a:path>
              </a:pathLst>
            </a:custGeom>
            <a:solidFill>
              <a:srgbClr val="737373"/>
            </a:solidFill>
          </p:spPr>
          <p:txBody>
            <a:bodyPr/>
            <a:lstStyle/>
            <a:p>
              <a:endParaRPr lang="en-US"/>
            </a:p>
          </p:txBody>
        </p:sp>
        <p:sp>
          <p:nvSpPr>
            <p:cNvPr id="4" name="TextBox 4"/>
            <p:cNvSpPr txBox="1"/>
            <p:nvPr/>
          </p:nvSpPr>
          <p:spPr>
            <a:xfrm>
              <a:off x="0" y="-66675"/>
              <a:ext cx="2347495" cy="879475"/>
            </a:xfrm>
            <a:prstGeom prst="rect">
              <a:avLst/>
            </a:prstGeom>
          </p:spPr>
          <p:txBody>
            <a:bodyPr lIns="50800" tIns="50800" rIns="50800" bIns="50800" rtlCol="0" anchor="ctr"/>
            <a:lstStyle/>
            <a:p>
              <a:pPr algn="l">
                <a:lnSpc>
                  <a:spcPts val="4546"/>
                </a:lnSpc>
              </a:pPr>
              <a:r>
                <a:rPr lang="en-US" sz="3247" b="1">
                  <a:solidFill>
                    <a:srgbClr val="FFFFFF"/>
                  </a:solidFill>
                  <a:latin typeface="Canva Sans Bold"/>
                  <a:ea typeface="Canva Sans Bold"/>
                  <a:cs typeface="Canva Sans Bold"/>
                  <a:sym typeface="Canva Sans Bold"/>
                </a:rPr>
                <a:t>References</a:t>
              </a:r>
            </a:p>
            <a:p>
              <a:pPr marL="701190" lvl="1" indent="-350595" algn="l">
                <a:lnSpc>
                  <a:spcPts val="4546"/>
                </a:lnSpc>
                <a:buFont typeface="Arial"/>
                <a:buChar char="•"/>
              </a:pPr>
              <a:r>
                <a:rPr lang="en-US" sz="3247">
                  <a:solidFill>
                    <a:srgbClr val="FFFFFF"/>
                  </a:solidFill>
                  <a:latin typeface="Canva Sans"/>
                  <a:ea typeface="Canva Sans"/>
                  <a:cs typeface="Canva Sans"/>
                  <a:sym typeface="Canva Sans"/>
                </a:rPr>
                <a:t>Apple Inc (2026). Apple Watch - Close Your Rings. [online] Apple (India). Available at: https://www.apple.com/in/watch/close-your-rings/.</a:t>
              </a:r>
            </a:p>
            <a:p>
              <a:pPr algn="l">
                <a:lnSpc>
                  <a:spcPts val="4546"/>
                </a:lnSpc>
              </a:pPr>
              <a:endParaRPr lang="en-US" sz="3247">
                <a:solidFill>
                  <a:srgbClr val="FFFFFF"/>
                </a:solidFill>
                <a:latin typeface="Canva Sans"/>
                <a:ea typeface="Canva Sans"/>
                <a:cs typeface="Canva Sans"/>
                <a:sym typeface="Canva Sans"/>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351</Words>
  <Application>Microsoft Office PowerPoint</Application>
  <PresentationFormat>Custom</PresentationFormat>
  <Paragraphs>19</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Canva Sans Bold</vt:lpstr>
      <vt:lpstr>Canva Sans Bold Italics</vt:lpstr>
      <vt:lpstr>Arial</vt:lpstr>
      <vt:lpstr>Canva Sans</vt:lpstr>
      <vt:lpstr>Calibri</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Tahmina Marketing Poster</dc:title>
  <cp:lastModifiedBy>Kamrun Nahar Mukta</cp:lastModifiedBy>
  <cp:revision>2</cp:revision>
  <dcterms:created xsi:type="dcterms:W3CDTF">2006-08-16T00:00:00Z</dcterms:created>
  <dcterms:modified xsi:type="dcterms:W3CDTF">2026-04-01T00:36:15Z</dcterms:modified>
  <dc:identifier>DAGstlknADQ</dc:identifier>
</cp:coreProperties>
</file>