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63" r:id="rId3"/>
    <p:sldId id="264" r:id="rId4"/>
    <p:sldId id="257" r:id="rId5"/>
    <p:sldId id="265" r:id="rId6"/>
    <p:sldId id="269" r:id="rId7"/>
    <p:sldId id="270" r:id="rId8"/>
    <p:sldId id="271" r:id="rId9"/>
    <p:sldId id="258" r:id="rId10"/>
    <p:sldId id="266" r:id="rId11"/>
    <p:sldId id="267" r:id="rId12"/>
    <p:sldId id="268" r:id="rId13"/>
    <p:sldId id="276" r:id="rId14"/>
    <p:sldId id="283" r:id="rId15"/>
    <p:sldId id="284" r:id="rId16"/>
    <p:sldId id="285" r:id="rId17"/>
    <p:sldId id="278" r:id="rId18"/>
    <p:sldId id="280" r:id="rId19"/>
    <p:sldId id="281" r:id="rId20"/>
    <p:sldId id="261" r:id="rId21"/>
    <p:sldId id="259" r:id="rId22"/>
    <p:sldId id="272" r:id="rId23"/>
    <p:sldId id="274" r:id="rId24"/>
    <p:sldId id="286" r:id="rId25"/>
    <p:sldId id="287" r:id="rId26"/>
    <p:sldId id="288" r:id="rId27"/>
    <p:sldId id="289" r:id="rId28"/>
    <p:sldId id="275" r:id="rId29"/>
    <p:sldId id="290" r:id="rId30"/>
    <p:sldId id="294" r:id="rId31"/>
    <p:sldId id="291" r:id="rId32"/>
    <p:sldId id="293" r:id="rId33"/>
    <p:sldId id="292" r:id="rId34"/>
    <p:sldId id="295" r:id="rId35"/>
    <p:sldId id="260" r:id="rId36"/>
    <p:sldId id="282" r:id="rId37"/>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5" d="100"/>
          <a:sy n="75" d="100"/>
        </p:scale>
        <p:origin x="154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pPr/>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pPr/>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1F80FF5-9605-7C43-9EDD-69D228F72E34}" type="datetimeFigureOut">
              <a:rPr lang="en-US" smtClean="0"/>
              <a:pPr/>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1F80FF5-9605-7C43-9EDD-69D228F72E34}" type="datetimeFigureOut">
              <a:rPr lang="en-US" smtClean="0"/>
              <a:pPr/>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1F80FF5-9605-7C43-9EDD-69D228F72E34}" type="datetimeFigureOut">
              <a:rPr lang="en-US" smtClean="0"/>
              <a:pPr/>
              <a:t>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1F80FF5-9605-7C43-9EDD-69D228F72E34}" type="datetimeFigureOut">
              <a:rPr lang="en-US" smtClean="0"/>
              <a:pPr/>
              <a:t>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F80FF5-9605-7C43-9EDD-69D228F72E34}" type="datetimeFigureOut">
              <a:rPr lang="en-US" smtClean="0"/>
              <a:pPr/>
              <a:t>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F80FF5-9605-7C43-9EDD-69D228F72E34}" type="datetimeFigureOut">
              <a:rPr lang="en-US" smtClean="0"/>
              <a:pPr/>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F80FF5-9605-7C43-9EDD-69D228F72E34}" type="datetimeFigureOut">
              <a:rPr lang="en-US" smtClean="0"/>
              <a:pPr/>
              <a:t>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pPr/>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1F80FF5-9605-7C43-9EDD-69D228F72E34}" type="datetimeFigureOut">
              <a:rPr lang="en-US" smtClean="0"/>
              <a:pPr/>
              <a:t>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DEA0A-3285-5345-9E7E-5F92E0A608F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F80FF5-9605-7C43-9EDD-69D228F72E34}" type="datetimeFigureOut">
              <a:rPr lang="en-US" smtClean="0"/>
              <a:pPr/>
              <a:t>2/6/2019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4DEA0A-3285-5345-9E7E-5F92E0A608F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hyperlink" Target="mailto:J.Pugh@uwtsd.ac.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flickr.com/photos/xclusiveballer/9459226538" TargetMode="External"/><Relationship Id="rId3" Type="http://schemas.openxmlformats.org/officeDocument/2006/relationships/hyperlink" Target="http://www.juularts.com/B09_March20_25th_2011.html" TargetMode="External"/><Relationship Id="rId7" Type="http://schemas.openxmlformats.org/officeDocument/2006/relationships/hyperlink" Target="https://www.pinterest.com/teachkidsart/mona-lisa/" TargetMode="External"/><Relationship Id="rId2" Type="http://schemas.openxmlformats.org/officeDocument/2006/relationships/hyperlink" Target="https://www.pinterest.com/explore/marilyn-monroe-artwork/" TargetMode="External"/><Relationship Id="rId1" Type="http://schemas.openxmlformats.org/officeDocument/2006/relationships/slideLayout" Target="../slideLayouts/slideLayout2.xml"/><Relationship Id="rId6" Type="http://schemas.openxmlformats.org/officeDocument/2006/relationships/hyperlink" Target="http://www.wallpaper.ge/view-mona_lisa-800x600.html" TargetMode="External"/><Relationship Id="rId5" Type="http://schemas.openxmlformats.org/officeDocument/2006/relationships/hyperlink" Target="https://www.theatlantic.com/magazine/archive/2017/11/leonardo-da-vinci-mona-lisa-smile/540636/" TargetMode="External"/><Relationship Id="rId4" Type="http://schemas.openxmlformats.org/officeDocument/2006/relationships/hyperlink" Target="https://www.allure.com/story/marilyn-monroe-beauty-routine" TargetMode="External"/><Relationship Id="rId9" Type="http://schemas.openxmlformats.org/officeDocument/2006/relationships/hyperlink" Target="https://www.britannica.com/art/unitie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ogle.co.uk/search?q=obama&amp;source=lnms&amp;tbm=isch&amp;sa=X&amp;ved=0ahUKEwi4oPPE95rgAhVkURUIHTMADCkQ_AUIDygC&amp;biw=1337&amp;bih=789#imgrc=x2wSMQuD_TMi7M:&amp;spf=1549038064879" TargetMode="External"/><Relationship Id="rId2" Type="http://schemas.openxmlformats.org/officeDocument/2006/relationships/hyperlink" Target="https://www.google.co.uk/search?q=beatles+crossing&amp;source=lnms&amp;tbm=isch&amp;sa=X&amp;ved=0ahUKEwix7MqO-JrgAhVsVBUIHXL1CNsQ_AUIDigB&amp;biw=1337&amp;bih=789#imgdii=c4JIHAaA00LvXM:&amp;imgrc=6FHjTEyERfQDbM:&amp;spf=154903797186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smtClean="0"/>
              <a:t>Text</a:t>
            </a:r>
            <a:endParaRPr lang="en-US" sz="60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87625" cy="6632585"/>
          </a:xfrm>
          <a:prstGeom prst="rect">
            <a:avLst/>
          </a:prstGeom>
          <a:noFill/>
        </p:spPr>
        <p:txBody>
          <a:bodyPr wrap="none" rtlCol="0">
            <a:spAutoFit/>
          </a:bodyPr>
          <a:lstStyle/>
          <a:p>
            <a:r>
              <a:rPr lang="en-US" sz="42500" dirty="0" smtClean="0"/>
              <a:t>Text</a:t>
            </a:r>
            <a:endParaRPr lang="en-US" sz="4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6979" y="3367158"/>
            <a:ext cx="569387" cy="369332"/>
          </a:xfrm>
          <a:prstGeom prst="rect">
            <a:avLst/>
          </a:prstGeom>
          <a:noFill/>
        </p:spPr>
        <p:txBody>
          <a:bodyPr wrap="none" rtlCol="0">
            <a:spAutoFit/>
          </a:bodyPr>
          <a:lstStyle/>
          <a:p>
            <a:r>
              <a:rPr lang="en-US" dirty="0" smtClean="0"/>
              <a:t>Text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What is a text?</a:t>
            </a:r>
          </a:p>
          <a:p>
            <a:endParaRPr lang="en-US" dirty="0" smtClean="0"/>
          </a:p>
          <a:p>
            <a:r>
              <a:rPr lang="en-US" dirty="0" smtClean="0"/>
              <a:t>A text is something that can be involved in discourse, or is inscribed with the means to  order experiences (Leach,2000:19).</a:t>
            </a:r>
          </a:p>
          <a:p>
            <a:endParaRPr lang="en-US" dirty="0" smtClean="0"/>
          </a:p>
          <a:p>
            <a:r>
              <a:rPr lang="en-US" dirty="0" smtClean="0"/>
              <a:t>Theatre text is unstable as many signs and symbols happen at once.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527802"/>
            <a:ext cx="4068230" cy="633016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274638"/>
            <a:ext cx="4207588" cy="6303600"/>
          </a:xfrm>
          <a:prstGeom prst="rect">
            <a:avLst/>
          </a:prstGeom>
        </p:spPr>
      </p:pic>
      <p:pic>
        <p:nvPicPr>
          <p:cNvPr id="7" name="Picture 6"/>
          <p:cNvPicPr>
            <a:picLocks noChangeAspect="1"/>
          </p:cNvPicPr>
          <p:nvPr/>
        </p:nvPicPr>
        <p:blipFill>
          <a:blip r:embed="rId5"/>
          <a:stretch>
            <a:fillRect/>
          </a:stretch>
        </p:blipFill>
        <p:spPr>
          <a:xfrm>
            <a:off x="1679416" y="838126"/>
            <a:ext cx="5288037" cy="528803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Creating a text means inscribing meaning – and there’s politics and powers in this process.</a:t>
            </a:r>
          </a:p>
          <a:p>
            <a:endParaRPr lang="en-US" dirty="0" smtClean="0"/>
          </a:p>
          <a:p>
            <a:r>
              <a:rPr lang="en-US" dirty="0" smtClean="0"/>
              <a:t>‘Creating a text may be a bid for authority, but meaning only happens in the process of communicating, the series of image produced by the text only acquire significance when the spectator reacts to them.’ (Leach, 2000:19)</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pic>
        <p:nvPicPr>
          <p:cNvPr id="4" name="Picture 3"/>
          <p:cNvPicPr>
            <a:picLocks noChangeAspect="1"/>
          </p:cNvPicPr>
          <p:nvPr/>
        </p:nvPicPr>
        <p:blipFill>
          <a:blip r:embed="rId4"/>
          <a:stretch>
            <a:fillRect/>
          </a:stretch>
        </p:blipFill>
        <p:spPr>
          <a:xfrm>
            <a:off x="4044832" y="1"/>
            <a:ext cx="5099168"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Icons: task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Choose one of the ‘iconic’ photos </a:t>
            </a:r>
          </a:p>
          <a:p>
            <a:r>
              <a:rPr lang="en-GB" dirty="0"/>
              <a:t>Recreate the </a:t>
            </a:r>
            <a:r>
              <a:rPr lang="en-GB" dirty="0" smtClean="0"/>
              <a:t>photo.</a:t>
            </a:r>
          </a:p>
          <a:p>
            <a:r>
              <a:rPr lang="en-GB" dirty="0" smtClean="0"/>
              <a:t>Then recreate the photo somewhere that gives the image a:</a:t>
            </a:r>
          </a:p>
          <a:p>
            <a:r>
              <a:rPr lang="en-GB" dirty="0" smtClean="0"/>
              <a:t>A ‘new meaning’ in the view of your group</a:t>
            </a:r>
          </a:p>
          <a:p>
            <a:r>
              <a:rPr lang="en-GB" dirty="0" smtClean="0"/>
              <a:t>A new political relevance</a:t>
            </a:r>
          </a:p>
          <a:p>
            <a:r>
              <a:rPr lang="en-GB" dirty="0" smtClean="0"/>
              <a:t>An ironic relevance </a:t>
            </a:r>
          </a:p>
          <a:p>
            <a:r>
              <a:rPr lang="en-GB" dirty="0" smtClean="0"/>
              <a:t>Send your photos to: </a:t>
            </a:r>
            <a:r>
              <a:rPr lang="en-GB" dirty="0" smtClean="0">
                <a:hlinkClick r:id="rId2"/>
              </a:rPr>
              <a:t>J.Pugh@uwtsd.ac.uk</a:t>
            </a:r>
            <a:endParaRPr lang="en-GB" dirty="0" smtClean="0"/>
          </a:p>
          <a:p>
            <a:r>
              <a:rPr lang="en-GB" dirty="0" smtClean="0"/>
              <a:t>But first, a little bit of </a:t>
            </a:r>
            <a:r>
              <a:rPr lang="en-GB" dirty="0" err="1" smtClean="0"/>
              <a:t>Peircinan</a:t>
            </a:r>
            <a:r>
              <a:rPr lang="en-GB" dirty="0" smtClean="0"/>
              <a:t> semiotics…</a:t>
            </a:r>
          </a:p>
          <a:p>
            <a:endParaRPr lang="en-GB" dirty="0" smtClean="0"/>
          </a:p>
          <a:p>
            <a:endParaRPr lang="en-GB" dirty="0"/>
          </a:p>
        </p:txBody>
      </p:sp>
    </p:spTree>
    <p:extLst>
      <p:ext uri="{BB962C8B-B14F-4D97-AF65-F5344CB8AC3E}">
        <p14:creationId xmlns:p14="http://schemas.microsoft.com/office/powerpoint/2010/main" val="987318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Charles Peirce</a:t>
            </a:r>
            <a:endParaRPr lang="en-US" dirty="0"/>
          </a:p>
        </p:txBody>
      </p:sp>
      <p:sp>
        <p:nvSpPr>
          <p:cNvPr id="3" name="Content Placeholder 2"/>
          <p:cNvSpPr>
            <a:spLocks noGrp="1"/>
          </p:cNvSpPr>
          <p:nvPr>
            <p:ph idx="1"/>
          </p:nvPr>
        </p:nvSpPr>
        <p:spPr/>
        <p:txBody>
          <a:bodyPr/>
          <a:lstStyle/>
          <a:p>
            <a:r>
              <a:rPr lang="en-US" dirty="0" smtClean="0"/>
              <a:t>A three-fold sign system:</a:t>
            </a:r>
          </a:p>
          <a:p>
            <a:endParaRPr lang="en-US" dirty="0" smtClean="0"/>
          </a:p>
          <a:p>
            <a:r>
              <a:rPr lang="en-US" dirty="0" smtClean="0"/>
              <a:t>Icon</a:t>
            </a:r>
          </a:p>
          <a:p>
            <a:r>
              <a:rPr lang="en-US" dirty="0" smtClean="0"/>
              <a:t>Index</a:t>
            </a:r>
          </a:p>
          <a:p>
            <a:r>
              <a:rPr lang="en-US" dirty="0" smtClean="0"/>
              <a:t>Symbol</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Charles Peirce</a:t>
            </a:r>
            <a:endParaRPr lang="en-US" dirty="0"/>
          </a:p>
        </p:txBody>
      </p:sp>
      <p:sp>
        <p:nvSpPr>
          <p:cNvPr id="3" name="Content Placeholder 2"/>
          <p:cNvSpPr>
            <a:spLocks noGrp="1"/>
          </p:cNvSpPr>
          <p:nvPr>
            <p:ph idx="1"/>
          </p:nvPr>
        </p:nvSpPr>
        <p:spPr/>
        <p:txBody>
          <a:bodyPr/>
          <a:lstStyle/>
          <a:p>
            <a:r>
              <a:rPr lang="en-US" dirty="0" smtClean="0"/>
              <a:t>A three-fold sign system:</a:t>
            </a:r>
          </a:p>
          <a:p>
            <a:endParaRPr lang="en-US" dirty="0" smtClean="0"/>
          </a:p>
          <a:p>
            <a:r>
              <a:rPr lang="en-US" dirty="0" smtClean="0"/>
              <a:t>Icon: a sign linked by its similarity to its object.</a:t>
            </a:r>
          </a:p>
          <a:p>
            <a:r>
              <a:rPr lang="en-US" dirty="0" smtClean="0"/>
              <a:t>Index: a sign which points to or is connected to its object.</a:t>
            </a:r>
          </a:p>
          <a:p>
            <a:r>
              <a:rPr lang="en-US" dirty="0" smtClean="0"/>
              <a:t>Symbol: a sign where the connection between  sign and object is agreed by convention and there is no similarity between the two.</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Charles Peirce</a:t>
            </a:r>
            <a:endParaRPr lang="en-US" dirty="0"/>
          </a:p>
        </p:txBody>
      </p:sp>
      <p:sp>
        <p:nvSpPr>
          <p:cNvPr id="3" name="Content Placeholder 2"/>
          <p:cNvSpPr>
            <a:spLocks noGrp="1"/>
          </p:cNvSpPr>
          <p:nvPr>
            <p:ph idx="1"/>
          </p:nvPr>
        </p:nvSpPr>
        <p:spPr/>
        <p:txBody>
          <a:bodyPr>
            <a:normAutofit lnSpcReduction="10000"/>
          </a:bodyPr>
          <a:lstStyle/>
          <a:p>
            <a:r>
              <a:rPr lang="en-US" dirty="0" smtClean="0"/>
              <a:t>A three-fold sign system:</a:t>
            </a:r>
          </a:p>
          <a:p>
            <a:r>
              <a:rPr lang="en-US" dirty="0" smtClean="0"/>
              <a:t>Examples-</a:t>
            </a:r>
          </a:p>
          <a:p>
            <a:r>
              <a:rPr lang="en-US" dirty="0" smtClean="0"/>
              <a:t>Icon – a photograph</a:t>
            </a:r>
          </a:p>
          <a:p>
            <a:r>
              <a:rPr lang="en-US" dirty="0" smtClean="0"/>
              <a:t>Index – smoke as an index of fire</a:t>
            </a:r>
          </a:p>
          <a:p>
            <a:r>
              <a:rPr lang="en-US" dirty="0" smtClean="0"/>
              <a:t>Symbol – dove as a symbol of peace</a:t>
            </a:r>
          </a:p>
          <a:p>
            <a:endParaRPr lang="en-US" dirty="0" smtClean="0"/>
          </a:p>
          <a:p>
            <a:r>
              <a:rPr lang="en-US" dirty="0" smtClean="0"/>
              <a:t>So during rugby season, how to people show </a:t>
            </a:r>
            <a:r>
              <a:rPr lang="en-US" dirty="0" smtClean="0"/>
              <a:t>their national affiliation?</a:t>
            </a:r>
            <a:endParaRPr lang="en-US" dirty="0" smtClean="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0540" t="28341" r="42897" b="24518"/>
          <a:stretch/>
        </p:blipFill>
        <p:spPr>
          <a:xfrm>
            <a:off x="0" y="495300"/>
            <a:ext cx="9157185" cy="5214939"/>
          </a:xfrm>
          <a:prstGeom prst="rect">
            <a:avLst/>
          </a:prstGeom>
        </p:spPr>
      </p:pic>
    </p:spTree>
    <p:extLst>
      <p:ext uri="{BB962C8B-B14F-4D97-AF65-F5344CB8AC3E}">
        <p14:creationId xmlns:p14="http://schemas.microsoft.com/office/powerpoint/2010/main" val="3633480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2062" t="24132" r="53946" b="20870"/>
          <a:stretch/>
        </p:blipFill>
        <p:spPr>
          <a:xfrm>
            <a:off x="1904481" y="0"/>
            <a:ext cx="5334519" cy="6878722"/>
          </a:xfrm>
          <a:prstGeom prst="rect">
            <a:avLst/>
          </a:prstGeom>
        </p:spPr>
      </p:pic>
    </p:spTree>
    <p:extLst>
      <p:ext uri="{BB962C8B-B14F-4D97-AF65-F5344CB8AC3E}">
        <p14:creationId xmlns:p14="http://schemas.microsoft.com/office/powerpoint/2010/main" val="2360653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0066" t="27781" r="41951" b="24798"/>
          <a:stretch/>
        </p:blipFill>
        <p:spPr>
          <a:xfrm>
            <a:off x="0" y="846138"/>
            <a:ext cx="9144000" cy="5083342"/>
          </a:xfrm>
          <a:prstGeom prst="rect">
            <a:avLst/>
          </a:prstGeom>
        </p:spPr>
      </p:pic>
    </p:spTree>
    <p:extLst>
      <p:ext uri="{BB962C8B-B14F-4D97-AF65-F5344CB8AC3E}">
        <p14:creationId xmlns:p14="http://schemas.microsoft.com/office/powerpoint/2010/main" val="2179676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a:t>
            </a:r>
            <a:endParaRPr lang="en-US" dirty="0"/>
          </a:p>
        </p:txBody>
      </p:sp>
      <p:sp>
        <p:nvSpPr>
          <p:cNvPr id="3" name="Content Placeholder 2"/>
          <p:cNvSpPr>
            <a:spLocks noGrp="1"/>
          </p:cNvSpPr>
          <p:nvPr>
            <p:ph idx="1"/>
          </p:nvPr>
        </p:nvSpPr>
        <p:spPr/>
        <p:txBody>
          <a:bodyPr/>
          <a:lstStyle/>
          <a:p>
            <a:r>
              <a:rPr lang="en-US" dirty="0" smtClean="0"/>
              <a:t>Dramatic text exists as a written ‘thing’ and as a performance according to Leach. The performer ‘intervenes between the two’ (Ibid).</a:t>
            </a:r>
          </a:p>
          <a:p>
            <a:r>
              <a:rPr lang="en-US" dirty="0" smtClean="0"/>
              <a:t>This is the unstable part – the re-enactment is subject to many different features of theatrical production.</a:t>
            </a:r>
          </a:p>
          <a:p>
            <a:r>
              <a:rPr lang="en-US" dirty="0" smtClean="0"/>
              <a:t>What are these?</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lstStyle/>
          <a:p>
            <a:r>
              <a:rPr lang="en-US" dirty="0" smtClean="0"/>
              <a:t>Name some of the elements that can be perceived as text in theatre.</a:t>
            </a:r>
          </a:p>
          <a:p>
            <a:endParaRPr lang="en-US" dirty="0" smtClean="0"/>
          </a:p>
          <a:p>
            <a:r>
              <a:rPr lang="en-US" dirty="0" smtClean="0"/>
              <a:t>These can be aspects that add or frame the </a:t>
            </a:r>
            <a:r>
              <a:rPr lang="en-US" dirty="0" err="1" smtClean="0"/>
              <a:t>performative</a:t>
            </a:r>
            <a:r>
              <a:rPr lang="en-US" dirty="0" smtClean="0"/>
              <a:t> act with some kind of meaning.</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normAutofit lnSpcReduction="10000"/>
          </a:bodyPr>
          <a:lstStyle/>
          <a:p>
            <a:r>
              <a:rPr lang="en-US" dirty="0" smtClean="0"/>
              <a:t>Lighting sound video set costume music </a:t>
            </a:r>
            <a:r>
              <a:rPr lang="en-US" dirty="0" err="1" smtClean="0"/>
              <a:t>mics</a:t>
            </a:r>
            <a:endParaRPr lang="en-US" dirty="0" smtClean="0"/>
          </a:p>
          <a:p>
            <a:r>
              <a:rPr lang="en-US" dirty="0" smtClean="0"/>
              <a:t>Actors dancers singers chorus performers</a:t>
            </a:r>
          </a:p>
          <a:p>
            <a:r>
              <a:rPr lang="en-US" dirty="0" smtClean="0"/>
              <a:t>Language writing current ancient old</a:t>
            </a:r>
          </a:p>
          <a:p>
            <a:r>
              <a:rPr lang="en-US" dirty="0" smtClean="0"/>
              <a:t>Familiar strange contemporary traditional</a:t>
            </a:r>
          </a:p>
          <a:p>
            <a:r>
              <a:rPr lang="en-US" dirty="0" smtClean="0"/>
              <a:t>Rake traverse proscenium laboratory site</a:t>
            </a:r>
          </a:p>
          <a:p>
            <a:r>
              <a:rPr lang="en-US" dirty="0" smtClean="0"/>
              <a:t>Round outdoor </a:t>
            </a:r>
            <a:r>
              <a:rPr lang="en-US" dirty="0" err="1" smtClean="0"/>
              <a:t>livestreamed</a:t>
            </a:r>
            <a:r>
              <a:rPr lang="en-US" dirty="0" smtClean="0"/>
              <a:t> durational</a:t>
            </a:r>
          </a:p>
          <a:p>
            <a:r>
              <a:rPr lang="en-US" dirty="0" smtClean="0"/>
              <a:t>Style ethnicity </a:t>
            </a:r>
            <a:r>
              <a:rPr lang="en-US" dirty="0" err="1" smtClean="0"/>
              <a:t>improv</a:t>
            </a:r>
            <a:r>
              <a:rPr lang="en-US" dirty="0" smtClean="0"/>
              <a:t> script performance art</a:t>
            </a:r>
          </a:p>
          <a:p>
            <a:r>
              <a:rPr lang="en-US" dirty="0" smtClean="0"/>
              <a:t>Cost location seated standing immersive</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 as Text </a:t>
            </a:r>
            <a:endParaRPr lang="en-US" dirty="0"/>
          </a:p>
        </p:txBody>
      </p:sp>
      <p:sp>
        <p:nvSpPr>
          <p:cNvPr id="3" name="Content Placeholder 2"/>
          <p:cNvSpPr>
            <a:spLocks noGrp="1"/>
          </p:cNvSpPr>
          <p:nvPr>
            <p:ph idx="1"/>
          </p:nvPr>
        </p:nvSpPr>
        <p:spPr/>
        <p:txBody>
          <a:bodyPr>
            <a:normAutofit lnSpcReduction="10000"/>
          </a:bodyPr>
          <a:lstStyle/>
          <a:p>
            <a:r>
              <a:rPr lang="en-US" dirty="0" smtClean="0"/>
              <a:t>Lighting sound video set costume music </a:t>
            </a:r>
            <a:r>
              <a:rPr lang="en-US" dirty="0" err="1" smtClean="0"/>
              <a:t>mics</a:t>
            </a:r>
            <a:endParaRPr lang="en-US" dirty="0" smtClean="0"/>
          </a:p>
          <a:p>
            <a:r>
              <a:rPr lang="en-US" dirty="0" smtClean="0"/>
              <a:t>Actors dancers singers chorus performers</a:t>
            </a:r>
          </a:p>
          <a:p>
            <a:r>
              <a:rPr lang="en-US" dirty="0" smtClean="0"/>
              <a:t>Language writing current ancient old</a:t>
            </a:r>
          </a:p>
          <a:p>
            <a:r>
              <a:rPr lang="en-US" dirty="0" smtClean="0"/>
              <a:t>Familiar strange contemporary traditional</a:t>
            </a:r>
          </a:p>
          <a:p>
            <a:r>
              <a:rPr lang="en-US" dirty="0" smtClean="0"/>
              <a:t>Rake traverse proscenium laboratory site</a:t>
            </a:r>
          </a:p>
          <a:p>
            <a:r>
              <a:rPr lang="en-US" dirty="0" smtClean="0"/>
              <a:t>Round outdoor </a:t>
            </a:r>
            <a:r>
              <a:rPr lang="en-US" dirty="0" err="1" smtClean="0"/>
              <a:t>livestreamed</a:t>
            </a:r>
            <a:r>
              <a:rPr lang="en-US" dirty="0" smtClean="0"/>
              <a:t> durational</a:t>
            </a:r>
          </a:p>
          <a:p>
            <a:r>
              <a:rPr lang="en-US" dirty="0" smtClean="0"/>
              <a:t>Style ethnicity </a:t>
            </a:r>
            <a:r>
              <a:rPr lang="en-US" dirty="0" err="1" smtClean="0"/>
              <a:t>improv</a:t>
            </a:r>
            <a:r>
              <a:rPr lang="en-US" dirty="0" smtClean="0"/>
              <a:t> script performance art</a:t>
            </a:r>
          </a:p>
          <a:p>
            <a:r>
              <a:rPr lang="en-US" dirty="0" smtClean="0"/>
              <a:t>Cost location seated standing immersive</a:t>
            </a:r>
            <a:endParaRPr lang="en-US" dirty="0"/>
          </a:p>
        </p:txBody>
      </p:sp>
      <p:sp>
        <p:nvSpPr>
          <p:cNvPr id="4" name="TextBox 3"/>
          <p:cNvSpPr txBox="1"/>
          <p:nvPr/>
        </p:nvSpPr>
        <p:spPr>
          <a:xfrm>
            <a:off x="5788370" y="6438951"/>
            <a:ext cx="1558953" cy="369332"/>
          </a:xfrm>
          <a:prstGeom prst="rect">
            <a:avLst/>
          </a:prstGeom>
          <a:noFill/>
        </p:spPr>
        <p:txBody>
          <a:bodyPr wrap="none" rtlCol="0">
            <a:spAutoFit/>
          </a:bodyPr>
          <a:lstStyle/>
          <a:p>
            <a:r>
              <a:rPr lang="en-US" dirty="0" smtClean="0"/>
              <a:t>I could go on…</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Charles Peirce</a:t>
            </a:r>
            <a:endParaRPr lang="en-US" dirty="0"/>
          </a:p>
        </p:txBody>
      </p:sp>
      <p:sp>
        <p:nvSpPr>
          <p:cNvPr id="3" name="Content Placeholder 2"/>
          <p:cNvSpPr>
            <a:spLocks noGrp="1"/>
          </p:cNvSpPr>
          <p:nvPr>
            <p:ph idx="1"/>
          </p:nvPr>
        </p:nvSpPr>
        <p:spPr/>
        <p:txBody>
          <a:bodyPr/>
          <a:lstStyle/>
          <a:p>
            <a:r>
              <a:rPr lang="en-US" dirty="0" smtClean="0"/>
              <a:t>How can we use Peirce’s system of semiotics to understand and </a:t>
            </a:r>
            <a:r>
              <a:rPr lang="en-US" dirty="0" err="1" smtClean="0"/>
              <a:t>analyse</a:t>
            </a:r>
            <a:r>
              <a:rPr lang="en-US" dirty="0" smtClean="0"/>
              <a:t> theatre?</a:t>
            </a:r>
          </a:p>
          <a:p>
            <a:endParaRPr lang="en-US" dirty="0" smtClean="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George Savona</a:t>
            </a:r>
            <a:endParaRPr lang="en-US" dirty="0"/>
          </a:p>
        </p:txBody>
      </p:sp>
      <p:sp>
        <p:nvSpPr>
          <p:cNvPr id="3" name="Content Placeholder 2"/>
          <p:cNvSpPr>
            <a:spLocks noGrp="1"/>
          </p:cNvSpPr>
          <p:nvPr>
            <p:ph idx="1"/>
          </p:nvPr>
        </p:nvSpPr>
        <p:spPr/>
        <p:txBody>
          <a:bodyPr/>
          <a:lstStyle/>
          <a:p>
            <a:r>
              <a:rPr lang="en-US" dirty="0" smtClean="0"/>
              <a:t>How can we use Peirce’s system of semiotics to understand and </a:t>
            </a:r>
            <a:r>
              <a:rPr lang="en-US" dirty="0" err="1" smtClean="0"/>
              <a:t>analyse</a:t>
            </a:r>
            <a:r>
              <a:rPr lang="en-US" dirty="0" smtClean="0"/>
              <a:t> theatre?</a:t>
            </a:r>
          </a:p>
          <a:p>
            <a:endParaRPr lang="en-US" dirty="0" smtClean="0"/>
          </a:p>
          <a:p>
            <a:r>
              <a:rPr lang="en-US" dirty="0" smtClean="0"/>
              <a:t>‘Some of the earlier semiotic studies of theatre posited theatre as an iconic activity, or the actor an icon…’ </a:t>
            </a:r>
            <a:r>
              <a:rPr lang="en-US" sz="2000" dirty="0" smtClean="0"/>
              <a:t>(Savona, 1991:6).</a:t>
            </a:r>
          </a:p>
          <a:p>
            <a:endParaRPr lang="en-US" dirty="0" smtClean="0"/>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George Savona</a:t>
            </a:r>
            <a:endParaRPr lang="en-US" dirty="0"/>
          </a:p>
        </p:txBody>
      </p:sp>
      <p:sp>
        <p:nvSpPr>
          <p:cNvPr id="3" name="Content Placeholder 2"/>
          <p:cNvSpPr>
            <a:spLocks noGrp="1"/>
          </p:cNvSpPr>
          <p:nvPr>
            <p:ph idx="1"/>
          </p:nvPr>
        </p:nvSpPr>
        <p:spPr/>
        <p:txBody>
          <a:bodyPr/>
          <a:lstStyle/>
          <a:p>
            <a:r>
              <a:rPr lang="en-US" dirty="0" smtClean="0"/>
              <a:t>What was an icon again:</a:t>
            </a:r>
          </a:p>
          <a:p>
            <a:endParaRPr lang="en-US" dirty="0" smtClean="0"/>
          </a:p>
          <a:p>
            <a:r>
              <a:rPr lang="en-US" dirty="0" smtClean="0"/>
              <a:t>Definition:</a:t>
            </a:r>
          </a:p>
          <a:p>
            <a:r>
              <a:rPr lang="en-US" dirty="0" smtClean="0"/>
              <a:t>Icon: a sign linked by its similarity to its object</a:t>
            </a:r>
          </a:p>
          <a:p>
            <a:endParaRPr lang="en-US" dirty="0" smtClean="0"/>
          </a:p>
          <a:p>
            <a:r>
              <a:rPr lang="en-US" dirty="0" smtClean="0"/>
              <a:t>Example: </a:t>
            </a:r>
          </a:p>
          <a:p>
            <a:r>
              <a:rPr lang="en-US" dirty="0" smtClean="0"/>
              <a:t>Icon – a photograph</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George Savona</a:t>
            </a: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‘However, subsequent analysis has pointed towards the difficulties of attempting to adhere rigidly to these categories when it is clear that theatrical signs are </a:t>
            </a:r>
            <a:r>
              <a:rPr lang="en-US" dirty="0" err="1" smtClean="0"/>
              <a:t>characterised</a:t>
            </a:r>
            <a:r>
              <a:rPr lang="en-US" dirty="0" smtClean="0"/>
              <a:t> by overlap and complexity.’ </a:t>
            </a:r>
            <a:r>
              <a:rPr lang="en-US" sz="2000" dirty="0" smtClean="0"/>
              <a:t>(Savona, 1991:6).</a:t>
            </a:r>
            <a:endParaRPr lang="en-US" sz="2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Electra</a:t>
            </a:r>
            <a:endParaRPr lang="en-US" dirty="0"/>
          </a:p>
        </p:txBody>
      </p:sp>
      <p:sp>
        <p:nvSpPr>
          <p:cNvPr id="3" name="Content Placeholder 2"/>
          <p:cNvSpPr>
            <a:spLocks noGrp="1"/>
          </p:cNvSpPr>
          <p:nvPr>
            <p:ph idx="1"/>
          </p:nvPr>
        </p:nvSpPr>
        <p:spPr/>
        <p:txBody>
          <a:bodyPr/>
          <a:lstStyle/>
          <a:p>
            <a:r>
              <a:rPr lang="en-US" dirty="0" smtClean="0"/>
              <a:t>What were the notable points in Electra? </a:t>
            </a:r>
          </a:p>
          <a:p>
            <a:r>
              <a:rPr lang="en-US" dirty="0" smtClean="0"/>
              <a:t>Revenge, betrayal, murder, sacrifice, loyalty, ideas of family, justice, pay-back, </a:t>
            </a:r>
          </a:p>
          <a:p>
            <a:r>
              <a:rPr lang="en-US" dirty="0" smtClean="0"/>
              <a:t> </a:t>
            </a:r>
          </a:p>
          <a:p>
            <a:r>
              <a:rPr lang="en-US" dirty="0" smtClean="0"/>
              <a:t>Jacques </a:t>
            </a:r>
            <a:r>
              <a:rPr lang="en-US" dirty="0" err="1" smtClean="0"/>
              <a:t>Lecoq</a:t>
            </a:r>
            <a:r>
              <a:rPr lang="en-US" dirty="0" smtClean="0"/>
              <a:t> and chorus movement – how does dynamic watching shape a scene?</a:t>
            </a:r>
          </a:p>
          <a:p>
            <a:endParaRPr lang="en-US" dirty="0" smtClean="0"/>
          </a:p>
          <a:p>
            <a:r>
              <a:rPr lang="en-US" dirty="0" smtClean="0"/>
              <a:t>Neutral Mask + physical reactions. </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t>
            </a:r>
            <a:endParaRPr lang="en-US" dirty="0"/>
          </a:p>
        </p:txBody>
      </p:sp>
      <p:sp>
        <p:nvSpPr>
          <p:cNvPr id="3" name="Content Placeholder 2"/>
          <p:cNvSpPr>
            <a:spLocks noGrp="1"/>
          </p:cNvSpPr>
          <p:nvPr>
            <p:ph idx="1"/>
          </p:nvPr>
        </p:nvSpPr>
        <p:spPr/>
        <p:txBody>
          <a:bodyPr/>
          <a:lstStyle/>
          <a:p>
            <a:r>
              <a:rPr lang="en-GB" dirty="0" smtClean="0"/>
              <a:t>Abbott proposed another triptych of definitions where narrative, story and narrative discourse are described thus: ‘</a:t>
            </a:r>
            <a:r>
              <a:rPr lang="en-GB" b="1" dirty="0" smtClean="0"/>
              <a:t>narrative</a:t>
            </a:r>
            <a:r>
              <a:rPr lang="en-GB" dirty="0" smtClean="0"/>
              <a:t> is the representation of events, consisting of </a:t>
            </a:r>
            <a:r>
              <a:rPr lang="en-GB" i="1" dirty="0" smtClean="0"/>
              <a:t>story</a:t>
            </a:r>
            <a:r>
              <a:rPr lang="en-GB" dirty="0" smtClean="0"/>
              <a:t> and </a:t>
            </a:r>
            <a:r>
              <a:rPr lang="en-GB" i="1" dirty="0" smtClean="0"/>
              <a:t>narrative discourse</a:t>
            </a:r>
            <a:r>
              <a:rPr lang="en-GB" dirty="0" smtClean="0"/>
              <a:t>; </a:t>
            </a:r>
            <a:r>
              <a:rPr lang="en-GB" b="1" dirty="0" smtClean="0"/>
              <a:t>story</a:t>
            </a:r>
            <a:r>
              <a:rPr lang="en-GB" dirty="0" smtClean="0"/>
              <a:t> is an event or sequence of events (the action); and the </a:t>
            </a:r>
            <a:r>
              <a:rPr lang="en-GB" b="1" dirty="0" smtClean="0"/>
              <a:t>narrative discourse</a:t>
            </a:r>
            <a:r>
              <a:rPr lang="en-GB" dirty="0" smtClean="0"/>
              <a:t> is those events as represented.’ (2008:19)</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t>
            </a:r>
            <a:endParaRPr lang="en-US" dirty="0"/>
          </a:p>
        </p:txBody>
      </p:sp>
      <p:sp>
        <p:nvSpPr>
          <p:cNvPr id="3" name="Content Placeholder 2"/>
          <p:cNvSpPr>
            <a:spLocks noGrp="1"/>
          </p:cNvSpPr>
          <p:nvPr>
            <p:ph idx="1"/>
          </p:nvPr>
        </p:nvSpPr>
        <p:spPr/>
        <p:txBody>
          <a:bodyPr/>
          <a:lstStyle/>
          <a:p>
            <a:r>
              <a:rPr lang="en-US" dirty="0" smtClean="0"/>
              <a:t>‘Simply put, narrative is the representation of an event or a series of events.’ </a:t>
            </a:r>
            <a:r>
              <a:rPr lang="en-US" sz="2000" dirty="0" smtClean="0"/>
              <a:t>(Abbott, 2008:13)</a:t>
            </a:r>
          </a:p>
          <a:p>
            <a:endParaRPr lang="en-US" dirty="0" smtClean="0"/>
          </a:p>
          <a:p>
            <a:r>
              <a:rPr lang="en-US" dirty="0" smtClean="0"/>
              <a:t>Without an event it’s a description – the difference between:</a:t>
            </a:r>
          </a:p>
          <a:p>
            <a:r>
              <a:rPr lang="en-US" dirty="0" smtClean="0"/>
              <a:t>‘My dog has fleas’ and ‘my dog was bitten by a flea’ say Abbott </a:t>
            </a:r>
            <a:r>
              <a:rPr lang="en-US" sz="2000" dirty="0" smtClean="0"/>
              <a:t>(2008:13)</a:t>
            </a:r>
            <a:endParaRPr 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t>
            </a:r>
            <a:endParaRPr lang="en-US" dirty="0"/>
          </a:p>
        </p:txBody>
      </p:sp>
      <p:sp>
        <p:nvSpPr>
          <p:cNvPr id="3" name="Content Placeholder 2"/>
          <p:cNvSpPr>
            <a:spLocks noGrp="1"/>
          </p:cNvSpPr>
          <p:nvPr>
            <p:ph idx="1"/>
          </p:nvPr>
        </p:nvSpPr>
        <p:spPr/>
        <p:txBody>
          <a:bodyPr>
            <a:normAutofit/>
          </a:bodyPr>
          <a:lstStyle/>
          <a:p>
            <a:r>
              <a:rPr lang="en-GB" dirty="0" smtClean="0"/>
              <a:t>Focalisation can be recognised as ‘the lens through which we see characters and events in the narrative’ (Abbott, 2008:73), making the artist, the dramatist, the oral poet or film maker our </a:t>
            </a:r>
            <a:r>
              <a:rPr lang="en-GB" i="1" dirty="0" err="1" smtClean="0"/>
              <a:t>focalizer</a:t>
            </a:r>
            <a:r>
              <a:rPr lang="en-GB" dirty="0" smtClean="0"/>
              <a:t>. </a:t>
            </a:r>
          </a:p>
          <a:p>
            <a:endParaRPr lang="en-GB" dirty="0" smtClean="0"/>
          </a:p>
          <a:p>
            <a:r>
              <a:rPr lang="en-GB" dirty="0" smtClean="0"/>
              <a:t>What aspects control the delivery of narrative?</a:t>
            </a:r>
          </a:p>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t>
            </a:r>
            <a:endParaRPr lang="en-US" dirty="0"/>
          </a:p>
        </p:txBody>
      </p:sp>
      <p:sp>
        <p:nvSpPr>
          <p:cNvPr id="3" name="Content Placeholder 2"/>
          <p:cNvSpPr>
            <a:spLocks noGrp="1"/>
          </p:cNvSpPr>
          <p:nvPr>
            <p:ph idx="1"/>
          </p:nvPr>
        </p:nvSpPr>
        <p:spPr/>
        <p:txBody>
          <a:bodyPr/>
          <a:lstStyle/>
          <a:p>
            <a:r>
              <a:rPr lang="en-US" dirty="0" smtClean="0"/>
              <a:t>Time</a:t>
            </a:r>
          </a:p>
          <a:p>
            <a:r>
              <a:rPr lang="en-US" dirty="0" smtClean="0"/>
              <a:t>Space</a:t>
            </a:r>
          </a:p>
          <a:p>
            <a:r>
              <a:rPr lang="en-US" dirty="0" smtClean="0"/>
              <a:t>Action</a:t>
            </a:r>
          </a:p>
          <a:p>
            <a:r>
              <a:rPr lang="en-US" dirty="0" smtClean="0"/>
              <a:t>Events</a:t>
            </a:r>
          </a:p>
          <a:p>
            <a:r>
              <a:rPr lang="en-US" dirty="0" smtClean="0"/>
              <a:t>Entities</a:t>
            </a:r>
          </a:p>
          <a:p>
            <a:r>
              <a:rPr lang="en-US" dirty="0" smtClean="0"/>
              <a:t>References</a:t>
            </a:r>
          </a:p>
          <a:p>
            <a:r>
              <a:rPr lang="en-US" dirty="0" smtClean="0"/>
              <a:t>Speed </a:t>
            </a:r>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t>
            </a:r>
            <a:endParaRPr lang="en-US" dirty="0"/>
          </a:p>
        </p:txBody>
      </p:sp>
      <p:sp>
        <p:nvSpPr>
          <p:cNvPr id="3" name="Content Placeholder 2"/>
          <p:cNvSpPr>
            <a:spLocks noGrp="1"/>
          </p:cNvSpPr>
          <p:nvPr>
            <p:ph idx="1"/>
          </p:nvPr>
        </p:nvSpPr>
        <p:spPr/>
        <p:txBody>
          <a:bodyPr/>
          <a:lstStyle/>
          <a:p>
            <a:r>
              <a:rPr lang="en-GB" dirty="0" smtClean="0"/>
              <a:t>When describing the affect of the modern day theatre experience, Abbott draws all physical and sensorial experiences together to describe the performer – spectator relationship, placing the thrill at a spectacle involving real people (audience and performers) in a three dimensional space, witnessing as it unfolds as if we were right there at the first time it happens. (Abbott, 2008:124)</a:t>
            </a:r>
          </a:p>
          <a:p>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where when – why?</a:t>
            </a:r>
            <a:endParaRPr lang="en-US" dirty="0"/>
          </a:p>
        </p:txBody>
      </p:sp>
      <p:sp>
        <p:nvSpPr>
          <p:cNvPr id="3" name="Content Placeholder 2"/>
          <p:cNvSpPr>
            <a:spLocks noGrp="1"/>
          </p:cNvSpPr>
          <p:nvPr>
            <p:ph idx="1"/>
          </p:nvPr>
        </p:nvSpPr>
        <p:spPr/>
        <p:txBody>
          <a:bodyPr/>
          <a:lstStyle/>
          <a:p>
            <a:r>
              <a:rPr lang="en-US" dirty="0" smtClean="0"/>
              <a:t>The unities of Greek theatre, the unity of action, the unity of place and the unity of time.</a:t>
            </a:r>
          </a:p>
          <a:p>
            <a:r>
              <a:rPr lang="en-US" dirty="0" smtClean="0"/>
              <a:t>Unities in drama, the three principles derived from Aristotle's Poetics that require a play to have single action represented as occurring in a single place and within the course of a day.</a:t>
            </a:r>
          </a:p>
          <a:p>
            <a:r>
              <a:rPr lang="en-US" sz="2000" dirty="0" smtClean="0"/>
              <a:t>https://</a:t>
            </a:r>
            <a:r>
              <a:rPr lang="en-US" sz="2000" dirty="0" err="1" smtClean="0"/>
              <a:t>www.britannica.com</a:t>
            </a:r>
            <a:r>
              <a:rPr lang="en-US" sz="2000" dirty="0" smtClean="0"/>
              <a:t>/art/unities</a:t>
            </a:r>
            <a:endParaRPr lang="en-US" sz="2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lnSpcReduction="10000"/>
          </a:bodyPr>
          <a:lstStyle/>
          <a:p>
            <a:r>
              <a:rPr lang="en-US" sz="1800" dirty="0" smtClean="0">
                <a:hlinkClick r:id="rId2"/>
              </a:rPr>
              <a:t>https://www.pinterest.com/explore/marilyn-monroe-artwork/</a:t>
            </a:r>
            <a:endParaRPr lang="en-US" sz="1800" dirty="0" smtClean="0"/>
          </a:p>
          <a:p>
            <a:r>
              <a:rPr lang="en-US" sz="1800" dirty="0" smtClean="0">
                <a:hlinkClick r:id="rId3"/>
              </a:rPr>
              <a:t>http://www.juularts.com/B09_March20_25th_2011.html</a:t>
            </a:r>
            <a:endParaRPr lang="en-US" sz="1800" dirty="0" smtClean="0"/>
          </a:p>
          <a:p>
            <a:r>
              <a:rPr lang="en-US" sz="1800" dirty="0" smtClean="0">
                <a:hlinkClick r:id="rId4"/>
              </a:rPr>
              <a:t>https://www.allure.com/story/marilyn-monroe-beauty-routine</a:t>
            </a:r>
            <a:r>
              <a:rPr lang="en-US" sz="1800" dirty="0" smtClean="0"/>
              <a:t> </a:t>
            </a:r>
          </a:p>
          <a:p>
            <a:r>
              <a:rPr lang="en-US" sz="1800" dirty="0" smtClean="0"/>
              <a:t>Leach, R. 2008. </a:t>
            </a:r>
            <a:r>
              <a:rPr lang="en-US" sz="1800" i="1" dirty="0" smtClean="0"/>
              <a:t>Theatre Studies: The Basics</a:t>
            </a:r>
            <a:r>
              <a:rPr lang="en-US" sz="1800" dirty="0" smtClean="0"/>
              <a:t>. </a:t>
            </a:r>
            <a:r>
              <a:rPr lang="en-US" sz="1800" dirty="0" err="1" smtClean="0"/>
              <a:t>Routledge</a:t>
            </a:r>
            <a:r>
              <a:rPr lang="en-US" sz="1800" dirty="0" smtClean="0"/>
              <a:t>: London.</a:t>
            </a:r>
          </a:p>
          <a:p>
            <a:r>
              <a:rPr lang="en-US" sz="1946" dirty="0" smtClean="0">
                <a:hlinkClick r:id="rId5"/>
              </a:rPr>
              <a:t>https://www.theatlantic.com/magazine/archive/2017/11/leonardo-da-vinci-mona-lisa-smile/540636/</a:t>
            </a:r>
            <a:endParaRPr lang="en-US" sz="1946" dirty="0" smtClean="0"/>
          </a:p>
          <a:p>
            <a:r>
              <a:rPr lang="en-US" sz="1946" dirty="0" smtClean="0">
                <a:hlinkClick r:id="rId6"/>
              </a:rPr>
              <a:t>http://www.wallpaper.ge/view-mona_lisa-800x600.html</a:t>
            </a:r>
            <a:r>
              <a:rPr lang="en-US" sz="1946" dirty="0" smtClean="0"/>
              <a:t> </a:t>
            </a:r>
          </a:p>
          <a:p>
            <a:r>
              <a:rPr lang="en-US" sz="1946" dirty="0" smtClean="0">
                <a:hlinkClick r:id="rId7"/>
              </a:rPr>
              <a:t>https://www.pinterest.com/teachkidsart/mona-lisa/</a:t>
            </a:r>
            <a:endParaRPr lang="en-US" sz="1946" dirty="0" smtClean="0"/>
          </a:p>
          <a:p>
            <a:r>
              <a:rPr lang="en-US" sz="1946" dirty="0" smtClean="0">
                <a:hlinkClick r:id="rId8"/>
              </a:rPr>
              <a:t>https://www.flickr.com/photos/xclusiveballer/9459226538</a:t>
            </a:r>
            <a:endParaRPr lang="en-US" sz="1946" dirty="0" smtClean="0"/>
          </a:p>
          <a:p>
            <a:r>
              <a:rPr lang="en-US" sz="1946" dirty="0" smtClean="0"/>
              <a:t>Savona, G. </a:t>
            </a:r>
            <a:r>
              <a:rPr lang="en-US" sz="1946" i="1" dirty="0" smtClean="0"/>
              <a:t>Theatre as Sign-System: A semiotics of text and performance</a:t>
            </a:r>
            <a:r>
              <a:rPr lang="en-US" sz="1946" dirty="0" smtClean="0"/>
              <a:t>. London: </a:t>
            </a:r>
            <a:r>
              <a:rPr lang="en-US" sz="1946" dirty="0" err="1" smtClean="0"/>
              <a:t>Routledge</a:t>
            </a:r>
            <a:r>
              <a:rPr lang="en-US" sz="1946" dirty="0" smtClean="0"/>
              <a:t>, 1991.</a:t>
            </a:r>
          </a:p>
          <a:p>
            <a:r>
              <a:rPr lang="en-US" sz="1946" dirty="0" smtClean="0">
                <a:hlinkClick r:id="rId9"/>
              </a:rPr>
              <a:t>https://www.britannica.com/art/unities</a:t>
            </a:r>
            <a:r>
              <a:rPr lang="en-US" sz="1946" dirty="0" smtClean="0"/>
              <a:t> [Accessed: 01/02/18]</a:t>
            </a:r>
          </a:p>
          <a:p>
            <a:r>
              <a:rPr lang="en-US" sz="1946" dirty="0" smtClean="0"/>
              <a:t>Abbott, H.P. </a:t>
            </a:r>
            <a:r>
              <a:rPr lang="en-US" sz="1946" i="1" dirty="0" smtClean="0"/>
              <a:t>The Cambridge Introduction to Narrative. </a:t>
            </a:r>
            <a:r>
              <a:rPr lang="en-US" sz="1946" dirty="0" smtClean="0"/>
              <a:t>Cambridge: Cambridge University Press, 2008.</a:t>
            </a:r>
            <a:endParaRPr lang="en-US" sz="1946"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Beatles: </a:t>
            </a:r>
            <a:r>
              <a:rPr lang="en-GB" sz="1000" dirty="0">
                <a:hlinkClick r:id="rId2"/>
              </a:rPr>
              <a:t>https://www.google.co.uk/search?q=beatles+crossing&amp;source=lnms&amp;tbm=isch&amp;sa=X&amp;ved=0ahUKEwix7MqO-JrgAhVsVBUIHXL1CNsQ_AUIDigB&amp;biw=1337&amp;bih=789#imgdii=c4JIHAaA00LvXM:&amp;imgrc=6FHjTEyERfQDbM:&amp;</a:t>
            </a:r>
            <a:r>
              <a:rPr lang="en-GB" sz="1000" dirty="0" smtClean="0">
                <a:hlinkClick r:id="rId2"/>
              </a:rPr>
              <a:t>spf=1549037971863</a:t>
            </a:r>
            <a:r>
              <a:rPr lang="en-GB" sz="1000" dirty="0" smtClean="0"/>
              <a:t> </a:t>
            </a:r>
            <a:r>
              <a:rPr lang="en-GB" dirty="0" smtClean="0"/>
              <a:t>[Accessed: 01/02/19]</a:t>
            </a:r>
          </a:p>
          <a:p>
            <a:r>
              <a:rPr lang="en-GB" dirty="0"/>
              <a:t>Obama: </a:t>
            </a:r>
            <a:r>
              <a:rPr lang="en-GB" sz="1000" dirty="0">
                <a:hlinkClick r:id="rId3"/>
              </a:rPr>
              <a:t>https://www.google.co.uk/search?q=obama&amp;source=lnms&amp;tbm=isch&amp;sa=X&amp;ved=0ahUKEwi4oPPE95rgAhVkURUIHTMADCkQ_AUIDygC&amp;biw=1337&amp;bih=789#imgrc=x2wSMQuD_TMi7M:&amp;</a:t>
            </a:r>
            <a:r>
              <a:rPr lang="en-GB" sz="1000" dirty="0" smtClean="0">
                <a:hlinkClick r:id="rId3"/>
              </a:rPr>
              <a:t>spf=1549038064879</a:t>
            </a:r>
            <a:endParaRPr lang="en-GB" sz="1000" dirty="0" smtClean="0"/>
          </a:p>
          <a:p>
            <a:r>
              <a:rPr lang="en-GB" dirty="0"/>
              <a:t>[Accessed: 01/02/19</a:t>
            </a:r>
            <a:r>
              <a:rPr lang="en-GB" dirty="0" smtClean="0"/>
              <a:t>]</a:t>
            </a:r>
          </a:p>
          <a:p>
            <a:r>
              <a:rPr lang="en-GB" dirty="0" smtClean="0"/>
              <a:t>Madonna:</a:t>
            </a:r>
          </a:p>
          <a:p>
            <a:r>
              <a:rPr lang="en-GB" sz="1000" dirty="0"/>
              <a:t>https://www.google.co.uk/</a:t>
            </a:r>
            <a:r>
              <a:rPr lang="en-GB" sz="1000" dirty="0" err="1"/>
              <a:t>search?biw</a:t>
            </a:r>
            <a:r>
              <a:rPr lang="en-GB" sz="1000" dirty="0"/>
              <a:t>=1337&amp;bih=789&amp;tbm=</a:t>
            </a:r>
            <a:r>
              <a:rPr lang="en-GB" sz="1000" dirty="0" err="1"/>
              <a:t>isch&amp;sa</a:t>
            </a:r>
            <a:r>
              <a:rPr lang="en-GB" sz="1000" dirty="0"/>
              <a:t>=1&amp;ei=GnJUXOOVIOWX1fAP5_KcqAs&amp;q=</a:t>
            </a:r>
            <a:r>
              <a:rPr lang="en-GB" sz="1000" dirty="0" err="1"/>
              <a:t>madonna+vogue&amp;oq</a:t>
            </a:r>
            <a:r>
              <a:rPr lang="en-GB" sz="1000" dirty="0"/>
              <a:t>=</a:t>
            </a:r>
            <a:r>
              <a:rPr lang="en-GB" sz="1000" dirty="0" err="1"/>
              <a:t>madonna+v&amp;gs_l</a:t>
            </a:r>
            <a:r>
              <a:rPr lang="en-GB" sz="1000" dirty="0"/>
              <a:t>=img.1.0.0l10.71235.71538..73157...0.0..0.34.67.2......0....1..gws-wiz-img.......0i67.0gTrGmovOlc#imgrc=brLt-Uvn8VY4-M:&amp;</a:t>
            </a:r>
            <a:r>
              <a:rPr lang="en-GB" sz="1000" dirty="0" err="1" smtClean="0"/>
              <a:t>spf</a:t>
            </a:r>
            <a:r>
              <a:rPr lang="en-GB" sz="1000" dirty="0" smtClean="0"/>
              <a:t>=1549038180412 </a:t>
            </a:r>
          </a:p>
          <a:p>
            <a:r>
              <a:rPr lang="en-GB" dirty="0" smtClean="0"/>
              <a:t>[Accessed 01/02/19]</a:t>
            </a:r>
            <a:endParaRPr lang="en-GB" dirty="0"/>
          </a:p>
          <a:p>
            <a:endParaRPr lang="en-GB" dirty="0"/>
          </a:p>
        </p:txBody>
      </p:sp>
    </p:spTree>
    <p:extLst>
      <p:ext uri="{BB962C8B-B14F-4D97-AF65-F5344CB8AC3E}">
        <p14:creationId xmlns:p14="http://schemas.microsoft.com/office/powerpoint/2010/main" val="3229529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223</TotalTime>
  <Words>1068</Words>
  <Application>Microsoft Office PowerPoint</Application>
  <PresentationFormat>On-screen Show (4:3)</PresentationFormat>
  <Paragraphs>136</Paragraphs>
  <Slides>36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Office Theme</vt:lpstr>
      <vt:lpstr>PowerPoint Presentation</vt:lpstr>
      <vt:lpstr>PowerPoint Presentation</vt:lpstr>
      <vt:lpstr>PowerPoint Presentation</vt:lpstr>
      <vt:lpstr>Text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Icons: task</vt:lpstr>
      <vt:lpstr>Charles Peirce</vt:lpstr>
      <vt:lpstr>Charles Peirce</vt:lpstr>
      <vt:lpstr>Charles Peirce</vt:lpstr>
      <vt:lpstr>PowerPoint Presentation</vt:lpstr>
      <vt:lpstr>PowerPoint Presentation</vt:lpstr>
      <vt:lpstr>PowerPoint Presentation</vt:lpstr>
      <vt:lpstr>Text</vt:lpstr>
      <vt:lpstr>List as Text </vt:lpstr>
      <vt:lpstr>List as Text </vt:lpstr>
      <vt:lpstr>List as Text </vt:lpstr>
      <vt:lpstr>Charles Peirce</vt:lpstr>
      <vt:lpstr>George Savona</vt:lpstr>
      <vt:lpstr>George Savona</vt:lpstr>
      <vt:lpstr>George Savona</vt:lpstr>
      <vt:lpstr>Electra</vt:lpstr>
      <vt:lpstr>Narrative </vt:lpstr>
      <vt:lpstr>Narrative </vt:lpstr>
      <vt:lpstr>Narrative </vt:lpstr>
      <vt:lpstr>Narrative </vt:lpstr>
      <vt:lpstr>Narrative </vt:lpstr>
      <vt:lpstr>What where when – why?</vt:lpstr>
      <vt:lpstr>Bibliography</vt:lpstr>
      <vt:lpstr>PowerPoint Presentation</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16</cp:revision>
  <cp:lastPrinted>2019-02-04T11:45:03Z</cp:lastPrinted>
  <dcterms:created xsi:type="dcterms:W3CDTF">2019-02-03T18:31:33Z</dcterms:created>
  <dcterms:modified xsi:type="dcterms:W3CDTF">2019-02-06T17:21:57Z</dcterms:modified>
</cp:coreProperties>
</file>