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D90FBA-CBCE-4CF8-86A1-5F659182F127}" v="910" dt="2023-02-28T19:58:35.066"/>
    <p1510:client id="{E7C5D081-D71A-4EE2-AFB0-01338FB90B52}" v="2" dt="2023-03-07T09:55:21.503"/>
    <p1510:client id="{EDD758FE-FE94-A94E-7EED-455A2DA0C881}" v="186" dt="2023-02-28T19:07:10.9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F6945BBB-A368-42D0-86B2-C648EFAF0C02}" type="datetimeFigureOut">
              <a:rPr lang="en-GB" smtClean="0"/>
              <a:t>07/03/2023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086DFCB-B92B-4B6E-B4AF-C2F02DAE8CC4}"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7411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945BBB-A368-42D0-86B2-C648EFAF0C02}"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257726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1486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6945BBB-A368-42D0-86B2-C648EFAF0C02}"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4107934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6945BBB-A368-42D0-86B2-C648EFAF0C02}" type="datetimeFigureOut">
              <a:rPr lang="en-GB" smtClean="0"/>
              <a:t>07/03/2023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86DFCB-B92B-4B6E-B4AF-C2F02DAE8CC4}"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5977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6945BBB-A368-42D0-86B2-C648EFAF0C02}" type="datetimeFigureOut">
              <a:rPr lang="en-GB" smtClean="0"/>
              <a:t>07/03/2023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86DFCB-B92B-4B6E-B4AF-C2F02DAE8CC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6419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45BBB-A368-42D0-86B2-C648EFAF0C02}" type="datetimeFigureOut">
              <a:rPr lang="en-GB" smtClean="0"/>
              <a:t>07/03/2023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3215257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45BBB-A368-42D0-86B2-C648EFAF0C02}"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6DFCB-B92B-4B6E-B4AF-C2F02DAE8CC4}"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5085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45BBB-A368-42D0-86B2-C648EFAF0C02}"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375973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45BBB-A368-42D0-86B2-C648EFAF0C02}"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324153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73650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09029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6263713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2946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5241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945BBB-A368-42D0-86B2-C648EFAF0C02}"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63164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945BBB-A368-42D0-86B2-C648EFAF0C02}"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2877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6945BBB-A368-42D0-86B2-C648EFAF0C02}" type="datetimeFigureOut">
              <a:rPr lang="en-GB" smtClean="0"/>
              <a:t>07/03/2023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086DFCB-B92B-4B6E-B4AF-C2F02DAE8CC4}" type="slidenum">
              <a:rPr lang="en-GB" smtClean="0"/>
              <a:t>‹#›</a:t>
            </a:fld>
            <a:endParaRPr lang="en-GB"/>
          </a:p>
        </p:txBody>
      </p:sp>
    </p:spTree>
    <p:extLst>
      <p:ext uri="{BB962C8B-B14F-4D97-AF65-F5344CB8AC3E}">
        <p14:creationId xmlns:p14="http://schemas.microsoft.com/office/powerpoint/2010/main" val="12588509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nationalcareers.service.gov.uk/careers-advice/build-foundation-digital-skills-to-help-your-career/" TargetMode="External"/><Relationship Id="rId2" Type="http://schemas.openxmlformats.org/officeDocument/2006/relationships/hyperlink" Target="https://www.uwtsd.ac.uk/birmingham/certhe-computing-skills-for-the-workplace/#:~:text=You%20could%20develop%20your%20skills,your%20skills%20into%20the%20workpla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ribbles on a notebook">
            <a:extLst>
              <a:ext uri="{FF2B5EF4-FFF2-40B4-BE49-F238E27FC236}">
                <a16:creationId xmlns:a16="http://schemas.microsoft.com/office/drawing/2014/main" id="{84BE46ED-1568-CAF1-9CF2-75F51C18034E}"/>
              </a:ext>
            </a:extLst>
          </p:cNvPr>
          <p:cNvPicPr>
            <a:picLocks noChangeAspect="1"/>
          </p:cNvPicPr>
          <p:nvPr/>
        </p:nvPicPr>
        <p:blipFill rotWithShape="1">
          <a:blip r:embed="rId2">
            <a:alphaModFix amt="50000"/>
          </a:blip>
          <a:srcRect t="3246" b="14637"/>
          <a:stretch/>
        </p:blipFill>
        <p:spPr>
          <a:xfrm>
            <a:off x="20" y="10"/>
            <a:ext cx="12191980" cy="6857990"/>
          </a:xfrm>
          <a:prstGeom prst="rect">
            <a:avLst/>
          </a:prstGeom>
        </p:spPr>
      </p:pic>
      <p:sp>
        <p:nvSpPr>
          <p:cNvPr id="2" name="Title 1">
            <a:extLst>
              <a:ext uri="{FF2B5EF4-FFF2-40B4-BE49-F238E27FC236}">
                <a16:creationId xmlns:a16="http://schemas.microsoft.com/office/drawing/2014/main" id="{D3852289-16BF-DDB0-67AE-0D15C708180B}"/>
              </a:ext>
            </a:extLst>
          </p:cNvPr>
          <p:cNvSpPr>
            <a:spLocks noGrp="1"/>
          </p:cNvSpPr>
          <p:nvPr>
            <p:ph type="ctrTitle"/>
          </p:nvPr>
        </p:nvSpPr>
        <p:spPr>
          <a:xfrm>
            <a:off x="2692398" y="1871131"/>
            <a:ext cx="6815669" cy="1515533"/>
          </a:xfrm>
        </p:spPr>
        <p:txBody>
          <a:bodyPr>
            <a:normAutofit/>
          </a:bodyPr>
          <a:lstStyle/>
          <a:p>
            <a:pPr>
              <a:lnSpc>
                <a:spcPct val="90000"/>
              </a:lnSpc>
            </a:pPr>
            <a:r>
              <a:rPr lang="en-GB" sz="3400" dirty="0">
                <a:solidFill>
                  <a:srgbClr val="FFFFFF"/>
                </a:solidFill>
              </a:rPr>
              <a:t>Learning in Digital Era</a:t>
            </a:r>
            <a:br>
              <a:rPr lang="en-GB" sz="3400" dirty="0"/>
            </a:br>
            <a:r>
              <a:rPr lang="en-GB" sz="3400">
                <a:solidFill>
                  <a:srgbClr val="FFFFFF"/>
                </a:solidFill>
              </a:rPr>
              <a:t>Personal Development Plan</a:t>
            </a:r>
            <a:br>
              <a:rPr lang="en-GB" sz="3400" dirty="0"/>
            </a:br>
            <a:r>
              <a:rPr lang="en-GB" sz="3400">
                <a:solidFill>
                  <a:srgbClr val="FFFFFF"/>
                </a:solidFill>
              </a:rPr>
              <a:t>(PDP)</a:t>
            </a:r>
          </a:p>
        </p:txBody>
      </p:sp>
      <p:sp>
        <p:nvSpPr>
          <p:cNvPr id="3" name="Subtitle 2">
            <a:extLst>
              <a:ext uri="{FF2B5EF4-FFF2-40B4-BE49-F238E27FC236}">
                <a16:creationId xmlns:a16="http://schemas.microsoft.com/office/drawing/2014/main" id="{4066CF24-66C5-2B3D-5308-D403790FC1B3}"/>
              </a:ext>
            </a:extLst>
          </p:cNvPr>
          <p:cNvSpPr>
            <a:spLocks noGrp="1"/>
          </p:cNvSpPr>
          <p:nvPr>
            <p:ph type="subTitle" idx="1"/>
          </p:nvPr>
        </p:nvSpPr>
        <p:spPr>
          <a:xfrm>
            <a:off x="2692398" y="3657597"/>
            <a:ext cx="6815669" cy="1320802"/>
          </a:xfrm>
        </p:spPr>
        <p:txBody>
          <a:bodyPr>
            <a:normAutofit/>
          </a:bodyPr>
          <a:lstStyle/>
          <a:p>
            <a:r>
              <a:rPr lang="en-GB">
                <a:solidFill>
                  <a:srgbClr val="FFFFFF"/>
                </a:solidFill>
              </a:rPr>
              <a:t>Mohammed Nadeem – 2221254</a:t>
            </a:r>
          </a:p>
          <a:p>
            <a:r>
              <a:rPr lang="en-GB">
                <a:solidFill>
                  <a:srgbClr val="FFFFFF"/>
                </a:solidFill>
              </a:rPr>
              <a:t>Date week 10</a:t>
            </a:r>
          </a:p>
        </p:txBody>
      </p:sp>
      <p:cxnSp>
        <p:nvCxnSpPr>
          <p:cNvPr id="11" name="Straight Connector 10">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7176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685C930-5FA8-591C-84CD-39F479143029}"/>
              </a:ext>
            </a:extLst>
          </p:cNvPr>
          <p:cNvGraphicFramePr>
            <a:graphicFrameLocks noGrp="1"/>
          </p:cNvGraphicFramePr>
          <p:nvPr>
            <p:extLst>
              <p:ext uri="{D42A27DB-BD31-4B8C-83A1-F6EECF244321}">
                <p14:modId xmlns:p14="http://schemas.microsoft.com/office/powerpoint/2010/main" val="1451335118"/>
              </p:ext>
            </p:extLst>
          </p:nvPr>
        </p:nvGraphicFramePr>
        <p:xfrm>
          <a:off x="499241" y="429172"/>
          <a:ext cx="11342217" cy="6251026"/>
        </p:xfrm>
        <a:graphic>
          <a:graphicData uri="http://schemas.openxmlformats.org/drawingml/2006/table">
            <a:tbl>
              <a:tblPr firstRow="1" bandRow="1">
                <a:tableStyleId>{21E4AEA4-8DFA-4A89-87EB-49C32662AFE0}</a:tableStyleId>
              </a:tblPr>
              <a:tblGrid>
                <a:gridCol w="1939360">
                  <a:extLst>
                    <a:ext uri="{9D8B030D-6E8A-4147-A177-3AD203B41FA5}">
                      <a16:colId xmlns:a16="http://schemas.microsoft.com/office/drawing/2014/main" val="4227390396"/>
                    </a:ext>
                  </a:extLst>
                </a:gridCol>
                <a:gridCol w="1757451">
                  <a:extLst>
                    <a:ext uri="{9D8B030D-6E8A-4147-A177-3AD203B41FA5}">
                      <a16:colId xmlns:a16="http://schemas.microsoft.com/office/drawing/2014/main" val="4196001913"/>
                    </a:ext>
                  </a:extLst>
                </a:gridCol>
                <a:gridCol w="1902554">
                  <a:extLst>
                    <a:ext uri="{9D8B030D-6E8A-4147-A177-3AD203B41FA5}">
                      <a16:colId xmlns:a16="http://schemas.microsoft.com/office/drawing/2014/main" val="232522430"/>
                    </a:ext>
                  </a:extLst>
                </a:gridCol>
                <a:gridCol w="1914284">
                  <a:extLst>
                    <a:ext uri="{9D8B030D-6E8A-4147-A177-3AD203B41FA5}">
                      <a16:colId xmlns:a16="http://schemas.microsoft.com/office/drawing/2014/main" val="1164623800"/>
                    </a:ext>
                  </a:extLst>
                </a:gridCol>
                <a:gridCol w="2437279">
                  <a:extLst>
                    <a:ext uri="{9D8B030D-6E8A-4147-A177-3AD203B41FA5}">
                      <a16:colId xmlns:a16="http://schemas.microsoft.com/office/drawing/2014/main" val="485981499"/>
                    </a:ext>
                  </a:extLst>
                </a:gridCol>
                <a:gridCol w="1391289">
                  <a:extLst>
                    <a:ext uri="{9D8B030D-6E8A-4147-A177-3AD203B41FA5}">
                      <a16:colId xmlns:a16="http://schemas.microsoft.com/office/drawing/2014/main" val="1990222692"/>
                    </a:ext>
                  </a:extLst>
                </a:gridCol>
              </a:tblGrid>
              <a:tr h="977609">
                <a:tc>
                  <a:txBody>
                    <a:bodyPr/>
                    <a:lstStyle/>
                    <a:p>
                      <a:pPr algn="ctr"/>
                      <a:r>
                        <a:rPr lang="en-GB" sz="1200" dirty="0"/>
                        <a:t>What are your</a:t>
                      </a:r>
                    </a:p>
                    <a:p>
                      <a:pPr algn="ctr"/>
                      <a:r>
                        <a:rPr lang="en-GB" sz="1200" dirty="0"/>
                        <a:t>long-term goals?</a:t>
                      </a:r>
                    </a:p>
                  </a:txBody>
                  <a:tcPr/>
                </a:tc>
                <a:tc>
                  <a:txBody>
                    <a:bodyPr/>
                    <a:lstStyle/>
                    <a:p>
                      <a:pPr algn="ctr"/>
                      <a:r>
                        <a:rPr lang="en-GB" sz="1200" dirty="0"/>
                        <a:t>What are your specific</a:t>
                      </a:r>
                    </a:p>
                    <a:p>
                      <a:pPr algn="ctr"/>
                      <a:r>
                        <a:rPr lang="en-GB" sz="1200" dirty="0"/>
                        <a:t>career goals?</a:t>
                      </a:r>
                    </a:p>
                  </a:txBody>
                  <a:tcPr/>
                </a:tc>
                <a:tc>
                  <a:txBody>
                    <a:bodyPr/>
                    <a:lstStyle/>
                    <a:p>
                      <a:pPr algn="ctr"/>
                      <a:r>
                        <a:rPr lang="en-GB" sz="1200" dirty="0"/>
                        <a:t>What are the key skills</a:t>
                      </a:r>
                    </a:p>
                    <a:p>
                      <a:pPr algn="ctr"/>
                      <a:r>
                        <a:rPr lang="en-GB" sz="1200" dirty="0"/>
                        <a:t>needed for each one</a:t>
                      </a:r>
                    </a:p>
                    <a:p>
                      <a:pPr algn="ctr"/>
                      <a:r>
                        <a:rPr lang="en-GB" sz="1200" dirty="0"/>
                        <a:t>of your goals?</a:t>
                      </a:r>
                    </a:p>
                  </a:txBody>
                  <a:tcPr/>
                </a:tc>
                <a:tc>
                  <a:txBody>
                    <a:bodyPr/>
                    <a:lstStyle/>
                    <a:p>
                      <a:pPr algn="ctr"/>
                      <a:r>
                        <a:rPr lang="en-GB" sz="1200" dirty="0"/>
                        <a:t>What skills do you</a:t>
                      </a:r>
                    </a:p>
                    <a:p>
                      <a:pPr algn="ctr"/>
                      <a:r>
                        <a:rPr lang="en-GB" sz="1200" dirty="0"/>
                        <a:t>need to work on?</a:t>
                      </a:r>
                    </a:p>
                  </a:txBody>
                  <a:tcPr/>
                </a:tc>
                <a:tc>
                  <a:txBody>
                    <a:bodyPr/>
                    <a:lstStyle/>
                    <a:p>
                      <a:pPr algn="ctr"/>
                      <a:r>
                        <a:rPr lang="en-GB" sz="1200" dirty="0"/>
                        <a:t>What actions are you</a:t>
                      </a:r>
                    </a:p>
                    <a:p>
                      <a:pPr algn="ctr"/>
                      <a:r>
                        <a:rPr lang="en-GB" sz="1200" dirty="0"/>
                        <a:t>going to take?</a:t>
                      </a:r>
                    </a:p>
                  </a:txBody>
                  <a:tcPr/>
                </a:tc>
                <a:tc>
                  <a:txBody>
                    <a:bodyPr/>
                    <a:lstStyle/>
                    <a:p>
                      <a:pPr algn="ctr"/>
                      <a:r>
                        <a:rPr lang="en-GB" sz="1200" dirty="0"/>
                        <a:t>When are you</a:t>
                      </a:r>
                    </a:p>
                    <a:p>
                      <a:pPr algn="ctr"/>
                      <a:r>
                        <a:rPr lang="en-GB" sz="1200" dirty="0"/>
                        <a:t>going to complete</a:t>
                      </a:r>
                    </a:p>
                    <a:p>
                      <a:pPr algn="ctr"/>
                      <a:r>
                        <a:rPr lang="en-GB" sz="1200" dirty="0"/>
                        <a:t>your training by?</a:t>
                      </a:r>
                    </a:p>
                  </a:txBody>
                  <a:tcPr/>
                </a:tc>
                <a:extLst>
                  <a:ext uri="{0D108BD9-81ED-4DB2-BD59-A6C34878D82A}">
                    <a16:rowId xmlns:a16="http://schemas.microsoft.com/office/drawing/2014/main" val="3903260562"/>
                  </a:ext>
                </a:extLst>
              </a:tr>
              <a:tr h="1250057">
                <a:tc rowSpan="3">
                  <a:txBody>
                    <a:bodyPr/>
                    <a:lstStyle/>
                    <a:p>
                      <a:r>
                        <a:rPr lang="en-GB" sz="1800" dirty="0"/>
                        <a:t>Goal is </a:t>
                      </a:r>
                      <a:r>
                        <a:rPr lang="en-GB" sz="1800" b="1" dirty="0" err="1"/>
                        <a:t>CertHE</a:t>
                      </a:r>
                      <a:r>
                        <a:rPr lang="en-GB" sz="1800" b="1" dirty="0"/>
                        <a:t> computing skills</a:t>
                      </a:r>
                    </a:p>
                    <a:p>
                      <a:r>
                        <a:rPr lang="en-GB" sz="1800" b="1" dirty="0"/>
                        <a:t>For workplace Level 4</a:t>
                      </a:r>
                    </a:p>
                  </a:txBody>
                  <a:tcPr/>
                </a:tc>
                <a:tc>
                  <a:txBody>
                    <a:bodyPr/>
                    <a:lstStyle/>
                    <a:p>
                      <a:r>
                        <a:rPr lang="en-GB" sz="1200" dirty="0"/>
                        <a:t>Need to complete term 1</a:t>
                      </a:r>
                    </a:p>
                  </a:txBody>
                  <a:tcPr/>
                </a:tc>
                <a:tc>
                  <a:txBody>
                    <a:bodyPr/>
                    <a:lstStyle/>
                    <a:p>
                      <a:r>
                        <a:rPr lang="en-GB" sz="1200" dirty="0"/>
                        <a:t>Time management, team work, critical thinking and writing, practical skills on tools. [1]</a:t>
                      </a:r>
                    </a:p>
                  </a:txBody>
                  <a:tcPr/>
                </a:tc>
                <a:tc>
                  <a:txBody>
                    <a:bodyPr/>
                    <a:lstStyle/>
                    <a:p>
                      <a:r>
                        <a:rPr lang="en-GB" sz="1200" dirty="0"/>
                        <a:t>Time management</a:t>
                      </a:r>
                    </a:p>
                    <a:p>
                      <a:pPr lvl="0">
                        <a:buNone/>
                      </a:pPr>
                      <a:r>
                        <a:rPr lang="en-GB" sz="1200" dirty="0"/>
                        <a:t>Practical skills on tools. Critical thinking and writing   </a:t>
                      </a:r>
                    </a:p>
                  </a:txBody>
                  <a:tcPr/>
                </a:tc>
                <a:tc>
                  <a:txBody>
                    <a:bodyPr/>
                    <a:lstStyle/>
                    <a:p>
                      <a:r>
                        <a:rPr lang="en-GB" sz="1200" dirty="0"/>
                        <a:t>Work and submit all my assignments on time:</a:t>
                      </a:r>
                      <a:endParaRPr lang="en-US" dirty="0"/>
                    </a:p>
                    <a:p>
                      <a:pPr lvl="0">
                        <a:buNone/>
                      </a:pPr>
                      <a:r>
                        <a:rPr lang="en-GB" sz="1200" dirty="0"/>
                        <a:t>Making a to do list, making plans for assignments to prioritize work due.</a:t>
                      </a:r>
                    </a:p>
                    <a:p>
                      <a:pPr lvl="0">
                        <a:buNone/>
                      </a:pPr>
                      <a:r>
                        <a:rPr lang="en-GB" sz="1200" dirty="0"/>
                        <a:t> Research and reading about essential skills [4]</a:t>
                      </a:r>
                    </a:p>
                  </a:txBody>
                  <a:tcPr/>
                </a:tc>
                <a:tc>
                  <a:txBody>
                    <a:bodyPr/>
                    <a:lstStyle/>
                    <a:p>
                      <a:r>
                        <a:rPr lang="en-GB" sz="1200" dirty="0"/>
                        <a:t>3 to 4 months</a:t>
                      </a:r>
                    </a:p>
                  </a:txBody>
                  <a:tcPr/>
                </a:tc>
                <a:extLst>
                  <a:ext uri="{0D108BD9-81ED-4DB2-BD59-A6C34878D82A}">
                    <a16:rowId xmlns:a16="http://schemas.microsoft.com/office/drawing/2014/main" val="2640747298"/>
                  </a:ext>
                </a:extLst>
              </a:tr>
              <a:tr h="1810984">
                <a:tc vMerge="1">
                  <a:txBody>
                    <a:bodyPr/>
                    <a:lstStyle/>
                    <a:p>
                      <a:endParaRPr lang="en-GB" sz="1200"/>
                    </a:p>
                  </a:txBody>
                  <a:tcPr/>
                </a:tc>
                <a:tc>
                  <a:txBody>
                    <a:bodyPr/>
                    <a:lstStyle/>
                    <a:p>
                      <a:r>
                        <a:rPr lang="en-GB" sz="1200" dirty="0"/>
                        <a:t>Need to complete term 2</a:t>
                      </a:r>
                    </a:p>
                  </a:txBody>
                  <a:tcPr/>
                </a:tc>
                <a:tc>
                  <a:txBody>
                    <a:bodyPr/>
                    <a:lstStyle/>
                    <a:p>
                      <a:r>
                        <a:rPr lang="en-GB" sz="1200" b="0" i="0" kern="1200" dirty="0">
                          <a:solidFill>
                            <a:schemeClr val="dk1"/>
                          </a:solidFill>
                          <a:effectLst/>
                          <a:latin typeface="+mn-lt"/>
                          <a:ea typeface="+mn-ea"/>
                          <a:cs typeface="+mn-cs"/>
                        </a:rPr>
                        <a:t>To showcase my skills required to be a resilient learner [2]</a:t>
                      </a:r>
                    </a:p>
                    <a:p>
                      <a:pPr lvl="0">
                        <a:buNone/>
                      </a:pPr>
                      <a:r>
                        <a:rPr lang="en-GB" sz="1200" b="0" i="0" kern="1200" dirty="0">
                          <a:solidFill>
                            <a:schemeClr val="dk1"/>
                          </a:solidFill>
                          <a:effectLst/>
                          <a:latin typeface="+mn-lt"/>
                          <a:ea typeface="+mn-ea"/>
                          <a:cs typeface="+mn-cs"/>
                        </a:rPr>
                        <a:t>Resilience </a:t>
                      </a:r>
                    </a:p>
                    <a:p>
                      <a:pPr lvl="0">
                        <a:buNone/>
                      </a:pPr>
                      <a:r>
                        <a:rPr lang="en-GB" sz="1200" b="0" i="0" kern="1200" dirty="0">
                          <a:solidFill>
                            <a:schemeClr val="dk1"/>
                          </a:solidFill>
                          <a:effectLst/>
                          <a:latin typeface="+mn-lt"/>
                          <a:ea typeface="+mn-ea"/>
                          <a:cs typeface="+mn-cs"/>
                        </a:rPr>
                        <a:t>Flexibility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Demonstrate the principles of learning ability.</a:t>
                      </a:r>
                    </a:p>
                    <a:p>
                      <a:r>
                        <a:rPr lang="en-GB" sz="1200" dirty="0"/>
                        <a:t>Flexibility </a:t>
                      </a:r>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Using the required  technology to support and enhance my learning experience within the specified area. Meet required deadlines. Learning new skills</a:t>
                      </a:r>
                    </a:p>
                    <a:p>
                      <a:pPr marL="0" marR="0" lvl="0" indent="0" algn="l">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Developing self confidence by seeking learning opportunities. Throughout the year such as doing presentations. [5]</a:t>
                      </a:r>
                    </a:p>
                    <a:p>
                      <a:endParaRPr lang="en-GB" sz="1200"/>
                    </a:p>
                  </a:txBody>
                  <a:tcPr/>
                </a:tc>
                <a:tc>
                  <a:txBody>
                    <a:bodyPr/>
                    <a:lstStyle/>
                    <a:p>
                      <a:r>
                        <a:rPr lang="en-GB" sz="1200" dirty="0"/>
                        <a:t>4 to 8 months</a:t>
                      </a:r>
                    </a:p>
                  </a:txBody>
                  <a:tcPr/>
                </a:tc>
                <a:extLst>
                  <a:ext uri="{0D108BD9-81ED-4DB2-BD59-A6C34878D82A}">
                    <a16:rowId xmlns:a16="http://schemas.microsoft.com/office/drawing/2014/main" val="3596186249"/>
                  </a:ext>
                </a:extLst>
              </a:tr>
              <a:tr h="1810984">
                <a:tc vMerge="1">
                  <a:txBody>
                    <a:bodyPr/>
                    <a:lstStyle/>
                    <a:p>
                      <a:endParaRPr lang="en-GB" sz="1200"/>
                    </a:p>
                  </a:txBody>
                  <a:tcPr/>
                </a:tc>
                <a:tc>
                  <a:txBody>
                    <a:bodyPr/>
                    <a:lstStyle/>
                    <a:p>
                      <a:r>
                        <a:rPr lang="en-GB" sz="1200" dirty="0"/>
                        <a:t>Need to complete term 3</a:t>
                      </a:r>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To demonstrate some understanding of application of the fundamental concepts, such as  technologies, and standards required for building. [3]</a:t>
                      </a:r>
                    </a:p>
                    <a:p>
                      <a:pPr marL="0" marR="0" lvl="0" indent="0" algn="l">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Digital skills</a:t>
                      </a:r>
                    </a:p>
                    <a:p>
                      <a:pPr marL="0" marR="0" lvl="0" indent="0" algn="l">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Communication</a:t>
                      </a:r>
                    </a:p>
                    <a:p>
                      <a:pPr marL="0" marR="0" lvl="0" indent="0" algn="l">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Data analysis</a:t>
                      </a:r>
                    </a:p>
                    <a:p>
                      <a:pPr marL="0" marR="0" lvl="0" indent="0" algn="l">
                        <a:lnSpc>
                          <a:spcPct val="100000"/>
                        </a:lnSpc>
                        <a:spcBef>
                          <a:spcPts val="0"/>
                        </a:spcBef>
                        <a:spcAft>
                          <a:spcPts val="0"/>
                        </a:spcAft>
                        <a:buClrTx/>
                        <a:buSzTx/>
                        <a:buFontTx/>
                        <a:buNone/>
                      </a:pPr>
                      <a:endParaRPr lang="en-GB" sz="1200" b="0" i="0" kern="1200" dirty="0">
                        <a:solidFill>
                          <a:schemeClr val="dk1"/>
                        </a:solidFill>
                        <a:effectLst/>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I will be Applying appropriate systems investigation to design and implement database solutions.</a:t>
                      </a:r>
                    </a:p>
                    <a:p>
                      <a:pPr marL="0" marR="0" lvl="0" indent="0" algn="l">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Digital skills</a:t>
                      </a:r>
                    </a:p>
                    <a:p>
                      <a:endParaRPr lang="en-GB" sz="1200"/>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I will be developing fundamental understanding of network basics in application and protocols. As well as architecture, devices, </a:t>
                      </a:r>
                      <a:endParaRPr lang="en-GB" sz="1200" b="0" i="0" kern="1200">
                        <a:solidFill>
                          <a:schemeClr val="dk1"/>
                        </a:solidFill>
                        <a:effectLst/>
                        <a:latin typeface="+mn-lt"/>
                        <a:ea typeface="+mn-ea"/>
                        <a:cs typeface="+mn-cs"/>
                      </a:endParaRPr>
                    </a:p>
                    <a:p>
                      <a:r>
                        <a:rPr lang="en-GB" sz="1200" dirty="0"/>
                        <a:t>Undergoing further training to develop digital skills through using resources available in university and online, and to practice throughout the year with teaching in the course and when developing further skills. [6]</a:t>
                      </a:r>
                    </a:p>
                  </a:txBody>
                  <a:tcPr/>
                </a:tc>
                <a:tc>
                  <a:txBody>
                    <a:bodyPr/>
                    <a:lstStyle/>
                    <a:p>
                      <a:r>
                        <a:rPr lang="en-GB" sz="1200" dirty="0"/>
                        <a:t>9 to 12 months</a:t>
                      </a:r>
                    </a:p>
                  </a:txBody>
                  <a:tcPr/>
                </a:tc>
                <a:extLst>
                  <a:ext uri="{0D108BD9-81ED-4DB2-BD59-A6C34878D82A}">
                    <a16:rowId xmlns:a16="http://schemas.microsoft.com/office/drawing/2014/main" val="3311170691"/>
                  </a:ext>
                </a:extLst>
              </a:tr>
            </a:tbl>
          </a:graphicData>
        </a:graphic>
      </p:graphicFrame>
    </p:spTree>
    <p:extLst>
      <p:ext uri="{BB962C8B-B14F-4D97-AF65-F5344CB8AC3E}">
        <p14:creationId xmlns:p14="http://schemas.microsoft.com/office/powerpoint/2010/main" val="1147010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4B55C-076C-9BB1-E909-CEAE747602C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87E0FB5E-A107-942E-C251-8658773DCEAF}"/>
              </a:ext>
            </a:extLst>
          </p:cNvPr>
          <p:cNvSpPr>
            <a:spLocks noGrp="1"/>
          </p:cNvSpPr>
          <p:nvPr>
            <p:ph idx="1"/>
          </p:nvPr>
        </p:nvSpPr>
        <p:spPr/>
        <p:txBody>
          <a:bodyPr>
            <a:normAutofit fontScale="92500" lnSpcReduction="10000"/>
          </a:bodyPr>
          <a:lstStyle/>
          <a:p>
            <a:pPr marL="0" indent="0">
              <a:buNone/>
            </a:pPr>
            <a:r>
              <a:rPr lang="en-GB" sz="1400" dirty="0"/>
              <a:t>[1] computing skills for the workplace(</a:t>
            </a:r>
            <a:r>
              <a:rPr lang="en-GB" sz="1400" dirty="0" err="1"/>
              <a:t>certHE</a:t>
            </a:r>
            <a:r>
              <a:rPr lang="en-GB" sz="1400" dirty="0"/>
              <a:t>). University of Wales TSD, available at </a:t>
            </a:r>
            <a:r>
              <a:rPr lang="en-GB" sz="1400" dirty="0">
                <a:hlinkClick r:id="rId2"/>
              </a:rPr>
              <a:t>https://www.uwtsd.ac.uk/birmingham/certhe-computing-skills-for-the-workplace/#:~:text=You%20could%20develop%20your%20skills,your%20skills%20into%20the%20workplace</a:t>
            </a:r>
            <a:r>
              <a:rPr lang="en-GB" sz="1400" dirty="0"/>
              <a:t>, Accessed on 28.02.2023</a:t>
            </a:r>
          </a:p>
          <a:p>
            <a:pPr marL="0" indent="0">
              <a:buNone/>
            </a:pPr>
            <a:r>
              <a:rPr lang="en-GB" sz="1400" dirty="0"/>
              <a:t>[2] Computing skills for the workplace (</a:t>
            </a:r>
            <a:r>
              <a:rPr lang="en-GB" sz="1400" dirty="0" err="1"/>
              <a:t>cerHE</a:t>
            </a:r>
            <a:r>
              <a:rPr lang="en-GB" sz="1400" dirty="0"/>
              <a:t>). University of Wales, available at </a:t>
            </a:r>
            <a:r>
              <a:rPr lang="en-GB" sz="1400" dirty="0">
                <a:hlinkClick r:id="rId2"/>
              </a:rPr>
              <a:t>https://www.uwtsd.ac.uk/birmingham/certhe-computing-skills-for-the-workplace/#:~:text=You%20could%20develop%20your%20skills,your%20skills%20into%20the%20workplace</a:t>
            </a:r>
            <a:r>
              <a:rPr lang="en-GB" sz="1400" dirty="0"/>
              <a:t>. Accessed on 28.02.2023</a:t>
            </a:r>
          </a:p>
          <a:p>
            <a:pPr marL="0" indent="0">
              <a:buNone/>
            </a:pPr>
            <a:r>
              <a:rPr lang="en-GB" sz="1400" dirty="0"/>
              <a:t>[3]</a:t>
            </a:r>
            <a:r>
              <a:rPr lang="en-GB" sz="1100" b="1" i="0" dirty="0">
                <a:solidFill>
                  <a:srgbClr val="444444"/>
                </a:solidFill>
                <a:effectLst/>
                <a:latin typeface="Raleway"/>
              </a:rPr>
              <a:t> </a:t>
            </a:r>
            <a:r>
              <a:rPr lang="en-GB" sz="1100" i="0" dirty="0">
                <a:solidFill>
                  <a:srgbClr val="444444"/>
                </a:solidFill>
                <a:effectLst/>
                <a:latin typeface="Raleway"/>
              </a:rPr>
              <a:t>Computing Skills for the Workplace (</a:t>
            </a:r>
            <a:r>
              <a:rPr lang="en-GB" sz="1100" i="0" dirty="0" err="1">
                <a:solidFill>
                  <a:srgbClr val="444444"/>
                </a:solidFill>
                <a:effectLst/>
                <a:latin typeface="Raleway"/>
              </a:rPr>
              <a:t>CertHE</a:t>
            </a:r>
            <a:r>
              <a:rPr lang="en-GB" sz="1100" i="0" dirty="0">
                <a:solidFill>
                  <a:srgbClr val="444444"/>
                </a:solidFill>
                <a:effectLst/>
                <a:latin typeface="Raleway"/>
              </a:rPr>
              <a:t>) University of Wales, Available at </a:t>
            </a:r>
            <a:r>
              <a:rPr lang="en-GB" sz="1100" b="1" i="0" dirty="0">
                <a:solidFill>
                  <a:srgbClr val="444444"/>
                </a:solidFill>
                <a:effectLst/>
                <a:latin typeface="Raleway"/>
                <a:hlinkClick r:id="rId2"/>
              </a:rPr>
              <a:t>https://www.uwtsd.ac.uk/birmingham/certhe-computing-skills-for-the-workplace/#:~:text=You%20could%20develop%20your%20skills,your%20skills%20into%20the%20workplace</a:t>
            </a:r>
            <a:r>
              <a:rPr lang="en-GB" sz="1100" b="1" i="0" dirty="0">
                <a:solidFill>
                  <a:srgbClr val="444444"/>
                </a:solidFill>
                <a:effectLst/>
                <a:latin typeface="Raleway"/>
              </a:rPr>
              <a:t>. </a:t>
            </a:r>
            <a:r>
              <a:rPr lang="en-GB" sz="1400" i="0" dirty="0">
                <a:solidFill>
                  <a:srgbClr val="444444"/>
                </a:solidFill>
                <a:effectLst/>
                <a:latin typeface="Garamond"/>
              </a:rPr>
              <a:t>Accessed</a:t>
            </a:r>
            <a:r>
              <a:rPr lang="en-GB" sz="1400" i="0" dirty="0">
                <a:solidFill>
                  <a:srgbClr val="444444"/>
                </a:solidFill>
                <a:effectLst/>
                <a:latin typeface="Raleway"/>
              </a:rPr>
              <a:t> on </a:t>
            </a:r>
            <a:r>
              <a:rPr lang="en-GB" sz="1400" dirty="0">
                <a:solidFill>
                  <a:srgbClr val="444444"/>
                </a:solidFill>
                <a:latin typeface="Garamond"/>
              </a:rPr>
              <a:t>28.02.2023</a:t>
            </a:r>
            <a:endParaRPr lang="en-GB" sz="1400" i="0" dirty="0">
              <a:solidFill>
                <a:srgbClr val="444444"/>
              </a:solidFill>
              <a:effectLst/>
              <a:latin typeface="Garamond" panose="02020404030301010803" pitchFamily="18" charset="0"/>
            </a:endParaRPr>
          </a:p>
          <a:p>
            <a:pPr marL="0" indent="0">
              <a:buNone/>
            </a:pPr>
            <a:r>
              <a:rPr lang="en-GB" sz="1400" dirty="0">
                <a:solidFill>
                  <a:srgbClr val="444444"/>
                </a:solidFill>
                <a:latin typeface="Garamond"/>
              </a:rPr>
              <a:t>[4] MindTools (2023). MindTools | Home. [online] www.mindtools.com. Available at: https://www.mindtools.com/aug8p7g/to-do-lists [Accessed 28 Feb. 2023].</a:t>
            </a:r>
            <a:endParaRPr lang="en-GB" sz="1100" dirty="0">
              <a:solidFill>
                <a:srgbClr val="222222"/>
              </a:solidFill>
              <a:latin typeface="Arial"/>
              <a:cs typeface="Arial"/>
            </a:endParaRPr>
          </a:p>
          <a:p>
            <a:pPr marL="0" indent="0">
              <a:buNone/>
            </a:pPr>
            <a:r>
              <a:rPr lang="en-GB" sz="1400" dirty="0">
                <a:solidFill>
                  <a:srgbClr val="444444"/>
                </a:solidFill>
                <a:latin typeface="Garamond"/>
                <a:cs typeface="Arial"/>
              </a:rPr>
              <a:t>[5] Indeed (2021). Resilience Skills: Definition and Examples | Indeed.com Available at: </a:t>
            </a:r>
            <a:r>
              <a:rPr lang="en-GB" sz="1400" dirty="0">
                <a:solidFill>
                  <a:srgbClr val="A8BF4D"/>
                </a:solidFill>
                <a:ea typeface="+mn-lt"/>
                <a:cs typeface="+mn-lt"/>
              </a:rPr>
              <a:t>Resilience Skills: Definition and Examples | Indeed.com </a:t>
            </a:r>
            <a:r>
              <a:rPr lang="en-GB" sz="1400" dirty="0">
                <a:solidFill>
                  <a:schemeClr val="tx1">
                    <a:lumMod val="95000"/>
                    <a:lumOff val="5000"/>
                  </a:schemeClr>
                </a:solidFill>
                <a:ea typeface="+mn-lt"/>
                <a:cs typeface="+mn-lt"/>
              </a:rPr>
              <a:t>[Accessed 28 Feb. 2023].</a:t>
            </a:r>
            <a:endParaRPr lang="en-GB" sz="1400" dirty="0">
              <a:solidFill>
                <a:schemeClr val="tx1">
                  <a:lumMod val="95000"/>
                  <a:lumOff val="5000"/>
                </a:schemeClr>
              </a:solidFill>
              <a:effectLst/>
              <a:ea typeface="+mn-lt"/>
              <a:cs typeface="+mn-lt"/>
            </a:endParaRPr>
          </a:p>
          <a:p>
            <a:pPr marL="0" indent="0">
              <a:buNone/>
            </a:pPr>
            <a:r>
              <a:rPr lang="en-GB" sz="1400" dirty="0">
                <a:solidFill>
                  <a:schemeClr val="tx1">
                    <a:lumMod val="95000"/>
                    <a:lumOff val="5000"/>
                  </a:schemeClr>
                </a:solidFill>
                <a:cs typeface="Arial"/>
              </a:rPr>
              <a:t>[6]National Careers Service (2023</a:t>
            </a:r>
            <a:r>
              <a:rPr lang="en-GB" sz="1400" dirty="0">
                <a:solidFill>
                  <a:schemeClr val="tx1">
                    <a:lumMod val="95000"/>
                    <a:lumOff val="5000"/>
                  </a:schemeClr>
                </a:solidFill>
                <a:ea typeface="+mn-lt"/>
                <a:cs typeface="Arial"/>
              </a:rPr>
              <a:t>) Improve your digital skills Available at: </a:t>
            </a:r>
            <a:r>
              <a:rPr lang="en-GB" sz="1400" dirty="0">
                <a:ea typeface="+mn-lt"/>
                <a:cs typeface="+mn-lt"/>
                <a:hlinkClick r:id="rId3"/>
              </a:rPr>
              <a:t>Improve your digital skills | National Careers Service</a:t>
            </a:r>
            <a:r>
              <a:rPr lang="en-GB" sz="1400" dirty="0">
                <a:ea typeface="+mn-lt"/>
                <a:cs typeface="+mn-lt"/>
              </a:rPr>
              <a:t>. [Accessed 28 Feb. 2023].</a:t>
            </a:r>
            <a:endParaRPr lang="en-GB" sz="1400" dirty="0">
              <a:solidFill>
                <a:schemeClr val="tx1">
                  <a:lumMod val="95000"/>
                  <a:lumOff val="5000"/>
                </a:schemeClr>
              </a:solidFill>
              <a:cs typeface="Arial"/>
            </a:endParaRPr>
          </a:p>
          <a:p>
            <a:pPr marL="0" indent="0">
              <a:buNone/>
            </a:pPr>
            <a:endParaRPr lang="en-GB" sz="1400" dirty="0">
              <a:solidFill>
                <a:srgbClr val="444444"/>
              </a:solidFill>
              <a:cs typeface="Arial"/>
            </a:endParaRPr>
          </a:p>
          <a:p>
            <a:pPr marL="0" indent="0">
              <a:buNone/>
            </a:pPr>
            <a:endParaRPr lang="en-GB" sz="1400"/>
          </a:p>
        </p:txBody>
      </p:sp>
    </p:spTree>
    <p:extLst>
      <p:ext uri="{BB962C8B-B14F-4D97-AF65-F5344CB8AC3E}">
        <p14:creationId xmlns:p14="http://schemas.microsoft.com/office/powerpoint/2010/main" val="24316013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3d99cad3d2488e789abb9af9b41f726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d583451d2db20300ec2a3af322c52ac8"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11F7911-DE65-450A-B6BA-AF2C6A8457D9}">
  <ds:schemaRefs>
    <ds:schemaRef ds:uri="http://schemas.microsoft.com/sharepoint/v3/contenttype/forms"/>
  </ds:schemaRefs>
</ds:datastoreItem>
</file>

<file path=customXml/itemProps2.xml><?xml version="1.0" encoding="utf-8"?>
<ds:datastoreItem xmlns:ds="http://schemas.openxmlformats.org/officeDocument/2006/customXml" ds:itemID="{FFCCEF53-FE59-4273-A3F7-F9ECC2A4E7A7}">
  <ds:schemaRefs>
    <ds:schemaRef ds:uri="http://www.w3.org/XML/1998/namespace"/>
    <ds:schemaRef ds:uri="http://purl.org/dc/terms/"/>
    <ds:schemaRef ds:uri="http://schemas.openxmlformats.org/package/2006/metadata/core-properties"/>
    <ds:schemaRef ds:uri="http://schemas.microsoft.com/office/2006/documentManagement/types"/>
    <ds:schemaRef ds:uri="http://purl.org/dc/elements/1.1/"/>
    <ds:schemaRef ds:uri="04c7059f-bde8-4ce9-bb0f-e52888740953"/>
    <ds:schemaRef ds:uri="d8e79d84-78fb-44a9-92e9-d04bdd8f0359"/>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ADFA115C-5DE5-4C8D-8430-CEB7B68281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0</TotalTime>
  <Words>619</Words>
  <Application>Microsoft Office PowerPoint</Application>
  <PresentationFormat>Widescreen</PresentationFormat>
  <Paragraphs>53</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Garamond</vt:lpstr>
      <vt:lpstr>Raleway</vt:lpstr>
      <vt:lpstr>Organic</vt:lpstr>
      <vt:lpstr>Learning in Digital Era Personal Development Plan (PDP)</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Digital Era</dc:title>
  <dc:creator>Muhammad Azeem Abbas</dc:creator>
  <cp:lastModifiedBy>Mohammed Nadeem (2221254)</cp:lastModifiedBy>
  <cp:revision>143</cp:revision>
  <dcterms:created xsi:type="dcterms:W3CDTF">2022-07-21T09:53:39Z</dcterms:created>
  <dcterms:modified xsi:type="dcterms:W3CDTF">2023-03-07T09:55:21Z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