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04" r:id="rId1"/>
  </p:sldMasterIdLst>
  <p:sldIdLst>
    <p:sldId id="256" r:id="rId2"/>
    <p:sldId id="257" r:id="rId3"/>
    <p:sldId id="264" r:id="rId4"/>
    <p:sldId id="260" r:id="rId5"/>
    <p:sldId id="265" r:id="rId6"/>
    <p:sldId id="266" r:id="rId7"/>
    <p:sldId id="268" r:id="rId8"/>
    <p:sldId id="269" r:id="rId9"/>
    <p:sldId id="262" r:id="rId10"/>
    <p:sldId id="267"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AA6422AB-CBF9-45B8-BCE5-4B53940CBD7A}">
          <p14:sldIdLst>
            <p14:sldId id="256"/>
            <p14:sldId id="257"/>
          </p14:sldIdLst>
        </p14:section>
        <p14:section name="Untitled Section" id="{93EE8DE6-33D4-40DE-A318-EE8FCED61749}">
          <p14:sldIdLst>
            <p14:sldId id="264"/>
            <p14:sldId id="260"/>
            <p14:sldId id="265"/>
            <p14:sldId id="266"/>
            <p14:sldId id="268"/>
            <p14:sldId id="269"/>
            <p14:sldId id="262"/>
            <p14:sldId id="267"/>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814" autoAdjust="0"/>
    <p:restoredTop sz="94660"/>
  </p:normalViewPr>
  <p:slideViewPr>
    <p:cSldViewPr snapToGrid="0">
      <p:cViewPr varScale="1">
        <p:scale>
          <a:sx n="74" d="100"/>
          <a:sy n="74" d="100"/>
        </p:scale>
        <p:origin x="546" y="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4061736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9456384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7CEED084-C877-4959-B6A3-71DD38EEDF68}"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4941159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7CEED084-C877-4959-B6A3-71DD38EEDF68}"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15429147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7CEED084-C877-4959-B6A3-71DD38EEDF68}" type="datetimeFigureOut">
              <a:rPr lang="en-GB" smtClean="0"/>
              <a:t>05/12/2022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63638464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7CEED084-C877-4959-B6A3-71DD38EEDF68}" type="datetimeFigureOut">
              <a:rPr lang="en-GB" smtClean="0"/>
              <a:t>05/12/2022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41221799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EED084-C877-4959-B6A3-71DD38EEDF68}" type="datetimeFigureOut">
              <a:rPr lang="en-GB" smtClean="0"/>
              <a:t>05/12/2022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2961487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EED084-C877-4959-B6A3-71DD38EEDF68}"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2545081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7CEED084-C877-4959-B6A3-71DD38EEDF68}" type="datetimeFigureOut">
              <a:rPr lang="en-GB" smtClean="0"/>
              <a:t>05/12/2022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28001863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6396922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7CEED084-C877-4959-B6A3-71DD38EEDF68}" type="datetimeFigureOut">
              <a:rPr lang="en-GB" smtClean="0"/>
              <a:t>05/12/2022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C9E8930-6F79-454A-8890-67548F41AC72}" type="slidenum">
              <a:rPr lang="en-GB" smtClean="0"/>
              <a:t>‹#›</a:t>
            </a:fld>
            <a:endParaRPr lang="en-GB"/>
          </a:p>
        </p:txBody>
      </p:sp>
    </p:spTree>
    <p:extLst>
      <p:ext uri="{BB962C8B-B14F-4D97-AF65-F5344CB8AC3E}">
        <p14:creationId xmlns:p14="http://schemas.microsoft.com/office/powerpoint/2010/main" val="32737573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CEED084-C877-4959-B6A3-71DD38EEDF68}" type="datetimeFigureOut">
              <a:rPr lang="en-GB" smtClean="0"/>
              <a:t>05/12/2022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C9E8930-6F79-454A-8890-67548F41AC72}" type="slidenum">
              <a:rPr lang="en-GB" smtClean="0"/>
              <a:t>‹#›</a:t>
            </a:fld>
            <a:endParaRPr lang="en-GB"/>
          </a:p>
        </p:txBody>
      </p:sp>
    </p:spTree>
    <p:extLst>
      <p:ext uri="{BB962C8B-B14F-4D97-AF65-F5344CB8AC3E}">
        <p14:creationId xmlns:p14="http://schemas.microsoft.com/office/powerpoint/2010/main" val="1855347139"/>
      </p:ext>
    </p:extLst>
  </p:cSld>
  <p:clrMap bg1="lt1" tx1="dk1" bg2="lt2" tx2="dk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9.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2" Type="http://schemas.openxmlformats.org/officeDocument/2006/relationships/hyperlink" Target="http://ebookcentral.proquest.com/lib/trinity/detail.action?docID=5978379"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valamis.com/hub/employee-engagement" TargetMode="External"/><Relationship Id="rId2" Type="http://schemas.openxmlformats.org/officeDocument/2006/relationships/hyperlink" Target="https://www.ons.gov.uk/businessindustryandtrade/business/activitysizeandlocation/articles/coronavirusanditsimpactonukhospitality/january2020tojune2021" TargetMode="External"/><Relationship Id="rId1" Type="http://schemas.openxmlformats.org/officeDocument/2006/relationships/slideLayout" Target="../slideLayouts/slideLayout2.xml"/><Relationship Id="rId4" Type="http://schemas.openxmlformats.org/officeDocument/2006/relationships/hyperlink" Target="https://en.wikipedia.org/wiki/Employee_engagement#:~:text=Employee%20engagement%20is%20a%20part%20of%20employee%20retention.%22,%26%20Allen%2C%201991%29.%20Defining%20employee%20engagement%20remains%20problematic"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Box 3"/>
          <p:cNvSpPr txBox="1"/>
          <p:nvPr/>
        </p:nvSpPr>
        <p:spPr>
          <a:xfrm>
            <a:off x="257577" y="270456"/>
            <a:ext cx="11655381" cy="5509200"/>
          </a:xfrm>
          <a:prstGeom prst="rect">
            <a:avLst/>
          </a:prstGeom>
          <a:noFill/>
        </p:spPr>
        <p:txBody>
          <a:bodyPr wrap="square" rtlCol="0">
            <a:spAutoFit/>
          </a:bodyPr>
          <a:lstStyle/>
          <a:p>
            <a:pPr algn="ctr"/>
            <a:endParaRPr lang="en-GB" b="1" dirty="0" smtClean="0"/>
          </a:p>
          <a:p>
            <a:pPr algn="ctr"/>
            <a:endParaRPr lang="en-GB" b="1" dirty="0"/>
          </a:p>
          <a:p>
            <a:pPr algn="ctr"/>
            <a:endParaRPr lang="en-GB" b="1" dirty="0" smtClean="0"/>
          </a:p>
          <a:p>
            <a:pPr algn="ctr"/>
            <a:r>
              <a:rPr lang="en-GB" sz="2000" b="1" dirty="0" smtClean="0"/>
              <a:t>Employee Engagement Presentation </a:t>
            </a:r>
            <a:endParaRPr lang="en-GB" sz="2000" dirty="0"/>
          </a:p>
          <a:p>
            <a:pPr algn="ctr"/>
            <a:endParaRPr lang="en-GB" sz="2000" b="1" dirty="0" smtClean="0"/>
          </a:p>
          <a:p>
            <a:pPr algn="ctr"/>
            <a:r>
              <a:rPr lang="en-GB" sz="2000" b="1" dirty="0" smtClean="0"/>
              <a:t>Hotel Placement (BMIH4006)</a:t>
            </a:r>
            <a:endParaRPr lang="en-GB" sz="2000" dirty="0"/>
          </a:p>
          <a:p>
            <a:pPr algn="ctr"/>
            <a:r>
              <a:rPr lang="en-GB" sz="2000" dirty="0"/>
              <a:t> </a:t>
            </a:r>
          </a:p>
          <a:p>
            <a:pPr algn="ctr"/>
            <a:endParaRPr lang="en-GB" sz="2000" b="1" dirty="0" smtClean="0"/>
          </a:p>
          <a:p>
            <a:r>
              <a:rPr lang="en-GB" sz="2000" b="1" dirty="0" smtClean="0"/>
              <a:t>                                                                                           Lecturer</a:t>
            </a:r>
            <a:r>
              <a:rPr lang="en-GB" sz="2000" b="1" dirty="0"/>
              <a:t>:</a:t>
            </a:r>
            <a:endParaRPr lang="en-GB" sz="2000" dirty="0"/>
          </a:p>
          <a:p>
            <a:r>
              <a:rPr lang="en-GB" sz="2000" b="1" dirty="0" smtClean="0"/>
              <a:t>                                                                                 </a:t>
            </a:r>
            <a:r>
              <a:rPr lang="en-GB" sz="2000" b="1" dirty="0" err="1" smtClean="0"/>
              <a:t>Ffion</a:t>
            </a:r>
            <a:r>
              <a:rPr lang="en-GB" sz="2000" b="1" dirty="0" smtClean="0"/>
              <a:t> </a:t>
            </a:r>
            <a:r>
              <a:rPr lang="en-GB" sz="2000" b="1" dirty="0" err="1"/>
              <a:t>Cumberpatch</a:t>
            </a:r>
            <a:r>
              <a:rPr lang="en-GB" sz="2000" dirty="0"/>
              <a:t> </a:t>
            </a:r>
          </a:p>
          <a:p>
            <a:pPr algn="ctr"/>
            <a:r>
              <a:rPr lang="en-GB" sz="2000" dirty="0"/>
              <a:t> </a:t>
            </a:r>
          </a:p>
          <a:p>
            <a:pPr algn="ctr"/>
            <a:endParaRPr lang="en-GB" sz="2000" b="1" dirty="0" smtClean="0"/>
          </a:p>
          <a:p>
            <a:pPr algn="ctr"/>
            <a:r>
              <a:rPr lang="en-GB" sz="2000" b="1" dirty="0" smtClean="0"/>
              <a:t>Student </a:t>
            </a:r>
            <a:r>
              <a:rPr lang="en-GB" sz="2000" b="1" dirty="0"/>
              <a:t>Name</a:t>
            </a:r>
            <a:r>
              <a:rPr lang="en-GB" sz="2000" b="1" dirty="0" smtClean="0"/>
              <a:t>:</a:t>
            </a:r>
            <a:endParaRPr lang="en-GB" sz="2000" dirty="0"/>
          </a:p>
          <a:p>
            <a:pPr algn="ctr"/>
            <a:r>
              <a:rPr lang="en-GB" sz="2000" b="1" dirty="0"/>
              <a:t>Hani </a:t>
            </a:r>
            <a:r>
              <a:rPr lang="en-GB" sz="2000" b="1" dirty="0" err="1" smtClean="0"/>
              <a:t>Rosteenmehr</a:t>
            </a:r>
            <a:endParaRPr lang="en-GB" sz="2000" b="1" dirty="0" smtClean="0"/>
          </a:p>
          <a:p>
            <a:pPr algn="ctr"/>
            <a:endParaRPr lang="en-GB" sz="2000" dirty="0"/>
          </a:p>
          <a:p>
            <a:pPr algn="ctr"/>
            <a:r>
              <a:rPr lang="en-GB" sz="2000" b="1" dirty="0"/>
              <a:t>Student ID number:</a:t>
            </a:r>
            <a:endParaRPr lang="en-GB" sz="2000" dirty="0"/>
          </a:p>
          <a:p>
            <a:pPr algn="ctr"/>
            <a:r>
              <a:rPr lang="en-GB" sz="2000" b="1" dirty="0" smtClean="0"/>
              <a:t>2118863</a:t>
            </a:r>
            <a:endParaRPr lang="en-GB" sz="2000" dirty="0" smtClean="0"/>
          </a:p>
          <a:p>
            <a:pPr algn="ctr"/>
            <a:endParaRPr lang="en-GB" dirty="0"/>
          </a:p>
        </p:txBody>
      </p:sp>
    </p:spTree>
    <p:extLst>
      <p:ext uri="{BB962C8B-B14F-4D97-AF65-F5344CB8AC3E}">
        <p14:creationId xmlns:p14="http://schemas.microsoft.com/office/powerpoint/2010/main" val="236984498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tile tx="0" ty="0" sx="100000" sy="100000" flip="none" algn="tl"/>
        </a:blipFill>
        <a:effectLst/>
      </p:bgPr>
    </p:bg>
    <p:spTree>
      <p:nvGrpSpPr>
        <p:cNvPr id="1" name=""/>
        <p:cNvGrpSpPr/>
        <p:nvPr/>
      </p:nvGrpSpPr>
      <p:grpSpPr>
        <a:xfrm>
          <a:off x="0" y="0"/>
          <a:ext cx="0" cy="0"/>
          <a:chOff x="0" y="0"/>
          <a:chExt cx="0" cy="0"/>
        </a:xfrm>
      </p:grpSpPr>
      <p:sp>
        <p:nvSpPr>
          <p:cNvPr id="4" name="TextBox 3"/>
          <p:cNvSpPr txBox="1"/>
          <p:nvPr/>
        </p:nvSpPr>
        <p:spPr>
          <a:xfrm>
            <a:off x="0" y="0"/>
            <a:ext cx="12192000" cy="6063198"/>
          </a:xfrm>
          <a:prstGeom prst="rect">
            <a:avLst/>
          </a:prstGeom>
          <a:noFill/>
        </p:spPr>
        <p:txBody>
          <a:bodyPr wrap="square" rtlCol="0">
            <a:spAutoFit/>
          </a:bodyPr>
          <a:lstStyle/>
          <a:p>
            <a:r>
              <a:rPr lang="en-GB" sz="2000" b="1" dirty="0"/>
              <a:t> </a:t>
            </a:r>
            <a:r>
              <a:rPr lang="en-GB" sz="2000" b="1" dirty="0">
                <a:solidFill>
                  <a:schemeClr val="tx2"/>
                </a:solidFill>
              </a:rPr>
              <a:t>T</a:t>
            </a:r>
            <a:r>
              <a:rPr lang="en-GB" sz="2000" b="1" dirty="0" smtClean="0">
                <a:solidFill>
                  <a:schemeClr val="tx2"/>
                </a:solidFill>
              </a:rPr>
              <a:t>his power point consider what is the significant of employee engagement to hotel industries. How to </a:t>
            </a:r>
            <a:r>
              <a:rPr lang="en-GB" sz="2000" b="1" dirty="0" smtClean="0">
                <a:solidFill>
                  <a:schemeClr val="tx2"/>
                </a:solidFill>
              </a:rPr>
              <a:t>interact employee, </a:t>
            </a:r>
            <a:r>
              <a:rPr lang="en-GB" sz="2000" b="1" dirty="0" smtClean="0">
                <a:solidFill>
                  <a:schemeClr val="tx2"/>
                </a:solidFill>
              </a:rPr>
              <a:t>to bring responsibility for staff towards a guest and bring satisfaction for guests. Also hotel can be successful if </a:t>
            </a:r>
            <a:r>
              <a:rPr lang="en-GB" sz="2000" b="1" dirty="0" smtClean="0">
                <a:solidFill>
                  <a:schemeClr val="tx2"/>
                </a:solidFill>
              </a:rPr>
              <a:t>employees </a:t>
            </a:r>
            <a:r>
              <a:rPr lang="en-GB" sz="2000" b="1" dirty="0" smtClean="0">
                <a:solidFill>
                  <a:schemeClr val="tx2"/>
                </a:solidFill>
              </a:rPr>
              <a:t>understand what is their duties and how responsible to the guests.   </a:t>
            </a:r>
          </a:p>
          <a:p>
            <a:endParaRPr lang="en-GB" sz="2000" b="1" dirty="0" smtClean="0">
              <a:solidFill>
                <a:schemeClr val="tx2"/>
              </a:solidFill>
            </a:endParaRPr>
          </a:p>
          <a:p>
            <a:r>
              <a:rPr lang="en-GB" b="1" dirty="0" smtClean="0"/>
              <a:t>(Wikkipidia</a:t>
            </a:r>
            <a:r>
              <a:rPr lang="en-GB" b="1" dirty="0"/>
              <a:t>,</a:t>
            </a:r>
            <a:r>
              <a:rPr lang="en-GB" b="1" dirty="0" smtClean="0"/>
              <a:t>2022) </a:t>
            </a:r>
            <a:r>
              <a:rPr lang="en-GB" b="1" dirty="0" smtClean="0"/>
              <a:t>mentioned </a:t>
            </a:r>
            <a:r>
              <a:rPr lang="en-GB" b="1" dirty="0"/>
              <a:t>that</a:t>
            </a:r>
            <a:r>
              <a:rPr lang="en-GB" b="1" dirty="0" smtClean="0"/>
              <a:t>:</a:t>
            </a:r>
            <a:endParaRPr lang="en-GB" b="1" dirty="0" smtClean="0"/>
          </a:p>
          <a:p>
            <a:endParaRPr lang="en-GB" b="1" dirty="0">
              <a:solidFill>
                <a:srgbClr val="00B050"/>
              </a:solidFill>
            </a:endParaRPr>
          </a:p>
          <a:p>
            <a:r>
              <a:rPr lang="en-GB" b="1" dirty="0">
                <a:solidFill>
                  <a:srgbClr val="00B050"/>
                </a:solidFill>
              </a:rPr>
              <a:t>· </a:t>
            </a:r>
            <a:r>
              <a:rPr lang="en-GB" b="1" dirty="0" smtClean="0">
                <a:solidFill>
                  <a:srgbClr val="00B050"/>
                </a:solidFill>
              </a:rPr>
              <a:t>concept of employee engagement started from 1990s and developed in 2000.</a:t>
            </a:r>
            <a:endParaRPr lang="en-GB" b="1" dirty="0" smtClean="0">
              <a:solidFill>
                <a:srgbClr val="00B050"/>
              </a:solidFill>
            </a:endParaRPr>
          </a:p>
          <a:p>
            <a:endParaRPr lang="en-GB" b="1" dirty="0">
              <a:solidFill>
                <a:srgbClr val="00B050"/>
              </a:solidFill>
            </a:endParaRPr>
          </a:p>
          <a:p>
            <a:r>
              <a:rPr lang="en-GB" b="1" dirty="0">
                <a:solidFill>
                  <a:srgbClr val="00B050"/>
                </a:solidFill>
              </a:rPr>
              <a:t>· </a:t>
            </a:r>
            <a:r>
              <a:rPr lang="en-GB" b="1" dirty="0" smtClean="0">
                <a:solidFill>
                  <a:srgbClr val="00B050"/>
                </a:solidFill>
              </a:rPr>
              <a:t>covering quantity and quality of explanation of relation between employee and company·</a:t>
            </a:r>
          </a:p>
          <a:p>
            <a:endParaRPr lang="en-GB" b="1" dirty="0">
              <a:solidFill>
                <a:srgbClr val="00B050"/>
              </a:solidFill>
            </a:endParaRPr>
          </a:p>
          <a:p>
            <a:r>
              <a:rPr lang="en-GB" b="1" dirty="0" smtClean="0">
                <a:solidFill>
                  <a:srgbClr val="00B050"/>
                </a:solidFill>
              </a:rPr>
              <a:t> and one the important elements of relation between employees and customers it depend on relation between employee and companies. </a:t>
            </a:r>
          </a:p>
          <a:p>
            <a:endParaRPr lang="en-GB" b="1" dirty="0">
              <a:solidFill>
                <a:srgbClr val="00B050"/>
              </a:solidFill>
            </a:endParaRPr>
          </a:p>
          <a:p>
            <a:r>
              <a:rPr lang="en-GB" sz="2000" b="1" dirty="0">
                <a:solidFill>
                  <a:schemeClr val="tx2"/>
                </a:solidFill>
              </a:rPr>
              <a:t>(Kotler, Phil T, et al, p, 43, 2019)</a:t>
            </a:r>
          </a:p>
          <a:p>
            <a:r>
              <a:rPr lang="en-GB" b="1" dirty="0">
                <a:solidFill>
                  <a:schemeClr val="accent4"/>
                </a:solidFill>
              </a:rPr>
              <a:t>· </a:t>
            </a:r>
            <a:r>
              <a:rPr lang="en-GB" dirty="0"/>
              <a:t>business portfolio </a:t>
            </a:r>
            <a:r>
              <a:rPr lang="en-GB" dirty="0" smtClean="0"/>
              <a:t>is the plan of companies and companies make up with product that employees are one the main part of this product.</a:t>
            </a:r>
          </a:p>
          <a:p>
            <a:r>
              <a:rPr lang="en-GB" dirty="0" smtClean="0"/>
              <a:t>So employee as part of business can be a challenge the hotel industries as they have their own needs and facilities in their jobs.</a:t>
            </a:r>
          </a:p>
          <a:p>
            <a:endParaRPr lang="en-GB" dirty="0"/>
          </a:p>
          <a:p>
            <a:r>
              <a:rPr lang="en-GB" dirty="0" smtClean="0"/>
              <a:t>Employee have a good and bad impact circumstances and out come of hotel operation.</a:t>
            </a:r>
            <a:endParaRPr lang="en-GB" dirty="0"/>
          </a:p>
          <a:p>
            <a:r>
              <a:rPr lang="en-GB" dirty="0"/>
              <a:t/>
            </a:r>
            <a:br>
              <a:rPr lang="en-GB" dirty="0"/>
            </a:br>
            <a:endParaRPr lang="en-GB" b="1" dirty="0">
              <a:solidFill>
                <a:srgbClr val="00B050"/>
              </a:solidFill>
            </a:endParaRPr>
          </a:p>
        </p:txBody>
      </p:sp>
    </p:spTree>
    <p:extLst>
      <p:ext uri="{BB962C8B-B14F-4D97-AF65-F5344CB8AC3E}">
        <p14:creationId xmlns:p14="http://schemas.microsoft.com/office/powerpoint/2010/main" val="3533935328"/>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365759" y="703385"/>
            <a:ext cx="5078437" cy="5458264"/>
          </a:xfrm>
        </p:spPr>
        <p:txBody>
          <a:bodyPr>
            <a:normAutofit/>
          </a:bodyPr>
          <a:lstStyle/>
          <a:p>
            <a:r>
              <a:rPr lang="en-GB" sz="2000" b="1" dirty="0" smtClean="0"/>
              <a:t>( Ali </a:t>
            </a:r>
            <a:r>
              <a:rPr lang="en-GB" sz="2000" b="1" dirty="0" err="1" smtClean="0"/>
              <a:t>Koseoglo</a:t>
            </a:r>
            <a:r>
              <a:rPr lang="en-GB" sz="2000" b="1" dirty="0" smtClean="0"/>
              <a:t> et al, 2022)By increasing of competitors in hotel industries, hotels and brands trying to </a:t>
            </a:r>
            <a:r>
              <a:rPr lang="en-GB" sz="2000" b="1" dirty="0"/>
              <a:t>use strategy managements to </a:t>
            </a:r>
            <a:r>
              <a:rPr lang="en-GB" sz="2000" b="1" dirty="0" smtClean="0"/>
              <a:t>build up guests services among competitors. </a:t>
            </a:r>
            <a:r>
              <a:rPr lang="en-GB" sz="2000" b="1" dirty="0" smtClean="0"/>
              <a:t>Employees in this competition playing significant role in hotel industries.</a:t>
            </a:r>
            <a:endParaRPr lang="en-GB" sz="2000" b="1" dirty="0" smtClean="0"/>
          </a:p>
          <a:p>
            <a:r>
              <a:rPr lang="en-GB" sz="2000" b="1" dirty="0" smtClean="0"/>
              <a:t>However Covid-19 has bad impact in hotel industry </a:t>
            </a:r>
            <a:r>
              <a:rPr lang="en-GB" sz="2000" b="1" dirty="0" smtClean="0"/>
              <a:t>that bring lake of staff in hotels and after pandemic minority of staff back to this industry. </a:t>
            </a:r>
            <a:endParaRPr lang="en-GB" sz="2000" b="1" dirty="0"/>
          </a:p>
        </p:txBody>
      </p:sp>
      <p:pic>
        <p:nvPicPr>
          <p:cNvPr id="5122" name="Picture 2" descr="See the source image"/>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t="15867" b="15867"/>
          <a:stretch>
            <a:fillRect/>
          </a:stretch>
        </p:blipFill>
        <p:spPr bwMode="auto">
          <a:xfrm>
            <a:off x="5745163" y="703263"/>
            <a:ext cx="6172200" cy="48736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734275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0" y="0"/>
            <a:ext cx="12192000" cy="5324535"/>
          </a:xfrm>
          <a:prstGeom prst="rect">
            <a:avLst/>
          </a:prstGeom>
          <a:noFill/>
        </p:spPr>
        <p:txBody>
          <a:bodyPr wrap="square" rtlCol="0">
            <a:spAutoFit/>
          </a:bodyPr>
          <a:lstStyle/>
          <a:p>
            <a:endParaRPr lang="en-GB" sz="2000" b="1" dirty="0" smtClean="0"/>
          </a:p>
          <a:p>
            <a:endParaRPr lang="en-GB" sz="2000" b="1" dirty="0"/>
          </a:p>
          <a:p>
            <a:r>
              <a:rPr lang="en-GB" sz="2000" b="1" dirty="0" smtClean="0"/>
              <a:t>(</a:t>
            </a:r>
            <a:r>
              <a:rPr lang="en-GB" sz="2000" b="1" dirty="0" err="1" smtClean="0"/>
              <a:t>preno</a:t>
            </a:r>
            <a:r>
              <a:rPr lang="en-GB" sz="2000" b="1" dirty="0" smtClean="0"/>
              <a:t>, 2022)To do best service for guest</a:t>
            </a:r>
          </a:p>
          <a:p>
            <a:r>
              <a:rPr lang="en-GB" sz="2000" b="1" dirty="0" smtClean="0"/>
              <a:t>and customers you need to know how is</a:t>
            </a:r>
          </a:p>
          <a:p>
            <a:r>
              <a:rPr lang="en-GB" sz="2000" b="1" dirty="0" smtClean="0"/>
              <a:t>your customer and how you segment </a:t>
            </a:r>
          </a:p>
          <a:p>
            <a:r>
              <a:rPr lang="en-GB" sz="2000" b="1" dirty="0" smtClean="0"/>
              <a:t>them to your hotel. </a:t>
            </a:r>
            <a:r>
              <a:rPr lang="en-GB" sz="2000" b="1" dirty="0" smtClean="0"/>
              <a:t>One of the important</a:t>
            </a:r>
          </a:p>
          <a:p>
            <a:r>
              <a:rPr lang="en-GB" sz="2000" b="1" dirty="0" smtClean="0"/>
              <a:t> duties of professional employee</a:t>
            </a:r>
          </a:p>
          <a:p>
            <a:r>
              <a:rPr lang="en-GB" sz="2000" b="1" dirty="0" smtClean="0"/>
              <a:t> that explain employee engagement</a:t>
            </a:r>
            <a:r>
              <a:rPr lang="en-GB" sz="2000" b="1" dirty="0" smtClean="0"/>
              <a:t>, </a:t>
            </a:r>
          </a:p>
          <a:p>
            <a:r>
              <a:rPr lang="en-GB" sz="2000" b="1" dirty="0" smtClean="0"/>
              <a:t>customer segmentation that show how</a:t>
            </a:r>
          </a:p>
          <a:p>
            <a:r>
              <a:rPr lang="en-GB" sz="2000" b="1" dirty="0" smtClean="0"/>
              <a:t> employee in  hotel behave with the </a:t>
            </a:r>
          </a:p>
          <a:p>
            <a:r>
              <a:rPr lang="en-GB" sz="2000" b="1" dirty="0" smtClean="0"/>
              <a:t>customers during the customer service</a:t>
            </a:r>
          </a:p>
          <a:p>
            <a:r>
              <a:rPr lang="en-GB" sz="2000" b="1" dirty="0" smtClean="0"/>
              <a:t> from check in to check out.</a:t>
            </a:r>
            <a:endParaRPr lang="en-GB" sz="2000" b="1" dirty="0" smtClean="0"/>
          </a:p>
          <a:p>
            <a:endParaRPr lang="en-GB" sz="2000" b="1" dirty="0" smtClean="0"/>
          </a:p>
          <a:p>
            <a:pPr marL="342900" indent="-342900">
              <a:buFont typeface="Wingdings" panose="05000000000000000000" pitchFamily="2" charset="2"/>
              <a:buChar char="Ø"/>
            </a:pPr>
            <a:endParaRPr lang="en-GB" sz="2000" b="1" dirty="0" smtClean="0"/>
          </a:p>
          <a:p>
            <a:endParaRPr lang="en-GB" sz="2000" b="1" dirty="0" smtClean="0"/>
          </a:p>
          <a:p>
            <a:pPr marL="342900" indent="-342900">
              <a:buFont typeface="Wingdings" panose="05000000000000000000" pitchFamily="2" charset="2"/>
              <a:buChar char="q"/>
            </a:pPr>
            <a:endParaRPr lang="en-GB" sz="2000" b="1" dirty="0" smtClean="0"/>
          </a:p>
          <a:p>
            <a:pPr marL="342900" indent="-342900">
              <a:buFont typeface="Wingdings" panose="05000000000000000000" pitchFamily="2" charset="2"/>
              <a:buChar char="v"/>
            </a:pPr>
            <a:endParaRPr lang="en-GB" sz="2000" b="1" dirty="0" smtClean="0"/>
          </a:p>
        </p:txBody>
      </p:sp>
      <p:pic>
        <p:nvPicPr>
          <p:cNvPr id="3076" name="Picture 4" descr="See the source imag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70587" y="643943"/>
            <a:ext cx="6729492" cy="468059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1123136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39788" y="987425"/>
            <a:ext cx="3591535" cy="4442704"/>
          </a:xfrm>
        </p:spPr>
        <p:txBody>
          <a:bodyPr>
            <a:noAutofit/>
          </a:bodyPr>
          <a:lstStyle/>
          <a:p>
            <a:r>
              <a:rPr lang="en-GB" sz="1800" b="1" dirty="0" smtClean="0"/>
              <a:t>(Kotler , et al, 219, P .17) In customer engagement brand and hotels look to mass marketing to establish a segment of customers but now a days using mobile, online revives and social media to engage customer truly and effectively. </a:t>
            </a:r>
            <a:r>
              <a:rPr lang="en-GB" sz="1800" b="1" dirty="0" smtClean="0"/>
              <a:t>In the other hand with reward, rest and supporting the employee with high quality of training and encouraging brands trying to keep employee </a:t>
            </a:r>
            <a:r>
              <a:rPr lang="en-GB" sz="1800" b="1" dirty="0" smtClean="0"/>
              <a:t>engagement. And now a days hotels and brands using different model of employee engagement to support employee and encouraging them in their jobs and positions.</a:t>
            </a:r>
            <a:endParaRPr lang="en-GB" sz="1800" b="1" dirty="0" smtClean="0"/>
          </a:p>
        </p:txBody>
      </p:sp>
      <p:pic>
        <p:nvPicPr>
          <p:cNvPr id="2050" name="Picture 2" descr="See the source image"/>
          <p:cNvPicPr>
            <a:picLocks noGrp="1" noChangeAspect="1" noChangeArrowheads="1"/>
          </p:cNvPicPr>
          <p:nvPr>
            <p:ph type="pic" idx="1"/>
          </p:nvPr>
        </p:nvPicPr>
        <p:blipFill>
          <a:blip r:embed="rId2">
            <a:extLst>
              <a:ext uri="{28A0092B-C50C-407E-A947-70E740481C1C}">
                <a14:useLocalDpi xmlns:a14="http://schemas.microsoft.com/office/drawing/2010/main" val="0"/>
              </a:ext>
            </a:extLst>
          </a:blip>
          <a:srcRect l="7764" r="776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89841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21143" y="763172"/>
            <a:ext cx="3932237" cy="5027539"/>
          </a:xfrm>
        </p:spPr>
        <p:txBody>
          <a:bodyPr/>
          <a:lstStyle/>
          <a:p>
            <a:r>
              <a:rPr lang="en-GB" sz="1800" b="1" dirty="0"/>
              <a:t>(</a:t>
            </a:r>
            <a:r>
              <a:rPr lang="en-GB" sz="1800" b="1" dirty="0" err="1" smtClean="0"/>
              <a:t>valamis</a:t>
            </a:r>
            <a:r>
              <a:rPr lang="en-GB" sz="1800" b="1" dirty="0" smtClean="0"/>
              <a:t>, 2020)One </a:t>
            </a:r>
            <a:r>
              <a:rPr lang="en-GB" sz="1800" b="1" dirty="0" smtClean="0"/>
              <a:t>of the model of employee engagement is Zinger model: </a:t>
            </a:r>
          </a:p>
          <a:p>
            <a:r>
              <a:rPr lang="en-GB" sz="1800" b="1" dirty="0" smtClean="0">
                <a:solidFill>
                  <a:schemeClr val="accent5"/>
                </a:solidFill>
              </a:rPr>
              <a:t>1. Established by David Zinger in 2009</a:t>
            </a:r>
          </a:p>
          <a:p>
            <a:r>
              <a:rPr lang="en-GB" sz="1800" b="1" dirty="0" smtClean="0">
                <a:solidFill>
                  <a:schemeClr val="accent5"/>
                </a:solidFill>
              </a:rPr>
              <a:t>2. </a:t>
            </a:r>
            <a:r>
              <a:rPr lang="en-GB" sz="1800" b="1" dirty="0" smtClean="0">
                <a:solidFill>
                  <a:schemeClr val="accent5"/>
                </a:solidFill>
              </a:rPr>
              <a:t>Model has a three element:</a:t>
            </a:r>
          </a:p>
          <a:p>
            <a:r>
              <a:rPr lang="en-GB" b="1" dirty="0" smtClean="0"/>
              <a:t>Organizational</a:t>
            </a:r>
          </a:p>
          <a:p>
            <a:r>
              <a:rPr lang="en-GB" b="1" dirty="0" smtClean="0"/>
              <a:t>Should be support the employee as long as investment by education and good financial support </a:t>
            </a:r>
          </a:p>
          <a:p>
            <a:r>
              <a:rPr lang="en-GB" b="1" dirty="0" smtClean="0"/>
              <a:t>Leadership</a:t>
            </a:r>
          </a:p>
          <a:p>
            <a:r>
              <a:rPr lang="en-GB" b="1" dirty="0" smtClean="0"/>
              <a:t>Has to cover the employee and establish professional team </a:t>
            </a:r>
          </a:p>
          <a:p>
            <a:r>
              <a:rPr lang="en-GB" b="1" dirty="0" smtClean="0"/>
              <a:t>Individual</a:t>
            </a:r>
          </a:p>
          <a:p>
            <a:r>
              <a:rPr lang="en-GB" b="1" dirty="0" smtClean="0"/>
              <a:t>Has to be positive in their position and work with engagement for the organization </a:t>
            </a:r>
          </a:p>
          <a:p>
            <a:r>
              <a:rPr lang="en-GB" b="1" dirty="0" smtClean="0">
                <a:solidFill>
                  <a:schemeClr val="accent5"/>
                </a:solidFill>
              </a:rPr>
              <a:t>When these tree element is improved then employee engagement will raise up.</a:t>
            </a:r>
            <a:endParaRPr lang="en-GB" b="1" dirty="0">
              <a:solidFill>
                <a:schemeClr val="accent5"/>
              </a:solidFill>
            </a:endParaRPr>
          </a:p>
        </p:txBody>
      </p:sp>
      <p:pic>
        <p:nvPicPr>
          <p:cNvPr id="1026" name="Picture 2" descr="See the source ima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183188" y="1109662"/>
            <a:ext cx="6172200" cy="46291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46712290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670976" y="987424"/>
            <a:ext cx="3932237" cy="4873625"/>
          </a:xfrm>
        </p:spPr>
        <p:txBody>
          <a:bodyPr>
            <a:normAutofit/>
          </a:bodyPr>
          <a:lstStyle/>
          <a:p>
            <a:r>
              <a:rPr lang="en-GB" sz="2000" dirty="0" smtClean="0"/>
              <a:t>(</a:t>
            </a:r>
            <a:r>
              <a:rPr lang="en-GB" sz="2000" b="1" dirty="0" smtClean="0"/>
              <a:t>Barrett, 2022)One the best and strong bands chines in the word without any excuse is </a:t>
            </a:r>
            <a:r>
              <a:rPr lang="en-GB" sz="2000" b="1" dirty="0"/>
              <a:t>Marriot </a:t>
            </a:r>
            <a:r>
              <a:rPr lang="en-GB" sz="2000" b="1" dirty="0" smtClean="0"/>
              <a:t>which has verity of hotels and using digital and media to corporate with customers and use a feed back of the customers to </a:t>
            </a:r>
            <a:r>
              <a:rPr lang="en-GB" sz="2000" b="1" dirty="0"/>
              <a:t>improve </a:t>
            </a:r>
            <a:r>
              <a:rPr lang="en-GB" sz="2000" b="1" dirty="0" smtClean="0"/>
              <a:t>brands. leisure , business and </a:t>
            </a:r>
            <a:r>
              <a:rPr lang="en-GB" sz="2000" b="1" dirty="0" err="1" smtClean="0"/>
              <a:t>moxy</a:t>
            </a:r>
            <a:r>
              <a:rPr lang="en-GB" sz="2000" b="1" dirty="0" smtClean="0"/>
              <a:t> customer is the aim of </a:t>
            </a:r>
            <a:r>
              <a:rPr lang="en-GB" sz="2000" b="1" dirty="0" smtClean="0"/>
              <a:t>Marriot, and with high quality of training for staff in different positions of brand and hotels try to build up good atmosphere of work for employee and build up their engagement in different area and work positions. </a:t>
            </a:r>
            <a:endParaRPr lang="en-GB" sz="2000" b="1" dirty="0"/>
          </a:p>
        </p:txBody>
      </p:sp>
      <p:pic>
        <p:nvPicPr>
          <p:cNvPr id="4098" name="Picture 2" descr="See the source image"/>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5183188" y="987424"/>
            <a:ext cx="6172200" cy="434443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41779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gradFill>
          <a:gsLst>
            <a:gs pos="0">
              <a:schemeClr val="bg2"/>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stretch>
            <a:fillRect/>
          </a:stretch>
        </p:blipFill>
        <p:spPr>
          <a:xfrm>
            <a:off x="5237739" y="746975"/>
            <a:ext cx="6555544" cy="3026535"/>
          </a:xfrm>
          <a:prstGeom prst="rect">
            <a:avLst/>
          </a:prstGeom>
        </p:spPr>
      </p:pic>
      <p:sp>
        <p:nvSpPr>
          <p:cNvPr id="4" name="Text Placeholder 3"/>
          <p:cNvSpPr>
            <a:spLocks noGrp="1"/>
          </p:cNvSpPr>
          <p:nvPr>
            <p:ph type="body" sz="half" idx="2"/>
          </p:nvPr>
        </p:nvSpPr>
        <p:spPr>
          <a:xfrm>
            <a:off x="839788" y="987425"/>
            <a:ext cx="3932237" cy="4881563"/>
          </a:xfrm>
        </p:spPr>
        <p:txBody>
          <a:bodyPr>
            <a:normAutofit fontScale="85000" lnSpcReduction="10000"/>
          </a:bodyPr>
          <a:lstStyle/>
          <a:p>
            <a:r>
              <a:rPr lang="en-GB" dirty="0"/>
              <a:t>(</a:t>
            </a:r>
            <a:r>
              <a:rPr lang="en-GB" sz="2000" b="1" dirty="0" err="1"/>
              <a:t>Jobflare</a:t>
            </a:r>
            <a:r>
              <a:rPr lang="en-GB" sz="2000" b="1" dirty="0"/>
              <a:t> Web, 2021) </a:t>
            </a:r>
            <a:r>
              <a:rPr lang="en-GB" sz="2000" b="1" dirty="0" smtClean="0"/>
              <a:t>The </a:t>
            </a:r>
            <a:r>
              <a:rPr lang="en-GB" sz="2000" b="1" dirty="0"/>
              <a:t>graph shows that </a:t>
            </a:r>
            <a:r>
              <a:rPr lang="en-GB" sz="2000" b="1" dirty="0" smtClean="0"/>
              <a:t>in food and beverage and hospitality around 16000000 people lost their jobs during </a:t>
            </a:r>
            <a:r>
              <a:rPr lang="en-GB" sz="2000" b="1" dirty="0"/>
              <a:t>pandemic in United States. Over 37 million jobs in the United States are vulnerable to layoffs, according to the US Private Sector Job Quality Index. The report shows hospitality </a:t>
            </a:r>
            <a:r>
              <a:rPr lang="en-GB" sz="2000" b="1" dirty="0" smtClean="0"/>
              <a:t>and food and beverage which is family sectors had most negative impact in business </a:t>
            </a:r>
            <a:r>
              <a:rPr lang="en-GB" sz="2000" b="1" dirty="0" smtClean="0"/>
              <a:t>industry.</a:t>
            </a:r>
          </a:p>
          <a:p>
            <a:endParaRPr lang="en-GB" sz="2000" b="1" dirty="0" smtClean="0"/>
          </a:p>
          <a:p>
            <a:endParaRPr lang="en-GB" sz="2000" b="1" dirty="0" smtClean="0"/>
          </a:p>
          <a:p>
            <a:r>
              <a:rPr lang="en-GB" sz="2000" b="1" dirty="0" smtClean="0"/>
              <a:t>( </a:t>
            </a:r>
            <a:r>
              <a:rPr lang="en-GB" sz="2000" b="1" dirty="0" err="1" smtClean="0"/>
              <a:t>Ons</a:t>
            </a:r>
            <a:r>
              <a:rPr lang="en-GB" sz="2000" b="1" dirty="0" smtClean="0"/>
              <a:t> web, 2021) In the UK same story happened and hospitality sector employee impact a lot and start rising in may 2021. </a:t>
            </a:r>
            <a:r>
              <a:rPr lang="en-GB" sz="2000" b="1" dirty="0" smtClean="0"/>
              <a:t>job sector still remain 11% bellow may 2020 however build up after pandemic. </a:t>
            </a:r>
            <a:r>
              <a:rPr lang="en-GB" sz="2000" b="1" dirty="0" smtClean="0"/>
              <a:t>This </a:t>
            </a:r>
            <a:r>
              <a:rPr lang="en-GB" sz="2000" b="1" dirty="0" smtClean="0"/>
              <a:t>impact was largest and huge shock to whole word. </a:t>
            </a:r>
            <a:endParaRPr lang="en-GB" sz="2000" b="1" dirty="0"/>
          </a:p>
        </p:txBody>
      </p:sp>
      <p:pic>
        <p:nvPicPr>
          <p:cNvPr id="6146" name="Picture 2" descr="See the source image"/>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237739" y="3924278"/>
            <a:ext cx="6555544" cy="27856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548902219"/>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80304" y="115910"/>
            <a:ext cx="12192000" cy="7391254"/>
          </a:xfrm>
          <a:prstGeom prst="rect">
            <a:avLst/>
          </a:prstGeom>
          <a:noFill/>
        </p:spPr>
        <p:txBody>
          <a:bodyPr wrap="square" rtlCol="0">
            <a:spAutoFit/>
          </a:bodyPr>
          <a:lstStyle/>
          <a:p>
            <a:r>
              <a:rPr lang="en-GB" dirty="0" smtClean="0"/>
              <a:t>Reference</a:t>
            </a:r>
            <a:r>
              <a:rPr lang="en-GB" dirty="0" smtClean="0"/>
              <a:t>:</a:t>
            </a:r>
          </a:p>
          <a:p>
            <a:r>
              <a:rPr lang="en-GB" dirty="0"/>
              <a:t>Kotler, Phil T., et al. </a:t>
            </a:r>
            <a:r>
              <a:rPr lang="en-GB" i="1" dirty="0"/>
              <a:t>Principles of Marketing</a:t>
            </a:r>
            <a:r>
              <a:rPr lang="en-GB" dirty="0"/>
              <a:t>, Pearson Education Limited, 2019.</a:t>
            </a:r>
            <a:r>
              <a:rPr lang="en-GB" i="1" dirty="0"/>
              <a:t> </a:t>
            </a:r>
            <a:r>
              <a:rPr lang="en-GB" i="1" dirty="0" err="1"/>
              <a:t>ProQuest</a:t>
            </a:r>
            <a:r>
              <a:rPr lang="en-GB" i="1" dirty="0"/>
              <a:t> </a:t>
            </a:r>
            <a:r>
              <a:rPr lang="en-GB" i="1" dirty="0" err="1"/>
              <a:t>Ebook</a:t>
            </a:r>
            <a:r>
              <a:rPr lang="en-GB" i="1" dirty="0"/>
              <a:t> Central</a:t>
            </a:r>
            <a:r>
              <a:rPr lang="en-GB" dirty="0"/>
              <a:t>, </a:t>
            </a:r>
            <a:r>
              <a:rPr lang="en-GB" dirty="0">
                <a:hlinkClick r:id="rId2"/>
              </a:rPr>
              <a:t>http://ebookcentral.proquest.com/lib/trinity/detail.action?docID=5978379</a:t>
            </a:r>
            <a:r>
              <a:rPr lang="en-GB" dirty="0" smtClean="0"/>
              <a:t>.</a:t>
            </a:r>
          </a:p>
          <a:p>
            <a:endParaRPr lang="en-GB" dirty="0" smtClean="0"/>
          </a:p>
          <a:p>
            <a:r>
              <a:rPr lang="en-GB" dirty="0"/>
              <a:t>Ali </a:t>
            </a:r>
            <a:r>
              <a:rPr lang="en-GB" dirty="0" err="1"/>
              <a:t>Koseoglo</a:t>
            </a:r>
            <a:r>
              <a:rPr lang="en-GB" dirty="0"/>
              <a:t> et al. (2022), “International Journal of Hospitality Management”, Tracing knowledge creation and dissemination of strategic management research in hospitality scholarship from 1960 to 2020, Available at: Tracing knowledge creation and dissemination of strategic management research in hospitality scholarship from 1960 to 2020 - </a:t>
            </a:r>
            <a:r>
              <a:rPr lang="en-GB" dirty="0" err="1"/>
              <a:t>ScienceDirect</a:t>
            </a:r>
            <a:r>
              <a:rPr lang="en-GB" dirty="0"/>
              <a:t> (uwtsd.ac.uk</a:t>
            </a:r>
            <a:r>
              <a:rPr lang="en-GB" dirty="0" smtClean="0"/>
              <a:t>)</a:t>
            </a:r>
          </a:p>
          <a:p>
            <a:endParaRPr lang="en-GB" dirty="0" smtClean="0"/>
          </a:p>
          <a:p>
            <a:r>
              <a:rPr lang="en-GB" dirty="0" smtClean="0"/>
              <a:t>Barrett</a:t>
            </a:r>
            <a:r>
              <a:rPr lang="en-GB" dirty="0"/>
              <a:t>. R, Marriott Hotels: Why their marketing strategy helps them survive the competition within the hotel industry,(Mar 19, 2020), available at: https://medium.com/digital-society/marriott-hotels-c841d2642784 , </a:t>
            </a:r>
            <a:endParaRPr lang="en-GB" dirty="0" smtClean="0"/>
          </a:p>
          <a:p>
            <a:endParaRPr lang="en-GB" dirty="0" smtClean="0"/>
          </a:p>
          <a:p>
            <a:r>
              <a:rPr lang="en-GB" dirty="0"/>
              <a:t>Duarte Santos. J and Lima Silva. O, (2020, P. 157), "Digital Marketing Strategies for Tourism, Hospitality, and Airline Industries", Published in the United States of America by IGI Global, available at: https://www-igi-global-com.ezproxy.uwtsd.ac.uk/gateway/book/223464</a:t>
            </a:r>
          </a:p>
          <a:p>
            <a:pPr>
              <a:lnSpc>
                <a:spcPct val="115000"/>
              </a:lnSpc>
            </a:pPr>
            <a:endParaRPr lang="en-GB" dirty="0"/>
          </a:p>
          <a:p>
            <a:pPr>
              <a:lnSpc>
                <a:spcPct val="115000"/>
              </a:lnSpc>
            </a:pPr>
            <a:r>
              <a:rPr lang="en-GB" dirty="0" err="1"/>
              <a:t>Jobflare</a:t>
            </a:r>
            <a:r>
              <a:rPr lang="en-GB" dirty="0"/>
              <a:t> Web(2021),Industries Most Affected by the Coronavirus Pandemic, https://jobflare.com/blog/industries-most-affected-by-coronavirus/</a:t>
            </a:r>
          </a:p>
          <a:p>
            <a:pPr>
              <a:lnSpc>
                <a:spcPct val="115000"/>
              </a:lnSpc>
            </a:pPr>
            <a:endParaRPr lang="en-GB" dirty="0"/>
          </a:p>
          <a:p>
            <a:pPr>
              <a:lnSpc>
                <a:spcPct val="115000"/>
              </a:lnSpc>
            </a:pPr>
            <a:r>
              <a:rPr lang="en-GB" dirty="0"/>
              <a:t>Kotler , et al, (2019, P .17), Principles of Marketing, Ed 8, Pearson Education Limited, available at:  https://ebookcentral.proquest.com/lib/trinity/reader.action?docID=5978379</a:t>
            </a:r>
          </a:p>
          <a:p>
            <a:pPr>
              <a:lnSpc>
                <a:spcPct val="115000"/>
              </a:lnSpc>
            </a:pPr>
            <a:endParaRPr lang="da-DK" dirty="0"/>
          </a:p>
          <a:p>
            <a:pPr>
              <a:lnSpc>
                <a:spcPct val="115000"/>
              </a:lnSpc>
            </a:pPr>
            <a:endParaRPr lang="da-DK" dirty="0" smtClean="0"/>
          </a:p>
          <a:p>
            <a:pPr>
              <a:lnSpc>
                <a:spcPct val="115000"/>
              </a:lnSpc>
            </a:pPr>
            <a:endParaRPr lang="en-GB" dirty="0"/>
          </a:p>
          <a:p>
            <a:endParaRPr lang="en-GB" dirty="0"/>
          </a:p>
        </p:txBody>
      </p:sp>
    </p:spTree>
    <p:extLst>
      <p:ext uri="{BB962C8B-B14F-4D97-AF65-F5344CB8AC3E}">
        <p14:creationId xmlns:p14="http://schemas.microsoft.com/office/powerpoint/2010/main" val="345831653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61423" y="193772"/>
            <a:ext cx="11682047" cy="6249230"/>
          </a:xfrm>
        </p:spPr>
        <p:txBody>
          <a:bodyPr>
            <a:normAutofit/>
          </a:bodyPr>
          <a:lstStyle/>
          <a:p>
            <a:pPr marL="0" indent="0">
              <a:buNone/>
            </a:pPr>
            <a:endParaRPr lang="en-GB" sz="1800" dirty="0" smtClean="0"/>
          </a:p>
          <a:p>
            <a:pPr marL="0" indent="0">
              <a:buNone/>
            </a:pPr>
            <a:r>
              <a:rPr lang="en-GB" sz="1800" dirty="0" err="1" smtClean="0"/>
              <a:t>Ons</a:t>
            </a:r>
            <a:r>
              <a:rPr lang="en-GB" sz="1800" dirty="0" smtClean="0"/>
              <a:t> web, (2021),</a:t>
            </a:r>
            <a:r>
              <a:rPr lang="en-GB" sz="1800" dirty="0"/>
              <a:t> Coronavirus and its impact on UK hospitality: January 2020 to June </a:t>
            </a:r>
            <a:r>
              <a:rPr lang="en-GB" sz="1800" dirty="0" smtClean="0"/>
              <a:t>2021, office for national statistics</a:t>
            </a:r>
            <a:r>
              <a:rPr lang="en-GB" sz="1800" dirty="0"/>
              <a:t>, available at: </a:t>
            </a:r>
            <a:r>
              <a:rPr lang="en-GB" sz="1800" dirty="0">
                <a:hlinkClick r:id="rId2"/>
              </a:rPr>
              <a:t>https://</a:t>
            </a:r>
            <a:r>
              <a:rPr lang="en-GB" sz="1800" dirty="0" smtClean="0">
                <a:hlinkClick r:id="rId2"/>
              </a:rPr>
              <a:t>www.ons.gov.uk/businessindustryandtrade/business/activitysizeandlocation/articles/coronavirusanditsimpactonukhospitality/january2020tojune2021</a:t>
            </a:r>
            <a:endParaRPr lang="en-GB" sz="1800" dirty="0" smtClean="0"/>
          </a:p>
          <a:p>
            <a:pPr marL="0" indent="0">
              <a:buNone/>
            </a:pPr>
            <a:endParaRPr lang="en-GB" sz="1800" dirty="0"/>
          </a:p>
          <a:p>
            <a:pPr marL="0" indent="0">
              <a:buNone/>
            </a:pPr>
            <a:r>
              <a:rPr lang="en-GB" sz="1800" dirty="0" err="1" smtClean="0"/>
              <a:t>Preno</a:t>
            </a:r>
            <a:r>
              <a:rPr lang="en-GB" sz="1800" dirty="0"/>
              <a:t>,(2022), Hotel target market segmentation: types of travellers in the hotel industry, available at: </a:t>
            </a:r>
          </a:p>
          <a:p>
            <a:pPr marL="0" indent="0">
              <a:buNone/>
            </a:pPr>
            <a:r>
              <a:rPr lang="en-GB" sz="1800" dirty="0"/>
              <a:t>https://prenohq.com/blog/hotel-target-market-segmentation-types-of-travellers-in-the-hotel-industry/</a:t>
            </a:r>
          </a:p>
          <a:p>
            <a:pPr marL="0" indent="0">
              <a:buNone/>
            </a:pPr>
            <a:endParaRPr lang="en-GB" sz="1800" dirty="0"/>
          </a:p>
          <a:p>
            <a:pPr marL="0" indent="0">
              <a:buNone/>
            </a:pPr>
            <a:r>
              <a:rPr lang="en-GB" sz="1800" dirty="0" err="1" smtClean="0"/>
              <a:t>Valamis</a:t>
            </a:r>
            <a:r>
              <a:rPr lang="en-GB" sz="1800" dirty="0" smtClean="0"/>
              <a:t> web,(4/May/2020), human recourses, </a:t>
            </a:r>
            <a:r>
              <a:rPr lang="en-GB" sz="1800" dirty="0"/>
              <a:t>Employee </a:t>
            </a:r>
            <a:r>
              <a:rPr lang="en-GB" sz="1800" dirty="0" smtClean="0"/>
              <a:t>Engagement, available at:</a:t>
            </a:r>
            <a:endParaRPr lang="en-GB" sz="1800" dirty="0"/>
          </a:p>
          <a:p>
            <a:pPr marL="0" indent="0">
              <a:buNone/>
            </a:pPr>
            <a:r>
              <a:rPr lang="en-GB" sz="1800" dirty="0" smtClean="0"/>
              <a:t> </a:t>
            </a:r>
            <a:r>
              <a:rPr lang="en-GB" sz="1800" dirty="0" smtClean="0">
                <a:hlinkClick r:id="rId3"/>
              </a:rPr>
              <a:t>https</a:t>
            </a:r>
            <a:r>
              <a:rPr lang="en-GB" sz="1800" dirty="0">
                <a:hlinkClick r:id="rId3"/>
              </a:rPr>
              <a:t>://</a:t>
            </a:r>
            <a:r>
              <a:rPr lang="en-GB" sz="1800" dirty="0" smtClean="0">
                <a:hlinkClick r:id="rId3"/>
              </a:rPr>
              <a:t>www.valamis.com/hub/employee-engagement</a:t>
            </a:r>
            <a:endParaRPr lang="en-GB" sz="1800" dirty="0" smtClean="0"/>
          </a:p>
          <a:p>
            <a:pPr marL="0" indent="0">
              <a:buNone/>
            </a:pPr>
            <a:r>
              <a:rPr lang="en-GB" sz="1800" dirty="0"/>
              <a:t>Wikipedia 2022, Employee </a:t>
            </a:r>
            <a:r>
              <a:rPr lang="en-GB" sz="1800" dirty="0" err="1"/>
              <a:t>E</a:t>
            </a:r>
            <a:r>
              <a:rPr lang="en-GB" sz="1800" dirty="0" err="1">
                <a:hlinkClick r:id="rId4"/>
              </a:rPr>
              <a:t>n</a:t>
            </a:r>
            <a:r>
              <a:rPr lang="en-GB" sz="1800" dirty="0" err="1"/>
              <a:t>gagment</a:t>
            </a:r>
            <a:r>
              <a:rPr lang="en-GB" sz="1800" dirty="0"/>
              <a:t>, available at: </a:t>
            </a:r>
            <a:r>
              <a:rPr lang="en-GB" sz="1800" dirty="0">
                <a:hlinkClick r:id="rId4"/>
              </a:rPr>
              <a:t>https://en.wikipedia.org/wiki/Employee_engagement#:~:text=Employee%20engagement%20is%20a%20part%20of%20employee%20retention.%22,%26%20Allen%2C%201991%29.%20Defining%20employee%20engagement%20remains%20problematic</a:t>
            </a:r>
            <a:r>
              <a:rPr lang="en-GB" sz="1800" dirty="0"/>
              <a:t>.</a:t>
            </a:r>
          </a:p>
          <a:p>
            <a:pPr marL="0" indent="0">
              <a:buNone/>
            </a:pPr>
            <a:endParaRPr lang="en-GB" sz="1800" dirty="0" smtClean="0"/>
          </a:p>
          <a:p>
            <a:pPr marL="0" indent="0">
              <a:buNone/>
            </a:pPr>
            <a:endParaRPr lang="en-GB" sz="1800" dirty="0"/>
          </a:p>
          <a:p>
            <a:pPr marL="0" indent="0">
              <a:buNone/>
            </a:pPr>
            <a:r>
              <a:rPr lang="en-GB" sz="1800" dirty="0" smtClean="0"/>
              <a:t> </a:t>
            </a:r>
          </a:p>
          <a:p>
            <a:pPr marL="0" indent="0">
              <a:buNone/>
            </a:pPr>
            <a:endParaRPr lang="en-GB" sz="1800" dirty="0"/>
          </a:p>
          <a:p>
            <a:pPr marL="0" indent="0">
              <a:buNone/>
            </a:pPr>
            <a:endParaRPr lang="en-GB" sz="1800" dirty="0" smtClean="0"/>
          </a:p>
          <a:p>
            <a:pPr marL="0" indent="0">
              <a:buNone/>
            </a:pPr>
            <a:endParaRPr lang="en-GB" sz="1800" dirty="0" smtClean="0"/>
          </a:p>
          <a:p>
            <a:pPr marL="0" indent="0">
              <a:buNone/>
            </a:pPr>
            <a:endParaRPr lang="en-GB" sz="1800" dirty="0"/>
          </a:p>
        </p:txBody>
      </p:sp>
    </p:spTree>
    <p:extLst>
      <p:ext uri="{BB962C8B-B14F-4D97-AF65-F5344CB8AC3E}">
        <p14:creationId xmlns:p14="http://schemas.microsoft.com/office/powerpoint/2010/main" val="26831365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1581</TotalTime>
  <Words>834</Words>
  <Application>Microsoft Office PowerPoint</Application>
  <PresentationFormat>Widescreen</PresentationFormat>
  <Paragraphs>94</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Wingdings</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dc:creator>
  <cp:lastModifiedBy>Admin</cp:lastModifiedBy>
  <cp:revision>102</cp:revision>
  <dcterms:created xsi:type="dcterms:W3CDTF">2022-03-23T09:56:03Z</dcterms:created>
  <dcterms:modified xsi:type="dcterms:W3CDTF">2022-12-06T09:33:39Z</dcterms:modified>
</cp:coreProperties>
</file>