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notesSlide+xml" PartName="/ppt/notesSlides/notesSlide9.xml"/>
  <Override ContentType="application/vnd.openxmlformats-officedocument.presentationml.notesSlide+xml" PartName="/ppt/notesSlides/notesSlide10.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notesMasterIdLst>
    <p:notesMasterId r:id="rId23"/>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Lst>
  <p:sldSz cx="18288000" cy="10287000"/>
  <p:notesSz cx="6858000" cy="9144000"/>
  <p:embeddedFontLst>
    <p:embeddedFont>
      <p:font typeface="Calibri (MS)" charset="1" panose="020F0502020204030204"/>
      <p:regular r:id="rId26"/>
    </p:embeddedFont>
    <p:embeddedFont>
      <p:font typeface="Calibri (MS) Bold" charset="1" panose="020F0702030404030204"/>
      <p:regular r:id="rId27"/>
    </p:embeddedFont>
    <p:embeddedFont>
      <p:font typeface="Canva Sans Bold" charset="1" panose="020B0803030501040103"/>
      <p:regular r:id="rId29"/>
    </p:embeddedFont>
    <p:embeddedFont>
      <p:font typeface="Canva Sans" charset="1" panose="020B0503030501040103"/>
      <p:regular r:id="rId30"/>
    </p:embeddedFont>
    <p:embeddedFont>
      <p:font typeface="Arimo" charset="1" panose="020B0604020202020204"/>
      <p:regular r:id="rId33"/>
    </p:embeddedFont>
    <p:embeddedFont>
      <p:font typeface="Canva Sans Bold Italics" charset="1" panose="020B0803030501040103"/>
      <p:regular r:id="rId38"/>
    </p:embeddedFont>
    <p:embeddedFont>
      <p:font typeface="Canva Sans Italics" charset="1" panose="020B0503030501040103"/>
      <p:regular r:id="rId4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notesMasters/notesMaster1.xml" Type="http://schemas.openxmlformats.org/officeDocument/2006/relationships/notesMaster"/><Relationship Id="rId24" Target="theme/theme2.xml" Type="http://schemas.openxmlformats.org/officeDocument/2006/relationships/theme"/><Relationship Id="rId25" Target="notesSlides/notesSlide1.xml" Type="http://schemas.openxmlformats.org/officeDocument/2006/relationships/notesSlide"/><Relationship Id="rId26" Target="fonts/font26.fntdata" Type="http://schemas.openxmlformats.org/officeDocument/2006/relationships/font"/><Relationship Id="rId27" Target="fonts/font27.fntdata" Type="http://schemas.openxmlformats.org/officeDocument/2006/relationships/font"/><Relationship Id="rId28" Target="notesSlides/notesSlide2.xml" Type="http://schemas.openxmlformats.org/officeDocument/2006/relationships/notesSlide"/><Relationship Id="rId29" Target="fonts/font29.fntdata" Type="http://schemas.openxmlformats.org/officeDocument/2006/relationships/font"/><Relationship Id="rId3" Target="viewProps.xml" Type="http://schemas.openxmlformats.org/officeDocument/2006/relationships/viewProps"/><Relationship Id="rId30" Target="fonts/font30.fntdata" Type="http://schemas.openxmlformats.org/officeDocument/2006/relationships/font"/><Relationship Id="rId31" Target="notesSlides/notesSlide3.xml" Type="http://schemas.openxmlformats.org/officeDocument/2006/relationships/notesSlide"/><Relationship Id="rId32" Target="notesSlides/notesSlide4.xml" Type="http://schemas.openxmlformats.org/officeDocument/2006/relationships/notesSlide"/><Relationship Id="rId33" Target="fonts/font33.fntdata" Type="http://schemas.openxmlformats.org/officeDocument/2006/relationships/font"/><Relationship Id="rId34" Target="notesSlides/notesSlide5.xml" Type="http://schemas.openxmlformats.org/officeDocument/2006/relationships/notesSlide"/><Relationship Id="rId35" Target="notesSlides/notesSlide6.xml" Type="http://schemas.openxmlformats.org/officeDocument/2006/relationships/notesSlide"/><Relationship Id="rId36" Target="notesSlides/notesSlide7.xml" Type="http://schemas.openxmlformats.org/officeDocument/2006/relationships/notesSlide"/><Relationship Id="rId37" Target="notesSlides/notesSlide8.xml" Type="http://schemas.openxmlformats.org/officeDocument/2006/relationships/notesSlide"/><Relationship Id="rId38" Target="fonts/font38.fntdata" Type="http://schemas.openxmlformats.org/officeDocument/2006/relationships/font"/><Relationship Id="rId39" Target="notesSlides/notesSlide9.xml" Type="http://schemas.openxmlformats.org/officeDocument/2006/relationships/notesSlide"/><Relationship Id="rId4" Target="theme/theme1.xml" Type="http://schemas.openxmlformats.org/officeDocument/2006/relationships/theme"/><Relationship Id="rId40" Target="fonts/font40.fntdata" Type="http://schemas.openxmlformats.org/officeDocument/2006/relationships/font"/><Relationship Id="rId41" Target="notesSlides/notesSlide10.xml" Type="http://schemas.openxmlformats.org/officeDocument/2006/relationships/notesSlide"/><Relationship Id="rId42" Target="notesSlides/notesSlide11.xml" Type="http://schemas.openxmlformats.org/officeDocument/2006/relationships/notesSlide"/><Relationship Id="rId43" Target="notesSlides/notesSlide12.xml" Type="http://schemas.openxmlformats.org/officeDocument/2006/relationships/notesSlid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notesMasters/_rels/notesMaster1.xml.rels><?xml version="1.0" encoding="UTF-8" standalone="yes"?><Relationships xmlns="http://schemas.openxmlformats.org/package/2006/relationships"><Relationship Id="rId1" Target="../theme/theme2.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1.7.2013</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xml" Type="http://schemas.openxmlformats.org/officeDocument/2006/relationships/slide"/></Relationships>
</file>

<file path=ppt/notesSlides/_rels/notesSlide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2.xml" Type="http://schemas.openxmlformats.org/officeDocument/2006/relationships/slide"/></Relationships>
</file>

<file path=ppt/notesSlides/_rels/notesSlide3.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3.xml" Type="http://schemas.openxmlformats.org/officeDocument/2006/relationships/slide"/></Relationships>
</file>

<file path=ppt/notesSlides/_rels/notesSlide4.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4.xml" Type="http://schemas.openxmlformats.org/officeDocument/2006/relationships/slide"/></Relationships>
</file>

<file path=ppt/notesSlides/_rels/notesSlide5.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5.xml" Type="http://schemas.openxmlformats.org/officeDocument/2006/relationships/slide"/></Relationships>
</file>

<file path=ppt/notesSlides/_rels/notesSlide6.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6.xml" Type="http://schemas.openxmlformats.org/officeDocument/2006/relationships/slide"/></Relationships>
</file>

<file path=ppt/notesSlides/_rels/notesSlide7.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7.xml" Type="http://schemas.openxmlformats.org/officeDocument/2006/relationships/slide"/></Relationships>
</file>

<file path=ppt/notesSlides/_rels/notesSlide8.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9.xml" Type="http://schemas.openxmlformats.org/officeDocument/2006/relationships/slide"/></Relationships>
</file>

<file path=ppt/notesSlides/_rels/notesSlide9.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0.xml" Type="http://schemas.openxmlformats.org/officeDocument/2006/relationships/slide"/></Relationships>
</file>

<file path=ppt/notesSlides/_rels/notesSlide10.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2.xml" Type="http://schemas.openxmlformats.org/officeDocument/2006/relationships/slide"/></Relationships>
</file>

<file path=ppt/notesSlides/_rels/notesSlide11.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3.xml" Type="http://schemas.openxmlformats.org/officeDocument/2006/relationships/slide"/></Relationships>
</file>

<file path=ppt/notesSlides/_rels/notesSlide12.xml.rels><?xml version="1.0" encoding="UTF-8" standalone="yes"?><Relationships xmlns="http://schemas.openxmlformats.org/package/2006/relationships"><Relationship Id="rId1" Target="../notesMasters/notesMaster1.xml" Type="http://schemas.openxmlformats.org/officeDocument/2006/relationships/notesMaster"/><Relationship Id="rId2" Target="../slides/slide17.xml" Type="http://schemas.openxmlformats.org/officeDocument/2006/relationships/slide"/></Relationships>
</file>

<file path=ppt/notesSlides/notesSlide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Week 4</a:t>
            </a:r>
          </a:p>
          <a:p>
            <a:r>
              <a:rPr lang="en-US"/>
              <a:t>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2.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Overall aims and objectives</a:t>
            </a:r>
          </a:p>
          <a:p>
            <a:r>
              <a:rPr lang="en-US"/>
              <a:t>2</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3.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Create two lists; art and science</a:t>
            </a:r>
          </a:p>
          <a:p>
            <a:r>
              <a:rPr lang="en-US"/>
              <a:t>3</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4.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Focus is on sensory experiences, hands on learning which is experiential.  Caters for all intelligences and different types of learners.  Promotes experimentation with colour, texture and pattern.  </a:t>
            </a:r>
          </a:p>
          <a:p>
            <a:r>
              <a:rPr lang="en-US"/>
              <a:t>4</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5.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Compulsory  in education whereas art can be dropped in y9</a:t>
            </a:r>
          </a:p>
          <a:p>
            <a:r>
              <a:rPr lang="en-US"/>
              <a:t/>
            </a:r>
          </a:p>
          <a:p>
            <a:r>
              <a:rPr lang="en-US"/>
              <a:t>Viewed as important as it provides us with scientific thinking skills which we use in every day life.  Cooking – follows scientific methods.  </a:t>
            </a:r>
          </a:p>
          <a:p>
            <a:r>
              <a:rPr lang="en-US"/>
              <a:t/>
            </a:r>
          </a:p>
          <a:p>
            <a:r>
              <a:rPr lang="en-US"/>
              <a:t>Promotes inquiry – encourages the asking of questions and being inquisitive.</a:t>
            </a:r>
          </a:p>
          <a:p>
            <a:r>
              <a:rPr lang="en-US"/>
              <a:t/>
            </a:r>
          </a:p>
          <a:p>
            <a:r>
              <a:rPr lang="en-US"/>
              <a:t/>
            </a:r>
          </a:p>
          <a:p>
            <a:r>
              <a:rPr lang="en-US"/>
              <a:t>Secondary – teaching takes place in a laboratory, type of teacher changes from a generalist to a specialist (more of a formal investigative approach in secondary), problems occur in secondary : pupils may repeat work done in primary, scientific language and to teaching style can become too complex for children, science teachers often fail to refer to pupils previous experiences </a:t>
            </a:r>
          </a:p>
          <a:p>
            <a:r>
              <a:rPr lang="en-US"/>
              <a:t>6</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6.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Aims taken from DFE – mainly focus on England.  Can be seen from the aims that Science plays a key part in everyday life.  Appears that learning about science will set them up for their future.  Importance on evidence based and practical activities.   Similar features to the aims of art?</a:t>
            </a:r>
          </a:p>
          <a:p>
            <a:r>
              <a:rPr lang="en-US"/>
              <a:t>7</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7.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9</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8.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Discuss which one and reasons why in groups</a:t>
            </a:r>
          </a:p>
          <a:p>
            <a:r>
              <a:rPr lang="en-US"/>
              <a:t/>
            </a:r>
          </a:p>
          <a:p>
            <a:r>
              <a:rPr lang="en-US"/>
              <a:t>Debate going on between the National gallery and queens galley in London. NG believes artist, QG believes scientist.  - both correct.  Da Vinci started out as an artist but referred to himself as a scientist in later life.  </a:t>
            </a:r>
          </a:p>
          <a:p>
            <a:r>
              <a:rPr lang="en-US"/>
              <a:t>10</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9.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Born 1452 – </a:t>
            </a:r>
          </a:p>
          <a:p>
            <a:r>
              <a:rPr lang="en-US"/>
              <a:t/>
            </a:r>
          </a:p>
          <a:p>
            <a:r>
              <a:rPr lang="en-US"/>
              <a:t>Most famous piece of work – Mona Lisa </a:t>
            </a:r>
          </a:p>
          <a:p>
            <a:r>
              <a:rPr lang="en-US"/>
              <a:t/>
            </a:r>
          </a:p>
          <a:p>
            <a:r>
              <a:rPr lang="en-US"/>
              <a:t>Inventions and anatomy </a:t>
            </a:r>
          </a:p>
          <a:p>
            <a:r>
              <a:rPr lang="en-US"/>
              <a:t/>
            </a:r>
          </a:p>
          <a:p>
            <a:r>
              <a:rPr lang="en-US"/>
              <a:t>To understand his significance you must understand the science of the time – over 500 years ago –knowledge from bible (they believed that science that involved experiments were full of errors</a:t>
            </a:r>
          </a:p>
          <a:p>
            <a:r>
              <a:rPr lang="en-US"/>
              <a:t/>
            </a:r>
          </a:p>
          <a:p>
            <a:r>
              <a:rPr lang="en-US"/>
              <a:t>He was the first to see clearly that knowledge of science would have to come from repeated experiments done, not unproven ideas. </a:t>
            </a:r>
          </a:p>
          <a:p>
            <a:r>
              <a:rPr lang="en-US"/>
              <a:t/>
            </a:r>
          </a:p>
          <a:p>
            <a:r>
              <a:rPr lang="en-US"/>
              <a:t>One of the reasons that he did fail in scientific investigations was because many of the mathematic laws that he needed had not yet been discovered.</a:t>
            </a:r>
          </a:p>
          <a:p>
            <a:r>
              <a:rPr lang="en-US"/>
              <a:t/>
            </a:r>
          </a:p>
          <a:p>
            <a:r>
              <a:rPr lang="en-US"/>
              <a:t/>
            </a:r>
          </a:p>
          <a:p>
            <a:r>
              <a:rPr lang="en-US"/>
              <a:t>11</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0.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Thoughts are that art and science should be combined, possibly this is already done unknowingly .  Both art and science promote inquiry – this is why these subject are focused on the most when looking at enquiring minds.  </a:t>
            </a:r>
          </a:p>
          <a:p>
            <a:r>
              <a:rPr lang="en-US"/>
              <a:t/>
            </a:r>
          </a:p>
          <a:p>
            <a:r>
              <a:rPr lang="en-US"/>
              <a:t>Both subjects encourage exploration and the engagement of pupils in sessions.  </a:t>
            </a:r>
          </a:p>
          <a:p>
            <a:r>
              <a:rPr lang="en-US"/>
              <a:t/>
            </a:r>
          </a:p>
          <a:p>
            <a:r>
              <a:rPr lang="en-US"/>
              <a:t>From categories it can be seen that both subjects promote a hands on approach to learning.  Pupils guided by own interests? Does this increase imagination?</a:t>
            </a:r>
          </a:p>
          <a:p>
            <a:r>
              <a:rPr lang="en-US"/>
              <a:t/>
            </a:r>
          </a:p>
          <a:p>
            <a:r>
              <a:rPr lang="en-US"/>
              <a:t/>
            </a:r>
          </a:p>
          <a:p>
            <a:r>
              <a:rPr lang="en-US"/>
              <a:t/>
            </a:r>
          </a:p>
          <a:p>
            <a:r>
              <a:rPr lang="en-US"/>
              <a:t>14</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1.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Astronaut, doctor, dancer, art collector – first women in America to travel to space </a:t>
            </a:r>
          </a:p>
          <a:p>
            <a:r>
              <a:rPr lang="en-US"/>
              <a:t>15</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notesSlides/notesSlide12.xml><?xml version="1.0" encoding="utf-8"?>
<p:notes xmlns:p="http://schemas.openxmlformats.org/presentationml/2006/main" xmlns:a="http://schemas.openxmlformats.org/drawingml/2006/main">
  <p:cSld>
    <p:spTree xmlns:r="http://schemas.openxmlformats.org/officeDocument/2006/relationships">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id="{B7268E1E-0E44-426D-905E-8AD9B19D2182}" type="datetimeFigureOut">
              <a:rPr lang="cs-CZ" smtClean="0"/>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19</a:t>
            </a:r>
            <a:endParaRPr lang="en-US" smtClean="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id="{871B2431-D351-4C6E-A3CF-9DFAC0E3E050}" type="slidenum">
              <a:rPr lang="cs-CZ" smtClean="0"/>
              <a:t>‹#›</a:t>
            </a:r>
          </a:p>
        </p:txBody>
      </p:sp>
    </p:spTree>
  </p:cSld>
  <p:clrMapOvr>
    <a:masterClrMapping/>
  </p:clrMapOvr>
</p:note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xml" Type="http://schemas.openxmlformats.org/officeDocument/2006/relationships/notesSlide"/><Relationship Id="rId3" Target="../media/image1.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2.xml" Type="http://schemas.openxmlformats.org/officeDocument/2006/relationships/notesSlid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3.xml" Type="http://schemas.openxmlformats.org/officeDocument/2006/relationships/notesSlide"/><Relationship Id="rId3" Target="../media/image2.png" Type="http://schemas.openxmlformats.org/officeDocument/2006/relationships/image"/><Relationship Id="rId4" Target="../media/image3.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4.xml" Type="http://schemas.openxmlformats.org/officeDocument/2006/relationships/notesSlid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5.xml" Type="http://schemas.openxmlformats.org/officeDocument/2006/relationships/notesSlid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6.xml" Type="http://schemas.openxmlformats.org/officeDocument/2006/relationships/notesSlid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7.xml" Type="http://schemas.openxmlformats.org/officeDocument/2006/relationships/notesSlid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8.xml" Type="http://schemas.openxmlformats.org/officeDocument/2006/relationships/notesSlide"/><Relationship Id="rId3" Target="../media/image4.jpeg" Type="http://schemas.openxmlformats.org/officeDocument/2006/relationships/image"/><Relationship Id="rId4" Target="http://www.google.co.uk/url?sa=i&amp;source=images&amp;cd=&amp;cad=rja&amp;uact=8&amp;ved=0CAgQjRw&amp;url=http://webneel.com/leonardo-da-vinci-paintings-drawings&amp;ei=UDk-VOzOBOHV7gawuIHQAw&amp;psig=AFQjCNFUgWHSQ1aKDnuYdXc4CyMa_XhjIg&amp;ust=1413450448172890" TargetMode="External" Type="http://schemas.openxmlformats.org/officeDocument/2006/relationships/hyperlink"/><Relationship Id="rId5" Target="../media/image5.jpeg" Type="http://schemas.openxmlformats.org/officeDocument/2006/relationships/image"/><Relationship Id="rId6" Target="../media/image6.jpeg" Type="http://schemas.openxmlformats.org/officeDocument/2006/relationships/image"/><Relationship Id="rId7" Target="../media/image7.jpeg" Type="http://schemas.openxmlformats.org/officeDocument/2006/relationships/image"/><Relationship Id="rId8" Target="../media/image8.jpe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9.xml" Type="http://schemas.openxmlformats.org/officeDocument/2006/relationships/notesSlide"/><Relationship Id="rId3" Target="../media/image9.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https://www.youtube.com/watch?v=jMTJD5hTx4U" TargetMode="External" Type="http://schemas.openxmlformats.org/officeDocument/2006/relationships/hyperlink"/><Relationship Id="rId3" Target="../media/image10.jpeg" Type="http://schemas.openxmlformats.org/officeDocument/2006/relationships/image"/><Relationship Id="rId4" Target="../media/image11.jpe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0.xml" Type="http://schemas.openxmlformats.org/officeDocument/2006/relationships/notesSlid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1.xml" Type="http://schemas.openxmlformats.org/officeDocument/2006/relationships/notesSlide"/><Relationship Id="rId3" Target="http://www.ted.com/talks/mae_jemison_on_teaching_arts_and_sciences_together?language=en" TargetMode="External" Type="http://schemas.openxmlformats.org/officeDocument/2006/relationships/hyperlink"/><Relationship Id="rId4" Target="../media/image12.png" Type="http://schemas.openxmlformats.org/officeDocument/2006/relationships/image"/><Relationship Id="rId5" Target="../media/image13.sv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https://www.youtube.com/watch?v=uDfVMvbCusY" TargetMode="External" Type="http://schemas.openxmlformats.org/officeDocument/2006/relationships/hyperlink"/><Relationship Id="rId3" Target="../media/image12.png" Type="http://schemas.openxmlformats.org/officeDocument/2006/relationships/image"/><Relationship Id="rId4" Target="../media/image13.sv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4.pn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notesSlides/notesSlide12.xml" Type="http://schemas.openxmlformats.org/officeDocument/2006/relationships/notesSlid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grpSp>
        <p:nvGrpSpPr>
          <p:cNvPr name="Group 2" id="2"/>
          <p:cNvGrpSpPr/>
          <p:nvPr/>
        </p:nvGrpSpPr>
        <p:grpSpPr>
          <a:xfrm rot="0">
            <a:off x="-1619110" y="-2057400"/>
            <a:ext cx="21189538" cy="14959735"/>
            <a:chOff x="0" y="0"/>
            <a:chExt cx="5580784" cy="3940012"/>
          </a:xfrm>
        </p:grpSpPr>
        <p:sp>
          <p:nvSpPr>
            <p:cNvPr name="Freeform 3" id="3"/>
            <p:cNvSpPr/>
            <p:nvPr/>
          </p:nvSpPr>
          <p:spPr>
            <a:xfrm flipH="false" flipV="false" rot="0">
              <a:off x="0" y="0"/>
              <a:ext cx="5580784" cy="3940013"/>
            </a:xfrm>
            <a:custGeom>
              <a:avLst/>
              <a:gdLst/>
              <a:ahLst/>
              <a:cxnLst/>
              <a:rect r="r" b="b" t="t" l="l"/>
              <a:pathLst>
                <a:path h="3940013" w="5580784">
                  <a:moveTo>
                    <a:pt x="0" y="0"/>
                  </a:moveTo>
                  <a:lnTo>
                    <a:pt x="5580784" y="0"/>
                  </a:lnTo>
                  <a:lnTo>
                    <a:pt x="5580784" y="3940013"/>
                  </a:lnTo>
                  <a:lnTo>
                    <a:pt x="0" y="3940013"/>
                  </a:lnTo>
                  <a:close/>
                </a:path>
              </a:pathLst>
            </a:custGeom>
            <a:solidFill>
              <a:srgbClr val="000000"/>
            </a:solidFill>
          </p:spPr>
        </p:sp>
        <p:sp>
          <p:nvSpPr>
            <p:cNvPr name="TextBox 4" id="4"/>
            <p:cNvSpPr txBox="true"/>
            <p:nvPr/>
          </p:nvSpPr>
          <p:spPr>
            <a:xfrm>
              <a:off x="0" y="-38100"/>
              <a:ext cx="5580784" cy="3978112"/>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10478092" y="-454506"/>
            <a:ext cx="11196011" cy="11196011"/>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3"/>
              <a:stretch>
                <a:fillRect l="-19965" t="-5989" r="0" b="-13976"/>
              </a:stretch>
            </a:blipFill>
          </p:spPr>
        </p:sp>
      </p:grpSp>
      <p:sp>
        <p:nvSpPr>
          <p:cNvPr name="TextBox 7" id="7"/>
          <p:cNvSpPr txBox="true"/>
          <p:nvPr/>
        </p:nvSpPr>
        <p:spPr>
          <a:xfrm rot="0">
            <a:off x="1028700" y="6580730"/>
            <a:ext cx="9236349" cy="3021120"/>
          </a:xfrm>
          <a:prstGeom prst="rect">
            <a:avLst/>
          </a:prstGeom>
        </p:spPr>
        <p:txBody>
          <a:bodyPr anchor="t" rtlCol="false" tIns="0" lIns="0" bIns="0" rIns="0">
            <a:spAutoFit/>
          </a:bodyPr>
          <a:lstStyle/>
          <a:p>
            <a:pPr algn="ctr">
              <a:lnSpc>
                <a:spcPts val="4777"/>
              </a:lnSpc>
            </a:pPr>
            <a:r>
              <a:rPr lang="en-US" sz="3761" spc="3">
                <a:solidFill>
                  <a:srgbClr val="FFFFFF"/>
                </a:solidFill>
                <a:latin typeface="Calibri (MS)"/>
                <a:ea typeface="Calibri (MS)"/>
                <a:cs typeface="Calibri (MS)"/>
                <a:sym typeface="Calibri (MS)"/>
              </a:rPr>
              <a:t>ECES5021C</a:t>
            </a:r>
          </a:p>
          <a:p>
            <a:pPr algn="ctr">
              <a:lnSpc>
                <a:spcPts val="4777"/>
              </a:lnSpc>
            </a:pPr>
          </a:p>
          <a:p>
            <a:pPr algn="ctr">
              <a:lnSpc>
                <a:spcPts val="4777"/>
              </a:lnSpc>
            </a:pPr>
            <a:r>
              <a:rPr lang="en-US" sz="3761" spc="3">
                <a:solidFill>
                  <a:srgbClr val="FFFFFF"/>
                </a:solidFill>
                <a:latin typeface="Calibri (MS)"/>
                <a:ea typeface="Calibri (MS)"/>
                <a:cs typeface="Calibri (MS)"/>
                <a:sym typeface="Calibri (MS)"/>
              </a:rPr>
              <a:t>Y</a:t>
            </a:r>
            <a:r>
              <a:rPr lang="en-US" sz="3761" spc="3">
                <a:solidFill>
                  <a:srgbClr val="FFFFFF"/>
                </a:solidFill>
                <a:latin typeface="Calibri (MS)"/>
                <a:ea typeface="Calibri (MS)"/>
                <a:cs typeface="Calibri (MS)"/>
                <a:sym typeface="Calibri (MS)"/>
              </a:rPr>
              <a:t> Meddwl Ymholgar</a:t>
            </a:r>
          </a:p>
          <a:p>
            <a:pPr algn="ctr">
              <a:lnSpc>
                <a:spcPts val="4777"/>
              </a:lnSpc>
            </a:pPr>
          </a:p>
          <a:p>
            <a:pPr algn="ctr">
              <a:lnSpc>
                <a:spcPts val="4777"/>
              </a:lnSpc>
            </a:pPr>
            <a:r>
              <a:rPr lang="en-US" sz="3761" spc="3">
                <a:solidFill>
                  <a:srgbClr val="FFFFFF"/>
                </a:solidFill>
                <a:latin typeface="Calibri (MS)"/>
                <a:ea typeface="Calibri (MS)"/>
                <a:cs typeface="Calibri (MS)"/>
                <a:sym typeface="Calibri (MS)"/>
              </a:rPr>
              <a:t>Th</a:t>
            </a:r>
            <a:r>
              <a:rPr lang="en-US" sz="3761" spc="3">
                <a:solidFill>
                  <a:srgbClr val="FFFFFF"/>
                </a:solidFill>
                <a:latin typeface="Calibri (MS)"/>
                <a:ea typeface="Calibri (MS)"/>
                <a:cs typeface="Calibri (MS)"/>
                <a:sym typeface="Calibri (MS)"/>
              </a:rPr>
              <a:t>e Enquiring Mind</a:t>
            </a:r>
          </a:p>
        </p:txBody>
      </p:sp>
      <p:sp>
        <p:nvSpPr>
          <p:cNvPr name="TextBox 8" id="8"/>
          <p:cNvSpPr txBox="true"/>
          <p:nvPr/>
        </p:nvSpPr>
        <p:spPr>
          <a:xfrm rot="0">
            <a:off x="4478604" y="681289"/>
            <a:ext cx="2336542" cy="1019595"/>
          </a:xfrm>
          <a:prstGeom prst="rect">
            <a:avLst/>
          </a:prstGeom>
        </p:spPr>
        <p:txBody>
          <a:bodyPr anchor="t" rtlCol="false" tIns="0" lIns="0" bIns="0" rIns="0">
            <a:spAutoFit/>
          </a:bodyPr>
          <a:lstStyle/>
          <a:p>
            <a:pPr algn="ctr">
              <a:lnSpc>
                <a:spcPts val="8148"/>
              </a:lnSpc>
            </a:pPr>
            <a:r>
              <a:rPr lang="en-US" sz="4202">
                <a:solidFill>
                  <a:srgbClr val="FFFFFF"/>
                </a:solidFill>
                <a:latin typeface="Calibri (MS)"/>
                <a:ea typeface="Calibri (MS)"/>
                <a:cs typeface="Calibri (MS)"/>
                <a:sym typeface="Calibri (MS)"/>
              </a:rPr>
              <a:t>Sesiwn 7</a:t>
            </a:r>
          </a:p>
        </p:txBody>
      </p:sp>
      <p:sp>
        <p:nvSpPr>
          <p:cNvPr name="TextBox 9" id="9"/>
          <p:cNvSpPr txBox="true"/>
          <p:nvPr/>
        </p:nvSpPr>
        <p:spPr>
          <a:xfrm rot="0">
            <a:off x="1466990" y="1662358"/>
            <a:ext cx="8359769" cy="4785450"/>
          </a:xfrm>
          <a:prstGeom prst="rect">
            <a:avLst/>
          </a:prstGeom>
        </p:spPr>
        <p:txBody>
          <a:bodyPr anchor="t" rtlCol="false" tIns="0" lIns="0" bIns="0" rIns="0">
            <a:spAutoFit/>
          </a:bodyPr>
          <a:lstStyle/>
          <a:p>
            <a:pPr algn="ctr">
              <a:lnSpc>
                <a:spcPts val="9235"/>
              </a:lnSpc>
            </a:pPr>
            <a:r>
              <a:rPr lang="en-US" b="true" sz="6596" spc="13">
                <a:solidFill>
                  <a:srgbClr val="FFFFFF"/>
                </a:solidFill>
                <a:latin typeface="Calibri (MS) Bold"/>
                <a:ea typeface="Calibri (MS) Bold"/>
                <a:cs typeface="Calibri (MS) Bold"/>
                <a:sym typeface="Calibri (MS) Bold"/>
              </a:rPr>
              <a:t>Y Ddadl Celf v Gwyddoniaeth</a:t>
            </a:r>
          </a:p>
          <a:p>
            <a:pPr algn="ctr">
              <a:lnSpc>
                <a:spcPts val="9235"/>
              </a:lnSpc>
            </a:pPr>
            <a:r>
              <a:rPr lang="en-US" b="true" sz="6596" spc="13">
                <a:solidFill>
                  <a:srgbClr val="FFFFFF"/>
                </a:solidFill>
                <a:latin typeface="Calibri (MS) Bold"/>
                <a:ea typeface="Calibri (MS) Bold"/>
                <a:cs typeface="Calibri (MS) Bold"/>
                <a:sym typeface="Calibri (MS) Bold"/>
              </a:rPr>
              <a:t>The Art v Science Debate</a:t>
            </a:r>
          </a:p>
        </p:txBody>
      </p:sp>
    </p:spTree>
  </p:cSld>
  <p:clrMapOvr>
    <a:masterClrMapping/>
  </p:clrMapOvr>
</p:sld>
</file>

<file path=ppt/slides/slide2.xml><?xml version="1.0" encoding="utf-8"?>
<p:sld xmlns:p="http://schemas.openxmlformats.org/presentationml/2006/main" xmlns:a="http://schemas.openxmlformats.org/drawingml/2006/main">
  <p:cSld>
    <p:bg>
      <p:bgPr>
        <a:solidFill>
          <a:srgbClr val="000000"/>
        </a:solidFill>
      </p:bgPr>
    </p:bg>
    <p:spTree>
      <p:nvGrpSpPr>
        <p:cNvPr id="1" name=""/>
        <p:cNvGrpSpPr/>
        <p:nvPr/>
      </p:nvGrpSpPr>
      <p:grpSpPr>
        <a:xfrm>
          <a:off x="0" y="0"/>
          <a:ext cx="0" cy="0"/>
          <a:chOff x="0" y="0"/>
          <a:chExt cx="0" cy="0"/>
        </a:xfrm>
      </p:grpSpPr>
      <p:grpSp>
        <p:nvGrpSpPr>
          <p:cNvPr name="Group 2" id="2"/>
          <p:cNvGrpSpPr/>
          <p:nvPr/>
        </p:nvGrpSpPr>
        <p:grpSpPr>
          <a:xfrm rot="0">
            <a:off x="-1744276" y="-1327052"/>
            <a:ext cx="21189538" cy="14959735"/>
            <a:chOff x="0" y="0"/>
            <a:chExt cx="5580784" cy="3940012"/>
          </a:xfrm>
        </p:grpSpPr>
        <p:sp>
          <p:nvSpPr>
            <p:cNvPr name="Freeform 3" id="3"/>
            <p:cNvSpPr/>
            <p:nvPr/>
          </p:nvSpPr>
          <p:spPr>
            <a:xfrm flipH="false" flipV="false" rot="0">
              <a:off x="0" y="0"/>
              <a:ext cx="5580784" cy="3940013"/>
            </a:xfrm>
            <a:custGeom>
              <a:avLst/>
              <a:gdLst/>
              <a:ahLst/>
              <a:cxnLst/>
              <a:rect r="r" b="b" t="t" l="l"/>
              <a:pathLst>
                <a:path h="3940013" w="5580784">
                  <a:moveTo>
                    <a:pt x="0" y="0"/>
                  </a:moveTo>
                  <a:lnTo>
                    <a:pt x="5580784" y="0"/>
                  </a:lnTo>
                  <a:lnTo>
                    <a:pt x="5580784" y="3940013"/>
                  </a:lnTo>
                  <a:lnTo>
                    <a:pt x="0" y="3940013"/>
                  </a:lnTo>
                  <a:close/>
                </a:path>
              </a:pathLst>
            </a:custGeom>
            <a:solidFill>
              <a:srgbClr val="000000"/>
            </a:solidFill>
          </p:spPr>
        </p:sp>
        <p:sp>
          <p:nvSpPr>
            <p:cNvPr name="TextBox 4" id="4"/>
            <p:cNvSpPr txBox="true"/>
            <p:nvPr/>
          </p:nvSpPr>
          <p:spPr>
            <a:xfrm>
              <a:off x="0" y="-38100"/>
              <a:ext cx="5580784" cy="3978112"/>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9144000" y="3047330"/>
            <a:ext cx="8139768" cy="6210970"/>
            <a:chOff x="0" y="0"/>
            <a:chExt cx="6255399" cy="4773120"/>
          </a:xfrm>
        </p:grpSpPr>
        <p:sp>
          <p:nvSpPr>
            <p:cNvPr name="Freeform 6" id="6"/>
            <p:cNvSpPr/>
            <p:nvPr/>
          </p:nvSpPr>
          <p:spPr>
            <a:xfrm flipH="false" flipV="false" rot="0">
              <a:off x="0" y="0"/>
              <a:ext cx="6255399" cy="4773120"/>
            </a:xfrm>
            <a:custGeom>
              <a:avLst/>
              <a:gdLst/>
              <a:ahLst/>
              <a:cxnLst/>
              <a:rect r="r" b="b" t="t" l="l"/>
              <a:pathLst>
                <a:path h="4773120" w="6255399">
                  <a:moveTo>
                    <a:pt x="0" y="0"/>
                  </a:moveTo>
                  <a:lnTo>
                    <a:pt x="6255399" y="0"/>
                  </a:lnTo>
                  <a:lnTo>
                    <a:pt x="6255399" y="4773120"/>
                  </a:lnTo>
                  <a:lnTo>
                    <a:pt x="0" y="4773120"/>
                  </a:lnTo>
                  <a:close/>
                </a:path>
              </a:pathLst>
            </a:custGeom>
          </p:spPr>
        </p:sp>
        <p:sp>
          <p:nvSpPr>
            <p:cNvPr name="TextBox 7" id="7"/>
            <p:cNvSpPr txBox="true"/>
            <p:nvPr/>
          </p:nvSpPr>
          <p:spPr>
            <a:xfrm>
              <a:off x="0" y="0"/>
              <a:ext cx="6255399" cy="4773120"/>
            </a:xfrm>
            <a:prstGeom prst="rect">
              <a:avLst/>
            </a:prstGeom>
          </p:spPr>
          <p:txBody>
            <a:bodyPr anchor="t" rtlCol="false" tIns="0" lIns="0" bIns="0" rIns="0"/>
            <a:lstStyle/>
            <a:p>
              <a:pPr algn="l">
                <a:lnSpc>
                  <a:spcPts val="3997"/>
                </a:lnSpc>
              </a:pPr>
              <a:r>
                <a:rPr lang="en-US" b="true" sz="3331" spc="7" u="sng">
                  <a:solidFill>
                    <a:srgbClr val="FFFFFF"/>
                  </a:solidFill>
                  <a:latin typeface="Canva Sans Bold"/>
                  <a:ea typeface="Canva Sans Bold"/>
                  <a:cs typeface="Canva Sans Bold"/>
                  <a:sym typeface="Canva Sans Bold"/>
                </a:rPr>
                <a:t>Aim:</a:t>
              </a:r>
            </a:p>
            <a:p>
              <a:pPr algn="l" marL="428700" indent="-214350" lvl="1">
                <a:lnSpc>
                  <a:spcPts val="3997"/>
                </a:lnSpc>
                <a:buFont typeface="Arial"/>
                <a:buChar char="•"/>
              </a:pPr>
              <a:r>
                <a:rPr lang="en-US" sz="3331" spc="7">
                  <a:solidFill>
                    <a:srgbClr val="FFFFFF"/>
                  </a:solidFill>
                  <a:latin typeface="Canva Sans"/>
                  <a:ea typeface="Canva Sans"/>
                  <a:cs typeface="Canva Sans"/>
                  <a:sym typeface="Canva Sans"/>
                </a:rPr>
                <a:t>To explore the similarities and differences between creative and scientific approaches </a:t>
              </a:r>
            </a:p>
            <a:p>
              <a:pPr algn="l" marL="428700" indent="-214350" lvl="1">
                <a:lnSpc>
                  <a:spcPts val="3997"/>
                </a:lnSpc>
              </a:pPr>
            </a:p>
            <a:p>
              <a:pPr algn="l" marL="428700" indent="-214350" lvl="1">
                <a:lnSpc>
                  <a:spcPts val="3997"/>
                </a:lnSpc>
              </a:pPr>
              <a:r>
                <a:rPr lang="en-US" b="true" sz="3331" spc="7" u="sng">
                  <a:solidFill>
                    <a:srgbClr val="FFFFFF"/>
                  </a:solidFill>
                  <a:latin typeface="Canva Sans Bold"/>
                  <a:ea typeface="Canva Sans Bold"/>
                  <a:cs typeface="Canva Sans Bold"/>
                  <a:sym typeface="Canva Sans Bold"/>
                </a:rPr>
                <a:t>Objectives: </a:t>
              </a:r>
            </a:p>
            <a:p>
              <a:pPr algn="l" marL="428700" indent="-214350" lvl="1">
                <a:lnSpc>
                  <a:spcPts val="3997"/>
                </a:lnSpc>
                <a:buFont typeface="Arial"/>
                <a:buChar char="•"/>
              </a:pPr>
              <a:r>
                <a:rPr lang="en-US" sz="3331" spc="7">
                  <a:solidFill>
                    <a:srgbClr val="FFFFFF"/>
                  </a:solidFill>
                  <a:latin typeface="Canva Sans"/>
                  <a:ea typeface="Canva Sans"/>
                  <a:cs typeface="Canva Sans"/>
                  <a:sym typeface="Canva Sans"/>
                </a:rPr>
                <a:t>To critique the creative and scientific approaches used in education</a:t>
              </a:r>
            </a:p>
            <a:p>
              <a:pPr algn="l" marL="428700" indent="-214350" lvl="1">
                <a:lnSpc>
                  <a:spcPts val="3997"/>
                </a:lnSpc>
              </a:pPr>
            </a:p>
            <a:p>
              <a:pPr algn="l" marL="428559" indent="-214279" lvl="1">
                <a:lnSpc>
                  <a:spcPts val="3997"/>
                </a:lnSpc>
                <a:buFont typeface="Arial"/>
                <a:buChar char="•"/>
              </a:pPr>
              <a:r>
                <a:rPr lang="en-US" sz="3331" spc="7">
                  <a:solidFill>
                    <a:srgbClr val="FFFFFF"/>
                  </a:solidFill>
                  <a:latin typeface="Canva Sans"/>
                  <a:ea typeface="Canva Sans"/>
                  <a:cs typeface="Canva Sans"/>
                  <a:sym typeface="Canva Sans"/>
                </a:rPr>
                <a:t>To critically compare the similarities and differences between scientific enquiry and creative inquiry</a:t>
              </a:r>
            </a:p>
          </p:txBody>
        </p:sp>
      </p:grpSp>
      <p:grpSp>
        <p:nvGrpSpPr>
          <p:cNvPr name="Group 8" id="8"/>
          <p:cNvGrpSpPr/>
          <p:nvPr/>
        </p:nvGrpSpPr>
        <p:grpSpPr>
          <a:xfrm rot="0">
            <a:off x="1528942" y="135150"/>
            <a:ext cx="15230116" cy="2318362"/>
            <a:chOff x="0" y="0"/>
            <a:chExt cx="11704320" cy="1781658"/>
          </a:xfrm>
        </p:grpSpPr>
        <p:sp>
          <p:nvSpPr>
            <p:cNvPr name="Freeform 9" id="9"/>
            <p:cNvSpPr/>
            <p:nvPr/>
          </p:nvSpPr>
          <p:spPr>
            <a:xfrm flipH="false" flipV="false" rot="0">
              <a:off x="0" y="0"/>
              <a:ext cx="11704320" cy="1781658"/>
            </a:xfrm>
            <a:custGeom>
              <a:avLst/>
              <a:gdLst/>
              <a:ahLst/>
              <a:cxnLst/>
              <a:rect r="r" b="b" t="t" l="l"/>
              <a:pathLst>
                <a:path h="1781658" w="11704320">
                  <a:moveTo>
                    <a:pt x="0" y="0"/>
                  </a:moveTo>
                  <a:lnTo>
                    <a:pt x="11704320" y="0"/>
                  </a:lnTo>
                  <a:lnTo>
                    <a:pt x="11704320" y="1781658"/>
                  </a:lnTo>
                  <a:lnTo>
                    <a:pt x="0" y="1781658"/>
                  </a:lnTo>
                  <a:close/>
                </a:path>
              </a:pathLst>
            </a:custGeom>
          </p:spPr>
        </p:sp>
        <p:sp>
          <p:nvSpPr>
            <p:cNvPr name="TextBox 10" id="10"/>
            <p:cNvSpPr txBox="true"/>
            <p:nvPr/>
          </p:nvSpPr>
          <p:spPr>
            <a:xfrm>
              <a:off x="0" y="0"/>
              <a:ext cx="11704320" cy="1781658"/>
            </a:xfrm>
            <a:prstGeom prst="rect">
              <a:avLst/>
            </a:prstGeom>
          </p:spPr>
          <p:txBody>
            <a:bodyPr anchor="ctr" rtlCol="false" tIns="0" lIns="0" bIns="0" rIns="0"/>
            <a:lstStyle/>
            <a:p>
              <a:pPr algn="ctr">
                <a:lnSpc>
                  <a:spcPts val="7200"/>
                </a:lnSpc>
              </a:pPr>
              <a:r>
                <a:rPr lang="en-US" sz="6000" spc="13">
                  <a:solidFill>
                    <a:srgbClr val="FFFFFF"/>
                  </a:solidFill>
                  <a:latin typeface="Canva Sans"/>
                  <a:ea typeface="Canva Sans"/>
                  <a:cs typeface="Canva Sans"/>
                  <a:sym typeface="Canva Sans"/>
                </a:rPr>
                <a:t>Nod ac Amcanion</a:t>
              </a:r>
            </a:p>
            <a:p>
              <a:pPr algn="ctr">
                <a:lnSpc>
                  <a:spcPts val="7200"/>
                </a:lnSpc>
              </a:pPr>
              <a:r>
                <a:rPr lang="en-US" sz="6000" spc="13">
                  <a:solidFill>
                    <a:srgbClr val="FFFFFF"/>
                  </a:solidFill>
                  <a:latin typeface="Canva Sans"/>
                  <a:ea typeface="Canva Sans"/>
                  <a:cs typeface="Canva Sans"/>
                  <a:sym typeface="Canva Sans"/>
                </a:rPr>
                <a:t>Aim and Objectives</a:t>
              </a:r>
            </a:p>
          </p:txBody>
        </p:sp>
      </p:grpSp>
      <p:grpSp>
        <p:nvGrpSpPr>
          <p:cNvPr name="Group 11" id="11"/>
          <p:cNvGrpSpPr/>
          <p:nvPr/>
        </p:nvGrpSpPr>
        <p:grpSpPr>
          <a:xfrm rot="0">
            <a:off x="333375" y="152944"/>
            <a:ext cx="120" cy="477040"/>
            <a:chOff x="0" y="0"/>
            <a:chExt cx="92" cy="366605"/>
          </a:xfrm>
        </p:grpSpPr>
        <p:sp>
          <p:nvSpPr>
            <p:cNvPr name="Freeform 12" id="12"/>
            <p:cNvSpPr/>
            <p:nvPr/>
          </p:nvSpPr>
          <p:spPr>
            <a:xfrm flipH="false" flipV="false" rot="0">
              <a:off x="0" y="0"/>
              <a:ext cx="127" cy="366649"/>
            </a:xfrm>
            <a:custGeom>
              <a:avLst/>
              <a:gdLst/>
              <a:ahLst/>
              <a:cxnLst/>
              <a:rect r="r" b="b" t="t" l="l"/>
              <a:pathLst>
                <a:path h="366649" w="127">
                  <a:moveTo>
                    <a:pt x="0" y="0"/>
                  </a:moveTo>
                  <a:lnTo>
                    <a:pt x="127" y="0"/>
                  </a:lnTo>
                  <a:lnTo>
                    <a:pt x="127" y="366649"/>
                  </a:lnTo>
                  <a:lnTo>
                    <a:pt x="0" y="366649"/>
                  </a:lnTo>
                  <a:close/>
                </a:path>
              </a:pathLst>
            </a:custGeom>
            <a:solidFill>
              <a:srgbClr val="F8F9FA"/>
            </a:solidFill>
          </p:spPr>
        </p:sp>
      </p:grpSp>
      <p:grpSp>
        <p:nvGrpSpPr>
          <p:cNvPr name="Group 13" id="13"/>
          <p:cNvGrpSpPr/>
          <p:nvPr/>
        </p:nvGrpSpPr>
        <p:grpSpPr>
          <a:xfrm rot="0">
            <a:off x="333375" y="135150"/>
            <a:ext cx="120" cy="512628"/>
            <a:chOff x="0" y="0"/>
            <a:chExt cx="92" cy="393954"/>
          </a:xfrm>
        </p:grpSpPr>
        <p:sp>
          <p:nvSpPr>
            <p:cNvPr name="Freeform 14" id="14"/>
            <p:cNvSpPr/>
            <p:nvPr/>
          </p:nvSpPr>
          <p:spPr>
            <a:xfrm flipH="false" flipV="false" rot="0">
              <a:off x="0" y="0"/>
              <a:ext cx="127" cy="393954"/>
            </a:xfrm>
            <a:custGeom>
              <a:avLst/>
              <a:gdLst/>
              <a:ahLst/>
              <a:cxnLst/>
              <a:rect r="r" b="b" t="t" l="l"/>
              <a:pathLst>
                <a:path h="393954" w="127">
                  <a:moveTo>
                    <a:pt x="0" y="0"/>
                  </a:moveTo>
                  <a:lnTo>
                    <a:pt x="127" y="0"/>
                  </a:lnTo>
                  <a:lnTo>
                    <a:pt x="127" y="393954"/>
                  </a:lnTo>
                  <a:lnTo>
                    <a:pt x="0" y="393954"/>
                  </a:lnTo>
                  <a:close/>
                </a:path>
              </a:pathLst>
            </a:custGeom>
            <a:solidFill>
              <a:srgbClr val="F8F9FA"/>
            </a:solidFill>
          </p:spPr>
        </p:sp>
      </p:grpSp>
      <p:grpSp>
        <p:nvGrpSpPr>
          <p:cNvPr name="Group 15" id="15"/>
          <p:cNvGrpSpPr/>
          <p:nvPr/>
        </p:nvGrpSpPr>
        <p:grpSpPr>
          <a:xfrm rot="0">
            <a:off x="491715" y="2453512"/>
            <a:ext cx="7651945" cy="7352825"/>
            <a:chOff x="0" y="0"/>
            <a:chExt cx="5880508" cy="5650635"/>
          </a:xfrm>
        </p:grpSpPr>
        <p:sp>
          <p:nvSpPr>
            <p:cNvPr name="Freeform 16" id="16"/>
            <p:cNvSpPr/>
            <p:nvPr/>
          </p:nvSpPr>
          <p:spPr>
            <a:xfrm flipH="false" flipV="false" rot="0">
              <a:off x="0" y="0"/>
              <a:ext cx="5880557" cy="5650657"/>
            </a:xfrm>
            <a:custGeom>
              <a:avLst/>
              <a:gdLst/>
              <a:ahLst/>
              <a:cxnLst/>
              <a:rect r="r" b="b" t="t" l="l"/>
              <a:pathLst>
                <a:path h="5650657" w="5880557">
                  <a:moveTo>
                    <a:pt x="0" y="0"/>
                  </a:moveTo>
                  <a:lnTo>
                    <a:pt x="5880557" y="0"/>
                  </a:lnTo>
                  <a:lnTo>
                    <a:pt x="5880557" y="5650657"/>
                  </a:lnTo>
                  <a:lnTo>
                    <a:pt x="0" y="5650657"/>
                  </a:lnTo>
                  <a:close/>
                </a:path>
              </a:pathLst>
            </a:custGeom>
            <a:solidFill>
              <a:srgbClr val="000000">
                <a:alpha val="0"/>
              </a:srgbClr>
            </a:solidFill>
          </p:spPr>
        </p:sp>
        <p:sp>
          <p:nvSpPr>
            <p:cNvPr name="Freeform 17" id="17"/>
            <p:cNvSpPr/>
            <p:nvPr/>
          </p:nvSpPr>
          <p:spPr>
            <a:xfrm flipH="false" flipV="false" rot="0">
              <a:off x="-1524" y="-1524"/>
              <a:ext cx="5883605" cy="5653705"/>
            </a:xfrm>
            <a:custGeom>
              <a:avLst/>
              <a:gdLst/>
              <a:ahLst/>
              <a:cxnLst/>
              <a:rect r="r" b="b" t="t" l="l"/>
              <a:pathLst>
                <a:path h="5653705" w="5883605">
                  <a:moveTo>
                    <a:pt x="1524" y="0"/>
                  </a:moveTo>
                  <a:lnTo>
                    <a:pt x="5882081" y="0"/>
                  </a:lnTo>
                  <a:cubicBezTo>
                    <a:pt x="5882970" y="0"/>
                    <a:pt x="5883605" y="762"/>
                    <a:pt x="5883605" y="1524"/>
                  </a:cubicBezTo>
                  <a:lnTo>
                    <a:pt x="5883605" y="5652181"/>
                  </a:lnTo>
                  <a:cubicBezTo>
                    <a:pt x="5883605" y="5653070"/>
                    <a:pt x="5882843" y="5653705"/>
                    <a:pt x="5882081" y="5653705"/>
                  </a:cubicBezTo>
                  <a:lnTo>
                    <a:pt x="1524" y="5653705"/>
                  </a:lnTo>
                  <a:cubicBezTo>
                    <a:pt x="635" y="5653705"/>
                    <a:pt x="0" y="5652943"/>
                    <a:pt x="0" y="5652181"/>
                  </a:cubicBezTo>
                  <a:lnTo>
                    <a:pt x="0" y="1524"/>
                  </a:lnTo>
                  <a:cubicBezTo>
                    <a:pt x="0" y="635"/>
                    <a:pt x="762" y="0"/>
                    <a:pt x="1524" y="0"/>
                  </a:cubicBezTo>
                  <a:moveTo>
                    <a:pt x="1524" y="3173"/>
                  </a:moveTo>
                  <a:lnTo>
                    <a:pt x="1524" y="1524"/>
                  </a:lnTo>
                  <a:lnTo>
                    <a:pt x="3083" y="1524"/>
                  </a:lnTo>
                  <a:lnTo>
                    <a:pt x="3083" y="5652181"/>
                  </a:lnTo>
                  <a:lnTo>
                    <a:pt x="1524" y="5652181"/>
                  </a:lnTo>
                  <a:lnTo>
                    <a:pt x="1524" y="5650533"/>
                  </a:lnTo>
                  <a:lnTo>
                    <a:pt x="5882081" y="5650533"/>
                  </a:lnTo>
                  <a:lnTo>
                    <a:pt x="5882081" y="5652181"/>
                  </a:lnTo>
                  <a:lnTo>
                    <a:pt x="5880524" y="5652181"/>
                  </a:lnTo>
                  <a:lnTo>
                    <a:pt x="5880524" y="1524"/>
                  </a:lnTo>
                  <a:lnTo>
                    <a:pt x="5882081" y="1524"/>
                  </a:lnTo>
                  <a:lnTo>
                    <a:pt x="5882081" y="3173"/>
                  </a:lnTo>
                  <a:lnTo>
                    <a:pt x="1524" y="3173"/>
                  </a:lnTo>
                  <a:close/>
                </a:path>
              </a:pathLst>
            </a:custGeom>
            <a:solidFill>
              <a:srgbClr val="F1E1CA"/>
            </a:solidFill>
          </p:spPr>
        </p:sp>
        <p:sp>
          <p:nvSpPr>
            <p:cNvPr name="TextBox 18" id="18"/>
            <p:cNvSpPr txBox="true"/>
            <p:nvPr/>
          </p:nvSpPr>
          <p:spPr>
            <a:xfrm>
              <a:off x="0" y="0"/>
              <a:ext cx="5880508" cy="5650635"/>
            </a:xfrm>
            <a:prstGeom prst="rect">
              <a:avLst/>
            </a:prstGeom>
          </p:spPr>
          <p:txBody>
            <a:bodyPr anchor="t" rtlCol="false" tIns="88137" lIns="88137" bIns="88137" rIns="88137"/>
            <a:lstStyle/>
            <a:p>
              <a:pPr algn="l">
                <a:lnSpc>
                  <a:spcPts val="3997"/>
                </a:lnSpc>
              </a:pPr>
              <a:r>
                <a:rPr lang="en-US" b="true" sz="3331" spc="7" u="sng">
                  <a:solidFill>
                    <a:srgbClr val="FFFFFF"/>
                  </a:solidFill>
                  <a:latin typeface="Canva Sans Bold"/>
                  <a:ea typeface="Canva Sans Bold"/>
                  <a:cs typeface="Canva Sans Bold"/>
                  <a:sym typeface="Canva Sans Bold"/>
                </a:rPr>
                <a:t>Nod:</a:t>
              </a:r>
            </a:p>
            <a:p>
              <a:pPr algn="l" marL="428700" indent="-214350" lvl="1">
                <a:lnSpc>
                  <a:spcPts val="3997"/>
                </a:lnSpc>
                <a:buFont typeface="Arial"/>
                <a:buChar char="•"/>
              </a:pPr>
              <a:r>
                <a:rPr lang="en-US" sz="3331" spc="7">
                  <a:solidFill>
                    <a:srgbClr val="FFFFFF"/>
                  </a:solidFill>
                  <a:latin typeface="Canva Sans"/>
                  <a:ea typeface="Canva Sans"/>
                  <a:cs typeface="Canva Sans"/>
                  <a:sym typeface="Canva Sans"/>
                </a:rPr>
                <a:t>Archwilio'r tebygrwydd a'r gwahaniaethau rhwng dulliau creadigol a gwyddonol</a:t>
              </a:r>
            </a:p>
            <a:p>
              <a:pPr algn="l" marL="428700" indent="-214350" lvl="1">
                <a:lnSpc>
                  <a:spcPts val="3997"/>
                </a:lnSpc>
              </a:pPr>
            </a:p>
            <a:p>
              <a:pPr algn="l" marL="428700" indent="-214350" lvl="1">
                <a:lnSpc>
                  <a:spcPts val="3997"/>
                </a:lnSpc>
              </a:pPr>
              <a:r>
                <a:rPr lang="en-US" b="true" sz="3331" spc="7" u="sng">
                  <a:solidFill>
                    <a:srgbClr val="FFFFFF"/>
                  </a:solidFill>
                  <a:latin typeface="Canva Sans Bold"/>
                  <a:ea typeface="Canva Sans Bold"/>
                  <a:cs typeface="Canva Sans Bold"/>
                  <a:sym typeface="Canva Sans Bold"/>
                </a:rPr>
                <a:t>Amcanion: </a:t>
              </a:r>
            </a:p>
            <a:p>
              <a:pPr algn="l" marL="428559" indent="-214279" lvl="1">
                <a:lnSpc>
                  <a:spcPts val="3997"/>
                </a:lnSpc>
                <a:buFont typeface="Arial"/>
                <a:buChar char="•"/>
              </a:pPr>
              <a:r>
                <a:rPr lang="en-US" sz="3331" spc="6">
                  <a:solidFill>
                    <a:srgbClr val="FFFFFF"/>
                  </a:solidFill>
                  <a:latin typeface="Canva Sans"/>
                  <a:ea typeface="Canva Sans"/>
                  <a:cs typeface="Canva Sans"/>
                  <a:sym typeface="Canva Sans"/>
                </a:rPr>
                <a:t>Beirniadu'r dulliau creadigol a gwyddonol a ddefnyddir mewn addysg</a:t>
              </a:r>
            </a:p>
            <a:p>
              <a:pPr algn="l">
                <a:lnSpc>
                  <a:spcPts val="3997"/>
                </a:lnSpc>
              </a:pPr>
              <a:r>
                <a:rPr lang="en-US" sz="3331" spc="7">
                  <a:solidFill>
                    <a:srgbClr val="FFFFFF"/>
                  </a:solidFill>
                  <a:latin typeface="Canva Sans"/>
                  <a:ea typeface="Canva Sans"/>
                  <a:cs typeface="Canva Sans"/>
                  <a:sym typeface="Canva Sans"/>
                </a:rPr>
                <a:t> </a:t>
              </a:r>
            </a:p>
            <a:p>
              <a:pPr algn="l" marL="428559" indent="-214279" lvl="1">
                <a:lnSpc>
                  <a:spcPts val="3997"/>
                </a:lnSpc>
                <a:buFont typeface="Arial"/>
                <a:buChar char="•"/>
              </a:pPr>
              <a:r>
                <a:rPr lang="en-US" sz="3331" spc="7">
                  <a:solidFill>
                    <a:srgbClr val="FFFFFF"/>
                  </a:solidFill>
                  <a:latin typeface="Canva Sans"/>
                  <a:ea typeface="Canva Sans"/>
                  <a:cs typeface="Canva Sans"/>
                  <a:sym typeface="Canva Sans"/>
                </a:rPr>
                <a:t>Cymharu'n feirniadol y tebygrwydd a'r gwahaniaethau rhwng ymholi gwyddonol ac ymholi creadigol</a:t>
              </a:r>
            </a:p>
          </p:txBody>
        </p:sp>
      </p:gr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grpSp>
        <p:nvGrpSpPr>
          <p:cNvPr name="Group 2" id="2"/>
          <p:cNvGrpSpPr/>
          <p:nvPr/>
        </p:nvGrpSpPr>
        <p:grpSpPr>
          <a:xfrm rot="0">
            <a:off x="-1591876" y="-1174652"/>
            <a:ext cx="21189538" cy="14959735"/>
            <a:chOff x="0" y="0"/>
            <a:chExt cx="5580784" cy="3940012"/>
          </a:xfrm>
        </p:grpSpPr>
        <p:sp>
          <p:nvSpPr>
            <p:cNvPr name="Freeform 3" id="3"/>
            <p:cNvSpPr/>
            <p:nvPr/>
          </p:nvSpPr>
          <p:spPr>
            <a:xfrm flipH="false" flipV="false" rot="0">
              <a:off x="0" y="0"/>
              <a:ext cx="5580784" cy="3940013"/>
            </a:xfrm>
            <a:custGeom>
              <a:avLst/>
              <a:gdLst/>
              <a:ahLst/>
              <a:cxnLst/>
              <a:rect r="r" b="b" t="t" l="l"/>
              <a:pathLst>
                <a:path h="3940013" w="5580784">
                  <a:moveTo>
                    <a:pt x="0" y="0"/>
                  </a:moveTo>
                  <a:lnTo>
                    <a:pt x="5580784" y="0"/>
                  </a:lnTo>
                  <a:lnTo>
                    <a:pt x="5580784" y="3940013"/>
                  </a:lnTo>
                  <a:lnTo>
                    <a:pt x="0" y="3940013"/>
                  </a:lnTo>
                  <a:close/>
                </a:path>
              </a:pathLst>
            </a:custGeom>
            <a:solidFill>
              <a:srgbClr val="000000"/>
            </a:solidFill>
          </p:spPr>
        </p:sp>
        <p:sp>
          <p:nvSpPr>
            <p:cNvPr name="TextBox 4" id="4"/>
            <p:cNvSpPr txBox="true"/>
            <p:nvPr/>
          </p:nvSpPr>
          <p:spPr>
            <a:xfrm>
              <a:off x="0" y="-38100"/>
              <a:ext cx="5580784" cy="3978112"/>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10002907" y="4767876"/>
            <a:ext cx="7256393" cy="4068504"/>
            <a:chOff x="0" y="0"/>
            <a:chExt cx="6880136" cy="3857545"/>
          </a:xfrm>
        </p:grpSpPr>
        <p:sp>
          <p:nvSpPr>
            <p:cNvPr name="Freeform 6" id="6"/>
            <p:cNvSpPr/>
            <p:nvPr/>
          </p:nvSpPr>
          <p:spPr>
            <a:xfrm flipH="false" flipV="false" rot="0">
              <a:off x="0" y="0"/>
              <a:ext cx="6880135" cy="3857545"/>
            </a:xfrm>
            <a:custGeom>
              <a:avLst/>
              <a:gdLst/>
              <a:ahLst/>
              <a:cxnLst/>
              <a:rect r="r" b="b" t="t" l="l"/>
              <a:pathLst>
                <a:path h="3857545" w="6880135">
                  <a:moveTo>
                    <a:pt x="0" y="0"/>
                  </a:moveTo>
                  <a:lnTo>
                    <a:pt x="6880135" y="0"/>
                  </a:lnTo>
                  <a:lnTo>
                    <a:pt x="6880135" y="3857545"/>
                  </a:lnTo>
                  <a:lnTo>
                    <a:pt x="0" y="3857545"/>
                  </a:lnTo>
                  <a:close/>
                </a:path>
              </a:pathLst>
            </a:custGeom>
          </p:spPr>
        </p:sp>
        <p:sp>
          <p:nvSpPr>
            <p:cNvPr name="TextBox 7" id="7"/>
            <p:cNvSpPr txBox="true"/>
            <p:nvPr/>
          </p:nvSpPr>
          <p:spPr>
            <a:xfrm>
              <a:off x="0" y="9525"/>
              <a:ext cx="6880136" cy="3848020"/>
            </a:xfrm>
            <a:prstGeom prst="rect">
              <a:avLst/>
            </a:prstGeom>
          </p:spPr>
          <p:txBody>
            <a:bodyPr anchor="t" rtlCol="false" tIns="0" lIns="0" bIns="0" rIns="0"/>
            <a:lstStyle/>
            <a:p>
              <a:pPr algn="l">
                <a:lnSpc>
                  <a:spcPts val="4387"/>
                </a:lnSpc>
              </a:pPr>
              <a:r>
                <a:rPr lang="en-US" sz="3656" spc="7">
                  <a:solidFill>
                    <a:srgbClr val="FFFFFF"/>
                  </a:solidFill>
                  <a:latin typeface="Canva Sans"/>
                  <a:ea typeface="Canva Sans"/>
                  <a:cs typeface="Canva Sans"/>
                  <a:sym typeface="Canva Sans"/>
                </a:rPr>
                <a:t>Create two lists:</a:t>
              </a:r>
            </a:p>
            <a:p>
              <a:pPr algn="l">
                <a:lnSpc>
                  <a:spcPts val="4387"/>
                </a:lnSpc>
              </a:pPr>
            </a:p>
            <a:p>
              <a:pPr algn="l" marL="789385" indent="-394693" lvl="1">
                <a:lnSpc>
                  <a:spcPts val="4387"/>
                </a:lnSpc>
                <a:buFont typeface="Arial"/>
                <a:buChar char="•"/>
              </a:pPr>
              <a:r>
                <a:rPr lang="en-US" sz="3656" spc="7">
                  <a:solidFill>
                    <a:srgbClr val="FFFFFF"/>
                  </a:solidFill>
                  <a:latin typeface="Canva Sans"/>
                  <a:ea typeface="Canva Sans"/>
                  <a:cs typeface="Canva Sans"/>
                  <a:sym typeface="Canva Sans"/>
                </a:rPr>
                <a:t>Things that you relate to the arts</a:t>
              </a:r>
            </a:p>
            <a:p>
              <a:pPr algn="l">
                <a:lnSpc>
                  <a:spcPts val="4387"/>
                </a:lnSpc>
              </a:pPr>
            </a:p>
            <a:p>
              <a:pPr algn="l" marL="789385" indent="-394693" lvl="1">
                <a:lnSpc>
                  <a:spcPts val="4387"/>
                </a:lnSpc>
                <a:buFont typeface="Arial"/>
                <a:buChar char="•"/>
              </a:pPr>
              <a:r>
                <a:rPr lang="en-US" sz="3656" spc="8">
                  <a:solidFill>
                    <a:srgbClr val="FFFFFF"/>
                  </a:solidFill>
                  <a:latin typeface="Canva Sans"/>
                  <a:ea typeface="Canva Sans"/>
                  <a:cs typeface="Canva Sans"/>
                  <a:sym typeface="Canva Sans"/>
                </a:rPr>
                <a:t>Things that you relate to science</a:t>
              </a:r>
            </a:p>
          </p:txBody>
        </p:sp>
      </p:grpSp>
      <p:grpSp>
        <p:nvGrpSpPr>
          <p:cNvPr name="Group 8" id="8"/>
          <p:cNvGrpSpPr/>
          <p:nvPr/>
        </p:nvGrpSpPr>
        <p:grpSpPr>
          <a:xfrm rot="0">
            <a:off x="2971800" y="507492"/>
            <a:ext cx="12344400" cy="1879092"/>
            <a:chOff x="0" y="0"/>
            <a:chExt cx="11704320" cy="1781658"/>
          </a:xfrm>
        </p:grpSpPr>
        <p:sp>
          <p:nvSpPr>
            <p:cNvPr name="Freeform 9" id="9"/>
            <p:cNvSpPr/>
            <p:nvPr/>
          </p:nvSpPr>
          <p:spPr>
            <a:xfrm flipH="false" flipV="false" rot="0">
              <a:off x="0" y="0"/>
              <a:ext cx="11704320" cy="1781658"/>
            </a:xfrm>
            <a:custGeom>
              <a:avLst/>
              <a:gdLst/>
              <a:ahLst/>
              <a:cxnLst/>
              <a:rect r="r" b="b" t="t" l="l"/>
              <a:pathLst>
                <a:path h="1781658" w="11704320">
                  <a:moveTo>
                    <a:pt x="0" y="0"/>
                  </a:moveTo>
                  <a:lnTo>
                    <a:pt x="11704320" y="0"/>
                  </a:lnTo>
                  <a:lnTo>
                    <a:pt x="11704320" y="1781658"/>
                  </a:lnTo>
                  <a:lnTo>
                    <a:pt x="0" y="1781658"/>
                  </a:lnTo>
                  <a:close/>
                </a:path>
              </a:pathLst>
            </a:custGeom>
          </p:spPr>
        </p:sp>
        <p:sp>
          <p:nvSpPr>
            <p:cNvPr name="TextBox 10" id="10"/>
            <p:cNvSpPr txBox="true"/>
            <p:nvPr/>
          </p:nvSpPr>
          <p:spPr>
            <a:xfrm>
              <a:off x="0" y="0"/>
              <a:ext cx="11704320" cy="1781658"/>
            </a:xfrm>
            <a:prstGeom prst="rect">
              <a:avLst/>
            </a:prstGeom>
          </p:spPr>
          <p:txBody>
            <a:bodyPr anchor="ctr" rtlCol="false" tIns="0" lIns="0" bIns="0" rIns="0"/>
            <a:lstStyle/>
            <a:p>
              <a:pPr algn="ctr">
                <a:lnSpc>
                  <a:spcPts val="8437"/>
                </a:lnSpc>
              </a:pPr>
              <a:r>
                <a:rPr lang="en-US" sz="7031" spc="16">
                  <a:solidFill>
                    <a:srgbClr val="FFFFFF"/>
                  </a:solidFill>
                  <a:latin typeface="Canva Sans"/>
                  <a:ea typeface="Canva Sans"/>
                  <a:cs typeface="Canva Sans"/>
                  <a:sym typeface="Canva Sans"/>
                </a:rPr>
                <a:t>Tasg / Task</a:t>
              </a:r>
            </a:p>
          </p:txBody>
        </p:sp>
      </p:grpSp>
      <p:grpSp>
        <p:nvGrpSpPr>
          <p:cNvPr name="Group 11" id="11"/>
          <p:cNvGrpSpPr/>
          <p:nvPr/>
        </p:nvGrpSpPr>
        <p:grpSpPr>
          <a:xfrm rot="0">
            <a:off x="1028700" y="4767876"/>
            <a:ext cx="8115300" cy="4042134"/>
            <a:chOff x="0" y="0"/>
            <a:chExt cx="7694507" cy="3832542"/>
          </a:xfrm>
        </p:grpSpPr>
        <p:sp>
          <p:nvSpPr>
            <p:cNvPr name="Freeform 12" id="12"/>
            <p:cNvSpPr/>
            <p:nvPr/>
          </p:nvSpPr>
          <p:spPr>
            <a:xfrm flipH="false" flipV="false" rot="0">
              <a:off x="0" y="0"/>
              <a:ext cx="7694506" cy="3832542"/>
            </a:xfrm>
            <a:custGeom>
              <a:avLst/>
              <a:gdLst/>
              <a:ahLst/>
              <a:cxnLst/>
              <a:rect r="r" b="b" t="t" l="l"/>
              <a:pathLst>
                <a:path h="3832542" w="7694506">
                  <a:moveTo>
                    <a:pt x="0" y="0"/>
                  </a:moveTo>
                  <a:lnTo>
                    <a:pt x="7694506" y="0"/>
                  </a:lnTo>
                  <a:lnTo>
                    <a:pt x="7694506" y="3832542"/>
                  </a:lnTo>
                  <a:lnTo>
                    <a:pt x="0" y="3832542"/>
                  </a:lnTo>
                  <a:close/>
                </a:path>
              </a:pathLst>
            </a:custGeom>
          </p:spPr>
        </p:sp>
        <p:sp>
          <p:nvSpPr>
            <p:cNvPr name="TextBox 13" id="13"/>
            <p:cNvSpPr txBox="true"/>
            <p:nvPr/>
          </p:nvSpPr>
          <p:spPr>
            <a:xfrm>
              <a:off x="0" y="9525"/>
              <a:ext cx="7694507" cy="3823017"/>
            </a:xfrm>
            <a:prstGeom prst="rect">
              <a:avLst/>
            </a:prstGeom>
          </p:spPr>
          <p:txBody>
            <a:bodyPr anchor="t" rtlCol="false" tIns="0" lIns="0" bIns="0" rIns="0"/>
            <a:lstStyle/>
            <a:p>
              <a:pPr algn="l">
                <a:lnSpc>
                  <a:spcPts val="4387"/>
                </a:lnSpc>
              </a:pPr>
              <a:r>
                <a:rPr lang="en-US" sz="3656" spc="7">
                  <a:solidFill>
                    <a:srgbClr val="FFFFFF"/>
                  </a:solidFill>
                  <a:latin typeface="Canva Sans"/>
                  <a:ea typeface="Canva Sans"/>
                  <a:cs typeface="Canva Sans"/>
                  <a:sym typeface="Canva Sans"/>
                </a:rPr>
                <a:t>Creuwch ddau restr:</a:t>
              </a:r>
            </a:p>
            <a:p>
              <a:pPr algn="l">
                <a:lnSpc>
                  <a:spcPts val="4387"/>
                </a:lnSpc>
              </a:pPr>
            </a:p>
            <a:p>
              <a:pPr algn="l" marL="789385" indent="-394693" lvl="1">
                <a:lnSpc>
                  <a:spcPts val="4387"/>
                </a:lnSpc>
                <a:buFont typeface="Arial"/>
                <a:buChar char="•"/>
              </a:pPr>
              <a:r>
                <a:rPr lang="en-US" sz="3656" spc="7">
                  <a:solidFill>
                    <a:srgbClr val="FFFFFF"/>
                  </a:solidFill>
                  <a:latin typeface="Canva Sans"/>
                  <a:ea typeface="Canva Sans"/>
                  <a:cs typeface="Canva Sans"/>
                  <a:sym typeface="Canva Sans"/>
                </a:rPr>
                <a:t>Pethau rydych yn perthnasu gyda’r celfyddydau</a:t>
              </a:r>
            </a:p>
            <a:p>
              <a:pPr algn="l">
                <a:lnSpc>
                  <a:spcPts val="4387"/>
                </a:lnSpc>
              </a:pPr>
            </a:p>
            <a:p>
              <a:pPr algn="l" marL="789385" indent="-394693" lvl="1">
                <a:lnSpc>
                  <a:spcPts val="4387"/>
                </a:lnSpc>
                <a:buFont typeface="Arial"/>
                <a:buChar char="•"/>
              </a:pPr>
              <a:r>
                <a:rPr lang="en-US" sz="3656" spc="8">
                  <a:solidFill>
                    <a:srgbClr val="FFFFFF"/>
                  </a:solidFill>
                  <a:latin typeface="Canva Sans"/>
                  <a:ea typeface="Canva Sans"/>
                  <a:cs typeface="Canva Sans"/>
                  <a:sym typeface="Canva Sans"/>
                </a:rPr>
                <a:t>Pethau rydych yn perthnasu gyda gwyddoniaeth</a:t>
              </a:r>
            </a:p>
          </p:txBody>
        </p:sp>
      </p:grpSp>
      <p:sp>
        <p:nvSpPr>
          <p:cNvPr name="Freeform 14" id="14"/>
          <p:cNvSpPr/>
          <p:nvPr/>
        </p:nvSpPr>
        <p:spPr>
          <a:xfrm flipH="false" flipV="false" rot="0">
            <a:off x="552839" y="238214"/>
            <a:ext cx="3377952" cy="3844042"/>
          </a:xfrm>
          <a:custGeom>
            <a:avLst/>
            <a:gdLst/>
            <a:ahLst/>
            <a:cxnLst/>
            <a:rect r="r" b="b" t="t" l="l"/>
            <a:pathLst>
              <a:path h="3844042" w="3377952">
                <a:moveTo>
                  <a:pt x="0" y="0"/>
                </a:moveTo>
                <a:lnTo>
                  <a:pt x="3377952" y="0"/>
                </a:lnTo>
                <a:lnTo>
                  <a:pt x="3377952" y="3844042"/>
                </a:lnTo>
                <a:lnTo>
                  <a:pt x="0" y="3844042"/>
                </a:lnTo>
                <a:lnTo>
                  <a:pt x="0" y="0"/>
                </a:lnTo>
                <a:close/>
              </a:path>
            </a:pathLst>
          </a:custGeom>
          <a:blipFill>
            <a:blip r:embed="rId3"/>
            <a:stretch>
              <a:fillRect l="0" t="0" r="0" b="0"/>
            </a:stretch>
          </a:blipFill>
        </p:spPr>
      </p:sp>
      <p:sp>
        <p:nvSpPr>
          <p:cNvPr name="Freeform 15" id="15"/>
          <p:cNvSpPr/>
          <p:nvPr/>
        </p:nvSpPr>
        <p:spPr>
          <a:xfrm flipH="false" flipV="false" rot="0">
            <a:off x="14101673" y="238214"/>
            <a:ext cx="3878076" cy="4082256"/>
          </a:xfrm>
          <a:custGeom>
            <a:avLst/>
            <a:gdLst/>
            <a:ahLst/>
            <a:cxnLst/>
            <a:rect r="r" b="b" t="t" l="l"/>
            <a:pathLst>
              <a:path h="4082256" w="3878076">
                <a:moveTo>
                  <a:pt x="0" y="0"/>
                </a:moveTo>
                <a:lnTo>
                  <a:pt x="3878076" y="0"/>
                </a:lnTo>
                <a:lnTo>
                  <a:pt x="3878076" y="4082256"/>
                </a:lnTo>
                <a:lnTo>
                  <a:pt x="0" y="4082256"/>
                </a:lnTo>
                <a:lnTo>
                  <a:pt x="0" y="0"/>
                </a:lnTo>
                <a:close/>
              </a:path>
            </a:pathLst>
          </a:custGeom>
          <a:blipFill>
            <a:blip r:embed="rId4"/>
            <a:stretch>
              <a:fillRect l="0" t="-20700" r="0" b="-14049"/>
            </a:stretch>
          </a:blipFill>
        </p:spPr>
      </p:sp>
    </p:spTree>
  </p:cSld>
  <p:clrMapOvr>
    <a:masterClrMapping/>
  </p:clrMapOvr>
</p:sld>
</file>

<file path=ppt/slides/slide4.xml><?xml version="1.0" encoding="utf-8"?>
<p:sld xmlns:p="http://schemas.openxmlformats.org/presentationml/2006/main" xmlns:a="http://schemas.openxmlformats.org/drawingml/2006/main">
  <p:cSld>
    <p:bg>
      <p:bgPr>
        <a:solidFill>
          <a:srgbClr val="000000"/>
        </a:solidFill>
      </p:bgPr>
    </p:bg>
    <p:spTree>
      <p:nvGrpSpPr>
        <p:cNvPr id="1" name=""/>
        <p:cNvGrpSpPr/>
        <p:nvPr/>
      </p:nvGrpSpPr>
      <p:grpSpPr>
        <a:xfrm>
          <a:off x="0" y="0"/>
          <a:ext cx="0" cy="0"/>
          <a:chOff x="0" y="0"/>
          <a:chExt cx="0" cy="0"/>
        </a:xfrm>
      </p:grpSpPr>
      <p:grpSp>
        <p:nvGrpSpPr>
          <p:cNvPr name="Group 2" id="2"/>
          <p:cNvGrpSpPr/>
          <p:nvPr/>
        </p:nvGrpSpPr>
        <p:grpSpPr>
          <a:xfrm rot="0">
            <a:off x="-1439476" y="-1022252"/>
            <a:ext cx="21189538" cy="14959735"/>
            <a:chOff x="0" y="0"/>
            <a:chExt cx="5580784" cy="3940012"/>
          </a:xfrm>
        </p:grpSpPr>
        <p:sp>
          <p:nvSpPr>
            <p:cNvPr name="Freeform 3" id="3"/>
            <p:cNvSpPr/>
            <p:nvPr/>
          </p:nvSpPr>
          <p:spPr>
            <a:xfrm flipH="false" flipV="false" rot="0">
              <a:off x="0" y="0"/>
              <a:ext cx="5580784" cy="3940013"/>
            </a:xfrm>
            <a:custGeom>
              <a:avLst/>
              <a:gdLst/>
              <a:ahLst/>
              <a:cxnLst/>
              <a:rect r="r" b="b" t="t" l="l"/>
              <a:pathLst>
                <a:path h="3940013" w="5580784">
                  <a:moveTo>
                    <a:pt x="0" y="0"/>
                  </a:moveTo>
                  <a:lnTo>
                    <a:pt x="5580784" y="0"/>
                  </a:lnTo>
                  <a:lnTo>
                    <a:pt x="5580784" y="3940013"/>
                  </a:lnTo>
                  <a:lnTo>
                    <a:pt x="0" y="3940013"/>
                  </a:lnTo>
                  <a:close/>
                </a:path>
              </a:pathLst>
            </a:custGeom>
            <a:solidFill>
              <a:srgbClr val="000000"/>
            </a:solidFill>
          </p:spPr>
        </p:sp>
        <p:sp>
          <p:nvSpPr>
            <p:cNvPr name="TextBox 4" id="4"/>
            <p:cNvSpPr txBox="true"/>
            <p:nvPr/>
          </p:nvSpPr>
          <p:spPr>
            <a:xfrm>
              <a:off x="0" y="-38100"/>
              <a:ext cx="5580784" cy="3978112"/>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186180" y="1542151"/>
            <a:ext cx="8087610" cy="8294923"/>
            <a:chOff x="0" y="0"/>
            <a:chExt cx="7330093" cy="7517988"/>
          </a:xfrm>
        </p:grpSpPr>
        <p:sp>
          <p:nvSpPr>
            <p:cNvPr name="Freeform 6" id="6"/>
            <p:cNvSpPr/>
            <p:nvPr/>
          </p:nvSpPr>
          <p:spPr>
            <a:xfrm flipH="false" flipV="false" rot="0">
              <a:off x="0" y="0"/>
              <a:ext cx="7330094" cy="7517988"/>
            </a:xfrm>
            <a:custGeom>
              <a:avLst/>
              <a:gdLst/>
              <a:ahLst/>
              <a:cxnLst/>
              <a:rect r="r" b="b" t="t" l="l"/>
              <a:pathLst>
                <a:path h="7517988" w="7330094">
                  <a:moveTo>
                    <a:pt x="0" y="0"/>
                  </a:moveTo>
                  <a:lnTo>
                    <a:pt x="7330094" y="0"/>
                  </a:lnTo>
                  <a:lnTo>
                    <a:pt x="7330094" y="7517988"/>
                  </a:lnTo>
                  <a:lnTo>
                    <a:pt x="0" y="7517988"/>
                  </a:lnTo>
                  <a:close/>
                </a:path>
              </a:pathLst>
            </a:custGeom>
          </p:spPr>
        </p:sp>
        <p:sp>
          <p:nvSpPr>
            <p:cNvPr name="TextBox 7" id="7"/>
            <p:cNvSpPr txBox="true"/>
            <p:nvPr/>
          </p:nvSpPr>
          <p:spPr>
            <a:xfrm>
              <a:off x="0" y="-9525"/>
              <a:ext cx="7330093" cy="7527513"/>
            </a:xfrm>
            <a:prstGeom prst="rect">
              <a:avLst/>
            </a:prstGeom>
          </p:spPr>
          <p:txBody>
            <a:bodyPr anchor="t" rtlCol="false" tIns="0" lIns="0" bIns="0" rIns="0"/>
            <a:lstStyle/>
            <a:p>
              <a:pPr algn="l" marL="321733" indent="-160867" lvl="1">
                <a:lnSpc>
                  <a:spcPts val="2999"/>
                </a:lnSpc>
                <a:buFont typeface="Arial"/>
                <a:buChar char="•"/>
              </a:pPr>
              <a:r>
                <a:rPr lang="en-US" sz="2499">
                  <a:solidFill>
                    <a:srgbClr val="FFFFFF"/>
                  </a:solidFill>
                  <a:latin typeface="Arimo"/>
                  <a:ea typeface="Arimo"/>
                  <a:cs typeface="Arimo"/>
                  <a:sym typeface="Arimo"/>
                </a:rPr>
                <a:t>I ddarparu profiadau gweledol, cyffyrddol a synhwyraidd a ffordd unigryw o ddeall ac ymateb i'r byd. </a:t>
              </a:r>
            </a:p>
            <a:p>
              <a:pPr algn="l" marL="321733" indent="-160867" lvl="1">
                <a:lnSpc>
                  <a:spcPts val="2999"/>
                </a:lnSpc>
              </a:pPr>
            </a:p>
            <a:p>
              <a:pPr algn="l" marL="321733" indent="-160867" lvl="1">
                <a:lnSpc>
                  <a:spcPts val="2999"/>
                </a:lnSpc>
                <a:buFont typeface="Arial"/>
                <a:buChar char="•"/>
              </a:pPr>
              <a:r>
                <a:rPr lang="en-US" sz="2499">
                  <a:solidFill>
                    <a:srgbClr val="FFFFFF"/>
                  </a:solidFill>
                  <a:latin typeface="Arimo"/>
                  <a:ea typeface="Arimo"/>
                  <a:cs typeface="Arimo"/>
                  <a:sym typeface="Arimo"/>
                </a:rPr>
                <a:t>I ddisgyblion ddefnyddio lliw, ffurf, gwead, patrwm a gwahanol ddefnyddiau a phrosesau i gyfleu'r hyn maen nhw'n ei weld, ei deimlo a'i feddwl. </a:t>
              </a:r>
            </a:p>
            <a:p>
              <a:pPr algn="l" marL="321733" indent="-160867" lvl="1">
                <a:lnSpc>
                  <a:spcPts val="2999"/>
                </a:lnSpc>
              </a:pPr>
            </a:p>
            <a:p>
              <a:pPr algn="l" marL="321733" indent="-160867" lvl="1">
                <a:lnSpc>
                  <a:spcPts val="2999"/>
                </a:lnSpc>
                <a:buFont typeface="Arial"/>
                <a:buChar char="•"/>
              </a:pPr>
              <a:r>
                <a:rPr lang="en-US" sz="2499">
                  <a:solidFill>
                    <a:srgbClr val="FFFFFF"/>
                  </a:solidFill>
                  <a:latin typeface="Arimo"/>
                  <a:ea typeface="Arimo"/>
                  <a:cs typeface="Arimo"/>
                  <a:sym typeface="Arimo"/>
                </a:rPr>
                <a:t>Mae Cwricwlwm i Gymru yn cynnwys celfyddydau gweledol, cerddoriaeth, drama, dawns a chrefftau.</a:t>
              </a:r>
            </a:p>
            <a:p>
              <a:pPr algn="l" marL="321733" indent="-160867" lvl="1">
                <a:lnSpc>
                  <a:spcPts val="2999"/>
                </a:lnSpc>
              </a:pPr>
            </a:p>
            <a:p>
              <a:pPr algn="l" marL="321733" indent="-160867" lvl="1">
                <a:lnSpc>
                  <a:spcPts val="2999"/>
                </a:lnSpc>
                <a:buFont typeface="Arial"/>
                <a:buChar char="•"/>
              </a:pPr>
              <a:r>
                <a:rPr lang="en-US" sz="2499">
                  <a:solidFill>
                    <a:srgbClr val="FFFFFF"/>
                  </a:solidFill>
                  <a:latin typeface="Arimo"/>
                  <a:ea typeface="Arimo"/>
                  <a:cs typeface="Arimo"/>
                  <a:sym typeface="Arimo"/>
                </a:rPr>
                <a:t>I feithrin deallusrwydd lluosog a dysgu unigol myfyrwyr </a:t>
              </a:r>
            </a:p>
            <a:p>
              <a:pPr algn="l" marL="321733" indent="-160867" lvl="1">
                <a:lnSpc>
                  <a:spcPts val="2999"/>
                </a:lnSpc>
              </a:pPr>
            </a:p>
            <a:p>
              <a:pPr algn="l" marL="321733" indent="-160867" lvl="1">
                <a:lnSpc>
                  <a:spcPts val="2999"/>
                </a:lnSpc>
                <a:buFont typeface="Arial"/>
                <a:buChar char="•"/>
              </a:pPr>
              <a:r>
                <a:rPr lang="en-US" sz="2499">
                  <a:solidFill>
                    <a:srgbClr val="FFFFFF"/>
                  </a:solidFill>
                  <a:latin typeface="Arimo"/>
                  <a:ea typeface="Arimo"/>
                  <a:cs typeface="Arimo"/>
                  <a:sym typeface="Arimo"/>
                </a:rPr>
                <a:t>O gyfnodau allweddol 1 (CS) i 3 (disgyblion rhwng pump a 14 oed), mae celf, cerddoriaeth, drama (fel rhan o wersi iaith) ac addysg gorfforol (dawns) yn orfodol i bob myfyriwr o fewn y MDaPh Y Celfyddydau Mynegiannol. </a:t>
              </a:r>
            </a:p>
            <a:p>
              <a:pPr algn="l" marL="321733" indent="-160867" lvl="1">
                <a:lnSpc>
                  <a:spcPts val="2999"/>
                </a:lnSpc>
              </a:pPr>
            </a:p>
            <a:p>
              <a:pPr algn="l" marL="321627" indent="-160814" lvl="1">
                <a:lnSpc>
                  <a:spcPts val="2999"/>
                </a:lnSpc>
                <a:buFont typeface="Arial"/>
                <a:buChar char="•"/>
              </a:pPr>
              <a:r>
                <a:rPr lang="en-US" sz="2499">
                  <a:solidFill>
                    <a:srgbClr val="FFFFFF"/>
                  </a:solidFill>
                  <a:latin typeface="Arimo"/>
                  <a:ea typeface="Arimo"/>
                  <a:cs typeface="Arimo"/>
                  <a:sym typeface="Arimo"/>
                </a:rPr>
                <a:t>Mynd i'r afael â darllen, ysgrifennu a sgiliau sylfaenol eraill ym mhob maes pwnc </a:t>
              </a:r>
            </a:p>
            <a:p>
              <a:pPr algn="r" marL="321733" indent="-160867" lvl="1">
                <a:lnSpc>
                  <a:spcPts val="2999"/>
                </a:lnSpc>
              </a:pPr>
              <a:r>
                <a:rPr lang="en-US" sz="2499" spc="5">
                  <a:solidFill>
                    <a:srgbClr val="FFFFFF"/>
                  </a:solidFill>
                  <a:latin typeface="Canva Sans"/>
                  <a:ea typeface="Canva Sans"/>
                  <a:cs typeface="Canva Sans"/>
                  <a:sym typeface="Canva Sans"/>
                </a:rPr>
                <a:t>NFER (2008)</a:t>
              </a:r>
            </a:p>
          </p:txBody>
        </p:sp>
      </p:grpSp>
      <p:grpSp>
        <p:nvGrpSpPr>
          <p:cNvPr name="Group 8" id="8"/>
          <p:cNvGrpSpPr/>
          <p:nvPr/>
        </p:nvGrpSpPr>
        <p:grpSpPr>
          <a:xfrm rot="0">
            <a:off x="2687058" y="-234094"/>
            <a:ext cx="12913884" cy="1965780"/>
            <a:chOff x="0" y="0"/>
            <a:chExt cx="11704320" cy="1781658"/>
          </a:xfrm>
        </p:grpSpPr>
        <p:sp>
          <p:nvSpPr>
            <p:cNvPr name="Freeform 9" id="9"/>
            <p:cNvSpPr/>
            <p:nvPr/>
          </p:nvSpPr>
          <p:spPr>
            <a:xfrm flipH="false" flipV="false" rot="0">
              <a:off x="0" y="0"/>
              <a:ext cx="11704320" cy="1781658"/>
            </a:xfrm>
            <a:custGeom>
              <a:avLst/>
              <a:gdLst/>
              <a:ahLst/>
              <a:cxnLst/>
              <a:rect r="r" b="b" t="t" l="l"/>
              <a:pathLst>
                <a:path h="1781658" w="11704320">
                  <a:moveTo>
                    <a:pt x="0" y="0"/>
                  </a:moveTo>
                  <a:lnTo>
                    <a:pt x="11704320" y="0"/>
                  </a:lnTo>
                  <a:lnTo>
                    <a:pt x="11704320" y="1781658"/>
                  </a:lnTo>
                  <a:lnTo>
                    <a:pt x="0" y="1781658"/>
                  </a:lnTo>
                  <a:close/>
                </a:path>
              </a:pathLst>
            </a:custGeom>
          </p:spPr>
        </p:sp>
        <p:sp>
          <p:nvSpPr>
            <p:cNvPr name="TextBox 10" id="10"/>
            <p:cNvSpPr txBox="true"/>
            <p:nvPr/>
          </p:nvSpPr>
          <p:spPr>
            <a:xfrm>
              <a:off x="0" y="0"/>
              <a:ext cx="11704320" cy="1781658"/>
            </a:xfrm>
            <a:prstGeom prst="rect">
              <a:avLst/>
            </a:prstGeom>
          </p:spPr>
          <p:txBody>
            <a:bodyPr anchor="ctr" rtlCol="false" tIns="0" lIns="0" bIns="0" rIns="0"/>
            <a:lstStyle/>
            <a:p>
              <a:pPr algn="ctr">
                <a:lnSpc>
                  <a:spcPts val="8826"/>
                </a:lnSpc>
              </a:pPr>
              <a:r>
                <a:rPr lang="en-US" sz="7355" spc="17">
                  <a:solidFill>
                    <a:srgbClr val="FFFFFF"/>
                  </a:solidFill>
                  <a:latin typeface="Canva Sans"/>
                  <a:ea typeface="Canva Sans"/>
                  <a:cs typeface="Canva Sans"/>
                  <a:sym typeface="Canva Sans"/>
                </a:rPr>
                <a:t>Nodau celf / The aims of art</a:t>
              </a:r>
            </a:p>
          </p:txBody>
        </p:sp>
      </p:grpSp>
      <p:grpSp>
        <p:nvGrpSpPr>
          <p:cNvPr name="Group 11" id="11"/>
          <p:cNvGrpSpPr/>
          <p:nvPr/>
        </p:nvGrpSpPr>
        <p:grpSpPr>
          <a:xfrm rot="0">
            <a:off x="476250" y="149572"/>
            <a:ext cx="102" cy="404491"/>
            <a:chOff x="0" y="0"/>
            <a:chExt cx="92" cy="366605"/>
          </a:xfrm>
        </p:grpSpPr>
        <p:sp>
          <p:nvSpPr>
            <p:cNvPr name="Freeform 12" id="12"/>
            <p:cNvSpPr/>
            <p:nvPr/>
          </p:nvSpPr>
          <p:spPr>
            <a:xfrm flipH="false" flipV="false" rot="0">
              <a:off x="0" y="0"/>
              <a:ext cx="127" cy="366649"/>
            </a:xfrm>
            <a:custGeom>
              <a:avLst/>
              <a:gdLst/>
              <a:ahLst/>
              <a:cxnLst/>
              <a:rect r="r" b="b" t="t" l="l"/>
              <a:pathLst>
                <a:path h="366649" w="127">
                  <a:moveTo>
                    <a:pt x="0" y="0"/>
                  </a:moveTo>
                  <a:lnTo>
                    <a:pt x="127" y="0"/>
                  </a:lnTo>
                  <a:lnTo>
                    <a:pt x="127" y="366649"/>
                  </a:lnTo>
                  <a:lnTo>
                    <a:pt x="0" y="366649"/>
                  </a:lnTo>
                  <a:close/>
                </a:path>
              </a:pathLst>
            </a:custGeom>
            <a:solidFill>
              <a:srgbClr val="F8F9FA"/>
            </a:solidFill>
          </p:spPr>
        </p:sp>
      </p:grpSp>
      <p:grpSp>
        <p:nvGrpSpPr>
          <p:cNvPr name="Group 13" id="13"/>
          <p:cNvGrpSpPr/>
          <p:nvPr/>
        </p:nvGrpSpPr>
        <p:grpSpPr>
          <a:xfrm rot="0">
            <a:off x="8936789" y="1731687"/>
            <a:ext cx="8879188" cy="8287327"/>
            <a:chOff x="0" y="0"/>
            <a:chExt cx="7273730" cy="6788884"/>
          </a:xfrm>
        </p:grpSpPr>
        <p:sp>
          <p:nvSpPr>
            <p:cNvPr name="Freeform 14" id="14"/>
            <p:cNvSpPr/>
            <p:nvPr/>
          </p:nvSpPr>
          <p:spPr>
            <a:xfrm flipH="false" flipV="false" rot="0">
              <a:off x="0" y="0"/>
              <a:ext cx="7273730" cy="6788884"/>
            </a:xfrm>
            <a:custGeom>
              <a:avLst/>
              <a:gdLst/>
              <a:ahLst/>
              <a:cxnLst/>
              <a:rect r="r" b="b" t="t" l="l"/>
              <a:pathLst>
                <a:path h="6788884" w="7273730">
                  <a:moveTo>
                    <a:pt x="0" y="0"/>
                  </a:moveTo>
                  <a:lnTo>
                    <a:pt x="7273730" y="0"/>
                  </a:lnTo>
                  <a:lnTo>
                    <a:pt x="7273730" y="6788884"/>
                  </a:lnTo>
                  <a:lnTo>
                    <a:pt x="0" y="6788884"/>
                  </a:lnTo>
                  <a:close/>
                </a:path>
              </a:pathLst>
            </a:custGeom>
          </p:spPr>
        </p:sp>
        <p:sp>
          <p:nvSpPr>
            <p:cNvPr name="TextBox 15" id="15"/>
            <p:cNvSpPr txBox="true"/>
            <p:nvPr/>
          </p:nvSpPr>
          <p:spPr>
            <a:xfrm>
              <a:off x="0" y="0"/>
              <a:ext cx="7273730" cy="6788884"/>
            </a:xfrm>
            <a:prstGeom prst="rect">
              <a:avLst/>
            </a:prstGeom>
          </p:spPr>
          <p:txBody>
            <a:bodyPr anchor="t" rtlCol="false" tIns="0" lIns="0" bIns="0" rIns="0"/>
            <a:lstStyle/>
            <a:p>
              <a:pPr algn="l" marL="321733" indent="-160867" lvl="1">
                <a:lnSpc>
                  <a:spcPts val="2999"/>
                </a:lnSpc>
                <a:buFont typeface="Arial"/>
                <a:buChar char="•"/>
              </a:pPr>
              <a:r>
                <a:rPr lang="en-US" sz="2499" spc="5">
                  <a:solidFill>
                    <a:srgbClr val="FFFFFF"/>
                  </a:solidFill>
                  <a:latin typeface="Canva Sans"/>
                  <a:ea typeface="Canva Sans"/>
                  <a:cs typeface="Canva Sans"/>
                  <a:sym typeface="Canva Sans"/>
                </a:rPr>
                <a:t>To provide visual, tactile and sensory experiences and a unique way of understanding and responding to the world. </a:t>
              </a:r>
            </a:p>
            <a:p>
              <a:pPr algn="l" marL="321733" indent="-160867" lvl="1">
                <a:lnSpc>
                  <a:spcPts val="2999"/>
                </a:lnSpc>
              </a:pPr>
            </a:p>
            <a:p>
              <a:pPr algn="l" marL="321733" indent="-160867" lvl="1">
                <a:lnSpc>
                  <a:spcPts val="2999"/>
                </a:lnSpc>
                <a:buFont typeface="Arial"/>
                <a:buChar char="•"/>
              </a:pPr>
              <a:r>
                <a:rPr lang="en-US" sz="2499" spc="5">
                  <a:solidFill>
                    <a:srgbClr val="FFFFFF"/>
                  </a:solidFill>
                  <a:latin typeface="Canva Sans"/>
                  <a:ea typeface="Canva Sans"/>
                  <a:cs typeface="Canva Sans"/>
                  <a:sym typeface="Canva Sans"/>
                </a:rPr>
                <a:t>For pupils to use colour, form, texture, pattern and different materials and processes to communicate what they see, feel and think.</a:t>
              </a:r>
            </a:p>
            <a:p>
              <a:pPr algn="l" marL="321733" indent="-160867" lvl="1">
                <a:lnSpc>
                  <a:spcPts val="2999"/>
                </a:lnSpc>
              </a:pPr>
            </a:p>
            <a:p>
              <a:pPr algn="l" marL="321733" indent="-160867" lvl="1">
                <a:lnSpc>
                  <a:spcPts val="2999"/>
                </a:lnSpc>
                <a:buFont typeface="Arial"/>
                <a:buChar char="•"/>
              </a:pPr>
              <a:r>
                <a:rPr lang="en-US" sz="2499" spc="5">
                  <a:solidFill>
                    <a:srgbClr val="FFFFFF"/>
                  </a:solidFill>
                  <a:latin typeface="Canva Sans"/>
                  <a:ea typeface="Canva Sans"/>
                  <a:cs typeface="Canva Sans"/>
                  <a:sym typeface="Canva Sans"/>
                </a:rPr>
                <a:t>The new Curriculum for Wales includes visual arts, music, drama, dance and crafts. </a:t>
              </a:r>
            </a:p>
            <a:p>
              <a:pPr algn="l" marL="321733" indent="-160867" lvl="1">
                <a:lnSpc>
                  <a:spcPts val="2999"/>
                </a:lnSpc>
              </a:pPr>
            </a:p>
            <a:p>
              <a:pPr algn="l" marL="321733" indent="-160867" lvl="1">
                <a:lnSpc>
                  <a:spcPts val="2999"/>
                </a:lnSpc>
                <a:buFont typeface="Arial"/>
                <a:buChar char="•"/>
              </a:pPr>
              <a:r>
                <a:rPr lang="en-US" sz="2499" spc="5">
                  <a:solidFill>
                    <a:srgbClr val="FFFFFF"/>
                  </a:solidFill>
                  <a:latin typeface="Canva Sans"/>
                  <a:ea typeface="Canva Sans"/>
                  <a:cs typeface="Canva Sans"/>
                  <a:sym typeface="Canva Sans"/>
                </a:rPr>
                <a:t>To cultivate multiple intelligences and students' individual learning </a:t>
              </a:r>
            </a:p>
            <a:p>
              <a:pPr algn="l" marL="321733" indent="-160867" lvl="1">
                <a:lnSpc>
                  <a:spcPts val="2999"/>
                </a:lnSpc>
              </a:pPr>
            </a:p>
            <a:p>
              <a:pPr algn="l" marL="321733" indent="-160867" lvl="1">
                <a:lnSpc>
                  <a:spcPts val="2999"/>
                </a:lnSpc>
                <a:buFont typeface="Arial"/>
                <a:buChar char="•"/>
              </a:pPr>
              <a:r>
                <a:rPr lang="en-US" sz="2499" spc="5">
                  <a:solidFill>
                    <a:srgbClr val="FFFFFF"/>
                  </a:solidFill>
                  <a:latin typeface="Canva Sans"/>
                  <a:ea typeface="Canva Sans"/>
                  <a:cs typeface="Canva Sans"/>
                  <a:sym typeface="Canva Sans"/>
                </a:rPr>
                <a:t>From key stages 1 (FPh)to 3 (pupils aged five to 14), art, music, drama (as part of language lessons) and physical education (dance) are compulsory for all students under the Expressive Arts AoLE. </a:t>
              </a:r>
            </a:p>
            <a:p>
              <a:pPr algn="l" marL="321733" indent="-160867" lvl="1">
                <a:lnSpc>
                  <a:spcPts val="2999"/>
                </a:lnSpc>
              </a:pPr>
            </a:p>
            <a:p>
              <a:pPr algn="l" marL="321733" indent="-160867" lvl="1">
                <a:lnSpc>
                  <a:spcPts val="2999"/>
                </a:lnSpc>
                <a:buFont typeface="Arial"/>
                <a:buChar char="•"/>
              </a:pPr>
              <a:r>
                <a:rPr lang="en-US" sz="2499" spc="5">
                  <a:solidFill>
                    <a:srgbClr val="FFFFFF"/>
                  </a:solidFill>
                  <a:latin typeface="Canva Sans"/>
                  <a:ea typeface="Canva Sans"/>
                  <a:cs typeface="Canva Sans"/>
                  <a:sym typeface="Canva Sans"/>
                </a:rPr>
                <a:t>Address reading, writing, and other fundamental skills within all subject areas</a:t>
              </a:r>
            </a:p>
            <a:p>
              <a:pPr algn="r" marL="321733" indent="-160867" lvl="1">
                <a:lnSpc>
                  <a:spcPts val="2999"/>
                </a:lnSpc>
              </a:pPr>
              <a:r>
                <a:rPr lang="en-US" sz="2499" spc="5">
                  <a:solidFill>
                    <a:srgbClr val="FFFFFF"/>
                  </a:solidFill>
                  <a:latin typeface="Canva Sans"/>
                  <a:ea typeface="Canva Sans"/>
                  <a:cs typeface="Canva Sans"/>
                  <a:sym typeface="Canva Sans"/>
                </a:rPr>
                <a:t>        NFER (2008)</a:t>
              </a:r>
            </a:p>
          </p:txBody>
        </p:sp>
      </p:grpSp>
    </p:spTree>
  </p:cSld>
  <p:clrMapOvr>
    <a:masterClrMapping/>
  </p:clrMapOvr>
</p:sld>
</file>

<file path=ppt/slides/slide5.xml><?xml version="1.0" encoding="utf-8"?>
<p:sld xmlns:p="http://schemas.openxmlformats.org/presentationml/2006/main" xmlns:a="http://schemas.openxmlformats.org/drawingml/2006/main">
  <p:cSld>
    <p:bg>
      <p:bgPr>
        <a:solidFill>
          <a:srgbClr val="000000"/>
        </a:solidFill>
      </p:bgPr>
    </p:bg>
    <p:spTree>
      <p:nvGrpSpPr>
        <p:cNvPr id="1" name=""/>
        <p:cNvGrpSpPr/>
        <p:nvPr/>
      </p:nvGrpSpPr>
      <p:grpSpPr>
        <a:xfrm>
          <a:off x="0" y="0"/>
          <a:ext cx="0" cy="0"/>
          <a:chOff x="0" y="0"/>
          <a:chExt cx="0" cy="0"/>
        </a:xfrm>
      </p:grpSpPr>
      <p:grpSp>
        <p:nvGrpSpPr>
          <p:cNvPr name="Group 2" id="2"/>
          <p:cNvGrpSpPr/>
          <p:nvPr/>
        </p:nvGrpSpPr>
        <p:grpSpPr>
          <a:xfrm rot="0">
            <a:off x="-1450769" y="-3830551"/>
            <a:ext cx="21189538" cy="14959735"/>
            <a:chOff x="0" y="0"/>
            <a:chExt cx="5580784" cy="3940012"/>
          </a:xfrm>
        </p:grpSpPr>
        <p:sp>
          <p:nvSpPr>
            <p:cNvPr name="Freeform 3" id="3"/>
            <p:cNvSpPr/>
            <p:nvPr/>
          </p:nvSpPr>
          <p:spPr>
            <a:xfrm flipH="false" flipV="false" rot="0">
              <a:off x="0" y="0"/>
              <a:ext cx="5580784" cy="3940013"/>
            </a:xfrm>
            <a:custGeom>
              <a:avLst/>
              <a:gdLst/>
              <a:ahLst/>
              <a:cxnLst/>
              <a:rect r="r" b="b" t="t" l="l"/>
              <a:pathLst>
                <a:path h="3940013" w="5580784">
                  <a:moveTo>
                    <a:pt x="0" y="0"/>
                  </a:moveTo>
                  <a:lnTo>
                    <a:pt x="5580784" y="0"/>
                  </a:lnTo>
                  <a:lnTo>
                    <a:pt x="5580784" y="3940013"/>
                  </a:lnTo>
                  <a:lnTo>
                    <a:pt x="0" y="3940013"/>
                  </a:lnTo>
                  <a:close/>
                </a:path>
              </a:pathLst>
            </a:custGeom>
            <a:solidFill>
              <a:srgbClr val="000000"/>
            </a:solidFill>
          </p:spPr>
        </p:sp>
        <p:sp>
          <p:nvSpPr>
            <p:cNvPr name="TextBox 4" id="4"/>
            <p:cNvSpPr txBox="true"/>
            <p:nvPr/>
          </p:nvSpPr>
          <p:spPr>
            <a:xfrm>
              <a:off x="0" y="-38100"/>
              <a:ext cx="5580784" cy="3978112"/>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9952046" y="2610670"/>
            <a:ext cx="6812236" cy="7078155"/>
            <a:chOff x="0" y="0"/>
            <a:chExt cx="5239274" cy="5443791"/>
          </a:xfrm>
        </p:grpSpPr>
        <p:sp>
          <p:nvSpPr>
            <p:cNvPr name="Freeform 6" id="6"/>
            <p:cNvSpPr/>
            <p:nvPr/>
          </p:nvSpPr>
          <p:spPr>
            <a:xfrm flipH="false" flipV="false" rot="0">
              <a:off x="0" y="0"/>
              <a:ext cx="5239274" cy="5443792"/>
            </a:xfrm>
            <a:custGeom>
              <a:avLst/>
              <a:gdLst/>
              <a:ahLst/>
              <a:cxnLst/>
              <a:rect r="r" b="b" t="t" l="l"/>
              <a:pathLst>
                <a:path h="5443792" w="5239274">
                  <a:moveTo>
                    <a:pt x="0" y="0"/>
                  </a:moveTo>
                  <a:lnTo>
                    <a:pt x="5239274" y="0"/>
                  </a:lnTo>
                  <a:lnTo>
                    <a:pt x="5239274" y="5443792"/>
                  </a:lnTo>
                  <a:lnTo>
                    <a:pt x="0" y="5443792"/>
                  </a:lnTo>
                  <a:close/>
                </a:path>
              </a:pathLst>
            </a:custGeom>
          </p:spPr>
        </p:sp>
        <p:sp>
          <p:nvSpPr>
            <p:cNvPr name="TextBox 7" id="7"/>
            <p:cNvSpPr txBox="true"/>
            <p:nvPr/>
          </p:nvSpPr>
          <p:spPr>
            <a:xfrm>
              <a:off x="0" y="0"/>
              <a:ext cx="5239274" cy="5443791"/>
            </a:xfrm>
            <a:prstGeom prst="rect">
              <a:avLst/>
            </a:prstGeom>
          </p:spPr>
          <p:txBody>
            <a:bodyPr anchor="t" rtlCol="false" tIns="0" lIns="0" bIns="0" rIns="0"/>
            <a:lstStyle/>
            <a:p>
              <a:pPr algn="l" marL="399808" indent="-199904" lvl="1">
                <a:lnSpc>
                  <a:spcPts val="3728"/>
                </a:lnSpc>
                <a:buFont typeface="Arial"/>
                <a:buChar char="•"/>
              </a:pPr>
              <a:r>
                <a:rPr lang="en-US" sz="3106" spc="7">
                  <a:solidFill>
                    <a:srgbClr val="FFFFFF"/>
                  </a:solidFill>
                  <a:latin typeface="Canva Sans"/>
                  <a:ea typeface="Canva Sans"/>
                  <a:cs typeface="Canva Sans"/>
                  <a:sym typeface="Canva Sans"/>
                </a:rPr>
                <a:t>A compulsory (core) subject area in Wales until 16 years of age.</a:t>
              </a:r>
            </a:p>
            <a:p>
              <a:pPr algn="l" marL="399808" indent="-199904" lvl="1">
                <a:lnSpc>
                  <a:spcPts val="3728"/>
                </a:lnSpc>
              </a:pPr>
            </a:p>
            <a:p>
              <a:pPr algn="l" marL="399808" indent="-199904" lvl="1">
                <a:lnSpc>
                  <a:spcPts val="3728"/>
                </a:lnSpc>
                <a:buFont typeface="Arial"/>
                <a:buChar char="•"/>
              </a:pPr>
              <a:r>
                <a:rPr lang="en-US" sz="3106" spc="7">
                  <a:solidFill>
                    <a:srgbClr val="FFFFFF"/>
                  </a:solidFill>
                  <a:latin typeface="Canva Sans"/>
                  <a:ea typeface="Canva Sans"/>
                  <a:cs typeface="Canva Sans"/>
                  <a:sym typeface="Canva Sans"/>
                </a:rPr>
                <a:t>Being involved in our everyday life choices</a:t>
              </a:r>
            </a:p>
            <a:p>
              <a:pPr algn="l" marL="399808" indent="-199904" lvl="1">
                <a:lnSpc>
                  <a:spcPts val="3728"/>
                </a:lnSpc>
              </a:pPr>
            </a:p>
            <a:p>
              <a:pPr algn="l" marL="399808" indent="-199904" lvl="1">
                <a:lnSpc>
                  <a:spcPts val="3728"/>
                </a:lnSpc>
                <a:buFont typeface="Arial"/>
                <a:buChar char="•"/>
              </a:pPr>
              <a:r>
                <a:rPr lang="en-US" sz="3106" spc="7">
                  <a:solidFill>
                    <a:srgbClr val="FFFFFF"/>
                  </a:solidFill>
                  <a:latin typeface="Canva Sans"/>
                  <a:ea typeface="Canva Sans"/>
                  <a:cs typeface="Canva Sans"/>
                  <a:sym typeface="Canva Sans"/>
                </a:rPr>
                <a:t>A subject that helps children to develop understanding, powers of reasoning and attitudes in the ever changing world. </a:t>
              </a:r>
            </a:p>
            <a:p>
              <a:pPr algn="l" marL="399808" indent="-199904" lvl="1">
                <a:lnSpc>
                  <a:spcPts val="3728"/>
                </a:lnSpc>
              </a:pPr>
            </a:p>
            <a:p>
              <a:pPr algn="l" marL="399808" indent="-199904" lvl="1">
                <a:lnSpc>
                  <a:spcPts val="3728"/>
                </a:lnSpc>
                <a:buFont typeface="Arial"/>
                <a:buChar char="•"/>
              </a:pPr>
              <a:r>
                <a:rPr lang="en-US" sz="3106" spc="7">
                  <a:solidFill>
                    <a:srgbClr val="FFFFFF"/>
                  </a:solidFill>
                  <a:latin typeface="Canva Sans"/>
                  <a:ea typeface="Canva Sans"/>
                  <a:cs typeface="Canva Sans"/>
                  <a:sym typeface="Canva Sans"/>
                </a:rPr>
                <a:t>There is a different approach to teaching science in primary and secondary schools</a:t>
              </a:r>
            </a:p>
            <a:p>
              <a:pPr algn="l" marL="399808" indent="-199904" lvl="1">
                <a:lnSpc>
                  <a:spcPts val="3728"/>
                </a:lnSpc>
              </a:pPr>
              <a:r>
                <a:rPr lang="en-US" sz="3106" spc="7">
                  <a:solidFill>
                    <a:srgbClr val="FFFFFF"/>
                  </a:solidFill>
                  <a:latin typeface="Canva Sans"/>
                  <a:ea typeface="Canva Sans"/>
                  <a:cs typeface="Canva Sans"/>
                  <a:sym typeface="Canva Sans"/>
                </a:rPr>
                <a:t>     (Harlen and Qualter, 2014)</a:t>
              </a:r>
            </a:p>
          </p:txBody>
        </p:sp>
      </p:grpSp>
      <p:grpSp>
        <p:nvGrpSpPr>
          <p:cNvPr name="Group 8" id="8"/>
          <p:cNvGrpSpPr/>
          <p:nvPr/>
        </p:nvGrpSpPr>
        <p:grpSpPr>
          <a:xfrm rot="0">
            <a:off x="1534874" y="-129578"/>
            <a:ext cx="15218253" cy="2316556"/>
            <a:chOff x="0" y="0"/>
            <a:chExt cx="11704320" cy="1781658"/>
          </a:xfrm>
        </p:grpSpPr>
        <p:sp>
          <p:nvSpPr>
            <p:cNvPr name="Freeform 9" id="9"/>
            <p:cNvSpPr/>
            <p:nvPr/>
          </p:nvSpPr>
          <p:spPr>
            <a:xfrm flipH="false" flipV="false" rot="0">
              <a:off x="0" y="0"/>
              <a:ext cx="11704320" cy="1781658"/>
            </a:xfrm>
            <a:custGeom>
              <a:avLst/>
              <a:gdLst/>
              <a:ahLst/>
              <a:cxnLst/>
              <a:rect r="r" b="b" t="t" l="l"/>
              <a:pathLst>
                <a:path h="1781658" w="11704320">
                  <a:moveTo>
                    <a:pt x="0" y="0"/>
                  </a:moveTo>
                  <a:lnTo>
                    <a:pt x="11704320" y="0"/>
                  </a:lnTo>
                  <a:lnTo>
                    <a:pt x="11704320" y="1781658"/>
                  </a:lnTo>
                  <a:lnTo>
                    <a:pt x="0" y="1781658"/>
                  </a:lnTo>
                  <a:close/>
                </a:path>
              </a:pathLst>
            </a:custGeom>
          </p:spPr>
        </p:sp>
        <p:sp>
          <p:nvSpPr>
            <p:cNvPr name="TextBox 10" id="10"/>
            <p:cNvSpPr txBox="true"/>
            <p:nvPr/>
          </p:nvSpPr>
          <p:spPr>
            <a:xfrm>
              <a:off x="0" y="0"/>
              <a:ext cx="11704320" cy="1781658"/>
            </a:xfrm>
            <a:prstGeom prst="rect">
              <a:avLst/>
            </a:prstGeom>
          </p:spPr>
          <p:txBody>
            <a:bodyPr anchor="ctr" rtlCol="false" tIns="0" lIns="0" bIns="0" rIns="0"/>
            <a:lstStyle/>
            <a:p>
              <a:pPr algn="ctr">
                <a:lnSpc>
                  <a:spcPts val="7200"/>
                </a:lnSpc>
              </a:pPr>
              <a:r>
                <a:rPr lang="en-US" sz="6000" spc="13">
                  <a:solidFill>
                    <a:srgbClr val="FFFFFF"/>
                  </a:solidFill>
                  <a:latin typeface="Canva Sans"/>
                  <a:ea typeface="Canva Sans"/>
                  <a:cs typeface="Canva Sans"/>
                  <a:sym typeface="Canva Sans"/>
                </a:rPr>
                <a:t>Ystyrir Gwyddoniaeth fel…</a:t>
              </a:r>
            </a:p>
            <a:p>
              <a:pPr algn="ctr">
                <a:lnSpc>
                  <a:spcPts val="7200"/>
                </a:lnSpc>
              </a:pPr>
              <a:r>
                <a:rPr lang="en-US" sz="6000" spc="13">
                  <a:solidFill>
                    <a:srgbClr val="FFFFFF"/>
                  </a:solidFill>
                  <a:latin typeface="Canva Sans"/>
                  <a:ea typeface="Canva Sans"/>
                  <a:cs typeface="Canva Sans"/>
                  <a:sym typeface="Canva Sans"/>
                </a:rPr>
                <a:t>Science is viewed as…</a:t>
              </a:r>
            </a:p>
          </p:txBody>
        </p:sp>
      </p:grpSp>
      <p:grpSp>
        <p:nvGrpSpPr>
          <p:cNvPr name="Group 11" id="11"/>
          <p:cNvGrpSpPr/>
          <p:nvPr/>
        </p:nvGrpSpPr>
        <p:grpSpPr>
          <a:xfrm rot="0">
            <a:off x="626433" y="2422543"/>
            <a:ext cx="6812236" cy="7081138"/>
            <a:chOff x="0" y="0"/>
            <a:chExt cx="5239274" cy="5446086"/>
          </a:xfrm>
        </p:grpSpPr>
        <p:sp>
          <p:nvSpPr>
            <p:cNvPr name="Freeform 12" id="12"/>
            <p:cNvSpPr/>
            <p:nvPr/>
          </p:nvSpPr>
          <p:spPr>
            <a:xfrm flipH="false" flipV="false" rot="0">
              <a:off x="0" y="0"/>
              <a:ext cx="5239274" cy="5446086"/>
            </a:xfrm>
            <a:custGeom>
              <a:avLst/>
              <a:gdLst/>
              <a:ahLst/>
              <a:cxnLst/>
              <a:rect r="r" b="b" t="t" l="l"/>
              <a:pathLst>
                <a:path h="5446086" w="5239274">
                  <a:moveTo>
                    <a:pt x="0" y="0"/>
                  </a:moveTo>
                  <a:lnTo>
                    <a:pt x="5239274" y="0"/>
                  </a:lnTo>
                  <a:lnTo>
                    <a:pt x="5239274" y="5446086"/>
                  </a:lnTo>
                  <a:lnTo>
                    <a:pt x="0" y="5446086"/>
                  </a:lnTo>
                  <a:close/>
                </a:path>
              </a:pathLst>
            </a:custGeom>
          </p:spPr>
        </p:sp>
        <p:sp>
          <p:nvSpPr>
            <p:cNvPr name="TextBox 13" id="13"/>
            <p:cNvSpPr txBox="true"/>
            <p:nvPr/>
          </p:nvSpPr>
          <p:spPr>
            <a:xfrm>
              <a:off x="0" y="0"/>
              <a:ext cx="5239274" cy="5446086"/>
            </a:xfrm>
            <a:prstGeom prst="rect">
              <a:avLst/>
            </a:prstGeom>
          </p:spPr>
          <p:txBody>
            <a:bodyPr anchor="t" rtlCol="false" tIns="0" lIns="0" bIns="0" rIns="0"/>
            <a:lstStyle/>
            <a:p>
              <a:pPr algn="l" marL="399808" indent="-199904" lvl="1">
                <a:lnSpc>
                  <a:spcPts val="3728"/>
                </a:lnSpc>
                <a:buFont typeface="Arial"/>
                <a:buChar char="•"/>
              </a:pPr>
              <a:r>
                <a:rPr lang="en-US" sz="3106" spc="7">
                  <a:solidFill>
                    <a:srgbClr val="FFFFFF"/>
                  </a:solidFill>
                  <a:latin typeface="Canva Sans"/>
                  <a:ea typeface="Canva Sans"/>
                  <a:cs typeface="Canva Sans"/>
                  <a:sym typeface="Canva Sans"/>
                </a:rPr>
                <a:t>Pwnc statudol  (craidd) yng Nghymru tan 16 oed. </a:t>
              </a:r>
            </a:p>
            <a:p>
              <a:pPr algn="l" marL="399808" indent="-199904" lvl="1">
                <a:lnSpc>
                  <a:spcPts val="3728"/>
                </a:lnSpc>
              </a:pPr>
            </a:p>
            <a:p>
              <a:pPr algn="l" marL="399808" indent="-199904" lvl="1">
                <a:lnSpc>
                  <a:spcPts val="3728"/>
                </a:lnSpc>
                <a:buFont typeface="Arial"/>
                <a:buChar char="•"/>
              </a:pPr>
              <a:r>
                <a:rPr lang="en-US" sz="3106" spc="7">
                  <a:solidFill>
                    <a:srgbClr val="FFFFFF"/>
                  </a:solidFill>
                  <a:latin typeface="Canva Sans"/>
                  <a:ea typeface="Canva Sans"/>
                  <a:cs typeface="Canva Sans"/>
                  <a:sym typeface="Canva Sans"/>
                </a:rPr>
                <a:t>Ynghlwm yn ein penderfyniadau o ddydd i ddydd</a:t>
              </a:r>
            </a:p>
            <a:p>
              <a:pPr algn="l" marL="399808" indent="-199904" lvl="1">
                <a:lnSpc>
                  <a:spcPts val="3728"/>
                </a:lnSpc>
              </a:pPr>
            </a:p>
            <a:p>
              <a:pPr algn="l" marL="399808" indent="-199904" lvl="1">
                <a:lnSpc>
                  <a:spcPts val="3728"/>
                </a:lnSpc>
                <a:buFont typeface="Arial"/>
                <a:buChar char="•"/>
              </a:pPr>
              <a:r>
                <a:rPr lang="en-US" sz="3106" spc="7">
                  <a:solidFill>
                    <a:srgbClr val="FFFFFF"/>
                  </a:solidFill>
                  <a:latin typeface="Canva Sans"/>
                  <a:ea typeface="Canva Sans"/>
                  <a:cs typeface="Canva Sans"/>
                  <a:sym typeface="Canva Sans"/>
                </a:rPr>
                <a:t>Yn bwnc sy’n cynorthwyo plant i ddatblygu deallusrwydd, sgiliau rhesymu ac agweddau o fewn byd sy’n newid yn barhaol </a:t>
              </a:r>
            </a:p>
            <a:p>
              <a:pPr algn="l" marL="399808" indent="-199904" lvl="1">
                <a:lnSpc>
                  <a:spcPts val="3728"/>
                </a:lnSpc>
              </a:pPr>
            </a:p>
            <a:p>
              <a:pPr algn="l" marL="399808" indent="-199904" lvl="1">
                <a:lnSpc>
                  <a:spcPts val="3728"/>
                </a:lnSpc>
                <a:buFont typeface="Arial"/>
                <a:buChar char="•"/>
              </a:pPr>
              <a:r>
                <a:rPr lang="en-US" sz="3106" spc="7">
                  <a:solidFill>
                    <a:srgbClr val="FFFFFF"/>
                  </a:solidFill>
                  <a:latin typeface="Canva Sans"/>
                  <a:ea typeface="Canva Sans"/>
                  <a:cs typeface="Canva Sans"/>
                  <a:sym typeface="Canva Sans"/>
                </a:rPr>
                <a:t>Ceir dulliau gwahanol o addysgu gwyddoniaeth mewn ysgolion cynradd ac uwchradd</a:t>
              </a:r>
            </a:p>
            <a:p>
              <a:pPr algn="l" marL="399808" indent="-199904" lvl="1">
                <a:lnSpc>
                  <a:spcPts val="3728"/>
                </a:lnSpc>
              </a:pPr>
              <a:r>
                <a:rPr lang="en-US" sz="3106" spc="7">
                  <a:solidFill>
                    <a:srgbClr val="FFFFFF"/>
                  </a:solidFill>
                  <a:latin typeface="Canva Sans"/>
                  <a:ea typeface="Canva Sans"/>
                  <a:cs typeface="Canva Sans"/>
                  <a:sym typeface="Canva Sans"/>
                </a:rPr>
                <a:t>       (Harlen and Qualter, 2014)</a:t>
              </a:r>
            </a:p>
          </p:txBody>
        </p:sp>
      </p:grpSp>
    </p:spTree>
  </p:cSld>
  <p:clrMapOvr>
    <a:masterClrMapping/>
  </p:clrMapOvr>
</p:sld>
</file>

<file path=ppt/slides/slide6.xml><?xml version="1.0" encoding="utf-8"?>
<p:sld xmlns:p="http://schemas.openxmlformats.org/presentationml/2006/main" xmlns:a="http://schemas.openxmlformats.org/drawingml/2006/main">
  <p:cSld>
    <p:bg>
      <p:bgPr>
        <a:solidFill>
          <a:srgbClr val="000000"/>
        </a:solidFill>
      </p:bgPr>
    </p:bg>
    <p:spTree>
      <p:nvGrpSpPr>
        <p:cNvPr id="1" name=""/>
        <p:cNvGrpSpPr/>
        <p:nvPr/>
      </p:nvGrpSpPr>
      <p:grpSpPr>
        <a:xfrm>
          <a:off x="0" y="0"/>
          <a:ext cx="0" cy="0"/>
          <a:chOff x="0" y="0"/>
          <a:chExt cx="0" cy="0"/>
        </a:xfrm>
      </p:grpSpPr>
      <p:grpSp>
        <p:nvGrpSpPr>
          <p:cNvPr name="Group 2" id="2"/>
          <p:cNvGrpSpPr/>
          <p:nvPr/>
        </p:nvGrpSpPr>
        <p:grpSpPr>
          <a:xfrm rot="0">
            <a:off x="-1298369" y="-3678151"/>
            <a:ext cx="21189538" cy="14959735"/>
            <a:chOff x="0" y="0"/>
            <a:chExt cx="5580784" cy="3940012"/>
          </a:xfrm>
        </p:grpSpPr>
        <p:sp>
          <p:nvSpPr>
            <p:cNvPr name="Freeform 3" id="3"/>
            <p:cNvSpPr/>
            <p:nvPr/>
          </p:nvSpPr>
          <p:spPr>
            <a:xfrm flipH="false" flipV="false" rot="0">
              <a:off x="0" y="0"/>
              <a:ext cx="5580784" cy="3940013"/>
            </a:xfrm>
            <a:custGeom>
              <a:avLst/>
              <a:gdLst/>
              <a:ahLst/>
              <a:cxnLst/>
              <a:rect r="r" b="b" t="t" l="l"/>
              <a:pathLst>
                <a:path h="3940013" w="5580784">
                  <a:moveTo>
                    <a:pt x="0" y="0"/>
                  </a:moveTo>
                  <a:lnTo>
                    <a:pt x="5580784" y="0"/>
                  </a:lnTo>
                  <a:lnTo>
                    <a:pt x="5580784" y="3940013"/>
                  </a:lnTo>
                  <a:lnTo>
                    <a:pt x="0" y="3940013"/>
                  </a:lnTo>
                  <a:close/>
                </a:path>
              </a:pathLst>
            </a:custGeom>
            <a:solidFill>
              <a:srgbClr val="000000"/>
            </a:solidFill>
          </p:spPr>
        </p:sp>
        <p:sp>
          <p:nvSpPr>
            <p:cNvPr name="TextBox 4" id="4"/>
            <p:cNvSpPr txBox="true"/>
            <p:nvPr/>
          </p:nvSpPr>
          <p:spPr>
            <a:xfrm>
              <a:off x="0" y="-38100"/>
              <a:ext cx="5580784" cy="3978112"/>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284949" y="1833182"/>
            <a:ext cx="8859051" cy="8214884"/>
            <a:chOff x="0" y="0"/>
            <a:chExt cx="7428707" cy="6888545"/>
          </a:xfrm>
        </p:grpSpPr>
        <p:sp>
          <p:nvSpPr>
            <p:cNvPr name="Freeform 6" id="6"/>
            <p:cNvSpPr/>
            <p:nvPr/>
          </p:nvSpPr>
          <p:spPr>
            <a:xfrm flipH="false" flipV="false" rot="0">
              <a:off x="0" y="0"/>
              <a:ext cx="7428707" cy="6888545"/>
            </a:xfrm>
            <a:custGeom>
              <a:avLst/>
              <a:gdLst/>
              <a:ahLst/>
              <a:cxnLst/>
              <a:rect r="r" b="b" t="t" l="l"/>
              <a:pathLst>
                <a:path h="6888545" w="7428707">
                  <a:moveTo>
                    <a:pt x="0" y="0"/>
                  </a:moveTo>
                  <a:lnTo>
                    <a:pt x="7428707" y="0"/>
                  </a:lnTo>
                  <a:lnTo>
                    <a:pt x="7428707" y="6888545"/>
                  </a:lnTo>
                  <a:lnTo>
                    <a:pt x="0" y="6888545"/>
                  </a:lnTo>
                  <a:close/>
                </a:path>
              </a:pathLst>
            </a:custGeom>
          </p:spPr>
        </p:sp>
        <p:sp>
          <p:nvSpPr>
            <p:cNvPr name="TextBox 7" id="7"/>
            <p:cNvSpPr txBox="true"/>
            <p:nvPr/>
          </p:nvSpPr>
          <p:spPr>
            <a:xfrm>
              <a:off x="0" y="0"/>
              <a:ext cx="7428707" cy="6888545"/>
            </a:xfrm>
            <a:prstGeom prst="rect">
              <a:avLst/>
            </a:prstGeom>
          </p:spPr>
          <p:txBody>
            <a:bodyPr anchor="t" rtlCol="false" tIns="0" lIns="0" bIns="0" rIns="0"/>
            <a:lstStyle/>
            <a:p>
              <a:pPr algn="l" marL="305580" indent="-152790" lvl="1">
                <a:lnSpc>
                  <a:spcPts val="2849"/>
                </a:lnSpc>
                <a:buFont typeface="Arial"/>
                <a:buChar char="•"/>
              </a:pPr>
              <a:r>
                <a:rPr lang="en-US" sz="2374" spc="5">
                  <a:solidFill>
                    <a:srgbClr val="FFFFFF"/>
                  </a:solidFill>
                  <a:latin typeface="Canva Sans"/>
                  <a:ea typeface="Canva Sans"/>
                  <a:cs typeface="Canva Sans"/>
                  <a:sym typeface="Canva Sans"/>
                </a:rPr>
                <a:t>i gyffroi a swyno plant sydd â synnwyr o ryfeddod am y byd naturiol. </a:t>
              </a:r>
            </a:p>
            <a:p>
              <a:pPr algn="l" marL="305580" indent="-152790" lvl="1">
                <a:lnSpc>
                  <a:spcPts val="2849"/>
                </a:lnSpc>
              </a:pPr>
            </a:p>
            <a:p>
              <a:pPr algn="l" marL="305580" indent="-152790" lvl="1">
                <a:lnSpc>
                  <a:spcPts val="2849"/>
                </a:lnSpc>
                <a:buFont typeface="Arial"/>
                <a:buChar char="•"/>
              </a:pPr>
              <a:r>
                <a:rPr lang="en-US" sz="2374" spc="5">
                  <a:solidFill>
                    <a:srgbClr val="FFFFFF"/>
                  </a:solidFill>
                  <a:latin typeface="Canva Sans"/>
                  <a:ea typeface="Canva Sans"/>
                  <a:cs typeface="Canva Sans"/>
                  <a:sym typeface="Canva Sans"/>
                </a:rPr>
                <a:t>datblygu gwerthfawrogiad o sut mae gwyddoniaeth wedi cyfrannu at ddatblygiad hanesyddol a diwylliannol ein cymdeithas. </a:t>
              </a:r>
            </a:p>
            <a:p>
              <a:pPr algn="l" marL="305580" indent="-152790" lvl="1">
                <a:lnSpc>
                  <a:spcPts val="2849"/>
                </a:lnSpc>
              </a:pPr>
            </a:p>
            <a:p>
              <a:pPr algn="l" marL="305580" indent="-152790" lvl="1">
                <a:lnSpc>
                  <a:spcPts val="2849"/>
                </a:lnSpc>
                <a:buFont typeface="Arial"/>
                <a:buChar char="•"/>
              </a:pPr>
              <a:r>
                <a:rPr lang="en-US" sz="2374" spc="5">
                  <a:solidFill>
                    <a:srgbClr val="FFFFFF"/>
                  </a:solidFill>
                  <a:latin typeface="Canva Sans"/>
                  <a:ea typeface="Canva Sans"/>
                  <a:cs typeface="Canva Sans"/>
                  <a:sym typeface="Canva Sans"/>
                </a:rPr>
                <a:t>i roi profiad ymarferol o sut mae gwyddonwyr yn arsylwi ar y byd naturiol, meddwl am ddamcaniaethau a gwneud arbrofion i gael tystiolaeth i gefnogi neu wrthbrofi'r damcaniaethau hyn.</a:t>
              </a:r>
            </a:p>
            <a:p>
              <a:pPr algn="l" marL="305580" indent="-152790" lvl="1">
                <a:lnSpc>
                  <a:spcPts val="2849"/>
                </a:lnSpc>
              </a:pPr>
              <a:r>
                <a:rPr lang="en-US" sz="2374" spc="5">
                  <a:solidFill>
                    <a:srgbClr val="FFFFFF"/>
                  </a:solidFill>
                  <a:latin typeface="Canva Sans"/>
                  <a:ea typeface="Canva Sans"/>
                  <a:cs typeface="Canva Sans"/>
                  <a:sym typeface="Canva Sans"/>
                </a:rPr>
                <a:t> </a:t>
              </a:r>
            </a:p>
            <a:p>
              <a:pPr algn="l" marL="305580" indent="-152790" lvl="1">
                <a:lnSpc>
                  <a:spcPts val="2849"/>
                </a:lnSpc>
                <a:buFont typeface="Arial"/>
                <a:buChar char="•"/>
              </a:pPr>
              <a:r>
                <a:rPr lang="en-US" sz="2374" spc="5">
                  <a:solidFill>
                    <a:srgbClr val="FFFFFF"/>
                  </a:solidFill>
                  <a:latin typeface="Canva Sans"/>
                  <a:ea typeface="Canva Sans"/>
                  <a:cs typeface="Canva Sans"/>
                  <a:sym typeface="Canva Sans"/>
                </a:rPr>
                <a:t>achosi i blant ddeall pwysigrwydd tystiolaeth wrth wneud penderfyniadau a gallu barnu a yw honiadau'r cyfryngau, hysbysebwyr, gwleidyddion, newyddiadurwyr, ac ati, yn seiliedig ar dystiolaeth ac yn ddibynadwy. </a:t>
              </a:r>
            </a:p>
            <a:p>
              <a:pPr algn="l" marL="305580" indent="-152790" lvl="1">
                <a:lnSpc>
                  <a:spcPts val="2849"/>
                </a:lnSpc>
              </a:pPr>
            </a:p>
            <a:p>
              <a:pPr algn="l" marL="305580" indent="-152790" lvl="1">
                <a:lnSpc>
                  <a:spcPts val="2849"/>
                </a:lnSpc>
                <a:buFont typeface="Arial"/>
                <a:buChar char="•"/>
              </a:pPr>
              <a:r>
                <a:rPr lang="en-US" sz="2374" spc="5">
                  <a:solidFill>
                    <a:srgbClr val="FFFFFF"/>
                  </a:solidFill>
                  <a:latin typeface="Canva Sans"/>
                  <a:ea typeface="Canva Sans"/>
                  <a:cs typeface="Canva Sans"/>
                  <a:sym typeface="Canva Sans"/>
                </a:rPr>
                <a:t>i roi digon o wybodaeth ar sail tystiolaeth i ddisgyblion allu llunio barnau personol gwybodus er mwyn byw bywydau iach, diogel, cyfforddus ac amgylcheddol gynaliadwy. </a:t>
              </a:r>
            </a:p>
            <a:p>
              <a:pPr algn="l" marL="305580" indent="-152790" lvl="1">
                <a:lnSpc>
                  <a:spcPts val="2849"/>
                </a:lnSpc>
              </a:pPr>
            </a:p>
            <a:p>
              <a:pPr algn="l" marL="305580" indent="-152790" lvl="1">
                <a:lnSpc>
                  <a:spcPts val="2849"/>
                </a:lnSpc>
                <a:buFont typeface="Arial"/>
                <a:buChar char="•"/>
              </a:pPr>
              <a:r>
                <a:rPr lang="en-US" sz="2374" spc="5">
                  <a:solidFill>
                    <a:srgbClr val="FFFFFF"/>
                  </a:solidFill>
                  <a:latin typeface="Canva Sans"/>
                  <a:ea typeface="Canva Sans"/>
                  <a:cs typeface="Canva Sans"/>
                  <a:sym typeface="Canva Sans"/>
                </a:rPr>
                <a:t>datblygu ymwybyddiaeth o gasgliadau damcaniaethau gwyddonol pwysig mewn ffordd bendant a hygyrch</a:t>
              </a:r>
            </a:p>
          </p:txBody>
        </p:sp>
      </p:grpSp>
      <p:grpSp>
        <p:nvGrpSpPr>
          <p:cNvPr name="Group 8" id="8"/>
          <p:cNvGrpSpPr/>
          <p:nvPr/>
        </p:nvGrpSpPr>
        <p:grpSpPr>
          <a:xfrm rot="0">
            <a:off x="2165049" y="0"/>
            <a:ext cx="13957902" cy="2124703"/>
            <a:chOff x="0" y="0"/>
            <a:chExt cx="11704320" cy="1781658"/>
          </a:xfrm>
        </p:grpSpPr>
        <p:sp>
          <p:nvSpPr>
            <p:cNvPr name="Freeform 9" id="9"/>
            <p:cNvSpPr/>
            <p:nvPr/>
          </p:nvSpPr>
          <p:spPr>
            <a:xfrm flipH="false" flipV="false" rot="0">
              <a:off x="0" y="0"/>
              <a:ext cx="11704320" cy="1781658"/>
            </a:xfrm>
            <a:custGeom>
              <a:avLst/>
              <a:gdLst/>
              <a:ahLst/>
              <a:cxnLst/>
              <a:rect r="r" b="b" t="t" l="l"/>
              <a:pathLst>
                <a:path h="1781658" w="11704320">
                  <a:moveTo>
                    <a:pt x="0" y="0"/>
                  </a:moveTo>
                  <a:lnTo>
                    <a:pt x="11704320" y="0"/>
                  </a:lnTo>
                  <a:lnTo>
                    <a:pt x="11704320" y="1781658"/>
                  </a:lnTo>
                  <a:lnTo>
                    <a:pt x="0" y="1781658"/>
                  </a:lnTo>
                  <a:close/>
                </a:path>
              </a:pathLst>
            </a:custGeom>
          </p:spPr>
        </p:sp>
        <p:sp>
          <p:nvSpPr>
            <p:cNvPr name="TextBox 10" id="10"/>
            <p:cNvSpPr txBox="true"/>
            <p:nvPr/>
          </p:nvSpPr>
          <p:spPr>
            <a:xfrm>
              <a:off x="0" y="-9525"/>
              <a:ext cx="11704320" cy="1791183"/>
            </a:xfrm>
            <a:prstGeom prst="rect">
              <a:avLst/>
            </a:prstGeom>
          </p:spPr>
          <p:txBody>
            <a:bodyPr anchor="ctr" rtlCol="false" tIns="0" lIns="0" bIns="0" rIns="0"/>
            <a:lstStyle/>
            <a:p>
              <a:pPr algn="ctr">
                <a:lnSpc>
                  <a:spcPts val="6120"/>
                </a:lnSpc>
              </a:pPr>
              <a:r>
                <a:rPr lang="en-US" sz="5100" spc="11">
                  <a:solidFill>
                    <a:srgbClr val="FFFFFF"/>
                  </a:solidFill>
                  <a:latin typeface="Canva Sans"/>
                  <a:ea typeface="Canva Sans"/>
                  <a:cs typeface="Canva Sans"/>
                  <a:sym typeface="Canva Sans"/>
                </a:rPr>
                <a:t>Nodau gwyddoniaeth / The aims of science (DfE, 2013)</a:t>
              </a:r>
            </a:p>
          </p:txBody>
        </p:sp>
      </p:grpSp>
      <p:grpSp>
        <p:nvGrpSpPr>
          <p:cNvPr name="Group 11" id="11"/>
          <p:cNvGrpSpPr/>
          <p:nvPr/>
        </p:nvGrpSpPr>
        <p:grpSpPr>
          <a:xfrm rot="0">
            <a:off x="10267795" y="1721907"/>
            <a:ext cx="8020205" cy="8437435"/>
            <a:chOff x="0" y="0"/>
            <a:chExt cx="7120071" cy="7490473"/>
          </a:xfrm>
        </p:grpSpPr>
        <p:sp>
          <p:nvSpPr>
            <p:cNvPr name="Freeform 12" id="12"/>
            <p:cNvSpPr/>
            <p:nvPr/>
          </p:nvSpPr>
          <p:spPr>
            <a:xfrm flipH="false" flipV="false" rot="0">
              <a:off x="0" y="0"/>
              <a:ext cx="7120071" cy="7490474"/>
            </a:xfrm>
            <a:custGeom>
              <a:avLst/>
              <a:gdLst/>
              <a:ahLst/>
              <a:cxnLst/>
              <a:rect r="r" b="b" t="t" l="l"/>
              <a:pathLst>
                <a:path h="7490474" w="7120071">
                  <a:moveTo>
                    <a:pt x="0" y="0"/>
                  </a:moveTo>
                  <a:lnTo>
                    <a:pt x="7120071" y="0"/>
                  </a:lnTo>
                  <a:lnTo>
                    <a:pt x="7120071" y="7490474"/>
                  </a:lnTo>
                  <a:lnTo>
                    <a:pt x="0" y="7490474"/>
                  </a:lnTo>
                  <a:close/>
                </a:path>
              </a:pathLst>
            </a:custGeom>
          </p:spPr>
        </p:sp>
        <p:sp>
          <p:nvSpPr>
            <p:cNvPr name="TextBox 13" id="13"/>
            <p:cNvSpPr txBox="true"/>
            <p:nvPr/>
          </p:nvSpPr>
          <p:spPr>
            <a:xfrm>
              <a:off x="0" y="0"/>
              <a:ext cx="7120071" cy="7490473"/>
            </a:xfrm>
            <a:prstGeom prst="rect">
              <a:avLst/>
            </a:prstGeom>
          </p:spPr>
          <p:txBody>
            <a:bodyPr anchor="t" rtlCol="false" tIns="0" lIns="0" bIns="0" rIns="0"/>
            <a:lstStyle/>
            <a:p>
              <a:pPr algn="l" marL="288637" indent="-144319" lvl="1">
                <a:lnSpc>
                  <a:spcPts val="2691"/>
                </a:lnSpc>
                <a:buFont typeface="Arial"/>
                <a:buChar char="•"/>
              </a:pPr>
              <a:r>
                <a:rPr lang="en-US" sz="2242" spc="5">
                  <a:solidFill>
                    <a:srgbClr val="FFFFFF"/>
                  </a:solidFill>
                  <a:latin typeface="Canva Sans"/>
                  <a:ea typeface="Canva Sans"/>
                  <a:cs typeface="Canva Sans"/>
                  <a:sym typeface="Canva Sans"/>
                </a:rPr>
                <a:t>to excite and enthuse children with a sense of awe and wonder at the natural world.</a:t>
              </a:r>
            </a:p>
            <a:p>
              <a:pPr algn="l" marL="288637" indent="-144319" lvl="1">
                <a:lnSpc>
                  <a:spcPts val="2691"/>
                </a:lnSpc>
              </a:pPr>
            </a:p>
            <a:p>
              <a:pPr algn="l" marL="288637" indent="-144319" lvl="1">
                <a:lnSpc>
                  <a:spcPts val="2691"/>
                </a:lnSpc>
                <a:buFont typeface="Arial"/>
                <a:buChar char="•"/>
              </a:pPr>
              <a:r>
                <a:rPr lang="en-US" sz="2242" spc="5">
                  <a:solidFill>
                    <a:srgbClr val="FFFFFF"/>
                  </a:solidFill>
                  <a:latin typeface="Canva Sans"/>
                  <a:ea typeface="Canva Sans"/>
                  <a:cs typeface="Canva Sans"/>
                  <a:sym typeface="Canva Sans"/>
                </a:rPr>
                <a:t>to develop an appreciation of how science has contributed to the historical and cultural development of our society.</a:t>
              </a:r>
            </a:p>
            <a:p>
              <a:pPr algn="l" marL="288637" indent="-144319" lvl="1">
                <a:lnSpc>
                  <a:spcPts val="2691"/>
                </a:lnSpc>
              </a:pPr>
            </a:p>
            <a:p>
              <a:pPr algn="l" marL="288637" indent="-144319" lvl="1">
                <a:lnSpc>
                  <a:spcPts val="2691"/>
                </a:lnSpc>
                <a:buFont typeface="Arial"/>
                <a:buChar char="•"/>
              </a:pPr>
              <a:r>
                <a:rPr lang="en-US" sz="2242" spc="5">
                  <a:solidFill>
                    <a:srgbClr val="FFFFFF"/>
                  </a:solidFill>
                  <a:latin typeface="Canva Sans"/>
                  <a:ea typeface="Canva Sans"/>
                  <a:cs typeface="Canva Sans"/>
                  <a:sym typeface="Canva Sans"/>
                </a:rPr>
                <a:t>to give practical experience of how scientists make observations of the natural world, come up with hypotheses and do experiments to obtain evidence to support or disprove these hypotheses.</a:t>
              </a:r>
            </a:p>
            <a:p>
              <a:pPr algn="l" marL="288637" indent="-144319" lvl="1">
                <a:lnSpc>
                  <a:spcPts val="2691"/>
                </a:lnSpc>
              </a:pPr>
            </a:p>
            <a:p>
              <a:pPr algn="l" marL="288637" indent="-144319" lvl="1">
                <a:lnSpc>
                  <a:spcPts val="2691"/>
                </a:lnSpc>
                <a:buFont typeface="Arial"/>
                <a:buChar char="•"/>
              </a:pPr>
              <a:r>
                <a:rPr lang="en-US" sz="2242" spc="5">
                  <a:solidFill>
                    <a:srgbClr val="FFFFFF"/>
                  </a:solidFill>
                  <a:latin typeface="Canva Sans"/>
                  <a:ea typeface="Canva Sans"/>
                  <a:cs typeface="Canva Sans"/>
                  <a:sym typeface="Canva Sans"/>
                </a:rPr>
                <a:t>to cause children to understand the importance of evidence when making decisions and to be able to judge whether the claims of the media, advertisers, politicians, journalists, etc, are evidence-based and reliable.</a:t>
              </a:r>
            </a:p>
            <a:p>
              <a:pPr algn="l" marL="288637" indent="-144319" lvl="1">
                <a:lnSpc>
                  <a:spcPts val="2691"/>
                </a:lnSpc>
              </a:pPr>
            </a:p>
            <a:p>
              <a:pPr algn="l" marL="288637" indent="-144319" lvl="1">
                <a:lnSpc>
                  <a:spcPts val="2691"/>
                </a:lnSpc>
                <a:buFont typeface="Arial"/>
                <a:buChar char="•"/>
              </a:pPr>
              <a:r>
                <a:rPr lang="en-US" sz="2242" spc="5">
                  <a:solidFill>
                    <a:srgbClr val="FFFFFF"/>
                  </a:solidFill>
                  <a:latin typeface="Canva Sans"/>
                  <a:ea typeface="Canva Sans"/>
                  <a:cs typeface="Canva Sans"/>
                  <a:sym typeface="Canva Sans"/>
                </a:rPr>
                <a:t>to give pupils enough evidence-based knowledge to be able to make informed personal judgements in order to lead healthy, safe, comfortable and environmentally sustainable lives.</a:t>
              </a:r>
            </a:p>
            <a:p>
              <a:pPr algn="l" marL="288637" indent="-144319" lvl="1">
                <a:lnSpc>
                  <a:spcPts val="2691"/>
                </a:lnSpc>
              </a:pPr>
            </a:p>
            <a:p>
              <a:pPr algn="l" marL="288543" indent="-144271" lvl="1">
                <a:lnSpc>
                  <a:spcPts val="2691"/>
                </a:lnSpc>
                <a:buFont typeface="Arial"/>
                <a:buChar char="•"/>
              </a:pPr>
              <a:r>
                <a:rPr lang="en-US" sz="2242" spc="5">
                  <a:solidFill>
                    <a:srgbClr val="FFFFFF"/>
                  </a:solidFill>
                  <a:latin typeface="Canva Sans"/>
                  <a:ea typeface="Canva Sans"/>
                  <a:cs typeface="Canva Sans"/>
                  <a:sym typeface="Canva Sans"/>
                </a:rPr>
                <a:t>to develop awareness of the conclusions of important scientific theories in a concrete and accessible way</a:t>
              </a:r>
            </a:p>
          </p:txBody>
        </p:sp>
      </p:grpSp>
    </p:spTree>
  </p:cSld>
  <p:clrMapOvr>
    <a:masterClrMapping/>
  </p:clrMapOvr>
</p:sld>
</file>

<file path=ppt/slides/slide7.xml><?xml version="1.0" encoding="utf-8"?>
<p:sld xmlns:p="http://schemas.openxmlformats.org/presentationml/2006/main" xmlns:a="http://schemas.openxmlformats.org/drawingml/2006/main">
  <p:cSld>
    <p:bg>
      <p:bgPr>
        <a:solidFill>
          <a:srgbClr val="000000"/>
        </a:solidFill>
      </p:bgPr>
    </p:bg>
    <p:spTree>
      <p:nvGrpSpPr>
        <p:cNvPr id="1" name=""/>
        <p:cNvGrpSpPr/>
        <p:nvPr/>
      </p:nvGrpSpPr>
      <p:grpSpPr>
        <a:xfrm>
          <a:off x="0" y="0"/>
          <a:ext cx="0" cy="0"/>
          <a:chOff x="0" y="0"/>
          <a:chExt cx="0" cy="0"/>
        </a:xfrm>
      </p:grpSpPr>
      <p:grpSp>
        <p:nvGrpSpPr>
          <p:cNvPr name="Group 2" id="2"/>
          <p:cNvGrpSpPr/>
          <p:nvPr/>
        </p:nvGrpSpPr>
        <p:grpSpPr>
          <a:xfrm rot="0">
            <a:off x="-1145969" y="-3525751"/>
            <a:ext cx="21189538" cy="14959735"/>
            <a:chOff x="0" y="0"/>
            <a:chExt cx="5580784" cy="3940012"/>
          </a:xfrm>
        </p:grpSpPr>
        <p:sp>
          <p:nvSpPr>
            <p:cNvPr name="Freeform 3" id="3"/>
            <p:cNvSpPr/>
            <p:nvPr/>
          </p:nvSpPr>
          <p:spPr>
            <a:xfrm flipH="false" flipV="false" rot="0">
              <a:off x="0" y="0"/>
              <a:ext cx="5580784" cy="3940013"/>
            </a:xfrm>
            <a:custGeom>
              <a:avLst/>
              <a:gdLst/>
              <a:ahLst/>
              <a:cxnLst/>
              <a:rect r="r" b="b" t="t" l="l"/>
              <a:pathLst>
                <a:path h="3940013" w="5580784">
                  <a:moveTo>
                    <a:pt x="0" y="0"/>
                  </a:moveTo>
                  <a:lnTo>
                    <a:pt x="5580784" y="0"/>
                  </a:lnTo>
                  <a:lnTo>
                    <a:pt x="5580784" y="3940013"/>
                  </a:lnTo>
                  <a:lnTo>
                    <a:pt x="0" y="3940013"/>
                  </a:lnTo>
                  <a:close/>
                </a:path>
              </a:pathLst>
            </a:custGeom>
            <a:solidFill>
              <a:srgbClr val="000000"/>
            </a:solidFill>
          </p:spPr>
        </p:sp>
        <p:sp>
          <p:nvSpPr>
            <p:cNvPr name="TextBox 4" id="4"/>
            <p:cNvSpPr txBox="true"/>
            <p:nvPr/>
          </p:nvSpPr>
          <p:spPr>
            <a:xfrm>
              <a:off x="0" y="-38100"/>
              <a:ext cx="5580784" cy="3978112"/>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11461638" y="5143500"/>
            <a:ext cx="5797662" cy="2541116"/>
            <a:chOff x="0" y="0"/>
            <a:chExt cx="5236019" cy="2294948"/>
          </a:xfrm>
        </p:grpSpPr>
        <p:sp>
          <p:nvSpPr>
            <p:cNvPr name="Freeform 6" id="6"/>
            <p:cNvSpPr/>
            <p:nvPr/>
          </p:nvSpPr>
          <p:spPr>
            <a:xfrm flipH="false" flipV="false" rot="0">
              <a:off x="0" y="0"/>
              <a:ext cx="5236019" cy="2294948"/>
            </a:xfrm>
            <a:custGeom>
              <a:avLst/>
              <a:gdLst/>
              <a:ahLst/>
              <a:cxnLst/>
              <a:rect r="r" b="b" t="t" l="l"/>
              <a:pathLst>
                <a:path h="2294948" w="5236019">
                  <a:moveTo>
                    <a:pt x="0" y="0"/>
                  </a:moveTo>
                  <a:lnTo>
                    <a:pt x="5236019" y="0"/>
                  </a:lnTo>
                  <a:lnTo>
                    <a:pt x="5236019" y="2294948"/>
                  </a:lnTo>
                  <a:lnTo>
                    <a:pt x="0" y="2294948"/>
                  </a:lnTo>
                  <a:close/>
                </a:path>
              </a:pathLst>
            </a:custGeom>
          </p:spPr>
        </p:sp>
        <p:sp>
          <p:nvSpPr>
            <p:cNvPr name="TextBox 7" id="7"/>
            <p:cNvSpPr txBox="true"/>
            <p:nvPr/>
          </p:nvSpPr>
          <p:spPr>
            <a:xfrm>
              <a:off x="0" y="0"/>
              <a:ext cx="5236019" cy="2294948"/>
            </a:xfrm>
            <a:prstGeom prst="rect">
              <a:avLst/>
            </a:prstGeom>
          </p:spPr>
          <p:txBody>
            <a:bodyPr anchor="t" rtlCol="false" tIns="0" lIns="0" bIns="0" rIns="0"/>
            <a:lstStyle/>
            <a:p>
              <a:pPr algn="l" marL="463296" indent="-231648" lvl="1">
                <a:lnSpc>
                  <a:spcPts val="4320"/>
                </a:lnSpc>
                <a:buFont typeface="Arial"/>
                <a:buChar char="•"/>
              </a:pPr>
              <a:r>
                <a:rPr lang="en-US" sz="3600" spc="8">
                  <a:solidFill>
                    <a:srgbClr val="FFFFFF"/>
                  </a:solidFill>
                  <a:latin typeface="Canva Sans"/>
                  <a:ea typeface="Canva Sans"/>
                  <a:cs typeface="Canva Sans"/>
                  <a:sym typeface="Canva Sans"/>
                </a:rPr>
                <a:t>Consider and compare the statements of what matters for the Science and Technology AoLE.</a:t>
              </a:r>
            </a:p>
          </p:txBody>
        </p:sp>
      </p:grpSp>
      <p:grpSp>
        <p:nvGrpSpPr>
          <p:cNvPr name="Group 8" id="8"/>
          <p:cNvGrpSpPr/>
          <p:nvPr/>
        </p:nvGrpSpPr>
        <p:grpSpPr>
          <a:xfrm rot="0">
            <a:off x="0" y="1583817"/>
            <a:ext cx="18288000" cy="2104504"/>
            <a:chOff x="0" y="0"/>
            <a:chExt cx="17339733" cy="1995382"/>
          </a:xfrm>
        </p:grpSpPr>
        <p:sp>
          <p:nvSpPr>
            <p:cNvPr name="Freeform 9" id="9"/>
            <p:cNvSpPr/>
            <p:nvPr/>
          </p:nvSpPr>
          <p:spPr>
            <a:xfrm flipH="false" flipV="false" rot="0">
              <a:off x="0" y="0"/>
              <a:ext cx="17339732" cy="1995381"/>
            </a:xfrm>
            <a:custGeom>
              <a:avLst/>
              <a:gdLst/>
              <a:ahLst/>
              <a:cxnLst/>
              <a:rect r="r" b="b" t="t" l="l"/>
              <a:pathLst>
                <a:path h="1995381" w="17339732">
                  <a:moveTo>
                    <a:pt x="0" y="0"/>
                  </a:moveTo>
                  <a:lnTo>
                    <a:pt x="17339732" y="0"/>
                  </a:lnTo>
                  <a:lnTo>
                    <a:pt x="17339732" y="1995381"/>
                  </a:lnTo>
                  <a:lnTo>
                    <a:pt x="0" y="1995381"/>
                  </a:lnTo>
                  <a:close/>
                </a:path>
              </a:pathLst>
            </a:custGeom>
          </p:spPr>
        </p:sp>
        <p:sp>
          <p:nvSpPr>
            <p:cNvPr name="TextBox 10" id="10"/>
            <p:cNvSpPr txBox="true"/>
            <p:nvPr/>
          </p:nvSpPr>
          <p:spPr>
            <a:xfrm>
              <a:off x="0" y="0"/>
              <a:ext cx="17339733" cy="1995382"/>
            </a:xfrm>
            <a:prstGeom prst="rect">
              <a:avLst/>
            </a:prstGeom>
          </p:spPr>
          <p:txBody>
            <a:bodyPr anchor="ctr" rtlCol="false" tIns="0" lIns="0" bIns="0" rIns="0"/>
            <a:lstStyle/>
            <a:p>
              <a:pPr algn="ctr">
                <a:lnSpc>
                  <a:spcPts val="7200"/>
                </a:lnSpc>
              </a:pPr>
              <a:r>
                <a:rPr lang="en-US" sz="6000" spc="13">
                  <a:solidFill>
                    <a:srgbClr val="FFFFFF"/>
                  </a:solidFill>
                  <a:latin typeface="Canva Sans"/>
                  <a:ea typeface="Canva Sans"/>
                  <a:cs typeface="Canva Sans"/>
                  <a:sym typeface="Canva Sans"/>
                </a:rPr>
                <a:t>Beth am y Cwricwlwm i Gymru?</a:t>
              </a:r>
            </a:p>
            <a:p>
              <a:pPr algn="ctr">
                <a:lnSpc>
                  <a:spcPts val="7200"/>
                </a:lnSpc>
              </a:pPr>
              <a:r>
                <a:rPr lang="en-US" sz="6000" spc="13">
                  <a:solidFill>
                    <a:srgbClr val="FFFFFF"/>
                  </a:solidFill>
                  <a:latin typeface="Canva Sans"/>
                  <a:ea typeface="Canva Sans"/>
                  <a:cs typeface="Canva Sans"/>
                  <a:sym typeface="Canva Sans"/>
                </a:rPr>
                <a:t>What about the Curriculum for Wales?</a:t>
              </a:r>
            </a:p>
          </p:txBody>
        </p:sp>
      </p:grpSp>
      <p:grpSp>
        <p:nvGrpSpPr>
          <p:cNvPr name="Group 11" id="11"/>
          <p:cNvGrpSpPr/>
          <p:nvPr/>
        </p:nvGrpSpPr>
        <p:grpSpPr>
          <a:xfrm rot="0">
            <a:off x="2048940" y="4749478"/>
            <a:ext cx="5797662" cy="4508822"/>
            <a:chOff x="0" y="0"/>
            <a:chExt cx="5236019" cy="4072035"/>
          </a:xfrm>
        </p:grpSpPr>
        <p:sp>
          <p:nvSpPr>
            <p:cNvPr name="Freeform 12" id="12"/>
            <p:cNvSpPr/>
            <p:nvPr/>
          </p:nvSpPr>
          <p:spPr>
            <a:xfrm flipH="false" flipV="false" rot="0">
              <a:off x="0" y="0"/>
              <a:ext cx="5236019" cy="4072035"/>
            </a:xfrm>
            <a:custGeom>
              <a:avLst/>
              <a:gdLst/>
              <a:ahLst/>
              <a:cxnLst/>
              <a:rect r="r" b="b" t="t" l="l"/>
              <a:pathLst>
                <a:path h="4072035" w="5236019">
                  <a:moveTo>
                    <a:pt x="0" y="0"/>
                  </a:moveTo>
                  <a:lnTo>
                    <a:pt x="5236019" y="0"/>
                  </a:lnTo>
                  <a:lnTo>
                    <a:pt x="5236019" y="4072035"/>
                  </a:lnTo>
                  <a:lnTo>
                    <a:pt x="0" y="4072035"/>
                  </a:lnTo>
                  <a:close/>
                </a:path>
              </a:pathLst>
            </a:custGeom>
          </p:spPr>
        </p:sp>
        <p:sp>
          <p:nvSpPr>
            <p:cNvPr name="TextBox 13" id="13"/>
            <p:cNvSpPr txBox="true"/>
            <p:nvPr/>
          </p:nvSpPr>
          <p:spPr>
            <a:xfrm>
              <a:off x="0" y="0"/>
              <a:ext cx="5236019" cy="4072035"/>
            </a:xfrm>
            <a:prstGeom prst="rect">
              <a:avLst/>
            </a:prstGeom>
          </p:spPr>
          <p:txBody>
            <a:bodyPr anchor="t" rtlCol="false" tIns="0" lIns="0" bIns="0" rIns="0"/>
            <a:lstStyle/>
            <a:p>
              <a:pPr algn="l" marL="463296" indent="-231648" lvl="1">
                <a:lnSpc>
                  <a:spcPts val="4320"/>
                </a:lnSpc>
                <a:buFont typeface="Arial"/>
                <a:buChar char="•"/>
              </a:pPr>
              <a:r>
                <a:rPr lang="en-US" sz="3600" spc="8">
                  <a:solidFill>
                    <a:srgbClr val="FFFFFF"/>
                  </a:solidFill>
                  <a:latin typeface="Canva Sans"/>
                  <a:ea typeface="Canva Sans"/>
                  <a:cs typeface="Canva Sans"/>
                  <a:sym typeface="Canva Sans"/>
                </a:rPr>
                <a:t>Ystyriwch a chymharwch gyda’r datganiadau o’r hyn sy’n bwysig o fewn  y MDaPh Gwyddoniaeth a Thecholeg. </a:t>
              </a:r>
            </a:p>
            <a:p>
              <a:pPr algn="l" marL="463296" indent="-231648" lvl="1">
                <a:lnSpc>
                  <a:spcPts val="4320"/>
                </a:lnSpc>
              </a:pPr>
            </a:p>
            <a:p>
              <a:pPr algn="l" marL="463296" indent="-231648" lvl="1">
                <a:lnSpc>
                  <a:spcPts val="4320"/>
                </a:lnSpc>
              </a:pPr>
            </a:p>
          </p:txBody>
        </p:sp>
      </p:grpSp>
    </p:spTree>
  </p:cSld>
  <p:clrMapOvr>
    <a:masterClrMapping/>
  </p:clrMapOvr>
</p:sld>
</file>

<file path=ppt/slides/slide8.xml><?xml version="1.0" encoding="utf-8"?>
<p:sld xmlns:p="http://schemas.openxmlformats.org/presentationml/2006/main" xmlns:a="http://schemas.openxmlformats.org/drawingml/2006/main">
  <p:cSld>
    <p:bg>
      <p:bgPr>
        <a:solidFill>
          <a:srgbClr val="000000"/>
        </a:solidFill>
      </p:bgPr>
    </p:bg>
    <p:spTree>
      <p:nvGrpSpPr>
        <p:cNvPr id="1" name=""/>
        <p:cNvGrpSpPr/>
        <p:nvPr/>
      </p:nvGrpSpPr>
      <p:grpSpPr>
        <a:xfrm>
          <a:off x="0" y="0"/>
          <a:ext cx="0" cy="0"/>
          <a:chOff x="0" y="0"/>
          <a:chExt cx="0" cy="0"/>
        </a:xfrm>
      </p:grpSpPr>
      <p:grpSp>
        <p:nvGrpSpPr>
          <p:cNvPr name="Group 2" id="2"/>
          <p:cNvGrpSpPr/>
          <p:nvPr/>
        </p:nvGrpSpPr>
        <p:grpSpPr>
          <a:xfrm rot="0">
            <a:off x="-993569" y="-3373351"/>
            <a:ext cx="21189538" cy="14959735"/>
            <a:chOff x="0" y="0"/>
            <a:chExt cx="5580784" cy="3940012"/>
          </a:xfrm>
        </p:grpSpPr>
        <p:sp>
          <p:nvSpPr>
            <p:cNvPr name="Freeform 3" id="3"/>
            <p:cNvSpPr/>
            <p:nvPr/>
          </p:nvSpPr>
          <p:spPr>
            <a:xfrm flipH="false" flipV="false" rot="0">
              <a:off x="0" y="0"/>
              <a:ext cx="5580784" cy="3940013"/>
            </a:xfrm>
            <a:custGeom>
              <a:avLst/>
              <a:gdLst/>
              <a:ahLst/>
              <a:cxnLst/>
              <a:rect r="r" b="b" t="t" l="l"/>
              <a:pathLst>
                <a:path h="3940013" w="5580784">
                  <a:moveTo>
                    <a:pt x="0" y="0"/>
                  </a:moveTo>
                  <a:lnTo>
                    <a:pt x="5580784" y="0"/>
                  </a:lnTo>
                  <a:lnTo>
                    <a:pt x="5580784" y="3940013"/>
                  </a:lnTo>
                  <a:lnTo>
                    <a:pt x="0" y="3940013"/>
                  </a:lnTo>
                  <a:close/>
                </a:path>
              </a:pathLst>
            </a:custGeom>
            <a:solidFill>
              <a:srgbClr val="000000"/>
            </a:solidFill>
          </p:spPr>
        </p:sp>
        <p:sp>
          <p:nvSpPr>
            <p:cNvPr name="TextBox 4" id="4"/>
            <p:cNvSpPr txBox="true"/>
            <p:nvPr/>
          </p:nvSpPr>
          <p:spPr>
            <a:xfrm>
              <a:off x="0" y="-38100"/>
              <a:ext cx="5580784" cy="3978112"/>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9701800" y="2807027"/>
            <a:ext cx="7557500" cy="6451273"/>
            <a:chOff x="0" y="0"/>
            <a:chExt cx="5530214" cy="4720731"/>
          </a:xfrm>
        </p:grpSpPr>
        <p:sp>
          <p:nvSpPr>
            <p:cNvPr name="Freeform 6" id="6"/>
            <p:cNvSpPr/>
            <p:nvPr/>
          </p:nvSpPr>
          <p:spPr>
            <a:xfrm flipH="false" flipV="false" rot="0">
              <a:off x="0" y="0"/>
              <a:ext cx="5530214" cy="4720731"/>
            </a:xfrm>
            <a:custGeom>
              <a:avLst/>
              <a:gdLst/>
              <a:ahLst/>
              <a:cxnLst/>
              <a:rect r="r" b="b" t="t" l="l"/>
              <a:pathLst>
                <a:path h="4720731" w="5530214">
                  <a:moveTo>
                    <a:pt x="0" y="0"/>
                  </a:moveTo>
                  <a:lnTo>
                    <a:pt x="5530214" y="0"/>
                  </a:lnTo>
                  <a:lnTo>
                    <a:pt x="5530214" y="4720731"/>
                  </a:lnTo>
                  <a:lnTo>
                    <a:pt x="0" y="4720731"/>
                  </a:lnTo>
                  <a:close/>
                </a:path>
              </a:pathLst>
            </a:custGeom>
          </p:spPr>
        </p:sp>
        <p:sp>
          <p:nvSpPr>
            <p:cNvPr name="TextBox 7" id="7"/>
            <p:cNvSpPr txBox="true"/>
            <p:nvPr/>
          </p:nvSpPr>
          <p:spPr>
            <a:xfrm>
              <a:off x="0" y="-9525"/>
              <a:ext cx="5530214" cy="4730256"/>
            </a:xfrm>
            <a:prstGeom prst="rect">
              <a:avLst/>
            </a:prstGeom>
          </p:spPr>
          <p:txBody>
            <a:bodyPr anchor="t" rtlCol="false" tIns="0" lIns="0" bIns="0" rIns="0"/>
            <a:lstStyle/>
            <a:p>
              <a:pPr algn="l">
                <a:lnSpc>
                  <a:spcPts val="3120"/>
                </a:lnSpc>
              </a:pPr>
              <a:r>
                <a:rPr lang="en-US" b="true" sz="2600" spc="5">
                  <a:solidFill>
                    <a:srgbClr val="FFFFFF"/>
                  </a:solidFill>
                  <a:latin typeface="Canva Sans Bold"/>
                  <a:ea typeface="Canva Sans Bold"/>
                  <a:cs typeface="Canva Sans Bold"/>
                  <a:sym typeface="Canva Sans Bold"/>
                </a:rPr>
                <a:t>Statements of what matters</a:t>
              </a:r>
            </a:p>
            <a:p>
              <a:pPr algn="l">
                <a:lnSpc>
                  <a:spcPts val="3120"/>
                </a:lnSpc>
              </a:pPr>
            </a:p>
            <a:p>
              <a:pPr algn="l" marL="334603" indent="-167301" lvl="1">
                <a:lnSpc>
                  <a:spcPts val="3120"/>
                </a:lnSpc>
                <a:buFont typeface="Arial"/>
                <a:buChar char="•"/>
              </a:pPr>
              <a:r>
                <a:rPr lang="en-US" sz="2600" spc="6">
                  <a:solidFill>
                    <a:srgbClr val="FFFFFF"/>
                  </a:solidFill>
                  <a:latin typeface="Canva Sans"/>
                  <a:ea typeface="Canva Sans"/>
                  <a:cs typeface="Canva Sans"/>
                  <a:sym typeface="Canva Sans"/>
                </a:rPr>
                <a:t>Being </a:t>
              </a:r>
              <a:r>
                <a:rPr lang="en-US" b="true" sz="2600" spc="6">
                  <a:solidFill>
                    <a:srgbClr val="FFFFFF"/>
                  </a:solidFill>
                  <a:latin typeface="Canva Sans Bold"/>
                  <a:ea typeface="Canva Sans Bold"/>
                  <a:cs typeface="Canva Sans Bold"/>
                  <a:sym typeface="Canva Sans Bold"/>
                </a:rPr>
                <a:t>curious</a:t>
              </a:r>
              <a:r>
                <a:rPr lang="en-US" sz="2600" spc="6">
                  <a:solidFill>
                    <a:srgbClr val="FFFFFF"/>
                  </a:solidFill>
                  <a:latin typeface="Canva Sans"/>
                  <a:ea typeface="Canva Sans"/>
                  <a:cs typeface="Canva Sans"/>
                  <a:sym typeface="Canva Sans"/>
                </a:rPr>
                <a:t> and </a:t>
              </a:r>
              <a:r>
                <a:rPr lang="en-US" b="true" sz="2600" spc="6">
                  <a:solidFill>
                    <a:srgbClr val="FFFFFF"/>
                  </a:solidFill>
                  <a:latin typeface="Canva Sans Bold"/>
                  <a:ea typeface="Canva Sans Bold"/>
                  <a:cs typeface="Canva Sans Bold"/>
                  <a:sym typeface="Canva Sans Bold"/>
                </a:rPr>
                <a:t>searching</a:t>
              </a:r>
              <a:r>
                <a:rPr lang="en-US" sz="2600" spc="6">
                  <a:solidFill>
                    <a:srgbClr val="FFFFFF"/>
                  </a:solidFill>
                  <a:latin typeface="Canva Sans"/>
                  <a:ea typeface="Canva Sans"/>
                  <a:cs typeface="Canva Sans"/>
                  <a:sym typeface="Canva Sans"/>
                </a:rPr>
                <a:t> for answers is essential to </a:t>
              </a:r>
              <a:r>
                <a:rPr lang="en-US" b="true" sz="2600" spc="6">
                  <a:solidFill>
                    <a:srgbClr val="FFFFFF"/>
                  </a:solidFill>
                  <a:latin typeface="Canva Sans Bold"/>
                  <a:ea typeface="Canva Sans Bold"/>
                  <a:cs typeface="Canva Sans Bold"/>
                  <a:sym typeface="Canva Sans Bold"/>
                </a:rPr>
                <a:t>understanding</a:t>
              </a:r>
              <a:r>
                <a:rPr lang="en-US" sz="2600" spc="6">
                  <a:solidFill>
                    <a:srgbClr val="FFFFFF"/>
                  </a:solidFill>
                  <a:latin typeface="Canva Sans"/>
                  <a:ea typeface="Canva Sans"/>
                  <a:cs typeface="Canva Sans"/>
                  <a:sym typeface="Canva Sans"/>
                </a:rPr>
                <a:t> and </a:t>
              </a:r>
              <a:r>
                <a:rPr lang="en-US" b="true" sz="2600" spc="6">
                  <a:solidFill>
                    <a:srgbClr val="FFFFFF"/>
                  </a:solidFill>
                  <a:latin typeface="Canva Sans Bold"/>
                  <a:ea typeface="Canva Sans Bold"/>
                  <a:cs typeface="Canva Sans Bold"/>
                  <a:sym typeface="Canva Sans Bold"/>
                </a:rPr>
                <a:t>predicting</a:t>
              </a:r>
              <a:r>
                <a:rPr lang="en-US" sz="2600" spc="6">
                  <a:solidFill>
                    <a:srgbClr val="FFFFFF"/>
                  </a:solidFill>
                  <a:latin typeface="Canva Sans"/>
                  <a:ea typeface="Canva Sans"/>
                  <a:cs typeface="Canva Sans"/>
                  <a:sym typeface="Canva Sans"/>
                </a:rPr>
                <a:t> phenomena</a:t>
              </a:r>
            </a:p>
            <a:p>
              <a:pPr algn="l" marL="334603" indent="-167301" lvl="1">
                <a:lnSpc>
                  <a:spcPts val="3120"/>
                </a:lnSpc>
                <a:buFont typeface="Arial"/>
                <a:buChar char="•"/>
              </a:pPr>
              <a:r>
                <a:rPr lang="en-US" sz="2600" spc="6">
                  <a:solidFill>
                    <a:srgbClr val="FFFFFF"/>
                  </a:solidFill>
                  <a:latin typeface="Canva Sans"/>
                  <a:ea typeface="Canva Sans"/>
                  <a:cs typeface="Canva Sans"/>
                  <a:sym typeface="Canva Sans"/>
                </a:rPr>
                <a:t>Design </a:t>
              </a:r>
              <a:r>
                <a:rPr lang="en-US" b="true" sz="2600" spc="6">
                  <a:solidFill>
                    <a:srgbClr val="FFFFFF"/>
                  </a:solidFill>
                  <a:latin typeface="Canva Sans Bold"/>
                  <a:ea typeface="Canva Sans Bold"/>
                  <a:cs typeface="Canva Sans Bold"/>
                  <a:sym typeface="Canva Sans Bold"/>
                </a:rPr>
                <a:t>thinking</a:t>
              </a:r>
              <a:r>
                <a:rPr lang="en-US" sz="2600" spc="6">
                  <a:solidFill>
                    <a:srgbClr val="FFFFFF"/>
                  </a:solidFill>
                  <a:latin typeface="Canva Sans"/>
                  <a:ea typeface="Canva Sans"/>
                  <a:cs typeface="Canva Sans"/>
                  <a:sym typeface="Canva Sans"/>
                </a:rPr>
                <a:t> and engineering offer technical and </a:t>
              </a:r>
              <a:r>
                <a:rPr lang="en-US" b="true" sz="2600" spc="6">
                  <a:solidFill>
                    <a:srgbClr val="FFFFFF"/>
                  </a:solidFill>
                  <a:latin typeface="Canva Sans Bold"/>
                  <a:ea typeface="Canva Sans Bold"/>
                  <a:cs typeface="Canva Sans Bold"/>
                  <a:sym typeface="Canva Sans Bold"/>
                </a:rPr>
                <a:t>creative</a:t>
              </a:r>
              <a:r>
                <a:rPr lang="en-US" sz="2600" spc="6">
                  <a:solidFill>
                    <a:srgbClr val="FFFFFF"/>
                  </a:solidFill>
                  <a:latin typeface="Canva Sans"/>
                  <a:ea typeface="Canva Sans"/>
                  <a:cs typeface="Canva Sans"/>
                  <a:sym typeface="Canva Sans"/>
                </a:rPr>
                <a:t> ways to meet society’s needs and wants</a:t>
              </a:r>
            </a:p>
            <a:p>
              <a:pPr algn="l" marL="334603" indent="-167301" lvl="1">
                <a:lnSpc>
                  <a:spcPts val="3120"/>
                </a:lnSpc>
                <a:buFont typeface="Arial"/>
                <a:buChar char="•"/>
              </a:pPr>
              <a:r>
                <a:rPr lang="en-US" sz="2600" spc="6">
                  <a:solidFill>
                    <a:srgbClr val="FFFFFF"/>
                  </a:solidFill>
                  <a:latin typeface="Canva Sans"/>
                  <a:ea typeface="Canva Sans"/>
                  <a:cs typeface="Canva Sans"/>
                  <a:sym typeface="Canva Sans"/>
                </a:rPr>
                <a:t>The world around us is full of living things which </a:t>
              </a:r>
              <a:r>
                <a:rPr lang="en-US" b="true" sz="2600" spc="6">
                  <a:solidFill>
                    <a:srgbClr val="FFFFFF"/>
                  </a:solidFill>
                  <a:latin typeface="Canva Sans Bold"/>
                  <a:ea typeface="Canva Sans Bold"/>
                  <a:cs typeface="Canva Sans Bold"/>
                  <a:sym typeface="Canva Sans Bold"/>
                </a:rPr>
                <a:t>depend on </a:t>
              </a:r>
              <a:r>
                <a:rPr lang="en-US" sz="2600" spc="6">
                  <a:solidFill>
                    <a:srgbClr val="FFFFFF"/>
                  </a:solidFill>
                  <a:latin typeface="Canva Sans"/>
                  <a:ea typeface="Canva Sans"/>
                  <a:cs typeface="Canva Sans"/>
                  <a:sym typeface="Canva Sans"/>
                </a:rPr>
                <a:t>each other for survival</a:t>
              </a:r>
            </a:p>
            <a:p>
              <a:pPr algn="l" marL="334603" indent="-167301" lvl="1">
                <a:lnSpc>
                  <a:spcPts val="3120"/>
                </a:lnSpc>
                <a:buFont typeface="Arial"/>
                <a:buChar char="•"/>
              </a:pPr>
              <a:r>
                <a:rPr lang="en-US" sz="2600" spc="6">
                  <a:solidFill>
                    <a:srgbClr val="FFFFFF"/>
                  </a:solidFill>
                  <a:latin typeface="Canva Sans"/>
                  <a:ea typeface="Canva Sans"/>
                  <a:cs typeface="Canva Sans"/>
                  <a:sym typeface="Canva Sans"/>
                </a:rPr>
                <a:t>Matter and the </a:t>
              </a:r>
              <a:r>
                <a:rPr lang="en-US" b="true" sz="2600" spc="6">
                  <a:solidFill>
                    <a:srgbClr val="FFFFFF"/>
                  </a:solidFill>
                  <a:latin typeface="Canva Sans Bold"/>
                  <a:ea typeface="Canva Sans Bold"/>
                  <a:cs typeface="Canva Sans Bold"/>
                  <a:sym typeface="Canva Sans Bold"/>
                </a:rPr>
                <a:t>way it behaves </a:t>
              </a:r>
              <a:r>
                <a:rPr lang="en-US" sz="2600" spc="6">
                  <a:solidFill>
                    <a:srgbClr val="FFFFFF"/>
                  </a:solidFill>
                  <a:latin typeface="Canva Sans"/>
                  <a:ea typeface="Canva Sans"/>
                  <a:cs typeface="Canva Sans"/>
                  <a:sym typeface="Canva Sans"/>
                </a:rPr>
                <a:t>defines our universe and shapes our lives</a:t>
              </a:r>
            </a:p>
            <a:p>
              <a:pPr algn="l" marL="334603" indent="-167301" lvl="1">
                <a:lnSpc>
                  <a:spcPts val="3120"/>
                </a:lnSpc>
                <a:buFont typeface="Arial"/>
                <a:buChar char="•"/>
              </a:pPr>
              <a:r>
                <a:rPr lang="en-US" sz="2600" spc="6">
                  <a:solidFill>
                    <a:srgbClr val="FFFFFF"/>
                  </a:solidFill>
                  <a:latin typeface="Canva Sans"/>
                  <a:ea typeface="Canva Sans"/>
                  <a:cs typeface="Canva Sans"/>
                  <a:sym typeface="Canva Sans"/>
                </a:rPr>
                <a:t>Forces and energy provide a </a:t>
              </a:r>
              <a:r>
                <a:rPr lang="en-US" b="true" sz="2600" spc="6">
                  <a:solidFill>
                    <a:srgbClr val="FFFFFF"/>
                  </a:solidFill>
                  <a:latin typeface="Canva Sans Bold"/>
                  <a:ea typeface="Canva Sans Bold"/>
                  <a:cs typeface="Canva Sans Bold"/>
                  <a:sym typeface="Canva Sans Bold"/>
                </a:rPr>
                <a:t>foundation for understanding</a:t>
              </a:r>
              <a:r>
                <a:rPr lang="en-US" sz="2600" spc="6">
                  <a:solidFill>
                    <a:srgbClr val="FFFFFF"/>
                  </a:solidFill>
                  <a:latin typeface="Canva Sans"/>
                  <a:ea typeface="Canva Sans"/>
                  <a:cs typeface="Canva Sans"/>
                  <a:sym typeface="Canva Sans"/>
                </a:rPr>
                <a:t> our universe</a:t>
              </a:r>
            </a:p>
            <a:p>
              <a:pPr algn="l" marL="334603" indent="-167301" lvl="1">
                <a:lnSpc>
                  <a:spcPts val="3120"/>
                </a:lnSpc>
                <a:buFont typeface="Arial"/>
                <a:buChar char="•"/>
              </a:pPr>
              <a:r>
                <a:rPr lang="en-US" sz="2600" spc="6">
                  <a:solidFill>
                    <a:srgbClr val="FFFFFF"/>
                  </a:solidFill>
                  <a:latin typeface="Canva Sans"/>
                  <a:ea typeface="Canva Sans"/>
                  <a:cs typeface="Canva Sans"/>
                  <a:sym typeface="Canva Sans"/>
                </a:rPr>
                <a:t>Computation is the foundation for our digital world</a:t>
              </a:r>
            </a:p>
          </p:txBody>
        </p:sp>
      </p:grpSp>
      <p:grpSp>
        <p:nvGrpSpPr>
          <p:cNvPr name="Group 8" id="8"/>
          <p:cNvGrpSpPr/>
          <p:nvPr/>
        </p:nvGrpSpPr>
        <p:grpSpPr>
          <a:xfrm rot="0">
            <a:off x="1968986" y="389943"/>
            <a:ext cx="14350028" cy="2104504"/>
            <a:chOff x="0" y="0"/>
            <a:chExt cx="11704320" cy="1716498"/>
          </a:xfrm>
        </p:grpSpPr>
        <p:sp>
          <p:nvSpPr>
            <p:cNvPr name="Freeform 9" id="9"/>
            <p:cNvSpPr/>
            <p:nvPr/>
          </p:nvSpPr>
          <p:spPr>
            <a:xfrm flipH="false" flipV="false" rot="0">
              <a:off x="0" y="0"/>
              <a:ext cx="11704320" cy="1716498"/>
            </a:xfrm>
            <a:custGeom>
              <a:avLst/>
              <a:gdLst/>
              <a:ahLst/>
              <a:cxnLst/>
              <a:rect r="r" b="b" t="t" l="l"/>
              <a:pathLst>
                <a:path h="1716498" w="11704320">
                  <a:moveTo>
                    <a:pt x="0" y="0"/>
                  </a:moveTo>
                  <a:lnTo>
                    <a:pt x="11704320" y="0"/>
                  </a:lnTo>
                  <a:lnTo>
                    <a:pt x="11704320" y="1716498"/>
                  </a:lnTo>
                  <a:lnTo>
                    <a:pt x="0" y="1716498"/>
                  </a:lnTo>
                  <a:close/>
                </a:path>
              </a:pathLst>
            </a:custGeom>
          </p:spPr>
        </p:sp>
        <p:sp>
          <p:nvSpPr>
            <p:cNvPr name="TextBox 10" id="10"/>
            <p:cNvSpPr txBox="true"/>
            <p:nvPr/>
          </p:nvSpPr>
          <p:spPr>
            <a:xfrm>
              <a:off x="0" y="0"/>
              <a:ext cx="11704320" cy="1716498"/>
            </a:xfrm>
            <a:prstGeom prst="rect">
              <a:avLst/>
            </a:prstGeom>
          </p:spPr>
          <p:txBody>
            <a:bodyPr anchor="ctr" rtlCol="false" tIns="0" lIns="0" bIns="0" rIns="0"/>
            <a:lstStyle/>
            <a:p>
              <a:pPr algn="ctr">
                <a:lnSpc>
                  <a:spcPts val="7200"/>
                </a:lnSpc>
              </a:pPr>
              <a:r>
                <a:rPr lang="en-US" sz="6000" spc="13">
                  <a:solidFill>
                    <a:srgbClr val="FFFFFF"/>
                  </a:solidFill>
                  <a:latin typeface="Canva Sans"/>
                  <a:ea typeface="Canva Sans"/>
                  <a:cs typeface="Canva Sans"/>
                  <a:sym typeface="Canva Sans"/>
                </a:rPr>
                <a:t>MDaPh Gwyddoniaeth a Thechnoleg</a:t>
              </a:r>
            </a:p>
            <a:p>
              <a:pPr algn="ctr">
                <a:lnSpc>
                  <a:spcPts val="7200"/>
                </a:lnSpc>
              </a:pPr>
              <a:r>
                <a:rPr lang="en-US" sz="6000" spc="13">
                  <a:solidFill>
                    <a:srgbClr val="FFFFFF"/>
                  </a:solidFill>
                  <a:latin typeface="Canva Sans"/>
                  <a:ea typeface="Canva Sans"/>
                  <a:cs typeface="Canva Sans"/>
                  <a:sym typeface="Canva Sans"/>
                </a:rPr>
                <a:t>Science and Technology AoLE</a:t>
              </a:r>
            </a:p>
          </p:txBody>
        </p:sp>
      </p:grpSp>
      <p:grpSp>
        <p:nvGrpSpPr>
          <p:cNvPr name="Group 11" id="11"/>
          <p:cNvGrpSpPr/>
          <p:nvPr/>
        </p:nvGrpSpPr>
        <p:grpSpPr>
          <a:xfrm rot="0">
            <a:off x="1028700" y="2673055"/>
            <a:ext cx="7509650" cy="6758397"/>
            <a:chOff x="0" y="0"/>
            <a:chExt cx="5632626" cy="5069147"/>
          </a:xfrm>
        </p:grpSpPr>
        <p:sp>
          <p:nvSpPr>
            <p:cNvPr name="Freeform 12" id="12"/>
            <p:cNvSpPr/>
            <p:nvPr/>
          </p:nvSpPr>
          <p:spPr>
            <a:xfrm flipH="false" flipV="false" rot="0">
              <a:off x="0" y="0"/>
              <a:ext cx="5632626" cy="5069147"/>
            </a:xfrm>
            <a:custGeom>
              <a:avLst/>
              <a:gdLst/>
              <a:ahLst/>
              <a:cxnLst/>
              <a:rect r="r" b="b" t="t" l="l"/>
              <a:pathLst>
                <a:path h="5069147" w="5632626">
                  <a:moveTo>
                    <a:pt x="0" y="0"/>
                  </a:moveTo>
                  <a:lnTo>
                    <a:pt x="5632626" y="0"/>
                  </a:lnTo>
                  <a:lnTo>
                    <a:pt x="5632626" y="5069147"/>
                  </a:lnTo>
                  <a:lnTo>
                    <a:pt x="0" y="5069147"/>
                  </a:lnTo>
                  <a:close/>
                </a:path>
              </a:pathLst>
            </a:custGeom>
          </p:spPr>
        </p:sp>
        <p:sp>
          <p:nvSpPr>
            <p:cNvPr name="TextBox 13" id="13"/>
            <p:cNvSpPr txBox="true"/>
            <p:nvPr/>
          </p:nvSpPr>
          <p:spPr>
            <a:xfrm>
              <a:off x="0" y="-9525"/>
              <a:ext cx="5632626" cy="5078672"/>
            </a:xfrm>
            <a:prstGeom prst="rect">
              <a:avLst/>
            </a:prstGeom>
          </p:spPr>
          <p:txBody>
            <a:bodyPr anchor="t" rtlCol="false" tIns="0" lIns="0" bIns="0" rIns="0"/>
            <a:lstStyle/>
            <a:p>
              <a:pPr algn="l">
                <a:lnSpc>
                  <a:spcPts val="3120"/>
                </a:lnSpc>
              </a:pPr>
              <a:r>
                <a:rPr lang="en-US" b="true" sz="2600" spc="5">
                  <a:solidFill>
                    <a:srgbClr val="FFFFFF"/>
                  </a:solidFill>
                  <a:latin typeface="Canva Sans Bold"/>
                  <a:ea typeface="Canva Sans Bold"/>
                  <a:cs typeface="Canva Sans Bold"/>
                  <a:sym typeface="Canva Sans Bold"/>
                </a:rPr>
                <a:t>Datganiadau o'r hyn sy'n bwysig</a:t>
              </a:r>
            </a:p>
            <a:p>
              <a:pPr algn="l">
                <a:lnSpc>
                  <a:spcPts val="3120"/>
                </a:lnSpc>
              </a:pPr>
            </a:p>
            <a:p>
              <a:pPr algn="l" marL="334603" indent="-167301" lvl="1">
                <a:lnSpc>
                  <a:spcPts val="3120"/>
                </a:lnSpc>
                <a:buFont typeface="Arial"/>
                <a:buChar char="•"/>
              </a:pPr>
              <a:r>
                <a:rPr lang="en-US" sz="2600" spc="6">
                  <a:solidFill>
                    <a:srgbClr val="FFFFFF"/>
                  </a:solidFill>
                  <a:latin typeface="Canva Sans"/>
                  <a:ea typeface="Canva Sans"/>
                  <a:cs typeface="Canva Sans"/>
                  <a:sym typeface="Canva Sans"/>
                </a:rPr>
                <a:t>Mae bod yn </a:t>
              </a:r>
              <a:r>
                <a:rPr lang="en-US" b="true" sz="2600" spc="6">
                  <a:solidFill>
                    <a:srgbClr val="FFFFFF"/>
                  </a:solidFill>
                  <a:latin typeface="Canva Sans Bold"/>
                  <a:ea typeface="Canva Sans Bold"/>
                  <a:cs typeface="Canva Sans Bold"/>
                  <a:sym typeface="Canva Sans Bold"/>
                </a:rPr>
                <a:t>chwilfrydig</a:t>
              </a:r>
              <a:r>
                <a:rPr lang="en-US" sz="2600" spc="6">
                  <a:solidFill>
                    <a:srgbClr val="FFFFFF"/>
                  </a:solidFill>
                  <a:latin typeface="Canva Sans"/>
                  <a:ea typeface="Canva Sans"/>
                  <a:cs typeface="Canva Sans"/>
                  <a:sym typeface="Canva Sans"/>
                </a:rPr>
                <a:t> a </a:t>
              </a:r>
              <a:r>
                <a:rPr lang="en-US" b="true" sz="2600" spc="6">
                  <a:solidFill>
                    <a:srgbClr val="FFFFFF"/>
                  </a:solidFill>
                  <a:latin typeface="Canva Sans Bold"/>
                  <a:ea typeface="Canva Sans Bold"/>
                  <a:cs typeface="Canva Sans Bold"/>
                  <a:sym typeface="Canva Sans Bold"/>
                </a:rPr>
                <a:t>chwilio</a:t>
              </a:r>
              <a:r>
                <a:rPr lang="en-US" sz="2600" spc="6">
                  <a:solidFill>
                    <a:srgbClr val="FFFFFF"/>
                  </a:solidFill>
                  <a:latin typeface="Canva Sans"/>
                  <a:ea typeface="Canva Sans"/>
                  <a:cs typeface="Canva Sans"/>
                  <a:sym typeface="Canva Sans"/>
                </a:rPr>
                <a:t> am atebion yn hanfodol er mwyn </a:t>
              </a:r>
              <a:r>
                <a:rPr lang="en-US" b="true" sz="2600" spc="6">
                  <a:solidFill>
                    <a:srgbClr val="FFFFFF"/>
                  </a:solidFill>
                  <a:latin typeface="Canva Sans Bold"/>
                  <a:ea typeface="Canva Sans Bold"/>
                  <a:cs typeface="Canva Sans Bold"/>
                  <a:sym typeface="Canva Sans Bold"/>
                </a:rPr>
                <a:t>deall</a:t>
              </a:r>
              <a:r>
                <a:rPr lang="en-US" sz="2600" spc="6">
                  <a:solidFill>
                    <a:srgbClr val="FFFFFF"/>
                  </a:solidFill>
                  <a:latin typeface="Canva Sans"/>
                  <a:ea typeface="Canva Sans"/>
                  <a:cs typeface="Canva Sans"/>
                  <a:sym typeface="Canva Sans"/>
                </a:rPr>
                <a:t> a </a:t>
              </a:r>
              <a:r>
                <a:rPr lang="en-US" b="true" sz="2600" spc="6">
                  <a:solidFill>
                    <a:srgbClr val="FFFFFF"/>
                  </a:solidFill>
                  <a:latin typeface="Canva Sans Bold"/>
                  <a:ea typeface="Canva Sans Bold"/>
                  <a:cs typeface="Canva Sans Bold"/>
                  <a:sym typeface="Canva Sans Bold"/>
                </a:rPr>
                <a:t>rhagfynegi</a:t>
              </a:r>
              <a:r>
                <a:rPr lang="en-US" sz="2600" spc="6">
                  <a:solidFill>
                    <a:srgbClr val="FFFFFF"/>
                  </a:solidFill>
                  <a:latin typeface="Canva Sans"/>
                  <a:ea typeface="Canva Sans"/>
                  <a:cs typeface="Canva Sans"/>
                  <a:sym typeface="Canva Sans"/>
                </a:rPr>
                <a:t> ffenomenau</a:t>
              </a:r>
            </a:p>
            <a:p>
              <a:pPr algn="l" marL="334603" indent="-167301" lvl="1">
                <a:lnSpc>
                  <a:spcPts val="3120"/>
                </a:lnSpc>
                <a:buFont typeface="Arial"/>
                <a:buChar char="•"/>
              </a:pPr>
              <a:r>
                <a:rPr lang="en-US" sz="2600" spc="6">
                  <a:solidFill>
                    <a:srgbClr val="FFFFFF"/>
                  </a:solidFill>
                  <a:latin typeface="Canva Sans"/>
                  <a:ea typeface="Canva Sans"/>
                  <a:cs typeface="Canva Sans"/>
                  <a:sym typeface="Canva Sans"/>
                </a:rPr>
                <a:t>Mae </a:t>
              </a:r>
              <a:r>
                <a:rPr lang="en-US" b="true" sz="2600" spc="6">
                  <a:solidFill>
                    <a:srgbClr val="FFFFFF"/>
                  </a:solidFill>
                  <a:latin typeface="Canva Sans Bold"/>
                  <a:ea typeface="Canva Sans Bold"/>
                  <a:cs typeface="Canva Sans Bold"/>
                  <a:sym typeface="Canva Sans Bold"/>
                </a:rPr>
                <a:t>meddwl</a:t>
              </a:r>
              <a:r>
                <a:rPr lang="en-US" sz="2600" spc="6">
                  <a:solidFill>
                    <a:srgbClr val="FFFFFF"/>
                  </a:solidFill>
                  <a:latin typeface="Canva Sans"/>
                  <a:ea typeface="Canva Sans"/>
                  <a:cs typeface="Canva Sans"/>
                  <a:sym typeface="Canva Sans"/>
                </a:rPr>
                <a:t> dylunio a pheirianneg yn cynnig ffyrdd technegol a </a:t>
              </a:r>
              <a:r>
                <a:rPr lang="en-US" b="true" sz="2600" spc="6">
                  <a:solidFill>
                    <a:srgbClr val="FFFFFF"/>
                  </a:solidFill>
                  <a:latin typeface="Canva Sans Bold"/>
                  <a:ea typeface="Canva Sans Bold"/>
                  <a:cs typeface="Canva Sans Bold"/>
                  <a:sym typeface="Canva Sans Bold"/>
                </a:rPr>
                <a:t>chreadigol</a:t>
              </a:r>
              <a:r>
                <a:rPr lang="en-US" sz="2600" spc="6">
                  <a:solidFill>
                    <a:srgbClr val="FFFFFF"/>
                  </a:solidFill>
                  <a:latin typeface="Canva Sans"/>
                  <a:ea typeface="Canva Sans"/>
                  <a:cs typeface="Canva Sans"/>
                  <a:sym typeface="Canva Sans"/>
                </a:rPr>
                <a:t> o ddiwallu anghenion a dymuniadau cymdeithas.</a:t>
              </a:r>
            </a:p>
            <a:p>
              <a:pPr algn="l" marL="334603" indent="-167301" lvl="1">
                <a:lnSpc>
                  <a:spcPts val="3120"/>
                </a:lnSpc>
                <a:buFont typeface="Arial"/>
                <a:buChar char="•"/>
              </a:pPr>
              <a:r>
                <a:rPr lang="en-US" sz="2600" spc="6">
                  <a:solidFill>
                    <a:srgbClr val="FFFFFF"/>
                  </a:solidFill>
                  <a:latin typeface="Canva Sans"/>
                  <a:ea typeface="Canva Sans"/>
                  <a:cs typeface="Canva Sans"/>
                  <a:sym typeface="Canva Sans"/>
                </a:rPr>
                <a:t>Mae'r byd o'n cwmpas yn llawn o bethau byw sy'n </a:t>
              </a:r>
              <a:r>
                <a:rPr lang="en-US" b="true" sz="2600" spc="6">
                  <a:solidFill>
                    <a:srgbClr val="FFFFFF"/>
                  </a:solidFill>
                  <a:latin typeface="Canva Sans Bold"/>
                  <a:ea typeface="Canva Sans Bold"/>
                  <a:cs typeface="Canva Sans Bold"/>
                  <a:sym typeface="Canva Sans Bold"/>
                </a:rPr>
                <a:t>dibynnu ar </a:t>
              </a:r>
              <a:r>
                <a:rPr lang="en-US" sz="2600" spc="6">
                  <a:solidFill>
                    <a:srgbClr val="FFFFFF"/>
                  </a:solidFill>
                  <a:latin typeface="Canva Sans"/>
                  <a:ea typeface="Canva Sans"/>
                  <a:cs typeface="Canva Sans"/>
                  <a:sym typeface="Canva Sans"/>
                </a:rPr>
                <a:t>ein gilydd i oroesi.</a:t>
              </a:r>
            </a:p>
            <a:p>
              <a:pPr algn="l" marL="334603" indent="-167301" lvl="1">
                <a:lnSpc>
                  <a:spcPts val="3120"/>
                </a:lnSpc>
                <a:buFont typeface="Arial"/>
                <a:buChar char="•"/>
              </a:pPr>
              <a:r>
                <a:rPr lang="en-US" sz="2600" spc="6">
                  <a:solidFill>
                    <a:srgbClr val="FFFFFF"/>
                  </a:solidFill>
                  <a:latin typeface="Canva Sans"/>
                  <a:ea typeface="Canva Sans"/>
                  <a:cs typeface="Canva Sans"/>
                  <a:sym typeface="Canva Sans"/>
                </a:rPr>
                <a:t>Mae mater a'r </a:t>
              </a:r>
              <a:r>
                <a:rPr lang="en-US" b="true" sz="2600" spc="6">
                  <a:solidFill>
                    <a:srgbClr val="FFFFFF"/>
                  </a:solidFill>
                  <a:latin typeface="Canva Sans Bold"/>
                  <a:ea typeface="Canva Sans Bold"/>
                  <a:cs typeface="Canva Sans Bold"/>
                  <a:sym typeface="Canva Sans Bold"/>
                </a:rPr>
                <a:t>ffordd y mae'n ymddwyn </a:t>
              </a:r>
              <a:r>
                <a:rPr lang="en-US" sz="2600" spc="6">
                  <a:solidFill>
                    <a:srgbClr val="FFFFFF"/>
                  </a:solidFill>
                  <a:latin typeface="Canva Sans"/>
                  <a:ea typeface="Canva Sans"/>
                  <a:cs typeface="Canva Sans"/>
                  <a:sym typeface="Canva Sans"/>
                </a:rPr>
                <a:t>yn </a:t>
              </a:r>
              <a:r>
                <a:rPr lang="en-US" b="true" sz="2600" spc="6">
                  <a:solidFill>
                    <a:srgbClr val="FFFFFF"/>
                  </a:solidFill>
                  <a:latin typeface="Canva Sans Bold"/>
                  <a:ea typeface="Canva Sans Bold"/>
                  <a:cs typeface="Canva Sans Bold"/>
                  <a:sym typeface="Canva Sans Bold"/>
                </a:rPr>
                <a:t>diffinio</a:t>
              </a:r>
              <a:r>
                <a:rPr lang="en-US" sz="2600" spc="6">
                  <a:solidFill>
                    <a:srgbClr val="FFFFFF"/>
                  </a:solidFill>
                  <a:latin typeface="Canva Sans"/>
                  <a:ea typeface="Canva Sans"/>
                  <a:cs typeface="Canva Sans"/>
                  <a:sym typeface="Canva Sans"/>
                </a:rPr>
                <a:t> ein bydysawd ac yn siapio ein bywydau</a:t>
              </a:r>
            </a:p>
            <a:p>
              <a:pPr algn="l" marL="334603" indent="-167301" lvl="1">
                <a:lnSpc>
                  <a:spcPts val="3120"/>
                </a:lnSpc>
                <a:buFont typeface="Arial"/>
                <a:buChar char="•"/>
              </a:pPr>
              <a:r>
                <a:rPr lang="en-US" sz="2600" spc="6">
                  <a:solidFill>
                    <a:srgbClr val="FFFFFF"/>
                  </a:solidFill>
                  <a:latin typeface="Canva Sans"/>
                  <a:ea typeface="Canva Sans"/>
                  <a:cs typeface="Canva Sans"/>
                  <a:sym typeface="Canva Sans"/>
                </a:rPr>
                <a:t>Mae grymoedd ac egni yn darparu sylfaen ar gyfer deall ein bydysawd</a:t>
              </a:r>
            </a:p>
            <a:p>
              <a:pPr algn="l" marL="334603" indent="-167301" lvl="1">
                <a:lnSpc>
                  <a:spcPts val="3120"/>
                </a:lnSpc>
                <a:buFont typeface="Arial"/>
                <a:buChar char="•"/>
              </a:pPr>
              <a:r>
                <a:rPr lang="en-US" sz="2600" spc="6">
                  <a:solidFill>
                    <a:srgbClr val="FFFFFF"/>
                  </a:solidFill>
                  <a:latin typeface="Canva Sans"/>
                  <a:ea typeface="Canva Sans"/>
                  <a:cs typeface="Canva Sans"/>
                  <a:sym typeface="Canva Sans"/>
                </a:rPr>
                <a:t>Cyfrifo yw sylfaen ein byd digidol.</a:t>
              </a:r>
            </a:p>
          </p:txBody>
        </p:sp>
      </p:gr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grpSp>
        <p:nvGrpSpPr>
          <p:cNvPr name="Group 2" id="2"/>
          <p:cNvGrpSpPr/>
          <p:nvPr/>
        </p:nvGrpSpPr>
        <p:grpSpPr>
          <a:xfrm rot="0">
            <a:off x="-841169" y="-3220951"/>
            <a:ext cx="21189538" cy="14959735"/>
            <a:chOff x="0" y="0"/>
            <a:chExt cx="5580784" cy="3940012"/>
          </a:xfrm>
        </p:grpSpPr>
        <p:sp>
          <p:nvSpPr>
            <p:cNvPr name="Freeform 3" id="3"/>
            <p:cNvSpPr/>
            <p:nvPr/>
          </p:nvSpPr>
          <p:spPr>
            <a:xfrm flipH="false" flipV="false" rot="0">
              <a:off x="0" y="0"/>
              <a:ext cx="5580784" cy="3940013"/>
            </a:xfrm>
            <a:custGeom>
              <a:avLst/>
              <a:gdLst/>
              <a:ahLst/>
              <a:cxnLst/>
              <a:rect r="r" b="b" t="t" l="l"/>
              <a:pathLst>
                <a:path h="3940013" w="5580784">
                  <a:moveTo>
                    <a:pt x="0" y="0"/>
                  </a:moveTo>
                  <a:lnTo>
                    <a:pt x="5580784" y="0"/>
                  </a:lnTo>
                  <a:lnTo>
                    <a:pt x="5580784" y="3940013"/>
                  </a:lnTo>
                  <a:lnTo>
                    <a:pt x="0" y="3940013"/>
                  </a:lnTo>
                  <a:close/>
                </a:path>
              </a:pathLst>
            </a:custGeom>
            <a:solidFill>
              <a:srgbClr val="000000"/>
            </a:solidFill>
          </p:spPr>
        </p:sp>
        <p:sp>
          <p:nvSpPr>
            <p:cNvPr name="TextBox 4" id="4"/>
            <p:cNvSpPr txBox="true"/>
            <p:nvPr/>
          </p:nvSpPr>
          <p:spPr>
            <a:xfrm>
              <a:off x="0" y="-38100"/>
              <a:ext cx="5580784" cy="3978112"/>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3480271" y="3205134"/>
            <a:ext cx="8809940" cy="4234855"/>
            <a:chOff x="0" y="0"/>
            <a:chExt cx="8072112" cy="3880189"/>
          </a:xfrm>
        </p:grpSpPr>
        <p:sp>
          <p:nvSpPr>
            <p:cNvPr name="Freeform 6" id="6"/>
            <p:cNvSpPr/>
            <p:nvPr/>
          </p:nvSpPr>
          <p:spPr>
            <a:xfrm flipH="false" flipV="false" rot="0">
              <a:off x="0" y="0"/>
              <a:ext cx="8072113" cy="3880189"/>
            </a:xfrm>
            <a:custGeom>
              <a:avLst/>
              <a:gdLst/>
              <a:ahLst/>
              <a:cxnLst/>
              <a:rect r="r" b="b" t="t" l="l"/>
              <a:pathLst>
                <a:path h="3880189" w="8072113">
                  <a:moveTo>
                    <a:pt x="0" y="0"/>
                  </a:moveTo>
                  <a:lnTo>
                    <a:pt x="8072113" y="0"/>
                  </a:lnTo>
                  <a:lnTo>
                    <a:pt x="8072113" y="3880189"/>
                  </a:lnTo>
                  <a:lnTo>
                    <a:pt x="0" y="3880189"/>
                  </a:lnTo>
                  <a:close/>
                </a:path>
              </a:pathLst>
            </a:custGeom>
          </p:spPr>
        </p:sp>
        <p:sp>
          <p:nvSpPr>
            <p:cNvPr name="TextBox 7" id="7"/>
            <p:cNvSpPr txBox="true"/>
            <p:nvPr/>
          </p:nvSpPr>
          <p:spPr>
            <a:xfrm>
              <a:off x="0" y="-9525"/>
              <a:ext cx="8072112" cy="3889714"/>
            </a:xfrm>
            <a:prstGeom prst="rect">
              <a:avLst/>
            </a:prstGeom>
          </p:spPr>
          <p:txBody>
            <a:bodyPr anchor="t" rtlCol="false" tIns="0" lIns="0" bIns="0" rIns="0"/>
            <a:lstStyle/>
            <a:p>
              <a:pPr algn="ctr">
                <a:lnSpc>
                  <a:spcPts val="4023"/>
                </a:lnSpc>
              </a:pPr>
              <a:r>
                <a:rPr lang="en-US" b="true" sz="3352" i="true" spc="7">
                  <a:solidFill>
                    <a:srgbClr val="FFFFFF"/>
                  </a:solidFill>
                  <a:latin typeface="Canva Sans Bold Italics"/>
                  <a:ea typeface="Canva Sans Bold Italics"/>
                  <a:cs typeface="Canva Sans Bold Italics"/>
                  <a:sym typeface="Canva Sans Bold Italics"/>
                </a:rPr>
                <a:t>Artist neu Wyddonydd?</a:t>
              </a:r>
            </a:p>
            <a:p>
              <a:pPr algn="ctr">
                <a:lnSpc>
                  <a:spcPts val="4023"/>
                </a:lnSpc>
              </a:pPr>
              <a:r>
                <a:rPr lang="en-US" b="true" sz="3352" spc="7">
                  <a:solidFill>
                    <a:srgbClr val="FFFFFF"/>
                  </a:solidFill>
                  <a:latin typeface="Canva Sans Bold"/>
                  <a:ea typeface="Canva Sans Bold"/>
                  <a:cs typeface="Canva Sans Bold"/>
                  <a:sym typeface="Canva Sans Bold"/>
                </a:rPr>
                <a:t>Artist or Scientist?</a:t>
              </a:r>
            </a:p>
            <a:p>
              <a:pPr algn="ctr">
                <a:lnSpc>
                  <a:spcPts val="2980"/>
                </a:lnSpc>
              </a:pPr>
              <a:r>
                <a:rPr lang="en-US" b="true" sz="2483" i="true" spc="5">
                  <a:solidFill>
                    <a:srgbClr val="FFFFFF"/>
                  </a:solidFill>
                  <a:latin typeface="Canva Sans Bold Italics"/>
                  <a:ea typeface="Canva Sans Bold Italics"/>
                  <a:cs typeface="Canva Sans Bold Italics"/>
                  <a:sym typeface="Canva Sans Bold Italics"/>
                </a:rPr>
                <a:t>Pam? </a:t>
              </a:r>
              <a:r>
                <a:rPr lang="en-US" b="true" sz="2483" spc="5">
                  <a:solidFill>
                    <a:srgbClr val="FFFFFF"/>
                  </a:solidFill>
                  <a:latin typeface="Canva Sans Bold"/>
                  <a:ea typeface="Canva Sans Bold"/>
                  <a:cs typeface="Canva Sans Bold"/>
                  <a:sym typeface="Canva Sans Bold"/>
                </a:rPr>
                <a:t>/ Why?</a:t>
              </a:r>
            </a:p>
            <a:p>
              <a:pPr algn="ctr">
                <a:lnSpc>
                  <a:spcPts val="4321"/>
                </a:lnSpc>
              </a:pPr>
            </a:p>
            <a:p>
              <a:pPr algn="ctr">
                <a:lnSpc>
                  <a:spcPts val="4321"/>
                </a:lnSpc>
              </a:pPr>
              <a:r>
                <a:rPr lang="en-US" b="true" sz="3601" i="true" spc="8">
                  <a:solidFill>
                    <a:srgbClr val="FFFFFF"/>
                  </a:solidFill>
                  <a:latin typeface="Canva Sans Bold Italics"/>
                  <a:ea typeface="Canva Sans Bold Italics"/>
                  <a:cs typeface="Canva Sans Bold Italics"/>
                  <a:sym typeface="Canva Sans Bold Italics"/>
                </a:rPr>
                <a:t>Ymchwiliwch i geisio ddod i’ch barn eich hun. </a:t>
              </a:r>
            </a:p>
            <a:p>
              <a:pPr algn="ctr">
                <a:lnSpc>
                  <a:spcPts val="4321"/>
                </a:lnSpc>
              </a:pPr>
              <a:r>
                <a:rPr lang="en-US" b="true" sz="3601" spc="8">
                  <a:solidFill>
                    <a:srgbClr val="FFFFFF"/>
                  </a:solidFill>
                  <a:latin typeface="Canva Sans Bold"/>
                  <a:ea typeface="Canva Sans Bold"/>
                  <a:cs typeface="Canva Sans Bold"/>
                  <a:sym typeface="Canva Sans Bold"/>
                </a:rPr>
                <a:t>Reseach to make your own judgement. </a:t>
              </a:r>
            </a:p>
            <a:p>
              <a:pPr algn="l">
                <a:lnSpc>
                  <a:spcPts val="4321"/>
                </a:lnSpc>
              </a:pPr>
            </a:p>
          </p:txBody>
        </p:sp>
      </p:grpSp>
      <p:grpSp>
        <p:nvGrpSpPr>
          <p:cNvPr name="Group 8" id="8"/>
          <p:cNvGrpSpPr/>
          <p:nvPr/>
        </p:nvGrpSpPr>
        <p:grpSpPr>
          <a:xfrm rot="0">
            <a:off x="2756926" y="267522"/>
            <a:ext cx="12774147" cy="2552073"/>
            <a:chOff x="0" y="0"/>
            <a:chExt cx="11704320" cy="2338338"/>
          </a:xfrm>
        </p:grpSpPr>
        <p:sp>
          <p:nvSpPr>
            <p:cNvPr name="Freeform 9" id="9"/>
            <p:cNvSpPr/>
            <p:nvPr/>
          </p:nvSpPr>
          <p:spPr>
            <a:xfrm flipH="false" flipV="false" rot="0">
              <a:off x="0" y="0"/>
              <a:ext cx="11704320" cy="2338338"/>
            </a:xfrm>
            <a:custGeom>
              <a:avLst/>
              <a:gdLst/>
              <a:ahLst/>
              <a:cxnLst/>
              <a:rect r="r" b="b" t="t" l="l"/>
              <a:pathLst>
                <a:path h="2338338" w="11704320">
                  <a:moveTo>
                    <a:pt x="0" y="0"/>
                  </a:moveTo>
                  <a:lnTo>
                    <a:pt x="11704320" y="0"/>
                  </a:lnTo>
                  <a:lnTo>
                    <a:pt x="11704320" y="2338338"/>
                  </a:lnTo>
                  <a:lnTo>
                    <a:pt x="0" y="2338338"/>
                  </a:lnTo>
                  <a:close/>
                </a:path>
              </a:pathLst>
            </a:custGeom>
          </p:spPr>
        </p:sp>
        <p:sp>
          <p:nvSpPr>
            <p:cNvPr name="TextBox 10" id="10"/>
            <p:cNvSpPr txBox="true"/>
            <p:nvPr/>
          </p:nvSpPr>
          <p:spPr>
            <a:xfrm>
              <a:off x="0" y="0"/>
              <a:ext cx="11704320" cy="2338338"/>
            </a:xfrm>
            <a:prstGeom prst="rect">
              <a:avLst/>
            </a:prstGeom>
          </p:spPr>
          <p:txBody>
            <a:bodyPr anchor="ctr" rtlCol="false" tIns="0" lIns="0" bIns="0" rIns="0"/>
            <a:lstStyle/>
            <a:p>
              <a:pPr algn="ctr">
                <a:lnSpc>
                  <a:spcPts val="8731"/>
                </a:lnSpc>
              </a:pPr>
              <a:r>
                <a:rPr lang="en-US" sz="7276" spc="16">
                  <a:solidFill>
                    <a:srgbClr val="FFFFFF"/>
                  </a:solidFill>
                  <a:latin typeface="Canva Sans"/>
                  <a:ea typeface="Canva Sans"/>
                  <a:cs typeface="Canva Sans"/>
                  <a:sym typeface="Canva Sans"/>
                </a:rPr>
                <a:t>Leonardo Da Vinci</a:t>
              </a:r>
            </a:p>
            <a:p>
              <a:pPr algn="ctr">
                <a:lnSpc>
                  <a:spcPts val="8731"/>
                </a:lnSpc>
              </a:pPr>
              <a:r>
                <a:rPr lang="en-US" sz="7276" spc="16">
                  <a:solidFill>
                    <a:srgbClr val="FFFFFF"/>
                  </a:solidFill>
                  <a:latin typeface="Canva Sans"/>
                  <a:ea typeface="Canva Sans"/>
                  <a:cs typeface="Canva Sans"/>
                  <a:sym typeface="Canva Sans"/>
                </a:rPr>
                <a:t>(1452 – 1519)</a:t>
              </a:r>
            </a:p>
          </p:txBody>
        </p:sp>
      </p:grpSp>
      <p:sp>
        <p:nvSpPr>
          <p:cNvPr name="Freeform 11" id="11" descr="http://t0.gstatic.com/images?q=tbn:ANd9GcRXsAz9q5GWPM1Op09XQB8kcYq1xa_8vx5aOlDIqXFn1yKW9avAeQ">
            <a:hlinkClick r:id="rId4" tooltip="http://www.google.co.uk/url?sa=i&amp;source=images&amp;cd=&amp;cad=rja&amp;uact=8&amp;ved=0CAgQjRw&amp;url=http://webneel.com/leonardo-da-vinci-paintings-drawings&amp;ei=UDk-VOzOBOHV7gawuIHQAw&amp;psig=AFQjCNFUgWHSQ1aKDnuYdXc4CyMa_XhjIg&amp;ust=1413450448172890"/>
          </p:cNvPr>
          <p:cNvSpPr/>
          <p:nvPr/>
        </p:nvSpPr>
        <p:spPr>
          <a:xfrm flipH="false" flipV="false" rot="0">
            <a:off x="13246609" y="5494263"/>
            <a:ext cx="3156084" cy="4779829"/>
          </a:xfrm>
          <a:custGeom>
            <a:avLst/>
            <a:gdLst/>
            <a:ahLst/>
            <a:cxnLst/>
            <a:rect r="r" b="b" t="t" l="l"/>
            <a:pathLst>
              <a:path h="4779829" w="3156084">
                <a:moveTo>
                  <a:pt x="0" y="0"/>
                </a:moveTo>
                <a:lnTo>
                  <a:pt x="3156084" y="0"/>
                </a:lnTo>
                <a:lnTo>
                  <a:pt x="3156084" y="4779830"/>
                </a:lnTo>
                <a:lnTo>
                  <a:pt x="0" y="4779830"/>
                </a:lnTo>
                <a:lnTo>
                  <a:pt x="0" y="0"/>
                </a:lnTo>
                <a:close/>
              </a:path>
            </a:pathLst>
          </a:custGeom>
          <a:blipFill>
            <a:blip r:embed="rId3"/>
            <a:stretch>
              <a:fillRect l="0" t="0" r="0" b="-132"/>
            </a:stretch>
          </a:blipFill>
        </p:spPr>
      </p:sp>
      <p:sp>
        <p:nvSpPr>
          <p:cNvPr name="Freeform 12" id="12" descr="Leonardo da Vinci, Italian artist and inventor - Stock ..."/>
          <p:cNvSpPr/>
          <p:nvPr/>
        </p:nvSpPr>
        <p:spPr>
          <a:xfrm flipH="false" flipV="false" rot="0">
            <a:off x="1175632" y="0"/>
            <a:ext cx="2485129" cy="3087117"/>
          </a:xfrm>
          <a:custGeom>
            <a:avLst/>
            <a:gdLst/>
            <a:ahLst/>
            <a:cxnLst/>
            <a:rect r="r" b="b" t="t" l="l"/>
            <a:pathLst>
              <a:path h="3087117" w="2485129">
                <a:moveTo>
                  <a:pt x="0" y="0"/>
                </a:moveTo>
                <a:lnTo>
                  <a:pt x="2485129" y="0"/>
                </a:lnTo>
                <a:lnTo>
                  <a:pt x="2485129" y="3087117"/>
                </a:lnTo>
                <a:lnTo>
                  <a:pt x="0" y="3087117"/>
                </a:lnTo>
                <a:lnTo>
                  <a:pt x="0" y="0"/>
                </a:lnTo>
                <a:close/>
              </a:path>
            </a:pathLst>
          </a:custGeom>
          <a:blipFill>
            <a:blip r:embed="rId5"/>
            <a:stretch>
              <a:fillRect l="-27" t="0" r="-27" b="0"/>
            </a:stretch>
          </a:blipFill>
        </p:spPr>
      </p:sp>
      <p:sp>
        <p:nvSpPr>
          <p:cNvPr name="Freeform 13" id="13" descr="Leonardo’s Human-powered Helicopter Realised | ITALY Magazine"/>
          <p:cNvSpPr/>
          <p:nvPr/>
        </p:nvSpPr>
        <p:spPr>
          <a:xfrm flipH="false" flipV="false" rot="0">
            <a:off x="14426473" y="0"/>
            <a:ext cx="2685894" cy="1979847"/>
          </a:xfrm>
          <a:custGeom>
            <a:avLst/>
            <a:gdLst/>
            <a:ahLst/>
            <a:cxnLst/>
            <a:rect r="r" b="b" t="t" l="l"/>
            <a:pathLst>
              <a:path h="1979847" w="2685894">
                <a:moveTo>
                  <a:pt x="0" y="0"/>
                </a:moveTo>
                <a:lnTo>
                  <a:pt x="2685895" y="0"/>
                </a:lnTo>
                <a:lnTo>
                  <a:pt x="2685895" y="1979847"/>
                </a:lnTo>
                <a:lnTo>
                  <a:pt x="0" y="1979847"/>
                </a:lnTo>
                <a:lnTo>
                  <a:pt x="0" y="0"/>
                </a:lnTo>
                <a:close/>
              </a:path>
            </a:pathLst>
          </a:custGeom>
          <a:blipFill>
            <a:blip r:embed="rId6"/>
            <a:stretch>
              <a:fillRect l="0" t="0" r="0" b="0"/>
            </a:stretch>
          </a:blipFill>
        </p:spPr>
      </p:sp>
      <p:sp>
        <p:nvSpPr>
          <p:cNvPr name="Freeform 14" id="14" descr="File:Vitruvian.jpg - Wikipedia"/>
          <p:cNvSpPr/>
          <p:nvPr/>
        </p:nvSpPr>
        <p:spPr>
          <a:xfrm flipH="false" flipV="false" rot="0">
            <a:off x="9771880" y="7651240"/>
            <a:ext cx="1857853" cy="2622852"/>
          </a:xfrm>
          <a:custGeom>
            <a:avLst/>
            <a:gdLst/>
            <a:ahLst/>
            <a:cxnLst/>
            <a:rect r="r" b="b" t="t" l="l"/>
            <a:pathLst>
              <a:path h="2622852" w="1857853">
                <a:moveTo>
                  <a:pt x="0" y="0"/>
                </a:moveTo>
                <a:lnTo>
                  <a:pt x="1857853" y="0"/>
                </a:lnTo>
                <a:lnTo>
                  <a:pt x="1857853" y="2622853"/>
                </a:lnTo>
                <a:lnTo>
                  <a:pt x="0" y="2622853"/>
                </a:lnTo>
                <a:lnTo>
                  <a:pt x="0" y="0"/>
                </a:lnTo>
                <a:close/>
              </a:path>
            </a:pathLst>
          </a:custGeom>
          <a:blipFill>
            <a:blip r:embed="rId7"/>
            <a:stretch>
              <a:fillRect l="0" t="0" r="0" b="0"/>
            </a:stretch>
          </a:blipFill>
        </p:spPr>
      </p:sp>
      <p:sp>
        <p:nvSpPr>
          <p:cNvPr name="Freeform 15" id="15" descr="What Happened at the Last Supper? | Christian Questions ..."/>
          <p:cNvSpPr/>
          <p:nvPr/>
        </p:nvSpPr>
        <p:spPr>
          <a:xfrm flipH="false" flipV="false" rot="0">
            <a:off x="3480271" y="7558006"/>
            <a:ext cx="5339051" cy="2716086"/>
          </a:xfrm>
          <a:custGeom>
            <a:avLst/>
            <a:gdLst/>
            <a:ahLst/>
            <a:cxnLst/>
            <a:rect r="r" b="b" t="t" l="l"/>
            <a:pathLst>
              <a:path h="2716086" w="5339051">
                <a:moveTo>
                  <a:pt x="0" y="0"/>
                </a:moveTo>
                <a:lnTo>
                  <a:pt x="5339051" y="0"/>
                </a:lnTo>
                <a:lnTo>
                  <a:pt x="5339051" y="2716087"/>
                </a:lnTo>
                <a:lnTo>
                  <a:pt x="0" y="2716087"/>
                </a:lnTo>
                <a:lnTo>
                  <a:pt x="0" y="0"/>
                </a:lnTo>
                <a:close/>
              </a:path>
            </a:pathLst>
          </a:custGeom>
          <a:blipFill>
            <a:blip r:embed="rId8"/>
            <a:stretch>
              <a:fillRect l="0" t="-34" r="0" b="-34"/>
            </a:stretch>
          </a:blipFill>
        </p:spPr>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grpSp>
        <p:nvGrpSpPr>
          <p:cNvPr name="Group 2" id="2"/>
          <p:cNvGrpSpPr/>
          <p:nvPr/>
        </p:nvGrpSpPr>
        <p:grpSpPr>
          <a:xfrm rot="0">
            <a:off x="-688769" y="-3068551"/>
            <a:ext cx="21189538" cy="14959735"/>
            <a:chOff x="0" y="0"/>
            <a:chExt cx="5580784" cy="3940012"/>
          </a:xfrm>
        </p:grpSpPr>
        <p:sp>
          <p:nvSpPr>
            <p:cNvPr name="Freeform 3" id="3"/>
            <p:cNvSpPr/>
            <p:nvPr/>
          </p:nvSpPr>
          <p:spPr>
            <a:xfrm flipH="false" flipV="false" rot="0">
              <a:off x="0" y="0"/>
              <a:ext cx="5580784" cy="3940013"/>
            </a:xfrm>
            <a:custGeom>
              <a:avLst/>
              <a:gdLst/>
              <a:ahLst/>
              <a:cxnLst/>
              <a:rect r="r" b="b" t="t" l="l"/>
              <a:pathLst>
                <a:path h="3940013" w="5580784">
                  <a:moveTo>
                    <a:pt x="0" y="0"/>
                  </a:moveTo>
                  <a:lnTo>
                    <a:pt x="5580784" y="0"/>
                  </a:lnTo>
                  <a:lnTo>
                    <a:pt x="5580784" y="3940013"/>
                  </a:lnTo>
                  <a:lnTo>
                    <a:pt x="0" y="3940013"/>
                  </a:lnTo>
                  <a:close/>
                </a:path>
              </a:pathLst>
            </a:custGeom>
            <a:solidFill>
              <a:srgbClr val="000000"/>
            </a:solidFill>
          </p:spPr>
        </p:sp>
        <p:sp>
          <p:nvSpPr>
            <p:cNvPr name="TextBox 4" id="4"/>
            <p:cNvSpPr txBox="true"/>
            <p:nvPr/>
          </p:nvSpPr>
          <p:spPr>
            <a:xfrm>
              <a:off x="0" y="-38100"/>
              <a:ext cx="5580784" cy="3978112"/>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1907985" y="347085"/>
            <a:ext cx="14472030" cy="2891283"/>
            <a:chOff x="0" y="0"/>
            <a:chExt cx="11704320" cy="2338338"/>
          </a:xfrm>
        </p:grpSpPr>
        <p:sp>
          <p:nvSpPr>
            <p:cNvPr name="Freeform 6" id="6"/>
            <p:cNvSpPr/>
            <p:nvPr/>
          </p:nvSpPr>
          <p:spPr>
            <a:xfrm flipH="false" flipV="false" rot="0">
              <a:off x="0" y="0"/>
              <a:ext cx="11704320" cy="2338338"/>
            </a:xfrm>
            <a:custGeom>
              <a:avLst/>
              <a:gdLst/>
              <a:ahLst/>
              <a:cxnLst/>
              <a:rect r="r" b="b" t="t" l="l"/>
              <a:pathLst>
                <a:path h="2338338" w="11704320">
                  <a:moveTo>
                    <a:pt x="0" y="0"/>
                  </a:moveTo>
                  <a:lnTo>
                    <a:pt x="11704320" y="0"/>
                  </a:lnTo>
                  <a:lnTo>
                    <a:pt x="11704320" y="2338338"/>
                  </a:lnTo>
                  <a:lnTo>
                    <a:pt x="0" y="2338338"/>
                  </a:lnTo>
                  <a:close/>
                </a:path>
              </a:pathLst>
            </a:custGeom>
          </p:spPr>
        </p:sp>
        <p:sp>
          <p:nvSpPr>
            <p:cNvPr name="TextBox 7" id="7"/>
            <p:cNvSpPr txBox="true"/>
            <p:nvPr/>
          </p:nvSpPr>
          <p:spPr>
            <a:xfrm>
              <a:off x="0" y="9525"/>
              <a:ext cx="11704320" cy="2328813"/>
            </a:xfrm>
            <a:prstGeom prst="rect">
              <a:avLst/>
            </a:prstGeom>
          </p:spPr>
          <p:txBody>
            <a:bodyPr anchor="ctr" rtlCol="false" tIns="0" lIns="0" bIns="0" rIns="0"/>
            <a:lstStyle/>
            <a:p>
              <a:pPr algn="ctr">
                <a:lnSpc>
                  <a:spcPts val="9891"/>
                </a:lnSpc>
              </a:pPr>
              <a:r>
                <a:rPr lang="en-US" sz="8243" spc="19">
                  <a:solidFill>
                    <a:srgbClr val="FFFFFF"/>
                  </a:solidFill>
                  <a:latin typeface="Canva Sans"/>
                  <a:ea typeface="Canva Sans"/>
                  <a:cs typeface="Canva Sans"/>
                  <a:sym typeface="Canva Sans"/>
                </a:rPr>
                <a:t>Leonardo Da Vinci</a:t>
              </a:r>
            </a:p>
            <a:p>
              <a:pPr algn="ctr">
                <a:lnSpc>
                  <a:spcPts val="9891"/>
                </a:lnSpc>
              </a:pPr>
              <a:r>
                <a:rPr lang="en-US" sz="8243" spc="19">
                  <a:solidFill>
                    <a:srgbClr val="FFFFFF"/>
                  </a:solidFill>
                  <a:latin typeface="Canva Sans"/>
                  <a:ea typeface="Canva Sans"/>
                  <a:cs typeface="Canva Sans"/>
                  <a:sym typeface="Canva Sans"/>
                </a:rPr>
                <a:t>(1452 – 1519) </a:t>
              </a:r>
            </a:p>
          </p:txBody>
        </p:sp>
      </p:grpSp>
      <p:grpSp>
        <p:nvGrpSpPr>
          <p:cNvPr name="Group 8" id="8"/>
          <p:cNvGrpSpPr/>
          <p:nvPr/>
        </p:nvGrpSpPr>
        <p:grpSpPr>
          <a:xfrm rot="0">
            <a:off x="522967" y="2431516"/>
            <a:ext cx="7217825" cy="7681956"/>
            <a:chOff x="0" y="0"/>
            <a:chExt cx="5837449" cy="6212817"/>
          </a:xfrm>
        </p:grpSpPr>
        <p:sp>
          <p:nvSpPr>
            <p:cNvPr name="Freeform 9" id="9"/>
            <p:cNvSpPr/>
            <p:nvPr/>
          </p:nvSpPr>
          <p:spPr>
            <a:xfrm flipH="false" flipV="false" rot="0">
              <a:off x="0" y="0"/>
              <a:ext cx="5837449" cy="6212817"/>
            </a:xfrm>
            <a:custGeom>
              <a:avLst/>
              <a:gdLst/>
              <a:ahLst/>
              <a:cxnLst/>
              <a:rect r="r" b="b" t="t" l="l"/>
              <a:pathLst>
                <a:path h="6212817" w="5837449">
                  <a:moveTo>
                    <a:pt x="0" y="0"/>
                  </a:moveTo>
                  <a:lnTo>
                    <a:pt x="5837449" y="0"/>
                  </a:lnTo>
                  <a:lnTo>
                    <a:pt x="5837449" y="6212817"/>
                  </a:lnTo>
                  <a:lnTo>
                    <a:pt x="0" y="6212817"/>
                  </a:lnTo>
                  <a:close/>
                </a:path>
              </a:pathLst>
            </a:custGeom>
          </p:spPr>
        </p:sp>
        <p:sp>
          <p:nvSpPr>
            <p:cNvPr name="TextBox 10" id="10"/>
            <p:cNvSpPr txBox="true"/>
            <p:nvPr/>
          </p:nvSpPr>
          <p:spPr>
            <a:xfrm>
              <a:off x="0" y="0"/>
              <a:ext cx="5837449" cy="6212817"/>
            </a:xfrm>
            <a:prstGeom prst="rect">
              <a:avLst/>
            </a:prstGeom>
          </p:spPr>
          <p:txBody>
            <a:bodyPr anchor="t" rtlCol="false" tIns="0" lIns="0" bIns="0" rIns="0"/>
            <a:lstStyle/>
            <a:p>
              <a:pPr algn="l">
                <a:lnSpc>
                  <a:spcPts val="3772"/>
                </a:lnSpc>
              </a:pPr>
            </a:p>
            <a:p>
              <a:pPr algn="l" marL="404532" indent="-202266" lvl="1">
                <a:lnSpc>
                  <a:spcPts val="3772"/>
                </a:lnSpc>
                <a:buFont typeface="Arial"/>
                <a:buChar char="•"/>
              </a:pPr>
              <a:r>
                <a:rPr lang="en-US" sz="3143" spc="7">
                  <a:solidFill>
                    <a:srgbClr val="FFFFFF"/>
                  </a:solidFill>
                  <a:latin typeface="Canva Sans"/>
                  <a:ea typeface="Canva Sans"/>
                  <a:cs typeface="Canva Sans"/>
                  <a:sym typeface="Canva Sans"/>
                </a:rPr>
                <a:t>Gwyddoniaeth y cyfnod; daeth gwybodaeth wyddonol o Feibl neu waith gwyddonydd arall</a:t>
              </a:r>
            </a:p>
            <a:p>
              <a:pPr algn="l" marL="404532" indent="-202266" lvl="1">
                <a:lnSpc>
                  <a:spcPts val="3772"/>
                </a:lnSpc>
              </a:pPr>
            </a:p>
            <a:p>
              <a:pPr algn="l" marL="404532" indent="-202266" lvl="1">
                <a:lnSpc>
                  <a:spcPts val="3772"/>
                </a:lnSpc>
                <a:buFont typeface="Arial"/>
                <a:buChar char="•"/>
              </a:pPr>
              <a:r>
                <a:rPr lang="en-US" sz="3143" spc="7">
                  <a:solidFill>
                    <a:srgbClr val="FFFFFF"/>
                  </a:solidFill>
                  <a:latin typeface="Canva Sans"/>
                  <a:ea typeface="Canva Sans"/>
                  <a:cs typeface="Canva Sans"/>
                  <a:sym typeface="Canva Sans"/>
                </a:rPr>
                <a:t>Gwyddonydd cyntaf oedd yn cysylltu mathemateg a gwyddoniaeth </a:t>
              </a:r>
            </a:p>
            <a:p>
              <a:pPr algn="l" marL="404532" indent="-202266" lvl="1">
                <a:lnSpc>
                  <a:spcPts val="3772"/>
                </a:lnSpc>
              </a:pPr>
            </a:p>
            <a:p>
              <a:pPr algn="l" marL="404532" indent="-202266" lvl="1">
                <a:lnSpc>
                  <a:spcPts val="3772"/>
                </a:lnSpc>
                <a:buFont typeface="Arial"/>
                <a:buChar char="•"/>
              </a:pPr>
              <a:r>
                <a:rPr lang="en-US" sz="3143" spc="7">
                  <a:solidFill>
                    <a:srgbClr val="FFFFFF"/>
                  </a:solidFill>
                  <a:latin typeface="Canva Sans"/>
                  <a:ea typeface="Canva Sans"/>
                  <a:cs typeface="Canva Sans"/>
                  <a:sym typeface="Canva Sans"/>
                </a:rPr>
                <a:t>Dechreuodd chwyldro gwyddonol </a:t>
              </a:r>
            </a:p>
            <a:p>
              <a:pPr algn="l" marL="404532" indent="-202266" lvl="1">
                <a:lnSpc>
                  <a:spcPts val="3772"/>
                </a:lnSpc>
              </a:pPr>
            </a:p>
            <a:p>
              <a:pPr algn="l" marL="404532" indent="-202266" lvl="1">
                <a:lnSpc>
                  <a:spcPts val="3772"/>
                </a:lnSpc>
                <a:buFont typeface="Arial"/>
                <a:buChar char="•"/>
              </a:pPr>
              <a:r>
                <a:rPr lang="en-US" sz="3143" spc="7">
                  <a:solidFill>
                    <a:srgbClr val="FFFFFF"/>
                  </a:solidFill>
                  <a:latin typeface="Canva Sans"/>
                  <a:ea typeface="Canva Sans"/>
                  <a:cs typeface="Canva Sans"/>
                  <a:sym typeface="Canva Sans"/>
                </a:rPr>
                <a:t>Ei luniadau anatomegol yn dal i gael eu defnyddio gan feddygon heddiw </a:t>
              </a:r>
            </a:p>
            <a:p>
              <a:pPr algn="l" marL="404532" indent="-202266" lvl="1">
                <a:lnSpc>
                  <a:spcPts val="3772"/>
                </a:lnSpc>
              </a:pPr>
              <a:r>
                <a:rPr lang="en-US" sz="3143" spc="7">
                  <a:solidFill>
                    <a:srgbClr val="FFFFFF"/>
                  </a:solidFill>
                  <a:latin typeface="Canva Sans"/>
                  <a:ea typeface="Canva Sans"/>
                  <a:cs typeface="Canva Sans"/>
                  <a:sym typeface="Canva Sans"/>
                </a:rPr>
                <a:t>    Atalay (2014)</a:t>
              </a:r>
            </a:p>
            <a:p>
              <a:pPr algn="l" marL="404532" indent="-202266" lvl="1">
                <a:lnSpc>
                  <a:spcPts val="3772"/>
                </a:lnSpc>
              </a:pPr>
            </a:p>
          </p:txBody>
        </p:sp>
      </p:grpSp>
      <p:sp>
        <p:nvSpPr>
          <p:cNvPr name="Freeform 11" id="11"/>
          <p:cNvSpPr/>
          <p:nvPr/>
        </p:nvSpPr>
        <p:spPr>
          <a:xfrm flipH="false" flipV="false" rot="0">
            <a:off x="15866385" y="347085"/>
            <a:ext cx="2059344" cy="2758526"/>
          </a:xfrm>
          <a:custGeom>
            <a:avLst/>
            <a:gdLst/>
            <a:ahLst/>
            <a:cxnLst/>
            <a:rect r="r" b="b" t="t" l="l"/>
            <a:pathLst>
              <a:path h="2758526" w="2059344">
                <a:moveTo>
                  <a:pt x="0" y="0"/>
                </a:moveTo>
                <a:lnTo>
                  <a:pt x="2059345" y="0"/>
                </a:lnTo>
                <a:lnTo>
                  <a:pt x="2059345" y="2758526"/>
                </a:lnTo>
                <a:lnTo>
                  <a:pt x="0" y="2758526"/>
                </a:lnTo>
                <a:lnTo>
                  <a:pt x="0" y="0"/>
                </a:lnTo>
                <a:close/>
              </a:path>
            </a:pathLst>
          </a:custGeom>
          <a:blipFill>
            <a:blip r:embed="rId3"/>
            <a:stretch>
              <a:fillRect l="-4550" t="0" r="-4550" b="0"/>
            </a:stretch>
          </a:blipFill>
        </p:spPr>
      </p:sp>
      <p:grpSp>
        <p:nvGrpSpPr>
          <p:cNvPr name="Group 12" id="12"/>
          <p:cNvGrpSpPr/>
          <p:nvPr/>
        </p:nvGrpSpPr>
        <p:grpSpPr>
          <a:xfrm rot="0">
            <a:off x="10581276" y="2701648"/>
            <a:ext cx="7344453" cy="7411824"/>
            <a:chOff x="0" y="0"/>
            <a:chExt cx="5939860" cy="5994346"/>
          </a:xfrm>
        </p:grpSpPr>
        <p:sp>
          <p:nvSpPr>
            <p:cNvPr name="Freeform 13" id="13"/>
            <p:cNvSpPr/>
            <p:nvPr/>
          </p:nvSpPr>
          <p:spPr>
            <a:xfrm flipH="false" flipV="false" rot="0">
              <a:off x="0" y="0"/>
              <a:ext cx="5939860" cy="5994347"/>
            </a:xfrm>
            <a:custGeom>
              <a:avLst/>
              <a:gdLst/>
              <a:ahLst/>
              <a:cxnLst/>
              <a:rect r="r" b="b" t="t" l="l"/>
              <a:pathLst>
                <a:path h="5994347" w="5939860">
                  <a:moveTo>
                    <a:pt x="0" y="0"/>
                  </a:moveTo>
                  <a:lnTo>
                    <a:pt x="5939860" y="0"/>
                  </a:lnTo>
                  <a:lnTo>
                    <a:pt x="5939860" y="5994347"/>
                  </a:lnTo>
                  <a:lnTo>
                    <a:pt x="0" y="5994347"/>
                  </a:lnTo>
                  <a:close/>
                </a:path>
              </a:pathLst>
            </a:custGeom>
          </p:spPr>
        </p:sp>
        <p:sp>
          <p:nvSpPr>
            <p:cNvPr name="TextBox 14" id="14"/>
            <p:cNvSpPr txBox="true"/>
            <p:nvPr/>
          </p:nvSpPr>
          <p:spPr>
            <a:xfrm>
              <a:off x="0" y="9525"/>
              <a:ext cx="5939860" cy="5984821"/>
            </a:xfrm>
            <a:prstGeom prst="rect">
              <a:avLst/>
            </a:prstGeom>
          </p:spPr>
          <p:txBody>
            <a:bodyPr anchor="t" rtlCol="false" tIns="0" lIns="0" bIns="0" rIns="0"/>
            <a:lstStyle/>
            <a:p>
              <a:pPr algn="l">
                <a:lnSpc>
                  <a:spcPts val="4099"/>
                </a:lnSpc>
              </a:pPr>
            </a:p>
            <a:p>
              <a:pPr algn="l" marL="439610" indent="-219805" lvl="1">
                <a:lnSpc>
                  <a:spcPts val="4099"/>
                </a:lnSpc>
                <a:buFont typeface="Arial"/>
                <a:buChar char="•"/>
              </a:pPr>
              <a:r>
                <a:rPr lang="en-US" sz="3415" spc="7">
                  <a:solidFill>
                    <a:srgbClr val="FFFFFF"/>
                  </a:solidFill>
                  <a:latin typeface="Canva Sans"/>
                  <a:ea typeface="Canva Sans"/>
                  <a:cs typeface="Canva Sans"/>
                  <a:sym typeface="Canva Sans"/>
                </a:rPr>
                <a:t>Science of the time; scientific knowledge came from the Bible or work of another scientist</a:t>
              </a:r>
            </a:p>
            <a:p>
              <a:pPr algn="l" marL="439610" indent="-219805" lvl="1">
                <a:lnSpc>
                  <a:spcPts val="4099"/>
                </a:lnSpc>
              </a:pPr>
            </a:p>
            <a:p>
              <a:pPr algn="l" marL="439610" indent="-219805" lvl="1">
                <a:lnSpc>
                  <a:spcPts val="4099"/>
                </a:lnSpc>
                <a:buFont typeface="Arial"/>
                <a:buChar char="•"/>
              </a:pPr>
              <a:r>
                <a:rPr lang="en-US" sz="3415" spc="7">
                  <a:solidFill>
                    <a:srgbClr val="FFFFFF"/>
                  </a:solidFill>
                  <a:latin typeface="Canva Sans"/>
                  <a:ea typeface="Canva Sans"/>
                  <a:cs typeface="Canva Sans"/>
                  <a:sym typeface="Canva Sans"/>
                </a:rPr>
                <a:t>First scientist that correlated maths and science</a:t>
              </a:r>
            </a:p>
            <a:p>
              <a:pPr algn="l" marL="439610" indent="-219805" lvl="1">
                <a:lnSpc>
                  <a:spcPts val="4099"/>
                </a:lnSpc>
              </a:pPr>
            </a:p>
            <a:p>
              <a:pPr algn="l" marL="439610" indent="-219805" lvl="1">
                <a:lnSpc>
                  <a:spcPts val="4099"/>
                </a:lnSpc>
                <a:buFont typeface="Arial"/>
                <a:buChar char="•"/>
              </a:pPr>
              <a:r>
                <a:rPr lang="en-US" sz="3415" spc="7">
                  <a:solidFill>
                    <a:srgbClr val="FFFFFF"/>
                  </a:solidFill>
                  <a:latin typeface="Canva Sans"/>
                  <a:ea typeface="Canva Sans"/>
                  <a:cs typeface="Canva Sans"/>
                  <a:sym typeface="Canva Sans"/>
                </a:rPr>
                <a:t>Started a scientific revolution</a:t>
              </a:r>
            </a:p>
            <a:p>
              <a:pPr algn="l" marL="439610" indent="-219805" lvl="1">
                <a:lnSpc>
                  <a:spcPts val="4099"/>
                </a:lnSpc>
              </a:pPr>
            </a:p>
            <a:p>
              <a:pPr algn="l" marL="439610" indent="-219805" lvl="1">
                <a:lnSpc>
                  <a:spcPts val="4099"/>
                </a:lnSpc>
                <a:buFont typeface="Arial"/>
                <a:buChar char="•"/>
              </a:pPr>
              <a:r>
                <a:rPr lang="en-US" sz="3415" spc="7">
                  <a:solidFill>
                    <a:srgbClr val="FFFFFF"/>
                  </a:solidFill>
                  <a:latin typeface="Canva Sans"/>
                  <a:ea typeface="Canva Sans"/>
                  <a:cs typeface="Canva Sans"/>
                  <a:sym typeface="Canva Sans"/>
                </a:rPr>
                <a:t>His anatomical drawings are still used by doctors today </a:t>
              </a:r>
            </a:p>
            <a:p>
              <a:pPr algn="l" marL="439610" indent="-219805" lvl="1">
                <a:lnSpc>
                  <a:spcPts val="4099"/>
                </a:lnSpc>
              </a:pPr>
              <a:r>
                <a:rPr lang="en-US" sz="3415" spc="7">
                  <a:solidFill>
                    <a:srgbClr val="FFFFFF"/>
                  </a:solidFill>
                  <a:latin typeface="Canva Sans"/>
                  <a:ea typeface="Canva Sans"/>
                  <a:cs typeface="Canva Sans"/>
                  <a:sym typeface="Canva Sans"/>
                </a:rPr>
                <a:t>     Atalay (2014)</a:t>
              </a:r>
            </a:p>
            <a:p>
              <a:pPr algn="l" marL="439610" indent="-219805" lvl="1">
                <a:lnSpc>
                  <a:spcPts val="4099"/>
                </a:lnSpc>
              </a:pPr>
            </a:p>
          </p:txBody>
        </p:sp>
      </p:gr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grpSp>
        <p:nvGrpSpPr>
          <p:cNvPr name="Group 2" id="2"/>
          <p:cNvGrpSpPr/>
          <p:nvPr/>
        </p:nvGrpSpPr>
        <p:grpSpPr>
          <a:xfrm rot="0">
            <a:off x="-536369" y="-2916151"/>
            <a:ext cx="21189538" cy="14959735"/>
            <a:chOff x="0" y="0"/>
            <a:chExt cx="5580784" cy="3940012"/>
          </a:xfrm>
        </p:grpSpPr>
        <p:sp>
          <p:nvSpPr>
            <p:cNvPr name="Freeform 3" id="3"/>
            <p:cNvSpPr/>
            <p:nvPr/>
          </p:nvSpPr>
          <p:spPr>
            <a:xfrm flipH="false" flipV="false" rot="0">
              <a:off x="0" y="0"/>
              <a:ext cx="5580784" cy="3940013"/>
            </a:xfrm>
            <a:custGeom>
              <a:avLst/>
              <a:gdLst/>
              <a:ahLst/>
              <a:cxnLst/>
              <a:rect r="r" b="b" t="t" l="l"/>
              <a:pathLst>
                <a:path h="3940013" w="5580784">
                  <a:moveTo>
                    <a:pt x="0" y="0"/>
                  </a:moveTo>
                  <a:lnTo>
                    <a:pt x="5580784" y="0"/>
                  </a:lnTo>
                  <a:lnTo>
                    <a:pt x="5580784" y="3940013"/>
                  </a:lnTo>
                  <a:lnTo>
                    <a:pt x="0" y="3940013"/>
                  </a:lnTo>
                  <a:close/>
                </a:path>
              </a:pathLst>
            </a:custGeom>
            <a:solidFill>
              <a:srgbClr val="000000"/>
            </a:solidFill>
          </p:spPr>
        </p:sp>
        <p:sp>
          <p:nvSpPr>
            <p:cNvPr name="TextBox 4" id="4"/>
            <p:cNvSpPr txBox="true"/>
            <p:nvPr/>
          </p:nvSpPr>
          <p:spPr>
            <a:xfrm>
              <a:off x="0" y="-38100"/>
              <a:ext cx="5580784" cy="3978112"/>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0" y="2588810"/>
            <a:ext cx="9493585" cy="7806042"/>
            <a:chOff x="0" y="0"/>
            <a:chExt cx="9001325" cy="7401284"/>
          </a:xfrm>
        </p:grpSpPr>
        <p:sp>
          <p:nvSpPr>
            <p:cNvPr name="Freeform 6" id="6"/>
            <p:cNvSpPr/>
            <p:nvPr/>
          </p:nvSpPr>
          <p:spPr>
            <a:xfrm flipH="false" flipV="false" rot="0">
              <a:off x="0" y="0"/>
              <a:ext cx="9001325" cy="7401284"/>
            </a:xfrm>
            <a:custGeom>
              <a:avLst/>
              <a:gdLst/>
              <a:ahLst/>
              <a:cxnLst/>
              <a:rect r="r" b="b" t="t" l="l"/>
              <a:pathLst>
                <a:path h="7401284" w="9001325">
                  <a:moveTo>
                    <a:pt x="0" y="0"/>
                  </a:moveTo>
                  <a:lnTo>
                    <a:pt x="9001325" y="0"/>
                  </a:lnTo>
                  <a:lnTo>
                    <a:pt x="9001325" y="7401284"/>
                  </a:lnTo>
                  <a:lnTo>
                    <a:pt x="0" y="7401284"/>
                  </a:lnTo>
                  <a:close/>
                </a:path>
              </a:pathLst>
            </a:custGeom>
          </p:spPr>
        </p:sp>
        <p:sp>
          <p:nvSpPr>
            <p:cNvPr name="TextBox 7" id="7"/>
            <p:cNvSpPr txBox="true"/>
            <p:nvPr/>
          </p:nvSpPr>
          <p:spPr>
            <a:xfrm>
              <a:off x="0" y="0"/>
              <a:ext cx="9001325" cy="7401284"/>
            </a:xfrm>
            <a:prstGeom prst="rect">
              <a:avLst/>
            </a:prstGeom>
          </p:spPr>
          <p:txBody>
            <a:bodyPr anchor="t" rtlCol="false" tIns="0" lIns="0" bIns="0" rIns="0"/>
            <a:lstStyle/>
            <a:p>
              <a:pPr algn="l">
                <a:lnSpc>
                  <a:spcPts val="3518"/>
                </a:lnSpc>
              </a:pPr>
              <a:r>
                <a:rPr lang="en-US" b="true" sz="2932" spc="6" u="sng">
                  <a:solidFill>
                    <a:srgbClr val="FFFFFF"/>
                  </a:solidFill>
                  <a:latin typeface="Canva Sans Bold"/>
                  <a:ea typeface="Canva Sans Bold"/>
                  <a:cs typeface="Canva Sans Bold"/>
                  <a:sym typeface="Canva Sans Bold"/>
                </a:rPr>
                <a:t>Cysylltu Celf a Gwyddoniaeth</a:t>
              </a:r>
            </a:p>
            <a:p>
              <a:pPr algn="l">
                <a:lnSpc>
                  <a:spcPts val="3212"/>
                </a:lnSpc>
              </a:pPr>
            </a:p>
            <a:p>
              <a:pPr algn="l">
                <a:lnSpc>
                  <a:spcPts val="3212"/>
                </a:lnSpc>
              </a:pPr>
              <a:r>
                <a:rPr lang="en-US" b="true" sz="2677" spc="6">
                  <a:solidFill>
                    <a:srgbClr val="FFFFFF"/>
                  </a:solidFill>
                  <a:latin typeface="Canva Sans Bold"/>
                  <a:ea typeface="Canva Sans Bold"/>
                  <a:cs typeface="Canva Sans Bold"/>
                  <a:sym typeface="Canva Sans Bold"/>
                </a:rPr>
                <a:t>Anatomeg: </a:t>
              </a:r>
            </a:p>
            <a:p>
              <a:pPr algn="l" marL="344576" indent="-172288" lvl="1">
                <a:lnSpc>
                  <a:spcPts val="3212"/>
                </a:lnSpc>
                <a:buFont typeface="Arial"/>
                <a:buChar char="•"/>
              </a:pPr>
              <a:r>
                <a:rPr lang="en-US" sz="2677" spc="6">
                  <a:solidFill>
                    <a:srgbClr val="FFFFFF"/>
                  </a:solidFill>
                  <a:latin typeface="Canva Sans"/>
                  <a:ea typeface="Canva Sans"/>
                  <a:cs typeface="Canva Sans"/>
                  <a:sym typeface="Canva Sans"/>
                </a:rPr>
                <a:t>Mae llawer o'r lluniadau mor gywir â delweddau technoleg digidol heddiw. </a:t>
              </a:r>
            </a:p>
            <a:p>
              <a:pPr algn="l" marL="344576" indent="-172288" lvl="1">
                <a:lnSpc>
                  <a:spcPts val="3212"/>
                </a:lnSpc>
                <a:buFont typeface="Arial"/>
                <a:buChar char="•"/>
              </a:pPr>
              <a:r>
                <a:rPr lang="en-US" sz="2677" spc="6">
                  <a:solidFill>
                    <a:srgbClr val="FFFFFF"/>
                  </a:solidFill>
                  <a:latin typeface="Canva Sans"/>
                  <a:ea typeface="Canva Sans"/>
                  <a:cs typeface="Canva Sans"/>
                  <a:sym typeface="Canva Sans"/>
                </a:rPr>
                <a:t>Mae rhai lluniadau yn dal i gael eu defnyddio gan y proffesiwn meddygol heddiw. </a:t>
              </a:r>
            </a:p>
            <a:p>
              <a:pPr algn="l" marL="344576" indent="-172288" lvl="1">
                <a:lnSpc>
                  <a:spcPts val="3212"/>
                </a:lnSpc>
              </a:pPr>
            </a:p>
            <a:p>
              <a:pPr algn="l" marL="344576" indent="-172288" lvl="1">
                <a:lnSpc>
                  <a:spcPts val="3212"/>
                </a:lnSpc>
                <a:buFont typeface="Arial"/>
                <a:buChar char="•"/>
              </a:pPr>
              <a:r>
                <a:rPr lang="en-US" b="true" sz="2677" spc="6" u="sng">
                  <a:solidFill>
                    <a:srgbClr val="FFFFFF"/>
                  </a:solidFill>
                  <a:latin typeface="Canva Sans Bold"/>
                  <a:ea typeface="Canva Sans Bold"/>
                  <a:cs typeface="Canva Sans Bold"/>
                  <a:sym typeface="Canva Sans Bold"/>
                </a:rPr>
                <a:t>Dyfeisiadau </a:t>
              </a:r>
            </a:p>
            <a:p>
              <a:pPr algn="l" marL="344576" indent="-172288" lvl="1">
                <a:lnSpc>
                  <a:spcPts val="3212"/>
                </a:lnSpc>
                <a:buFont typeface="Arial"/>
                <a:buChar char="•"/>
              </a:pPr>
              <a:r>
                <a:rPr lang="en-US" sz="2677" spc="6">
                  <a:solidFill>
                    <a:srgbClr val="FFFFFF"/>
                  </a:solidFill>
                  <a:latin typeface="Canva Sans"/>
                  <a:ea typeface="Canva Sans"/>
                  <a:cs typeface="Canva Sans"/>
                  <a:sym typeface="Canva Sans"/>
                </a:rPr>
                <a:t>Roedd yn dymuno hedfan….felly ddyfeisiodd beiriant hedfan.</a:t>
              </a:r>
            </a:p>
            <a:p>
              <a:pPr algn="l" marL="344576" indent="-172288" lvl="1">
                <a:lnSpc>
                  <a:spcPts val="3212"/>
                </a:lnSpc>
                <a:buFont typeface="Arial"/>
                <a:buChar char="•"/>
              </a:pPr>
              <a:r>
                <a:rPr lang="en-US" sz="2677" spc="6">
                  <a:solidFill>
                    <a:srgbClr val="FFFFFF"/>
                  </a:solidFill>
                  <a:latin typeface="Canva Sans"/>
                  <a:ea typeface="Canva Sans"/>
                  <a:cs typeface="Canva Sans"/>
                  <a:sym typeface="Canva Sans"/>
                </a:rPr>
                <a:t>Cynhyrchodd fwy na 35,000 o eiriau a 500 o frasluniau yn ymwneud â pheiriannau hedfan.</a:t>
              </a:r>
            </a:p>
            <a:p>
              <a:pPr algn="l" marL="344576" indent="-172288" lvl="1">
                <a:lnSpc>
                  <a:spcPts val="3212"/>
                </a:lnSpc>
                <a:buFont typeface="Arial"/>
                <a:buChar char="•"/>
              </a:pPr>
              <a:r>
                <a:rPr lang="en-US" sz="2677" spc="6">
                  <a:solidFill>
                    <a:srgbClr val="FFFFFF"/>
                  </a:solidFill>
                  <a:latin typeface="Canva Sans"/>
                  <a:ea typeface="Canva Sans"/>
                  <a:cs typeface="Canva Sans"/>
                  <a:sym typeface="Canva Sans"/>
                </a:rPr>
                <a:t>Mae’r ‘</a:t>
              </a:r>
              <a:r>
                <a:rPr lang="en-US" sz="2677" i="true" spc="6">
                  <a:solidFill>
                    <a:srgbClr val="FFFFFF"/>
                  </a:solidFill>
                  <a:latin typeface="Canva Sans Italics"/>
                  <a:ea typeface="Canva Sans Italics"/>
                  <a:cs typeface="Canva Sans Italics"/>
                  <a:sym typeface="Canva Sans Italics"/>
                </a:rPr>
                <a:t>Codex on the Flight of Birds’ yn amlinellu nifer o arsylwadau a chysyniadau cychwynnol </a:t>
              </a:r>
              <a:r>
                <a:rPr lang="en-US" sz="2677" spc="6">
                  <a:solidFill>
                    <a:srgbClr val="FFFFFF"/>
                  </a:solidFill>
                  <a:latin typeface="Canva Sans"/>
                  <a:ea typeface="Canva Sans"/>
                  <a:cs typeface="Canva Sans"/>
                  <a:sym typeface="Canva Sans"/>
                </a:rPr>
                <a:t>a fyddai’n dod o hyd i le yn natblygiad awyren lwyddiannus ar ddechrau’r 20fed ganrif.</a:t>
              </a:r>
            </a:p>
            <a:p>
              <a:pPr algn="l" marL="377393" indent="-188697" lvl="1">
                <a:lnSpc>
                  <a:spcPts val="3518"/>
                </a:lnSpc>
                <a:buFont typeface="Arial"/>
                <a:buChar char="•"/>
              </a:pPr>
              <a:r>
                <a:rPr lang="en-US" sz="2932" spc="6" u="sng">
                  <a:solidFill>
                    <a:srgbClr val="FFFFFF"/>
                  </a:solidFill>
                  <a:latin typeface="Canva Sans"/>
                  <a:ea typeface="Canva Sans"/>
                  <a:cs typeface="Canva Sans"/>
                  <a:sym typeface="Canva Sans"/>
                  <a:hlinkClick r:id="rId2" tooltip="https://www.youtube.com/watch?v=jMTJD5hTx4U"/>
                </a:rPr>
                <a:t>https://www.youtube.com/watch?v=jMTJD5hTx4U</a:t>
              </a:r>
            </a:p>
            <a:p>
              <a:pPr algn="l" marL="344576" indent="-172288" lvl="1">
                <a:lnSpc>
                  <a:spcPts val="3212"/>
                </a:lnSpc>
              </a:pPr>
            </a:p>
          </p:txBody>
        </p:sp>
      </p:grpSp>
      <p:grpSp>
        <p:nvGrpSpPr>
          <p:cNvPr name="Group 8" id="8"/>
          <p:cNvGrpSpPr/>
          <p:nvPr/>
        </p:nvGrpSpPr>
        <p:grpSpPr>
          <a:xfrm rot="0">
            <a:off x="2971800" y="240964"/>
            <a:ext cx="12344400" cy="2466216"/>
            <a:chOff x="0" y="0"/>
            <a:chExt cx="11704320" cy="2338338"/>
          </a:xfrm>
        </p:grpSpPr>
        <p:sp>
          <p:nvSpPr>
            <p:cNvPr name="Freeform 9" id="9"/>
            <p:cNvSpPr/>
            <p:nvPr/>
          </p:nvSpPr>
          <p:spPr>
            <a:xfrm flipH="false" flipV="false" rot="0">
              <a:off x="0" y="0"/>
              <a:ext cx="11704320" cy="2338338"/>
            </a:xfrm>
            <a:custGeom>
              <a:avLst/>
              <a:gdLst/>
              <a:ahLst/>
              <a:cxnLst/>
              <a:rect r="r" b="b" t="t" l="l"/>
              <a:pathLst>
                <a:path h="2338338" w="11704320">
                  <a:moveTo>
                    <a:pt x="0" y="0"/>
                  </a:moveTo>
                  <a:lnTo>
                    <a:pt x="11704320" y="0"/>
                  </a:lnTo>
                  <a:lnTo>
                    <a:pt x="11704320" y="2338338"/>
                  </a:lnTo>
                  <a:lnTo>
                    <a:pt x="0" y="2338338"/>
                  </a:lnTo>
                  <a:close/>
                </a:path>
              </a:pathLst>
            </a:custGeom>
          </p:spPr>
        </p:sp>
        <p:sp>
          <p:nvSpPr>
            <p:cNvPr name="TextBox 10" id="10"/>
            <p:cNvSpPr txBox="true"/>
            <p:nvPr/>
          </p:nvSpPr>
          <p:spPr>
            <a:xfrm>
              <a:off x="0" y="0"/>
              <a:ext cx="11704320" cy="2338338"/>
            </a:xfrm>
            <a:prstGeom prst="rect">
              <a:avLst/>
            </a:prstGeom>
          </p:spPr>
          <p:txBody>
            <a:bodyPr anchor="ctr" rtlCol="false" tIns="0" lIns="0" bIns="0" rIns="0"/>
            <a:lstStyle/>
            <a:p>
              <a:pPr algn="ctr">
                <a:lnSpc>
                  <a:spcPts val="8437"/>
                </a:lnSpc>
              </a:pPr>
              <a:r>
                <a:rPr lang="en-US" sz="7031" spc="16">
                  <a:solidFill>
                    <a:srgbClr val="FFFFFF"/>
                  </a:solidFill>
                  <a:latin typeface="Canva Sans"/>
                  <a:ea typeface="Canva Sans"/>
                  <a:cs typeface="Canva Sans"/>
                  <a:sym typeface="Canva Sans"/>
                </a:rPr>
                <a:t>Leonardo Da Vinci</a:t>
              </a:r>
            </a:p>
            <a:p>
              <a:pPr algn="ctr">
                <a:lnSpc>
                  <a:spcPts val="8437"/>
                </a:lnSpc>
              </a:pPr>
              <a:r>
                <a:rPr lang="en-US" sz="7031" spc="16">
                  <a:solidFill>
                    <a:srgbClr val="FFFFFF"/>
                  </a:solidFill>
                  <a:latin typeface="Canva Sans"/>
                  <a:ea typeface="Canva Sans"/>
                  <a:cs typeface="Canva Sans"/>
                  <a:sym typeface="Canva Sans"/>
                </a:rPr>
                <a:t>(1452 – 1519) </a:t>
              </a:r>
            </a:p>
          </p:txBody>
        </p:sp>
      </p:grpSp>
      <p:sp>
        <p:nvSpPr>
          <p:cNvPr name="Freeform 11" id="11"/>
          <p:cNvSpPr/>
          <p:nvPr/>
        </p:nvSpPr>
        <p:spPr>
          <a:xfrm flipH="false" flipV="false" rot="0">
            <a:off x="15395666" y="0"/>
            <a:ext cx="2892334" cy="2130165"/>
          </a:xfrm>
          <a:custGeom>
            <a:avLst/>
            <a:gdLst/>
            <a:ahLst/>
            <a:cxnLst/>
            <a:rect r="r" b="b" t="t" l="l"/>
            <a:pathLst>
              <a:path h="2130165" w="2892334">
                <a:moveTo>
                  <a:pt x="0" y="0"/>
                </a:moveTo>
                <a:lnTo>
                  <a:pt x="2892334" y="0"/>
                </a:lnTo>
                <a:lnTo>
                  <a:pt x="2892334" y="2130165"/>
                </a:lnTo>
                <a:lnTo>
                  <a:pt x="0" y="2130165"/>
                </a:lnTo>
                <a:lnTo>
                  <a:pt x="0" y="0"/>
                </a:lnTo>
                <a:close/>
              </a:path>
            </a:pathLst>
          </a:custGeom>
          <a:blipFill>
            <a:blip r:embed="rId3"/>
            <a:stretch>
              <a:fillRect l="-5337" t="0" r="-5337" b="0"/>
            </a:stretch>
          </a:blipFill>
        </p:spPr>
      </p:sp>
      <p:sp>
        <p:nvSpPr>
          <p:cNvPr name="Freeform 12" id="12"/>
          <p:cNvSpPr/>
          <p:nvPr/>
        </p:nvSpPr>
        <p:spPr>
          <a:xfrm flipH="false" flipV="false" rot="0">
            <a:off x="0" y="0"/>
            <a:ext cx="2147166" cy="2588810"/>
          </a:xfrm>
          <a:custGeom>
            <a:avLst/>
            <a:gdLst/>
            <a:ahLst/>
            <a:cxnLst/>
            <a:rect r="r" b="b" t="t" l="l"/>
            <a:pathLst>
              <a:path h="2588810" w="2147166">
                <a:moveTo>
                  <a:pt x="0" y="0"/>
                </a:moveTo>
                <a:lnTo>
                  <a:pt x="2147166" y="0"/>
                </a:lnTo>
                <a:lnTo>
                  <a:pt x="2147166" y="2588810"/>
                </a:lnTo>
                <a:lnTo>
                  <a:pt x="0" y="2588810"/>
                </a:lnTo>
                <a:lnTo>
                  <a:pt x="0" y="0"/>
                </a:lnTo>
                <a:close/>
              </a:path>
            </a:pathLst>
          </a:custGeom>
          <a:blipFill>
            <a:blip r:embed="rId4"/>
            <a:stretch>
              <a:fillRect l="-895" t="0" r="-895" b="0"/>
            </a:stretch>
          </a:blipFill>
        </p:spPr>
      </p:sp>
      <p:grpSp>
        <p:nvGrpSpPr>
          <p:cNvPr name="Group 13" id="13"/>
          <p:cNvGrpSpPr/>
          <p:nvPr/>
        </p:nvGrpSpPr>
        <p:grpSpPr>
          <a:xfrm rot="0">
            <a:off x="9989770" y="2707180"/>
            <a:ext cx="8298230" cy="7580968"/>
            <a:chOff x="0" y="0"/>
            <a:chExt cx="7617473" cy="6959052"/>
          </a:xfrm>
        </p:grpSpPr>
        <p:sp>
          <p:nvSpPr>
            <p:cNvPr name="Freeform 14" id="14"/>
            <p:cNvSpPr/>
            <p:nvPr/>
          </p:nvSpPr>
          <p:spPr>
            <a:xfrm flipH="false" flipV="false" rot="0">
              <a:off x="0" y="0"/>
              <a:ext cx="7617473" cy="6959053"/>
            </a:xfrm>
            <a:custGeom>
              <a:avLst/>
              <a:gdLst/>
              <a:ahLst/>
              <a:cxnLst/>
              <a:rect r="r" b="b" t="t" l="l"/>
              <a:pathLst>
                <a:path h="6959053" w="7617473">
                  <a:moveTo>
                    <a:pt x="0" y="0"/>
                  </a:moveTo>
                  <a:lnTo>
                    <a:pt x="7617473" y="0"/>
                  </a:lnTo>
                  <a:lnTo>
                    <a:pt x="7617473" y="6959053"/>
                  </a:lnTo>
                  <a:lnTo>
                    <a:pt x="0" y="6959053"/>
                  </a:lnTo>
                  <a:close/>
                </a:path>
              </a:pathLst>
            </a:custGeom>
          </p:spPr>
        </p:sp>
        <p:sp>
          <p:nvSpPr>
            <p:cNvPr name="TextBox 15" id="15"/>
            <p:cNvSpPr txBox="true"/>
            <p:nvPr/>
          </p:nvSpPr>
          <p:spPr>
            <a:xfrm>
              <a:off x="0" y="0"/>
              <a:ext cx="7617473" cy="6959052"/>
            </a:xfrm>
            <a:prstGeom prst="rect">
              <a:avLst/>
            </a:prstGeom>
          </p:spPr>
          <p:txBody>
            <a:bodyPr anchor="t" rtlCol="false" tIns="0" lIns="0" bIns="0" rIns="0"/>
            <a:lstStyle/>
            <a:p>
              <a:pPr algn="l">
                <a:lnSpc>
                  <a:spcPts val="3458"/>
                </a:lnSpc>
              </a:pPr>
              <a:r>
                <a:rPr lang="en-US" b="true" sz="2881" spc="6" u="sng">
                  <a:solidFill>
                    <a:srgbClr val="FFFFFF"/>
                  </a:solidFill>
                  <a:latin typeface="Canva Sans Bold"/>
                  <a:ea typeface="Canva Sans Bold"/>
                  <a:cs typeface="Canva Sans Bold"/>
                  <a:sym typeface="Canva Sans Bold"/>
                </a:rPr>
                <a:t>Linking Art and Science</a:t>
              </a:r>
            </a:p>
            <a:p>
              <a:pPr algn="l">
                <a:lnSpc>
                  <a:spcPts val="3458"/>
                </a:lnSpc>
              </a:pPr>
              <a:r>
                <a:rPr lang="en-US" b="true" sz="2881" spc="6">
                  <a:solidFill>
                    <a:srgbClr val="FFFFFF"/>
                  </a:solidFill>
                  <a:latin typeface="Canva Sans Bold"/>
                  <a:ea typeface="Canva Sans Bold"/>
                  <a:cs typeface="Canva Sans Bold"/>
                  <a:sym typeface="Canva Sans Bold"/>
                </a:rPr>
                <a:t>Anatomy: </a:t>
              </a:r>
            </a:p>
            <a:p>
              <a:pPr algn="l">
                <a:lnSpc>
                  <a:spcPts val="3458"/>
                </a:lnSpc>
              </a:pPr>
            </a:p>
            <a:p>
              <a:pPr algn="l" marL="370861" indent="-185430" lvl="1">
                <a:lnSpc>
                  <a:spcPts val="3458"/>
                </a:lnSpc>
                <a:buFont typeface="Arial"/>
                <a:buChar char="•"/>
              </a:pPr>
              <a:r>
                <a:rPr lang="en-US" sz="2881" spc="6">
                  <a:solidFill>
                    <a:srgbClr val="FFFFFF"/>
                  </a:solidFill>
                  <a:latin typeface="Canva Sans"/>
                  <a:ea typeface="Canva Sans"/>
                  <a:cs typeface="Canva Sans"/>
                  <a:sym typeface="Canva Sans"/>
                </a:rPr>
                <a:t>Many of his drawings are as accurate as digital imaging technology today.</a:t>
              </a:r>
            </a:p>
            <a:p>
              <a:pPr algn="l" marL="370861" indent="-185430" lvl="1">
                <a:lnSpc>
                  <a:spcPts val="3458"/>
                </a:lnSpc>
                <a:buFont typeface="Arial"/>
                <a:buChar char="•"/>
              </a:pPr>
              <a:r>
                <a:rPr lang="en-US" sz="2881" spc="6">
                  <a:solidFill>
                    <a:srgbClr val="FFFFFF"/>
                  </a:solidFill>
                  <a:latin typeface="Canva Sans"/>
                  <a:ea typeface="Canva Sans"/>
                  <a:cs typeface="Canva Sans"/>
                  <a:sym typeface="Canva Sans"/>
                </a:rPr>
                <a:t>Some drawings are still used by those in the medical profession. </a:t>
              </a:r>
            </a:p>
            <a:p>
              <a:pPr algn="l" marL="370861" indent="-185430" lvl="1">
                <a:lnSpc>
                  <a:spcPts val="3458"/>
                </a:lnSpc>
              </a:pPr>
            </a:p>
            <a:p>
              <a:pPr algn="l" marL="370861" indent="-185430" lvl="1">
                <a:lnSpc>
                  <a:spcPts val="3458"/>
                </a:lnSpc>
              </a:pPr>
              <a:r>
                <a:rPr lang="en-US" b="true" sz="2881" spc="6" u="sng">
                  <a:solidFill>
                    <a:srgbClr val="FFFFFF"/>
                  </a:solidFill>
                  <a:latin typeface="Canva Sans Bold"/>
                  <a:ea typeface="Canva Sans Bold"/>
                  <a:cs typeface="Canva Sans Bold"/>
                  <a:sym typeface="Canva Sans Bold"/>
                </a:rPr>
                <a:t>Inventions </a:t>
              </a:r>
            </a:p>
            <a:p>
              <a:pPr algn="l" marL="370861" indent="-185430" lvl="1">
                <a:lnSpc>
                  <a:spcPts val="3458"/>
                </a:lnSpc>
                <a:buFont typeface="Arial"/>
                <a:buChar char="•"/>
              </a:pPr>
              <a:r>
                <a:rPr lang="en-US" sz="2881" spc="6">
                  <a:solidFill>
                    <a:srgbClr val="FFFFFF"/>
                  </a:solidFill>
                  <a:latin typeface="Canva Sans"/>
                  <a:ea typeface="Canva Sans"/>
                  <a:cs typeface="Canva Sans"/>
                  <a:sym typeface="Canva Sans"/>
                </a:rPr>
                <a:t>Desired to fly….so invented a flying machine.</a:t>
              </a:r>
            </a:p>
            <a:p>
              <a:pPr algn="l" marL="370861" indent="-185430" lvl="1">
                <a:lnSpc>
                  <a:spcPts val="3458"/>
                </a:lnSpc>
                <a:buFont typeface="Arial"/>
                <a:buChar char="•"/>
              </a:pPr>
              <a:r>
                <a:rPr lang="en-US" sz="2881" spc="6">
                  <a:solidFill>
                    <a:srgbClr val="FFFFFF"/>
                  </a:solidFill>
                  <a:latin typeface="Canva Sans"/>
                  <a:ea typeface="Canva Sans"/>
                  <a:cs typeface="Canva Sans"/>
                  <a:sym typeface="Canva Sans"/>
                </a:rPr>
                <a:t>He produced more than 35,000 words and 500 sketches related to flying machines.</a:t>
              </a:r>
            </a:p>
            <a:p>
              <a:pPr algn="l" marL="370739" indent="-185369" lvl="1">
                <a:lnSpc>
                  <a:spcPts val="3458"/>
                </a:lnSpc>
                <a:buFont typeface="Arial"/>
                <a:buChar char="•"/>
              </a:pPr>
              <a:r>
                <a:rPr lang="en-US" sz="2881" spc="6">
                  <a:solidFill>
                    <a:srgbClr val="FFFFFF"/>
                  </a:solidFill>
                  <a:latin typeface="Canva Sans"/>
                  <a:ea typeface="Canva Sans"/>
                  <a:cs typeface="Canva Sans"/>
                  <a:sym typeface="Canva Sans"/>
                </a:rPr>
                <a:t>the </a:t>
              </a:r>
              <a:r>
                <a:rPr lang="en-US" sz="2881" i="true" spc="6">
                  <a:solidFill>
                    <a:srgbClr val="FFFFFF"/>
                  </a:solidFill>
                  <a:latin typeface="Canva Sans Italics"/>
                  <a:ea typeface="Canva Sans Italics"/>
                  <a:cs typeface="Canva Sans Italics"/>
                  <a:sym typeface="Canva Sans Italics"/>
                </a:rPr>
                <a:t>Codex on the Flight of Birds</a:t>
              </a:r>
              <a:r>
                <a:rPr lang="en-US" sz="2881" spc="6">
                  <a:solidFill>
                    <a:srgbClr val="FFFFFF"/>
                  </a:solidFill>
                  <a:latin typeface="Canva Sans"/>
                  <a:ea typeface="Canva Sans"/>
                  <a:cs typeface="Canva Sans"/>
                  <a:sym typeface="Canva Sans"/>
                </a:rPr>
                <a:t> outlines a number of observations and beginning concepts that would find a place in the development of a successful airplane in the early twentieth century.</a:t>
              </a:r>
            </a:p>
          </p:txBody>
        </p:sp>
      </p:grpSp>
    </p:spTree>
  </p:cSld>
  <p:clrMapOvr>
    <a:masterClrMapping/>
  </p:clrMapOvr>
</p:sld>
</file>

<file path=ppt/slides/slide12.xml><?xml version="1.0" encoding="utf-8"?>
<p:sld xmlns:p="http://schemas.openxmlformats.org/presentationml/2006/main" xmlns:a="http://schemas.openxmlformats.org/drawingml/2006/main">
  <p:cSld>
    <p:bg>
      <p:bgPr>
        <a:solidFill>
          <a:srgbClr val="000000"/>
        </a:solidFill>
      </p:bgPr>
    </p:bg>
    <p:spTree>
      <p:nvGrpSpPr>
        <p:cNvPr id="1" name=""/>
        <p:cNvGrpSpPr/>
        <p:nvPr/>
      </p:nvGrpSpPr>
      <p:grpSpPr>
        <a:xfrm>
          <a:off x="0" y="0"/>
          <a:ext cx="0" cy="0"/>
          <a:chOff x="0" y="0"/>
          <a:chExt cx="0" cy="0"/>
        </a:xfrm>
      </p:grpSpPr>
      <p:grpSp>
        <p:nvGrpSpPr>
          <p:cNvPr name="Group 2" id="2"/>
          <p:cNvGrpSpPr/>
          <p:nvPr/>
        </p:nvGrpSpPr>
        <p:grpSpPr>
          <a:xfrm rot="0">
            <a:off x="-383969" y="-2763751"/>
            <a:ext cx="21189538" cy="14959735"/>
            <a:chOff x="0" y="0"/>
            <a:chExt cx="5580784" cy="3940012"/>
          </a:xfrm>
        </p:grpSpPr>
        <p:sp>
          <p:nvSpPr>
            <p:cNvPr name="Freeform 3" id="3"/>
            <p:cNvSpPr/>
            <p:nvPr/>
          </p:nvSpPr>
          <p:spPr>
            <a:xfrm flipH="false" flipV="false" rot="0">
              <a:off x="0" y="0"/>
              <a:ext cx="5580784" cy="3940013"/>
            </a:xfrm>
            <a:custGeom>
              <a:avLst/>
              <a:gdLst/>
              <a:ahLst/>
              <a:cxnLst/>
              <a:rect r="r" b="b" t="t" l="l"/>
              <a:pathLst>
                <a:path h="3940013" w="5580784">
                  <a:moveTo>
                    <a:pt x="0" y="0"/>
                  </a:moveTo>
                  <a:lnTo>
                    <a:pt x="5580784" y="0"/>
                  </a:lnTo>
                  <a:lnTo>
                    <a:pt x="5580784" y="3940013"/>
                  </a:lnTo>
                  <a:lnTo>
                    <a:pt x="0" y="3940013"/>
                  </a:lnTo>
                  <a:close/>
                </a:path>
              </a:pathLst>
            </a:custGeom>
            <a:solidFill>
              <a:srgbClr val="000000"/>
            </a:solidFill>
          </p:spPr>
        </p:sp>
        <p:sp>
          <p:nvSpPr>
            <p:cNvPr name="TextBox 4" id="4"/>
            <p:cNvSpPr txBox="true"/>
            <p:nvPr/>
          </p:nvSpPr>
          <p:spPr>
            <a:xfrm>
              <a:off x="0" y="-38100"/>
              <a:ext cx="5580784" cy="3978112"/>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10198800" y="4077559"/>
            <a:ext cx="8089200" cy="6209441"/>
            <a:chOff x="0" y="0"/>
            <a:chExt cx="7669760" cy="5887470"/>
          </a:xfrm>
        </p:grpSpPr>
        <p:sp>
          <p:nvSpPr>
            <p:cNvPr name="Freeform 6" id="6"/>
            <p:cNvSpPr/>
            <p:nvPr/>
          </p:nvSpPr>
          <p:spPr>
            <a:xfrm flipH="false" flipV="false" rot="0">
              <a:off x="0" y="0"/>
              <a:ext cx="7669761" cy="5887470"/>
            </a:xfrm>
            <a:custGeom>
              <a:avLst/>
              <a:gdLst/>
              <a:ahLst/>
              <a:cxnLst/>
              <a:rect r="r" b="b" t="t" l="l"/>
              <a:pathLst>
                <a:path h="5887470" w="7669761">
                  <a:moveTo>
                    <a:pt x="0" y="0"/>
                  </a:moveTo>
                  <a:lnTo>
                    <a:pt x="7669761" y="0"/>
                  </a:lnTo>
                  <a:lnTo>
                    <a:pt x="7669761" y="5887470"/>
                  </a:lnTo>
                  <a:lnTo>
                    <a:pt x="0" y="5887470"/>
                  </a:lnTo>
                  <a:close/>
                </a:path>
              </a:pathLst>
            </a:custGeom>
          </p:spPr>
        </p:sp>
        <p:sp>
          <p:nvSpPr>
            <p:cNvPr name="TextBox 7" id="7"/>
            <p:cNvSpPr txBox="true"/>
            <p:nvPr/>
          </p:nvSpPr>
          <p:spPr>
            <a:xfrm>
              <a:off x="0" y="9525"/>
              <a:ext cx="7669760" cy="5877945"/>
            </a:xfrm>
            <a:prstGeom prst="rect">
              <a:avLst/>
            </a:prstGeom>
          </p:spPr>
          <p:txBody>
            <a:bodyPr anchor="t" rtlCol="false" tIns="0" lIns="0" bIns="0" rIns="0"/>
            <a:lstStyle/>
            <a:p>
              <a:pPr algn="l">
                <a:lnSpc>
                  <a:spcPts val="3708"/>
                </a:lnSpc>
              </a:pPr>
            </a:p>
            <a:p>
              <a:pPr algn="l" marL="397742" indent="-198871" lvl="1">
                <a:lnSpc>
                  <a:spcPts val="3708"/>
                </a:lnSpc>
                <a:buFont typeface="Arial"/>
                <a:buChar char="•"/>
              </a:pPr>
              <a:r>
                <a:rPr lang="en-US" sz="3090" spc="7">
                  <a:solidFill>
                    <a:srgbClr val="FFFFFF"/>
                  </a:solidFill>
                  <a:latin typeface="Canva Sans"/>
                  <a:ea typeface="Canva Sans"/>
                  <a:cs typeface="Canva Sans"/>
                  <a:sym typeface="Canva Sans"/>
                </a:rPr>
                <a:t>Art and Science share an inherent ‘curiosity’ to know, to understand and express. </a:t>
              </a:r>
            </a:p>
            <a:p>
              <a:pPr algn="l" marL="397742" indent="-198871" lvl="1">
                <a:lnSpc>
                  <a:spcPts val="3708"/>
                </a:lnSpc>
              </a:pPr>
            </a:p>
            <a:p>
              <a:pPr algn="l" marL="397742" indent="-198871" lvl="1">
                <a:lnSpc>
                  <a:spcPts val="3708"/>
                </a:lnSpc>
              </a:pPr>
              <a:r>
                <a:rPr lang="en-US" sz="3090" spc="7">
                  <a:solidFill>
                    <a:srgbClr val="FFFFFF"/>
                  </a:solidFill>
                  <a:latin typeface="Canva Sans"/>
                  <a:ea typeface="Canva Sans"/>
                  <a:cs typeface="Canva Sans"/>
                  <a:sym typeface="Canva Sans"/>
                </a:rPr>
                <a:t>Five main categories of commonality: </a:t>
              </a:r>
            </a:p>
            <a:p>
              <a:pPr algn="l" marL="397742" indent="-198871" lvl="1">
                <a:lnSpc>
                  <a:spcPts val="3708"/>
                </a:lnSpc>
                <a:buFont typeface="Arial"/>
                <a:buChar char="•"/>
              </a:pPr>
              <a:r>
                <a:rPr lang="en-US" sz="3090" spc="7">
                  <a:solidFill>
                    <a:srgbClr val="FFFFFF"/>
                  </a:solidFill>
                  <a:latin typeface="Canva Sans"/>
                  <a:ea typeface="Canva Sans"/>
                  <a:cs typeface="Canva Sans"/>
                  <a:sym typeface="Canva Sans"/>
                </a:rPr>
                <a:t>modes of inquiry</a:t>
              </a:r>
            </a:p>
            <a:p>
              <a:pPr algn="l" marL="397742" indent="-198871" lvl="1">
                <a:lnSpc>
                  <a:spcPts val="3708"/>
                </a:lnSpc>
                <a:buFont typeface="Arial"/>
                <a:buChar char="•"/>
              </a:pPr>
              <a:r>
                <a:rPr lang="en-US" sz="3090" spc="7">
                  <a:solidFill>
                    <a:srgbClr val="FFFFFF"/>
                  </a:solidFill>
                  <a:latin typeface="Canva Sans"/>
                  <a:ea typeface="Canva Sans"/>
                  <a:cs typeface="Canva Sans"/>
                  <a:sym typeface="Canva Sans"/>
                </a:rPr>
                <a:t> fields of study</a:t>
              </a:r>
            </a:p>
            <a:p>
              <a:pPr algn="l" marL="397742" indent="-198871" lvl="1">
                <a:lnSpc>
                  <a:spcPts val="3708"/>
                </a:lnSpc>
                <a:buFont typeface="Arial"/>
                <a:buChar char="•"/>
              </a:pPr>
              <a:r>
                <a:rPr lang="en-US" sz="3090" spc="7">
                  <a:solidFill>
                    <a:srgbClr val="FFFFFF"/>
                  </a:solidFill>
                  <a:latin typeface="Canva Sans"/>
                  <a:ea typeface="Canva Sans"/>
                  <a:cs typeface="Canva Sans"/>
                  <a:sym typeface="Canva Sans"/>
                </a:rPr>
                <a:t>experimentation; </a:t>
              </a:r>
            </a:p>
            <a:p>
              <a:pPr algn="l" marL="397742" indent="-198871" lvl="1">
                <a:lnSpc>
                  <a:spcPts val="3708"/>
                </a:lnSpc>
                <a:buFont typeface="Arial"/>
                <a:buChar char="•"/>
              </a:pPr>
              <a:r>
                <a:rPr lang="en-US" sz="3090" spc="7">
                  <a:solidFill>
                    <a:srgbClr val="FFFFFF"/>
                  </a:solidFill>
                  <a:latin typeface="Canva Sans"/>
                  <a:ea typeface="Canva Sans"/>
                  <a:cs typeface="Canva Sans"/>
                  <a:sym typeface="Canva Sans"/>
                </a:rPr>
                <a:t>creativity</a:t>
              </a:r>
            </a:p>
            <a:p>
              <a:pPr algn="l" marL="397742" indent="-198871" lvl="1">
                <a:lnSpc>
                  <a:spcPts val="3708"/>
                </a:lnSpc>
                <a:buFont typeface="Arial"/>
                <a:buChar char="•"/>
              </a:pPr>
              <a:r>
                <a:rPr lang="en-US" sz="3090" spc="7">
                  <a:solidFill>
                    <a:srgbClr val="FFFFFF"/>
                  </a:solidFill>
                  <a:latin typeface="Canva Sans"/>
                  <a:ea typeface="Canva Sans"/>
                  <a:cs typeface="Canva Sans"/>
                  <a:sym typeface="Canva Sans"/>
                </a:rPr>
                <a:t> imagination		</a:t>
              </a:r>
            </a:p>
            <a:p>
              <a:pPr algn="l" marL="397611" indent="-198805" lvl="1">
                <a:lnSpc>
                  <a:spcPts val="3708"/>
                </a:lnSpc>
              </a:pPr>
              <a:r>
                <a:rPr lang="en-US" sz="3090" spc="7">
                  <a:solidFill>
                    <a:srgbClr val="FFFFFF"/>
                  </a:solidFill>
                  <a:latin typeface="Canva Sans"/>
                  <a:ea typeface="Canva Sans"/>
                  <a:cs typeface="Canva Sans"/>
                  <a:sym typeface="Canva Sans"/>
                </a:rPr>
                <a:t>      Robson et al (2005)</a:t>
              </a:r>
            </a:p>
            <a:p>
              <a:pPr algn="l">
                <a:lnSpc>
                  <a:spcPts val="3708"/>
                </a:lnSpc>
              </a:pPr>
            </a:p>
          </p:txBody>
        </p:sp>
      </p:grpSp>
      <p:grpSp>
        <p:nvGrpSpPr>
          <p:cNvPr name="Group 8" id="8"/>
          <p:cNvGrpSpPr/>
          <p:nvPr/>
        </p:nvGrpSpPr>
        <p:grpSpPr>
          <a:xfrm rot="0">
            <a:off x="0" y="149573"/>
            <a:ext cx="18288000" cy="1879092"/>
            <a:chOff x="0" y="0"/>
            <a:chExt cx="17339733" cy="1781658"/>
          </a:xfrm>
        </p:grpSpPr>
        <p:sp>
          <p:nvSpPr>
            <p:cNvPr name="Freeform 9" id="9"/>
            <p:cNvSpPr/>
            <p:nvPr/>
          </p:nvSpPr>
          <p:spPr>
            <a:xfrm flipH="false" flipV="false" rot="0">
              <a:off x="0" y="0"/>
              <a:ext cx="17339732" cy="1781658"/>
            </a:xfrm>
            <a:custGeom>
              <a:avLst/>
              <a:gdLst/>
              <a:ahLst/>
              <a:cxnLst/>
              <a:rect r="r" b="b" t="t" l="l"/>
              <a:pathLst>
                <a:path h="1781658" w="17339732">
                  <a:moveTo>
                    <a:pt x="0" y="0"/>
                  </a:moveTo>
                  <a:lnTo>
                    <a:pt x="17339732" y="0"/>
                  </a:lnTo>
                  <a:lnTo>
                    <a:pt x="17339732" y="1781658"/>
                  </a:lnTo>
                  <a:lnTo>
                    <a:pt x="0" y="1781658"/>
                  </a:lnTo>
                  <a:close/>
                </a:path>
              </a:pathLst>
            </a:custGeom>
          </p:spPr>
        </p:sp>
        <p:sp>
          <p:nvSpPr>
            <p:cNvPr name="TextBox 10" id="10"/>
            <p:cNvSpPr txBox="true"/>
            <p:nvPr/>
          </p:nvSpPr>
          <p:spPr>
            <a:xfrm>
              <a:off x="0" y="0"/>
              <a:ext cx="17339733" cy="1781658"/>
            </a:xfrm>
            <a:prstGeom prst="rect">
              <a:avLst/>
            </a:prstGeom>
          </p:spPr>
          <p:txBody>
            <a:bodyPr anchor="ctr" rtlCol="false" tIns="0" lIns="0" bIns="0" rIns="0"/>
            <a:lstStyle/>
            <a:p>
              <a:pPr algn="ctr">
                <a:lnSpc>
                  <a:spcPts val="5546"/>
                </a:lnSpc>
              </a:pPr>
              <a:r>
                <a:rPr lang="en-US" sz="4621" spc="10">
                  <a:solidFill>
                    <a:srgbClr val="FFFFFF"/>
                  </a:solidFill>
                  <a:latin typeface="Canva Sans"/>
                  <a:ea typeface="Canva Sans"/>
                  <a:cs typeface="Canva Sans"/>
                  <a:sym typeface="Canva Sans"/>
                </a:rPr>
                <a:t>Y cysylltiad rhwng y celfyddydau a’r gwyddorau mewn addysg</a:t>
              </a:r>
            </a:p>
            <a:p>
              <a:pPr algn="ctr">
                <a:lnSpc>
                  <a:spcPts val="5546"/>
                </a:lnSpc>
              </a:pPr>
              <a:r>
                <a:rPr lang="en-US" sz="4621" spc="10">
                  <a:solidFill>
                    <a:srgbClr val="FFFFFF"/>
                  </a:solidFill>
                  <a:latin typeface="Canva Sans"/>
                  <a:ea typeface="Canva Sans"/>
                  <a:cs typeface="Canva Sans"/>
                  <a:sym typeface="Canva Sans"/>
                </a:rPr>
                <a:t>The link between art and sciences in education</a:t>
              </a:r>
            </a:p>
          </p:txBody>
        </p:sp>
      </p:grpSp>
      <p:grpSp>
        <p:nvGrpSpPr>
          <p:cNvPr name="Group 11" id="11"/>
          <p:cNvGrpSpPr/>
          <p:nvPr/>
        </p:nvGrpSpPr>
        <p:grpSpPr>
          <a:xfrm rot="0">
            <a:off x="0" y="4191763"/>
            <a:ext cx="8782739" cy="6095237"/>
            <a:chOff x="0" y="0"/>
            <a:chExt cx="8327338" cy="5779187"/>
          </a:xfrm>
        </p:grpSpPr>
        <p:sp>
          <p:nvSpPr>
            <p:cNvPr name="Freeform 12" id="12"/>
            <p:cNvSpPr/>
            <p:nvPr/>
          </p:nvSpPr>
          <p:spPr>
            <a:xfrm flipH="false" flipV="false" rot="0">
              <a:off x="0" y="0"/>
              <a:ext cx="8327337" cy="5779187"/>
            </a:xfrm>
            <a:custGeom>
              <a:avLst/>
              <a:gdLst/>
              <a:ahLst/>
              <a:cxnLst/>
              <a:rect r="r" b="b" t="t" l="l"/>
              <a:pathLst>
                <a:path h="5779187" w="8327337">
                  <a:moveTo>
                    <a:pt x="0" y="0"/>
                  </a:moveTo>
                  <a:lnTo>
                    <a:pt x="8327337" y="0"/>
                  </a:lnTo>
                  <a:lnTo>
                    <a:pt x="8327337" y="5779187"/>
                  </a:lnTo>
                  <a:lnTo>
                    <a:pt x="0" y="5779187"/>
                  </a:lnTo>
                  <a:close/>
                </a:path>
              </a:pathLst>
            </a:custGeom>
          </p:spPr>
        </p:sp>
        <p:sp>
          <p:nvSpPr>
            <p:cNvPr name="TextBox 13" id="13"/>
            <p:cNvSpPr txBox="true"/>
            <p:nvPr/>
          </p:nvSpPr>
          <p:spPr>
            <a:xfrm>
              <a:off x="0" y="0"/>
              <a:ext cx="8327338" cy="5779187"/>
            </a:xfrm>
            <a:prstGeom prst="rect">
              <a:avLst/>
            </a:prstGeom>
          </p:spPr>
          <p:txBody>
            <a:bodyPr anchor="t" rtlCol="false" tIns="0" lIns="0" bIns="0" rIns="0"/>
            <a:lstStyle/>
            <a:p>
              <a:pPr algn="l" marL="424686" indent="-212343" lvl="1">
                <a:lnSpc>
                  <a:spcPts val="3959"/>
                </a:lnSpc>
              </a:pPr>
            </a:p>
            <a:p>
              <a:pPr algn="l" marL="424686" indent="-212343" lvl="1">
                <a:lnSpc>
                  <a:spcPts val="3959"/>
                </a:lnSpc>
                <a:buFont typeface="Arial"/>
                <a:buChar char="•"/>
              </a:pPr>
              <a:r>
                <a:rPr lang="en-US" sz="3299" spc="7">
                  <a:solidFill>
                    <a:srgbClr val="FFFFFF"/>
                  </a:solidFill>
                  <a:latin typeface="Canva Sans"/>
                  <a:ea typeface="Canva Sans"/>
                  <a:cs typeface="Canva Sans"/>
                  <a:sym typeface="Canva Sans"/>
                </a:rPr>
                <a:t>Mae Celf a Gwyddoniaeth yn rhannu ‘chwilfrydedd’ cynhenid ​​i wybod, i ddeall a mynegi. </a:t>
              </a:r>
            </a:p>
            <a:p>
              <a:pPr algn="l" marL="424686" indent="-212343" lvl="1">
                <a:lnSpc>
                  <a:spcPts val="3959"/>
                </a:lnSpc>
              </a:pPr>
            </a:p>
            <a:p>
              <a:pPr algn="l" marL="424686" indent="-212343" lvl="1">
                <a:lnSpc>
                  <a:spcPts val="3959"/>
                </a:lnSpc>
              </a:pPr>
              <a:r>
                <a:rPr lang="en-US" sz="3299" spc="7">
                  <a:solidFill>
                    <a:srgbClr val="FFFFFF"/>
                  </a:solidFill>
                  <a:latin typeface="Canva Sans"/>
                  <a:ea typeface="Canva Sans"/>
                  <a:cs typeface="Canva Sans"/>
                  <a:sym typeface="Canva Sans"/>
                </a:rPr>
                <a:t>Pum prif gategori o gyffredinedd:</a:t>
              </a:r>
            </a:p>
            <a:p>
              <a:pPr algn="l" marL="424686" indent="-212343" lvl="1">
                <a:lnSpc>
                  <a:spcPts val="3959"/>
                </a:lnSpc>
                <a:buFont typeface="Arial"/>
                <a:buChar char="•"/>
              </a:pPr>
              <a:r>
                <a:rPr lang="en-US" sz="3299" spc="7">
                  <a:solidFill>
                    <a:srgbClr val="FFFFFF"/>
                  </a:solidFill>
                  <a:latin typeface="Canva Sans"/>
                  <a:ea typeface="Canva Sans"/>
                  <a:cs typeface="Canva Sans"/>
                  <a:sym typeface="Canva Sans"/>
                </a:rPr>
                <a:t>dulliau ymholi </a:t>
              </a:r>
            </a:p>
            <a:p>
              <a:pPr algn="l" marL="424686" indent="-212343" lvl="1">
                <a:lnSpc>
                  <a:spcPts val="3959"/>
                </a:lnSpc>
                <a:buFont typeface="Arial"/>
                <a:buChar char="•"/>
              </a:pPr>
              <a:r>
                <a:rPr lang="en-US" sz="3299" spc="7">
                  <a:solidFill>
                    <a:srgbClr val="FFFFFF"/>
                  </a:solidFill>
                  <a:latin typeface="Canva Sans"/>
                  <a:ea typeface="Canva Sans"/>
                  <a:cs typeface="Canva Sans"/>
                  <a:sym typeface="Canva Sans"/>
                </a:rPr>
                <a:t>meysydd astudio </a:t>
              </a:r>
            </a:p>
            <a:p>
              <a:pPr algn="l" marL="424686" indent="-212343" lvl="1">
                <a:lnSpc>
                  <a:spcPts val="3959"/>
                </a:lnSpc>
                <a:buFont typeface="Arial"/>
                <a:buChar char="•"/>
              </a:pPr>
              <a:r>
                <a:rPr lang="en-US" sz="3299" spc="7">
                  <a:solidFill>
                    <a:srgbClr val="FFFFFF"/>
                  </a:solidFill>
                  <a:latin typeface="Canva Sans"/>
                  <a:ea typeface="Canva Sans"/>
                  <a:cs typeface="Canva Sans"/>
                  <a:sym typeface="Canva Sans"/>
                </a:rPr>
                <a:t>arbrofi; </a:t>
              </a:r>
            </a:p>
            <a:p>
              <a:pPr algn="l" marL="424686" indent="-212343" lvl="1">
                <a:lnSpc>
                  <a:spcPts val="3959"/>
                </a:lnSpc>
                <a:buFont typeface="Arial"/>
                <a:buChar char="•"/>
              </a:pPr>
              <a:r>
                <a:rPr lang="en-US" sz="3299" spc="7">
                  <a:solidFill>
                    <a:srgbClr val="FFFFFF"/>
                  </a:solidFill>
                  <a:latin typeface="Canva Sans"/>
                  <a:ea typeface="Canva Sans"/>
                  <a:cs typeface="Canva Sans"/>
                  <a:sym typeface="Canva Sans"/>
                </a:rPr>
                <a:t>creadigrwydd </a:t>
              </a:r>
            </a:p>
            <a:p>
              <a:pPr algn="l" marL="424686" indent="-212343" lvl="1">
                <a:lnSpc>
                  <a:spcPts val="3959"/>
                </a:lnSpc>
                <a:buFont typeface="Arial"/>
                <a:buChar char="•"/>
              </a:pPr>
              <a:r>
                <a:rPr lang="en-US" sz="3299" spc="7">
                  <a:solidFill>
                    <a:srgbClr val="FFFFFF"/>
                  </a:solidFill>
                  <a:latin typeface="Canva Sans"/>
                  <a:ea typeface="Canva Sans"/>
                  <a:cs typeface="Canva Sans"/>
                  <a:sym typeface="Canva Sans"/>
                </a:rPr>
                <a:t>dychymyg</a:t>
              </a:r>
            </a:p>
            <a:p>
              <a:pPr algn="l" marL="424546" indent="-212273" lvl="1">
                <a:lnSpc>
                  <a:spcPts val="3959"/>
                </a:lnSpc>
              </a:pPr>
              <a:r>
                <a:rPr lang="en-US" sz="3299" spc="7">
                  <a:solidFill>
                    <a:srgbClr val="FFFFFF"/>
                  </a:solidFill>
                  <a:latin typeface="Canva Sans"/>
                  <a:ea typeface="Canva Sans"/>
                  <a:cs typeface="Canva Sans"/>
                  <a:sym typeface="Canva Sans"/>
                </a:rPr>
                <a:t>     Robson et al (2005)</a:t>
              </a:r>
            </a:p>
          </p:txBody>
        </p:sp>
      </p:grpSp>
      <p:grpSp>
        <p:nvGrpSpPr>
          <p:cNvPr name="Group 14" id="14"/>
          <p:cNvGrpSpPr/>
          <p:nvPr/>
        </p:nvGrpSpPr>
        <p:grpSpPr>
          <a:xfrm rot="0">
            <a:off x="2286000" y="149572"/>
            <a:ext cx="97" cy="386653"/>
            <a:chOff x="0" y="0"/>
            <a:chExt cx="92" cy="366605"/>
          </a:xfrm>
        </p:grpSpPr>
        <p:sp>
          <p:nvSpPr>
            <p:cNvPr name="Freeform 15" id="15"/>
            <p:cNvSpPr/>
            <p:nvPr/>
          </p:nvSpPr>
          <p:spPr>
            <a:xfrm flipH="false" flipV="false" rot="0">
              <a:off x="0" y="0"/>
              <a:ext cx="127" cy="366649"/>
            </a:xfrm>
            <a:custGeom>
              <a:avLst/>
              <a:gdLst/>
              <a:ahLst/>
              <a:cxnLst/>
              <a:rect r="r" b="b" t="t" l="l"/>
              <a:pathLst>
                <a:path h="366649" w="127">
                  <a:moveTo>
                    <a:pt x="0" y="0"/>
                  </a:moveTo>
                  <a:lnTo>
                    <a:pt x="127" y="0"/>
                  </a:lnTo>
                  <a:lnTo>
                    <a:pt x="127" y="366649"/>
                  </a:lnTo>
                  <a:lnTo>
                    <a:pt x="0" y="366649"/>
                  </a:lnTo>
                  <a:close/>
                </a:path>
              </a:pathLst>
            </a:custGeom>
            <a:solidFill>
              <a:srgbClr val="F8F9FA"/>
            </a:solidFill>
          </p:spPr>
        </p:sp>
      </p:grpSp>
      <p:sp>
        <p:nvSpPr>
          <p:cNvPr name="TextBox 16" id="16"/>
          <p:cNvSpPr txBox="true"/>
          <p:nvPr/>
        </p:nvSpPr>
        <p:spPr>
          <a:xfrm rot="0">
            <a:off x="3573134" y="2433513"/>
            <a:ext cx="11141733" cy="1543050"/>
          </a:xfrm>
          <a:prstGeom prst="rect">
            <a:avLst/>
          </a:prstGeom>
        </p:spPr>
        <p:txBody>
          <a:bodyPr anchor="t" rtlCol="false" tIns="0" lIns="0" bIns="0" rIns="0">
            <a:spAutoFit/>
          </a:bodyPr>
          <a:lstStyle/>
          <a:p>
            <a:pPr algn="ctr">
              <a:lnSpc>
                <a:spcPts val="4088"/>
              </a:lnSpc>
              <a:spcBef>
                <a:spcPct val="0"/>
              </a:spcBef>
            </a:pPr>
            <a:r>
              <a:rPr lang="en-US" b="true" sz="3407" spc="7">
                <a:solidFill>
                  <a:srgbClr val="FFFFFF"/>
                </a:solidFill>
                <a:latin typeface="Canva Sans Bold"/>
                <a:ea typeface="Canva Sans Bold"/>
                <a:cs typeface="Canva Sans Bold"/>
                <a:sym typeface="Canva Sans Bold"/>
              </a:rPr>
              <a:t>“to develop a complex mind, study the science of art, study the art of science, learn how to see.” (Leonardo Da Vinci). </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grpSp>
        <p:nvGrpSpPr>
          <p:cNvPr name="Group 2" id="2"/>
          <p:cNvGrpSpPr/>
          <p:nvPr/>
        </p:nvGrpSpPr>
        <p:grpSpPr>
          <a:xfrm rot="0">
            <a:off x="-1627031" y="-2336367"/>
            <a:ext cx="21189538" cy="14959735"/>
            <a:chOff x="0" y="0"/>
            <a:chExt cx="5580784" cy="3940012"/>
          </a:xfrm>
        </p:grpSpPr>
        <p:sp>
          <p:nvSpPr>
            <p:cNvPr name="Freeform 3" id="3"/>
            <p:cNvSpPr/>
            <p:nvPr/>
          </p:nvSpPr>
          <p:spPr>
            <a:xfrm flipH="false" flipV="false" rot="0">
              <a:off x="0" y="0"/>
              <a:ext cx="5580784" cy="3940013"/>
            </a:xfrm>
            <a:custGeom>
              <a:avLst/>
              <a:gdLst/>
              <a:ahLst/>
              <a:cxnLst/>
              <a:rect r="r" b="b" t="t" l="l"/>
              <a:pathLst>
                <a:path h="3940013" w="5580784">
                  <a:moveTo>
                    <a:pt x="0" y="0"/>
                  </a:moveTo>
                  <a:lnTo>
                    <a:pt x="5580784" y="0"/>
                  </a:lnTo>
                  <a:lnTo>
                    <a:pt x="5580784" y="3940013"/>
                  </a:lnTo>
                  <a:lnTo>
                    <a:pt x="0" y="3940013"/>
                  </a:lnTo>
                  <a:close/>
                </a:path>
              </a:pathLst>
            </a:custGeom>
            <a:solidFill>
              <a:srgbClr val="000000"/>
            </a:solidFill>
          </p:spPr>
        </p:sp>
        <p:sp>
          <p:nvSpPr>
            <p:cNvPr name="TextBox 4" id="4"/>
            <p:cNvSpPr txBox="true"/>
            <p:nvPr/>
          </p:nvSpPr>
          <p:spPr>
            <a:xfrm>
              <a:off x="0" y="-38100"/>
              <a:ext cx="5580784" cy="3978112"/>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3314700" y="1968246"/>
            <a:ext cx="11658600" cy="7844486"/>
            <a:chOff x="0" y="0"/>
            <a:chExt cx="11054080" cy="7437735"/>
          </a:xfrm>
        </p:grpSpPr>
        <p:sp>
          <p:nvSpPr>
            <p:cNvPr name="Freeform 6" id="6"/>
            <p:cNvSpPr/>
            <p:nvPr/>
          </p:nvSpPr>
          <p:spPr>
            <a:xfrm flipH="false" flipV="false" rot="0">
              <a:off x="0" y="0"/>
              <a:ext cx="11054080" cy="7437735"/>
            </a:xfrm>
            <a:custGeom>
              <a:avLst/>
              <a:gdLst/>
              <a:ahLst/>
              <a:cxnLst/>
              <a:rect r="r" b="b" t="t" l="l"/>
              <a:pathLst>
                <a:path h="7437735" w="11054080">
                  <a:moveTo>
                    <a:pt x="0" y="0"/>
                  </a:moveTo>
                  <a:lnTo>
                    <a:pt x="11054080" y="0"/>
                  </a:lnTo>
                  <a:lnTo>
                    <a:pt x="11054080" y="7437735"/>
                  </a:lnTo>
                  <a:lnTo>
                    <a:pt x="0" y="7437735"/>
                  </a:lnTo>
                  <a:close/>
                </a:path>
              </a:pathLst>
            </a:custGeom>
          </p:spPr>
        </p:sp>
        <p:sp>
          <p:nvSpPr>
            <p:cNvPr name="TextBox 7" id="7"/>
            <p:cNvSpPr txBox="true"/>
            <p:nvPr/>
          </p:nvSpPr>
          <p:spPr>
            <a:xfrm>
              <a:off x="0" y="9525"/>
              <a:ext cx="11054080" cy="7428210"/>
            </a:xfrm>
            <a:prstGeom prst="rect">
              <a:avLst/>
            </a:prstGeom>
          </p:spPr>
          <p:txBody>
            <a:bodyPr anchor="t" rtlCol="false" tIns="0" lIns="0" bIns="0" rIns="0"/>
            <a:lstStyle/>
            <a:p>
              <a:pPr algn="l">
                <a:lnSpc>
                  <a:spcPts val="3375"/>
                </a:lnSpc>
              </a:pPr>
              <a:r>
                <a:rPr lang="en-US" sz="2812" i="true" spc="6">
                  <a:solidFill>
                    <a:srgbClr val="FFFFFF"/>
                  </a:solidFill>
                  <a:latin typeface="Canva Sans Italics"/>
                  <a:ea typeface="Canva Sans Italics"/>
                  <a:cs typeface="Canva Sans Italics"/>
                  <a:sym typeface="Canva Sans Italics"/>
                </a:rPr>
                <a:t>Ystyriwch negeseuon Mae yn y fideo isod. Sut maent yn berthnasol i addysgu disgyblion ysgol?</a:t>
              </a:r>
            </a:p>
            <a:p>
              <a:pPr algn="l">
                <a:lnSpc>
                  <a:spcPts val="3375"/>
                </a:lnSpc>
              </a:pPr>
              <a:r>
                <a:rPr lang="en-US" b="true" sz="2812" spc="6">
                  <a:solidFill>
                    <a:srgbClr val="FFFFFF"/>
                  </a:solidFill>
                  <a:latin typeface="Canva Sans Bold"/>
                  <a:ea typeface="Canva Sans Bold"/>
                  <a:cs typeface="Canva Sans Bold"/>
                  <a:sym typeface="Canva Sans Bold"/>
                </a:rPr>
                <a:t>Consider Mae’s points in the video below. How do they relate to teaching school pupils?</a:t>
              </a:r>
            </a:p>
            <a:p>
              <a:pPr algn="l">
                <a:lnSpc>
                  <a:spcPts val="3375"/>
                </a:lnSpc>
              </a:pPr>
            </a:p>
            <a:p>
              <a:pPr algn="l">
                <a:lnSpc>
                  <a:spcPts val="3375"/>
                </a:lnSpc>
              </a:pPr>
            </a:p>
            <a:p>
              <a:pPr algn="l">
                <a:lnSpc>
                  <a:spcPts val="3375"/>
                </a:lnSpc>
              </a:pPr>
            </a:p>
            <a:p>
              <a:pPr algn="l">
                <a:lnSpc>
                  <a:spcPts val="3375"/>
                </a:lnSpc>
              </a:pPr>
            </a:p>
            <a:p>
              <a:pPr algn="l">
                <a:lnSpc>
                  <a:spcPts val="3375"/>
                </a:lnSpc>
              </a:pPr>
            </a:p>
            <a:p>
              <a:pPr algn="l">
                <a:lnSpc>
                  <a:spcPts val="3375"/>
                </a:lnSpc>
              </a:pPr>
            </a:p>
            <a:p>
              <a:pPr algn="l">
                <a:lnSpc>
                  <a:spcPts val="3375"/>
                </a:lnSpc>
              </a:pPr>
            </a:p>
            <a:p>
              <a:pPr algn="l">
                <a:lnSpc>
                  <a:spcPts val="3375"/>
                </a:lnSpc>
              </a:pPr>
            </a:p>
            <a:p>
              <a:pPr algn="l">
                <a:lnSpc>
                  <a:spcPts val="3375"/>
                </a:lnSpc>
              </a:pPr>
            </a:p>
            <a:p>
              <a:pPr algn="l">
                <a:lnSpc>
                  <a:spcPts val="3375"/>
                </a:lnSpc>
              </a:pPr>
            </a:p>
            <a:p>
              <a:pPr algn="l">
                <a:lnSpc>
                  <a:spcPts val="3375"/>
                </a:lnSpc>
              </a:pPr>
              <a:r>
                <a:rPr lang="en-US" b="true" sz="2812" spc="6">
                  <a:solidFill>
                    <a:srgbClr val="FFFFFF"/>
                  </a:solidFill>
                  <a:latin typeface="Canva Sans Bold"/>
                  <a:ea typeface="Canva Sans Bold"/>
                  <a:cs typeface="Canva Sans Bold"/>
                  <a:sym typeface="Canva Sans Bold"/>
                </a:rPr>
                <a:t>‘Teach Art and Science Together’</a:t>
              </a:r>
            </a:p>
            <a:p>
              <a:pPr algn="l">
                <a:lnSpc>
                  <a:spcPts val="3375"/>
                </a:lnSpc>
              </a:pPr>
              <a:r>
                <a:rPr lang="en-US" sz="2812" spc="6" u="sng">
                  <a:solidFill>
                    <a:srgbClr val="FFFFFF"/>
                  </a:solidFill>
                  <a:latin typeface="Canva Sans"/>
                  <a:ea typeface="Canva Sans"/>
                  <a:cs typeface="Canva Sans"/>
                  <a:sym typeface="Canva Sans"/>
                  <a:hlinkClick r:id="rId3" tooltip="http://www.ted.com/talks/mae_jemison_on_teaching_arts_and_sciences_together?language=en"/>
                </a:rPr>
                <a:t>http://www.ted.com/talks/mae_jemison_on_teaching_arts_and_sciences_together?language=en</a:t>
              </a:r>
            </a:p>
            <a:p>
              <a:pPr algn="l">
                <a:lnSpc>
                  <a:spcPts val="3375"/>
                </a:lnSpc>
              </a:pPr>
            </a:p>
          </p:txBody>
        </p:sp>
      </p:grpSp>
      <p:grpSp>
        <p:nvGrpSpPr>
          <p:cNvPr name="Group 8" id="8"/>
          <p:cNvGrpSpPr/>
          <p:nvPr/>
        </p:nvGrpSpPr>
        <p:grpSpPr>
          <a:xfrm rot="0">
            <a:off x="3994912" y="0"/>
            <a:ext cx="9945652" cy="1534174"/>
            <a:chOff x="0" y="0"/>
            <a:chExt cx="9429952" cy="1454624"/>
          </a:xfrm>
        </p:grpSpPr>
        <p:sp>
          <p:nvSpPr>
            <p:cNvPr name="Freeform 9" id="9"/>
            <p:cNvSpPr/>
            <p:nvPr/>
          </p:nvSpPr>
          <p:spPr>
            <a:xfrm flipH="false" flipV="false" rot="0">
              <a:off x="0" y="0"/>
              <a:ext cx="9429952" cy="1454624"/>
            </a:xfrm>
            <a:custGeom>
              <a:avLst/>
              <a:gdLst/>
              <a:ahLst/>
              <a:cxnLst/>
              <a:rect r="r" b="b" t="t" l="l"/>
              <a:pathLst>
                <a:path h="1454624" w="9429952">
                  <a:moveTo>
                    <a:pt x="0" y="0"/>
                  </a:moveTo>
                  <a:lnTo>
                    <a:pt x="9429952" y="0"/>
                  </a:lnTo>
                  <a:lnTo>
                    <a:pt x="9429952" y="1454624"/>
                  </a:lnTo>
                  <a:lnTo>
                    <a:pt x="0" y="1454624"/>
                  </a:lnTo>
                  <a:close/>
                </a:path>
              </a:pathLst>
            </a:custGeom>
          </p:spPr>
        </p:sp>
        <p:sp>
          <p:nvSpPr>
            <p:cNvPr name="TextBox 10" id="10"/>
            <p:cNvSpPr txBox="true"/>
            <p:nvPr/>
          </p:nvSpPr>
          <p:spPr>
            <a:xfrm>
              <a:off x="0" y="0"/>
              <a:ext cx="9429952" cy="1454624"/>
            </a:xfrm>
            <a:prstGeom prst="rect">
              <a:avLst/>
            </a:prstGeom>
          </p:spPr>
          <p:txBody>
            <a:bodyPr anchor="ctr" rtlCol="false" tIns="0" lIns="0" bIns="0" rIns="0"/>
            <a:lstStyle/>
            <a:p>
              <a:pPr algn="ctr">
                <a:lnSpc>
                  <a:spcPts val="8437"/>
                </a:lnSpc>
              </a:pPr>
              <a:r>
                <a:rPr lang="en-US" sz="7031" spc="16">
                  <a:solidFill>
                    <a:srgbClr val="FFFFFF"/>
                  </a:solidFill>
                  <a:latin typeface="Canva Sans"/>
                  <a:ea typeface="Canva Sans"/>
                  <a:cs typeface="Canva Sans"/>
                  <a:sym typeface="Canva Sans"/>
                </a:rPr>
                <a:t>Mae Jemison</a:t>
              </a:r>
            </a:p>
          </p:txBody>
        </p:sp>
      </p:grpSp>
      <p:sp>
        <p:nvSpPr>
          <p:cNvPr name="Freeform 11" id="11"/>
          <p:cNvSpPr/>
          <p:nvPr/>
        </p:nvSpPr>
        <p:spPr>
          <a:xfrm flipH="false" flipV="false" rot="0">
            <a:off x="7232366" y="4456764"/>
            <a:ext cx="3823268" cy="2867451"/>
          </a:xfrm>
          <a:custGeom>
            <a:avLst/>
            <a:gdLst/>
            <a:ahLst/>
            <a:cxnLst/>
            <a:rect r="r" b="b" t="t" l="l"/>
            <a:pathLst>
              <a:path h="2867451" w="3823268">
                <a:moveTo>
                  <a:pt x="0" y="0"/>
                </a:moveTo>
                <a:lnTo>
                  <a:pt x="3823268" y="0"/>
                </a:lnTo>
                <a:lnTo>
                  <a:pt x="3823268" y="2867451"/>
                </a:lnTo>
                <a:lnTo>
                  <a:pt x="0" y="2867451"/>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grpSp>
        <p:nvGrpSpPr>
          <p:cNvPr name="Group 2" id="2"/>
          <p:cNvGrpSpPr/>
          <p:nvPr/>
        </p:nvGrpSpPr>
        <p:grpSpPr>
          <a:xfrm rot="0">
            <a:off x="-1474631" y="-2183967"/>
            <a:ext cx="21189538" cy="14959735"/>
            <a:chOff x="0" y="0"/>
            <a:chExt cx="5580784" cy="3940012"/>
          </a:xfrm>
        </p:grpSpPr>
        <p:sp>
          <p:nvSpPr>
            <p:cNvPr name="Freeform 3" id="3"/>
            <p:cNvSpPr/>
            <p:nvPr/>
          </p:nvSpPr>
          <p:spPr>
            <a:xfrm flipH="false" flipV="false" rot="0">
              <a:off x="0" y="0"/>
              <a:ext cx="5580784" cy="3940013"/>
            </a:xfrm>
            <a:custGeom>
              <a:avLst/>
              <a:gdLst/>
              <a:ahLst/>
              <a:cxnLst/>
              <a:rect r="r" b="b" t="t" l="l"/>
              <a:pathLst>
                <a:path h="3940013" w="5580784">
                  <a:moveTo>
                    <a:pt x="0" y="0"/>
                  </a:moveTo>
                  <a:lnTo>
                    <a:pt x="5580784" y="0"/>
                  </a:lnTo>
                  <a:lnTo>
                    <a:pt x="5580784" y="3940013"/>
                  </a:lnTo>
                  <a:lnTo>
                    <a:pt x="0" y="3940013"/>
                  </a:lnTo>
                  <a:close/>
                </a:path>
              </a:pathLst>
            </a:custGeom>
            <a:solidFill>
              <a:srgbClr val="000000"/>
            </a:solidFill>
          </p:spPr>
        </p:sp>
        <p:sp>
          <p:nvSpPr>
            <p:cNvPr name="TextBox 4" id="4"/>
            <p:cNvSpPr txBox="true"/>
            <p:nvPr/>
          </p:nvSpPr>
          <p:spPr>
            <a:xfrm>
              <a:off x="0" y="-38100"/>
              <a:ext cx="5580784" cy="3978112"/>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3314700" y="1751763"/>
            <a:ext cx="11658600" cy="7666360"/>
            <a:chOff x="0" y="0"/>
            <a:chExt cx="11054080" cy="7268845"/>
          </a:xfrm>
        </p:grpSpPr>
        <p:sp>
          <p:nvSpPr>
            <p:cNvPr name="Freeform 6" id="6"/>
            <p:cNvSpPr/>
            <p:nvPr/>
          </p:nvSpPr>
          <p:spPr>
            <a:xfrm flipH="false" flipV="false" rot="0">
              <a:off x="0" y="0"/>
              <a:ext cx="11054080" cy="7268845"/>
            </a:xfrm>
            <a:custGeom>
              <a:avLst/>
              <a:gdLst/>
              <a:ahLst/>
              <a:cxnLst/>
              <a:rect r="r" b="b" t="t" l="l"/>
              <a:pathLst>
                <a:path h="7268845" w="11054080">
                  <a:moveTo>
                    <a:pt x="0" y="0"/>
                  </a:moveTo>
                  <a:lnTo>
                    <a:pt x="11054080" y="0"/>
                  </a:lnTo>
                  <a:lnTo>
                    <a:pt x="11054080" y="7268845"/>
                  </a:lnTo>
                  <a:lnTo>
                    <a:pt x="0" y="7268845"/>
                  </a:lnTo>
                  <a:close/>
                </a:path>
              </a:pathLst>
            </a:custGeom>
          </p:spPr>
        </p:sp>
        <p:sp>
          <p:nvSpPr>
            <p:cNvPr name="TextBox 7" id="7"/>
            <p:cNvSpPr txBox="true"/>
            <p:nvPr/>
          </p:nvSpPr>
          <p:spPr>
            <a:xfrm>
              <a:off x="0" y="0"/>
              <a:ext cx="11054080" cy="7268845"/>
            </a:xfrm>
            <a:prstGeom prst="rect">
              <a:avLst/>
            </a:prstGeom>
          </p:spPr>
          <p:txBody>
            <a:bodyPr anchor="t" rtlCol="false" tIns="0" lIns="0" bIns="0" rIns="0"/>
            <a:lstStyle/>
            <a:p>
              <a:pPr algn="l">
                <a:lnSpc>
                  <a:spcPts val="4319"/>
                </a:lnSpc>
              </a:pPr>
              <a:r>
                <a:rPr lang="en-US" sz="3599" i="true" spc="8">
                  <a:solidFill>
                    <a:srgbClr val="FFFFFF"/>
                  </a:solidFill>
                  <a:latin typeface="Canva Sans Italics"/>
                  <a:ea typeface="Canva Sans Italics"/>
                  <a:cs typeface="Canva Sans Italics"/>
                  <a:sym typeface="Canva Sans Italics"/>
                </a:rPr>
                <a:t>Ystyriwch negeseuon Yoko yn y fideo isod. Sut maent yn berthnasol i addysgu disgyblion cynradd?</a:t>
              </a:r>
            </a:p>
            <a:p>
              <a:pPr algn="l">
                <a:lnSpc>
                  <a:spcPts val="4319"/>
                </a:lnSpc>
              </a:pPr>
              <a:r>
                <a:rPr lang="en-US" b="true" sz="3599" spc="7">
                  <a:solidFill>
                    <a:srgbClr val="FFFFFF"/>
                  </a:solidFill>
                  <a:latin typeface="Canva Sans Bold"/>
                  <a:ea typeface="Canva Sans Bold"/>
                  <a:cs typeface="Canva Sans Bold"/>
                  <a:sym typeface="Canva Sans Bold"/>
                </a:rPr>
                <a:t>Consider Yoko’s points in the video below. How do they relate to teaching primary pupils?</a:t>
              </a:r>
            </a:p>
            <a:p>
              <a:pPr algn="l">
                <a:lnSpc>
                  <a:spcPts val="4319"/>
                </a:lnSpc>
              </a:pPr>
            </a:p>
            <a:p>
              <a:pPr algn="l">
                <a:lnSpc>
                  <a:spcPts val="4319"/>
                </a:lnSpc>
              </a:pPr>
            </a:p>
            <a:p>
              <a:pPr algn="l">
                <a:lnSpc>
                  <a:spcPts val="4319"/>
                </a:lnSpc>
              </a:pPr>
            </a:p>
            <a:p>
              <a:pPr algn="l">
                <a:lnSpc>
                  <a:spcPts val="4319"/>
                </a:lnSpc>
              </a:pPr>
            </a:p>
            <a:p>
              <a:pPr algn="l">
                <a:lnSpc>
                  <a:spcPts val="4319"/>
                </a:lnSpc>
              </a:pPr>
            </a:p>
            <a:p>
              <a:pPr algn="l">
                <a:lnSpc>
                  <a:spcPts val="4319"/>
                </a:lnSpc>
              </a:pPr>
            </a:p>
            <a:p>
              <a:pPr algn="l">
                <a:lnSpc>
                  <a:spcPts val="4319"/>
                </a:lnSpc>
              </a:pPr>
            </a:p>
            <a:p>
              <a:pPr algn="l">
                <a:lnSpc>
                  <a:spcPts val="4319"/>
                </a:lnSpc>
              </a:pPr>
            </a:p>
            <a:p>
              <a:pPr algn="l">
                <a:lnSpc>
                  <a:spcPts val="4319"/>
                </a:lnSpc>
              </a:pPr>
              <a:r>
                <a:rPr lang="en-US" b="true" sz="3599" spc="8">
                  <a:solidFill>
                    <a:srgbClr val="FFFFFF"/>
                  </a:solidFill>
                  <a:latin typeface="Canva Sans Bold"/>
                  <a:ea typeface="Canva Sans Bold"/>
                  <a:cs typeface="Canva Sans Bold"/>
                  <a:sym typeface="Canva Sans Bold"/>
                </a:rPr>
                <a:t>‘Yoko Shimizu: Integration of Art and Science’</a:t>
              </a:r>
            </a:p>
            <a:p>
              <a:pPr algn="l">
                <a:lnSpc>
                  <a:spcPts val="4319"/>
                </a:lnSpc>
              </a:pPr>
              <a:r>
                <a:rPr lang="en-US" sz="3599" spc="8" u="sng">
                  <a:solidFill>
                    <a:srgbClr val="FFFFFF"/>
                  </a:solidFill>
                  <a:latin typeface="Canva Sans"/>
                  <a:ea typeface="Canva Sans"/>
                  <a:cs typeface="Canva Sans"/>
                  <a:sym typeface="Canva Sans"/>
                  <a:hlinkClick r:id="rId2" tooltip="https://www.youtube.com/watch?v=uDfVMvbCusY"/>
                </a:rPr>
                <a:t>https://www.youtube.com/watch?v=uDfVMvbCusY</a:t>
              </a:r>
            </a:p>
          </p:txBody>
        </p:sp>
      </p:grpSp>
      <p:grpSp>
        <p:nvGrpSpPr>
          <p:cNvPr name="Group 8" id="8"/>
          <p:cNvGrpSpPr/>
          <p:nvPr/>
        </p:nvGrpSpPr>
        <p:grpSpPr>
          <a:xfrm rot="0">
            <a:off x="2836776" y="0"/>
            <a:ext cx="12344400" cy="1534174"/>
            <a:chOff x="0" y="0"/>
            <a:chExt cx="11704320" cy="1454624"/>
          </a:xfrm>
        </p:grpSpPr>
        <p:sp>
          <p:nvSpPr>
            <p:cNvPr name="Freeform 9" id="9"/>
            <p:cNvSpPr/>
            <p:nvPr/>
          </p:nvSpPr>
          <p:spPr>
            <a:xfrm flipH="false" flipV="false" rot="0">
              <a:off x="0" y="0"/>
              <a:ext cx="11704320" cy="1454624"/>
            </a:xfrm>
            <a:custGeom>
              <a:avLst/>
              <a:gdLst/>
              <a:ahLst/>
              <a:cxnLst/>
              <a:rect r="r" b="b" t="t" l="l"/>
              <a:pathLst>
                <a:path h="1454624" w="11704320">
                  <a:moveTo>
                    <a:pt x="0" y="0"/>
                  </a:moveTo>
                  <a:lnTo>
                    <a:pt x="11704320" y="0"/>
                  </a:lnTo>
                  <a:lnTo>
                    <a:pt x="11704320" y="1454624"/>
                  </a:lnTo>
                  <a:lnTo>
                    <a:pt x="0" y="1454624"/>
                  </a:lnTo>
                  <a:close/>
                </a:path>
              </a:pathLst>
            </a:custGeom>
          </p:spPr>
        </p:sp>
        <p:sp>
          <p:nvSpPr>
            <p:cNvPr name="TextBox 10" id="10"/>
            <p:cNvSpPr txBox="true"/>
            <p:nvPr/>
          </p:nvSpPr>
          <p:spPr>
            <a:xfrm>
              <a:off x="0" y="0"/>
              <a:ext cx="11704320" cy="1454624"/>
            </a:xfrm>
            <a:prstGeom prst="rect">
              <a:avLst/>
            </a:prstGeom>
          </p:spPr>
          <p:txBody>
            <a:bodyPr anchor="ctr" rtlCol="false" tIns="0" lIns="0" bIns="0" rIns="0"/>
            <a:lstStyle/>
            <a:p>
              <a:pPr algn="ctr">
                <a:lnSpc>
                  <a:spcPts val="8437"/>
                </a:lnSpc>
              </a:pPr>
              <a:r>
                <a:rPr lang="en-US" sz="7031" spc="16">
                  <a:solidFill>
                    <a:srgbClr val="FFFFFF"/>
                  </a:solidFill>
                  <a:latin typeface="Canva Sans"/>
                  <a:ea typeface="Canva Sans"/>
                  <a:cs typeface="Canva Sans"/>
                  <a:sym typeface="Canva Sans"/>
                </a:rPr>
                <a:t>Yoko Shimizu</a:t>
              </a:r>
            </a:p>
          </p:txBody>
        </p:sp>
      </p:grpSp>
      <p:sp>
        <p:nvSpPr>
          <p:cNvPr name="Freeform 11" id="11"/>
          <p:cNvSpPr/>
          <p:nvPr/>
        </p:nvSpPr>
        <p:spPr>
          <a:xfrm flipH="false" flipV="false" rot="0">
            <a:off x="7232366" y="4566510"/>
            <a:ext cx="3823268" cy="2867451"/>
          </a:xfrm>
          <a:custGeom>
            <a:avLst/>
            <a:gdLst/>
            <a:ahLst/>
            <a:cxnLst/>
            <a:rect r="r" b="b" t="t" l="l"/>
            <a:pathLst>
              <a:path h="2867451" w="3823268">
                <a:moveTo>
                  <a:pt x="0" y="0"/>
                </a:moveTo>
                <a:lnTo>
                  <a:pt x="3823268" y="0"/>
                </a:lnTo>
                <a:lnTo>
                  <a:pt x="3823268" y="2867451"/>
                </a:lnTo>
                <a:lnTo>
                  <a:pt x="0" y="2867451"/>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Tree>
  </p:cSld>
  <p:clrMapOvr>
    <a:masterClrMapping/>
  </p:clrMapOvr>
</p:sld>
</file>

<file path=ppt/slides/slide15.xml><?xml version="1.0" encoding="utf-8"?>
<p:sld xmlns:p="http://schemas.openxmlformats.org/presentationml/2006/main" xmlns:a="http://schemas.openxmlformats.org/drawingml/2006/main">
  <p:cSld>
    <p:bg>
      <p:bgPr>
        <a:solidFill>
          <a:srgbClr val="000000"/>
        </a:solidFill>
      </p:bgPr>
    </p:bg>
    <p:spTree>
      <p:nvGrpSpPr>
        <p:cNvPr id="1" name=""/>
        <p:cNvGrpSpPr/>
        <p:nvPr/>
      </p:nvGrpSpPr>
      <p:grpSpPr>
        <a:xfrm>
          <a:off x="0" y="0"/>
          <a:ext cx="0" cy="0"/>
          <a:chOff x="0" y="0"/>
          <a:chExt cx="0" cy="0"/>
        </a:xfrm>
      </p:grpSpPr>
      <p:grpSp>
        <p:nvGrpSpPr>
          <p:cNvPr name="Group 2" id="2"/>
          <p:cNvGrpSpPr/>
          <p:nvPr/>
        </p:nvGrpSpPr>
        <p:grpSpPr>
          <a:xfrm rot="0">
            <a:off x="-1322231" y="-2031567"/>
            <a:ext cx="21189538" cy="14959735"/>
            <a:chOff x="0" y="0"/>
            <a:chExt cx="5580784" cy="3940012"/>
          </a:xfrm>
        </p:grpSpPr>
        <p:sp>
          <p:nvSpPr>
            <p:cNvPr name="Freeform 3" id="3"/>
            <p:cNvSpPr/>
            <p:nvPr/>
          </p:nvSpPr>
          <p:spPr>
            <a:xfrm flipH="false" flipV="false" rot="0">
              <a:off x="0" y="0"/>
              <a:ext cx="5580784" cy="3940013"/>
            </a:xfrm>
            <a:custGeom>
              <a:avLst/>
              <a:gdLst/>
              <a:ahLst/>
              <a:cxnLst/>
              <a:rect r="r" b="b" t="t" l="l"/>
              <a:pathLst>
                <a:path h="3940013" w="5580784">
                  <a:moveTo>
                    <a:pt x="0" y="0"/>
                  </a:moveTo>
                  <a:lnTo>
                    <a:pt x="5580784" y="0"/>
                  </a:lnTo>
                  <a:lnTo>
                    <a:pt x="5580784" y="3940013"/>
                  </a:lnTo>
                  <a:lnTo>
                    <a:pt x="0" y="3940013"/>
                  </a:lnTo>
                  <a:close/>
                </a:path>
              </a:pathLst>
            </a:custGeom>
            <a:solidFill>
              <a:srgbClr val="000000"/>
            </a:solidFill>
          </p:spPr>
        </p:sp>
        <p:sp>
          <p:nvSpPr>
            <p:cNvPr name="TextBox 4" id="4"/>
            <p:cNvSpPr txBox="true"/>
            <p:nvPr/>
          </p:nvSpPr>
          <p:spPr>
            <a:xfrm>
              <a:off x="0" y="-38100"/>
              <a:ext cx="5580784" cy="3978112"/>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1028700" y="2507049"/>
            <a:ext cx="5760504" cy="6903694"/>
            <a:chOff x="0" y="0"/>
            <a:chExt cx="4793550" cy="5744845"/>
          </a:xfrm>
        </p:grpSpPr>
        <p:sp>
          <p:nvSpPr>
            <p:cNvPr name="Freeform 6" id="6"/>
            <p:cNvSpPr/>
            <p:nvPr/>
          </p:nvSpPr>
          <p:spPr>
            <a:xfrm flipH="false" flipV="false" rot="0">
              <a:off x="0" y="0"/>
              <a:ext cx="4793550" cy="5744845"/>
            </a:xfrm>
            <a:custGeom>
              <a:avLst/>
              <a:gdLst/>
              <a:ahLst/>
              <a:cxnLst/>
              <a:rect r="r" b="b" t="t" l="l"/>
              <a:pathLst>
                <a:path h="5744845" w="4793550">
                  <a:moveTo>
                    <a:pt x="0" y="0"/>
                  </a:moveTo>
                  <a:lnTo>
                    <a:pt x="4793550" y="0"/>
                  </a:lnTo>
                  <a:lnTo>
                    <a:pt x="4793550" y="5744845"/>
                  </a:lnTo>
                  <a:lnTo>
                    <a:pt x="0" y="5744845"/>
                  </a:lnTo>
                  <a:close/>
                </a:path>
              </a:pathLst>
            </a:custGeom>
          </p:spPr>
        </p:sp>
        <p:sp>
          <p:nvSpPr>
            <p:cNvPr name="TextBox 7" id="7"/>
            <p:cNvSpPr txBox="true"/>
            <p:nvPr/>
          </p:nvSpPr>
          <p:spPr>
            <a:xfrm>
              <a:off x="0" y="0"/>
              <a:ext cx="4793550" cy="5744845"/>
            </a:xfrm>
            <a:prstGeom prst="rect">
              <a:avLst/>
            </a:prstGeom>
          </p:spPr>
          <p:txBody>
            <a:bodyPr anchor="t" rtlCol="false" tIns="0" lIns="0" bIns="0" rIns="0"/>
            <a:lstStyle/>
            <a:p>
              <a:pPr algn="l" marL="527883" indent="-263942" lvl="1">
                <a:lnSpc>
                  <a:spcPts val="4922"/>
                </a:lnSpc>
                <a:buFont typeface="Arial"/>
                <a:buChar char="•"/>
              </a:pPr>
              <a:r>
                <a:rPr lang="en-US" sz="4101" spc="9">
                  <a:solidFill>
                    <a:srgbClr val="FFFFFF"/>
                  </a:solidFill>
                  <a:latin typeface="Canva Sans"/>
                  <a:ea typeface="Canva Sans"/>
                  <a:cs typeface="Canva Sans"/>
                  <a:sym typeface="Canva Sans"/>
                </a:rPr>
                <a:t>Find one piece of research that links the teaching of art and science in education</a:t>
              </a:r>
            </a:p>
            <a:p>
              <a:pPr algn="l" marL="527883" indent="-263942" lvl="1">
                <a:lnSpc>
                  <a:spcPts val="4922"/>
                </a:lnSpc>
              </a:pPr>
            </a:p>
            <a:p>
              <a:pPr algn="l" marL="527883" indent="-263942" lvl="1">
                <a:lnSpc>
                  <a:spcPts val="4922"/>
                </a:lnSpc>
                <a:buFont typeface="Arial"/>
                <a:buChar char="•"/>
              </a:pPr>
              <a:r>
                <a:rPr lang="en-US" sz="4101" spc="9">
                  <a:solidFill>
                    <a:srgbClr val="FFFFFF"/>
                  </a:solidFill>
                  <a:latin typeface="Canva Sans"/>
                  <a:ea typeface="Canva Sans"/>
                  <a:cs typeface="Canva Sans"/>
                  <a:sym typeface="Canva Sans"/>
                </a:rPr>
                <a:t>Prepare a creative task that blends art and science that can be used in the classroom.</a:t>
              </a:r>
            </a:p>
          </p:txBody>
        </p:sp>
      </p:grpSp>
      <p:grpSp>
        <p:nvGrpSpPr>
          <p:cNvPr name="Group 8" id="8"/>
          <p:cNvGrpSpPr/>
          <p:nvPr/>
        </p:nvGrpSpPr>
        <p:grpSpPr>
          <a:xfrm rot="0">
            <a:off x="1531585" y="507492"/>
            <a:ext cx="14065313" cy="2141053"/>
            <a:chOff x="0" y="0"/>
            <a:chExt cx="11704320" cy="1781658"/>
          </a:xfrm>
        </p:grpSpPr>
        <p:sp>
          <p:nvSpPr>
            <p:cNvPr name="Freeform 9" id="9"/>
            <p:cNvSpPr/>
            <p:nvPr/>
          </p:nvSpPr>
          <p:spPr>
            <a:xfrm flipH="false" flipV="false" rot="0">
              <a:off x="0" y="0"/>
              <a:ext cx="11704320" cy="1781658"/>
            </a:xfrm>
            <a:custGeom>
              <a:avLst/>
              <a:gdLst/>
              <a:ahLst/>
              <a:cxnLst/>
              <a:rect r="r" b="b" t="t" l="l"/>
              <a:pathLst>
                <a:path h="1781658" w="11704320">
                  <a:moveTo>
                    <a:pt x="0" y="0"/>
                  </a:moveTo>
                  <a:lnTo>
                    <a:pt x="11704320" y="0"/>
                  </a:lnTo>
                  <a:lnTo>
                    <a:pt x="11704320" y="1781658"/>
                  </a:lnTo>
                  <a:lnTo>
                    <a:pt x="0" y="1781658"/>
                  </a:lnTo>
                  <a:close/>
                </a:path>
              </a:pathLst>
            </a:custGeom>
          </p:spPr>
        </p:sp>
        <p:sp>
          <p:nvSpPr>
            <p:cNvPr name="TextBox 10" id="10"/>
            <p:cNvSpPr txBox="true"/>
            <p:nvPr/>
          </p:nvSpPr>
          <p:spPr>
            <a:xfrm>
              <a:off x="0" y="0"/>
              <a:ext cx="11704320" cy="1781658"/>
            </a:xfrm>
            <a:prstGeom prst="rect">
              <a:avLst/>
            </a:prstGeom>
          </p:spPr>
          <p:txBody>
            <a:bodyPr anchor="ctr" rtlCol="false" tIns="0" lIns="0" bIns="0" rIns="0"/>
            <a:lstStyle/>
            <a:p>
              <a:pPr algn="ctr">
                <a:lnSpc>
                  <a:spcPts val="9613"/>
                </a:lnSpc>
              </a:pPr>
              <a:r>
                <a:rPr lang="en-US" sz="8011" spc="18">
                  <a:solidFill>
                    <a:srgbClr val="FFFFFF"/>
                  </a:solidFill>
                  <a:latin typeface="Canva Sans"/>
                  <a:ea typeface="Canva Sans"/>
                  <a:cs typeface="Canva Sans"/>
                  <a:sym typeface="Canva Sans"/>
                </a:rPr>
                <a:t>Tasg / Task</a:t>
              </a:r>
            </a:p>
          </p:txBody>
        </p:sp>
      </p:grpSp>
      <p:grpSp>
        <p:nvGrpSpPr>
          <p:cNvPr name="Group 11" id="11"/>
          <p:cNvGrpSpPr/>
          <p:nvPr/>
        </p:nvGrpSpPr>
        <p:grpSpPr>
          <a:xfrm rot="0">
            <a:off x="11544582" y="2766722"/>
            <a:ext cx="5714718" cy="6384346"/>
            <a:chOff x="0" y="0"/>
            <a:chExt cx="4755450" cy="5312675"/>
          </a:xfrm>
        </p:grpSpPr>
        <p:sp>
          <p:nvSpPr>
            <p:cNvPr name="Freeform 12" id="12"/>
            <p:cNvSpPr/>
            <p:nvPr/>
          </p:nvSpPr>
          <p:spPr>
            <a:xfrm flipH="false" flipV="false" rot="0">
              <a:off x="0" y="0"/>
              <a:ext cx="4755450" cy="5312675"/>
            </a:xfrm>
            <a:custGeom>
              <a:avLst/>
              <a:gdLst/>
              <a:ahLst/>
              <a:cxnLst/>
              <a:rect r="r" b="b" t="t" l="l"/>
              <a:pathLst>
                <a:path h="5312675" w="4755450">
                  <a:moveTo>
                    <a:pt x="0" y="0"/>
                  </a:moveTo>
                  <a:lnTo>
                    <a:pt x="4755450" y="0"/>
                  </a:lnTo>
                  <a:lnTo>
                    <a:pt x="4755450" y="5312675"/>
                  </a:lnTo>
                  <a:lnTo>
                    <a:pt x="0" y="5312675"/>
                  </a:lnTo>
                  <a:close/>
                </a:path>
              </a:pathLst>
            </a:custGeom>
          </p:spPr>
        </p:sp>
        <p:sp>
          <p:nvSpPr>
            <p:cNvPr name="TextBox 13" id="13"/>
            <p:cNvSpPr txBox="true"/>
            <p:nvPr/>
          </p:nvSpPr>
          <p:spPr>
            <a:xfrm>
              <a:off x="0" y="0"/>
              <a:ext cx="4755450" cy="5312675"/>
            </a:xfrm>
            <a:prstGeom prst="rect">
              <a:avLst/>
            </a:prstGeom>
          </p:spPr>
          <p:txBody>
            <a:bodyPr anchor="t" rtlCol="false" tIns="0" lIns="0" bIns="0" rIns="0"/>
            <a:lstStyle/>
            <a:p>
              <a:pPr algn="l" marL="483893" indent="-241947" lvl="1">
                <a:lnSpc>
                  <a:spcPts val="4512"/>
                </a:lnSpc>
                <a:buFont typeface="Arial"/>
                <a:buChar char="•"/>
              </a:pPr>
              <a:r>
                <a:rPr lang="en-US" sz="3760" spc="8">
                  <a:solidFill>
                    <a:srgbClr val="FFFFFF"/>
                  </a:solidFill>
                  <a:latin typeface="Canva Sans"/>
                  <a:ea typeface="Canva Sans"/>
                  <a:cs typeface="Canva Sans"/>
                  <a:sym typeface="Canva Sans"/>
                </a:rPr>
                <a:t>Chwiliwch un darn o ymchwil sy’n cysylltu addysgu celf a gwyddoniaeth o fewn addysg</a:t>
              </a:r>
            </a:p>
            <a:p>
              <a:pPr algn="l" marL="483893" indent="-241947" lvl="1">
                <a:lnSpc>
                  <a:spcPts val="4512"/>
                </a:lnSpc>
              </a:pPr>
            </a:p>
            <a:p>
              <a:pPr algn="l" marL="483893" indent="-241947" lvl="1">
                <a:lnSpc>
                  <a:spcPts val="4512"/>
                </a:lnSpc>
                <a:buFont typeface="Arial"/>
                <a:buChar char="•"/>
              </a:pPr>
              <a:r>
                <a:rPr lang="en-US" sz="3760" spc="8">
                  <a:solidFill>
                    <a:srgbClr val="FFFFFF"/>
                  </a:solidFill>
                  <a:latin typeface="Canva Sans"/>
                  <a:ea typeface="Canva Sans"/>
                  <a:cs typeface="Canva Sans"/>
                  <a:sym typeface="Canva Sans"/>
                </a:rPr>
                <a:t>Paratowch dasg creadigol sy’n cyfuno celf a gwyddoniaeth y gellir ei ddefnyddio yn yr ystafell ddosbarth.</a:t>
              </a:r>
            </a:p>
          </p:txBody>
        </p:sp>
      </p:gr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solidFill>
          <a:srgbClr val="000000"/>
        </a:solidFill>
      </p:bgPr>
    </p:bg>
    <p:spTree>
      <p:nvGrpSpPr>
        <p:cNvPr id="1" name=""/>
        <p:cNvGrpSpPr/>
        <p:nvPr/>
      </p:nvGrpSpPr>
      <p:grpSpPr>
        <a:xfrm>
          <a:off x="0" y="0"/>
          <a:ext cx="0" cy="0"/>
          <a:chOff x="0" y="0"/>
          <a:chExt cx="0" cy="0"/>
        </a:xfrm>
      </p:grpSpPr>
      <p:grpSp>
        <p:nvGrpSpPr>
          <p:cNvPr name="Group 2" id="2"/>
          <p:cNvGrpSpPr/>
          <p:nvPr/>
        </p:nvGrpSpPr>
        <p:grpSpPr>
          <a:xfrm rot="0">
            <a:off x="-1169831" y="-1879167"/>
            <a:ext cx="21189538" cy="14959735"/>
            <a:chOff x="0" y="0"/>
            <a:chExt cx="5580784" cy="3940012"/>
          </a:xfrm>
        </p:grpSpPr>
        <p:sp>
          <p:nvSpPr>
            <p:cNvPr name="Freeform 3" id="3"/>
            <p:cNvSpPr/>
            <p:nvPr/>
          </p:nvSpPr>
          <p:spPr>
            <a:xfrm flipH="false" flipV="false" rot="0">
              <a:off x="0" y="0"/>
              <a:ext cx="5580784" cy="3940013"/>
            </a:xfrm>
            <a:custGeom>
              <a:avLst/>
              <a:gdLst/>
              <a:ahLst/>
              <a:cxnLst/>
              <a:rect r="r" b="b" t="t" l="l"/>
              <a:pathLst>
                <a:path h="3940013" w="5580784">
                  <a:moveTo>
                    <a:pt x="0" y="0"/>
                  </a:moveTo>
                  <a:lnTo>
                    <a:pt x="5580784" y="0"/>
                  </a:lnTo>
                  <a:lnTo>
                    <a:pt x="5580784" y="3940013"/>
                  </a:lnTo>
                  <a:lnTo>
                    <a:pt x="0" y="3940013"/>
                  </a:lnTo>
                  <a:close/>
                </a:path>
              </a:pathLst>
            </a:custGeom>
            <a:solidFill>
              <a:srgbClr val="000000"/>
            </a:solidFill>
          </p:spPr>
        </p:sp>
        <p:sp>
          <p:nvSpPr>
            <p:cNvPr name="TextBox 4" id="4"/>
            <p:cNvSpPr txBox="true"/>
            <p:nvPr/>
          </p:nvSpPr>
          <p:spPr>
            <a:xfrm>
              <a:off x="0" y="-38100"/>
              <a:ext cx="5580784" cy="3978112"/>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1371801" y="3575711"/>
            <a:ext cx="12316743" cy="3288096"/>
            <a:chOff x="0" y="0"/>
            <a:chExt cx="10536296" cy="2812785"/>
          </a:xfrm>
        </p:grpSpPr>
        <p:sp>
          <p:nvSpPr>
            <p:cNvPr name="Freeform 6" id="6"/>
            <p:cNvSpPr/>
            <p:nvPr/>
          </p:nvSpPr>
          <p:spPr>
            <a:xfrm flipH="false" flipV="false" rot="0">
              <a:off x="0" y="0"/>
              <a:ext cx="10536296" cy="2812785"/>
            </a:xfrm>
            <a:custGeom>
              <a:avLst/>
              <a:gdLst/>
              <a:ahLst/>
              <a:cxnLst/>
              <a:rect r="r" b="b" t="t" l="l"/>
              <a:pathLst>
                <a:path h="2812785" w="10536296">
                  <a:moveTo>
                    <a:pt x="0" y="0"/>
                  </a:moveTo>
                  <a:lnTo>
                    <a:pt x="10536296" y="0"/>
                  </a:lnTo>
                  <a:lnTo>
                    <a:pt x="10536296" y="2812785"/>
                  </a:lnTo>
                  <a:lnTo>
                    <a:pt x="0" y="2812785"/>
                  </a:lnTo>
                  <a:close/>
                </a:path>
              </a:pathLst>
            </a:custGeom>
          </p:spPr>
        </p:sp>
        <p:sp>
          <p:nvSpPr>
            <p:cNvPr name="TextBox 7" id="7"/>
            <p:cNvSpPr txBox="true"/>
            <p:nvPr/>
          </p:nvSpPr>
          <p:spPr>
            <a:xfrm>
              <a:off x="0" y="0"/>
              <a:ext cx="10536296" cy="2812785"/>
            </a:xfrm>
            <a:prstGeom prst="rect">
              <a:avLst/>
            </a:prstGeom>
          </p:spPr>
          <p:txBody>
            <a:bodyPr anchor="t" rtlCol="false" tIns="0" lIns="0" bIns="0" rIns="0"/>
            <a:lstStyle/>
            <a:p>
              <a:pPr algn="l" marL="641878" indent="-320939" lvl="1">
                <a:lnSpc>
                  <a:spcPts val="5985"/>
                </a:lnSpc>
                <a:buFont typeface="Arial"/>
                <a:buChar char="•"/>
              </a:pPr>
              <a:r>
                <a:rPr lang="en-US" b="true" sz="4987" i="true">
                  <a:solidFill>
                    <a:srgbClr val="FFFFFF"/>
                  </a:solidFill>
                  <a:latin typeface="Canva Sans Bold Italics"/>
                  <a:ea typeface="Canva Sans Bold Italics"/>
                  <a:cs typeface="Canva Sans Bold Italics"/>
                  <a:sym typeface="Canva Sans Bold Italics"/>
                </a:rPr>
                <a:t>“The most beautiful thing that we can experience is the mysterious. It is the source of all true art and science.” (Einstein, n.d.) </a:t>
              </a:r>
            </a:p>
          </p:txBody>
        </p:sp>
      </p:grpSp>
      <p:grpSp>
        <p:nvGrpSpPr>
          <p:cNvPr name="Group 8" id="8"/>
          <p:cNvGrpSpPr/>
          <p:nvPr/>
        </p:nvGrpSpPr>
        <p:grpSpPr>
          <a:xfrm rot="0">
            <a:off x="1671094" y="7530346"/>
            <a:ext cx="13682142" cy="2676624"/>
            <a:chOff x="0" y="0"/>
            <a:chExt cx="11704320" cy="2289704"/>
          </a:xfrm>
        </p:grpSpPr>
        <p:sp>
          <p:nvSpPr>
            <p:cNvPr name="Freeform 9" id="9"/>
            <p:cNvSpPr/>
            <p:nvPr/>
          </p:nvSpPr>
          <p:spPr>
            <a:xfrm flipH="false" flipV="false" rot="0">
              <a:off x="0" y="0"/>
              <a:ext cx="11704320" cy="2289704"/>
            </a:xfrm>
            <a:custGeom>
              <a:avLst/>
              <a:gdLst/>
              <a:ahLst/>
              <a:cxnLst/>
              <a:rect r="r" b="b" t="t" l="l"/>
              <a:pathLst>
                <a:path h="2289704" w="11704320">
                  <a:moveTo>
                    <a:pt x="0" y="0"/>
                  </a:moveTo>
                  <a:lnTo>
                    <a:pt x="11704320" y="0"/>
                  </a:lnTo>
                  <a:lnTo>
                    <a:pt x="11704320" y="2289704"/>
                  </a:lnTo>
                  <a:lnTo>
                    <a:pt x="0" y="2289704"/>
                  </a:lnTo>
                  <a:close/>
                </a:path>
              </a:pathLst>
            </a:custGeom>
          </p:spPr>
        </p:sp>
        <p:sp>
          <p:nvSpPr>
            <p:cNvPr name="TextBox 10" id="10"/>
            <p:cNvSpPr txBox="true"/>
            <p:nvPr/>
          </p:nvSpPr>
          <p:spPr>
            <a:xfrm>
              <a:off x="0" y="0"/>
              <a:ext cx="11704320" cy="2289704"/>
            </a:xfrm>
            <a:prstGeom prst="rect">
              <a:avLst/>
            </a:prstGeom>
          </p:spPr>
          <p:txBody>
            <a:bodyPr anchor="ctr" rtlCol="false" tIns="0" lIns="0" bIns="0" rIns="0"/>
            <a:lstStyle/>
            <a:p>
              <a:pPr algn="ctr">
                <a:lnSpc>
                  <a:spcPts val="3990"/>
                </a:lnSpc>
              </a:pPr>
              <a:r>
                <a:rPr lang="en-US" sz="3325" spc="7">
                  <a:solidFill>
                    <a:srgbClr val="FFFFFF"/>
                  </a:solidFill>
                  <a:latin typeface="Canva Sans"/>
                  <a:ea typeface="Canva Sans"/>
                  <a:cs typeface="Canva Sans"/>
                  <a:sym typeface="Canva Sans"/>
                </a:rPr>
                <a:t>Ystyriwch ddyfyniad Albert Einstein mewn perthynas a chynnwys y modiwl. Sut mae’n berthnasol i addysg? Rhannwch eich meddyliau.</a:t>
              </a:r>
            </a:p>
            <a:p>
              <a:pPr algn="ctr">
                <a:lnSpc>
                  <a:spcPts val="3990"/>
                </a:lnSpc>
              </a:pPr>
            </a:p>
            <a:p>
              <a:pPr algn="ctr">
                <a:lnSpc>
                  <a:spcPts val="3990"/>
                </a:lnSpc>
              </a:pPr>
              <a:r>
                <a:rPr lang="en-US" sz="3325" spc="7">
                  <a:solidFill>
                    <a:srgbClr val="FFFFFF"/>
                  </a:solidFill>
                  <a:latin typeface="Canva Sans"/>
                  <a:ea typeface="Canva Sans"/>
                  <a:cs typeface="Canva Sans"/>
                  <a:sym typeface="Canva Sans"/>
                </a:rPr>
                <a:t>Consider Albert Einstein’s quote in relation to the content of this module. How does it relate to education? Share your thoughts.</a:t>
              </a:r>
            </a:p>
          </p:txBody>
        </p:sp>
      </p:grpSp>
      <p:grpSp>
        <p:nvGrpSpPr>
          <p:cNvPr name="Group 11" id="11"/>
          <p:cNvGrpSpPr/>
          <p:nvPr/>
        </p:nvGrpSpPr>
        <p:grpSpPr>
          <a:xfrm rot="0">
            <a:off x="1252084" y="39933"/>
            <a:ext cx="14520162" cy="2744814"/>
            <a:chOff x="0" y="0"/>
            <a:chExt cx="12421200" cy="2348037"/>
          </a:xfrm>
        </p:grpSpPr>
        <p:sp>
          <p:nvSpPr>
            <p:cNvPr name="Freeform 12" id="12"/>
            <p:cNvSpPr/>
            <p:nvPr/>
          </p:nvSpPr>
          <p:spPr>
            <a:xfrm flipH="false" flipV="false" rot="0">
              <a:off x="0" y="0"/>
              <a:ext cx="12421200" cy="2348037"/>
            </a:xfrm>
            <a:custGeom>
              <a:avLst/>
              <a:gdLst/>
              <a:ahLst/>
              <a:cxnLst/>
              <a:rect r="r" b="b" t="t" l="l"/>
              <a:pathLst>
                <a:path h="2348037" w="12421200">
                  <a:moveTo>
                    <a:pt x="0" y="0"/>
                  </a:moveTo>
                  <a:lnTo>
                    <a:pt x="12421200" y="0"/>
                  </a:lnTo>
                  <a:lnTo>
                    <a:pt x="12421200" y="2348037"/>
                  </a:lnTo>
                  <a:lnTo>
                    <a:pt x="0" y="2348037"/>
                  </a:lnTo>
                  <a:close/>
                </a:path>
              </a:pathLst>
            </a:custGeom>
          </p:spPr>
        </p:sp>
        <p:sp>
          <p:nvSpPr>
            <p:cNvPr name="TextBox 13" id="13"/>
            <p:cNvSpPr txBox="true"/>
            <p:nvPr/>
          </p:nvSpPr>
          <p:spPr>
            <a:xfrm>
              <a:off x="0" y="0"/>
              <a:ext cx="12421200" cy="2348037"/>
            </a:xfrm>
            <a:prstGeom prst="rect">
              <a:avLst/>
            </a:prstGeom>
          </p:spPr>
          <p:txBody>
            <a:bodyPr anchor="ctr" rtlCol="false" tIns="0" lIns="0" bIns="0" rIns="0"/>
            <a:lstStyle/>
            <a:p>
              <a:pPr algn="ctr">
                <a:lnSpc>
                  <a:spcPts val="6546"/>
                </a:lnSpc>
              </a:pPr>
              <a:r>
                <a:rPr lang="en-US" sz="5455" spc="12">
                  <a:solidFill>
                    <a:srgbClr val="FFFFFF"/>
                  </a:solidFill>
                  <a:latin typeface="Canva Sans"/>
                  <a:ea typeface="Canva Sans"/>
                  <a:cs typeface="Canva Sans"/>
                  <a:sym typeface="Canva Sans"/>
                </a:rPr>
                <a:t>Ystyriwch ddyfyniad Albert Einstein mewn perthynas a chynnwys y cyflwyniad yma. Sut mae’n berthnasol i addysg?</a:t>
              </a:r>
            </a:p>
          </p:txBody>
        </p:sp>
      </p:grpSp>
      <p:sp>
        <p:nvSpPr>
          <p:cNvPr name="Freeform 14" id="14" descr="Albert Einstein PNG Transparent Images | PNG All"/>
          <p:cNvSpPr/>
          <p:nvPr/>
        </p:nvSpPr>
        <p:spPr>
          <a:xfrm flipH="false" flipV="false" rot="0">
            <a:off x="14286821" y="4357297"/>
            <a:ext cx="3181143" cy="2827683"/>
          </a:xfrm>
          <a:custGeom>
            <a:avLst/>
            <a:gdLst/>
            <a:ahLst/>
            <a:cxnLst/>
            <a:rect r="r" b="b" t="t" l="l"/>
            <a:pathLst>
              <a:path h="2827683" w="3181143">
                <a:moveTo>
                  <a:pt x="0" y="0"/>
                </a:moveTo>
                <a:lnTo>
                  <a:pt x="3181143" y="0"/>
                </a:lnTo>
                <a:lnTo>
                  <a:pt x="3181143" y="2827682"/>
                </a:lnTo>
                <a:lnTo>
                  <a:pt x="0" y="2827682"/>
                </a:lnTo>
                <a:lnTo>
                  <a:pt x="0" y="0"/>
                </a:lnTo>
                <a:close/>
              </a:path>
            </a:pathLst>
          </a:custGeom>
          <a:blipFill>
            <a:blip r:embed="rId2"/>
            <a:stretch>
              <a:fillRect l="0" t="-13" r="0" b="-13"/>
            </a:stretch>
          </a:blipFill>
        </p:spPr>
      </p:sp>
    </p:spTree>
  </p:cSld>
  <p:clrMapOvr>
    <a:masterClrMapping/>
  </p:clrMapOvr>
</p:sld>
</file>

<file path=ppt/slides/slide17.xml><?xml version="1.0" encoding="utf-8"?>
<p:sld xmlns:p="http://schemas.openxmlformats.org/presentationml/2006/main" xmlns:a="http://schemas.openxmlformats.org/drawingml/2006/main">
  <p:cSld>
    <p:bg>
      <p:bgPr>
        <a:solidFill>
          <a:srgbClr val="000000"/>
        </a:solidFill>
      </p:bgPr>
    </p:bg>
    <p:spTree>
      <p:nvGrpSpPr>
        <p:cNvPr id="1" name=""/>
        <p:cNvGrpSpPr/>
        <p:nvPr/>
      </p:nvGrpSpPr>
      <p:grpSpPr>
        <a:xfrm>
          <a:off x="0" y="0"/>
          <a:ext cx="0" cy="0"/>
          <a:chOff x="0" y="0"/>
          <a:chExt cx="0" cy="0"/>
        </a:xfrm>
      </p:grpSpPr>
      <p:grpSp>
        <p:nvGrpSpPr>
          <p:cNvPr name="Group 2" id="2"/>
          <p:cNvGrpSpPr/>
          <p:nvPr/>
        </p:nvGrpSpPr>
        <p:grpSpPr>
          <a:xfrm rot="0">
            <a:off x="-1017431" y="-1726767"/>
            <a:ext cx="21189538" cy="14959735"/>
            <a:chOff x="0" y="0"/>
            <a:chExt cx="5580784" cy="3940012"/>
          </a:xfrm>
        </p:grpSpPr>
        <p:sp>
          <p:nvSpPr>
            <p:cNvPr name="Freeform 3" id="3"/>
            <p:cNvSpPr/>
            <p:nvPr/>
          </p:nvSpPr>
          <p:spPr>
            <a:xfrm flipH="false" flipV="false" rot="0">
              <a:off x="0" y="0"/>
              <a:ext cx="5580784" cy="3940013"/>
            </a:xfrm>
            <a:custGeom>
              <a:avLst/>
              <a:gdLst/>
              <a:ahLst/>
              <a:cxnLst/>
              <a:rect r="r" b="b" t="t" l="l"/>
              <a:pathLst>
                <a:path h="3940013" w="5580784">
                  <a:moveTo>
                    <a:pt x="0" y="0"/>
                  </a:moveTo>
                  <a:lnTo>
                    <a:pt x="5580784" y="0"/>
                  </a:lnTo>
                  <a:lnTo>
                    <a:pt x="5580784" y="3940013"/>
                  </a:lnTo>
                  <a:lnTo>
                    <a:pt x="0" y="3940013"/>
                  </a:lnTo>
                  <a:close/>
                </a:path>
              </a:pathLst>
            </a:custGeom>
            <a:solidFill>
              <a:srgbClr val="000000"/>
            </a:solidFill>
          </p:spPr>
        </p:sp>
        <p:sp>
          <p:nvSpPr>
            <p:cNvPr name="TextBox 4" id="4"/>
            <p:cNvSpPr txBox="true"/>
            <p:nvPr/>
          </p:nvSpPr>
          <p:spPr>
            <a:xfrm>
              <a:off x="0" y="-38100"/>
              <a:ext cx="5580784" cy="3978112"/>
            </a:xfrm>
            <a:prstGeom prst="rect">
              <a:avLst/>
            </a:prstGeom>
          </p:spPr>
          <p:txBody>
            <a:bodyPr anchor="ctr" rtlCol="false" tIns="50800" lIns="50800" bIns="50800" rIns="50800"/>
            <a:lstStyle/>
            <a:p>
              <a:pPr algn="ctr">
                <a:lnSpc>
                  <a:spcPts val="2659"/>
                </a:lnSpc>
                <a:spcBef>
                  <a:spcPct val="0"/>
                </a:spcBef>
              </a:pPr>
            </a:p>
          </p:txBody>
        </p:sp>
      </p:grpSp>
      <p:grpSp>
        <p:nvGrpSpPr>
          <p:cNvPr name="Group 5" id="5"/>
          <p:cNvGrpSpPr/>
          <p:nvPr/>
        </p:nvGrpSpPr>
        <p:grpSpPr>
          <a:xfrm rot="0">
            <a:off x="2594885" y="3951211"/>
            <a:ext cx="13098230" cy="5815193"/>
            <a:chOff x="0" y="0"/>
            <a:chExt cx="11054080" cy="4907657"/>
          </a:xfrm>
        </p:grpSpPr>
        <p:sp>
          <p:nvSpPr>
            <p:cNvPr name="Freeform 6" id="6"/>
            <p:cNvSpPr/>
            <p:nvPr/>
          </p:nvSpPr>
          <p:spPr>
            <a:xfrm flipH="false" flipV="false" rot="0">
              <a:off x="0" y="0"/>
              <a:ext cx="11054080" cy="4907657"/>
            </a:xfrm>
            <a:custGeom>
              <a:avLst/>
              <a:gdLst/>
              <a:ahLst/>
              <a:cxnLst/>
              <a:rect r="r" b="b" t="t" l="l"/>
              <a:pathLst>
                <a:path h="4907657" w="11054080">
                  <a:moveTo>
                    <a:pt x="0" y="0"/>
                  </a:moveTo>
                  <a:lnTo>
                    <a:pt x="11054080" y="0"/>
                  </a:lnTo>
                  <a:lnTo>
                    <a:pt x="11054080" y="4907657"/>
                  </a:lnTo>
                  <a:lnTo>
                    <a:pt x="0" y="4907657"/>
                  </a:lnTo>
                  <a:close/>
                </a:path>
              </a:pathLst>
            </a:custGeom>
          </p:spPr>
        </p:sp>
        <p:sp>
          <p:nvSpPr>
            <p:cNvPr name="TextBox 7" id="7"/>
            <p:cNvSpPr txBox="true"/>
            <p:nvPr/>
          </p:nvSpPr>
          <p:spPr>
            <a:xfrm>
              <a:off x="0" y="0"/>
              <a:ext cx="11054080" cy="4907657"/>
            </a:xfrm>
            <a:prstGeom prst="rect">
              <a:avLst/>
            </a:prstGeom>
          </p:spPr>
          <p:txBody>
            <a:bodyPr anchor="t" rtlCol="false" tIns="0" lIns="0" bIns="0" rIns="0"/>
            <a:lstStyle/>
            <a:p>
              <a:pPr algn="l" marL="401222" indent="-200611" lvl="1">
                <a:lnSpc>
                  <a:spcPts val="3741"/>
                </a:lnSpc>
                <a:buFont typeface="Arial"/>
                <a:buChar char="•"/>
              </a:pPr>
              <a:r>
                <a:rPr lang="en-US" sz="3117" spc="7">
                  <a:solidFill>
                    <a:srgbClr val="FFFFFF"/>
                  </a:solidFill>
                  <a:latin typeface="Canva Sans"/>
                  <a:ea typeface="Canva Sans"/>
                  <a:cs typeface="Canva Sans"/>
                  <a:sym typeface="Canva Sans"/>
                </a:rPr>
                <a:t>Atalay, B. (2014) Math and the Mona Lisa. USA: Smithsonian Institution Press. </a:t>
              </a:r>
            </a:p>
            <a:p>
              <a:pPr algn="l" marL="401222" indent="-200611" lvl="1">
                <a:lnSpc>
                  <a:spcPts val="3741"/>
                </a:lnSpc>
              </a:pPr>
            </a:p>
            <a:p>
              <a:pPr algn="l" marL="401222" indent="-200611" lvl="1">
                <a:lnSpc>
                  <a:spcPts val="3741"/>
                </a:lnSpc>
                <a:buFont typeface="Arial"/>
                <a:buChar char="•"/>
              </a:pPr>
              <a:r>
                <a:rPr lang="en-US" sz="3117" spc="7">
                  <a:solidFill>
                    <a:srgbClr val="FFFFFF"/>
                  </a:solidFill>
                  <a:latin typeface="Canva Sans"/>
                  <a:ea typeface="Canva Sans"/>
                  <a:cs typeface="Canva Sans"/>
                  <a:sym typeface="Canva Sans"/>
                </a:rPr>
                <a:t>Department for Education (2013) Science programmes of study: key stage 3. https://www.gov.uk/government/uploads/system/uploads/attachment_data/file/335174/SECONDARY_national_curriculum_-_Science_220714.pdf(accessed on 14ᵗʰ October 2014) </a:t>
              </a:r>
            </a:p>
            <a:p>
              <a:pPr algn="l" marL="401222" indent="-200611" lvl="1">
                <a:lnSpc>
                  <a:spcPts val="3741"/>
                </a:lnSpc>
              </a:pPr>
            </a:p>
            <a:p>
              <a:pPr algn="l" marL="401222" indent="-200611" lvl="1">
                <a:lnSpc>
                  <a:spcPts val="3741"/>
                </a:lnSpc>
                <a:buFont typeface="Arial"/>
                <a:buChar char="•"/>
              </a:pPr>
              <a:r>
                <a:rPr lang="en-US" sz="3117" spc="7">
                  <a:solidFill>
                    <a:srgbClr val="FFFFFF"/>
                  </a:solidFill>
                  <a:latin typeface="Canva Sans"/>
                  <a:ea typeface="Canva Sans"/>
                  <a:cs typeface="Canva Sans"/>
                  <a:sym typeface="Canva Sans"/>
                </a:rPr>
                <a:t>Smith, R. and Simpson, S. (1991) Aesthetics and Arts Education. Champaign: University of Illinois Press  </a:t>
              </a:r>
            </a:p>
            <a:p>
              <a:pPr algn="l" marL="401222" indent="-200611" lvl="1">
                <a:lnSpc>
                  <a:spcPts val="3741"/>
                </a:lnSpc>
              </a:pPr>
            </a:p>
          </p:txBody>
        </p:sp>
      </p:grpSp>
      <p:grpSp>
        <p:nvGrpSpPr>
          <p:cNvPr name="Group 8" id="8"/>
          <p:cNvGrpSpPr/>
          <p:nvPr/>
        </p:nvGrpSpPr>
        <p:grpSpPr>
          <a:xfrm rot="0">
            <a:off x="2209643" y="520595"/>
            <a:ext cx="13868714" cy="2111126"/>
            <a:chOff x="0" y="0"/>
            <a:chExt cx="11704320" cy="1781658"/>
          </a:xfrm>
        </p:grpSpPr>
        <p:sp>
          <p:nvSpPr>
            <p:cNvPr name="Freeform 9" id="9"/>
            <p:cNvSpPr/>
            <p:nvPr/>
          </p:nvSpPr>
          <p:spPr>
            <a:xfrm flipH="false" flipV="false" rot="0">
              <a:off x="0" y="0"/>
              <a:ext cx="11704320" cy="1781658"/>
            </a:xfrm>
            <a:custGeom>
              <a:avLst/>
              <a:gdLst/>
              <a:ahLst/>
              <a:cxnLst/>
              <a:rect r="r" b="b" t="t" l="l"/>
              <a:pathLst>
                <a:path h="1781658" w="11704320">
                  <a:moveTo>
                    <a:pt x="0" y="0"/>
                  </a:moveTo>
                  <a:lnTo>
                    <a:pt x="11704320" y="0"/>
                  </a:lnTo>
                  <a:lnTo>
                    <a:pt x="11704320" y="1781658"/>
                  </a:lnTo>
                  <a:lnTo>
                    <a:pt x="0" y="1781658"/>
                  </a:lnTo>
                  <a:close/>
                </a:path>
              </a:pathLst>
            </a:custGeom>
          </p:spPr>
        </p:sp>
        <p:sp>
          <p:nvSpPr>
            <p:cNvPr name="TextBox 10" id="10"/>
            <p:cNvSpPr txBox="true"/>
            <p:nvPr/>
          </p:nvSpPr>
          <p:spPr>
            <a:xfrm>
              <a:off x="0" y="9525"/>
              <a:ext cx="11704320" cy="1772133"/>
            </a:xfrm>
            <a:prstGeom prst="rect">
              <a:avLst/>
            </a:prstGeom>
          </p:spPr>
          <p:txBody>
            <a:bodyPr anchor="ctr" rtlCol="false" tIns="0" lIns="0" bIns="0" rIns="0"/>
            <a:lstStyle/>
            <a:p>
              <a:pPr algn="ctr">
                <a:lnSpc>
                  <a:spcPts val="9479"/>
                </a:lnSpc>
              </a:pPr>
              <a:r>
                <a:rPr lang="en-US" sz="7899" spc="18">
                  <a:solidFill>
                    <a:srgbClr val="FFFFFF"/>
                  </a:solidFill>
                  <a:latin typeface="Canva Sans"/>
                  <a:ea typeface="Canva Sans"/>
                  <a:cs typeface="Canva Sans"/>
                  <a:sym typeface="Canva Sans"/>
                </a:rPr>
                <a:t>Cyfeirnodau / References</a:t>
              </a: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DAHAZCndxyY</dc:identifier>
  <dcterms:modified xsi:type="dcterms:W3CDTF">2011-08-01T06:04:30Z</dcterms:modified>
  <cp:revision>1</cp:revision>
  <dc:title>DU YMY W1 Sesiwn 7</dc:title>
</cp:coreProperties>
</file>