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9" r:id="rId5"/>
    <p:sldId id="267"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presProps" Target="pres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2" Type="http://schemas.openxmlformats.org/officeDocument/2006/relationships/slide" Target="slides/slide1.xml" /><Relationship Id="rId16"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theme" Target="theme/theme1.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viewProps" Target="viewProp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BA43F63E-5EB0-4B00-A912-D93A5EB0B7B6}" type="datetimeFigureOut">
              <a:rPr lang="en-GB" smtClean="0"/>
              <a:t>26/02/2021</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5873E757-455F-4155-A71E-FCF366CF5A9A}"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667767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A43F63E-5EB0-4B00-A912-D93A5EB0B7B6}" type="datetimeFigureOut">
              <a:rPr lang="en-GB" smtClean="0"/>
              <a:t>26/02/2021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73E757-455F-4155-A71E-FCF366CF5A9A}"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326775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A43F63E-5EB0-4B00-A912-D93A5EB0B7B6}" type="datetimeFigureOut">
              <a:rPr lang="en-GB" smtClean="0"/>
              <a:t>26/02/2021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73E757-455F-4155-A71E-FCF366CF5A9A}"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458294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A43F63E-5EB0-4B00-A912-D93A5EB0B7B6}" type="datetimeFigureOut">
              <a:rPr lang="en-GB" smtClean="0"/>
              <a:t>26/02/2021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73E757-455F-4155-A71E-FCF366CF5A9A}"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070317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A43F63E-5EB0-4B00-A912-D93A5EB0B7B6}" type="datetimeFigureOut">
              <a:rPr lang="en-GB" smtClean="0"/>
              <a:t>26/02/2021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873E757-455F-4155-A71E-FCF366CF5A9A}"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192269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A43F63E-5EB0-4B00-A912-D93A5EB0B7B6}" type="datetimeFigureOut">
              <a:rPr lang="en-GB" smtClean="0"/>
              <a:t>26/02/2021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873E757-455F-4155-A71E-FCF366CF5A9A}"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851792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A43F63E-5EB0-4B00-A912-D93A5EB0B7B6}" type="datetimeFigureOut">
              <a:rPr lang="en-GB" smtClean="0"/>
              <a:t>26/02/2021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873E757-455F-4155-A71E-FCF366CF5A9A}" type="slidenum">
              <a:rPr lang="en-GB" smtClean="0"/>
              <a:t>‹#›</a:t>
            </a:fld>
            <a:endParaRPr lang="en-GB"/>
          </a:p>
        </p:txBody>
      </p:sp>
    </p:spTree>
    <p:extLst>
      <p:ext uri="{BB962C8B-B14F-4D97-AF65-F5344CB8AC3E}">
        <p14:creationId xmlns:p14="http://schemas.microsoft.com/office/powerpoint/2010/main" val="23772963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A43F63E-5EB0-4B00-A912-D93A5EB0B7B6}" type="datetimeFigureOut">
              <a:rPr lang="en-GB" smtClean="0"/>
              <a:t>26/02/2021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73E757-455F-4155-A71E-FCF366CF5A9A}"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049516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BA43F63E-5EB0-4B00-A912-D93A5EB0B7B6}" type="datetimeFigureOut">
              <a:rPr lang="en-GB" smtClean="0"/>
              <a:t>26/02/2021</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5873E757-455F-4155-A71E-FCF366CF5A9A}"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242950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A43F63E-5EB0-4B00-A912-D93A5EB0B7B6}" type="datetimeFigureOut">
              <a:rPr lang="en-GB" smtClean="0"/>
              <a:t>26/02/2021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73E757-455F-4155-A71E-FCF366CF5A9A}"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927643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A43F63E-5EB0-4B00-A912-D93A5EB0B7B6}" type="datetimeFigureOut">
              <a:rPr lang="en-GB" smtClean="0"/>
              <a:t>26/02/2021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73E757-455F-4155-A71E-FCF366CF5A9A}"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605323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jpe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BA43F63E-5EB0-4B00-A912-D93A5EB0B7B6}" type="datetimeFigureOut">
              <a:rPr lang="en-GB" smtClean="0"/>
              <a:t>26/02/2021</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5873E757-455F-4155-A71E-FCF366CF5A9A}"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4899354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image" Target="../media/image2.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image" Target="../media/image4.jpeg"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hyperlink" Target="http://www.lifechangestrust.org.uk/" TargetMode="Externa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8D095B41-7312-4603-9F0F-93387C3531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esk with stethoscope and computer keyboard">
            <a:extLst>
              <a:ext uri="{FF2B5EF4-FFF2-40B4-BE49-F238E27FC236}">
                <a16:creationId xmlns:a16="http://schemas.microsoft.com/office/drawing/2014/main" id="{86F26A5E-EE2F-4A94-9EDD-028B917D1A0A}"/>
              </a:ext>
            </a:extLst>
          </p:cNvPr>
          <p:cNvPicPr>
            <a:picLocks noChangeAspect="1"/>
          </p:cNvPicPr>
          <p:nvPr/>
        </p:nvPicPr>
        <p:blipFill rotWithShape="1">
          <a:blip r:embed="rId2">
            <a:duotone>
              <a:schemeClr val="bg2">
                <a:shade val="45000"/>
                <a:satMod val="135000"/>
              </a:schemeClr>
              <a:prstClr val="white"/>
            </a:duotone>
            <a:alphaModFix amt="50000"/>
          </a:blip>
          <a:srcRect t="820" r="-1" b="14908"/>
          <a:stretch/>
        </p:blipFill>
        <p:spPr>
          <a:xfrm>
            <a:off x="-47605" y="76210"/>
            <a:ext cx="12191675" cy="6857990"/>
          </a:xfrm>
          <a:prstGeom prst="rect">
            <a:avLst/>
          </a:prstGeom>
        </p:spPr>
      </p:pic>
      <p:sp>
        <p:nvSpPr>
          <p:cNvPr id="18" name="Rectangle 17">
            <a:extLst>
              <a:ext uri="{FF2B5EF4-FFF2-40B4-BE49-F238E27FC236}">
                <a16:creationId xmlns:a16="http://schemas.microsoft.com/office/drawing/2014/main" id="{1042C936-444C-4F0D-9737-291EAFE1E7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D8BCD9-B2E4-4F2D-BC3F-6741A2CDB112}"/>
              </a:ext>
            </a:extLst>
          </p:cNvPr>
          <p:cNvSpPr>
            <a:spLocks noGrp="1"/>
          </p:cNvSpPr>
          <p:nvPr>
            <p:ph type="ctrTitle"/>
          </p:nvPr>
        </p:nvSpPr>
        <p:spPr>
          <a:xfrm>
            <a:off x="2417779" y="802298"/>
            <a:ext cx="8637073" cy="2541431"/>
          </a:xfrm>
        </p:spPr>
        <p:txBody>
          <a:bodyPr>
            <a:normAutofit/>
          </a:bodyPr>
          <a:lstStyle/>
          <a:p>
            <a:r>
              <a:rPr lang="en-GB"/>
              <a:t>Care plan</a:t>
            </a:r>
          </a:p>
        </p:txBody>
      </p:sp>
      <p:sp>
        <p:nvSpPr>
          <p:cNvPr id="3" name="Subtitle 2">
            <a:extLst>
              <a:ext uri="{FF2B5EF4-FFF2-40B4-BE49-F238E27FC236}">
                <a16:creationId xmlns:a16="http://schemas.microsoft.com/office/drawing/2014/main" id="{E238627A-2454-4340-B56A-B8EE776B5F84}"/>
              </a:ext>
            </a:extLst>
          </p:cNvPr>
          <p:cNvSpPr>
            <a:spLocks noGrp="1"/>
          </p:cNvSpPr>
          <p:nvPr>
            <p:ph type="subTitle" idx="1"/>
          </p:nvPr>
        </p:nvSpPr>
        <p:spPr>
          <a:xfrm>
            <a:off x="2417780" y="3531204"/>
            <a:ext cx="8637072" cy="977621"/>
          </a:xfrm>
        </p:spPr>
        <p:txBody>
          <a:bodyPr>
            <a:normAutofit/>
          </a:bodyPr>
          <a:lstStyle/>
          <a:p>
            <a:pPr>
              <a:lnSpc>
                <a:spcPct val="110000"/>
              </a:lnSpc>
            </a:pPr>
            <a:r>
              <a:rPr lang="en-GB" sz="600">
                <a:latin typeface="Arial" panose="020B0604020202020204" pitchFamily="34" charset="0"/>
                <a:cs typeface="Arial" panose="020B0604020202020204" pitchFamily="34" charset="0"/>
              </a:rPr>
              <a:t>Safeena Bi Ali – student no.1715941</a:t>
            </a:r>
          </a:p>
          <a:p>
            <a:pPr>
              <a:lnSpc>
                <a:spcPct val="110000"/>
              </a:lnSpc>
            </a:pPr>
            <a:r>
              <a:rPr lang="en-GB" sz="600">
                <a:latin typeface="Arial" panose="020B0604020202020204" pitchFamily="34" charset="0"/>
                <a:cs typeface="Arial" panose="020B0604020202020204" pitchFamily="34" charset="0"/>
              </a:rPr>
              <a:t>Module: Living with care BMHP6009</a:t>
            </a:r>
          </a:p>
          <a:p>
            <a:pPr>
              <a:lnSpc>
                <a:spcPct val="110000"/>
              </a:lnSpc>
            </a:pPr>
            <a:r>
              <a:rPr lang="en-GB" sz="600">
                <a:latin typeface="Arial" panose="020B0604020202020204" pitchFamily="34" charset="0"/>
                <a:cs typeface="Arial" panose="020B0604020202020204" pitchFamily="34" charset="0"/>
              </a:rPr>
              <a:t>Tutor: Joanne Davies</a:t>
            </a:r>
          </a:p>
          <a:p>
            <a:pPr>
              <a:lnSpc>
                <a:spcPct val="110000"/>
              </a:lnSpc>
            </a:pPr>
            <a:r>
              <a:rPr lang="en-GB" sz="600">
                <a:latin typeface="Arial" panose="020B0604020202020204" pitchFamily="34" charset="0"/>
                <a:cs typeface="Arial" panose="020B0604020202020204" pitchFamily="34" charset="0"/>
              </a:rPr>
              <a:t>Assessment Component 1</a:t>
            </a:r>
          </a:p>
          <a:p>
            <a:pPr>
              <a:lnSpc>
                <a:spcPct val="110000"/>
              </a:lnSpc>
            </a:pPr>
            <a:endParaRPr lang="en-GB" sz="600"/>
          </a:p>
        </p:txBody>
      </p:sp>
      <p:cxnSp>
        <p:nvCxnSpPr>
          <p:cNvPr id="20" name="Straight Connector 19">
            <a:extLst>
              <a:ext uri="{FF2B5EF4-FFF2-40B4-BE49-F238E27FC236}">
                <a16:creationId xmlns:a16="http://schemas.microsoft.com/office/drawing/2014/main" id="{B61C4D9F-F4AF-4ED2-9310-56EB2E19C08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3"/>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22" name="Picture 21">
            <a:extLst>
              <a:ext uri="{FF2B5EF4-FFF2-40B4-BE49-F238E27FC236}">
                <a16:creationId xmlns:a16="http://schemas.microsoft.com/office/drawing/2014/main" id="{419FDB25-3050-4009-9806-3000DDD1C08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4" name="Straight Connector 23">
            <a:extLst>
              <a:ext uri="{FF2B5EF4-FFF2-40B4-BE49-F238E27FC236}">
                <a16:creationId xmlns:a16="http://schemas.microsoft.com/office/drawing/2014/main" id="{8063EF0F-7BC0-4CFB-AB98-20A8DD91D70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996257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FF97FA-39B9-46F4-B50C-0030F303063C}"/>
              </a:ext>
            </a:extLst>
          </p:cNvPr>
          <p:cNvSpPr>
            <a:spLocks noGrp="1"/>
          </p:cNvSpPr>
          <p:nvPr>
            <p:ph type="title"/>
          </p:nvPr>
        </p:nvSpPr>
        <p:spPr>
          <a:xfrm>
            <a:off x="849683" y="1240076"/>
            <a:ext cx="2727813" cy="4584527"/>
          </a:xfrm>
        </p:spPr>
        <p:txBody>
          <a:bodyPr>
            <a:normAutofit/>
          </a:bodyPr>
          <a:lstStyle/>
          <a:p>
            <a:r>
              <a:rPr lang="en-GB" sz="2800">
                <a:solidFill>
                  <a:srgbClr val="FFFFFF"/>
                </a:solidFill>
                <a:latin typeface="Arial" panose="020B0604020202020204" pitchFamily="34" charset="0"/>
                <a:cs typeface="Arial" panose="020B0604020202020204" pitchFamily="34" charset="0"/>
              </a:rPr>
              <a:t>Patient information</a:t>
            </a:r>
          </a:p>
        </p:txBody>
      </p:sp>
      <p:pic>
        <p:nvPicPr>
          <p:cNvPr id="5" name="Picture 4">
            <a:extLst>
              <a:ext uri="{FF2B5EF4-FFF2-40B4-BE49-F238E27FC236}">
                <a16:creationId xmlns:a16="http://schemas.microsoft.com/office/drawing/2014/main" id="{BAEF2BCE-022A-4DAE-AF90-AF8EE66262EB}"/>
              </a:ext>
            </a:extLst>
          </p:cNvPr>
          <p:cNvPicPr>
            <a:picLocks noChangeAspect="1"/>
          </p:cNvPicPr>
          <p:nvPr/>
        </p:nvPicPr>
        <p:blipFill rotWithShape="1">
          <a:blip r:embed="rId2"/>
          <a:srcRect l="21593" t="21099" r="44451" b="21758"/>
          <a:stretch/>
        </p:blipFill>
        <p:spPr>
          <a:xfrm>
            <a:off x="9093702" y="704850"/>
            <a:ext cx="2723160" cy="4319686"/>
          </a:xfrm>
          <a:prstGeom prst="rect">
            <a:avLst/>
          </a:prstGeom>
        </p:spPr>
      </p:pic>
      <p:graphicFrame>
        <p:nvGraphicFramePr>
          <p:cNvPr id="3" name="Table 3">
            <a:extLst>
              <a:ext uri="{FF2B5EF4-FFF2-40B4-BE49-F238E27FC236}">
                <a16:creationId xmlns:a16="http://schemas.microsoft.com/office/drawing/2014/main" id="{B906ACB8-4855-4F49-97D3-7422D0E02823}"/>
              </a:ext>
            </a:extLst>
          </p:cNvPr>
          <p:cNvGraphicFramePr>
            <a:graphicFrameLocks noGrp="1"/>
          </p:cNvGraphicFramePr>
          <p:nvPr>
            <p:extLst>
              <p:ext uri="{D42A27DB-BD31-4B8C-83A1-F6EECF244321}">
                <p14:modId xmlns:p14="http://schemas.microsoft.com/office/powerpoint/2010/main" val="623244127"/>
              </p:ext>
            </p:extLst>
          </p:nvPr>
        </p:nvGraphicFramePr>
        <p:xfrm>
          <a:off x="4129698" y="704850"/>
          <a:ext cx="4964004" cy="4319685"/>
        </p:xfrm>
        <a:graphic>
          <a:graphicData uri="http://schemas.openxmlformats.org/drawingml/2006/table">
            <a:tbl>
              <a:tblPr firstRow="1" bandRow="1">
                <a:tableStyleId>{5C22544A-7EE6-4342-B048-85BDC9FD1C3A}</a:tableStyleId>
              </a:tblPr>
              <a:tblGrid>
                <a:gridCol w="1975827">
                  <a:extLst>
                    <a:ext uri="{9D8B030D-6E8A-4147-A177-3AD203B41FA5}">
                      <a16:colId xmlns:a16="http://schemas.microsoft.com/office/drawing/2014/main" val="607762282"/>
                    </a:ext>
                  </a:extLst>
                </a:gridCol>
                <a:gridCol w="2988177">
                  <a:extLst>
                    <a:ext uri="{9D8B030D-6E8A-4147-A177-3AD203B41FA5}">
                      <a16:colId xmlns:a16="http://schemas.microsoft.com/office/drawing/2014/main" val="2357699223"/>
                    </a:ext>
                  </a:extLst>
                </a:gridCol>
              </a:tblGrid>
              <a:tr h="401170">
                <a:tc>
                  <a:txBody>
                    <a:bodyPr/>
                    <a:lstStyle/>
                    <a:p>
                      <a:r>
                        <a:rPr lang="en-GB"/>
                        <a:t>Service user</a:t>
                      </a:r>
                    </a:p>
                  </a:txBody>
                  <a:tcPr/>
                </a:tc>
                <a:tc>
                  <a:txBody>
                    <a:bodyPr/>
                    <a:lstStyle/>
                    <a:p>
                      <a:r>
                        <a:rPr lang="en-GB"/>
                        <a:t>Details</a:t>
                      </a:r>
                    </a:p>
                  </a:txBody>
                  <a:tcPr/>
                </a:tc>
                <a:extLst>
                  <a:ext uri="{0D108BD9-81ED-4DB2-BD59-A6C34878D82A}">
                    <a16:rowId xmlns:a16="http://schemas.microsoft.com/office/drawing/2014/main" val="6020190"/>
                  </a:ext>
                </a:extLst>
              </a:tr>
              <a:tr h="637399">
                <a:tc>
                  <a:txBody>
                    <a:bodyPr/>
                    <a:lstStyle/>
                    <a:p>
                      <a:r>
                        <a:rPr lang="en-GB" sz="1400">
                          <a:latin typeface="Arial" panose="020B0604020202020204" pitchFamily="34" charset="0"/>
                          <a:cs typeface="Arial" panose="020B0604020202020204" pitchFamily="34" charset="0"/>
                        </a:rPr>
                        <a:t>Personal details</a:t>
                      </a:r>
                    </a:p>
                  </a:txBody>
                  <a:tcPr/>
                </a:tc>
                <a:tc>
                  <a:txBody>
                    <a:bodyPr/>
                    <a:lstStyle/>
                    <a:p>
                      <a:r>
                        <a:rPr lang="en-GB" sz="1400">
                          <a:latin typeface="Arial" panose="020B0604020202020204" pitchFamily="34" charset="0"/>
                          <a:cs typeface="Arial" panose="020B0604020202020204" pitchFamily="34" charset="0"/>
                        </a:rPr>
                        <a:t>Ms. Aisha Ali, 01/01/1949 (age 73)</a:t>
                      </a:r>
                    </a:p>
                  </a:txBody>
                  <a:tcPr/>
                </a:tc>
                <a:extLst>
                  <a:ext uri="{0D108BD9-81ED-4DB2-BD59-A6C34878D82A}">
                    <a16:rowId xmlns:a16="http://schemas.microsoft.com/office/drawing/2014/main" val="2451470033"/>
                  </a:ext>
                </a:extLst>
              </a:tr>
              <a:tr h="637399">
                <a:tc>
                  <a:txBody>
                    <a:bodyPr/>
                    <a:lstStyle/>
                    <a:p>
                      <a:r>
                        <a:rPr lang="en-GB" sz="1400">
                          <a:latin typeface="Arial" panose="020B0604020202020204" pitchFamily="34" charset="0"/>
                          <a:cs typeface="Arial" panose="020B0604020202020204" pitchFamily="34" charset="0"/>
                        </a:rPr>
                        <a:t>Address:</a:t>
                      </a:r>
                    </a:p>
                  </a:txBody>
                  <a:tcPr/>
                </a:tc>
                <a:tc>
                  <a:txBody>
                    <a:bodyPr/>
                    <a:lstStyle/>
                    <a:p>
                      <a:r>
                        <a:rPr lang="en-GB" sz="1400">
                          <a:latin typeface="Arial" panose="020B0604020202020204" pitchFamily="34" charset="0"/>
                          <a:cs typeface="Arial" panose="020B0604020202020204" pitchFamily="34" charset="0"/>
                        </a:rPr>
                        <a:t>220 Cateswell road, Hall Green Birmingham B11 3DZ</a:t>
                      </a:r>
                    </a:p>
                  </a:txBody>
                  <a:tcPr/>
                </a:tc>
                <a:extLst>
                  <a:ext uri="{0D108BD9-81ED-4DB2-BD59-A6C34878D82A}">
                    <a16:rowId xmlns:a16="http://schemas.microsoft.com/office/drawing/2014/main" val="4145828841"/>
                  </a:ext>
                </a:extLst>
              </a:tr>
              <a:tr h="637399">
                <a:tc>
                  <a:txBody>
                    <a:bodyPr/>
                    <a:lstStyle/>
                    <a:p>
                      <a:r>
                        <a:rPr lang="en-GB" sz="1400">
                          <a:latin typeface="Arial" panose="020B0604020202020204" pitchFamily="34" charset="0"/>
                          <a:cs typeface="Arial" panose="020B0604020202020204" pitchFamily="34" charset="0"/>
                        </a:rPr>
                        <a:t>Family/next of kin</a:t>
                      </a:r>
                    </a:p>
                  </a:txBody>
                  <a:tcPr/>
                </a:tc>
                <a:tc>
                  <a:txBody>
                    <a:bodyPr/>
                    <a:lstStyle/>
                    <a:p>
                      <a:r>
                        <a:rPr lang="en-GB" sz="1400">
                          <a:latin typeface="Arial" panose="020B0604020202020204" pitchFamily="34" charset="0"/>
                          <a:cs typeface="Arial" panose="020B0604020202020204" pitchFamily="34" charset="0"/>
                        </a:rPr>
                        <a:t>Mrs Ali has two sons,</a:t>
                      </a:r>
                    </a:p>
                    <a:p>
                      <a:r>
                        <a:rPr lang="en-GB" sz="1400">
                          <a:latin typeface="Arial" panose="020B0604020202020204" pitchFamily="34" charset="0"/>
                          <a:cs typeface="Arial" panose="020B0604020202020204" pitchFamily="34" charset="0"/>
                        </a:rPr>
                        <a:t>Mohammed Ali:07930554007</a:t>
                      </a:r>
                    </a:p>
                  </a:txBody>
                  <a:tcPr/>
                </a:tc>
                <a:extLst>
                  <a:ext uri="{0D108BD9-81ED-4DB2-BD59-A6C34878D82A}">
                    <a16:rowId xmlns:a16="http://schemas.microsoft.com/office/drawing/2014/main" val="3992912624"/>
                  </a:ext>
                </a:extLst>
              </a:tr>
              <a:tr h="637399">
                <a:tc>
                  <a:txBody>
                    <a:bodyPr/>
                    <a:lstStyle/>
                    <a:p>
                      <a:r>
                        <a:rPr lang="en-GB" sz="1400">
                          <a:latin typeface="Arial" panose="020B0604020202020204" pitchFamily="34" charset="0"/>
                          <a:cs typeface="Arial" panose="020B0604020202020204" pitchFamily="34" charset="0"/>
                        </a:rPr>
                        <a:t>G.P</a:t>
                      </a:r>
                    </a:p>
                  </a:txBody>
                  <a:tcPr/>
                </a:tc>
                <a:tc>
                  <a:txBody>
                    <a:bodyPr/>
                    <a:lstStyle/>
                    <a:p>
                      <a:r>
                        <a:rPr lang="en-GB" sz="1400" err="1">
                          <a:latin typeface="Arial" panose="020B0604020202020204" pitchFamily="34" charset="0"/>
                          <a:cs typeface="Arial" panose="020B0604020202020204" pitchFamily="34" charset="0"/>
                        </a:rPr>
                        <a:t>Dr.</a:t>
                      </a:r>
                      <a:r>
                        <a:rPr lang="en-GB" sz="1400">
                          <a:latin typeface="Arial" panose="020B0604020202020204" pitchFamily="34" charset="0"/>
                          <a:cs typeface="Arial" panose="020B0604020202020204" pitchFamily="34" charset="0"/>
                        </a:rPr>
                        <a:t> Rehman 8-10 Edward road, Balsall Heath Birmingham B129PY</a:t>
                      </a:r>
                    </a:p>
                    <a:p>
                      <a:r>
                        <a:rPr lang="en-GB" sz="1400">
                          <a:latin typeface="Arial" panose="020B0604020202020204" pitchFamily="34" charset="0"/>
                          <a:cs typeface="Arial" panose="020B0604020202020204" pitchFamily="34" charset="0"/>
                        </a:rPr>
                        <a:t>0121 4404666</a:t>
                      </a:r>
                    </a:p>
                  </a:txBody>
                  <a:tcPr/>
                </a:tc>
                <a:extLst>
                  <a:ext uri="{0D108BD9-81ED-4DB2-BD59-A6C34878D82A}">
                    <a16:rowId xmlns:a16="http://schemas.microsoft.com/office/drawing/2014/main" val="2662341925"/>
                  </a:ext>
                </a:extLst>
              </a:tr>
              <a:tr h="637399">
                <a:tc>
                  <a:txBody>
                    <a:bodyPr/>
                    <a:lstStyle/>
                    <a:p>
                      <a:r>
                        <a:rPr lang="en-GB" sz="1400">
                          <a:latin typeface="Arial" panose="020B0604020202020204" pitchFamily="34" charset="0"/>
                          <a:cs typeface="Arial" panose="020B0604020202020204" pitchFamily="34" charset="0"/>
                        </a:rPr>
                        <a:t>Ethnicity:</a:t>
                      </a:r>
                    </a:p>
                  </a:txBody>
                  <a:tcPr/>
                </a:tc>
                <a:tc>
                  <a:txBody>
                    <a:bodyPr/>
                    <a:lstStyle/>
                    <a:p>
                      <a:r>
                        <a:rPr lang="en-GB" sz="1400">
                          <a:latin typeface="Arial" panose="020B0604020202020204" pitchFamily="34" charset="0"/>
                          <a:cs typeface="Arial" panose="020B0604020202020204" pitchFamily="34" charset="0"/>
                        </a:rPr>
                        <a:t>British Pakistani (language Urdu)</a:t>
                      </a:r>
                    </a:p>
                  </a:txBody>
                  <a:tcPr/>
                </a:tc>
                <a:extLst>
                  <a:ext uri="{0D108BD9-81ED-4DB2-BD59-A6C34878D82A}">
                    <a16:rowId xmlns:a16="http://schemas.microsoft.com/office/drawing/2014/main" val="3598197531"/>
                  </a:ext>
                </a:extLst>
              </a:tr>
              <a:tr h="637399">
                <a:tc>
                  <a:txBody>
                    <a:bodyPr/>
                    <a:lstStyle/>
                    <a:p>
                      <a:r>
                        <a:rPr lang="en-GB" sz="1400">
                          <a:latin typeface="Arial" panose="020B0604020202020204" pitchFamily="34" charset="0"/>
                          <a:cs typeface="Arial" panose="020B0604020202020204" pitchFamily="34" charset="0"/>
                        </a:rPr>
                        <a:t>Religion:</a:t>
                      </a:r>
                    </a:p>
                  </a:txBody>
                  <a:tcPr/>
                </a:tc>
                <a:tc>
                  <a:txBody>
                    <a:bodyPr/>
                    <a:lstStyle/>
                    <a:p>
                      <a:r>
                        <a:rPr lang="en-GB" sz="1400">
                          <a:latin typeface="Arial" panose="020B0604020202020204" pitchFamily="34" charset="0"/>
                          <a:cs typeface="Arial" panose="020B0604020202020204" pitchFamily="34" charset="0"/>
                        </a:rPr>
                        <a:t>Islam</a:t>
                      </a:r>
                    </a:p>
                  </a:txBody>
                  <a:tcPr/>
                </a:tc>
                <a:extLst>
                  <a:ext uri="{0D108BD9-81ED-4DB2-BD59-A6C34878D82A}">
                    <a16:rowId xmlns:a16="http://schemas.microsoft.com/office/drawing/2014/main" val="1187435887"/>
                  </a:ext>
                </a:extLst>
              </a:tr>
            </a:tbl>
          </a:graphicData>
        </a:graphic>
      </p:graphicFrame>
      <p:sp>
        <p:nvSpPr>
          <p:cNvPr id="4" name="TextBox 3">
            <a:extLst>
              <a:ext uri="{FF2B5EF4-FFF2-40B4-BE49-F238E27FC236}">
                <a16:creationId xmlns:a16="http://schemas.microsoft.com/office/drawing/2014/main" id="{3B130CC2-77C0-4627-9555-5D34C134CE5C}"/>
              </a:ext>
            </a:extLst>
          </p:cNvPr>
          <p:cNvSpPr txBox="1"/>
          <p:nvPr/>
        </p:nvSpPr>
        <p:spPr>
          <a:xfrm>
            <a:off x="9093702" y="5457825"/>
            <a:ext cx="2458800" cy="369332"/>
          </a:xfrm>
          <a:prstGeom prst="rect">
            <a:avLst/>
          </a:prstGeom>
          <a:noFill/>
        </p:spPr>
        <p:txBody>
          <a:bodyPr wrap="square" rtlCol="0">
            <a:spAutoFit/>
          </a:bodyPr>
          <a:lstStyle/>
          <a:p>
            <a:r>
              <a:rPr lang="en-GB"/>
              <a:t>https://unsplash.com</a:t>
            </a:r>
          </a:p>
        </p:txBody>
      </p:sp>
    </p:spTree>
    <p:extLst>
      <p:ext uri="{BB962C8B-B14F-4D97-AF65-F5344CB8AC3E}">
        <p14:creationId xmlns:p14="http://schemas.microsoft.com/office/powerpoint/2010/main" val="11612423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7E0631-008C-4EF4-A038-F6A3576FF2A4}"/>
              </a:ext>
            </a:extLst>
          </p:cNvPr>
          <p:cNvSpPr>
            <a:spLocks noGrp="1"/>
          </p:cNvSpPr>
          <p:nvPr>
            <p:ph type="title"/>
          </p:nvPr>
        </p:nvSpPr>
        <p:spPr>
          <a:xfrm>
            <a:off x="844476" y="1600199"/>
            <a:ext cx="3539266" cy="4297680"/>
          </a:xfrm>
        </p:spPr>
        <p:txBody>
          <a:bodyPr anchor="ctr">
            <a:normAutofit/>
          </a:bodyPr>
          <a:lstStyle/>
          <a:p>
            <a:r>
              <a:rPr lang="en-GB"/>
              <a:t>Patient History</a:t>
            </a:r>
          </a:p>
        </p:txBody>
      </p:sp>
      <p:cxnSp>
        <p:nvCxnSpPr>
          <p:cNvPr id="10" name="Straight Connector 9">
            <a:extLst>
              <a:ext uri="{FF2B5EF4-FFF2-40B4-BE49-F238E27FC236}">
                <a16:creationId xmlns:a16="http://schemas.microsoft.com/office/drawing/2014/main" id="{9EC65442-F244-409C-BF44-C5D6472E81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148839"/>
            <a:ext cx="0" cy="320040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51AC63F-6883-4049-9B69-D93A2C969FEB}"/>
              </a:ext>
            </a:extLst>
          </p:cNvPr>
          <p:cNvSpPr>
            <a:spLocks noGrp="1"/>
          </p:cNvSpPr>
          <p:nvPr>
            <p:ph idx="1"/>
          </p:nvPr>
        </p:nvSpPr>
        <p:spPr>
          <a:xfrm>
            <a:off x="4924851" y="1600199"/>
            <a:ext cx="6130003" cy="4297680"/>
          </a:xfrm>
        </p:spPr>
        <p:txBody>
          <a:bodyPr anchor="ctr">
            <a:normAutofit/>
          </a:bodyPr>
          <a:lstStyle/>
          <a:p>
            <a:r>
              <a:rPr lang="en-GB" sz="1600">
                <a:latin typeface="Arial" panose="020B0604020202020204" pitchFamily="34" charset="0"/>
                <a:cs typeface="Arial" panose="020B0604020202020204" pitchFamily="34" charset="0"/>
              </a:rPr>
              <a:t>Ms Aisha Ali is currently living alone at her home address, her  son had raised concerns over Ms Ali’s health as he felt she is unable to carry out her daily jobs. Things have changed since having a stroke and she is now unable to manage.</a:t>
            </a:r>
          </a:p>
          <a:p>
            <a:r>
              <a:rPr lang="en-GB" sz="1600">
                <a:latin typeface="Arial" panose="020B0604020202020204" pitchFamily="34" charset="0"/>
                <a:cs typeface="Arial" panose="020B0604020202020204" pitchFamily="34" charset="0"/>
              </a:rPr>
              <a:t>She now has multiple issues regarding  her deteriorating health,</a:t>
            </a:r>
          </a:p>
          <a:p>
            <a:r>
              <a:rPr lang="en-GB" sz="1600">
                <a:latin typeface="Arial" panose="020B0604020202020204" pitchFamily="34" charset="0"/>
                <a:cs typeface="Arial" panose="020B0604020202020204" pitchFamily="34" charset="0"/>
              </a:rPr>
              <a:t> Ms Ali is now unable to live alone, she will now require Domiciliary care as this will help her to maintain her independence.  Domiciliary care is a vital help line for people growing older and who want to remain independent. “factors associated with the improvement in stroke recovery is beneficial to intensify an optimal stroke care and home based rehabilitation services”, Ismail (2020).</a:t>
            </a:r>
          </a:p>
        </p:txBody>
      </p:sp>
    </p:spTree>
    <p:extLst>
      <p:ext uri="{BB962C8B-B14F-4D97-AF65-F5344CB8AC3E}">
        <p14:creationId xmlns:p14="http://schemas.microsoft.com/office/powerpoint/2010/main" val="28169357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C600C-A9A0-42C0-9FE5-1DF0EBDE9FD7}"/>
              </a:ext>
            </a:extLst>
          </p:cNvPr>
          <p:cNvSpPr>
            <a:spLocks noGrp="1"/>
          </p:cNvSpPr>
          <p:nvPr>
            <p:ph type="title"/>
          </p:nvPr>
        </p:nvSpPr>
        <p:spPr/>
        <p:txBody>
          <a:bodyPr/>
          <a:lstStyle/>
          <a:p>
            <a:r>
              <a:rPr lang="en-GB"/>
              <a:t>Medication</a:t>
            </a:r>
          </a:p>
        </p:txBody>
      </p:sp>
      <p:graphicFrame>
        <p:nvGraphicFramePr>
          <p:cNvPr id="4" name="Table 4">
            <a:extLst>
              <a:ext uri="{FF2B5EF4-FFF2-40B4-BE49-F238E27FC236}">
                <a16:creationId xmlns:a16="http://schemas.microsoft.com/office/drawing/2014/main" id="{27BC5D0B-720A-4297-85C5-8AAEA7128F26}"/>
              </a:ext>
            </a:extLst>
          </p:cNvPr>
          <p:cNvGraphicFramePr>
            <a:graphicFrameLocks noGrp="1"/>
          </p:cNvGraphicFramePr>
          <p:nvPr>
            <p:ph idx="1"/>
            <p:extLst>
              <p:ext uri="{D42A27DB-BD31-4B8C-83A1-F6EECF244321}">
                <p14:modId xmlns:p14="http://schemas.microsoft.com/office/powerpoint/2010/main" val="289631790"/>
              </p:ext>
            </p:extLst>
          </p:nvPr>
        </p:nvGraphicFramePr>
        <p:xfrm>
          <a:off x="1368635" y="1904164"/>
          <a:ext cx="9769161" cy="3243072"/>
        </p:xfrm>
        <a:graphic>
          <a:graphicData uri="http://schemas.openxmlformats.org/drawingml/2006/table">
            <a:tbl>
              <a:tblPr firstRow="1" bandRow="1">
                <a:tableStyleId>{00A15C55-8517-42AA-B614-E9B94910E393}</a:tableStyleId>
              </a:tblPr>
              <a:tblGrid>
                <a:gridCol w="9769161">
                  <a:extLst>
                    <a:ext uri="{9D8B030D-6E8A-4147-A177-3AD203B41FA5}">
                      <a16:colId xmlns:a16="http://schemas.microsoft.com/office/drawing/2014/main" val="1989158987"/>
                    </a:ext>
                  </a:extLst>
                </a:gridCol>
              </a:tblGrid>
              <a:tr h="370840">
                <a:tc>
                  <a:txBody>
                    <a:bodyPr/>
                    <a:lstStyle/>
                    <a:p>
                      <a:pPr>
                        <a:lnSpc>
                          <a:spcPct val="110000"/>
                        </a:lnSpc>
                      </a:pPr>
                      <a:r>
                        <a:rPr lang="en-GB" sz="1600" b="0">
                          <a:latin typeface="Arial" panose="020B0604020202020204" pitchFamily="34" charset="0"/>
                          <a:cs typeface="Arial" panose="020B0604020202020204" pitchFamily="34" charset="0"/>
                        </a:rPr>
                        <a:t>Ms Ali suffers from: Type 2 Diabetes, Arthritis, High Blood Pressure and has recently had a stroke.</a:t>
                      </a:r>
                    </a:p>
                    <a:p>
                      <a:endParaRPr lang="en-GB"/>
                    </a:p>
                  </a:txBody>
                  <a:tcPr/>
                </a:tc>
                <a:extLst>
                  <a:ext uri="{0D108BD9-81ED-4DB2-BD59-A6C34878D82A}">
                    <a16:rowId xmlns:a16="http://schemas.microsoft.com/office/drawing/2014/main" val="1300182848"/>
                  </a:ext>
                </a:extLst>
              </a:tr>
              <a:tr h="187802">
                <a:tc>
                  <a:txBody>
                    <a:bodyPr/>
                    <a:lstStyle/>
                    <a:p>
                      <a:pPr>
                        <a:lnSpc>
                          <a:spcPct val="110000"/>
                        </a:lnSpc>
                      </a:pPr>
                      <a:r>
                        <a:rPr lang="en-GB" sz="1600">
                          <a:latin typeface="Arial" panose="020B0604020202020204" pitchFamily="34" charset="0"/>
                          <a:cs typeface="Arial" panose="020B0604020202020204" pitchFamily="34" charset="0"/>
                        </a:rPr>
                        <a:t>For Diabetes (Metformin 3 times a day, Diabetes is an illness that can be reversed “if a person is able to change their diet, lose weight, and increase and maintain physical activity level they're more likely to achieve good management of their blood sugar levels. Basina, (2020).</a:t>
                      </a:r>
                    </a:p>
                    <a:p>
                      <a:endParaRPr lang="en-GB"/>
                    </a:p>
                  </a:txBody>
                  <a:tcPr/>
                </a:tc>
                <a:extLst>
                  <a:ext uri="{0D108BD9-81ED-4DB2-BD59-A6C34878D82A}">
                    <a16:rowId xmlns:a16="http://schemas.microsoft.com/office/drawing/2014/main" val="2601856912"/>
                  </a:ext>
                </a:extLst>
              </a:tr>
              <a:tr h="370840">
                <a:tc>
                  <a:txBody>
                    <a:bodyPr/>
                    <a:lstStyle/>
                    <a:p>
                      <a:pPr>
                        <a:lnSpc>
                          <a:spcPct val="110000"/>
                        </a:lnSpc>
                      </a:pPr>
                      <a:r>
                        <a:rPr lang="en-GB" sz="1600">
                          <a:latin typeface="Arial" panose="020B0604020202020204" pitchFamily="34" charset="0"/>
                          <a:cs typeface="Arial" panose="020B0604020202020204" pitchFamily="34" charset="0"/>
                        </a:rPr>
                        <a:t>For High blood pressure (Losartan) 2 times a day High Blood pressure is a major risk factor which can lead to many further diseases such as stroke and cardiovascular diseases.  According to a journal “undiagnosed elevated blood pressure and it’s lifestyle related risk factors are serious among adults” Kalyani,(2020). </a:t>
                      </a:r>
                    </a:p>
                    <a:p>
                      <a:endParaRPr lang="en-GB"/>
                    </a:p>
                  </a:txBody>
                  <a:tcPr/>
                </a:tc>
                <a:extLst>
                  <a:ext uri="{0D108BD9-81ED-4DB2-BD59-A6C34878D82A}">
                    <a16:rowId xmlns:a16="http://schemas.microsoft.com/office/drawing/2014/main" val="2026940359"/>
                  </a:ext>
                </a:extLst>
              </a:tr>
            </a:tbl>
          </a:graphicData>
        </a:graphic>
      </p:graphicFrame>
    </p:spTree>
    <p:extLst>
      <p:ext uri="{BB962C8B-B14F-4D97-AF65-F5344CB8AC3E}">
        <p14:creationId xmlns:p14="http://schemas.microsoft.com/office/powerpoint/2010/main" val="33495059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9" name="Rectangle 11">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30" name="Picture 13">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1" name="Straight Connector 15">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17">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33" name="Rectangle 19">
            <a:extLst>
              <a:ext uri="{FF2B5EF4-FFF2-40B4-BE49-F238E27FC236}">
                <a16:creationId xmlns:a16="http://schemas.microsoft.com/office/drawing/2014/main" id="{D0712110-0BC1-4B31-B3BB-63B44222E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21">
            <a:extLst>
              <a:ext uri="{FF2B5EF4-FFF2-40B4-BE49-F238E27FC236}">
                <a16:creationId xmlns:a16="http://schemas.microsoft.com/office/drawing/2014/main" id="{4466B5F3-C053-4580-B04A-1EF949888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9CE13D27-486D-47E4-97DA-74D25407CDAC}"/>
              </a:ext>
            </a:extLst>
          </p:cNvPr>
          <p:cNvSpPr>
            <a:spLocks noGrp="1"/>
          </p:cNvSpPr>
          <p:nvPr>
            <p:ph type="title"/>
          </p:nvPr>
        </p:nvSpPr>
        <p:spPr>
          <a:xfrm>
            <a:off x="1452616" y="962902"/>
            <a:ext cx="4176384" cy="2380828"/>
          </a:xfrm>
        </p:spPr>
        <p:txBody>
          <a:bodyPr vert="horz" lIns="91440" tIns="45720" rIns="91440" bIns="0" rtlCol="0" anchor="b">
            <a:normAutofit/>
          </a:bodyPr>
          <a:lstStyle/>
          <a:p>
            <a:r>
              <a:rPr lang="en-US" sz="4800"/>
              <a:t>advocacy</a:t>
            </a:r>
          </a:p>
        </p:txBody>
      </p:sp>
      <p:cxnSp>
        <p:nvCxnSpPr>
          <p:cNvPr id="35" name="Straight Connector 23">
            <a:extLst>
              <a:ext uri="{FF2B5EF4-FFF2-40B4-BE49-F238E27FC236}">
                <a16:creationId xmlns:a16="http://schemas.microsoft.com/office/drawing/2014/main" id="{FA6123F2-4B61-414F-A7E5-5B7828EACA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7" y="3528543"/>
            <a:ext cx="4171479"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36" name="Picture 25">
            <a:extLst>
              <a:ext uri="{FF2B5EF4-FFF2-40B4-BE49-F238E27FC236}">
                <a16:creationId xmlns:a16="http://schemas.microsoft.com/office/drawing/2014/main" id="{25CED634-E2D0-4AB7-96DD-816C9B52C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8" name="Straight Connector 27">
            <a:extLst>
              <a:ext uri="{FF2B5EF4-FFF2-40B4-BE49-F238E27FC236}">
                <a16:creationId xmlns:a16="http://schemas.microsoft.com/office/drawing/2014/main" id="{FCDDCDFB-696D-4FDF-9B58-24F71B7C37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7" name="Table 7">
            <a:extLst>
              <a:ext uri="{FF2B5EF4-FFF2-40B4-BE49-F238E27FC236}">
                <a16:creationId xmlns:a16="http://schemas.microsoft.com/office/drawing/2014/main" id="{2FEEC9F5-9223-41CD-BFB8-901629FD92B7}"/>
              </a:ext>
            </a:extLst>
          </p:cNvPr>
          <p:cNvGraphicFramePr>
            <a:graphicFrameLocks noGrp="1"/>
          </p:cNvGraphicFramePr>
          <p:nvPr>
            <p:extLst>
              <p:ext uri="{D42A27DB-BD31-4B8C-83A1-F6EECF244321}">
                <p14:modId xmlns:p14="http://schemas.microsoft.com/office/powerpoint/2010/main" val="836575912"/>
              </p:ext>
            </p:extLst>
          </p:nvPr>
        </p:nvGraphicFramePr>
        <p:xfrm>
          <a:off x="6104459" y="1055077"/>
          <a:ext cx="4960442" cy="4431335"/>
        </p:xfrm>
        <a:graphic>
          <a:graphicData uri="http://schemas.openxmlformats.org/drawingml/2006/table">
            <a:tbl>
              <a:tblPr firstRow="1" lastRow="1" bandRow="1">
                <a:noFill/>
                <a:tableStyleId>{E8034E78-7F5D-4C2E-B375-FC64B27BC917}</a:tableStyleId>
              </a:tblPr>
              <a:tblGrid>
                <a:gridCol w="4960442">
                  <a:extLst>
                    <a:ext uri="{9D8B030D-6E8A-4147-A177-3AD203B41FA5}">
                      <a16:colId xmlns:a16="http://schemas.microsoft.com/office/drawing/2014/main" val="4111888579"/>
                    </a:ext>
                  </a:extLst>
                </a:gridCol>
              </a:tblGrid>
              <a:tr h="595677">
                <a:tc>
                  <a:txBody>
                    <a:bodyPr/>
                    <a:lstStyle/>
                    <a:p>
                      <a:endParaRPr lang="en-GB" sz="1200" b="0" cap="none" spc="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cap="none" spc="0">
                          <a:solidFill>
                            <a:schemeClr val="tx1"/>
                          </a:solidFill>
                        </a:rPr>
                        <a:t>Advocacy “means getting support from another person to help you express your views and wishes, and help you stand up for your rights”, Mind (2021). </a:t>
                      </a:r>
                      <a:r>
                        <a:rPr kumimoji="0" lang="en-GB"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 </a:t>
                      </a:r>
                    </a:p>
                  </a:txBody>
                  <a:tcPr marL="66383" marR="66383" marT="46468" marB="46468">
                    <a:lnL w="12700" cmpd="sng">
                      <a:noFill/>
                    </a:lnL>
                    <a:lnR w="12700" cmpd="sng">
                      <a:noFill/>
                    </a:lnR>
                    <a:lnT w="28575" cap="flat" cmpd="sng" algn="ctr">
                      <a:solidFill>
                        <a:schemeClr val="tx1"/>
                      </a:solidFill>
                      <a:prstDash val="solid"/>
                    </a:lnT>
                    <a:lnB w="38100" cmpd="sng">
                      <a:noFill/>
                    </a:lnB>
                    <a:noFill/>
                  </a:tcPr>
                </a:tc>
                <a:extLst>
                  <a:ext uri="{0D108BD9-81ED-4DB2-BD59-A6C34878D82A}">
                    <a16:rowId xmlns:a16="http://schemas.microsoft.com/office/drawing/2014/main" val="3688059100"/>
                  </a:ext>
                </a:extLst>
              </a:tr>
              <a:tr h="73906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Advocacy can be of crucial importance to older people and “aims to help people by supporting them to express their own needs and make their own informed decisions”, Lee p.11(2016).</a:t>
                      </a:r>
                    </a:p>
                    <a:p>
                      <a:endParaRPr lang="en-GB" sz="1200" cap="none" spc="0">
                        <a:solidFill>
                          <a:schemeClr val="tx1"/>
                        </a:solidFill>
                      </a:endParaRPr>
                    </a:p>
                  </a:txBody>
                  <a:tcPr marL="66383" marR="66383" marT="46468" marB="46468">
                    <a:lnL w="28575" cap="flat" cmpd="sng" algn="ctr">
                      <a:noFill/>
                      <a:prstDash val="solid"/>
                    </a:lnL>
                    <a:lnR w="28575" cap="flat" cmpd="sng" algn="ctr">
                      <a:noFill/>
                      <a:prstDash val="solid"/>
                    </a:lnR>
                    <a:lnT w="38100" cmpd="sng">
                      <a:noFill/>
                    </a:lnT>
                    <a:lnB w="12700" cap="flat" cmpd="sng" algn="ctr">
                      <a:noFill/>
                      <a:prstDash val="solid"/>
                    </a:lnB>
                    <a:noFill/>
                  </a:tcPr>
                </a:tc>
                <a:extLst>
                  <a:ext uri="{0D108BD9-81ED-4DB2-BD59-A6C34878D82A}">
                    <a16:rowId xmlns:a16="http://schemas.microsoft.com/office/drawing/2014/main" val="3516990654"/>
                  </a:ext>
                </a:extLst>
              </a:tr>
              <a:tr h="51779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cap="none" spc="0">
                          <a:solidFill>
                            <a:schemeClr val="tx1"/>
                          </a:solidFill>
                          <a:latin typeface="Arial" panose="020B0604020202020204" pitchFamily="34" charset="0"/>
                          <a:cs typeface="Arial" panose="020B0604020202020204" pitchFamily="34" charset="0"/>
                        </a:rPr>
                        <a:t>Patient centred care “invite and involve older person’s in their care and to support their health and well-being”, Sundler (2019).</a:t>
                      </a:r>
                    </a:p>
                    <a:p>
                      <a:endParaRPr lang="en-GB" sz="1200" cap="none" spc="0">
                        <a:solidFill>
                          <a:schemeClr val="tx1"/>
                        </a:solidFill>
                      </a:endParaRPr>
                    </a:p>
                  </a:txBody>
                  <a:tcPr marL="66383" marR="66383" marT="46468" marB="46468">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3694366480"/>
                  </a:ext>
                </a:extLst>
              </a:tr>
              <a:tr h="834355">
                <a:tc>
                  <a:txBody>
                    <a:bodyPr/>
                    <a:lstStyle/>
                    <a:p>
                      <a:pPr marL="0" marR="0" lvl="0" indent="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None/>
                        <a:tabLst/>
                        <a:defRPr/>
                      </a:pPr>
                      <a:r>
                        <a:rPr kumimoji="0" lang="en-GB"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Mrs Ali speaks very little English and would benefit from Urdu speaking carers who are able to communicate .Mrs Ali is a Muslim and therefore her religious belief mean that her dietary requirements need  Halal meat</a:t>
                      </a:r>
                    </a:p>
                  </a:txBody>
                  <a:tcPr marL="66383" marR="66383" marT="46468" marB="46468">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1734878185"/>
                  </a:ext>
                </a:extLst>
              </a:tr>
              <a:tr h="104885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schemeClr val="tx1"/>
                          </a:solidFill>
                          <a:effectLst/>
                          <a:uLnTx/>
                          <a:uFillTx/>
                          <a:latin typeface="Arial" panose="020B0604020202020204" pitchFamily="34" charset="0"/>
                          <a:ea typeface="+mn-ea"/>
                          <a:cs typeface="Arial" panose="020B0604020202020204" pitchFamily="34" charset="0"/>
                        </a:rPr>
                        <a:t>Mrs Ali would like to be cared for by female carers only, therefore allowing the patient to have some control and power over her care plan. “increased use of personal budgets and cultural shifts towards providing long term care in people’s own homes have been providing new employment opportunities for some groups of men as well as women”, Shereen p.35 (2016).</a:t>
                      </a:r>
                    </a:p>
                    <a:p>
                      <a:endParaRPr lang="en-GB" sz="1200" cap="none" spc="0">
                        <a:solidFill>
                          <a:schemeClr val="tx1"/>
                        </a:solidFill>
                      </a:endParaRPr>
                    </a:p>
                  </a:txBody>
                  <a:tcPr marL="66383" marR="66383" marT="46468" marB="46468">
                    <a:lnL w="28575" cap="flat" cmpd="sng" algn="ctr">
                      <a:noFill/>
                      <a:prstDash val="solid"/>
                    </a:lnL>
                    <a:lnR w="28575" cap="flat" cmpd="sng" algn="ctr">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4123920764"/>
                  </a:ext>
                </a:extLst>
              </a:tr>
            </a:tbl>
          </a:graphicData>
        </a:graphic>
      </p:graphicFrame>
    </p:spTree>
    <p:extLst>
      <p:ext uri="{BB962C8B-B14F-4D97-AF65-F5344CB8AC3E}">
        <p14:creationId xmlns:p14="http://schemas.microsoft.com/office/powerpoint/2010/main" val="3180569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8E7A6F0-5CD3-481E-B0F2-E7F99FE675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511290DF-4975-4FCD-8B8D-BBC86B8366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A1213DFF-C600-48C4-95FE-89C9E3AB8EAF}"/>
              </a:ext>
            </a:extLst>
          </p:cNvPr>
          <p:cNvSpPr>
            <a:spLocks noGrp="1"/>
          </p:cNvSpPr>
          <p:nvPr>
            <p:ph type="title"/>
          </p:nvPr>
        </p:nvSpPr>
        <p:spPr>
          <a:xfrm>
            <a:off x="860612" y="1138228"/>
            <a:ext cx="3793685" cy="3858767"/>
          </a:xfrm>
        </p:spPr>
        <p:txBody>
          <a:bodyPr anchor="ctr">
            <a:normAutofit/>
          </a:bodyPr>
          <a:lstStyle/>
          <a:p>
            <a:r>
              <a:rPr lang="en-GB" sz="3300">
                <a:latin typeface="Arial" panose="020B0604020202020204" pitchFamily="34" charset="0"/>
                <a:cs typeface="Arial" panose="020B0604020202020204" pitchFamily="34" charset="0"/>
              </a:rPr>
              <a:t>Dietary requirements</a:t>
            </a:r>
          </a:p>
        </p:txBody>
      </p:sp>
      <p:grpSp>
        <p:nvGrpSpPr>
          <p:cNvPr id="23" name="Group 22">
            <a:extLst>
              <a:ext uri="{FF2B5EF4-FFF2-40B4-BE49-F238E27FC236}">
                <a16:creationId xmlns:a16="http://schemas.microsoft.com/office/drawing/2014/main" id="{357CA18A-A333-4DCB-842B-76827D2ECB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00021" y="638300"/>
            <a:ext cx="6409605" cy="4858625"/>
            <a:chOff x="7807230" y="2012810"/>
            <a:chExt cx="3251252" cy="3459865"/>
          </a:xfrm>
        </p:grpSpPr>
        <p:sp>
          <p:nvSpPr>
            <p:cNvPr id="24" name="Rectangle 23">
              <a:extLst>
                <a:ext uri="{FF2B5EF4-FFF2-40B4-BE49-F238E27FC236}">
                  <a16:creationId xmlns:a16="http://schemas.microsoft.com/office/drawing/2014/main" id="{6E785FC3-CE7B-46F8-8C7A-EBBF001ED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75069D9A-30C7-4159-880C-DD2BDC5100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7" name="Rectangle 26">
            <a:extLst>
              <a:ext uri="{FF2B5EF4-FFF2-40B4-BE49-F238E27FC236}">
                <a16:creationId xmlns:a16="http://schemas.microsoft.com/office/drawing/2014/main" id="{D9FE1511-6E1B-4F0E-8FF0-958527181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9891" y="973636"/>
            <a:ext cx="5769864" cy="4187952"/>
          </a:xfrm>
          <a:prstGeom prst="rect">
            <a:avLst/>
          </a:prstGeom>
          <a:solidFill>
            <a:srgbClr val="FFFFFF"/>
          </a:solidFill>
          <a:ln w="6350">
            <a:solidFill>
              <a:srgbClr val="DFDBD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0C67C6F-40EF-4403-8036-42B74E04563C}"/>
              </a:ext>
            </a:extLst>
          </p:cNvPr>
          <p:cNvSpPr>
            <a:spLocks noGrp="1"/>
          </p:cNvSpPr>
          <p:nvPr>
            <p:ph idx="1"/>
          </p:nvPr>
        </p:nvSpPr>
        <p:spPr>
          <a:xfrm>
            <a:off x="5584483" y="1138228"/>
            <a:ext cx="5440680" cy="3858768"/>
          </a:xfrm>
        </p:spPr>
        <p:txBody>
          <a:bodyPr anchor="ctr">
            <a:normAutofit/>
          </a:bodyPr>
          <a:lstStyle/>
          <a:p>
            <a:pPr>
              <a:lnSpc>
                <a:spcPct val="110000"/>
              </a:lnSpc>
            </a:pPr>
            <a:r>
              <a:rPr lang="en-GB" sz="1600">
                <a:solidFill>
                  <a:srgbClr val="000000"/>
                </a:solidFill>
                <a:latin typeface="Arial" panose="020B0604020202020204" pitchFamily="34" charset="0"/>
                <a:cs typeface="Arial" panose="020B0604020202020204" pitchFamily="34" charset="0"/>
              </a:rPr>
              <a:t>Mrs Ali only eats Halal meat.</a:t>
            </a:r>
          </a:p>
          <a:p>
            <a:pPr>
              <a:lnSpc>
                <a:spcPct val="110000"/>
              </a:lnSpc>
            </a:pPr>
            <a:r>
              <a:rPr lang="en-GB" sz="1600">
                <a:solidFill>
                  <a:srgbClr val="000000"/>
                </a:solidFill>
                <a:latin typeface="Arial" panose="020B0604020202020204" pitchFamily="34" charset="0"/>
                <a:cs typeface="Arial" panose="020B0604020202020204" pitchFamily="34" charset="0"/>
              </a:rPr>
              <a:t>Due to diabetes she is  unable to have sugar in her tea.</a:t>
            </a:r>
          </a:p>
          <a:p>
            <a:pPr>
              <a:lnSpc>
                <a:spcPct val="110000"/>
              </a:lnSpc>
            </a:pPr>
            <a:r>
              <a:rPr lang="en-GB" sz="1600">
                <a:solidFill>
                  <a:srgbClr val="000000"/>
                </a:solidFill>
                <a:latin typeface="Arial" panose="020B0604020202020204" pitchFamily="34" charset="0"/>
                <a:cs typeface="Arial" panose="020B0604020202020204" pitchFamily="34" charset="0"/>
              </a:rPr>
              <a:t>Breakfast: Toast with egg  and tea or porridge (no sugar)</a:t>
            </a:r>
          </a:p>
          <a:p>
            <a:pPr>
              <a:lnSpc>
                <a:spcPct val="110000"/>
              </a:lnSpc>
            </a:pPr>
            <a:r>
              <a:rPr lang="en-GB" sz="1600">
                <a:solidFill>
                  <a:srgbClr val="000000"/>
                </a:solidFill>
                <a:latin typeface="Arial" panose="020B0604020202020204" pitchFamily="34" charset="0"/>
                <a:cs typeface="Arial" panose="020B0604020202020204" pitchFamily="34" charset="0"/>
              </a:rPr>
              <a:t>Lunch: sandwich, fruit with water (needs to drink more water)</a:t>
            </a:r>
          </a:p>
          <a:p>
            <a:pPr>
              <a:lnSpc>
                <a:spcPct val="110000"/>
              </a:lnSpc>
            </a:pPr>
            <a:r>
              <a:rPr lang="en-GB" sz="1600">
                <a:solidFill>
                  <a:srgbClr val="000000"/>
                </a:solidFill>
                <a:latin typeface="Arial" panose="020B0604020202020204" pitchFamily="34" charset="0"/>
                <a:cs typeface="Arial" panose="020B0604020202020204" pitchFamily="34" charset="0"/>
              </a:rPr>
              <a:t>Dinner: Main meal with water.	 </a:t>
            </a:r>
          </a:p>
          <a:p>
            <a:pPr>
              <a:lnSpc>
                <a:spcPct val="110000"/>
              </a:lnSpc>
            </a:pPr>
            <a:r>
              <a:rPr lang="en-GB" sz="1600">
                <a:solidFill>
                  <a:srgbClr val="000000"/>
                </a:solidFill>
                <a:latin typeface="Arial" panose="020B0604020202020204" pitchFamily="34" charset="0"/>
                <a:cs typeface="Arial" panose="020B0604020202020204" pitchFamily="34" charset="0"/>
              </a:rPr>
              <a:t>“adding a dietician to the discharge liaison-team after discharge of geriatric patients can improve nutritional status and may reduce the number of times hospitalized within 6 months”, Beck et.al, p.117(2015)</a:t>
            </a:r>
          </a:p>
        </p:txBody>
      </p:sp>
      <p:pic>
        <p:nvPicPr>
          <p:cNvPr id="29" name="Picture 28">
            <a:extLst>
              <a:ext uri="{FF2B5EF4-FFF2-40B4-BE49-F238E27FC236}">
                <a16:creationId xmlns:a16="http://schemas.microsoft.com/office/drawing/2014/main" id="{025CEF6D-5E98-4B5C-A10F-7459C1EEF1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1" name="Straight Connector 30">
            <a:extLst>
              <a:ext uri="{FF2B5EF4-FFF2-40B4-BE49-F238E27FC236}">
                <a16:creationId xmlns:a16="http://schemas.microsoft.com/office/drawing/2014/main" id="{05C73161-1E4E-4E6A-91B2-E885CF8FFBA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202089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5B0BB24-CF19-4E6C-AFC4-A0F18438D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557106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3438CEF5-63E3-4928-9F1C-395224D24D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8" y="0"/>
            <a:ext cx="12194875" cy="6122584"/>
          </a:xfrm>
          <a:prstGeom prst="rect">
            <a:avLst/>
          </a:prstGeom>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5C6686-FF4D-405E-A9DF-4C569C501B7C}"/>
              </a:ext>
            </a:extLst>
          </p:cNvPr>
          <p:cNvSpPr>
            <a:spLocks noGrp="1"/>
          </p:cNvSpPr>
          <p:nvPr>
            <p:ph type="title"/>
          </p:nvPr>
        </p:nvSpPr>
        <p:spPr>
          <a:xfrm>
            <a:off x="1435710" y="1061392"/>
            <a:ext cx="9603275" cy="451070"/>
          </a:xfrm>
        </p:spPr>
        <p:txBody>
          <a:bodyPr>
            <a:normAutofit fontScale="90000"/>
          </a:bodyPr>
          <a:lstStyle/>
          <a:p>
            <a:r>
              <a:rPr lang="en-GB" sz="2800">
                <a:latin typeface="Arial" panose="020B0604020202020204" pitchFamily="34" charset="0"/>
                <a:cs typeface="Arial" panose="020B0604020202020204" pitchFamily="34" charset="0"/>
              </a:rPr>
              <a:t>Person centred care plan</a:t>
            </a:r>
            <a:br>
              <a:rPr lang="en-GB" sz="1800"/>
            </a:br>
            <a:endParaRPr lang="en-GB" sz="2800">
              <a:latin typeface="Arial" panose="020B0604020202020204" pitchFamily="34" charset="0"/>
              <a:cs typeface="Arial" panose="020B0604020202020204" pitchFamily="34" charset="0"/>
            </a:endParaRPr>
          </a:p>
        </p:txBody>
      </p:sp>
      <p:cxnSp>
        <p:nvCxnSpPr>
          <p:cNvPr id="12" name="Straight Connector 11">
            <a:extLst>
              <a:ext uri="{FF2B5EF4-FFF2-40B4-BE49-F238E27FC236}">
                <a16:creationId xmlns:a16="http://schemas.microsoft.com/office/drawing/2014/main" id="{F328CB6C-F677-4C0B-9EE8-4D1C44DDF8D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6990" y="2081620"/>
            <a:ext cx="9581995" cy="0"/>
          </a:xfrm>
          <a:prstGeom prst="line">
            <a:avLst/>
          </a:prstGeom>
          <a:ln w="31750"/>
        </p:spPr>
        <p:style>
          <a:lnRef idx="3">
            <a:schemeClr val="accent1"/>
          </a:lnRef>
          <a:fillRef idx="0">
            <a:schemeClr val="accent1"/>
          </a:fillRef>
          <a:effectRef idx="2">
            <a:schemeClr val="accent1"/>
          </a:effectRef>
          <a:fontRef idx="minor">
            <a:schemeClr val="tx1"/>
          </a:fontRef>
        </p:style>
      </p:cxnSp>
      <p:graphicFrame>
        <p:nvGraphicFramePr>
          <p:cNvPr id="4" name="Table 4">
            <a:extLst>
              <a:ext uri="{FF2B5EF4-FFF2-40B4-BE49-F238E27FC236}">
                <a16:creationId xmlns:a16="http://schemas.microsoft.com/office/drawing/2014/main" id="{9E7C9FBE-DC3D-4DED-A6CC-BAC2AA7EB7BC}"/>
              </a:ext>
            </a:extLst>
          </p:cNvPr>
          <p:cNvGraphicFramePr>
            <a:graphicFrameLocks noGrp="1"/>
          </p:cNvGraphicFramePr>
          <p:nvPr>
            <p:ph idx="1"/>
            <p:extLst>
              <p:ext uri="{D42A27DB-BD31-4B8C-83A1-F6EECF244321}">
                <p14:modId xmlns:p14="http://schemas.microsoft.com/office/powerpoint/2010/main" val="1785965831"/>
              </p:ext>
            </p:extLst>
          </p:nvPr>
        </p:nvGraphicFramePr>
        <p:xfrm>
          <a:off x="1452074" y="2063985"/>
          <a:ext cx="9603275" cy="2377440"/>
        </p:xfrm>
        <a:graphic>
          <a:graphicData uri="http://schemas.openxmlformats.org/drawingml/2006/table">
            <a:tbl>
              <a:tblPr firstRow="1" bandRow="1">
                <a:tableStyleId>{073A0DAA-6AF3-43AB-8588-CEC1D06C72B9}</a:tableStyleId>
              </a:tblPr>
              <a:tblGrid>
                <a:gridCol w="2517836">
                  <a:extLst>
                    <a:ext uri="{9D8B030D-6E8A-4147-A177-3AD203B41FA5}">
                      <a16:colId xmlns:a16="http://schemas.microsoft.com/office/drawing/2014/main" val="2918077113"/>
                    </a:ext>
                  </a:extLst>
                </a:gridCol>
                <a:gridCol w="7085439">
                  <a:extLst>
                    <a:ext uri="{9D8B030D-6E8A-4147-A177-3AD203B41FA5}">
                      <a16:colId xmlns:a16="http://schemas.microsoft.com/office/drawing/2014/main" val="3881641310"/>
                    </a:ext>
                  </a:extLst>
                </a:gridCol>
              </a:tblGrid>
              <a:tr h="308692">
                <a:tc>
                  <a:txBody>
                    <a:bodyPr/>
                    <a:lstStyle/>
                    <a:p>
                      <a:r>
                        <a:rPr lang="en-GB"/>
                        <a:t>Time </a:t>
                      </a:r>
                    </a:p>
                  </a:txBody>
                  <a:tcPr/>
                </a:tc>
                <a:tc>
                  <a:txBody>
                    <a:bodyPr/>
                    <a:lstStyle/>
                    <a:p>
                      <a:r>
                        <a:rPr lang="en-GB"/>
                        <a:t>Description </a:t>
                      </a:r>
                    </a:p>
                  </a:txBody>
                  <a:tcPr/>
                </a:tc>
                <a:extLst>
                  <a:ext uri="{0D108BD9-81ED-4DB2-BD59-A6C34878D82A}">
                    <a16:rowId xmlns:a16="http://schemas.microsoft.com/office/drawing/2014/main" val="2469829822"/>
                  </a:ext>
                </a:extLst>
              </a:tr>
              <a:tr h="282968">
                <a:tc>
                  <a:txBody>
                    <a:bodyPr/>
                    <a:lstStyle/>
                    <a:p>
                      <a:r>
                        <a:rPr lang="en-GB" sz="1600">
                          <a:latin typeface="Arial" panose="020B0604020202020204" pitchFamily="34" charset="0"/>
                          <a:cs typeface="Arial" panose="020B0604020202020204" pitchFamily="34" charset="0"/>
                        </a:rPr>
                        <a:t>Morning -8am -8.30am</a:t>
                      </a:r>
                    </a:p>
                  </a:txBody>
                  <a:tcPr/>
                </a:tc>
                <a:tc>
                  <a:txBody>
                    <a:bodyPr/>
                    <a:lstStyle/>
                    <a:p>
                      <a:r>
                        <a:rPr lang="en-GB" sz="1600">
                          <a:latin typeface="Arial" panose="020B0604020202020204" pitchFamily="34" charset="0"/>
                          <a:cs typeface="Arial" panose="020B0604020202020204" pitchFamily="34" charset="0"/>
                        </a:rPr>
                        <a:t>Mrs Ali needs assistance to shower and dress this will include oral care. She </a:t>
                      </a:r>
                    </a:p>
                  </a:txBody>
                  <a:tcPr/>
                </a:tc>
                <a:extLst>
                  <a:ext uri="{0D108BD9-81ED-4DB2-BD59-A6C34878D82A}">
                    <a16:rowId xmlns:a16="http://schemas.microsoft.com/office/drawing/2014/main" val="2462504471"/>
                  </a:ext>
                </a:extLst>
              </a:tr>
              <a:tr h="488763">
                <a:tc>
                  <a:txBody>
                    <a:bodyPr/>
                    <a:lstStyle/>
                    <a:p>
                      <a:r>
                        <a:rPr lang="en-GB" sz="1600">
                          <a:latin typeface="Arial" panose="020B0604020202020204" pitchFamily="34" charset="0"/>
                          <a:cs typeface="Arial" panose="020B0604020202020204" pitchFamily="34" charset="0"/>
                        </a:rPr>
                        <a:t>Breakfast 9am-9.30am</a:t>
                      </a:r>
                    </a:p>
                  </a:txBody>
                  <a:tcPr/>
                </a:tc>
                <a:tc>
                  <a:txBody>
                    <a:bodyPr/>
                    <a:lstStyle/>
                    <a:p>
                      <a:r>
                        <a:rPr lang="en-GB" sz="1600">
                          <a:latin typeface="Arial" panose="020B0604020202020204" pitchFamily="34" charset="0"/>
                          <a:cs typeface="Arial" panose="020B0604020202020204" pitchFamily="34" charset="0"/>
                        </a:rPr>
                        <a:t>Mrs Ali requires help to prepare breakfast as she is unable to do this unaided. Also a reminder to take medications.</a:t>
                      </a:r>
                    </a:p>
                  </a:txBody>
                  <a:tcPr/>
                </a:tc>
                <a:extLst>
                  <a:ext uri="{0D108BD9-81ED-4DB2-BD59-A6C34878D82A}">
                    <a16:rowId xmlns:a16="http://schemas.microsoft.com/office/drawing/2014/main" val="1589979879"/>
                  </a:ext>
                </a:extLst>
              </a:tr>
              <a:tr h="308692">
                <a:tc>
                  <a:txBody>
                    <a:bodyPr/>
                    <a:lstStyle/>
                    <a:p>
                      <a:r>
                        <a:rPr lang="en-GB" sz="1600">
                          <a:latin typeface="Arial" panose="020B0604020202020204" pitchFamily="34" charset="0"/>
                          <a:cs typeface="Arial" panose="020B0604020202020204" pitchFamily="34" charset="0"/>
                        </a:rPr>
                        <a:t>Lunch 12.00pm-12.30pm</a:t>
                      </a:r>
                    </a:p>
                  </a:txBody>
                  <a:tcPr/>
                </a:tc>
                <a:tc>
                  <a:txBody>
                    <a:bodyPr/>
                    <a:lstStyle/>
                    <a:p>
                      <a:r>
                        <a:rPr lang="en-GB"/>
                        <a:t>Mrs Ali requires help to prepare lunch and take medications. </a:t>
                      </a:r>
                    </a:p>
                  </a:txBody>
                  <a:tcPr/>
                </a:tc>
                <a:extLst>
                  <a:ext uri="{0D108BD9-81ED-4DB2-BD59-A6C34878D82A}">
                    <a16:rowId xmlns:a16="http://schemas.microsoft.com/office/drawing/2014/main" val="703249237"/>
                  </a:ext>
                </a:extLst>
              </a:tr>
              <a:tr h="308692">
                <a:tc>
                  <a:txBody>
                    <a:bodyPr/>
                    <a:lstStyle/>
                    <a:p>
                      <a:r>
                        <a:rPr lang="en-GB"/>
                        <a:t>Dinner 5.30pm-6.00pm</a:t>
                      </a:r>
                    </a:p>
                  </a:txBody>
                  <a:tcPr/>
                </a:tc>
                <a:tc>
                  <a:txBody>
                    <a:bodyPr/>
                    <a:lstStyle/>
                    <a:p>
                      <a:r>
                        <a:rPr lang="en-GB"/>
                        <a:t>Mrs Ali needs assistance to prepare her dinner, take medications.</a:t>
                      </a:r>
                    </a:p>
                  </a:txBody>
                  <a:tcPr/>
                </a:tc>
                <a:extLst>
                  <a:ext uri="{0D108BD9-81ED-4DB2-BD59-A6C34878D82A}">
                    <a16:rowId xmlns:a16="http://schemas.microsoft.com/office/drawing/2014/main" val="422862418"/>
                  </a:ext>
                </a:extLst>
              </a:tr>
              <a:tr h="308692">
                <a:tc>
                  <a:txBody>
                    <a:bodyPr/>
                    <a:lstStyle/>
                    <a:p>
                      <a:r>
                        <a:rPr lang="en-GB"/>
                        <a:t>Bed     8pm- 8.30pm</a:t>
                      </a:r>
                    </a:p>
                  </a:txBody>
                  <a:tcPr/>
                </a:tc>
                <a:tc>
                  <a:txBody>
                    <a:bodyPr/>
                    <a:lstStyle/>
                    <a:p>
                      <a:r>
                        <a:rPr lang="en-GB"/>
                        <a:t>Mrs Ali requires help to wash and get dressed for bed</a:t>
                      </a:r>
                    </a:p>
                  </a:txBody>
                  <a:tcPr/>
                </a:tc>
                <a:extLst>
                  <a:ext uri="{0D108BD9-81ED-4DB2-BD59-A6C34878D82A}">
                    <a16:rowId xmlns:a16="http://schemas.microsoft.com/office/drawing/2014/main" val="3926255903"/>
                  </a:ext>
                </a:extLst>
              </a:tr>
            </a:tbl>
          </a:graphicData>
        </a:graphic>
      </p:graphicFrame>
      <p:sp>
        <p:nvSpPr>
          <p:cNvPr id="14" name="Rectangle 13">
            <a:extLst>
              <a:ext uri="{FF2B5EF4-FFF2-40B4-BE49-F238E27FC236}">
                <a16:creationId xmlns:a16="http://schemas.microsoft.com/office/drawing/2014/main" id="{A72CA9B9-8D14-4AF2-934E-21FE4A339E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6122584"/>
            <a:ext cx="12191695" cy="735415"/>
          </a:xfrm>
          <a:prstGeom prst="rect">
            <a:avLst/>
          </a:prstGeom>
          <a:solidFill>
            <a:schemeClr val="accent1"/>
          </a:soli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2308476"/>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FD6EDB49-211E-499D-9A08-6C5FF3D06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8F9F37E-D3CF-4F3D-96C2-25307819D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3" name="Rectangle 22">
            <a:extLst>
              <a:ext uri="{FF2B5EF4-FFF2-40B4-BE49-F238E27FC236}">
                <a16:creationId xmlns:a16="http://schemas.microsoft.com/office/drawing/2014/main" id="{C5FFF17D-767C-40E7-8C89-962F1F54BC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E69F39E1-619D-4D9E-8823-8BD8CC320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3">
            <a:schemeClr val="lt1"/>
          </a:fillRef>
          <a:effectRef idx="2">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C8C53F47-DF50-454F-A5A6-6B969748D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noFill/>
          <a:ln>
            <a:solidFill>
              <a:srgbClr val="45454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655493-A1CD-4E29-AF26-58E2955B1E43}"/>
              </a:ext>
            </a:extLst>
          </p:cNvPr>
          <p:cNvSpPr>
            <a:spLocks noGrp="1"/>
          </p:cNvSpPr>
          <p:nvPr>
            <p:ph type="title"/>
          </p:nvPr>
        </p:nvSpPr>
        <p:spPr>
          <a:xfrm>
            <a:off x="1451579" y="1376053"/>
            <a:ext cx="9405891" cy="1002990"/>
          </a:xfrm>
        </p:spPr>
        <p:txBody>
          <a:bodyPr anchor="ctr">
            <a:normAutofit/>
          </a:bodyPr>
          <a:lstStyle/>
          <a:p>
            <a:r>
              <a:rPr lang="en-GB">
                <a:latin typeface="Arial" panose="020B0604020202020204" pitchFamily="34" charset="0"/>
                <a:cs typeface="Arial" panose="020B0604020202020204" pitchFamily="34" charset="0"/>
              </a:rPr>
              <a:t>Risk assessment</a:t>
            </a:r>
          </a:p>
        </p:txBody>
      </p:sp>
      <p:sp>
        <p:nvSpPr>
          <p:cNvPr id="32" name="Content Placeholder 2">
            <a:extLst>
              <a:ext uri="{FF2B5EF4-FFF2-40B4-BE49-F238E27FC236}">
                <a16:creationId xmlns:a16="http://schemas.microsoft.com/office/drawing/2014/main" id="{11C5432B-67F5-4616-B910-AEAFCE5E7583}"/>
              </a:ext>
            </a:extLst>
          </p:cNvPr>
          <p:cNvSpPr>
            <a:spLocks noGrp="1"/>
          </p:cNvSpPr>
          <p:nvPr>
            <p:ph idx="1"/>
          </p:nvPr>
        </p:nvSpPr>
        <p:spPr>
          <a:xfrm>
            <a:off x="1451579" y="2464991"/>
            <a:ext cx="9405891" cy="2403571"/>
          </a:xfrm>
        </p:spPr>
        <p:txBody>
          <a:bodyPr>
            <a:normAutofit/>
          </a:bodyPr>
          <a:lstStyle/>
          <a:p>
            <a:pPr>
              <a:lnSpc>
                <a:spcPct val="110000"/>
              </a:lnSpc>
            </a:pPr>
            <a:r>
              <a:rPr lang="en-GB" sz="1400">
                <a:latin typeface="Arial" panose="020B0604020202020204" pitchFamily="34" charset="0"/>
                <a:cs typeface="Arial" panose="020B0604020202020204" pitchFamily="34" charset="0"/>
              </a:rPr>
              <a:t>Carers are required to assist with reminders for medication.</a:t>
            </a:r>
          </a:p>
          <a:p>
            <a:pPr>
              <a:lnSpc>
                <a:spcPct val="110000"/>
              </a:lnSpc>
            </a:pPr>
            <a:r>
              <a:rPr lang="en-GB" sz="1400">
                <a:latin typeface="Arial" panose="020B0604020202020204" pitchFamily="34" charset="0"/>
                <a:cs typeface="Arial" panose="020B0604020202020204" pitchFamily="34" charset="0"/>
              </a:rPr>
              <a:t>Making sure patient eats properly and drinks plenty of water</a:t>
            </a:r>
          </a:p>
          <a:p>
            <a:pPr>
              <a:lnSpc>
                <a:spcPct val="110000"/>
              </a:lnSpc>
            </a:pPr>
            <a:r>
              <a:rPr lang="en-GB" sz="1400">
                <a:latin typeface="Arial" panose="020B0604020202020204" pitchFamily="34" charset="0"/>
                <a:cs typeface="Arial" panose="020B0604020202020204" pitchFamily="34" charset="0"/>
              </a:rPr>
              <a:t>Encourage patient to go toilet by herself with very little assistance</a:t>
            </a:r>
          </a:p>
          <a:p>
            <a:pPr>
              <a:lnSpc>
                <a:spcPct val="110000"/>
              </a:lnSpc>
            </a:pPr>
            <a:r>
              <a:rPr lang="en-GB" sz="1400">
                <a:latin typeface="Arial" panose="020B0604020202020204" pitchFamily="34" charset="0"/>
                <a:cs typeface="Arial" panose="020B0604020202020204" pitchFamily="34" charset="0"/>
              </a:rPr>
              <a:t>Encourage patient to stay active by having an exercise routine daily</a:t>
            </a:r>
          </a:p>
          <a:p>
            <a:pPr>
              <a:lnSpc>
                <a:spcPct val="110000"/>
              </a:lnSpc>
            </a:pPr>
            <a:r>
              <a:rPr lang="en-GB" sz="1400">
                <a:latin typeface="Arial" panose="020B0604020202020204" pitchFamily="34" charset="0"/>
                <a:cs typeface="Arial" panose="020B0604020202020204" pitchFamily="34" charset="0"/>
              </a:rPr>
              <a:t>According to a medical journal it states the benefits of risk assessments taken with carers contribution “findings provide support for increasing care contribution to discussions regarding risk” Jackson et.al (2019). </a:t>
            </a:r>
          </a:p>
        </p:txBody>
      </p:sp>
      <p:pic>
        <p:nvPicPr>
          <p:cNvPr id="29" name="Picture 28">
            <a:extLst>
              <a:ext uri="{FF2B5EF4-FFF2-40B4-BE49-F238E27FC236}">
                <a16:creationId xmlns:a16="http://schemas.microsoft.com/office/drawing/2014/main" id="{6A26901A-BC62-4A3A-A07A-65E1F3DDDE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Tree>
    <p:extLst>
      <p:ext uri="{BB962C8B-B14F-4D97-AF65-F5344CB8AC3E}">
        <p14:creationId xmlns:p14="http://schemas.microsoft.com/office/powerpoint/2010/main" val="8559461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9E5E629-7060-41F9-8B50-02B2E85F7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040E55-E698-41A6-942B-D9EC6340E6DB}"/>
              </a:ext>
            </a:extLst>
          </p:cNvPr>
          <p:cNvSpPr>
            <a:spLocks noGrp="1"/>
          </p:cNvSpPr>
          <p:nvPr>
            <p:ph type="title"/>
          </p:nvPr>
        </p:nvSpPr>
        <p:spPr>
          <a:xfrm>
            <a:off x="941455" y="1268898"/>
            <a:ext cx="3441845" cy="4361688"/>
          </a:xfrm>
        </p:spPr>
        <p:txBody>
          <a:bodyPr anchor="ctr">
            <a:normAutofit/>
          </a:bodyPr>
          <a:lstStyle/>
          <a:p>
            <a:r>
              <a:rPr lang="en-GB">
                <a:latin typeface="Arial" panose="020B0604020202020204" pitchFamily="34" charset="0"/>
                <a:cs typeface="Arial" panose="020B0604020202020204" pitchFamily="34" charset="0"/>
              </a:rPr>
              <a:t>Hobbies and activities</a:t>
            </a:r>
          </a:p>
        </p:txBody>
      </p:sp>
      <p:grpSp>
        <p:nvGrpSpPr>
          <p:cNvPr id="17" name="Group 16">
            <a:extLst>
              <a:ext uri="{FF2B5EF4-FFF2-40B4-BE49-F238E27FC236}">
                <a16:creationId xmlns:a16="http://schemas.microsoft.com/office/drawing/2014/main" id="{F0A74D93-ED7F-4633-8594-99D9FA43DA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03005" y="676656"/>
            <a:ext cx="6945528" cy="5546173"/>
            <a:chOff x="4603005" y="1286439"/>
            <a:chExt cx="6292376" cy="4289488"/>
          </a:xfrm>
        </p:grpSpPr>
        <p:sp>
          <p:nvSpPr>
            <p:cNvPr id="18" name="Rectangle 17">
              <a:extLst>
                <a:ext uri="{FF2B5EF4-FFF2-40B4-BE49-F238E27FC236}">
                  <a16:creationId xmlns:a16="http://schemas.microsoft.com/office/drawing/2014/main" id="{88493448-FE74-4227-AC61-AF38A22278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03005" y="1286439"/>
              <a:ext cx="6292376" cy="428948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BDA5412-7A0F-451B-86FE-5B4B38E05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02049" y="1490915"/>
              <a:ext cx="5894288" cy="3880536"/>
            </a:xfrm>
            <a:prstGeom prst="rect">
              <a:avLst/>
            </a:prstGeom>
            <a:solidFill>
              <a:schemeClr val="bg1">
                <a:alpha val="98000"/>
              </a:schemeClr>
            </a:soli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D1598E19-BACC-4AD6-8E51-F08B186A0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5097" y="1104306"/>
            <a:ext cx="6181344" cy="4690872"/>
          </a:xfrm>
          <a:prstGeom prst="rect">
            <a:avLst/>
          </a:prstGeom>
          <a:solidFill>
            <a:schemeClr val="tx2"/>
          </a:solidFill>
          <a:ln w="6350">
            <a:solidFill>
              <a:schemeClr val="bg2"/>
            </a:solidFill>
          </a:ln>
          <a:effectLst>
            <a:innerShdw blurRad="114300">
              <a:prstClr val="black">
                <a:alpha val="78000"/>
              </a:prstClr>
            </a:innerShdw>
          </a:effectLst>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D69FF29-E2F3-4817-A7A3-0FB6E43371EB}"/>
              </a:ext>
            </a:extLst>
          </p:cNvPr>
          <p:cNvSpPr>
            <a:spLocks noGrp="1"/>
          </p:cNvSpPr>
          <p:nvPr>
            <p:ph idx="1"/>
          </p:nvPr>
        </p:nvSpPr>
        <p:spPr>
          <a:xfrm>
            <a:off x="5149689" y="1268898"/>
            <a:ext cx="5852160" cy="4361688"/>
          </a:xfrm>
        </p:spPr>
        <p:txBody>
          <a:bodyPr anchor="ctr">
            <a:normAutofit/>
          </a:bodyPr>
          <a:lstStyle/>
          <a:p>
            <a:pPr>
              <a:lnSpc>
                <a:spcPct val="110000"/>
              </a:lnSpc>
            </a:pPr>
            <a:r>
              <a:rPr lang="en-GB">
                <a:solidFill>
                  <a:schemeClr val="bg1"/>
                </a:solidFill>
                <a:latin typeface="Arial" panose="020B0604020202020204" pitchFamily="34" charset="0"/>
                <a:cs typeface="Arial" panose="020B0604020202020204" pitchFamily="34" charset="0"/>
              </a:rPr>
              <a:t>Ms Ali needs to loose weight and therefore requires a healthier diet, she must also be encouraged to take little exercise every day.</a:t>
            </a:r>
          </a:p>
          <a:p>
            <a:pPr>
              <a:lnSpc>
                <a:spcPct val="110000"/>
              </a:lnSpc>
            </a:pPr>
            <a:r>
              <a:rPr lang="en-GB">
                <a:solidFill>
                  <a:schemeClr val="bg1"/>
                </a:solidFill>
                <a:latin typeface="Arial" panose="020B0604020202020204" pitchFamily="34" charset="0"/>
                <a:cs typeface="Arial" panose="020B0604020202020204" pitchFamily="34" charset="0"/>
              </a:rPr>
              <a:t>Exercise is beneficial for physical and mental health, “psychological health problems are the most frequently observed among the elderly” Chobe et.al (2020). </a:t>
            </a:r>
          </a:p>
          <a:p>
            <a:pPr>
              <a:lnSpc>
                <a:spcPct val="110000"/>
              </a:lnSpc>
            </a:pPr>
            <a:r>
              <a:rPr lang="en-GB">
                <a:solidFill>
                  <a:schemeClr val="bg1"/>
                </a:solidFill>
                <a:latin typeface="Arial" panose="020B0604020202020204" pitchFamily="34" charset="0"/>
                <a:cs typeface="Arial" panose="020B0604020202020204" pitchFamily="34" charset="0"/>
              </a:rPr>
              <a:t>Ms Ali’s hobbies are to read the Holy book which she tries to read every day and enjoys Yoga . Carers can assist in reminding patient to do little exercise and also engaging with conversation.</a:t>
            </a:r>
          </a:p>
        </p:txBody>
      </p:sp>
    </p:spTree>
    <p:extLst>
      <p:ext uri="{BB962C8B-B14F-4D97-AF65-F5344CB8AC3E}">
        <p14:creationId xmlns:p14="http://schemas.microsoft.com/office/powerpoint/2010/main" val="14387035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3" name="Straight Connector 72">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2961C7D1-F9EC-4EBA-B354-3B2286CE6E25}"/>
              </a:ext>
            </a:extLst>
          </p:cNvPr>
          <p:cNvSpPr>
            <a:spLocks noGrp="1"/>
          </p:cNvSpPr>
          <p:nvPr>
            <p:ph type="title"/>
          </p:nvPr>
        </p:nvSpPr>
        <p:spPr>
          <a:xfrm>
            <a:off x="1451580" y="804520"/>
            <a:ext cx="4176511" cy="1049235"/>
          </a:xfrm>
        </p:spPr>
        <p:txBody>
          <a:bodyPr>
            <a:normAutofit/>
          </a:bodyPr>
          <a:lstStyle/>
          <a:p>
            <a:r>
              <a:rPr lang="en-GB">
                <a:latin typeface="Arial" panose="020B0604020202020204" pitchFamily="34" charset="0"/>
                <a:cs typeface="Arial" panose="020B0604020202020204" pitchFamily="34" charset="0"/>
              </a:rPr>
              <a:t>ICT and mobility Requirements</a:t>
            </a:r>
          </a:p>
        </p:txBody>
      </p:sp>
      <p:sp>
        <p:nvSpPr>
          <p:cNvPr id="75" name="Rectangle 74">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188C9DC7-A2BB-4C21-B7D7-84A49A2D74B6}"/>
              </a:ext>
            </a:extLst>
          </p:cNvPr>
          <p:cNvSpPr>
            <a:spLocks noGrp="1"/>
          </p:cNvSpPr>
          <p:nvPr>
            <p:ph idx="1"/>
          </p:nvPr>
        </p:nvSpPr>
        <p:spPr>
          <a:xfrm>
            <a:off x="1451581" y="2015732"/>
            <a:ext cx="4172212" cy="3450613"/>
          </a:xfrm>
        </p:spPr>
        <p:txBody>
          <a:bodyPr>
            <a:normAutofit/>
          </a:bodyPr>
          <a:lstStyle/>
          <a:p>
            <a:pPr>
              <a:lnSpc>
                <a:spcPct val="110000"/>
              </a:lnSpc>
            </a:pPr>
            <a:r>
              <a:rPr lang="en-GB" sz="1300">
                <a:latin typeface="Arial" panose="020B0604020202020204" pitchFamily="34" charset="0"/>
                <a:cs typeface="Arial" panose="020B0604020202020204" pitchFamily="34" charset="0"/>
              </a:rPr>
              <a:t>Ms Ali requires a Zimmer frame that must always be close to her so she can maintain her independence.</a:t>
            </a:r>
          </a:p>
          <a:p>
            <a:pPr>
              <a:lnSpc>
                <a:spcPct val="110000"/>
              </a:lnSpc>
            </a:pPr>
            <a:r>
              <a:rPr lang="en-GB" sz="1300">
                <a:latin typeface="Arial" panose="020B0604020202020204" pitchFamily="34" charset="0"/>
                <a:cs typeface="Arial" panose="020B0604020202020204" pitchFamily="34" charset="0"/>
              </a:rPr>
              <a:t>Patient requires handle bars in the bathroom this can help with bathing and also using the toilet.</a:t>
            </a:r>
          </a:p>
          <a:p>
            <a:pPr>
              <a:lnSpc>
                <a:spcPct val="110000"/>
              </a:lnSpc>
            </a:pPr>
            <a:r>
              <a:rPr lang="en-GB" sz="1300">
                <a:latin typeface="Arial" panose="020B0604020202020204" pitchFamily="34" charset="0"/>
                <a:cs typeface="Arial" panose="020B0604020202020204" pitchFamily="34" charset="0"/>
              </a:rPr>
              <a:t>Patient must have a buzzer that will enable help to be provided in any case of emergencies.</a:t>
            </a:r>
          </a:p>
          <a:p>
            <a:pPr>
              <a:lnSpc>
                <a:spcPct val="110000"/>
              </a:lnSpc>
            </a:pPr>
            <a:r>
              <a:rPr lang="en-GB" sz="1300">
                <a:latin typeface="Arial" panose="020B0604020202020204" pitchFamily="34" charset="0"/>
                <a:cs typeface="Arial" panose="020B0604020202020204" pitchFamily="34" charset="0"/>
              </a:rPr>
              <a:t>This care plan was compiled considering the principles of the Care Act (2014). “The Care Act 2014 is to promote people’s wellbeing, with agencies being under a statutory duty to cooperate”, Penhale et.al (2017).</a:t>
            </a:r>
          </a:p>
        </p:txBody>
      </p:sp>
      <p:pic>
        <p:nvPicPr>
          <p:cNvPr id="1026" name="Picture 2" descr="See the source image">
            <a:extLst>
              <a:ext uri="{FF2B5EF4-FFF2-40B4-BE49-F238E27FC236}">
                <a16:creationId xmlns:a16="http://schemas.microsoft.com/office/drawing/2014/main" id="{23808F85-94E7-496F-A2D3-0AB21B8ADE0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244251" y="805583"/>
            <a:ext cx="4660762" cy="4660762"/>
          </a:xfrm>
          <a:prstGeom prst="rect">
            <a:avLst/>
          </a:prstGeom>
          <a:noFill/>
          <a:extLst>
            <a:ext uri="{909E8E84-426E-40DD-AFC4-6F175D3DCCD1}">
              <a14:hiddenFill xmlns:a14="http://schemas.microsoft.com/office/drawing/2010/main">
                <a:solidFill>
                  <a:srgbClr val="FFFFFF"/>
                </a:solidFill>
              </a14:hiddenFill>
            </a:ext>
          </a:extLst>
        </p:spPr>
      </p:pic>
      <p:pic>
        <p:nvPicPr>
          <p:cNvPr id="77" name="Picture 76">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79" name="Straight Connector 78">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D00E1F86-2147-41FF-935B-A1C97BEB60C4}"/>
              </a:ext>
            </a:extLst>
          </p:cNvPr>
          <p:cNvSpPr txBox="1"/>
          <p:nvPr/>
        </p:nvSpPr>
        <p:spPr>
          <a:xfrm>
            <a:off x="6461090" y="5466345"/>
            <a:ext cx="2481943" cy="369332"/>
          </a:xfrm>
          <a:prstGeom prst="rect">
            <a:avLst/>
          </a:prstGeom>
          <a:noFill/>
        </p:spPr>
        <p:txBody>
          <a:bodyPr wrap="square" rtlCol="0">
            <a:spAutoFit/>
          </a:bodyPr>
          <a:lstStyle/>
          <a:p>
            <a:r>
              <a:rPr lang="en-GB"/>
              <a:t>https://www.bing.com</a:t>
            </a:r>
          </a:p>
        </p:txBody>
      </p:sp>
    </p:spTree>
    <p:extLst>
      <p:ext uri="{BB962C8B-B14F-4D97-AF65-F5344CB8AC3E}">
        <p14:creationId xmlns:p14="http://schemas.microsoft.com/office/powerpoint/2010/main" val="20503323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85212-9AE7-4A15-9402-1954752B31D2}"/>
              </a:ext>
            </a:extLst>
          </p:cNvPr>
          <p:cNvSpPr>
            <a:spLocks noGrp="1"/>
          </p:cNvSpPr>
          <p:nvPr>
            <p:ph type="title"/>
          </p:nvPr>
        </p:nvSpPr>
        <p:spPr/>
        <p:txBody>
          <a:bodyPr/>
          <a:lstStyle/>
          <a:p>
            <a:r>
              <a:rPr lang="en-GB"/>
              <a:t>Reference list</a:t>
            </a:r>
          </a:p>
        </p:txBody>
      </p:sp>
      <p:sp>
        <p:nvSpPr>
          <p:cNvPr id="3" name="Content Placeholder 2">
            <a:extLst>
              <a:ext uri="{FF2B5EF4-FFF2-40B4-BE49-F238E27FC236}">
                <a16:creationId xmlns:a16="http://schemas.microsoft.com/office/drawing/2014/main" id="{7FD713BD-1EE6-4C1F-86B9-474B00A4D30B}"/>
              </a:ext>
            </a:extLst>
          </p:cNvPr>
          <p:cNvSpPr>
            <a:spLocks noGrp="1"/>
          </p:cNvSpPr>
          <p:nvPr>
            <p:ph idx="1"/>
          </p:nvPr>
        </p:nvSpPr>
        <p:spPr>
          <a:xfrm>
            <a:off x="1451579" y="1853754"/>
            <a:ext cx="9603275" cy="3863758"/>
          </a:xfrm>
        </p:spPr>
        <p:txBody>
          <a:bodyPr>
            <a:normAutofit/>
          </a:bodyPr>
          <a:lstStyle/>
          <a:p>
            <a:r>
              <a:rPr lang="en-GB" sz="1000">
                <a:latin typeface="Arial" panose="020B0604020202020204" pitchFamily="34" charset="0"/>
                <a:cs typeface="Arial" panose="020B0604020202020204" pitchFamily="34" charset="0"/>
              </a:rPr>
              <a:t>Basina. M, (2020) Healthline, “Finding the best Type 2 Treatment” available at: healthline.com e-journal. </a:t>
            </a:r>
          </a:p>
          <a:p>
            <a:r>
              <a:rPr lang="en-GB" sz="1000">
                <a:latin typeface="Arial" panose="020B0604020202020204" pitchFamily="34" charset="0"/>
                <a:cs typeface="Arial" panose="020B0604020202020204" pitchFamily="34" charset="0"/>
              </a:rPr>
              <a:t>Beck. A, Anderson. UT, Leedo. E, Jensen. L, Martins. K (2015) Vol 29 p.117-1120. “Does adding a dietician to the liaison team after discharge of geriatric patients improve nutritional outcome”.</a:t>
            </a:r>
          </a:p>
          <a:p>
            <a:r>
              <a:rPr lang="en-GB" sz="1000">
                <a:latin typeface="Arial" panose="020B0604020202020204" pitchFamily="34" charset="0"/>
                <a:cs typeface="Arial" panose="020B0604020202020204" pitchFamily="34" charset="0"/>
              </a:rPr>
              <a:t>Chobe. S, Chobe. M, Metri. K, Patra. S and Nagranta. R (2020) “Impact of Yoga on cognition and mental health among elderly” Elsevier.</a:t>
            </a:r>
          </a:p>
          <a:p>
            <a:r>
              <a:rPr lang="en-GB" sz="1000">
                <a:latin typeface="Arial" panose="020B0604020202020204" pitchFamily="34" charset="0"/>
                <a:cs typeface="Arial" panose="020B0604020202020204" pitchFamily="34" charset="0"/>
              </a:rPr>
              <a:t>Ismail. N, Abdul-Hamid. A, and Hamid. N (2020) “Domiciliary care service”, Home Health care management &amp; practice vol, 32.</a:t>
            </a:r>
          </a:p>
          <a:p>
            <a:r>
              <a:rPr lang="en-GB" sz="1000">
                <a:latin typeface="Arial" panose="020B0604020202020204" pitchFamily="34" charset="0"/>
                <a:cs typeface="Arial" panose="020B0604020202020204" pitchFamily="34" charset="0"/>
              </a:rPr>
              <a:t>Jackson. H, Wary. J, Gardiner. E, Flangan. T, (2019) vol.24 , “Involving carers in risk assessment”, Journal of Research in Nursing.</a:t>
            </a:r>
          </a:p>
          <a:p>
            <a:r>
              <a:rPr lang="en-GB" sz="1000">
                <a:latin typeface="Arial" panose="020B0604020202020204" pitchFamily="34" charset="0"/>
                <a:cs typeface="Arial" panose="020B0604020202020204" pitchFamily="34" charset="0"/>
              </a:rPr>
              <a:t>Kalyani. C, Mirza. A, Sharma. S, and Saxsena. V, (2020). “High BP is considered as a major risk factor for Cardiovascular disease”, </a:t>
            </a:r>
          </a:p>
          <a:p>
            <a:r>
              <a:rPr lang="en-GB" sz="1000">
                <a:latin typeface="Arial" panose="020B0604020202020204" pitchFamily="34" charset="0"/>
                <a:cs typeface="Arial" panose="020B0604020202020204" pitchFamily="34" charset="0"/>
              </a:rPr>
              <a:t>Lee. C, (2016) “Independent Advocacy for people living with Dementia and unpaid carers”, CSL Training, Evaluation and Development, Life changes trust. Available at: </a:t>
            </a:r>
            <a:r>
              <a:rPr lang="en-GB" sz="100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www.lifechangestrust.org.uk</a:t>
            </a:r>
            <a:r>
              <a:rPr lang="en-GB" sz="1000">
                <a:latin typeface="Arial" panose="020B0604020202020204" pitchFamily="34" charset="0"/>
                <a:cs typeface="Arial" panose="020B0604020202020204" pitchFamily="34" charset="0"/>
              </a:rPr>
              <a:t> accessed 21</a:t>
            </a:r>
            <a:r>
              <a:rPr lang="en-GB" sz="1000" baseline="30000">
                <a:latin typeface="Arial" panose="020B0604020202020204" pitchFamily="34" charset="0"/>
                <a:cs typeface="Arial" panose="020B0604020202020204" pitchFamily="34" charset="0"/>
              </a:rPr>
              <a:t>st</a:t>
            </a:r>
            <a:r>
              <a:rPr lang="en-GB" sz="1000">
                <a:latin typeface="Arial" panose="020B0604020202020204" pitchFamily="34" charset="0"/>
                <a:cs typeface="Arial" panose="020B0604020202020204" pitchFamily="34" charset="0"/>
              </a:rPr>
              <a:t> February </a:t>
            </a:r>
          </a:p>
          <a:p>
            <a:r>
              <a:rPr lang="en-GB" sz="1000">
                <a:latin typeface="Arial" panose="020B0604020202020204" pitchFamily="34" charset="0"/>
                <a:cs typeface="Arial" panose="020B0604020202020204" pitchFamily="34" charset="0"/>
              </a:rPr>
              <a:t>Mind (2021), available at: mind.org.uk accessed 25</a:t>
            </a:r>
            <a:r>
              <a:rPr lang="en-GB" sz="1000" baseline="30000">
                <a:latin typeface="Arial" panose="020B0604020202020204" pitchFamily="34" charset="0"/>
                <a:cs typeface="Arial" panose="020B0604020202020204" pitchFamily="34" charset="0"/>
              </a:rPr>
              <a:t>th</a:t>
            </a:r>
            <a:r>
              <a:rPr lang="en-GB" sz="1000">
                <a:latin typeface="Arial" panose="020B0604020202020204" pitchFamily="34" charset="0"/>
                <a:cs typeface="Arial" panose="020B0604020202020204" pitchFamily="34" charset="0"/>
              </a:rPr>
              <a:t> February 2021.</a:t>
            </a:r>
          </a:p>
          <a:p>
            <a:r>
              <a:rPr lang="en-GB" sz="1000">
                <a:latin typeface="Arial" panose="020B0604020202020204" pitchFamily="34" charset="0"/>
                <a:cs typeface="Arial" panose="020B0604020202020204" pitchFamily="34" charset="0"/>
              </a:rPr>
              <a:t>Penhale. B, Brammer. A, Morgan. P, Kingston. P, and Preston-Shoot. M “The Care Act 2014: a new legal framework for safeguarding adults in society” available at: emerald.com accessed 24</a:t>
            </a:r>
            <a:r>
              <a:rPr lang="en-GB" sz="1000" baseline="30000">
                <a:latin typeface="Arial" panose="020B0604020202020204" pitchFamily="34" charset="0"/>
                <a:cs typeface="Arial" panose="020B0604020202020204" pitchFamily="34" charset="0"/>
              </a:rPr>
              <a:t>th</a:t>
            </a:r>
            <a:r>
              <a:rPr lang="en-GB" sz="1000">
                <a:latin typeface="Arial" panose="020B0604020202020204" pitchFamily="34" charset="0"/>
                <a:cs typeface="Arial" panose="020B0604020202020204" pitchFamily="34" charset="0"/>
              </a:rPr>
              <a:t> February 2021</a:t>
            </a:r>
          </a:p>
          <a:p>
            <a:r>
              <a:rPr lang="en-GB" sz="1000">
                <a:latin typeface="Arial" panose="020B0604020202020204" pitchFamily="34" charset="0"/>
                <a:cs typeface="Arial" panose="020B0604020202020204" pitchFamily="34" charset="0"/>
              </a:rPr>
              <a:t>Sundler. A, Hjertberg. F, Keri. H, Holmstorm. I, (2019) “</a:t>
            </a:r>
            <a:r>
              <a:rPr lang="en-GB" sz="900" i="0">
                <a:solidFill>
                  <a:srgbClr val="1C1D1E"/>
                </a:solidFill>
                <a:effectLst/>
                <a:latin typeface="Open Sans"/>
              </a:rPr>
              <a:t>Attributes of person‐centred communication”  available at onlinelibrary.wiley.com  accessed 23</a:t>
            </a:r>
            <a:r>
              <a:rPr lang="en-GB" sz="900" i="0" baseline="30000">
                <a:solidFill>
                  <a:srgbClr val="1C1D1E"/>
                </a:solidFill>
                <a:effectLst/>
                <a:latin typeface="Open Sans"/>
              </a:rPr>
              <a:t>rd</a:t>
            </a:r>
            <a:r>
              <a:rPr lang="en-GB" sz="900" i="0">
                <a:solidFill>
                  <a:srgbClr val="1C1D1E"/>
                </a:solidFill>
                <a:effectLst/>
                <a:latin typeface="Open Sans"/>
              </a:rPr>
              <a:t> February 2021. </a:t>
            </a:r>
            <a:r>
              <a:rPr lang="en-GB" sz="900">
                <a:latin typeface="Arial" panose="020B0604020202020204" pitchFamily="34" charset="0"/>
                <a:cs typeface="Arial" panose="020B0604020202020204" pitchFamily="34" charset="0"/>
              </a:rPr>
              <a:t>Shereen. H, Mohamed. I, Jill. Manthorpe (2016), p.35-50 vol 25. “Male workers in the female dominated long term care”, “Journal of gender studies”. </a:t>
            </a:r>
          </a:p>
          <a:p>
            <a:endParaRPr lang="en-GB" sz="900" i="0">
              <a:solidFill>
                <a:srgbClr val="1C1D1E"/>
              </a:solidFill>
              <a:effectLst/>
              <a:latin typeface="Open Sans"/>
            </a:endParaRPr>
          </a:p>
          <a:p>
            <a:endParaRPr lang="en-GB" sz="900" i="0">
              <a:solidFill>
                <a:srgbClr val="1C1D1E"/>
              </a:solidFill>
              <a:effectLst/>
              <a:latin typeface="Open Sans"/>
            </a:endParaRPr>
          </a:p>
          <a:p>
            <a:endParaRPr lang="en-GB" sz="1000">
              <a:latin typeface="Arial" panose="020B0604020202020204" pitchFamily="34" charset="0"/>
              <a:cs typeface="Arial" panose="020B0604020202020204" pitchFamily="34" charset="0"/>
            </a:endParaRPr>
          </a:p>
          <a:p>
            <a:endParaRPr lang="en-GB" sz="1000">
              <a:latin typeface="Arial" panose="020B0604020202020204" pitchFamily="34" charset="0"/>
              <a:cs typeface="Arial" panose="020B0604020202020204" pitchFamily="34" charset="0"/>
            </a:endParaRPr>
          </a:p>
          <a:p>
            <a:endParaRPr lang="en-GB" sz="16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13560092"/>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Gallery</vt:lpstr>
      <vt:lpstr>Care plan</vt:lpstr>
      <vt:lpstr>Patient information</vt:lpstr>
      <vt:lpstr>Patient History</vt:lpstr>
      <vt:lpstr>Medication</vt:lpstr>
      <vt:lpstr>advocacy</vt:lpstr>
      <vt:lpstr>Dietary requirements</vt:lpstr>
      <vt:lpstr>Person centred care plan </vt:lpstr>
      <vt:lpstr>Risk assessment</vt:lpstr>
      <vt:lpstr>Hobbies and activities</vt:lpstr>
      <vt:lpstr>ICT and mobility Requirements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Care plan</dc:title>
  <dc:creator>safeena ali</dc:creator>
  <cp:lastModifiedBy>safeena ali</cp:lastModifiedBy>
  <cp:revision>1</cp:revision>
  <dcterms:created xsi:type="dcterms:W3CDTF">2021-02-26T00:38:54Z</dcterms:created>
  <dcterms:modified xsi:type="dcterms:W3CDTF">2021-02-26T01:27:36Z</dcterms:modified>
</cp:coreProperties>
</file>