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62" r:id="rId3"/>
    <p:sldId id="263" r:id="rId4"/>
    <p:sldId id="257" r:id="rId5"/>
    <p:sldId id="264" r:id="rId6"/>
    <p:sldId id="273" r:id="rId7"/>
    <p:sldId id="258" r:id="rId8"/>
    <p:sldId id="259" r:id="rId9"/>
    <p:sldId id="265" r:id="rId10"/>
    <p:sldId id="260" r:id="rId11"/>
    <p:sldId id="261" r:id="rId12"/>
    <p:sldId id="267" r:id="rId13"/>
    <p:sldId id="268" r:id="rId14"/>
    <p:sldId id="266" r:id="rId15"/>
    <p:sldId id="269" r:id="rId16"/>
    <p:sldId id="270" r:id="rId17"/>
    <p:sldId id="271" r:id="rId18"/>
    <p:sldId id="272"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339"/>
    <p:restoredTop sz="95741"/>
  </p:normalViewPr>
  <p:slideViewPr>
    <p:cSldViewPr snapToGrid="0" snapToObjects="1">
      <p:cViewPr>
        <p:scale>
          <a:sx n="73" d="100"/>
          <a:sy n="73" d="100"/>
        </p:scale>
        <p:origin x="680" y="2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5CDC65-9FDA-DE4E-BF86-C9BF2112FA20}" type="datetimeFigureOut">
              <a:rPr lang="en-US" smtClean="0"/>
              <a:t>3/30/21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803C13-0B1D-054E-98CA-E80AE86D5498}" type="slidenum">
              <a:rPr lang="en-US" smtClean="0"/>
              <a:t>‹#›</a:t>
            </a:fld>
            <a:endParaRPr lang="en-US"/>
          </a:p>
        </p:txBody>
      </p:sp>
    </p:spTree>
    <p:extLst>
      <p:ext uri="{BB962C8B-B14F-4D97-AF65-F5344CB8AC3E}">
        <p14:creationId xmlns:p14="http://schemas.microsoft.com/office/powerpoint/2010/main" val="10140145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5CDC65-9FDA-DE4E-BF86-C9BF2112FA20}" type="datetimeFigureOut">
              <a:rPr lang="en-US" smtClean="0"/>
              <a:t>3/30/21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803C13-0B1D-054E-98CA-E80AE86D5498}" type="slidenum">
              <a:rPr lang="en-US" smtClean="0"/>
              <a:t>‹#›</a:t>
            </a:fld>
            <a:endParaRPr lang="en-US"/>
          </a:p>
        </p:txBody>
      </p:sp>
    </p:spTree>
    <p:extLst>
      <p:ext uri="{BB962C8B-B14F-4D97-AF65-F5344CB8AC3E}">
        <p14:creationId xmlns:p14="http://schemas.microsoft.com/office/powerpoint/2010/main" val="24508934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5CDC65-9FDA-DE4E-BF86-C9BF2112FA20}" type="datetimeFigureOut">
              <a:rPr lang="en-US" smtClean="0"/>
              <a:t>3/30/21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803C13-0B1D-054E-98CA-E80AE86D5498}" type="slidenum">
              <a:rPr lang="en-US" smtClean="0"/>
              <a:t>‹#›</a:t>
            </a:fld>
            <a:endParaRPr lang="en-US"/>
          </a:p>
        </p:txBody>
      </p:sp>
    </p:spTree>
    <p:extLst>
      <p:ext uri="{BB962C8B-B14F-4D97-AF65-F5344CB8AC3E}">
        <p14:creationId xmlns:p14="http://schemas.microsoft.com/office/powerpoint/2010/main" val="6137990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915CDC65-9FDA-DE4E-BF86-C9BF2112FA20}" type="datetimeFigureOut">
              <a:rPr lang="en-US" smtClean="0"/>
              <a:t>3/30/21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4803C13-0B1D-054E-98CA-E80AE86D5498}" type="slidenum">
              <a:rPr lang="en-US" smtClean="0"/>
              <a:t>‹#›</a:t>
            </a:fld>
            <a:endParaRPr lang="en-US"/>
          </a:p>
        </p:txBody>
      </p:sp>
    </p:spTree>
    <p:extLst>
      <p:ext uri="{BB962C8B-B14F-4D97-AF65-F5344CB8AC3E}">
        <p14:creationId xmlns:p14="http://schemas.microsoft.com/office/powerpoint/2010/main" val="8426804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915CDC65-9FDA-DE4E-BF86-C9BF2112FA20}" type="datetimeFigureOut">
              <a:rPr lang="en-US" smtClean="0"/>
              <a:t>3/30/21</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4803C13-0B1D-054E-98CA-E80AE86D5498}" type="slidenum">
              <a:rPr lang="en-US" smtClean="0"/>
              <a:t>‹#›</a:t>
            </a:fld>
            <a:endParaRPr lang="en-US"/>
          </a:p>
        </p:txBody>
      </p:sp>
    </p:spTree>
    <p:extLst>
      <p:ext uri="{BB962C8B-B14F-4D97-AF65-F5344CB8AC3E}">
        <p14:creationId xmlns:p14="http://schemas.microsoft.com/office/powerpoint/2010/main" val="37888177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915CDC65-9FDA-DE4E-BF86-C9BF2112FA20}" type="datetimeFigureOut">
              <a:rPr lang="en-US" smtClean="0"/>
              <a:t>3/30/21</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4803C13-0B1D-054E-98CA-E80AE86D5498}" type="slidenum">
              <a:rPr lang="en-US" smtClean="0"/>
              <a:t>‹#›</a:t>
            </a:fld>
            <a:endParaRPr lang="en-US"/>
          </a:p>
        </p:txBody>
      </p:sp>
    </p:spTree>
    <p:extLst>
      <p:ext uri="{BB962C8B-B14F-4D97-AF65-F5344CB8AC3E}">
        <p14:creationId xmlns:p14="http://schemas.microsoft.com/office/powerpoint/2010/main" val="12003898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15CDC65-9FDA-DE4E-BF86-C9BF2112FA20}" type="datetimeFigureOut">
              <a:rPr lang="en-US" smtClean="0"/>
              <a:t>3/30/21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803C13-0B1D-054E-98CA-E80AE86D5498}" type="slidenum">
              <a:rPr lang="en-US" smtClean="0"/>
              <a:t>‹#›</a:t>
            </a:fld>
            <a:endParaRPr lang="en-US"/>
          </a:p>
        </p:txBody>
      </p:sp>
    </p:spTree>
    <p:extLst>
      <p:ext uri="{BB962C8B-B14F-4D97-AF65-F5344CB8AC3E}">
        <p14:creationId xmlns:p14="http://schemas.microsoft.com/office/powerpoint/2010/main" val="25312445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15CDC65-9FDA-DE4E-BF86-C9BF2112FA20}" type="datetimeFigureOut">
              <a:rPr lang="en-US" smtClean="0"/>
              <a:t>3/30/21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4803C13-0B1D-054E-98CA-E80AE86D5498}" type="slidenum">
              <a:rPr lang="en-US" smtClean="0"/>
              <a:t>‹#›</a:t>
            </a:fld>
            <a:endParaRPr lang="en-US"/>
          </a:p>
        </p:txBody>
      </p:sp>
    </p:spTree>
    <p:extLst>
      <p:ext uri="{BB962C8B-B14F-4D97-AF65-F5344CB8AC3E}">
        <p14:creationId xmlns:p14="http://schemas.microsoft.com/office/powerpoint/2010/main" val="1904652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915CDC65-9FDA-DE4E-BF86-C9BF2112FA20}" type="datetimeFigureOut">
              <a:rPr lang="en-US" smtClean="0"/>
              <a:t>3/30/21</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4803C13-0B1D-054E-98CA-E80AE86D5498}" type="slidenum">
              <a:rPr lang="en-US" smtClean="0"/>
              <a:t>‹#›</a:t>
            </a:fld>
            <a:endParaRPr lang="en-US"/>
          </a:p>
        </p:txBody>
      </p:sp>
    </p:spTree>
    <p:extLst>
      <p:ext uri="{BB962C8B-B14F-4D97-AF65-F5344CB8AC3E}">
        <p14:creationId xmlns:p14="http://schemas.microsoft.com/office/powerpoint/2010/main" val="15844038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15CDC65-9FDA-DE4E-BF86-C9BF2112FA20}" type="datetimeFigureOut">
              <a:rPr lang="en-US" smtClean="0"/>
              <a:t>3/30/21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4803C13-0B1D-054E-98CA-E80AE86D5498}" type="slidenum">
              <a:rPr lang="en-US" smtClean="0"/>
              <a:t>‹#›</a:t>
            </a:fld>
            <a:endParaRPr lang="en-US"/>
          </a:p>
        </p:txBody>
      </p:sp>
    </p:spTree>
    <p:extLst>
      <p:ext uri="{BB962C8B-B14F-4D97-AF65-F5344CB8AC3E}">
        <p14:creationId xmlns:p14="http://schemas.microsoft.com/office/powerpoint/2010/main" val="28389126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15CDC65-9FDA-DE4E-BF86-C9BF2112FA20}" type="datetimeFigureOut">
              <a:rPr lang="en-US" smtClean="0"/>
              <a:t>3/30/21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4803C13-0B1D-054E-98CA-E80AE86D5498}" type="slidenum">
              <a:rPr lang="en-US" smtClean="0"/>
              <a:t>‹#›</a:t>
            </a:fld>
            <a:endParaRPr lang="en-US"/>
          </a:p>
        </p:txBody>
      </p:sp>
    </p:spTree>
    <p:extLst>
      <p:ext uri="{BB962C8B-B14F-4D97-AF65-F5344CB8AC3E}">
        <p14:creationId xmlns:p14="http://schemas.microsoft.com/office/powerpoint/2010/main" val="30421219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915CDC65-9FDA-DE4E-BF86-C9BF2112FA20}" type="datetimeFigureOut">
              <a:rPr lang="en-US" smtClean="0"/>
              <a:t>3/30/21</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4803C13-0B1D-054E-98CA-E80AE86D5498}" type="slidenum">
              <a:rPr lang="en-US" smtClean="0"/>
              <a:t>‹#›</a:t>
            </a:fld>
            <a:endParaRPr lang="en-US"/>
          </a:p>
        </p:txBody>
      </p:sp>
    </p:spTree>
    <p:extLst>
      <p:ext uri="{BB962C8B-B14F-4D97-AF65-F5344CB8AC3E}">
        <p14:creationId xmlns:p14="http://schemas.microsoft.com/office/powerpoint/2010/main" val="3586214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A15FA-FBC6-E742-9C1A-C66AC03AB434}"/>
              </a:ext>
            </a:extLst>
          </p:cNvPr>
          <p:cNvSpPr>
            <a:spLocks noGrp="1"/>
          </p:cNvSpPr>
          <p:nvPr>
            <p:ph type="ctrTitle"/>
          </p:nvPr>
        </p:nvSpPr>
        <p:spPr/>
        <p:txBody>
          <a:bodyPr/>
          <a:lstStyle/>
          <a:p>
            <a:r>
              <a:rPr lang="en-CA" dirty="0"/>
              <a:t>IDENTITY AND APPROACHES TO APPLIED BUSINESS</a:t>
            </a:r>
            <a:endParaRPr lang="en-US" dirty="0"/>
          </a:p>
        </p:txBody>
      </p:sp>
      <p:sp>
        <p:nvSpPr>
          <p:cNvPr id="3" name="Subtitle 2">
            <a:extLst>
              <a:ext uri="{FF2B5EF4-FFF2-40B4-BE49-F238E27FC236}">
                <a16:creationId xmlns:a16="http://schemas.microsoft.com/office/drawing/2014/main" id="{B658EF49-D7D0-EF46-A14D-424B2F123C52}"/>
              </a:ext>
            </a:extLst>
          </p:cNvPr>
          <p:cNvSpPr>
            <a:spLocks noGrp="1"/>
          </p:cNvSpPr>
          <p:nvPr>
            <p:ph type="subTitle" idx="1"/>
          </p:nvPr>
        </p:nvSpPr>
        <p:spPr>
          <a:xfrm>
            <a:off x="1482401" y="4952879"/>
            <a:ext cx="7315200" cy="914400"/>
          </a:xfrm>
        </p:spPr>
        <p:txBody>
          <a:bodyPr/>
          <a:lstStyle/>
          <a:p>
            <a:pPr algn="ctr"/>
            <a:r>
              <a:rPr lang="en-CA" dirty="0"/>
              <a:t>Wanyun He 1906569</a:t>
            </a:r>
            <a:endParaRPr lang="en-US" dirty="0"/>
          </a:p>
        </p:txBody>
      </p:sp>
    </p:spTree>
    <p:extLst>
      <p:ext uri="{BB962C8B-B14F-4D97-AF65-F5344CB8AC3E}">
        <p14:creationId xmlns:p14="http://schemas.microsoft.com/office/powerpoint/2010/main" val="40671606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97069-832A-3545-9DC0-53EF79548325}"/>
              </a:ext>
            </a:extLst>
          </p:cNvPr>
          <p:cNvSpPr>
            <a:spLocks noGrp="1"/>
          </p:cNvSpPr>
          <p:nvPr>
            <p:ph type="title"/>
          </p:nvPr>
        </p:nvSpPr>
        <p:spPr/>
        <p:txBody>
          <a:bodyPr/>
          <a:lstStyle/>
          <a:p>
            <a:r>
              <a:rPr lang="en-GB" b="1" dirty="0"/>
              <a:t>the idea</a:t>
            </a:r>
            <a:endParaRPr lang="en-US" dirty="0"/>
          </a:p>
        </p:txBody>
      </p:sp>
      <p:sp>
        <p:nvSpPr>
          <p:cNvPr id="3" name="Content Placeholder 2">
            <a:extLst>
              <a:ext uri="{FF2B5EF4-FFF2-40B4-BE49-F238E27FC236}">
                <a16:creationId xmlns:a16="http://schemas.microsoft.com/office/drawing/2014/main" id="{9F6900CC-9A6D-6142-89AA-D9FA39966D2B}"/>
              </a:ext>
            </a:extLst>
          </p:cNvPr>
          <p:cNvSpPr>
            <a:spLocks noGrp="1"/>
          </p:cNvSpPr>
          <p:nvPr>
            <p:ph idx="1"/>
          </p:nvPr>
        </p:nvSpPr>
        <p:spPr/>
        <p:txBody>
          <a:bodyPr/>
          <a:lstStyle/>
          <a:p>
            <a:r>
              <a:rPr lang="en-CA"/>
              <a:t>Maxwell (2012), personal goals for doing a study is the individual motivation and could be significant for the choice of topic, research method especially the qualitative research, and the validity of conclusion.</a:t>
            </a:r>
          </a:p>
          <a:p>
            <a:endParaRPr lang="en-US" dirty="0"/>
          </a:p>
        </p:txBody>
      </p:sp>
    </p:spTree>
    <p:extLst>
      <p:ext uri="{BB962C8B-B14F-4D97-AF65-F5344CB8AC3E}">
        <p14:creationId xmlns:p14="http://schemas.microsoft.com/office/powerpoint/2010/main" val="3919486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97069-832A-3545-9DC0-53EF79548325}"/>
              </a:ext>
            </a:extLst>
          </p:cNvPr>
          <p:cNvSpPr>
            <a:spLocks noGrp="1"/>
          </p:cNvSpPr>
          <p:nvPr>
            <p:ph type="title"/>
          </p:nvPr>
        </p:nvSpPr>
        <p:spPr/>
        <p:txBody>
          <a:bodyPr/>
          <a:lstStyle/>
          <a:p>
            <a:r>
              <a:rPr lang="en-GB" b="1" dirty="0"/>
              <a:t>the idea</a:t>
            </a:r>
            <a:endParaRPr lang="en-US" dirty="0"/>
          </a:p>
        </p:txBody>
      </p:sp>
      <p:sp>
        <p:nvSpPr>
          <p:cNvPr id="3" name="Content Placeholder 2">
            <a:extLst>
              <a:ext uri="{FF2B5EF4-FFF2-40B4-BE49-F238E27FC236}">
                <a16:creationId xmlns:a16="http://schemas.microsoft.com/office/drawing/2014/main" id="{9F6900CC-9A6D-6142-89AA-D9FA39966D2B}"/>
              </a:ext>
            </a:extLst>
          </p:cNvPr>
          <p:cNvSpPr>
            <a:spLocks noGrp="1"/>
          </p:cNvSpPr>
          <p:nvPr>
            <p:ph idx="1"/>
          </p:nvPr>
        </p:nvSpPr>
        <p:spPr/>
        <p:txBody>
          <a:bodyPr/>
          <a:lstStyle/>
          <a:p>
            <a:r>
              <a:rPr lang="en-CA" dirty="0"/>
              <a:t>Cross-cultural side:</a:t>
            </a:r>
          </a:p>
          <a:p>
            <a:endParaRPr lang="en-CA" dirty="0"/>
          </a:p>
          <a:p>
            <a:r>
              <a:rPr lang="en-CA" dirty="0"/>
              <a:t>I am a female thus sort of naturally sensitive to societal stuffs and interested in the psychological filed.</a:t>
            </a:r>
          </a:p>
          <a:p>
            <a:endParaRPr lang="en-CA" dirty="0"/>
          </a:p>
          <a:p>
            <a:r>
              <a:rPr lang="en-CA" dirty="0"/>
              <a:t>The cultural environment in China values the networking a lot.</a:t>
            </a:r>
          </a:p>
          <a:p>
            <a:endParaRPr lang="en-CA" dirty="0"/>
          </a:p>
          <a:p>
            <a:r>
              <a:rPr lang="en-CA" dirty="0"/>
              <a:t>Globalization boosts the cross-cultural communication.</a:t>
            </a:r>
          </a:p>
          <a:p>
            <a:endParaRPr lang="en-CA" dirty="0"/>
          </a:p>
          <a:p>
            <a:r>
              <a:rPr lang="en-CA" dirty="0"/>
              <a:t>learning experience abroad in Canada gives me a better understanding</a:t>
            </a:r>
            <a:r>
              <a:rPr lang="zh-CN" altLang="en-US" dirty="0"/>
              <a:t> </a:t>
            </a:r>
            <a:r>
              <a:rPr lang="en-CA" altLang="zh-CN" dirty="0"/>
              <a:t>of the diverse culture.</a:t>
            </a:r>
            <a:endParaRPr lang="en-US" dirty="0"/>
          </a:p>
        </p:txBody>
      </p:sp>
    </p:spTree>
    <p:extLst>
      <p:ext uri="{BB962C8B-B14F-4D97-AF65-F5344CB8AC3E}">
        <p14:creationId xmlns:p14="http://schemas.microsoft.com/office/powerpoint/2010/main" val="25242309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97069-832A-3545-9DC0-53EF79548325}"/>
              </a:ext>
            </a:extLst>
          </p:cNvPr>
          <p:cNvSpPr>
            <a:spLocks noGrp="1"/>
          </p:cNvSpPr>
          <p:nvPr>
            <p:ph type="title"/>
          </p:nvPr>
        </p:nvSpPr>
        <p:spPr/>
        <p:txBody>
          <a:bodyPr/>
          <a:lstStyle/>
          <a:p>
            <a:r>
              <a:rPr lang="en-GB" b="1" dirty="0"/>
              <a:t>the idea</a:t>
            </a:r>
            <a:endParaRPr lang="en-US" dirty="0"/>
          </a:p>
        </p:txBody>
      </p:sp>
      <p:sp>
        <p:nvSpPr>
          <p:cNvPr id="3" name="Content Placeholder 2">
            <a:extLst>
              <a:ext uri="{FF2B5EF4-FFF2-40B4-BE49-F238E27FC236}">
                <a16:creationId xmlns:a16="http://schemas.microsoft.com/office/drawing/2014/main" id="{9F6900CC-9A6D-6142-89AA-D9FA39966D2B}"/>
              </a:ext>
            </a:extLst>
          </p:cNvPr>
          <p:cNvSpPr>
            <a:spLocks noGrp="1"/>
          </p:cNvSpPr>
          <p:nvPr>
            <p:ph idx="1"/>
          </p:nvPr>
        </p:nvSpPr>
        <p:spPr/>
        <p:txBody>
          <a:bodyPr/>
          <a:lstStyle/>
          <a:p>
            <a:r>
              <a:rPr lang="en-CA" dirty="0"/>
              <a:t>Academic background:</a:t>
            </a:r>
          </a:p>
          <a:p>
            <a:endParaRPr lang="en-CA" dirty="0"/>
          </a:p>
          <a:p>
            <a:r>
              <a:rPr lang="en-CA" dirty="0"/>
              <a:t>I majored in International Business and Trade in my undergraduate, and Education in my Master.</a:t>
            </a:r>
            <a:endParaRPr lang="en-US" dirty="0"/>
          </a:p>
        </p:txBody>
      </p:sp>
    </p:spTree>
    <p:extLst>
      <p:ext uri="{BB962C8B-B14F-4D97-AF65-F5344CB8AC3E}">
        <p14:creationId xmlns:p14="http://schemas.microsoft.com/office/powerpoint/2010/main" val="5693913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DAD14-7013-DD48-B243-C5F55A561AD5}"/>
              </a:ext>
            </a:extLst>
          </p:cNvPr>
          <p:cNvSpPr>
            <a:spLocks noGrp="1"/>
          </p:cNvSpPr>
          <p:nvPr>
            <p:ph type="title"/>
          </p:nvPr>
        </p:nvSpPr>
        <p:spPr/>
        <p:txBody>
          <a:bodyPr/>
          <a:lstStyle/>
          <a:p>
            <a:r>
              <a:rPr lang="en-GB" b="1" dirty="0"/>
              <a:t>the idea</a:t>
            </a:r>
            <a:endParaRPr lang="en-US" dirty="0"/>
          </a:p>
        </p:txBody>
      </p:sp>
      <p:sp>
        <p:nvSpPr>
          <p:cNvPr id="3" name="Content Placeholder 2">
            <a:extLst>
              <a:ext uri="{FF2B5EF4-FFF2-40B4-BE49-F238E27FC236}">
                <a16:creationId xmlns:a16="http://schemas.microsoft.com/office/drawing/2014/main" id="{BB5D30AB-07EA-3F47-A136-B7E5F6ED39C6}"/>
              </a:ext>
            </a:extLst>
          </p:cNvPr>
          <p:cNvSpPr>
            <a:spLocks noGrp="1"/>
          </p:cNvSpPr>
          <p:nvPr>
            <p:ph idx="1"/>
          </p:nvPr>
        </p:nvSpPr>
        <p:spPr/>
        <p:txBody>
          <a:bodyPr/>
          <a:lstStyle/>
          <a:p>
            <a:r>
              <a:rPr lang="en-CA" dirty="0"/>
              <a:t>the key words of cross-culture, education and business administration are</a:t>
            </a:r>
            <a:r>
              <a:rPr lang="zh-CN" altLang="en-US" dirty="0"/>
              <a:t> </a:t>
            </a:r>
            <a:r>
              <a:rPr lang="en-CA" altLang="zh-CN" dirty="0"/>
              <a:t>prominent</a:t>
            </a:r>
            <a:endParaRPr lang="en-US" dirty="0"/>
          </a:p>
        </p:txBody>
      </p:sp>
    </p:spTree>
    <p:extLst>
      <p:ext uri="{BB962C8B-B14F-4D97-AF65-F5344CB8AC3E}">
        <p14:creationId xmlns:p14="http://schemas.microsoft.com/office/powerpoint/2010/main" val="9485388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3D1C0-3FAC-3F41-8BDE-E01AC22DFD51}"/>
              </a:ext>
            </a:extLst>
          </p:cNvPr>
          <p:cNvSpPr>
            <a:spLocks noGrp="1"/>
          </p:cNvSpPr>
          <p:nvPr>
            <p:ph type="title"/>
          </p:nvPr>
        </p:nvSpPr>
        <p:spPr/>
        <p:txBody>
          <a:bodyPr/>
          <a:lstStyle/>
          <a:p>
            <a:r>
              <a:rPr lang="en-US" dirty="0"/>
              <a:t>Literature</a:t>
            </a:r>
            <a:r>
              <a:rPr lang="zh-CN" altLang="en-US" dirty="0"/>
              <a:t> </a:t>
            </a:r>
            <a:r>
              <a:rPr lang="en-US" altLang="zh-CN" dirty="0"/>
              <a:t>review</a:t>
            </a:r>
            <a:endParaRPr lang="en-US" dirty="0"/>
          </a:p>
        </p:txBody>
      </p:sp>
      <p:sp>
        <p:nvSpPr>
          <p:cNvPr id="3" name="Content Placeholder 2">
            <a:extLst>
              <a:ext uri="{FF2B5EF4-FFF2-40B4-BE49-F238E27FC236}">
                <a16:creationId xmlns:a16="http://schemas.microsoft.com/office/drawing/2014/main" id="{557AAC86-9844-5943-A8C0-2219A31A132B}"/>
              </a:ext>
            </a:extLst>
          </p:cNvPr>
          <p:cNvSpPr>
            <a:spLocks noGrp="1"/>
          </p:cNvSpPr>
          <p:nvPr>
            <p:ph idx="1"/>
          </p:nvPr>
        </p:nvSpPr>
        <p:spPr>
          <a:xfrm>
            <a:off x="3481754" y="518746"/>
            <a:ext cx="8247184" cy="5820508"/>
          </a:xfrm>
        </p:spPr>
        <p:txBody>
          <a:bodyPr>
            <a:normAutofit/>
          </a:bodyPr>
          <a:lstStyle/>
          <a:p>
            <a:r>
              <a:rPr lang="en-CA" dirty="0"/>
              <a:t>Evan D. &amp; Heather Y.Z. (2014) examined the influence of short-term cross-cultural program to the cultural intelligence </a:t>
            </a:r>
          </a:p>
          <a:p>
            <a:r>
              <a:rPr lang="en-CA" dirty="0"/>
              <a:t>Stephane M. (2019) reveals significance</a:t>
            </a:r>
            <a:r>
              <a:rPr lang="zh-CN" altLang="en-US" dirty="0"/>
              <a:t> </a:t>
            </a:r>
            <a:r>
              <a:rPr lang="en-US" altLang="zh-CN" dirty="0"/>
              <a:t>of</a:t>
            </a:r>
            <a:r>
              <a:rPr lang="zh-CN" altLang="en-US" dirty="0"/>
              <a:t> </a:t>
            </a:r>
            <a:r>
              <a:rPr lang="en-CA" altLang="zh-CN" dirty="0"/>
              <a:t>multicultural </a:t>
            </a:r>
            <a:r>
              <a:rPr lang="en-CA" dirty="0"/>
              <a:t>training for health professionals </a:t>
            </a:r>
          </a:p>
          <a:p>
            <a:r>
              <a:rPr lang="en-CA" dirty="0"/>
              <a:t>The Occupational therapy educators in United States designed courses to improve therapists’ cultural competence </a:t>
            </a:r>
          </a:p>
          <a:p>
            <a:r>
              <a:rPr lang="en-CA" dirty="0"/>
              <a:t>Susan C. (2012) claim that cross-cultural adaptability could be significantly benefited from the short-term study abroad programs </a:t>
            </a:r>
          </a:p>
          <a:p>
            <a:r>
              <a:rPr lang="en-CA" dirty="0"/>
              <a:t>Bruce and Heike (2017) focus its scope is on the  students majoring in business.</a:t>
            </a:r>
          </a:p>
          <a:p>
            <a:r>
              <a:rPr lang="en-CA" dirty="0"/>
              <a:t>Leslie, Peter &amp;  Robert (2014) find out that cultural diversity and language barrier maybe not the primary obstacle, and framework for project and team management should be emphasized </a:t>
            </a:r>
          </a:p>
        </p:txBody>
      </p:sp>
    </p:spTree>
    <p:extLst>
      <p:ext uri="{BB962C8B-B14F-4D97-AF65-F5344CB8AC3E}">
        <p14:creationId xmlns:p14="http://schemas.microsoft.com/office/powerpoint/2010/main" val="5675288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23BCC-2275-FA45-9F60-FAD82A8650CD}"/>
              </a:ext>
            </a:extLst>
          </p:cNvPr>
          <p:cNvSpPr>
            <a:spLocks noGrp="1"/>
          </p:cNvSpPr>
          <p:nvPr>
            <p:ph type="title"/>
          </p:nvPr>
        </p:nvSpPr>
        <p:spPr/>
        <p:txBody>
          <a:bodyPr/>
          <a:lstStyle/>
          <a:p>
            <a:r>
              <a:rPr lang="en-GB" b="1" dirty="0"/>
              <a:t>the project</a:t>
            </a:r>
            <a:endParaRPr lang="en-US" dirty="0"/>
          </a:p>
        </p:txBody>
      </p:sp>
      <p:sp>
        <p:nvSpPr>
          <p:cNvPr id="3" name="Content Placeholder 2">
            <a:extLst>
              <a:ext uri="{FF2B5EF4-FFF2-40B4-BE49-F238E27FC236}">
                <a16:creationId xmlns:a16="http://schemas.microsoft.com/office/drawing/2014/main" id="{C9EE8DB1-4431-2142-AC52-60D822BDCA35}"/>
              </a:ext>
            </a:extLst>
          </p:cNvPr>
          <p:cNvSpPr>
            <a:spLocks noGrp="1"/>
          </p:cNvSpPr>
          <p:nvPr>
            <p:ph idx="1"/>
          </p:nvPr>
        </p:nvSpPr>
        <p:spPr/>
        <p:txBody>
          <a:bodyPr/>
          <a:lstStyle/>
          <a:p>
            <a:r>
              <a:rPr lang="en-CA" dirty="0"/>
              <a:t>The Significance of The Administration of Short-term Study Abroad Program for The Cross-cultural Background Students’ adaption and achievements</a:t>
            </a:r>
            <a:endParaRPr lang="en-US" dirty="0"/>
          </a:p>
          <a:p>
            <a:endParaRPr lang="en-GB" dirty="0"/>
          </a:p>
        </p:txBody>
      </p:sp>
    </p:spTree>
    <p:extLst>
      <p:ext uri="{BB962C8B-B14F-4D97-AF65-F5344CB8AC3E}">
        <p14:creationId xmlns:p14="http://schemas.microsoft.com/office/powerpoint/2010/main" val="29497187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052CE-9FDB-904D-AB8D-9918488906F2}"/>
              </a:ext>
            </a:extLst>
          </p:cNvPr>
          <p:cNvSpPr>
            <a:spLocks noGrp="1"/>
          </p:cNvSpPr>
          <p:nvPr>
            <p:ph type="title"/>
          </p:nvPr>
        </p:nvSpPr>
        <p:spPr/>
        <p:txBody>
          <a:bodyPr/>
          <a:lstStyle/>
          <a:p>
            <a:r>
              <a:rPr lang="en-GB" b="1" dirty="0"/>
              <a:t>academic perspective</a:t>
            </a:r>
            <a:endParaRPr lang="en-US" dirty="0"/>
          </a:p>
        </p:txBody>
      </p:sp>
      <p:sp>
        <p:nvSpPr>
          <p:cNvPr id="3" name="Content Placeholder 2">
            <a:extLst>
              <a:ext uri="{FF2B5EF4-FFF2-40B4-BE49-F238E27FC236}">
                <a16:creationId xmlns:a16="http://schemas.microsoft.com/office/drawing/2014/main" id="{7149CE8E-1052-DD47-8C3E-2BA9C5F420A9}"/>
              </a:ext>
            </a:extLst>
          </p:cNvPr>
          <p:cNvSpPr>
            <a:spLocks noGrp="1"/>
          </p:cNvSpPr>
          <p:nvPr>
            <p:ph idx="1"/>
          </p:nvPr>
        </p:nvSpPr>
        <p:spPr/>
        <p:txBody>
          <a:bodyPr/>
          <a:lstStyle/>
          <a:p>
            <a:r>
              <a:rPr lang="en-CA" dirty="0"/>
              <a:t>Debate about the Multiculturalism</a:t>
            </a:r>
          </a:p>
          <a:p>
            <a:endParaRPr lang="en-CA" dirty="0"/>
          </a:p>
          <a:p>
            <a:r>
              <a:rPr lang="en-CA" dirty="0"/>
              <a:t>Henry Hale discusses the separatism in the ethnic politics and claims that ethnicity could enhance the social stability.</a:t>
            </a:r>
          </a:p>
          <a:p>
            <a:endParaRPr lang="en-CA" dirty="0"/>
          </a:p>
          <a:p>
            <a:r>
              <a:rPr lang="en-CA" dirty="0"/>
              <a:t>Will </a:t>
            </a:r>
            <a:r>
              <a:rPr lang="en-CA" dirty="0" err="1"/>
              <a:t>Kymlicka</a:t>
            </a:r>
            <a:r>
              <a:rPr lang="en-CA" dirty="0"/>
              <a:t> studies the Odysseys of Multiculturalism,  showing the positive effects of ethnicity.</a:t>
            </a:r>
          </a:p>
          <a:p>
            <a:endParaRPr lang="en-CA" dirty="0"/>
          </a:p>
          <a:p>
            <a:r>
              <a:rPr lang="en-CA" dirty="0"/>
              <a:t>Crowder advocates that multiculturalism is more and more popular. His research underpins three debates: “Is multiculturalism moderate or radical? Is it really about integration or separation? Is </a:t>
            </a:r>
            <a:r>
              <a:rPr lang="en-CA" dirty="0" err="1"/>
              <a:t>mutliculturalism</a:t>
            </a:r>
            <a:r>
              <a:rPr lang="en-CA" dirty="0"/>
              <a:t> underpinned by universalistic or relativist ethics?” </a:t>
            </a:r>
          </a:p>
          <a:p>
            <a:endParaRPr lang="en-CA" dirty="0"/>
          </a:p>
          <a:p>
            <a:endParaRPr lang="en-US" dirty="0"/>
          </a:p>
        </p:txBody>
      </p:sp>
    </p:spTree>
    <p:extLst>
      <p:ext uri="{BB962C8B-B14F-4D97-AF65-F5344CB8AC3E}">
        <p14:creationId xmlns:p14="http://schemas.microsoft.com/office/powerpoint/2010/main" val="4257022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EE0CC-4F53-D64A-9E61-964733A89B13}"/>
              </a:ext>
            </a:extLst>
          </p:cNvPr>
          <p:cNvSpPr>
            <a:spLocks noGrp="1"/>
          </p:cNvSpPr>
          <p:nvPr>
            <p:ph type="title"/>
          </p:nvPr>
        </p:nvSpPr>
        <p:spPr/>
        <p:txBody>
          <a:bodyPr/>
          <a:lstStyle/>
          <a:p>
            <a:r>
              <a:rPr lang="en-GB" b="1" dirty="0"/>
              <a:t>academic perspective</a:t>
            </a:r>
            <a:endParaRPr lang="en-US" dirty="0"/>
          </a:p>
        </p:txBody>
      </p:sp>
      <p:pic>
        <p:nvPicPr>
          <p:cNvPr id="4" name="Content Placeholder 5" descr="Diagram&#10;&#10;Description automatically generated">
            <a:extLst>
              <a:ext uri="{FF2B5EF4-FFF2-40B4-BE49-F238E27FC236}">
                <a16:creationId xmlns:a16="http://schemas.microsoft.com/office/drawing/2014/main" id="{17E4AF31-E55A-7640-B012-52143C5F7F58}"/>
              </a:ext>
            </a:extLst>
          </p:cNvPr>
          <p:cNvPicPr>
            <a:picLocks noGrp="1" noChangeAspect="1"/>
          </p:cNvPicPr>
          <p:nvPr>
            <p:ph idx="1"/>
          </p:nvPr>
        </p:nvPicPr>
        <p:blipFill rotWithShape="1">
          <a:blip r:embed="rId2"/>
          <a:srcRect l="6080" t="5490" r="17988" b="10646"/>
          <a:stretch/>
        </p:blipFill>
        <p:spPr>
          <a:xfrm>
            <a:off x="3831737" y="752474"/>
            <a:ext cx="7391504" cy="5138660"/>
          </a:xfrm>
        </p:spPr>
      </p:pic>
    </p:spTree>
    <p:extLst>
      <p:ext uri="{BB962C8B-B14F-4D97-AF65-F5344CB8AC3E}">
        <p14:creationId xmlns:p14="http://schemas.microsoft.com/office/powerpoint/2010/main" val="1277580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60038-7314-C94A-9AC7-7CEEF98CCE30}"/>
              </a:ext>
            </a:extLst>
          </p:cNvPr>
          <p:cNvSpPr>
            <a:spLocks noGrp="1"/>
          </p:cNvSpPr>
          <p:nvPr>
            <p:ph type="title"/>
          </p:nvPr>
        </p:nvSpPr>
        <p:spPr/>
        <p:txBody>
          <a:bodyPr/>
          <a:lstStyle/>
          <a:p>
            <a:r>
              <a:rPr lang="en-US" dirty="0"/>
              <a:t>Research</a:t>
            </a:r>
            <a:r>
              <a:rPr lang="zh-CN" altLang="en-US" dirty="0"/>
              <a:t> </a:t>
            </a:r>
            <a:r>
              <a:rPr lang="en-US" altLang="zh-CN" dirty="0"/>
              <a:t>plan</a:t>
            </a:r>
            <a:endParaRPr lang="en-US" dirty="0"/>
          </a:p>
        </p:txBody>
      </p:sp>
      <p:sp>
        <p:nvSpPr>
          <p:cNvPr id="3" name="Content Placeholder 2">
            <a:extLst>
              <a:ext uri="{FF2B5EF4-FFF2-40B4-BE49-F238E27FC236}">
                <a16:creationId xmlns:a16="http://schemas.microsoft.com/office/drawing/2014/main" id="{F78C07E5-31A1-144E-A71F-DEAAE0F9E85C}"/>
              </a:ext>
            </a:extLst>
          </p:cNvPr>
          <p:cNvSpPr>
            <a:spLocks noGrp="1"/>
          </p:cNvSpPr>
          <p:nvPr>
            <p:ph idx="1"/>
          </p:nvPr>
        </p:nvSpPr>
        <p:spPr/>
        <p:txBody>
          <a:bodyPr/>
          <a:lstStyle/>
          <a:p>
            <a:r>
              <a:rPr lang="en-US" dirty="0"/>
              <a:t>Ideally</a:t>
            </a:r>
            <a:r>
              <a:rPr lang="zh-CN" altLang="en-US" dirty="0"/>
              <a:t> </a:t>
            </a:r>
            <a:r>
              <a:rPr lang="en-CA" altLang="zh-CN" dirty="0"/>
              <a:t>there would be 30 participants, divided into 2 groups. O</a:t>
            </a:r>
            <a:r>
              <a:rPr lang="en-CA" dirty="0"/>
              <a:t>ne group are guided to apply the  “melting pot” theories, and the other group are encouraged to embrace the “salad bowl” theories. Which group could better adapt to the new environment and achieve academic achievement?</a:t>
            </a:r>
          </a:p>
          <a:p>
            <a:endParaRPr lang="en-CA" dirty="0"/>
          </a:p>
          <a:p>
            <a:r>
              <a:rPr lang="en-CA" altLang="zh-CN" dirty="0"/>
              <a:t>Interviews</a:t>
            </a:r>
            <a:r>
              <a:rPr lang="zh-CN" altLang="en-US" dirty="0"/>
              <a:t> </a:t>
            </a:r>
            <a:r>
              <a:rPr lang="en-US" altLang="zh-CN" dirty="0"/>
              <a:t>and</a:t>
            </a:r>
            <a:r>
              <a:rPr lang="zh-CN" altLang="en-US" dirty="0"/>
              <a:t> </a:t>
            </a:r>
            <a:r>
              <a:rPr lang="en-US" altLang="zh-CN" dirty="0"/>
              <a:t>questionnaires</a:t>
            </a:r>
          </a:p>
          <a:p>
            <a:endParaRPr lang="en-US" dirty="0"/>
          </a:p>
        </p:txBody>
      </p:sp>
    </p:spTree>
    <p:extLst>
      <p:ext uri="{BB962C8B-B14F-4D97-AF65-F5344CB8AC3E}">
        <p14:creationId xmlns:p14="http://schemas.microsoft.com/office/powerpoint/2010/main" val="24322789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4ADAB-6017-1D4E-B103-85635F9E9D0F}"/>
              </a:ext>
            </a:extLst>
          </p:cNvPr>
          <p:cNvSpPr>
            <a:spLocks noGrp="1"/>
          </p:cNvSpPr>
          <p:nvPr>
            <p:ph type="title"/>
          </p:nvPr>
        </p:nvSpPr>
        <p:spPr/>
        <p:txBody>
          <a:bodyPr/>
          <a:lstStyle/>
          <a:p>
            <a:r>
              <a:rPr lang="en-GB" b="1" dirty="0"/>
              <a:t>constraints or risks</a:t>
            </a:r>
            <a:endParaRPr lang="en-US" dirty="0"/>
          </a:p>
        </p:txBody>
      </p:sp>
      <p:sp>
        <p:nvSpPr>
          <p:cNvPr id="3" name="Content Placeholder 2">
            <a:extLst>
              <a:ext uri="{FF2B5EF4-FFF2-40B4-BE49-F238E27FC236}">
                <a16:creationId xmlns:a16="http://schemas.microsoft.com/office/drawing/2014/main" id="{1D2437FE-D58F-3441-B73B-951B73E3D84B}"/>
              </a:ext>
            </a:extLst>
          </p:cNvPr>
          <p:cNvSpPr>
            <a:spLocks noGrp="1"/>
          </p:cNvSpPr>
          <p:nvPr>
            <p:ph idx="1"/>
          </p:nvPr>
        </p:nvSpPr>
        <p:spPr/>
        <p:txBody>
          <a:bodyPr>
            <a:normAutofit/>
          </a:bodyPr>
          <a:lstStyle/>
          <a:p>
            <a:pPr lvl="0"/>
            <a:r>
              <a:rPr lang="en-CA" dirty="0"/>
              <a:t>The evaluation criteria would be the first issue. The academic achievement is easier to be calculated or evaluated, but the degree of environmental adaption may be hard to measure.</a:t>
            </a:r>
          </a:p>
          <a:p>
            <a:pPr lvl="0"/>
            <a:endParaRPr lang="en-CA" dirty="0"/>
          </a:p>
          <a:p>
            <a:pPr lvl="0"/>
            <a:r>
              <a:rPr lang="en-CA" dirty="0"/>
              <a:t>For the respondent bias, participants</a:t>
            </a:r>
            <a:r>
              <a:rPr lang="zh-CN" altLang="en-US" dirty="0"/>
              <a:t>‘ </a:t>
            </a:r>
            <a:r>
              <a:rPr lang="en-CA" dirty="0"/>
              <a:t>cultural background </a:t>
            </a:r>
            <a:r>
              <a:rPr lang="en-GB" dirty="0"/>
              <a:t> need</a:t>
            </a:r>
            <a:r>
              <a:rPr lang="zh-CN" altLang="en-US" dirty="0"/>
              <a:t> </a:t>
            </a:r>
            <a:r>
              <a:rPr lang="en-CA" altLang="zh-CN" dirty="0"/>
              <a:t>to be considered. When the </a:t>
            </a:r>
            <a:r>
              <a:rPr lang="en-CA" dirty="0"/>
              <a:t>participants are friends or colleagues, the bias would be more distinguish. ( According to Seedhouse’s external layer, people are encouraged  to think about the responsibilities to a particular group such as sponsors and society.)</a:t>
            </a:r>
          </a:p>
          <a:p>
            <a:pPr lvl="0"/>
            <a:endParaRPr lang="en-CA" dirty="0"/>
          </a:p>
          <a:p>
            <a:pPr lvl="0"/>
            <a:r>
              <a:rPr lang="en-CA" dirty="0"/>
              <a:t>Multiculturalism could be challenging to apply in these non-immigrant countries.</a:t>
            </a:r>
            <a:endParaRPr lang="en-US" dirty="0"/>
          </a:p>
        </p:txBody>
      </p:sp>
    </p:spTree>
    <p:extLst>
      <p:ext uri="{BB962C8B-B14F-4D97-AF65-F5344CB8AC3E}">
        <p14:creationId xmlns:p14="http://schemas.microsoft.com/office/powerpoint/2010/main" val="23768795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B2090-8BEC-A148-B669-79A0561F5C14}"/>
              </a:ext>
            </a:extLst>
          </p:cNvPr>
          <p:cNvSpPr>
            <a:spLocks noGrp="1"/>
          </p:cNvSpPr>
          <p:nvPr>
            <p:ph type="title"/>
          </p:nvPr>
        </p:nvSpPr>
        <p:spPr/>
        <p:txBody>
          <a:bodyPr/>
          <a:lstStyle/>
          <a:p>
            <a:r>
              <a:rPr lang="en-GB" dirty="0"/>
              <a:t>RELIABILTY and VALIDITY</a:t>
            </a:r>
            <a:endParaRPr lang="en-US" dirty="0"/>
          </a:p>
        </p:txBody>
      </p:sp>
      <p:sp>
        <p:nvSpPr>
          <p:cNvPr id="3" name="Content Placeholder 2">
            <a:extLst>
              <a:ext uri="{FF2B5EF4-FFF2-40B4-BE49-F238E27FC236}">
                <a16:creationId xmlns:a16="http://schemas.microsoft.com/office/drawing/2014/main" id="{575EC284-1451-7D4E-9EB1-65A5F32BE2B3}"/>
              </a:ext>
            </a:extLst>
          </p:cNvPr>
          <p:cNvSpPr>
            <a:spLocks noGrp="1"/>
          </p:cNvSpPr>
          <p:nvPr>
            <p:ph idx="1"/>
          </p:nvPr>
        </p:nvSpPr>
        <p:spPr>
          <a:xfrm>
            <a:off x="3627620" y="674557"/>
            <a:ext cx="7929796" cy="5310191"/>
          </a:xfrm>
        </p:spPr>
        <p:txBody>
          <a:bodyPr/>
          <a:lstStyle/>
          <a:p>
            <a:r>
              <a:rPr lang="en-CA" dirty="0"/>
              <a:t>Creswell, J.W. &amp; Miller (2000) proposed three lens for establishing the validity procedures for the qualitative</a:t>
            </a:r>
            <a:r>
              <a:rPr lang="zh-CN" altLang="en-US" dirty="0"/>
              <a:t> </a:t>
            </a:r>
            <a:r>
              <a:rPr lang="en-US" altLang="zh-CN" dirty="0"/>
              <a:t>research.</a:t>
            </a:r>
            <a:r>
              <a:rPr lang="zh-CN" altLang="en-US" dirty="0"/>
              <a:t> </a:t>
            </a:r>
            <a:r>
              <a:rPr lang="en-CA" dirty="0"/>
              <a:t>The framework would be applied in the validity check in my research. </a:t>
            </a:r>
            <a:endParaRPr lang="en-GB" dirty="0"/>
          </a:p>
          <a:p>
            <a:endParaRPr lang="en-GB" dirty="0"/>
          </a:p>
          <a:p>
            <a:endParaRPr lang="en-GB" dirty="0"/>
          </a:p>
          <a:p>
            <a:endParaRPr lang="en-GB" dirty="0"/>
          </a:p>
          <a:p>
            <a:endParaRPr lang="en-GB" dirty="0"/>
          </a:p>
          <a:p>
            <a:endParaRPr lang="en-GB" dirty="0"/>
          </a:p>
          <a:p>
            <a:endParaRPr lang="en-GB" dirty="0"/>
          </a:p>
          <a:p>
            <a:endParaRPr lang="en-CA" dirty="0"/>
          </a:p>
          <a:p>
            <a:endParaRPr lang="en-US" dirty="0"/>
          </a:p>
        </p:txBody>
      </p:sp>
      <p:pic>
        <p:nvPicPr>
          <p:cNvPr id="4" name="Picture 3" descr="Table&#10;&#10;Description automatically generated">
            <a:extLst>
              <a:ext uri="{FF2B5EF4-FFF2-40B4-BE49-F238E27FC236}">
                <a16:creationId xmlns:a16="http://schemas.microsoft.com/office/drawing/2014/main" id="{25D7B9A2-04DC-624D-86A6-79943C097886}"/>
              </a:ext>
            </a:extLst>
          </p:cNvPr>
          <p:cNvPicPr/>
          <p:nvPr/>
        </p:nvPicPr>
        <p:blipFill>
          <a:blip r:embed="rId2">
            <a:extLst>
              <a:ext uri="{28A0092B-C50C-407E-A947-70E740481C1C}">
                <a14:useLocalDpi xmlns:a14="http://schemas.microsoft.com/office/drawing/2010/main" val="0"/>
              </a:ext>
            </a:extLst>
          </a:blip>
          <a:stretch>
            <a:fillRect/>
          </a:stretch>
        </p:blipFill>
        <p:spPr>
          <a:xfrm>
            <a:off x="3447738" y="2128603"/>
            <a:ext cx="8244590" cy="3865289"/>
          </a:xfrm>
          <a:prstGeom prst="rect">
            <a:avLst/>
          </a:prstGeom>
        </p:spPr>
      </p:pic>
    </p:spTree>
    <p:extLst>
      <p:ext uri="{BB962C8B-B14F-4D97-AF65-F5344CB8AC3E}">
        <p14:creationId xmlns:p14="http://schemas.microsoft.com/office/powerpoint/2010/main" val="8170775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62965-F44C-FB46-912B-947262F051A7}"/>
              </a:ext>
            </a:extLst>
          </p:cNvPr>
          <p:cNvSpPr>
            <a:spLocks noGrp="1"/>
          </p:cNvSpPr>
          <p:nvPr>
            <p:ph type="title"/>
          </p:nvPr>
        </p:nvSpPr>
        <p:spPr/>
        <p:txBody>
          <a:bodyPr/>
          <a:lstStyle/>
          <a:p>
            <a:r>
              <a:rPr lang="en-GB" dirty="0"/>
              <a:t>RELIABILTY and VALIDITY</a:t>
            </a:r>
            <a:endParaRPr lang="en-US" dirty="0"/>
          </a:p>
        </p:txBody>
      </p:sp>
      <p:sp>
        <p:nvSpPr>
          <p:cNvPr id="3" name="Content Placeholder 2">
            <a:extLst>
              <a:ext uri="{FF2B5EF4-FFF2-40B4-BE49-F238E27FC236}">
                <a16:creationId xmlns:a16="http://schemas.microsoft.com/office/drawing/2014/main" id="{326BAFCC-05C4-8648-8900-71D18508D736}"/>
              </a:ext>
            </a:extLst>
          </p:cNvPr>
          <p:cNvSpPr>
            <a:spLocks noGrp="1"/>
          </p:cNvSpPr>
          <p:nvPr>
            <p:ph idx="1"/>
          </p:nvPr>
        </p:nvSpPr>
        <p:spPr/>
        <p:txBody>
          <a:bodyPr>
            <a:normAutofit/>
          </a:bodyPr>
          <a:lstStyle/>
          <a:p>
            <a:r>
              <a:rPr lang="en-CA" dirty="0"/>
              <a:t>When I have the interviews, I will try to repeat or explain the questions if there is any confusion. Member checking and audit trail would as well available in my research.</a:t>
            </a:r>
          </a:p>
          <a:p>
            <a:r>
              <a:rPr lang="en-CA" dirty="0"/>
              <a:t> </a:t>
            </a:r>
          </a:p>
          <a:p>
            <a:r>
              <a:rPr lang="en-US" altLang="zh-CN" dirty="0"/>
              <a:t>Risks</a:t>
            </a:r>
            <a:r>
              <a:rPr lang="zh-CN" altLang="en-US" dirty="0"/>
              <a:t> </a:t>
            </a:r>
            <a:r>
              <a:rPr lang="en-CA" altLang="zh-CN" dirty="0"/>
              <a:t>of</a:t>
            </a:r>
            <a:r>
              <a:rPr lang="en-CA" dirty="0"/>
              <a:t> the response rate. Plan everything in advance and reserve enough time for the changes. </a:t>
            </a:r>
            <a:endParaRPr lang="en-US" dirty="0"/>
          </a:p>
        </p:txBody>
      </p:sp>
    </p:spTree>
    <p:extLst>
      <p:ext uri="{BB962C8B-B14F-4D97-AF65-F5344CB8AC3E}">
        <p14:creationId xmlns:p14="http://schemas.microsoft.com/office/powerpoint/2010/main" val="13918095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3D0D9-416B-8049-842D-69A695C67AEA}"/>
              </a:ext>
            </a:extLst>
          </p:cNvPr>
          <p:cNvSpPr>
            <a:spLocks noGrp="1"/>
          </p:cNvSpPr>
          <p:nvPr>
            <p:ph type="title"/>
          </p:nvPr>
        </p:nvSpPr>
        <p:spPr/>
        <p:txBody>
          <a:bodyPr>
            <a:normAutofit/>
          </a:bodyPr>
          <a:lstStyle/>
          <a:p>
            <a:r>
              <a:rPr lang="en-US" sz="6000" dirty="0"/>
              <a:t>Thanks </a:t>
            </a:r>
          </a:p>
        </p:txBody>
      </p:sp>
      <p:sp>
        <p:nvSpPr>
          <p:cNvPr id="3" name="Content Placeholder 2">
            <a:extLst>
              <a:ext uri="{FF2B5EF4-FFF2-40B4-BE49-F238E27FC236}">
                <a16:creationId xmlns:a16="http://schemas.microsoft.com/office/drawing/2014/main" id="{931271E4-E9CE-6F41-AF47-22EFF6857329}"/>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33469737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35737-F565-0B45-8AE7-50C972B2FD6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D9F828F-46AA-E845-BDB8-70A46AD5C5E7}"/>
              </a:ext>
            </a:extLst>
          </p:cNvPr>
          <p:cNvSpPr>
            <a:spLocks noGrp="1"/>
          </p:cNvSpPr>
          <p:nvPr>
            <p:ph idx="1"/>
          </p:nvPr>
        </p:nvSpPr>
        <p:spPr>
          <a:xfrm>
            <a:off x="3507699" y="1123837"/>
            <a:ext cx="8244589" cy="5120640"/>
          </a:xfrm>
        </p:spPr>
        <p:txBody>
          <a:bodyPr>
            <a:normAutofit fontScale="25000" lnSpcReduction="20000"/>
          </a:bodyPr>
          <a:lstStyle/>
          <a:p>
            <a:r>
              <a:rPr lang="en-US" sz="9600" dirty="0"/>
              <a:t>Bibliography</a:t>
            </a:r>
          </a:p>
          <a:p>
            <a:r>
              <a:rPr lang="en-US" sz="9600" dirty="0"/>
              <a:t> </a:t>
            </a:r>
          </a:p>
          <a:p>
            <a:r>
              <a:rPr lang="en-US" sz="9600" dirty="0"/>
              <a:t>Altheide, D. L. &amp; Johnson, J. M. (1994) Criteria for assessing interpretive validity in qualitative research. In N. K. Denzin &amp; Y. S. Lincoln (Eds.), Handbook of qualitative research (p. 485–499). Sage Publications, Inc.</a:t>
            </a:r>
          </a:p>
          <a:p>
            <a:r>
              <a:rPr lang="en-US" sz="9600" dirty="0"/>
              <a:t>Atkinson, Paul, Coffey, Amanda &amp; Delamont, S. (2001) A debate about our canon. Qualitative research : QR, 1(1), pp.5–21.</a:t>
            </a:r>
          </a:p>
          <a:p>
            <a:r>
              <a:rPr lang="en-US" sz="9600" dirty="0"/>
              <a:t>Bowen, G. A. (2008) Naturalistic inquiry and the saturation concept: a research note. Qualitative research, 8(1), pp.137-152.</a:t>
            </a:r>
          </a:p>
          <a:p>
            <a:r>
              <a:rPr lang="en-US" sz="9600" dirty="0" err="1"/>
              <a:t>Breuilly</a:t>
            </a:r>
            <a:r>
              <a:rPr lang="en-US" sz="9600" dirty="0"/>
              <a:t>, J. Hechter, M. </a:t>
            </a:r>
            <a:r>
              <a:rPr lang="en-US" sz="9600" dirty="0" err="1"/>
              <a:t>Sasse</a:t>
            </a:r>
            <a:r>
              <a:rPr lang="en-US" sz="9600" dirty="0"/>
              <a:t>, G. a &amp; Hale, H. E. (2011) Sixth nations and nationalism debate: Henry E. Hale's the foundations of ethnic politics: separatism of states and nations in Eurasia and the world. Nations and Nationalism, 17(4), pp.681-711.</a:t>
            </a:r>
          </a:p>
          <a:p>
            <a:endParaRPr lang="en-US" sz="9600" dirty="0"/>
          </a:p>
          <a:p>
            <a:endParaRPr lang="en-US" sz="9600" dirty="0"/>
          </a:p>
          <a:p>
            <a:endParaRPr lang="en-US" dirty="0"/>
          </a:p>
        </p:txBody>
      </p:sp>
    </p:spTree>
    <p:extLst>
      <p:ext uri="{BB962C8B-B14F-4D97-AF65-F5344CB8AC3E}">
        <p14:creationId xmlns:p14="http://schemas.microsoft.com/office/powerpoint/2010/main" val="25062574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45E27-D582-F943-A323-8688F9503BA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DC44205-9C1D-C540-8EA9-E6AB7F11D7C1}"/>
              </a:ext>
            </a:extLst>
          </p:cNvPr>
          <p:cNvSpPr>
            <a:spLocks noGrp="1"/>
          </p:cNvSpPr>
          <p:nvPr>
            <p:ph idx="1"/>
          </p:nvPr>
        </p:nvSpPr>
        <p:spPr>
          <a:xfrm>
            <a:off x="3764337" y="864108"/>
            <a:ext cx="7315200" cy="5120640"/>
          </a:xfrm>
        </p:spPr>
        <p:txBody>
          <a:bodyPr>
            <a:normAutofit fontScale="25000" lnSpcReduction="20000"/>
          </a:bodyPr>
          <a:lstStyle/>
          <a:p>
            <a:r>
              <a:rPr lang="en-US" sz="9600" dirty="0" err="1"/>
              <a:t>Battiste</a:t>
            </a:r>
            <a:r>
              <a:rPr lang="en-US" sz="9600" dirty="0"/>
              <a:t>, </a:t>
            </a:r>
            <a:r>
              <a:rPr lang="en-US" sz="9600" dirty="0" err="1"/>
              <a:t>M.Chomsky</a:t>
            </a:r>
            <a:r>
              <a:rPr lang="en-US" sz="9600" dirty="0"/>
              <a:t> et al., (2018) Dissident knowledge in higher education. University of Regina Press.</a:t>
            </a:r>
          </a:p>
          <a:p>
            <a:r>
              <a:rPr lang="en-US" sz="9600" dirty="0"/>
              <a:t>Creswell, J. W. &amp; Miller, D. L. (2000) Determining validity in qualitative inquiry. Theory into practice, 39(3), pp.124-130.</a:t>
            </a:r>
          </a:p>
          <a:p>
            <a:r>
              <a:rPr lang="en-US" sz="9600" dirty="0"/>
              <a:t>Crowder, G. (2013) Theories of multiculturalism: An introduction. Polity.</a:t>
            </a:r>
          </a:p>
          <a:p>
            <a:r>
              <a:rPr lang="en-US" sz="9600" dirty="0"/>
              <a:t>Collin-</a:t>
            </a:r>
            <a:r>
              <a:rPr lang="en-US" sz="9600" dirty="0" err="1"/>
              <a:t>Vézina</a:t>
            </a:r>
            <a:r>
              <a:rPr lang="en-US" sz="9600" dirty="0"/>
              <a:t>, Delphine et al., (2015) A preliminary mapping of individual, relational, and social factors that impede disclosure of childhood sexual abuse. Child abuse &amp; neglect, 43, pp.123–134. </a:t>
            </a:r>
          </a:p>
          <a:p>
            <a:r>
              <a:rPr lang="en-US" sz="9600" dirty="0"/>
              <a:t>Hofstede, G. (1980) Culture and organizations. International studies of management &amp; organization, 10(4), pp.15-41.</a:t>
            </a:r>
          </a:p>
          <a:p>
            <a:r>
              <a:rPr lang="en-US" sz="9600" dirty="0"/>
              <a:t>Hammersley, M. (1992) What's wrong with ethnography?: Methodological explorations. Psychology Press.</a:t>
            </a:r>
          </a:p>
          <a:p>
            <a:r>
              <a:rPr lang="en-US" sz="9600" dirty="0"/>
              <a:t>Henry Hale. (2008) The Foundations of Ethnic Politics: Separatism of States and Nations in Eurasia and the World, Cambridge: Cambridge University Press.</a:t>
            </a:r>
          </a:p>
          <a:p>
            <a:endParaRPr lang="en-US" dirty="0"/>
          </a:p>
        </p:txBody>
      </p:sp>
    </p:spTree>
    <p:extLst>
      <p:ext uri="{BB962C8B-B14F-4D97-AF65-F5344CB8AC3E}">
        <p14:creationId xmlns:p14="http://schemas.microsoft.com/office/powerpoint/2010/main" val="17012924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F2A2A-4ACD-6A4C-9555-A67B0233CBB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D466A94-4CDA-E245-879A-1D7CF5552889}"/>
              </a:ext>
            </a:extLst>
          </p:cNvPr>
          <p:cNvSpPr>
            <a:spLocks noGrp="1"/>
          </p:cNvSpPr>
          <p:nvPr>
            <p:ph idx="1"/>
          </p:nvPr>
        </p:nvSpPr>
        <p:spPr>
          <a:xfrm>
            <a:off x="3402767" y="864108"/>
            <a:ext cx="8334531" cy="5120640"/>
          </a:xfrm>
        </p:spPr>
        <p:txBody>
          <a:bodyPr>
            <a:normAutofit fontScale="25000" lnSpcReduction="20000"/>
          </a:bodyPr>
          <a:lstStyle/>
          <a:p>
            <a:r>
              <a:rPr lang="en-US" sz="9600" dirty="0"/>
              <a:t>Lincoln, Y. S. &amp; Guba, E. G. (1985) Naturalistic inquiry, Beverly Hills, CA: Sage Publications, Inc. </a:t>
            </a:r>
          </a:p>
          <a:p>
            <a:r>
              <a:rPr lang="en-US" sz="9600" dirty="0"/>
              <a:t>Maxwell, J. A. (1996) Qualitative Research Design: An Interactive Approach. Thousand Oaks, CA: Sage Publications.</a:t>
            </a:r>
          </a:p>
          <a:p>
            <a:r>
              <a:rPr lang="en-US" sz="9600" dirty="0"/>
              <a:t>Maxwell, J. A. (2012) Qualitative research design: An interactive approach (Vol. 41). Sage publications.</a:t>
            </a:r>
          </a:p>
          <a:p>
            <a:r>
              <a:rPr lang="en-US" sz="9600" dirty="0"/>
              <a:t>Mapp, S. C. (2012) Effect of short-term study abroad programs on students' cultural adaptability. Journal of Social Work Education, 48(4), pp.727-737.</a:t>
            </a:r>
          </a:p>
          <a:p>
            <a:r>
              <a:rPr lang="en-US" sz="9600" dirty="0" err="1"/>
              <a:t>Niendorf</a:t>
            </a:r>
            <a:r>
              <a:rPr lang="en-US" sz="9600" dirty="0"/>
              <a:t>, Bruce &amp; Alberts, Heike. (2017) Student Cultural Interaction in a Short-Term Study Abroad Program. Journal of teaching in international business, 28(1), pp.64–71.</a:t>
            </a:r>
          </a:p>
          <a:p>
            <a:r>
              <a:rPr lang="en-US" sz="9600" dirty="0"/>
              <a:t>Robinson, L. Hogg, P. &amp; Higgins, R. (2014) An observational study of cross-cultural communication in short-term, diverse professional learning groups. Radiography, 20(4), pp.356-362.</a:t>
            </a:r>
          </a:p>
          <a:p>
            <a:r>
              <a:rPr lang="en-US" sz="9600" dirty="0"/>
              <a:t>Rebecca, S. (2015) 9 types of research bias and how to avoid them. Available at: https://</a:t>
            </a:r>
            <a:r>
              <a:rPr lang="en-US" sz="9600" dirty="0" err="1"/>
              <a:t>www.quirks.com</a:t>
            </a:r>
            <a:r>
              <a:rPr lang="en-US" sz="9600" dirty="0"/>
              <a:t>/articles/9-types-of-research-bias-and-how-to-avoid-them </a:t>
            </a:r>
          </a:p>
          <a:p>
            <a:endParaRPr lang="en-US" dirty="0"/>
          </a:p>
        </p:txBody>
      </p:sp>
    </p:spTree>
    <p:extLst>
      <p:ext uri="{BB962C8B-B14F-4D97-AF65-F5344CB8AC3E}">
        <p14:creationId xmlns:p14="http://schemas.microsoft.com/office/powerpoint/2010/main" val="13144816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4A8F7-6883-6741-ACB1-217BEEA542D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490735A-6B92-C74D-9080-32F313FD9870}"/>
              </a:ext>
            </a:extLst>
          </p:cNvPr>
          <p:cNvSpPr>
            <a:spLocks noGrp="1"/>
          </p:cNvSpPr>
          <p:nvPr>
            <p:ph idx="1"/>
          </p:nvPr>
        </p:nvSpPr>
        <p:spPr>
          <a:xfrm>
            <a:off x="3432748" y="327477"/>
            <a:ext cx="8506333" cy="6565692"/>
          </a:xfrm>
        </p:spPr>
        <p:txBody>
          <a:bodyPr>
            <a:normAutofit fontScale="70000" lnSpcReduction="20000"/>
          </a:bodyPr>
          <a:lstStyle/>
          <a:p>
            <a:r>
              <a:rPr lang="en-US" sz="3100" dirty="0"/>
              <a:t>Robert Longley.(2020) What Is Multiculturalism? Definition, Theories, and Examples. Available at: https://</a:t>
            </a:r>
            <a:r>
              <a:rPr lang="en-US" sz="3100" dirty="0" err="1"/>
              <a:t>www.thoughtco.com</a:t>
            </a:r>
            <a:r>
              <a:rPr lang="en-US" sz="3100" dirty="0"/>
              <a:t>/what-is-multiculturalism-4689285</a:t>
            </a:r>
          </a:p>
          <a:p>
            <a:r>
              <a:rPr lang="en-US" sz="3100" dirty="0" err="1"/>
              <a:t>Stutchbury</a:t>
            </a:r>
            <a:r>
              <a:rPr lang="en-US" sz="3100" dirty="0"/>
              <a:t>, K. and Fox, A. (2009) Ethics in educational research: introducing a methodological tool for effective ethical analysis. Cambridge Journal of Education, 39(4), pp.489-504. </a:t>
            </a:r>
          </a:p>
          <a:p>
            <a:r>
              <a:rPr lang="en-US" sz="3100" dirty="0"/>
              <a:t>Stephen. K &amp; Kasim. H. (2015) Qualitative and quantitative research paradigms in business research: A philosophical reflection. European journal of business and management, 7(3), pp.217-225.</a:t>
            </a:r>
          </a:p>
          <a:p>
            <a:r>
              <a:rPr lang="en-US" sz="3100" dirty="0"/>
              <a:t>Shepherd, Stephane M. (2019) Cultural awareness workshops: limitations and practical consequences. BMC medical education, 19(1), p.14.</a:t>
            </a:r>
          </a:p>
          <a:p>
            <a:r>
              <a:rPr lang="en-US" sz="3100" dirty="0"/>
              <a:t>Will </a:t>
            </a:r>
            <a:r>
              <a:rPr lang="en-US" sz="3100" dirty="0" err="1"/>
              <a:t>Kymlicka</a:t>
            </a:r>
            <a:r>
              <a:rPr lang="en-US" sz="3100" dirty="0"/>
              <a:t>. (2007) Multicultural Odysseys: Navigating the New International Politics of Diversity. Oxford: Oxford University Press.</a:t>
            </a:r>
          </a:p>
          <a:p>
            <a:r>
              <a:rPr lang="en-US" sz="3100" dirty="0"/>
              <a:t>Wood, Evan D &amp; St. Peters, Heather Y. Z. (2014) Short-term cross-cultural study tours: impact on cultural intelligence. International journal of human resource management, 25(4), pp.558–570. </a:t>
            </a:r>
          </a:p>
          <a:p>
            <a:r>
              <a:rPr lang="en-US" sz="3100" dirty="0"/>
              <a:t>William M.K. (2020) Research Methods Knowledge Base. Available at: https://</a:t>
            </a:r>
            <a:r>
              <a:rPr lang="en-US" sz="3100" dirty="0" err="1"/>
              <a:t>conjointly.com</a:t>
            </a:r>
            <a:r>
              <a:rPr lang="en-US" sz="3100" dirty="0"/>
              <a:t>/kb/qualitative-validity/ </a:t>
            </a:r>
          </a:p>
          <a:p>
            <a:r>
              <a:rPr lang="en-US" sz="3100" dirty="0"/>
              <a:t>Young, Tony J &amp; </a:t>
            </a:r>
            <a:r>
              <a:rPr lang="en-US" sz="3100" dirty="0" err="1"/>
              <a:t>Schartner</a:t>
            </a:r>
            <a:r>
              <a:rPr lang="en-US" sz="3100" dirty="0"/>
              <a:t>, Alina. (2014) The effects of cross-cultural communication education on international students' adjustment and adaptation. Journal of multilingual and multicultural development, 35(6), pp.547–562.</a:t>
            </a:r>
          </a:p>
          <a:p>
            <a:endParaRPr lang="en-US" dirty="0"/>
          </a:p>
        </p:txBody>
      </p:sp>
    </p:spTree>
    <p:extLst>
      <p:ext uri="{BB962C8B-B14F-4D97-AF65-F5344CB8AC3E}">
        <p14:creationId xmlns:p14="http://schemas.microsoft.com/office/powerpoint/2010/main" val="3514403830"/>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{2B097F82-01F9-2040-A3DC-881B09E33DC6}tf10001124</Template>
  <TotalTime>315</TotalTime>
  <Words>1451</Words>
  <Application>Microsoft Macintosh PowerPoint</Application>
  <PresentationFormat>Widescreen</PresentationFormat>
  <Paragraphs>90</Paragraphs>
  <Slides>18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Corbel</vt:lpstr>
      <vt:lpstr>Wingdings 2</vt:lpstr>
      <vt:lpstr>Frame</vt:lpstr>
      <vt:lpstr>IDENTITY AND APPROACHES TO APPLIED BUSINESS</vt:lpstr>
      <vt:lpstr>the idea</vt:lpstr>
      <vt:lpstr>the idea</vt:lpstr>
      <vt:lpstr>the idea</vt:lpstr>
      <vt:lpstr>the idea</vt:lpstr>
      <vt:lpstr>Literature review</vt:lpstr>
      <vt:lpstr>the project</vt:lpstr>
      <vt:lpstr>academic perspective</vt:lpstr>
      <vt:lpstr>academic perspective</vt:lpstr>
      <vt:lpstr>Research plan</vt:lpstr>
      <vt:lpstr>constraints or risks</vt:lpstr>
      <vt:lpstr>RELIABILTY and VALIDITY</vt:lpstr>
      <vt:lpstr>RELIABILTY and VALIDITY</vt:lpstr>
      <vt:lpstr>Thanks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IDENTITY AND APPROACHES TO APPLIED BUSINE</dc:title>
  <dc:creator>6024</dc:creator>
  <cp:lastModifiedBy>6024</cp:lastModifiedBy>
  <cp:revision>21</cp:revision>
  <dcterms:created xsi:type="dcterms:W3CDTF">2021-03-30T03:35:34Z</dcterms:created>
  <dcterms:modified xsi:type="dcterms:W3CDTF">2021-03-30T08:51:21Z</dcterms:modified>
</cp:coreProperties>
</file>