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2" name="Google Shape;52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2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7" name="Google Shape;57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5" name="Google Shape;65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d51d960530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1" name="Google Shape;71;gd51d960530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gd51d960530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7" name="Google Shape;77;gd51d960530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d51d960530_0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3" name="Google Shape;83;gd51d960530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gd51d960530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1" name="Google Shape;91;gd51d960530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gd51d960530_0_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7" name="Google Shape;97;gd51d960530_0_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d51d960530_0_5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3" name="Google Shape;103;gd51d960530_0_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gd51d960530_0_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9" name="Google Shape;109;gd51d960530_0_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gd51d960530_0_4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7" name="Google Shape;117;gd51d960530_0_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2" name="Google Shape;122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Char char="●"/>
              <a:defRPr b="0" i="0" sz="18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17500" lvl="1" marL="9144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17500" lvl="2" marL="13716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17500" lvl="3" marL="18288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17500" lvl="4" marL="22860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17500" lvl="5" marL="2743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17500" lvl="6" marL="32004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17500" lvl="7" marL="36576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17500" lvl="8" marL="41148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jpg"/><Relationship Id="rId4" Type="http://schemas.openxmlformats.org/officeDocument/2006/relationships/image" Target="../media/image2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3.jpg"/><Relationship Id="rId4" Type="http://schemas.openxmlformats.org/officeDocument/2006/relationships/image" Target="../media/image4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3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3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3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3.jpg"/><Relationship Id="rId4" Type="http://schemas.openxmlformats.org/officeDocument/2006/relationships/image" Target="../media/image1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3.jp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0" y="2107050"/>
            <a:ext cx="8520600" cy="9294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000"/>
              <a:t>Comparing Chinese and Western ideas of the body and life</a:t>
            </a:r>
            <a:endParaRPr sz="20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4"/>
          <p:cNvSpPr txBox="1"/>
          <p:nvPr>
            <p:ph type="ctrTitle"/>
          </p:nvPr>
        </p:nvSpPr>
        <p:spPr>
          <a:xfrm>
            <a:off x="503125" y="-35375"/>
            <a:ext cx="8520600" cy="9294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"/>
              <a:t>Daoism</a:t>
            </a:r>
            <a:endParaRPr/>
          </a:p>
        </p:txBody>
      </p:sp>
      <p:sp>
        <p:nvSpPr>
          <p:cNvPr id="60" name="Google Shape;60;p14"/>
          <p:cNvSpPr txBox="1"/>
          <p:nvPr>
            <p:ph idx="1" type="subTitle"/>
          </p:nvPr>
        </p:nvSpPr>
        <p:spPr>
          <a:xfrm>
            <a:off x="2795000" y="1692000"/>
            <a:ext cx="5942700" cy="175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Char char="●"/>
            </a:pPr>
            <a:r>
              <a:rPr lang="en" sz="2000">
                <a:solidFill>
                  <a:srgbClr val="000000"/>
                </a:solidFill>
              </a:rPr>
              <a:t>Eternal Dao</a:t>
            </a:r>
            <a:endParaRPr sz="2000">
              <a:solidFill>
                <a:srgbClr val="000000"/>
              </a:solidFill>
            </a:endParaRPr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2000">
              <a:solidFill>
                <a:srgbClr val="000000"/>
              </a:solidFill>
            </a:endParaRPr>
          </a:p>
          <a:p>
            <a:pPr indent="-3556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Char char="●"/>
            </a:pPr>
            <a:r>
              <a:rPr lang="en" sz="2000">
                <a:solidFill>
                  <a:srgbClr val="000000"/>
                </a:solidFill>
              </a:rPr>
              <a:t>Peripheral Dao</a:t>
            </a:r>
            <a:endParaRPr sz="2000">
              <a:solidFill>
                <a:srgbClr val="000000"/>
              </a:solidFill>
            </a:endParaRPr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rgbClr val="000000"/>
              </a:solidFill>
            </a:endParaRPr>
          </a:p>
          <a:p>
            <a:pPr indent="-3556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Char char="●"/>
            </a:pPr>
            <a:r>
              <a:rPr i="1" lang="en" sz="2000">
                <a:solidFill>
                  <a:srgbClr val="000000"/>
                </a:solidFill>
              </a:rPr>
              <a:t>I</a:t>
            </a:r>
            <a:r>
              <a:rPr i="1" lang="en" sz="2000">
                <a:solidFill>
                  <a:schemeClr val="dk1"/>
                </a:solidFill>
              </a:rPr>
              <a:t>ntroducing Daoism, by Livia Kohn</a:t>
            </a:r>
            <a:endParaRPr sz="2000">
              <a:solidFill>
                <a:srgbClr val="000000"/>
              </a:solidFill>
            </a:endParaRPr>
          </a:p>
        </p:txBody>
      </p:sp>
      <p:sp>
        <p:nvSpPr>
          <p:cNvPr id="61" name="Google Shape;61;p14"/>
          <p:cNvSpPr txBox="1"/>
          <p:nvPr/>
        </p:nvSpPr>
        <p:spPr>
          <a:xfrm>
            <a:off x="209250" y="4053650"/>
            <a:ext cx="1970700" cy="40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50"/>
              <a:buFont typeface="Arial"/>
              <a:buNone/>
            </a:pPr>
            <a:r>
              <a:rPr i="1" lang="en" sz="1450">
                <a:solidFill>
                  <a:schemeClr val="dk1"/>
                </a:solidFill>
              </a:rPr>
              <a:t>Lao Tzu</a:t>
            </a:r>
            <a:endParaRPr b="0" i="0" sz="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62" name="Google Shape;62;p1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09238" y="1242338"/>
            <a:ext cx="2342575" cy="26588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/>
          <p:nvPr>
            <p:ph type="ctrTitle"/>
          </p:nvPr>
        </p:nvSpPr>
        <p:spPr>
          <a:xfrm>
            <a:off x="503125" y="-35375"/>
            <a:ext cx="8520600" cy="9294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"/>
              <a:t>Daoism</a:t>
            </a:r>
            <a:endParaRPr/>
          </a:p>
        </p:txBody>
      </p:sp>
      <p:sp>
        <p:nvSpPr>
          <p:cNvPr id="68" name="Google Shape;68;p15"/>
          <p:cNvSpPr txBox="1"/>
          <p:nvPr>
            <p:ph idx="1" type="subTitle"/>
          </p:nvPr>
        </p:nvSpPr>
        <p:spPr>
          <a:xfrm>
            <a:off x="503125" y="1295800"/>
            <a:ext cx="7505700" cy="175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469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i="1" lang="en" sz="2000">
                <a:solidFill>
                  <a:schemeClr val="dk1"/>
                </a:solidFill>
              </a:rPr>
              <a:t>An Introduction to Daoist Philosophies</a:t>
            </a:r>
            <a:r>
              <a:rPr lang="en" sz="2000">
                <a:solidFill>
                  <a:schemeClr val="dk1"/>
                </a:solidFill>
              </a:rPr>
              <a:t>, </a:t>
            </a:r>
            <a:r>
              <a:rPr i="1" lang="en" sz="2000">
                <a:solidFill>
                  <a:schemeClr val="dk1"/>
                </a:solidFill>
              </a:rPr>
              <a:t>by Steve Coutinho</a:t>
            </a:r>
            <a:endParaRPr sz="20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469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“The Daoists do nothing, yet they also say that nothing is not done. Their substance is easy to practice, but their words are difficult to understand.”</a:t>
            </a:r>
            <a:endParaRPr sz="20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Natural Law</a:t>
            </a:r>
            <a:endParaRPr sz="20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6"/>
          <p:cNvSpPr txBox="1"/>
          <p:nvPr>
            <p:ph type="ctrTitle"/>
          </p:nvPr>
        </p:nvSpPr>
        <p:spPr>
          <a:xfrm>
            <a:off x="503125" y="-35375"/>
            <a:ext cx="8520600" cy="9294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11111"/>
              <a:buFont typeface="Arial"/>
              <a:buNone/>
            </a:pPr>
            <a:r>
              <a:rPr lang="en"/>
              <a:t>Daoism</a:t>
            </a:r>
            <a:endParaRPr/>
          </a:p>
        </p:txBody>
      </p:sp>
      <p:sp>
        <p:nvSpPr>
          <p:cNvPr id="74" name="Google Shape;74;p16"/>
          <p:cNvSpPr txBox="1"/>
          <p:nvPr>
            <p:ph idx="1" type="subTitle"/>
          </p:nvPr>
        </p:nvSpPr>
        <p:spPr>
          <a:xfrm>
            <a:off x="503125" y="1295800"/>
            <a:ext cx="5942700" cy="175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Plato’s Theory of Forms</a:t>
            </a:r>
            <a:endParaRPr sz="20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Peripheral and Eternal Dao Similar to the Realm of Forms</a:t>
            </a:r>
            <a:endParaRPr sz="2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7"/>
          <p:cNvSpPr txBox="1"/>
          <p:nvPr>
            <p:ph type="ctrTitle"/>
          </p:nvPr>
        </p:nvSpPr>
        <p:spPr>
          <a:xfrm>
            <a:off x="503125" y="-35375"/>
            <a:ext cx="8520600" cy="9294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"/>
              <a:t>Daoism</a:t>
            </a:r>
            <a:endParaRPr/>
          </a:p>
        </p:txBody>
      </p:sp>
      <p:sp>
        <p:nvSpPr>
          <p:cNvPr id="80" name="Google Shape;80;p17"/>
          <p:cNvSpPr txBox="1"/>
          <p:nvPr>
            <p:ph idx="1" type="subTitle"/>
          </p:nvPr>
        </p:nvSpPr>
        <p:spPr>
          <a:xfrm>
            <a:off x="503125" y="1295800"/>
            <a:ext cx="7470300" cy="175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Similar to Stoicism</a:t>
            </a:r>
            <a:endParaRPr sz="20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Living in Accordance With nature</a:t>
            </a:r>
            <a:endParaRPr sz="20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“</a:t>
            </a:r>
            <a:r>
              <a:rPr lang="en" sz="2000">
                <a:solidFill>
                  <a:schemeClr val="dk1"/>
                </a:solidFill>
              </a:rPr>
              <a:t>Let nothing be done rashly, and at random, but all things according to the most exact and perfect rules of art”</a:t>
            </a:r>
            <a:endParaRPr sz="20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8"/>
          <p:cNvSpPr txBox="1"/>
          <p:nvPr>
            <p:ph type="ctrTitle"/>
          </p:nvPr>
        </p:nvSpPr>
        <p:spPr>
          <a:xfrm>
            <a:off x="503125" y="-35375"/>
            <a:ext cx="8520600" cy="9294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"/>
              <a:t>Confucianism</a:t>
            </a:r>
            <a:endParaRPr/>
          </a:p>
        </p:txBody>
      </p:sp>
      <p:sp>
        <p:nvSpPr>
          <p:cNvPr id="86" name="Google Shape;86;p18"/>
          <p:cNvSpPr txBox="1"/>
          <p:nvPr>
            <p:ph idx="1" type="subTitle"/>
          </p:nvPr>
        </p:nvSpPr>
        <p:spPr>
          <a:xfrm>
            <a:off x="2795000" y="1692000"/>
            <a:ext cx="5942700" cy="175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Char char="●"/>
            </a:pPr>
            <a:r>
              <a:rPr lang="en" sz="2000">
                <a:solidFill>
                  <a:srgbClr val="000000"/>
                </a:solidFill>
              </a:rPr>
              <a:t>Five Virtues</a:t>
            </a:r>
            <a:endParaRPr sz="2000">
              <a:solidFill>
                <a:srgbClr val="000000"/>
              </a:solidFill>
            </a:endParaRPr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2000">
              <a:solidFill>
                <a:srgbClr val="000000"/>
              </a:solidFill>
            </a:endParaRPr>
          </a:p>
          <a:p>
            <a:pPr indent="-3556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Char char="●"/>
            </a:pPr>
            <a:r>
              <a:rPr lang="en" sz="2000">
                <a:solidFill>
                  <a:srgbClr val="000000"/>
                </a:solidFill>
              </a:rPr>
              <a:t>Similar to Cardinal virtues</a:t>
            </a:r>
            <a:endParaRPr sz="20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2000">
              <a:solidFill>
                <a:srgbClr val="000000"/>
              </a:solidFill>
            </a:endParaRPr>
          </a:p>
          <a:p>
            <a:pPr indent="-3556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Char char="●"/>
            </a:pPr>
            <a:r>
              <a:rPr lang="en" sz="2000">
                <a:solidFill>
                  <a:srgbClr val="000000"/>
                </a:solidFill>
              </a:rPr>
              <a:t>Priority On Family, State, Society</a:t>
            </a:r>
            <a:endParaRPr sz="2000">
              <a:solidFill>
                <a:srgbClr val="000000"/>
              </a:solidFill>
            </a:endParaRPr>
          </a:p>
        </p:txBody>
      </p:sp>
      <p:sp>
        <p:nvSpPr>
          <p:cNvPr id="87" name="Google Shape;87;p18"/>
          <p:cNvSpPr txBox="1"/>
          <p:nvPr/>
        </p:nvSpPr>
        <p:spPr>
          <a:xfrm>
            <a:off x="395175" y="3911200"/>
            <a:ext cx="1970700" cy="40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50"/>
              <a:buFont typeface="Arial"/>
              <a:buNone/>
            </a:pPr>
            <a:r>
              <a:rPr i="1" lang="en" sz="1450">
                <a:solidFill>
                  <a:schemeClr val="dk1"/>
                </a:solidFill>
              </a:rPr>
              <a:t>Confucious</a:t>
            </a:r>
            <a:endParaRPr b="0" i="0" sz="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88" name="Google Shape;88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29350" y="1421000"/>
            <a:ext cx="2490201" cy="24902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9"/>
          <p:cNvSpPr txBox="1"/>
          <p:nvPr>
            <p:ph type="ctrTitle"/>
          </p:nvPr>
        </p:nvSpPr>
        <p:spPr>
          <a:xfrm>
            <a:off x="503125" y="-35375"/>
            <a:ext cx="8520600" cy="9294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"/>
              <a:t>Confucianism</a:t>
            </a:r>
            <a:endParaRPr/>
          </a:p>
        </p:txBody>
      </p:sp>
      <p:sp>
        <p:nvSpPr>
          <p:cNvPr id="94" name="Google Shape;94;p19"/>
          <p:cNvSpPr txBox="1"/>
          <p:nvPr>
            <p:ph idx="1" type="subTitle"/>
          </p:nvPr>
        </p:nvSpPr>
        <p:spPr>
          <a:xfrm>
            <a:off x="503125" y="1295800"/>
            <a:ext cx="5942700" cy="175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Morality</a:t>
            </a:r>
            <a:endParaRPr sz="20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Moral Understanding of Yangsheng</a:t>
            </a:r>
            <a:endParaRPr sz="20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Self Sacrifice</a:t>
            </a:r>
            <a:endParaRPr sz="20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20"/>
          <p:cNvSpPr txBox="1"/>
          <p:nvPr>
            <p:ph type="ctrTitle"/>
          </p:nvPr>
        </p:nvSpPr>
        <p:spPr>
          <a:xfrm>
            <a:off x="503125" y="-35375"/>
            <a:ext cx="8520600" cy="9294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"/>
              <a:t>Confucianism</a:t>
            </a:r>
            <a:endParaRPr/>
          </a:p>
        </p:txBody>
      </p:sp>
      <p:sp>
        <p:nvSpPr>
          <p:cNvPr id="100" name="Google Shape;100;p20"/>
          <p:cNvSpPr txBox="1"/>
          <p:nvPr>
            <p:ph idx="1" type="subTitle"/>
          </p:nvPr>
        </p:nvSpPr>
        <p:spPr>
          <a:xfrm>
            <a:off x="503125" y="1295800"/>
            <a:ext cx="5942700" cy="175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Spiritual and Ritual Teachings</a:t>
            </a:r>
            <a:endParaRPr sz="20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Local and Family Gods</a:t>
            </a:r>
            <a:endParaRPr sz="2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21"/>
          <p:cNvSpPr txBox="1"/>
          <p:nvPr>
            <p:ph type="ctrTitle"/>
          </p:nvPr>
        </p:nvSpPr>
        <p:spPr>
          <a:xfrm>
            <a:off x="503125" y="-35375"/>
            <a:ext cx="8520600" cy="9294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"/>
              <a:t>Six Schools</a:t>
            </a:r>
            <a:endParaRPr/>
          </a:p>
        </p:txBody>
      </p:sp>
      <p:sp>
        <p:nvSpPr>
          <p:cNvPr id="106" name="Google Shape;106;p21"/>
          <p:cNvSpPr txBox="1"/>
          <p:nvPr>
            <p:ph idx="1" type="subTitle"/>
          </p:nvPr>
        </p:nvSpPr>
        <p:spPr>
          <a:xfrm>
            <a:off x="503125" y="1295800"/>
            <a:ext cx="5942700" cy="175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" sz="2000">
                <a:solidFill>
                  <a:schemeClr val="dk1"/>
                </a:solidFill>
              </a:rPr>
              <a:t>Confucanism, Daoism, Legalism, Buddhism, Mohism, and School of Names</a:t>
            </a:r>
            <a:endParaRPr sz="20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22"/>
          <p:cNvSpPr txBox="1"/>
          <p:nvPr>
            <p:ph type="ctrTitle"/>
          </p:nvPr>
        </p:nvSpPr>
        <p:spPr>
          <a:xfrm>
            <a:off x="503125" y="-35375"/>
            <a:ext cx="8520600" cy="9294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"/>
              <a:t>School of Names</a:t>
            </a:r>
            <a:endParaRPr/>
          </a:p>
        </p:txBody>
      </p:sp>
      <p:sp>
        <p:nvSpPr>
          <p:cNvPr id="112" name="Google Shape;112;p22"/>
          <p:cNvSpPr txBox="1"/>
          <p:nvPr>
            <p:ph idx="1" type="subTitle"/>
          </p:nvPr>
        </p:nvSpPr>
        <p:spPr>
          <a:xfrm>
            <a:off x="2795000" y="1692000"/>
            <a:ext cx="5942700" cy="1759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Char char="●"/>
            </a:pPr>
            <a:r>
              <a:rPr lang="en" sz="2000">
                <a:solidFill>
                  <a:srgbClr val="000000"/>
                </a:solidFill>
              </a:rPr>
              <a:t>Logicians</a:t>
            </a:r>
            <a:endParaRPr sz="2000">
              <a:solidFill>
                <a:srgbClr val="000000"/>
              </a:solidFill>
            </a:endParaRPr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2000">
              <a:solidFill>
                <a:srgbClr val="000000"/>
              </a:solidFill>
            </a:endParaRPr>
          </a:p>
          <a:p>
            <a:pPr indent="-3556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Char char="●"/>
            </a:pPr>
            <a:r>
              <a:rPr lang="en" sz="2000">
                <a:solidFill>
                  <a:srgbClr val="000000"/>
                </a:solidFill>
              </a:rPr>
              <a:t>“A white horse is not a horse”</a:t>
            </a:r>
            <a:endParaRPr sz="20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</a:pPr>
            <a:r>
              <a:t/>
            </a:r>
            <a:endParaRPr sz="2000">
              <a:solidFill>
                <a:srgbClr val="000000"/>
              </a:solidFill>
            </a:endParaRPr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rgbClr val="000000"/>
              </a:solidFill>
            </a:endParaRPr>
          </a:p>
        </p:txBody>
      </p:sp>
      <p:sp>
        <p:nvSpPr>
          <p:cNvPr id="113" name="Google Shape;113;p22"/>
          <p:cNvSpPr txBox="1"/>
          <p:nvPr/>
        </p:nvSpPr>
        <p:spPr>
          <a:xfrm>
            <a:off x="230825" y="4122125"/>
            <a:ext cx="1970700" cy="40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50"/>
              <a:buFont typeface="Arial"/>
              <a:buNone/>
            </a:pPr>
            <a:r>
              <a:rPr lang="en" sz="1450">
                <a:solidFill>
                  <a:srgbClr val="222222"/>
                </a:solidFill>
              </a:rPr>
              <a:t>Gongsun Long</a:t>
            </a:r>
            <a:endParaRPr b="0" i="0" sz="145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14" name="Google Shape;114;p2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30825" y="1143000"/>
            <a:ext cx="1924050" cy="2857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23"/>
          <p:cNvSpPr txBox="1"/>
          <p:nvPr>
            <p:ph type="ctrTitle"/>
          </p:nvPr>
        </p:nvSpPr>
        <p:spPr>
          <a:xfrm>
            <a:off x="311700" y="2107050"/>
            <a:ext cx="8520600" cy="9294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"/>
              <a:t>Conclusion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24"/>
          <p:cNvSpPr txBox="1"/>
          <p:nvPr>
            <p:ph type="ctrTitle"/>
          </p:nvPr>
        </p:nvSpPr>
        <p:spPr>
          <a:xfrm>
            <a:off x="311700" y="2107050"/>
            <a:ext cx="8520600" cy="9294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"/>
              <a:t>Thanks for Listening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