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829" r:id="rId1"/>
  </p:sldMasterIdLst>
  <p:notesMasterIdLst>
    <p:notesMasterId r:id="rId24"/>
  </p:notesMasterIdLst>
  <p:sldIdLst>
    <p:sldId id="257" r:id="rId2"/>
    <p:sldId id="258" r:id="rId3"/>
    <p:sldId id="278" r:id="rId4"/>
    <p:sldId id="259" r:id="rId5"/>
    <p:sldId id="260" r:id="rId6"/>
    <p:sldId id="268" r:id="rId7"/>
    <p:sldId id="261" r:id="rId8"/>
    <p:sldId id="262" r:id="rId9"/>
    <p:sldId id="263" r:id="rId10"/>
    <p:sldId id="264" r:id="rId11"/>
    <p:sldId id="267" r:id="rId12"/>
    <p:sldId id="265" r:id="rId13"/>
    <p:sldId id="266"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70107" autoAdjust="0"/>
  </p:normalViewPr>
  <p:slideViewPr>
    <p:cSldViewPr snapToGrid="0">
      <p:cViewPr varScale="1">
        <p:scale>
          <a:sx n="86" d="100"/>
          <a:sy n="86" d="100"/>
        </p:scale>
        <p:origin x="562"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8BEC2E-0AA0-4A73-8AF2-9FDF301AF4D0}" type="datetimeFigureOut">
              <a:rPr lang="en-IN" smtClean="0"/>
              <a:t>18-03-2023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D0820-EAF3-43BC-8803-95D7AE9C0DFF}" type="slidenum">
              <a:rPr lang="en-IN" smtClean="0"/>
              <a:t>‹#›</a:t>
            </a:fld>
            <a:endParaRPr lang="en-IN"/>
          </a:p>
        </p:txBody>
      </p:sp>
    </p:spTree>
    <p:extLst>
      <p:ext uri="{BB962C8B-B14F-4D97-AF65-F5344CB8AC3E}">
        <p14:creationId xmlns:p14="http://schemas.microsoft.com/office/powerpoint/2010/main" val="226705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presentation is going to discuss different leadership styles like transactional, and transformational and will talk about the famous Jack Walch, one of the greatest leaders to be born in the 20</a:t>
            </a:r>
            <a:r>
              <a:rPr lang="en-US" sz="1800" kern="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century, his leadership style and management style, and different qualities that he had. While working as the CEO and chairman of General Electric, Jack Welch assisted the company to grow from a small electronic appliances manufacturer to a multinational organization with billions of net worth. The presentation will further discuss the different attributes that leaders possess, the benefits of Jack Welch’s leadership style, the principles of his leadership style, its limitations, and challenges. The remaining slides will be discussing different theoretical perspectives of leadership and management. At last, in the conclusion slide the presentation will summarize everything discussed in the above slides.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4</a:t>
            </a:fld>
            <a:endParaRPr lang="en-IN"/>
          </a:p>
        </p:txBody>
      </p:sp>
    </p:spTree>
    <p:extLst>
      <p:ext uri="{BB962C8B-B14F-4D97-AF65-F5344CB8AC3E}">
        <p14:creationId xmlns:p14="http://schemas.microsoft.com/office/powerpoint/2010/main" val="688122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200" dirty="0">
                <a:effectLst/>
                <a:latin typeface="Times New Roman" panose="02020603050405020304" pitchFamily="18" charset="0"/>
                <a:ea typeface="Calibri" panose="020F0502020204030204" pitchFamily="34" charset="0"/>
                <a:cs typeface="Times New Roman" panose="02020603050405020304" pitchFamily="18" charset="0"/>
              </a:rPr>
              <a:t>John Francis Welch Jr. was an American business tycoon who was born on November 19, 1935. He became the CEO and chairman of General Electric in 1981 and served the company for long 20 years before retiring in 2001. While serving the company he lifted the company’s market capitalization to over 4000%. General Electric grew exponentially in the 20 years of his service as a CEO. His visionary, charismatic, and demanding leadership style helped the company grow. From selling electrical items to now becoming the multinational organization that is a leading game player in many major sectors such as power, energy, aviation, healthcare, finance, etc. GE is now present all over the globe with investments of billions. GE has a net worth of over $ 76 billion.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5</a:t>
            </a:fld>
            <a:endParaRPr lang="en-IN"/>
          </a:p>
        </p:txBody>
      </p:sp>
    </p:spTree>
    <p:extLst>
      <p:ext uri="{BB962C8B-B14F-4D97-AF65-F5344CB8AC3E}">
        <p14:creationId xmlns:p14="http://schemas.microsoft.com/office/powerpoint/2010/main" val="3717202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Leadership can be defined as the way in which a leader perceives things. All leaders have some certain leadership style, the way they lead the people, and the way they behave hence every leader has different perspectives or points of view. By understanding the leadership style of some of the greatest leaders of all time we can understand the way they think and what perspectives they have while dealing with challenges, tough situations, and problems of the real world.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6</a:t>
            </a:fld>
            <a:endParaRPr lang="en-IN"/>
          </a:p>
        </p:txBody>
      </p:sp>
    </p:spTree>
    <p:extLst>
      <p:ext uri="{BB962C8B-B14F-4D97-AF65-F5344CB8AC3E}">
        <p14:creationId xmlns:p14="http://schemas.microsoft.com/office/powerpoint/2010/main" val="1326386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2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Transformational leadership is a type of leadership style where the leader is optimistic, visionary, and inspirational, such leadership style inspires people to achieve their goals through collective efforts.  Transformational leader always provides support to followers and ensures their growth and development. Some of the characteristics of the transformational leader are: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They unite their followers by some common cause,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They inspire people to the positive changes,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They form a strong relationship with their followers,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They keep aside self-interests and practice teamwork.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pPr>
            <a:r>
              <a:rPr lang="en-US" sz="1800" kern="1200" dirty="0">
                <a:solidFill>
                  <a:srgbClr val="212121"/>
                </a:solidFill>
                <a:effectLst/>
                <a:latin typeface="Times New Roman" panose="02020603050405020304" pitchFamily="18" charset="0"/>
                <a:ea typeface="Calibri" panose="020F0502020204030204" pitchFamily="34" charset="0"/>
                <a:cs typeface="Times New Roman" panose="02020603050405020304" pitchFamily="18" charset="0"/>
              </a:rPr>
              <a:t>They believe in bringing changes through innovation and creativity.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2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Transformational leadership is unlike any other leadership style where it aligns itself to the greater good as it necessitates the contribution of the followers in processes or activities related to personal factors. Transformational leaders raise the motivation and morality of both the follower as well as the leader.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US" b="0" i="0" dirty="0">
              <a:solidFill>
                <a:srgbClr val="212121"/>
              </a:solidFill>
              <a:effectLst/>
              <a:latin typeface="-apple-system"/>
            </a:endParaRPr>
          </a:p>
        </p:txBody>
      </p:sp>
      <p:sp>
        <p:nvSpPr>
          <p:cNvPr id="4" name="Slide Number Placeholder 3"/>
          <p:cNvSpPr>
            <a:spLocks noGrp="1"/>
          </p:cNvSpPr>
          <p:nvPr>
            <p:ph type="sldNum" sz="quarter" idx="5"/>
          </p:nvPr>
        </p:nvSpPr>
        <p:spPr/>
        <p:txBody>
          <a:bodyPr/>
          <a:lstStyle/>
          <a:p>
            <a:fld id="{6B0D0820-EAF3-43BC-8803-95D7AE9C0DFF}" type="slidenum">
              <a:rPr lang="en-IN" smtClean="0"/>
              <a:t>7</a:t>
            </a:fld>
            <a:endParaRPr lang="en-IN"/>
          </a:p>
        </p:txBody>
      </p:sp>
    </p:spTree>
    <p:extLst>
      <p:ext uri="{BB962C8B-B14F-4D97-AF65-F5344CB8AC3E}">
        <p14:creationId xmlns:p14="http://schemas.microsoft.com/office/powerpoint/2010/main" val="2825002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200" dirty="0">
                <a:effectLst/>
                <a:latin typeface="Times New Roman" panose="02020603050405020304" pitchFamily="18" charset="0"/>
                <a:ea typeface="Calibri" panose="020F0502020204030204" pitchFamily="34" charset="0"/>
                <a:cs typeface="Times New Roman" panose="02020603050405020304" pitchFamily="18" charset="0"/>
              </a:rPr>
              <a:t>Transactional leadership style, also known as the managerial leadership style is a leadership style where everything is well structured and organized. In such a leadership style the motivating factors are rewards and punishments, and the performance of the group member is not left unnoticed. The performance of every member of the group is evaluated and if some do exceptionally brilliant work, they are rewarded with bonuses, leaves, etc. On the other hand, if someone performs poorly in the assigned task, they are punished for the same. The transactional leader does not focus on bringing huge changes to the organization rather they focus on achieving small and short-term goals. The transactional leadership approach is hierarchical, the power flows from top to bottom and the top manager has most of the decision-making power in the organization.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8</a:t>
            </a:fld>
            <a:endParaRPr lang="en-IN"/>
          </a:p>
        </p:txBody>
      </p:sp>
    </p:spTree>
    <p:extLst>
      <p:ext uri="{BB962C8B-B14F-4D97-AF65-F5344CB8AC3E}">
        <p14:creationId xmlns:p14="http://schemas.microsoft.com/office/powerpoint/2010/main" val="1734107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spcAft>
                <a:spcPts val="800"/>
              </a:spcAft>
            </a:pPr>
            <a:r>
              <a:rPr lang="en-IN" sz="1800" kern="1200" dirty="0">
                <a:effectLst/>
                <a:latin typeface="Times New Roman" panose="02020603050405020304" pitchFamily="18" charset="0"/>
                <a:ea typeface="Calibri" panose="020F0502020204030204" pitchFamily="34" charset="0"/>
                <a:cs typeface="Times New Roman" panose="02020603050405020304" pitchFamily="18" charset="0"/>
              </a:rPr>
              <a:t>Jack Welch's leadership style is often considered unique and unorthodox. He was a charismatic and demanding leader who believed in pushing his employees to do more work and get the desired results. He was known for risk-taking and encouraged his employees to take risks to achieve more. He believed in the power of decentralization and gave his managers and subordinates the power of decision-making. Although he is sometimes criticized by many for his unorthodox way, tough and risky decisions. He believed that changes are important in the organization for its betterment and upgradation. As he was a demanding leader his idea was that having a vision is not enough, one should live and breathe the vision for it to become successful. He’s made sure that everyone in the organization did their best by his demanding nature to do continuous work with hard work. Leaders should be courageous to make an unpopular decision if he feels that it will work.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9</a:t>
            </a:fld>
            <a:endParaRPr lang="en-IN" dirty="0"/>
          </a:p>
        </p:txBody>
      </p:sp>
    </p:spTree>
    <p:extLst>
      <p:ext uri="{BB962C8B-B14F-4D97-AF65-F5344CB8AC3E}">
        <p14:creationId xmlns:p14="http://schemas.microsoft.com/office/powerpoint/2010/main" val="2460669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There are many attributes that leaders possess that make them great leaders and not followers. Some of these attributes are: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Motivating and Inspiring: One of the major attributes of the leader is motivation. A leader should be motivating and inspiring so that one can motivate the followers and inspire them to achieve their goals.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Accountability: A leader is accountable not only to the decision that he makes but also should be accountable to his team's decisions and outcomes.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Confidence: A leader should be confident enough to make a decision, have better communication with others, and should be clear in his thoughts.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Creativity: Having a creative mind surely helps in tackling problems and solving them with ease. Being a creative leader increases the efficiency of the group as a whole.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Decision-making: Decision-making is one such attribute that decides the faith of a team as a whole. If the leader can make the right decision at the right time then helps everyone on the team.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Empathy: Being empathetic towards your team members and employee in an organization helps the leader to understand the situation through the perspective of others.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Building healthy relationships: having a healthy relationship with your team members helps the leader in influencing and motivating. It ensures good communication among everyone.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Risk-taking:  The ability to take the risk for some changes and betterment of the organization is one such attribute that not every leader has.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10</a:t>
            </a:fld>
            <a:endParaRPr lang="en-IN"/>
          </a:p>
        </p:txBody>
      </p:sp>
    </p:spTree>
    <p:extLst>
      <p:ext uri="{BB962C8B-B14F-4D97-AF65-F5344CB8AC3E}">
        <p14:creationId xmlns:p14="http://schemas.microsoft.com/office/powerpoint/2010/main" val="1769334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One of the greatest leaders of the 20</a:t>
            </a:r>
            <a:r>
              <a:rPr lang="en-US" sz="1800" kern="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century Jack Welch had some qualities that gave him the title of Greatest of all time. He possessed some of the unique qualities that benefited GE a lot. Some of these qualities are: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Visionary: No doubt that Jack Welch was a visionary leader, he always had a vision in mind, future goals to achieve, and plans to improve the situation of GE. Having a clear vision helped the company to grow and achieve the desired goals.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Passion: Jack Welch was a passionate leader as he always desired to improve the condition of GE. He was passionate enough to work on his goals and was curious enough to expand GE to a new market.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Risk-taker: If one thing Jack Welch was criticized for was that he made many risky decisions, although most of his decisions did good for GE, his risk-taking quality was one that is still discussed today.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Goal-oriented: Jack welch was a goal-oriented person, he always had a certain vision in his mind and both short-term and long-term goals to achieve. He also made sure that all the employees working under him were curious enough to work for the goals set by Jack Welch.</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Persuading: One of the major qualities that Jack Welch possessed was his persuasive nature, he was a demanding leader and was persuasive in nature.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11</a:t>
            </a:fld>
            <a:endParaRPr lang="en-IN"/>
          </a:p>
        </p:txBody>
      </p:sp>
    </p:spTree>
    <p:extLst>
      <p:ext uri="{BB962C8B-B14F-4D97-AF65-F5344CB8AC3E}">
        <p14:creationId xmlns:p14="http://schemas.microsoft.com/office/powerpoint/2010/main" val="2950093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Welch's management philosophy was based on the idea of "boundaryless" organizations. As Welch believed in risk-taking, He emphasized innovation and creativity and believed that traditional hierarchies and bureaucratic structures needed a change as these factors were hindering the growth of General Electric. Therefore, he applied several alterations to GE’s organizational structure, such as flattening the hierarchy and breaking down silos between different groups. Welch also implemented a rigorous performance management system, the aim of such a management system was designed to identify and encourage the best talent within the company. He believed that by having the right people in the right jobs, GE would be able to achieve its goals. The key management practice that Welch implemented was the "Rank and Yank" system, this system is also known as the "vitality curve." Under this system, The managers of GE were required to rank their employees according to their performance, after the evaluation the bottom 10% of the employees were dismissed from the organization. Although this system created a lot of controversy at that time it was effective in getting clear of underperformers and promoting high-performers.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B0D0820-EAF3-43BC-8803-95D7AE9C0DFF}" type="slidenum">
              <a:rPr lang="en-IN" smtClean="0"/>
              <a:t>12</a:t>
            </a:fld>
            <a:endParaRPr lang="en-IN"/>
          </a:p>
        </p:txBody>
      </p:sp>
    </p:spTree>
    <p:extLst>
      <p:ext uri="{BB962C8B-B14F-4D97-AF65-F5344CB8AC3E}">
        <p14:creationId xmlns:p14="http://schemas.microsoft.com/office/powerpoint/2010/main" val="2719598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200" dirty="0">
                <a:effectLst/>
                <a:latin typeface="Times New Roman" panose="02020603050405020304" pitchFamily="18" charset="0"/>
                <a:ea typeface="Calibri" panose="020F0502020204030204" pitchFamily="34" charset="0"/>
                <a:cs typeface="Times New Roman" panose="02020603050405020304" pitchFamily="18" charset="0"/>
              </a:rPr>
              <a:t>Jack Welch's leadership style has many benefits. These benefits can be observed by studying the case study of General Electric and how </a:t>
            </a:r>
            <a:r>
              <a:rPr lang="en-IN" sz="1800" kern="1200" dirty="0" err="1">
                <a:effectLst/>
                <a:latin typeface="Times New Roman" panose="02020603050405020304" pitchFamily="18" charset="0"/>
                <a:ea typeface="Calibri" panose="020F0502020204030204" pitchFamily="34" charset="0"/>
                <a:cs typeface="Times New Roman" panose="02020603050405020304" pitchFamily="18" charset="0"/>
              </a:rPr>
              <a:t>marvelously</a:t>
            </a:r>
            <a:r>
              <a:rPr lang="en-IN" sz="1800" kern="1200" dirty="0">
                <a:effectLst/>
                <a:latin typeface="Times New Roman" panose="02020603050405020304" pitchFamily="18" charset="0"/>
                <a:ea typeface="Calibri" panose="020F0502020204030204" pitchFamily="34" charset="0"/>
                <a:cs typeface="Times New Roman" panose="02020603050405020304" pitchFamily="18" charset="0"/>
              </a:rPr>
              <a:t> GE grew under the 20 years of leadership of Jack Welch. Jack Welch’s leadership can benefit organizations by bringing necessary changes. It can benefit the employee by persuading and motivating them to perform more. Welch was a charismatic and demanding leader these traits can benefit any organization as a charismatic leader is influencing and has many followers and being demanding helps as it pushes the employee to work more efficiently and give the best to the organization they work for.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13</a:t>
            </a:fld>
            <a:endParaRPr lang="en-IN"/>
          </a:p>
        </p:txBody>
      </p:sp>
    </p:spTree>
    <p:extLst>
      <p:ext uri="{BB962C8B-B14F-4D97-AF65-F5344CB8AC3E}">
        <p14:creationId xmlns:p14="http://schemas.microsoft.com/office/powerpoint/2010/main" val="3488933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spcAft>
                <a:spcPts val="800"/>
              </a:spcAft>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Great leaders follow certain principles which make them great leaders. By following the principle discussed in the notes one can become a great leader and can improve the leadership qualities: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Be a good listener</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 leader not only tells people what or how to do. A good listener listens to the team members, their advice, suggestion, and problems. Without proper listening to others team members, the leader can not improve the organization and resolve the problems of others.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Be Innovative: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Always being innovative, and open to new ideas, possibilities, and improvement is the key to getting better results in any organization. Sticking to the traditional and orthodox ways does not always work for all types of organizations.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Lead by example</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Stepping up on your own and setting an example for others by performing extraordinarily to achieve any goal not only helps the team but also motivates and inspires the team members to perform well and give their best to the organization.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US" sz="1800" b="1" kern="1200" dirty="0">
                <a:effectLst/>
                <a:latin typeface="Times New Roman" panose="02020603050405020304" pitchFamily="18" charset="0"/>
                <a:ea typeface="Calibri" panose="020F0502020204030204" pitchFamily="34" charset="0"/>
                <a:cs typeface="Times New Roman" panose="02020603050405020304" pitchFamily="18" charset="0"/>
              </a:rPr>
              <a:t>Form Good relationships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A leader should always look to improve the relationships with team members and form new bonds with the team members as having a good relationship with your team members helps in facilitating good communication between everyone, creates a less stressful environment and employees feel energetic enough to work for the organization.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l">
              <a:lnSpc>
                <a:spcPct val="150000"/>
              </a:lnSpc>
              <a:spcAft>
                <a:spcPts val="800"/>
              </a:spcAft>
              <a:buFont typeface="Arial" panose="020B0604020202020204" pitchFamily="34" charset="0"/>
              <a:buChar char="*"/>
            </a:pPr>
            <a:r>
              <a:rPr lang="en-IN" sz="1800" b="1" kern="1200" dirty="0">
                <a:effectLst/>
                <a:latin typeface="Times New Roman" panose="02020603050405020304" pitchFamily="18" charset="0"/>
                <a:ea typeface="Calibri" panose="020F0502020204030204" pitchFamily="34" charset="0"/>
                <a:cs typeface="Times New Roman" panose="02020603050405020304" pitchFamily="18" charset="0"/>
              </a:rPr>
              <a:t>Work as a team: </a:t>
            </a:r>
            <a:r>
              <a:rPr lang="en-IN" sz="1800" kern="1200" dirty="0">
                <a:effectLst/>
                <a:latin typeface="Times New Roman" panose="02020603050405020304" pitchFamily="18" charset="0"/>
                <a:ea typeface="Calibri" panose="020F0502020204030204" pitchFamily="34" charset="0"/>
                <a:cs typeface="Times New Roman" panose="02020603050405020304" pitchFamily="18" charset="0"/>
              </a:rPr>
              <a:t>Teamwork is crucial as it ensures the active participation of every member of the team while performing any task. Teamwork also helps in building strong emotional bonds with others.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b="1" dirty="0"/>
          </a:p>
        </p:txBody>
      </p:sp>
      <p:sp>
        <p:nvSpPr>
          <p:cNvPr id="4" name="Slide Number Placeholder 3"/>
          <p:cNvSpPr>
            <a:spLocks noGrp="1"/>
          </p:cNvSpPr>
          <p:nvPr>
            <p:ph type="sldNum" sz="quarter" idx="5"/>
          </p:nvPr>
        </p:nvSpPr>
        <p:spPr/>
        <p:txBody>
          <a:bodyPr/>
          <a:lstStyle/>
          <a:p>
            <a:fld id="{6B0D0820-EAF3-43BC-8803-95D7AE9C0DFF}" type="slidenum">
              <a:rPr lang="en-IN" smtClean="0"/>
              <a:t>14</a:t>
            </a:fld>
            <a:endParaRPr lang="en-IN"/>
          </a:p>
        </p:txBody>
      </p:sp>
    </p:spTree>
    <p:extLst>
      <p:ext uri="{BB962C8B-B14F-4D97-AF65-F5344CB8AC3E}">
        <p14:creationId xmlns:p14="http://schemas.microsoft.com/office/powerpoint/2010/main" val="3765584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One of the major limitations that Jack Welch’s leadership style is that by this approach it will become difficult to form strong bonds with the employee as Jack Welch’s approach was somewhat harsh. The way that Jack Welch distributed the power amongst the managers and subordinates is often criticized and questioned as having too many people in power might create some problems. As Jack Welch believed in the theory of ‘Rank and Yank’ many of the employees had a lack of trust in the organization. Because of the ‘Rank and Yank’ method, the high employee turnover was the major problem.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15</a:t>
            </a:fld>
            <a:endParaRPr lang="en-IN"/>
          </a:p>
        </p:txBody>
      </p:sp>
    </p:spTree>
    <p:extLst>
      <p:ext uri="{BB962C8B-B14F-4D97-AF65-F5344CB8AC3E}">
        <p14:creationId xmlns:p14="http://schemas.microsoft.com/office/powerpoint/2010/main" val="1164682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Jack Welch was a risk-taker in nature hence, there was a high chance of happening a mistake that might affect the functionality of the organization. Maintaining the trust of the employees in an organization is a challenge if someone wants to follow such a leadership style because of its harsh, demanding nature. Uneven power distribution might also happen if someone wants to follow Jack Welch’s leadership style.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16</a:t>
            </a:fld>
            <a:endParaRPr lang="en-IN"/>
          </a:p>
        </p:txBody>
      </p:sp>
    </p:spTree>
    <p:extLst>
      <p:ext uri="{BB962C8B-B14F-4D97-AF65-F5344CB8AC3E}">
        <p14:creationId xmlns:p14="http://schemas.microsoft.com/office/powerpoint/2010/main" val="3447984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 leader is a person who guides and leads his followers to achieve a certain task. The leader believes in teamwork and has a friendly approach toward other team members. Leaders believe in forming strong both and strong relationships with team members.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17</a:t>
            </a:fld>
            <a:endParaRPr lang="en-IN"/>
          </a:p>
        </p:txBody>
      </p:sp>
    </p:spTree>
    <p:extLst>
      <p:ext uri="{BB962C8B-B14F-4D97-AF65-F5344CB8AC3E}">
        <p14:creationId xmlns:p14="http://schemas.microsoft.com/office/powerpoint/2010/main" val="3383102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Management is slightly different from leadership. The person who manages all the resources including human resources efficiently is known as a manager. His perspectives are slightly different from a leader. A manager is more systemic and has an authorial approach while indulging with employees. They believe in power and position and have a very formal way of approaching others.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18</a:t>
            </a:fld>
            <a:endParaRPr lang="en-IN"/>
          </a:p>
        </p:txBody>
      </p:sp>
    </p:spTree>
    <p:extLst>
      <p:ext uri="{BB962C8B-B14F-4D97-AF65-F5344CB8AC3E}">
        <p14:creationId xmlns:p14="http://schemas.microsoft.com/office/powerpoint/2010/main" val="2989220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Both managers and leaders have certain perspectives. They look at the challenges and problems differently, so they have different approaches to solving the problems. The managerial position wants a manager to follow a more formal and strategic way to approach different situations. Leaders can have a more friendly approach while dealing with a certain situation, they are more innovative and open to changes and creativity on the other hand a manager follows a more straightforward approach with an orthodox way of dealing with problems. Jack Welch’s way of approaching different challenging situations might help us in understanding his perspectives and way of looking at problems and dealing with them.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19</a:t>
            </a:fld>
            <a:endParaRPr lang="en-IN"/>
          </a:p>
        </p:txBody>
      </p:sp>
    </p:spTree>
    <p:extLst>
      <p:ext uri="{BB962C8B-B14F-4D97-AF65-F5344CB8AC3E}">
        <p14:creationId xmlns:p14="http://schemas.microsoft.com/office/powerpoint/2010/main" val="2244921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The presentation</a:t>
            </a:r>
            <a:r>
              <a:rPr lang="en-US" sz="1800" kern="1200" baseline="0" dirty="0">
                <a:effectLst/>
                <a:latin typeface="Times New Roman" panose="02020603050405020304" pitchFamily="18" charset="0"/>
                <a:ea typeface="Calibri" panose="020F0502020204030204" pitchFamily="34" charset="0"/>
                <a:cs typeface="Times New Roman" panose="02020603050405020304" pitchFamily="18" charset="0"/>
              </a:rPr>
              <a:t> talked </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about all the topics that are discussed above like leadership style, who is Jack Welch and how he transformed the small company, manufacturing electronic items to now present in almost every major sector while working as the CEO and Chairman of GE for more than 20 years, from 1981 to 2001. It discussed different leadership styles, mainly transactional and transformational, their characteristics and perspectives. It also detailed Jack Welch’s leadership styles, perspectives, limitations, and challenges</a:t>
            </a:r>
            <a:r>
              <a:rPr lang="en-US" sz="1800" kern="1200" baseline="0" dirty="0">
                <a:effectLst/>
                <a:latin typeface="Times New Roman" panose="02020603050405020304" pitchFamily="18" charset="0"/>
                <a:ea typeface="Calibri" panose="020F0502020204030204" pitchFamily="34" charset="0"/>
                <a:cs typeface="Times New Roman" panose="02020603050405020304" pitchFamily="18" charset="0"/>
              </a:rPr>
              <a:t> along with his</a:t>
            </a:r>
            <a:r>
              <a:rPr lang="en-US" sz="1800" kern="1200" dirty="0">
                <a:effectLst/>
                <a:latin typeface="Times New Roman" panose="02020603050405020304" pitchFamily="18" charset="0"/>
                <a:ea typeface="Calibri" panose="020F0502020204030204" pitchFamily="34" charset="0"/>
                <a:cs typeface="Times New Roman" panose="02020603050405020304" pitchFamily="18" charset="0"/>
              </a:rPr>
              <a:t> management style.</a:t>
            </a:r>
            <a:endParaRPr lang="en-IN" dirty="0"/>
          </a:p>
        </p:txBody>
      </p:sp>
      <p:sp>
        <p:nvSpPr>
          <p:cNvPr id="4" name="Slide Number Placeholder 3"/>
          <p:cNvSpPr>
            <a:spLocks noGrp="1"/>
          </p:cNvSpPr>
          <p:nvPr>
            <p:ph type="sldNum" sz="quarter" idx="5"/>
          </p:nvPr>
        </p:nvSpPr>
        <p:spPr/>
        <p:txBody>
          <a:bodyPr/>
          <a:lstStyle/>
          <a:p>
            <a:fld id="{6B0D0820-EAF3-43BC-8803-95D7AE9C0DFF}" type="slidenum">
              <a:rPr lang="en-IN" smtClean="0"/>
              <a:t>20</a:t>
            </a:fld>
            <a:endParaRPr lang="en-IN"/>
          </a:p>
        </p:txBody>
      </p:sp>
    </p:spTree>
    <p:extLst>
      <p:ext uri="{BB962C8B-B14F-4D97-AF65-F5344CB8AC3E}">
        <p14:creationId xmlns:p14="http://schemas.microsoft.com/office/powerpoint/2010/main" val="1149004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3/18/2023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A98EE3D-8CD1-4C3F-BD1C-C98C9596463C}"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31837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088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8873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8258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537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9497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0771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3/18/2023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0430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E18DB4A-8810-4A10-AD5C-D5E2C667F5B3}" type="datetime1">
              <a:rPr lang="en-US" smtClean="0"/>
              <a:t>3/18/2023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082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0531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3/18/2023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5547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291B17-9318-49DB-B28B-6E5994AE9581}" type="datetime1">
              <a:rPr lang="en-US" smtClean="0"/>
              <a:t>3/18/2023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A98EE3D-8CD1-4C3F-BD1C-C98C9596463C}"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176649"/>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careercliff.com/author/shamim141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18338" y="1203808"/>
            <a:ext cx="10994360" cy="1274838"/>
          </a:xfrm>
        </p:spPr>
        <p:txBody>
          <a:bodyPr>
            <a:normAutofit/>
          </a:bodyPr>
          <a:lstStyle/>
          <a:p>
            <a:pPr algn="ctr"/>
            <a:r>
              <a:rPr lang="en-IN" sz="3600" b="1" dirty="0">
                <a:solidFill>
                  <a:srgbClr val="000000"/>
                </a:solidFill>
                <a:effectLst/>
                <a:latin typeface="Arial Rounded MT Bold" panose="020F0704030504030204" pitchFamily="34" charset="0"/>
                <a:ea typeface="Arial" panose="020B0604020202020204" pitchFamily="34" charset="0"/>
              </a:rPr>
              <a:t>Leadership and management, theory and </a:t>
            </a:r>
            <a:r>
              <a:rPr lang="en-IN" sz="4000" b="1" dirty="0">
                <a:solidFill>
                  <a:srgbClr val="000000"/>
                </a:solidFill>
                <a:effectLst/>
                <a:latin typeface="Arial Rounded MT Bold" panose="020F0704030504030204" pitchFamily="34" charset="0"/>
                <a:ea typeface="Arial" panose="020B0604020202020204" pitchFamily="34" charset="0"/>
              </a:rPr>
              <a:t>practice</a:t>
            </a:r>
            <a:r>
              <a:rPr lang="en-IN" sz="3600" b="1" dirty="0">
                <a:solidFill>
                  <a:srgbClr val="000000"/>
                </a:solidFill>
                <a:effectLst/>
                <a:latin typeface="Arial Rounded MT Bold" panose="020F0704030504030204" pitchFamily="34" charset="0"/>
                <a:ea typeface="Arial" panose="020B0604020202020204" pitchFamily="34" charset="0"/>
              </a:rPr>
              <a:t> </a:t>
            </a:r>
            <a:endParaRPr lang="en-US" sz="3600" b="1" dirty="0">
              <a:latin typeface="Arial Rounded MT Bold" panose="020F0704030504030204" pitchFamily="34" charset="0"/>
            </a:endParaRPr>
          </a:p>
        </p:txBody>
      </p:sp>
      <p:pic>
        <p:nvPicPr>
          <p:cNvPr id="4" name="Picture 3">
            <a:extLst>
              <a:ext uri="{FF2B5EF4-FFF2-40B4-BE49-F238E27FC236}">
                <a16:creationId xmlns:a16="http://schemas.microsoft.com/office/drawing/2014/main" id="{F437D9FC-DD09-42D0-93FE-2EAA5348D6F3}"/>
              </a:ext>
            </a:extLst>
          </p:cNvPr>
          <p:cNvPicPr/>
          <p:nvPr/>
        </p:nvPicPr>
        <p:blipFill>
          <a:blip r:embed="rId2"/>
          <a:stretch>
            <a:fillRect/>
          </a:stretch>
        </p:blipFill>
        <p:spPr>
          <a:xfrm>
            <a:off x="4603713" y="111869"/>
            <a:ext cx="3031122" cy="1032960"/>
          </a:xfrm>
          <a:prstGeom prst="rect">
            <a:avLst/>
          </a:prstGeom>
        </p:spPr>
      </p:pic>
      <p:pic>
        <p:nvPicPr>
          <p:cNvPr id="12" name="Picture 11">
            <a:extLst>
              <a:ext uri="{FF2B5EF4-FFF2-40B4-BE49-F238E27FC236}">
                <a16:creationId xmlns:a16="http://schemas.microsoft.com/office/drawing/2014/main" id="{B3FD4C4C-D1ED-54B4-4B22-3AE457C428B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149854" y="3546163"/>
            <a:ext cx="4010473" cy="2341418"/>
          </a:xfrm>
          <a:prstGeom prst="ellipse">
            <a:avLst/>
          </a:prstGeom>
          <a:ln>
            <a:noFill/>
          </a:ln>
          <a:effectLst>
            <a:softEdge rad="112500"/>
          </a:effectLst>
        </p:spPr>
      </p:pic>
      <p:sp>
        <p:nvSpPr>
          <p:cNvPr id="3" name="TextBox 2">
            <a:extLst>
              <a:ext uri="{FF2B5EF4-FFF2-40B4-BE49-F238E27FC236}">
                <a16:creationId xmlns:a16="http://schemas.microsoft.com/office/drawing/2014/main" id="{E969051C-F67E-E6DE-8B3E-80B936309208}"/>
              </a:ext>
            </a:extLst>
          </p:cNvPr>
          <p:cNvSpPr txBox="1"/>
          <p:nvPr/>
        </p:nvSpPr>
        <p:spPr>
          <a:xfrm>
            <a:off x="4610436" y="5887581"/>
            <a:ext cx="3089307" cy="261610"/>
          </a:xfrm>
          <a:prstGeom prst="rect">
            <a:avLst/>
          </a:prstGeom>
          <a:noFill/>
        </p:spPr>
        <p:txBody>
          <a:bodyPr wrap="none" rtlCol="0">
            <a:spAutoFit/>
          </a:bodyPr>
          <a:lstStyle/>
          <a:p>
            <a:r>
              <a:rPr lang="en-IN" sz="1100" dirty="0">
                <a:latin typeface="Times New Roman" panose="02020603050405020304" pitchFamily="18" charset="0"/>
                <a:cs typeface="Times New Roman" panose="02020603050405020304" pitchFamily="18" charset="0"/>
              </a:rPr>
              <a:t>Source: </a:t>
            </a:r>
            <a:r>
              <a:rPr lang="en-US" sz="1100" b="0" i="0" dirty="0" err="1">
                <a:effectLst/>
                <a:latin typeface="Times New Roman" panose="02020603050405020304" pitchFamily="18" charset="0"/>
                <a:cs typeface="Times New Roman" panose="02020603050405020304" pitchFamily="18" charset="0"/>
              </a:rPr>
              <a:t>Ja_inter</a:t>
            </a:r>
            <a:r>
              <a:rPr lang="en-US" sz="1100" b="0" i="0" dirty="0">
                <a:effectLst/>
                <a:latin typeface="Times New Roman" panose="02020603050405020304" pitchFamily="18" charset="0"/>
                <a:cs typeface="Times New Roman" panose="02020603050405020304" pitchFamily="18" charset="0"/>
              </a:rPr>
              <a:t> | Credit: Getty Images/iStockphoto</a:t>
            </a:r>
            <a:endParaRPr lang="en-IN" sz="11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3943349" y="2743200"/>
            <a:ext cx="5629275" cy="646331"/>
          </a:xfrm>
          <a:prstGeom prst="rect">
            <a:avLst/>
          </a:prstGeom>
          <a:noFill/>
        </p:spPr>
        <p:txBody>
          <a:bodyPr wrap="square" rtlCol="0">
            <a:spAutoFit/>
          </a:bodyPr>
          <a:lstStyle/>
          <a:p>
            <a:r>
              <a:rPr lang="en-US" b="1" dirty="0"/>
              <a:t>Student name:</a:t>
            </a:r>
          </a:p>
          <a:p>
            <a:r>
              <a:rPr lang="en-US" b="1" dirty="0"/>
              <a:t>Student ID:</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p:txBody>
          <a:bodyPr/>
          <a:lstStyle/>
          <a:p>
            <a:r>
              <a:rPr lang="en-US" b="1" cap="none" dirty="0">
                <a:latin typeface="Arial Rounded MT Bold" panose="020F0704030504030204" pitchFamily="34" charset="0"/>
              </a:rPr>
              <a:t>Table of contents</a:t>
            </a:r>
            <a:endParaRPr lang="en-US" b="1" dirty="0">
              <a:latin typeface="Arial Rounded MT Bold" panose="020F0704030504030204" pitchFamily="34" charset="0"/>
            </a:endParaRPr>
          </a:p>
        </p:txBody>
      </p:sp>
      <p:sp>
        <p:nvSpPr>
          <p:cNvPr id="5" name="Content Placeholder 4">
            <a:extLst>
              <a:ext uri="{FF2B5EF4-FFF2-40B4-BE49-F238E27FC236}">
                <a16:creationId xmlns:a16="http://schemas.microsoft.com/office/drawing/2014/main" id="{467C4DE1-11A8-AC64-4836-62E00A331B79}"/>
              </a:ext>
            </a:extLst>
          </p:cNvPr>
          <p:cNvSpPr>
            <a:spLocks noGrp="1"/>
          </p:cNvSpPr>
          <p:nvPr>
            <p:ph idx="1"/>
          </p:nvPr>
        </p:nvSpPr>
        <p:spPr>
          <a:xfrm>
            <a:off x="396502" y="1703693"/>
            <a:ext cx="10921291" cy="3450613"/>
          </a:xfrm>
        </p:spPr>
        <p:txBody>
          <a:bodyPr>
            <a:noAutofit/>
          </a:bodyPr>
          <a:lstStyle/>
          <a:p>
            <a:pPr marL="288000" indent="-457200">
              <a:lnSpc>
                <a:spcPct val="100000"/>
              </a:lnSpc>
              <a:spcBef>
                <a:spcPts val="1800"/>
              </a:spcBef>
              <a:buNone/>
            </a:pPr>
            <a:endParaRPr lang="en-IN" sz="1200" dirty="0">
              <a:solidFill>
                <a:srgbClr val="2F5496"/>
              </a:solidFill>
              <a:effectLst/>
              <a:latin typeface="Arial Rounded MT Bold" panose="020F0704030504030204" pitchFamily="34" charset="0"/>
              <a:ea typeface="Times New Roman" panose="02020603050405020304" pitchFamily="18" charset="0"/>
              <a:cs typeface="Times New Roman" panose="02020603050405020304" pitchFamily="18" charset="0"/>
            </a:endParaRPr>
          </a:p>
          <a:p>
            <a:pPr marL="288000" indent="0">
              <a:lnSpc>
                <a:spcPct val="100000"/>
              </a:lnSpc>
              <a:spcAft>
                <a:spcPts val="500"/>
              </a:spcAft>
            </a:pPr>
            <a:r>
              <a:rPr lang="en-US" sz="1200" dirty="0">
                <a:effectLst/>
                <a:latin typeface="Arial Rounded MT Bold" panose="020F0704030504030204" pitchFamily="34" charset="0"/>
                <a:ea typeface="Times New Roman" panose="02020603050405020304" pitchFamily="18" charset="0"/>
                <a:cs typeface="Times New Roman" panose="02020603050405020304" pitchFamily="18" charset="0"/>
              </a:rPr>
              <a:t>Introduction…………………………………………………………………………………………………..4</a:t>
            </a:r>
            <a:endParaRPr lang="en-IN" sz="1200" dirty="0">
              <a:effectLst/>
              <a:latin typeface="Arial Rounded MT Bold" panose="020F0704030504030204" pitchFamily="34" charset="0"/>
              <a:ea typeface="Times New Roman" panose="02020603050405020304" pitchFamily="18" charset="0"/>
              <a:cs typeface="Times New Roman" panose="02020603050405020304" pitchFamily="18" charset="0"/>
            </a:endParaRPr>
          </a:p>
          <a:p>
            <a:pPr marL="288000" indent="0">
              <a:lnSpc>
                <a:spcPct val="100000"/>
              </a:lnSpc>
              <a:spcAft>
                <a:spcPts val="500"/>
              </a:spcAft>
            </a:pPr>
            <a:r>
              <a:rPr lang="en-US" sz="1200" dirty="0">
                <a:effectLst/>
                <a:latin typeface="Arial Rounded MT Bold" panose="020F0704030504030204" pitchFamily="34" charset="0"/>
                <a:ea typeface="Times New Roman" panose="02020603050405020304" pitchFamily="18" charset="0"/>
                <a:cs typeface="Times New Roman" panose="02020603050405020304" pitchFamily="18" charset="0"/>
              </a:rPr>
              <a:t>Jack Welch and GE …………………………………………………………………………………………5</a:t>
            </a:r>
            <a:endParaRPr lang="en-IN" sz="1200" dirty="0">
              <a:effectLst/>
              <a:latin typeface="Arial Rounded MT Bold" panose="020F0704030504030204" pitchFamily="34" charset="0"/>
              <a:ea typeface="Times New Roman" panose="02020603050405020304" pitchFamily="18"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Leadership Perspectives…………………………………………………………………………………..6</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Leadership perspectives (Transformational).…………………………………………………..…….7</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Leadership perspectives (Transactional)………………………………………………………………8</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Leadership perspectives (Jack Welch) ………………………………..………………………….……</a:t>
            </a:r>
            <a:r>
              <a:rPr lang="en-US" sz="1200" dirty="0">
                <a:latin typeface="Arial Rounded MT Bold" panose="020F0704030504030204" pitchFamily="34" charset="0"/>
                <a:ea typeface="Calibri" panose="020F0502020204030204" pitchFamily="34" charset="0"/>
                <a:cs typeface="Times New Roman" panose="02020603050405020304" pitchFamily="18" charset="0"/>
              </a:rPr>
              <a:t>9</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Attributes of Leadership…………………………………………………………………………………..10</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Jack Welch’s leadership qualities………….…………………………………………………….……..11</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Jack Welch’s Management qualities……………….…………………………………………………..12</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gn="just">
              <a:lnSpc>
                <a:spcPct val="10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Benefits of the Leadership style……………………………..…………………………………………13</a:t>
            </a:r>
            <a:endParaRPr lang="en-IN" sz="1200" dirty="0">
              <a:effectLst/>
              <a:latin typeface="Arial Rounded MT Bold" panose="020F0704030504030204" pitchFamily="34" charset="0"/>
              <a:ea typeface="Calibri" panose="020F0502020204030204" pitchFamily="34" charset="0"/>
              <a:cs typeface="Times New Roman" panose="02020603050405020304" pitchFamily="18" charset="0"/>
            </a:endParaRPr>
          </a:p>
          <a:p>
            <a:pPr marL="288000" indent="0">
              <a:lnSpc>
                <a:spcPct val="100000"/>
              </a:lnSpc>
              <a:buNone/>
            </a:pPr>
            <a:endParaRPr lang="en-IN" sz="1200" dirty="0">
              <a:latin typeface="Arial Rounded MT Bold" panose="020F0704030504030204" pitchFamily="34" charset="0"/>
            </a:endParaRPr>
          </a:p>
        </p:txBody>
      </p:sp>
    </p:spTree>
    <p:extLst>
      <p:ext uri="{BB962C8B-B14F-4D97-AF65-F5344CB8AC3E}">
        <p14:creationId xmlns:p14="http://schemas.microsoft.com/office/powerpoint/2010/main" val="26378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823C369-BCC4-C1EC-CA69-B68777516B1C}"/>
              </a:ext>
            </a:extLst>
          </p:cNvPr>
          <p:cNvSpPr txBox="1"/>
          <p:nvPr/>
        </p:nvSpPr>
        <p:spPr>
          <a:xfrm>
            <a:off x="666541" y="1853754"/>
            <a:ext cx="11525459" cy="3395801"/>
          </a:xfrm>
          <a:prstGeom prst="rect">
            <a:avLst/>
          </a:prstGeom>
          <a:noFill/>
        </p:spPr>
        <p:txBody>
          <a:bodyPr wrap="square">
            <a:spAutoFit/>
          </a:bodyPr>
          <a:lstStyle/>
          <a:p>
            <a:pPr algn="just">
              <a:lnSpc>
                <a:spcPct val="150000"/>
              </a:lnSpc>
              <a:spcAft>
                <a:spcPts val="800"/>
              </a:spcAft>
            </a:pPr>
            <a:r>
              <a:rPr lang="en-US" sz="1200" dirty="0">
                <a:effectLst/>
                <a:latin typeface="Arial Rounded MT Bold" panose="020F0704030504030204" pitchFamily="34" charset="0"/>
                <a:ea typeface="Calibri" panose="020F0502020204030204" pitchFamily="34" charset="0"/>
                <a:cs typeface="Times New Roman" panose="02020603050405020304" pitchFamily="18" charset="0"/>
              </a:rPr>
              <a:t>Principles</a:t>
            </a: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 of Leadership………………………………………………….……………………………......14</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Limitations of Leadership style…………………………………………………………………………..15</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Challenges of Leadership style………………………………………………………………..………...16</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Theoretical perspectives (Leadership)……………………………………………………..…….…....17</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Theoretical perspectives (Management)……………………………………………………..………...18</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Theoretical perspectives…………………………………………………………………………......…...19</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Conclusion…………………………………………………………………………………………..…………20</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400" dirty="0">
                <a:effectLst/>
                <a:latin typeface="Arial Rounded MT Bold" panose="020F0704030504030204" pitchFamily="34" charset="0"/>
                <a:ea typeface="Calibri" panose="020F0502020204030204" pitchFamily="34" charset="0"/>
                <a:cs typeface="Times New Roman" panose="02020603050405020304" pitchFamily="18" charset="0"/>
              </a:rPr>
              <a:t>References…………………………………………………………………………………………………..21-22</a:t>
            </a:r>
            <a:endParaRPr lang="en-IN" sz="1400" dirty="0">
              <a:effectLst/>
              <a:latin typeface="Arial Rounded MT Bold" panose="020F0704030504030204" pitchFamily="34" charset="0"/>
              <a:ea typeface="Calibri" panose="020F0502020204030204" pitchFamily="34" charset="0"/>
              <a:cs typeface="Times New Roman" panose="02020603050405020304" pitchFamily="18" charset="0"/>
            </a:endParaRPr>
          </a:p>
        </p:txBody>
      </p:sp>
      <p:sp>
        <p:nvSpPr>
          <p:cNvPr id="3" name="Title 1">
            <a:extLst>
              <a:ext uri="{FF2B5EF4-FFF2-40B4-BE49-F238E27FC236}">
                <a16:creationId xmlns:a16="http://schemas.microsoft.com/office/drawing/2014/main" id="{5E562972-3449-42D1-8185-B4BEFD52AB44}"/>
              </a:ext>
            </a:extLst>
          </p:cNvPr>
          <p:cNvSpPr txBox="1">
            <a:spLocks/>
          </p:cNvSpPr>
          <p:nvPr/>
        </p:nvSpPr>
        <p:spPr>
          <a:xfrm>
            <a:off x="1451579" y="804519"/>
            <a:ext cx="9603275"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b="1" cap="none" dirty="0">
                <a:latin typeface="Arial Rounded MT Bold" panose="020F0704030504030204" pitchFamily="34" charset="0"/>
              </a:rPr>
              <a:t>Table of contents</a:t>
            </a:r>
            <a:endParaRPr lang="en-US" b="1" dirty="0">
              <a:latin typeface="Arial Rounded MT Bold" panose="020F0704030504030204" pitchFamily="34" charset="0"/>
            </a:endParaRPr>
          </a:p>
        </p:txBody>
      </p:sp>
    </p:spTree>
    <p:extLst>
      <p:ext uri="{BB962C8B-B14F-4D97-AF65-F5344CB8AC3E}">
        <p14:creationId xmlns:p14="http://schemas.microsoft.com/office/powerpoint/2010/main" val="685867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261DD-470C-0593-27A2-618619D3F447}"/>
              </a:ext>
            </a:extLst>
          </p:cNvPr>
          <p:cNvSpPr>
            <a:spLocks noGrp="1"/>
          </p:cNvSpPr>
          <p:nvPr>
            <p:ph type="title"/>
          </p:nvPr>
        </p:nvSpPr>
        <p:spPr/>
        <p:txBody>
          <a:bodyPr/>
          <a:lstStyle/>
          <a:p>
            <a:r>
              <a:rPr lang="en-IN" b="1" cap="none" dirty="0">
                <a:latin typeface="Arial Rounded MT Bold" panose="020F0704030504030204" pitchFamily="34" charset="0"/>
              </a:rPr>
              <a:t>Introduction</a:t>
            </a:r>
          </a:p>
        </p:txBody>
      </p:sp>
      <p:sp>
        <p:nvSpPr>
          <p:cNvPr id="3" name="Content Placeholder 2">
            <a:extLst>
              <a:ext uri="{FF2B5EF4-FFF2-40B4-BE49-F238E27FC236}">
                <a16:creationId xmlns:a16="http://schemas.microsoft.com/office/drawing/2014/main" id="{4B9BBDB1-9314-2A67-7D73-20139D94BED6}"/>
              </a:ext>
            </a:extLst>
          </p:cNvPr>
          <p:cNvSpPr>
            <a:spLocks noGrp="1"/>
          </p:cNvSpPr>
          <p:nvPr>
            <p:ph idx="1"/>
          </p:nvPr>
        </p:nvSpPr>
        <p:spPr>
          <a:xfrm>
            <a:off x="1451579" y="1853754"/>
            <a:ext cx="9603275" cy="4199727"/>
          </a:xfrm>
        </p:spPr>
        <p:txBody>
          <a:bodyPr>
            <a:noAutofit/>
          </a:bodyPr>
          <a:lstStyle/>
          <a:p>
            <a:pPr algn="just"/>
            <a:r>
              <a:rPr lang="en-IN" sz="1700" dirty="0">
                <a:latin typeface="Arial Rounded MT Bold" panose="020F0704030504030204" pitchFamily="34" charset="0"/>
              </a:rPr>
              <a:t>Leadership style refers to a way of leading people to perform a certain task. There are certain characteristics that a leader has which might help us to distinguish different leadership styles (</a:t>
            </a:r>
            <a:r>
              <a:rPr lang="en-US" sz="1700" b="0" i="0" dirty="0" err="1">
                <a:effectLst/>
                <a:latin typeface="Arial Rounded MT Bold" panose="020F0704030504030204" pitchFamily="34" charset="0"/>
              </a:rPr>
              <a:t>Alghazo</a:t>
            </a:r>
            <a:r>
              <a:rPr lang="en-US" sz="1700" b="0" i="0" dirty="0">
                <a:effectLst/>
                <a:latin typeface="Arial Rounded MT Bold" panose="020F0704030504030204" pitchFamily="34" charset="0"/>
              </a:rPr>
              <a:t> and Al-</a:t>
            </a:r>
            <a:r>
              <a:rPr lang="en-US" sz="1700" b="0" i="0" dirty="0" err="1">
                <a:effectLst/>
                <a:latin typeface="Arial Rounded MT Bold" panose="020F0704030504030204" pitchFamily="34" charset="0"/>
              </a:rPr>
              <a:t>Anazi</a:t>
            </a:r>
            <a:r>
              <a:rPr lang="en-US" sz="1700" b="0" i="0" dirty="0">
                <a:effectLst/>
                <a:latin typeface="Arial Rounded MT Bold" panose="020F0704030504030204" pitchFamily="34" charset="0"/>
              </a:rPr>
              <a:t>, 2016</a:t>
            </a:r>
            <a:r>
              <a:rPr lang="en-IN" sz="1700" dirty="0">
                <a:latin typeface="Arial Rounded MT Bold" panose="020F0704030504030204" pitchFamily="34" charset="0"/>
              </a:rPr>
              <a:t>).</a:t>
            </a:r>
          </a:p>
          <a:p>
            <a:pPr algn="just"/>
            <a:r>
              <a:rPr lang="en-IN" sz="1700" dirty="0">
                <a:latin typeface="Arial Rounded MT Bold" panose="020F0704030504030204" pitchFamily="34" charset="0"/>
              </a:rPr>
              <a:t>The presentation is going to talk about Jack Welch, one the most successful and revolutionary leaders of the 20</a:t>
            </a:r>
            <a:r>
              <a:rPr lang="en-IN" sz="1700" baseline="30000" dirty="0">
                <a:latin typeface="Arial Rounded MT Bold" panose="020F0704030504030204" pitchFamily="34" charset="0"/>
              </a:rPr>
              <a:t>th</a:t>
            </a:r>
            <a:r>
              <a:rPr lang="en-IN" sz="1700" dirty="0">
                <a:latin typeface="Arial Rounded MT Bold" panose="020F0704030504030204" pitchFamily="34" charset="0"/>
              </a:rPr>
              <a:t> century, and will try to understand the qualities and traits that Jack welch possessed.</a:t>
            </a:r>
          </a:p>
          <a:p>
            <a:pPr algn="just"/>
            <a:r>
              <a:rPr lang="en-IN" sz="1700" dirty="0">
                <a:latin typeface="Arial Rounded MT Bold" panose="020F0704030504030204" pitchFamily="34" charset="0"/>
              </a:rPr>
              <a:t> Jack Welch served as the CEO of General Electric from 1981 to 2001. Under his charismatic and demanding leadership style, GE grew its market capitalization grew over 4000%.</a:t>
            </a:r>
          </a:p>
          <a:p>
            <a:pPr algn="just"/>
            <a:r>
              <a:rPr lang="en-IN" sz="1700" dirty="0">
                <a:latin typeface="Arial Rounded MT Bold" panose="020F0704030504030204" pitchFamily="34" charset="0"/>
              </a:rPr>
              <a:t>The aim of this analysis is to know about the great Jack Welch and General Electric, his leadership styles, and the effectiveness of his’s leadership qualities. Leadership theories and theoretical perspectives are further discussed in this presentation.</a:t>
            </a:r>
          </a:p>
        </p:txBody>
      </p:sp>
    </p:spTree>
    <p:extLst>
      <p:ext uri="{BB962C8B-B14F-4D97-AF65-F5344CB8AC3E}">
        <p14:creationId xmlns:p14="http://schemas.microsoft.com/office/powerpoint/2010/main" val="383434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56BA0-5349-B119-0A49-E974C19AF033}"/>
              </a:ext>
            </a:extLst>
          </p:cNvPr>
          <p:cNvSpPr>
            <a:spLocks noGrp="1"/>
          </p:cNvSpPr>
          <p:nvPr>
            <p:ph type="title"/>
          </p:nvPr>
        </p:nvSpPr>
        <p:spPr>
          <a:xfrm>
            <a:off x="1451579" y="810107"/>
            <a:ext cx="9603275" cy="928206"/>
          </a:xfrm>
        </p:spPr>
        <p:txBody>
          <a:bodyPr/>
          <a:lstStyle/>
          <a:p>
            <a:r>
              <a:rPr lang="en-IN" b="1" cap="none" dirty="0">
                <a:latin typeface="Arial Rounded MT Bold" panose="020F0704030504030204" pitchFamily="34" charset="0"/>
              </a:rPr>
              <a:t>Jack</a:t>
            </a:r>
            <a:r>
              <a:rPr lang="en-IN" b="1" dirty="0">
                <a:latin typeface="Arial Rounded MT Bold" panose="020F0704030504030204" pitchFamily="34" charset="0"/>
              </a:rPr>
              <a:t> </a:t>
            </a:r>
            <a:r>
              <a:rPr lang="en-IN" b="1" cap="none" dirty="0">
                <a:latin typeface="Arial Rounded MT Bold" panose="020F0704030504030204" pitchFamily="34" charset="0"/>
              </a:rPr>
              <a:t>Welch and</a:t>
            </a:r>
            <a:r>
              <a:rPr lang="en-IN" b="1" dirty="0">
                <a:latin typeface="Arial Rounded MT Bold" panose="020F0704030504030204" pitchFamily="34" charset="0"/>
              </a:rPr>
              <a:t> GE</a:t>
            </a:r>
          </a:p>
        </p:txBody>
      </p:sp>
      <p:sp>
        <p:nvSpPr>
          <p:cNvPr id="3" name="Content Placeholder 2">
            <a:extLst>
              <a:ext uri="{FF2B5EF4-FFF2-40B4-BE49-F238E27FC236}">
                <a16:creationId xmlns:a16="http://schemas.microsoft.com/office/drawing/2014/main" id="{D5FB8274-17F4-81FB-E68C-E24A648FBF74}"/>
              </a:ext>
            </a:extLst>
          </p:cNvPr>
          <p:cNvSpPr>
            <a:spLocks noGrp="1"/>
          </p:cNvSpPr>
          <p:nvPr>
            <p:ph idx="1"/>
          </p:nvPr>
        </p:nvSpPr>
        <p:spPr>
          <a:xfrm>
            <a:off x="392862" y="2061202"/>
            <a:ext cx="9185662" cy="3536876"/>
          </a:xfrm>
        </p:spPr>
        <p:txBody>
          <a:bodyPr>
            <a:normAutofit lnSpcReduction="10000"/>
          </a:bodyPr>
          <a:lstStyle/>
          <a:p>
            <a:pPr algn="just"/>
            <a:r>
              <a:rPr lang="en-IN" dirty="0">
                <a:latin typeface="Arial Rounded MT Bold" panose="020F0704030504030204" pitchFamily="34" charset="0"/>
              </a:rPr>
              <a:t>Jack Welch, probably the most successful leader of the 20</a:t>
            </a:r>
            <a:r>
              <a:rPr lang="en-IN" baseline="30000" dirty="0">
                <a:latin typeface="Arial Rounded MT Bold" panose="020F0704030504030204" pitchFamily="34" charset="0"/>
              </a:rPr>
              <a:t>th</a:t>
            </a:r>
            <a:r>
              <a:rPr lang="en-IN" dirty="0">
                <a:latin typeface="Arial Rounded MT Bold" panose="020F0704030504030204" pitchFamily="34" charset="0"/>
              </a:rPr>
              <a:t> century, became the CEO of General Electric in 1981. </a:t>
            </a:r>
          </a:p>
          <a:p>
            <a:pPr algn="just"/>
            <a:r>
              <a:rPr lang="en-IN" dirty="0">
                <a:latin typeface="Arial Rounded MT Bold" panose="020F0704030504030204" pitchFamily="34" charset="0"/>
              </a:rPr>
              <a:t>Under his leadership, the company grew from manufacturing light bulbs and other electronic items into a multinational organization that has a presence in many sectors such as power, renewable energy, aviation, healthcare, financial services, and many more.</a:t>
            </a:r>
          </a:p>
          <a:p>
            <a:pPr algn="just"/>
            <a:r>
              <a:rPr lang="en-IN" dirty="0">
                <a:latin typeface="Arial Rounded MT Bold" panose="020F0704030504030204" pitchFamily="34" charset="0"/>
              </a:rPr>
              <a:t>Jack Welch served as the CEO of GE from 1981 to 2001 and under his leadership, the company’s market capitalization grew by over 4000%</a:t>
            </a:r>
            <a:r>
              <a:rPr lang="en-US" b="0" i="0" dirty="0">
                <a:effectLst/>
                <a:latin typeface="Arial Rounded MT Bold" panose="020F0704030504030204" pitchFamily="34" charset="0"/>
              </a:rPr>
              <a:t> (</a:t>
            </a:r>
            <a:r>
              <a:rPr lang="en-US" b="0" i="0" dirty="0" err="1">
                <a:effectLst/>
                <a:latin typeface="Arial Rounded MT Bold" panose="020F0704030504030204" pitchFamily="34" charset="0"/>
              </a:rPr>
              <a:t>Tichy</a:t>
            </a:r>
            <a:r>
              <a:rPr lang="en-US" b="0" i="0" dirty="0">
                <a:effectLst/>
                <a:latin typeface="Arial Rounded MT Bold" panose="020F0704030504030204" pitchFamily="34" charset="0"/>
              </a:rPr>
              <a:t> and Sherman, 2018)</a:t>
            </a:r>
            <a:r>
              <a:rPr lang="en-IN" dirty="0">
                <a:latin typeface="Arial Rounded MT Bold" panose="020F0704030504030204" pitchFamily="34" charset="0"/>
              </a:rPr>
              <a:t>.</a:t>
            </a:r>
          </a:p>
        </p:txBody>
      </p:sp>
      <p:pic>
        <p:nvPicPr>
          <p:cNvPr id="1026" name="Picture 2">
            <a:extLst>
              <a:ext uri="{FF2B5EF4-FFF2-40B4-BE49-F238E27FC236}">
                <a16:creationId xmlns:a16="http://schemas.microsoft.com/office/drawing/2014/main" id="{A3F8B6A1-0D26-C4C8-9842-B507D9C8A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4123" y="302920"/>
            <a:ext cx="1219349" cy="117533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5291041-359D-A155-1A09-C528803B0600}"/>
              </a:ext>
            </a:extLst>
          </p:cNvPr>
          <p:cNvPicPr>
            <a:picLocks noChangeAspect="1"/>
          </p:cNvPicPr>
          <p:nvPr/>
        </p:nvPicPr>
        <p:blipFill>
          <a:blip r:embed="rId4"/>
          <a:stretch>
            <a:fillRect/>
          </a:stretch>
        </p:blipFill>
        <p:spPr>
          <a:xfrm>
            <a:off x="9729788" y="1986346"/>
            <a:ext cx="2308410" cy="25083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FBF9BB8A-1D8C-19AC-9874-F57762098D78}"/>
              </a:ext>
            </a:extLst>
          </p:cNvPr>
          <p:cNvSpPr txBox="1"/>
          <p:nvPr/>
        </p:nvSpPr>
        <p:spPr>
          <a:xfrm flipH="1">
            <a:off x="9729788" y="4662435"/>
            <a:ext cx="2308410" cy="430887"/>
          </a:xfrm>
          <a:prstGeom prst="rect">
            <a:avLst/>
          </a:prstGeom>
          <a:noFill/>
        </p:spPr>
        <p:txBody>
          <a:bodyPr wrap="square" rtlCol="0">
            <a:spAutoFit/>
          </a:bodyPr>
          <a:lstStyle/>
          <a:p>
            <a:pPr algn="ctr"/>
            <a:r>
              <a:rPr lang="en-US" sz="1100" dirty="0"/>
              <a:t>Source: (leansixsigmadefinition.com, 2020)</a:t>
            </a:r>
            <a:endParaRPr lang="en-IN" sz="1100" dirty="0"/>
          </a:p>
        </p:txBody>
      </p:sp>
    </p:spTree>
    <p:extLst>
      <p:ext uri="{BB962C8B-B14F-4D97-AF65-F5344CB8AC3E}">
        <p14:creationId xmlns:p14="http://schemas.microsoft.com/office/powerpoint/2010/main" val="632807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C6601-078A-FFFD-0385-78ADB7736787}"/>
              </a:ext>
            </a:extLst>
          </p:cNvPr>
          <p:cNvSpPr>
            <a:spLocks noGrp="1"/>
          </p:cNvSpPr>
          <p:nvPr>
            <p:ph type="title"/>
          </p:nvPr>
        </p:nvSpPr>
        <p:spPr/>
        <p:txBody>
          <a:bodyPr/>
          <a:lstStyle/>
          <a:p>
            <a:r>
              <a:rPr lang="en-IN" b="1" cap="none" dirty="0">
                <a:latin typeface="Arial Rounded MT Bold" panose="020F0704030504030204" pitchFamily="34" charset="0"/>
              </a:rPr>
              <a:t>Leadership Perspectives</a:t>
            </a:r>
          </a:p>
        </p:txBody>
      </p:sp>
      <p:sp>
        <p:nvSpPr>
          <p:cNvPr id="3" name="Content Placeholder 2">
            <a:extLst>
              <a:ext uri="{FF2B5EF4-FFF2-40B4-BE49-F238E27FC236}">
                <a16:creationId xmlns:a16="http://schemas.microsoft.com/office/drawing/2014/main" id="{4DF96AE5-9D39-DDB2-E686-4DD0C17BF8E9}"/>
              </a:ext>
            </a:extLst>
          </p:cNvPr>
          <p:cNvSpPr>
            <a:spLocks noGrp="1"/>
          </p:cNvSpPr>
          <p:nvPr>
            <p:ph idx="1"/>
          </p:nvPr>
        </p:nvSpPr>
        <p:spPr>
          <a:xfrm>
            <a:off x="1451579" y="2015732"/>
            <a:ext cx="8747498" cy="3450613"/>
          </a:xfrm>
        </p:spPr>
        <p:txBody>
          <a:bodyPr/>
          <a:lstStyle/>
          <a:p>
            <a:pPr algn="just"/>
            <a:r>
              <a:rPr lang="en-US" dirty="0">
                <a:latin typeface="Arial Rounded MT Bold" panose="020F0704030504030204" pitchFamily="34" charset="0"/>
              </a:rPr>
              <a:t>The way a leader looks at things.</a:t>
            </a:r>
          </a:p>
          <a:p>
            <a:pPr algn="just"/>
            <a:r>
              <a:rPr lang="en-US" dirty="0">
                <a:latin typeface="Arial Rounded MT Bold" panose="020F0704030504030204" pitchFamily="34" charset="0"/>
              </a:rPr>
              <a:t>The way leaders look at the problems, and challenges and the way they achieve their goals.</a:t>
            </a:r>
          </a:p>
          <a:p>
            <a:pPr algn="just"/>
            <a:r>
              <a:rPr lang="en-US" dirty="0">
                <a:latin typeface="Arial Rounded MT Bold" panose="020F0704030504030204" pitchFamily="34" charset="0"/>
              </a:rPr>
              <a:t>The leader’s way of looking at the challenges and problems is different than the followers.</a:t>
            </a:r>
          </a:p>
          <a:p>
            <a:pPr algn="just"/>
            <a:r>
              <a:rPr lang="en-US" dirty="0">
                <a:latin typeface="Arial Rounded MT Bold" panose="020F0704030504030204" pitchFamily="34" charset="0"/>
              </a:rPr>
              <a:t>Leaders are observant and evaluate others on basis of their behavior</a:t>
            </a:r>
            <a:r>
              <a:rPr lang="en-US" b="0" i="0" dirty="0">
                <a:effectLst/>
                <a:latin typeface="Arial Rounded MT Bold" panose="020F0704030504030204" pitchFamily="34" charset="0"/>
              </a:rPr>
              <a:t> (</a:t>
            </a:r>
            <a:r>
              <a:rPr lang="en-US" b="0" i="0" dirty="0" err="1">
                <a:effectLst/>
                <a:latin typeface="Arial Rounded MT Bold" panose="020F0704030504030204" pitchFamily="34" charset="0"/>
              </a:rPr>
              <a:t>Veldsman</a:t>
            </a:r>
            <a:r>
              <a:rPr lang="en-US" b="0" i="0" dirty="0">
                <a:effectLst/>
                <a:latin typeface="Arial Rounded MT Bold" panose="020F0704030504030204" pitchFamily="34" charset="0"/>
              </a:rPr>
              <a:t> and Johnson, 2016)</a:t>
            </a:r>
            <a:r>
              <a:rPr lang="en-US" dirty="0">
                <a:latin typeface="Arial Rounded MT Bold" panose="020F0704030504030204" pitchFamily="34" charset="0"/>
              </a:rPr>
              <a:t>.</a:t>
            </a:r>
            <a:endParaRPr lang="en-IN" dirty="0">
              <a:latin typeface="Arial Rounded MT Bold" panose="020F0704030504030204" pitchFamily="34" charset="0"/>
            </a:endParaRPr>
          </a:p>
        </p:txBody>
      </p:sp>
    </p:spTree>
    <p:extLst>
      <p:ext uri="{BB962C8B-B14F-4D97-AF65-F5344CB8AC3E}">
        <p14:creationId xmlns:p14="http://schemas.microsoft.com/office/powerpoint/2010/main" val="3247061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B3B8C-98F1-069A-6612-B5AF09C2ECD6}"/>
              </a:ext>
            </a:extLst>
          </p:cNvPr>
          <p:cNvSpPr>
            <a:spLocks noGrp="1"/>
          </p:cNvSpPr>
          <p:nvPr>
            <p:ph type="title"/>
          </p:nvPr>
        </p:nvSpPr>
        <p:spPr/>
        <p:txBody>
          <a:bodyPr/>
          <a:lstStyle/>
          <a:p>
            <a:r>
              <a:rPr lang="en-IN" b="1" cap="none" dirty="0">
                <a:latin typeface="Arial Rounded MT Bold" panose="020F0704030504030204" pitchFamily="34" charset="0"/>
              </a:rPr>
              <a:t>Leadership Perspectives (Transformational)</a:t>
            </a:r>
          </a:p>
        </p:txBody>
      </p:sp>
      <p:sp>
        <p:nvSpPr>
          <p:cNvPr id="3" name="Content Placeholder 2">
            <a:extLst>
              <a:ext uri="{FF2B5EF4-FFF2-40B4-BE49-F238E27FC236}">
                <a16:creationId xmlns:a16="http://schemas.microsoft.com/office/drawing/2014/main" id="{9E67D236-6DCE-25D7-E686-CB078FF49F4C}"/>
              </a:ext>
            </a:extLst>
          </p:cNvPr>
          <p:cNvSpPr>
            <a:spLocks noGrp="1"/>
          </p:cNvSpPr>
          <p:nvPr>
            <p:ph idx="1"/>
          </p:nvPr>
        </p:nvSpPr>
        <p:spPr>
          <a:xfrm>
            <a:off x="1451580" y="2015732"/>
            <a:ext cx="6948842" cy="3450613"/>
          </a:xfrm>
        </p:spPr>
        <p:txBody>
          <a:bodyPr>
            <a:normAutofit fontScale="85000" lnSpcReduction="10000"/>
          </a:bodyPr>
          <a:lstStyle/>
          <a:p>
            <a:pPr algn="just"/>
            <a:r>
              <a:rPr lang="en-IN" dirty="0">
                <a:latin typeface="Arial Rounded MT Bold" panose="020F0704030504030204" pitchFamily="34" charset="0"/>
              </a:rPr>
              <a:t>The one who is visionary.</a:t>
            </a:r>
          </a:p>
          <a:p>
            <a:pPr algn="just"/>
            <a:r>
              <a:rPr lang="en-IN" dirty="0">
                <a:latin typeface="Arial Rounded MT Bold" panose="020F0704030504030204" pitchFamily="34" charset="0"/>
              </a:rPr>
              <a:t>Inspires people to grow and bring positive changes in themselves.</a:t>
            </a:r>
          </a:p>
          <a:p>
            <a:pPr algn="just"/>
            <a:r>
              <a:rPr lang="en-IN" dirty="0">
                <a:latin typeface="Arial Rounded MT Bold" panose="020F0704030504030204" pitchFamily="34" charset="0"/>
              </a:rPr>
              <a:t>Believes in building strong bonds with others.</a:t>
            </a:r>
          </a:p>
          <a:p>
            <a:pPr algn="just"/>
            <a:r>
              <a:rPr lang="en-IN" dirty="0">
                <a:latin typeface="Arial Rounded MT Bold" panose="020F0704030504030204" pitchFamily="34" charset="0"/>
              </a:rPr>
              <a:t>Emphasis on bringing positive changes through innovation and creativity.</a:t>
            </a:r>
          </a:p>
          <a:p>
            <a:pPr algn="just"/>
            <a:r>
              <a:rPr lang="en-IN" dirty="0">
                <a:latin typeface="Arial Rounded MT Bold" panose="020F0704030504030204" pitchFamily="34" charset="0"/>
              </a:rPr>
              <a:t>Focuses on team work, without focusing much on self-interest.</a:t>
            </a:r>
          </a:p>
          <a:p>
            <a:pPr algn="just"/>
            <a:r>
              <a:rPr lang="en-IN" dirty="0">
                <a:latin typeface="Arial Rounded MT Bold" panose="020F0704030504030204" pitchFamily="34" charset="0"/>
              </a:rPr>
              <a:t>Motivate others to improve and bring self-changes to enhance their work</a:t>
            </a:r>
            <a:r>
              <a:rPr lang="en-US" b="0" i="0" dirty="0">
                <a:effectLst/>
                <a:latin typeface="Arial Rounded MT Bold" panose="020F0704030504030204" pitchFamily="34" charset="0"/>
              </a:rPr>
              <a:t> (</a:t>
            </a:r>
            <a:r>
              <a:rPr lang="en-US" b="0" i="0" dirty="0" err="1">
                <a:effectLst/>
                <a:latin typeface="Arial Rounded MT Bold" panose="020F0704030504030204" pitchFamily="34" charset="0"/>
              </a:rPr>
              <a:t>Korejan</a:t>
            </a:r>
            <a:r>
              <a:rPr lang="en-US" b="0" i="0" dirty="0">
                <a:effectLst/>
                <a:latin typeface="Arial Rounded MT Bold" panose="020F0704030504030204" pitchFamily="34" charset="0"/>
              </a:rPr>
              <a:t> and </a:t>
            </a:r>
            <a:r>
              <a:rPr lang="en-US" b="0" i="0" dirty="0" err="1">
                <a:effectLst/>
                <a:latin typeface="Arial Rounded MT Bold" panose="020F0704030504030204" pitchFamily="34" charset="0"/>
              </a:rPr>
              <a:t>Shahbazi</a:t>
            </a:r>
            <a:r>
              <a:rPr lang="en-US" b="0" i="0" dirty="0">
                <a:effectLst/>
                <a:latin typeface="Arial Rounded MT Bold" panose="020F0704030504030204" pitchFamily="34" charset="0"/>
              </a:rPr>
              <a:t>, 2016)</a:t>
            </a:r>
            <a:r>
              <a:rPr lang="en-IN" dirty="0">
                <a:latin typeface="Arial Rounded MT Bold" panose="020F0704030504030204" pitchFamily="34" charset="0"/>
              </a:rPr>
              <a:t>.</a:t>
            </a:r>
          </a:p>
        </p:txBody>
      </p:sp>
      <p:pic>
        <p:nvPicPr>
          <p:cNvPr id="5" name="Picture 4">
            <a:extLst>
              <a:ext uri="{FF2B5EF4-FFF2-40B4-BE49-F238E27FC236}">
                <a16:creationId xmlns:a16="http://schemas.microsoft.com/office/drawing/2014/main" id="{FDA9E155-1D63-61B8-BA7C-6A8D0C5B7946}"/>
              </a:ext>
            </a:extLst>
          </p:cNvPr>
          <p:cNvPicPr>
            <a:picLocks noChangeAspect="1"/>
          </p:cNvPicPr>
          <p:nvPr/>
        </p:nvPicPr>
        <p:blipFill>
          <a:blip r:embed="rId3"/>
          <a:stretch>
            <a:fillRect/>
          </a:stretch>
        </p:blipFill>
        <p:spPr>
          <a:xfrm>
            <a:off x="8571244" y="2198604"/>
            <a:ext cx="2483610" cy="2323154"/>
          </a:xfrm>
          <a:prstGeom prst="ellipse">
            <a:avLst/>
          </a:prstGeom>
          <a:ln>
            <a:noFill/>
          </a:ln>
          <a:effectLst>
            <a:softEdge rad="112500"/>
          </a:effectLst>
        </p:spPr>
      </p:pic>
      <p:sp>
        <p:nvSpPr>
          <p:cNvPr id="7" name="TextBox 6">
            <a:extLst>
              <a:ext uri="{FF2B5EF4-FFF2-40B4-BE49-F238E27FC236}">
                <a16:creationId xmlns:a16="http://schemas.microsoft.com/office/drawing/2014/main" id="{5D83F58D-6A85-028C-0E54-C1001DA184B7}"/>
              </a:ext>
            </a:extLst>
          </p:cNvPr>
          <p:cNvSpPr txBox="1"/>
          <p:nvPr/>
        </p:nvSpPr>
        <p:spPr>
          <a:xfrm>
            <a:off x="8701873" y="4604998"/>
            <a:ext cx="2483610" cy="430887"/>
          </a:xfrm>
          <a:prstGeom prst="rect">
            <a:avLst/>
          </a:prstGeom>
          <a:noFill/>
        </p:spPr>
        <p:txBody>
          <a:bodyPr wrap="square" rtlCol="0">
            <a:spAutoFit/>
          </a:bodyPr>
          <a:lstStyle/>
          <a:p>
            <a:pPr algn="ctr"/>
            <a:r>
              <a:rPr lang="en-US" sz="1100" dirty="0">
                <a:latin typeface="Times New Roman" panose="02020603050405020304" pitchFamily="18" charset="0"/>
                <a:cs typeface="Times New Roman" panose="02020603050405020304" pitchFamily="18" charset="0"/>
              </a:rPr>
              <a:t>Source: (</a:t>
            </a:r>
            <a:r>
              <a:rPr lang="en-IN" sz="1100" b="0" i="0" dirty="0" err="1">
                <a:effectLst/>
                <a:latin typeface="Times New Roman" panose="02020603050405020304" pitchFamily="18" charset="0"/>
                <a:cs typeface="Times New Roman" panose="02020603050405020304" pitchFamily="18" charset="0"/>
                <a:hlinkClick r:id="rId4" tooltip="Posts by Ahemed Shamim Ansary">
                  <a:extLst>
                    <a:ext uri="{A12FA001-AC4F-418D-AE19-62706E023703}">
                      <ahyp:hlinkClr xmlns:ahyp="http://schemas.microsoft.com/office/drawing/2018/hyperlinkcolor" val="tx"/>
                    </a:ext>
                  </a:extLst>
                </a:hlinkClick>
              </a:rPr>
              <a:t>Ahemed</a:t>
            </a:r>
            <a:r>
              <a:rPr lang="en-IN" sz="1100" b="0" i="0" dirty="0">
                <a:effectLst/>
                <a:latin typeface="Times New Roman" panose="02020603050405020304" pitchFamily="18" charset="0"/>
                <a:cs typeface="Times New Roman" panose="02020603050405020304" pitchFamily="18" charset="0"/>
              </a:rPr>
              <a:t> Shamim Ansary, 2019)</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7438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5FF3A-9AC3-A5C3-CE10-3894B6EF678B}"/>
              </a:ext>
            </a:extLst>
          </p:cNvPr>
          <p:cNvSpPr>
            <a:spLocks noGrp="1"/>
          </p:cNvSpPr>
          <p:nvPr>
            <p:ph type="title"/>
          </p:nvPr>
        </p:nvSpPr>
        <p:spPr/>
        <p:txBody>
          <a:bodyPr/>
          <a:lstStyle/>
          <a:p>
            <a:r>
              <a:rPr lang="en-IN" b="1" cap="none" dirty="0">
                <a:latin typeface="Arial Rounded MT Bold" panose="020F0704030504030204" pitchFamily="34" charset="0"/>
              </a:rPr>
              <a:t>Leadership Perspectives (Transactional)</a:t>
            </a:r>
          </a:p>
        </p:txBody>
      </p:sp>
      <p:sp>
        <p:nvSpPr>
          <p:cNvPr id="3" name="Content Placeholder 2">
            <a:extLst>
              <a:ext uri="{FF2B5EF4-FFF2-40B4-BE49-F238E27FC236}">
                <a16:creationId xmlns:a16="http://schemas.microsoft.com/office/drawing/2014/main" id="{FA8FBE36-2ADE-1937-FCA1-1C4F4DB976F3}"/>
              </a:ext>
            </a:extLst>
          </p:cNvPr>
          <p:cNvSpPr>
            <a:spLocks noGrp="1"/>
          </p:cNvSpPr>
          <p:nvPr>
            <p:ph idx="1"/>
          </p:nvPr>
        </p:nvSpPr>
        <p:spPr>
          <a:xfrm>
            <a:off x="1451580" y="2015732"/>
            <a:ext cx="7842050" cy="3800868"/>
          </a:xfrm>
        </p:spPr>
        <p:txBody>
          <a:bodyPr>
            <a:noAutofit/>
          </a:bodyPr>
          <a:lstStyle/>
          <a:p>
            <a:pPr algn="just"/>
            <a:r>
              <a:rPr lang="en-US" sz="1700" dirty="0">
                <a:latin typeface="Arial Rounded MT Bold" panose="020F0704030504030204" pitchFamily="34" charset="0"/>
              </a:rPr>
              <a:t>Also known as the managerial leadership because of structural approach this style reflects.</a:t>
            </a:r>
          </a:p>
          <a:p>
            <a:pPr algn="just"/>
            <a:r>
              <a:rPr lang="en-US" sz="1700" dirty="0">
                <a:latin typeface="Arial Rounded MT Bold" panose="020F0704030504030204" pitchFamily="34" charset="0"/>
              </a:rPr>
              <a:t>Rewards and Punishments are the motivating factors.</a:t>
            </a:r>
          </a:p>
          <a:p>
            <a:pPr algn="just"/>
            <a:r>
              <a:rPr lang="en-US" sz="1700" dirty="0">
                <a:latin typeface="Arial Rounded MT Bold" panose="020F0704030504030204" pitchFamily="34" charset="0"/>
              </a:rPr>
              <a:t>Power distribution is hierarchical in nature.</a:t>
            </a:r>
          </a:p>
          <a:p>
            <a:pPr algn="just"/>
            <a:r>
              <a:rPr lang="en-US" sz="1700" dirty="0">
                <a:latin typeface="Arial Rounded MT Bold" panose="020F0704030504030204" pitchFamily="34" charset="0"/>
              </a:rPr>
              <a:t>A formal way of approaching it’s members and not very friendly in nature.</a:t>
            </a:r>
          </a:p>
          <a:p>
            <a:pPr algn="just"/>
            <a:r>
              <a:rPr lang="en-US" sz="1700" dirty="0">
                <a:latin typeface="Arial Rounded MT Bold" panose="020F0704030504030204" pitchFamily="34" charset="0"/>
              </a:rPr>
              <a:t>Authority of decision flows from top level to bottom level.</a:t>
            </a:r>
          </a:p>
          <a:p>
            <a:pPr algn="just"/>
            <a:r>
              <a:rPr lang="en-US" sz="1700" dirty="0">
                <a:latin typeface="Arial Rounded MT Bold" panose="020F0704030504030204" pitchFamily="34" charset="0"/>
              </a:rPr>
              <a:t>Less emphasis on team work, discussion with team members and very straight forward approach of dealing with problems</a:t>
            </a:r>
            <a:r>
              <a:rPr lang="en-IN" sz="1700" b="0" i="0" dirty="0">
                <a:solidFill>
                  <a:srgbClr val="222222"/>
                </a:solidFill>
                <a:effectLst/>
                <a:latin typeface="Arial Rounded MT Bold" panose="020F0704030504030204" pitchFamily="34" charset="0"/>
              </a:rPr>
              <a:t> (Jensen et al, 2019)</a:t>
            </a:r>
            <a:r>
              <a:rPr lang="en-US" sz="1700" dirty="0">
                <a:latin typeface="Arial Rounded MT Bold" panose="020F0704030504030204" pitchFamily="34" charset="0"/>
              </a:rPr>
              <a:t>.  </a:t>
            </a:r>
            <a:endParaRPr lang="en-IN" sz="1700" dirty="0">
              <a:latin typeface="Arial Rounded MT Bold" panose="020F0704030504030204" pitchFamily="34" charset="0"/>
            </a:endParaRPr>
          </a:p>
        </p:txBody>
      </p:sp>
      <p:pic>
        <p:nvPicPr>
          <p:cNvPr id="5" name="Picture 4">
            <a:extLst>
              <a:ext uri="{FF2B5EF4-FFF2-40B4-BE49-F238E27FC236}">
                <a16:creationId xmlns:a16="http://schemas.microsoft.com/office/drawing/2014/main" id="{5217267D-AA76-5F59-116B-5768C51DA1E1}"/>
              </a:ext>
            </a:extLst>
          </p:cNvPr>
          <p:cNvPicPr>
            <a:picLocks noChangeAspect="1"/>
          </p:cNvPicPr>
          <p:nvPr/>
        </p:nvPicPr>
        <p:blipFill>
          <a:blip r:embed="rId3"/>
          <a:stretch>
            <a:fillRect/>
          </a:stretch>
        </p:blipFill>
        <p:spPr>
          <a:xfrm>
            <a:off x="9293630" y="2370854"/>
            <a:ext cx="2537117" cy="239206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54FE178D-664B-1789-E6FD-2956AF439B51}"/>
              </a:ext>
            </a:extLst>
          </p:cNvPr>
          <p:cNvSpPr txBox="1"/>
          <p:nvPr/>
        </p:nvSpPr>
        <p:spPr>
          <a:xfrm>
            <a:off x="9593070" y="4922694"/>
            <a:ext cx="2237677" cy="430887"/>
          </a:xfrm>
          <a:prstGeom prst="rect">
            <a:avLst/>
          </a:prstGeom>
          <a:noFill/>
        </p:spPr>
        <p:txBody>
          <a:bodyPr wrap="square" rtlCol="0">
            <a:spAutoFit/>
          </a:bodyPr>
          <a:lstStyle/>
          <a:p>
            <a:pPr algn="ctr"/>
            <a:r>
              <a:rPr lang="en-US" sz="1100" dirty="0">
                <a:latin typeface="Times New Roman" panose="02020603050405020304" pitchFamily="18" charset="0"/>
                <a:cs typeface="Times New Roman" panose="02020603050405020304" pitchFamily="18" charset="0"/>
              </a:rPr>
              <a:t>Source: (</a:t>
            </a:r>
            <a:r>
              <a:rPr lang="en-IN" sz="1100" b="0" i="0" dirty="0">
                <a:solidFill>
                  <a:srgbClr val="000000"/>
                </a:solidFill>
                <a:effectLst/>
                <a:latin typeface="Times New Roman" panose="02020603050405020304" pitchFamily="18" charset="0"/>
                <a:cs typeface="Times New Roman" panose="02020603050405020304" pitchFamily="18" charset="0"/>
              </a:rPr>
              <a:t>MBA </a:t>
            </a:r>
            <a:r>
              <a:rPr lang="en-IN" sz="1100" b="0" i="0" dirty="0" err="1">
                <a:solidFill>
                  <a:srgbClr val="000000"/>
                </a:solidFill>
                <a:effectLst/>
                <a:latin typeface="Times New Roman" panose="02020603050405020304" pitchFamily="18" charset="0"/>
                <a:cs typeface="Times New Roman" panose="02020603050405020304" pitchFamily="18" charset="0"/>
              </a:rPr>
              <a:t>Skool</a:t>
            </a:r>
            <a:r>
              <a:rPr lang="en-IN" sz="1100" b="0" i="0" dirty="0">
                <a:solidFill>
                  <a:srgbClr val="000000"/>
                </a:solidFill>
                <a:effectLst/>
                <a:latin typeface="Times New Roman" panose="02020603050405020304" pitchFamily="18" charset="0"/>
                <a:cs typeface="Times New Roman" panose="02020603050405020304" pitchFamily="18" charset="0"/>
              </a:rPr>
              <a:t> Team, 2023)</a:t>
            </a:r>
            <a:endParaRPr lang="en-IN" sz="1100" dirty="0">
              <a:latin typeface="Times New Roman" panose="02020603050405020304" pitchFamily="18" charset="0"/>
              <a:cs typeface="Times New Roman" panose="02020603050405020304" pitchFamily="18" charset="0"/>
            </a:endParaRPr>
          </a:p>
          <a:p>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2733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1244E-F6FC-4A32-F1FE-21931CCD9C7A}"/>
              </a:ext>
            </a:extLst>
          </p:cNvPr>
          <p:cNvSpPr>
            <a:spLocks noGrp="1"/>
          </p:cNvSpPr>
          <p:nvPr>
            <p:ph type="title"/>
          </p:nvPr>
        </p:nvSpPr>
        <p:spPr/>
        <p:txBody>
          <a:bodyPr/>
          <a:lstStyle/>
          <a:p>
            <a:r>
              <a:rPr lang="en-IN" b="1" cap="none" dirty="0">
                <a:latin typeface="Arial Rounded MT Bold" panose="020F0704030504030204" pitchFamily="34" charset="0"/>
              </a:rPr>
              <a:t>Leadership Perspectives (Jack Welch)</a:t>
            </a:r>
          </a:p>
        </p:txBody>
      </p:sp>
      <p:sp>
        <p:nvSpPr>
          <p:cNvPr id="3" name="Content Placeholder 2">
            <a:extLst>
              <a:ext uri="{FF2B5EF4-FFF2-40B4-BE49-F238E27FC236}">
                <a16:creationId xmlns:a16="http://schemas.microsoft.com/office/drawing/2014/main" id="{20B62241-D6E7-78BB-97F1-6D656E8EF56D}"/>
              </a:ext>
            </a:extLst>
          </p:cNvPr>
          <p:cNvSpPr>
            <a:spLocks noGrp="1"/>
          </p:cNvSpPr>
          <p:nvPr>
            <p:ph idx="1"/>
          </p:nvPr>
        </p:nvSpPr>
        <p:spPr/>
        <p:txBody>
          <a:bodyPr>
            <a:noAutofit/>
          </a:bodyPr>
          <a:lstStyle/>
          <a:p>
            <a:pPr algn="just"/>
            <a:r>
              <a:rPr lang="en-US" dirty="0">
                <a:latin typeface="Arial Rounded MT Bold" panose="020F0704030504030204" pitchFamily="34" charset="0"/>
              </a:rPr>
              <a:t>A leader should be demanding in nature.</a:t>
            </a:r>
          </a:p>
          <a:p>
            <a:pPr algn="just"/>
            <a:r>
              <a:rPr lang="en-US" dirty="0">
                <a:latin typeface="Arial Rounded MT Bold" panose="020F0704030504030204" pitchFamily="34" charset="0"/>
              </a:rPr>
              <a:t>Persuading and motivating the employee to work.</a:t>
            </a:r>
          </a:p>
          <a:p>
            <a:pPr algn="just"/>
            <a:r>
              <a:rPr lang="en-US" dirty="0">
                <a:latin typeface="Arial Rounded MT Bold" panose="020F0704030504030204" pitchFamily="34" charset="0"/>
              </a:rPr>
              <a:t>Changes should be implemented where it’s necessary.</a:t>
            </a:r>
          </a:p>
          <a:p>
            <a:pPr algn="just"/>
            <a:r>
              <a:rPr lang="en-US" dirty="0">
                <a:latin typeface="Arial Rounded MT Bold" panose="020F0704030504030204" pitchFamily="34" charset="0"/>
              </a:rPr>
              <a:t>Should have a vision and aims.</a:t>
            </a:r>
          </a:p>
          <a:p>
            <a:pPr algn="just"/>
            <a:r>
              <a:rPr lang="en-US" dirty="0">
                <a:latin typeface="Arial Rounded MT Bold" panose="020F0704030504030204" pitchFamily="34" charset="0"/>
              </a:rPr>
              <a:t>A leader should be courageous, open to innovation and changes, and should have the risk-taking ability.</a:t>
            </a:r>
          </a:p>
          <a:p>
            <a:pPr algn="just"/>
            <a:r>
              <a:rPr lang="en-US" dirty="0">
                <a:latin typeface="Arial Rounded MT Bold" panose="020F0704030504030204" pitchFamily="34" charset="0"/>
              </a:rPr>
              <a:t>Power should not be given to a single person, but should be decentralized (</a:t>
            </a:r>
            <a:r>
              <a:rPr lang="en-US" b="0" i="0" dirty="0">
                <a:effectLst/>
                <a:latin typeface="Arial Rounded MT Bold" panose="020F0704030504030204" pitchFamily="34" charset="0"/>
              </a:rPr>
              <a:t>Smith, Lewis, and Tushman, 2016)</a:t>
            </a:r>
            <a:r>
              <a:rPr lang="en-US" dirty="0">
                <a:latin typeface="Arial Rounded MT Bold" panose="020F0704030504030204" pitchFamily="34" charset="0"/>
              </a:rPr>
              <a:t>.</a:t>
            </a:r>
            <a:endParaRPr lang="en-IN" dirty="0">
              <a:latin typeface="Arial Rounded MT Bold" panose="020F0704030504030204" pitchFamily="34" charset="0"/>
            </a:endParaRPr>
          </a:p>
        </p:txBody>
      </p:sp>
    </p:spTree>
    <p:extLst>
      <p:ext uri="{BB962C8B-B14F-4D97-AF65-F5344CB8AC3E}">
        <p14:creationId xmlns:p14="http://schemas.microsoft.com/office/powerpoint/2010/main" val="3004560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32B5D-219C-A914-3EEB-EC184E6A7D53}"/>
              </a:ext>
            </a:extLst>
          </p:cNvPr>
          <p:cNvSpPr>
            <a:spLocks noGrp="1"/>
          </p:cNvSpPr>
          <p:nvPr>
            <p:ph type="title"/>
          </p:nvPr>
        </p:nvSpPr>
        <p:spPr/>
        <p:txBody>
          <a:bodyPr/>
          <a:lstStyle/>
          <a:p>
            <a:r>
              <a:rPr lang="en-IN" b="1" cap="none" dirty="0">
                <a:latin typeface="Arial Rounded MT Bold" panose="020F0704030504030204" pitchFamily="34" charset="0"/>
              </a:rPr>
              <a:t>Attributes of Leadership</a:t>
            </a:r>
          </a:p>
        </p:txBody>
      </p:sp>
      <p:sp>
        <p:nvSpPr>
          <p:cNvPr id="3" name="Content Placeholder 2">
            <a:extLst>
              <a:ext uri="{FF2B5EF4-FFF2-40B4-BE49-F238E27FC236}">
                <a16:creationId xmlns:a16="http://schemas.microsoft.com/office/drawing/2014/main" id="{3DA34D90-867A-B28A-74A5-6C74AB309217}"/>
              </a:ext>
            </a:extLst>
          </p:cNvPr>
          <p:cNvSpPr>
            <a:spLocks noGrp="1"/>
          </p:cNvSpPr>
          <p:nvPr>
            <p:ph idx="1"/>
          </p:nvPr>
        </p:nvSpPr>
        <p:spPr>
          <a:xfrm>
            <a:off x="361742" y="2015731"/>
            <a:ext cx="8309986" cy="4153957"/>
          </a:xfrm>
        </p:spPr>
        <p:txBody>
          <a:bodyPr>
            <a:noAutofit/>
          </a:bodyPr>
          <a:lstStyle/>
          <a:p>
            <a:pPr algn="just"/>
            <a:r>
              <a:rPr lang="en-IN" sz="1500" dirty="0">
                <a:latin typeface="Arial Rounded MT Bold" panose="020F0704030504030204" pitchFamily="34" charset="0"/>
              </a:rPr>
              <a:t>A leader should be accountable for the decisions and outcomes of the group.</a:t>
            </a:r>
          </a:p>
          <a:p>
            <a:pPr algn="just"/>
            <a:r>
              <a:rPr lang="en-IN" sz="1500" dirty="0">
                <a:latin typeface="Arial Rounded MT Bold" panose="020F0704030504030204" pitchFamily="34" charset="0"/>
              </a:rPr>
              <a:t>A leader should be confident and bring changes to the team members.</a:t>
            </a:r>
          </a:p>
          <a:p>
            <a:pPr algn="just"/>
            <a:r>
              <a:rPr lang="en-IN" sz="1500" dirty="0">
                <a:latin typeface="Arial Rounded MT Bold" panose="020F0704030504030204" pitchFamily="34" charset="0"/>
              </a:rPr>
              <a:t>A leader should have a creative way of approach to the goals and problems faced by the team.</a:t>
            </a:r>
          </a:p>
          <a:p>
            <a:pPr algn="just"/>
            <a:r>
              <a:rPr lang="en-IN" sz="1500" dirty="0">
                <a:latin typeface="Arial Rounded MT Bold" panose="020F0704030504030204" pitchFamily="34" charset="0"/>
              </a:rPr>
              <a:t>A leader should feel empathetic towards the team members and should have an idea of how the team members think, and see the things and problems that they face.</a:t>
            </a:r>
          </a:p>
          <a:p>
            <a:pPr algn="just"/>
            <a:r>
              <a:rPr lang="en-IN" sz="1500" dirty="0">
                <a:latin typeface="Arial Rounded MT Bold" panose="020F0704030504030204" pitchFamily="34" charset="0"/>
              </a:rPr>
              <a:t>Leaders should have a healthy relationship with the team members which helps them in team building and facilitate better communication.</a:t>
            </a:r>
          </a:p>
          <a:p>
            <a:pPr algn="just"/>
            <a:r>
              <a:rPr lang="en-IN" sz="1500" dirty="0">
                <a:latin typeface="Arial Rounded MT Bold" panose="020F0704030504030204" pitchFamily="34" charset="0"/>
              </a:rPr>
              <a:t>Leaders should be open to bringing changes through innovation and new ideas and should have the ability to take risks to bring necessary changes to the organization.</a:t>
            </a:r>
          </a:p>
          <a:p>
            <a:pPr algn="just"/>
            <a:r>
              <a:rPr lang="en-IN" sz="1500" dirty="0">
                <a:latin typeface="Arial Rounded MT Bold" panose="020F0704030504030204" pitchFamily="34" charset="0"/>
              </a:rPr>
              <a:t>A leader is one with a sense of innovation and problem-solving ability (</a:t>
            </a:r>
            <a:r>
              <a:rPr lang="en-US" sz="1500" b="0" i="0" dirty="0" err="1">
                <a:solidFill>
                  <a:srgbClr val="222222"/>
                </a:solidFill>
                <a:effectLst/>
                <a:latin typeface="Arial Rounded MT Bold" panose="020F0704030504030204" pitchFamily="34" charset="0"/>
              </a:rPr>
              <a:t>Zaccaro</a:t>
            </a:r>
            <a:r>
              <a:rPr lang="en-US" sz="1500" b="0" i="0" dirty="0">
                <a:solidFill>
                  <a:srgbClr val="222222"/>
                </a:solidFill>
                <a:effectLst/>
                <a:latin typeface="Arial Rounded MT Bold" panose="020F0704030504030204" pitchFamily="34" charset="0"/>
              </a:rPr>
              <a:t>, </a:t>
            </a:r>
            <a:r>
              <a:rPr lang="en-US" sz="1500" b="0" i="0" dirty="0">
                <a:effectLst/>
                <a:latin typeface="Arial Rounded MT Bold" panose="020F0704030504030204" pitchFamily="34" charset="0"/>
              </a:rPr>
              <a:t>Dubrow, and </a:t>
            </a:r>
            <a:r>
              <a:rPr lang="en-US" sz="1500" b="0" i="0" dirty="0" err="1">
                <a:effectLst/>
                <a:latin typeface="Arial Rounded MT Bold" panose="020F0704030504030204" pitchFamily="34" charset="0"/>
              </a:rPr>
              <a:t>Kolze</a:t>
            </a:r>
            <a:r>
              <a:rPr lang="en-US" sz="1500" b="0" i="0" dirty="0">
                <a:effectLst/>
                <a:latin typeface="Arial Rounded MT Bold" panose="020F0704030504030204" pitchFamily="34" charset="0"/>
              </a:rPr>
              <a:t>, 2018</a:t>
            </a:r>
            <a:r>
              <a:rPr lang="en-IN" sz="1500" dirty="0">
                <a:latin typeface="Arial Rounded MT Bold" panose="020F0704030504030204" pitchFamily="34" charset="0"/>
              </a:rPr>
              <a:t>).</a:t>
            </a:r>
          </a:p>
        </p:txBody>
      </p:sp>
      <p:pic>
        <p:nvPicPr>
          <p:cNvPr id="5" name="Picture 4">
            <a:extLst>
              <a:ext uri="{FF2B5EF4-FFF2-40B4-BE49-F238E27FC236}">
                <a16:creationId xmlns:a16="http://schemas.microsoft.com/office/drawing/2014/main" id="{4E1C07E9-9106-D23F-B820-5F316C804E70}"/>
              </a:ext>
            </a:extLst>
          </p:cNvPr>
          <p:cNvPicPr>
            <a:picLocks noChangeAspect="1"/>
          </p:cNvPicPr>
          <p:nvPr/>
        </p:nvPicPr>
        <p:blipFill>
          <a:blip r:embed="rId3"/>
          <a:stretch>
            <a:fillRect/>
          </a:stretch>
        </p:blipFill>
        <p:spPr>
          <a:xfrm>
            <a:off x="8814601" y="2157413"/>
            <a:ext cx="3054699" cy="2743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2362A4E1-6EC5-E03F-7B77-8170E482EB7C}"/>
              </a:ext>
            </a:extLst>
          </p:cNvPr>
          <p:cNvSpPr txBox="1"/>
          <p:nvPr/>
        </p:nvSpPr>
        <p:spPr>
          <a:xfrm>
            <a:off x="9393009" y="5102992"/>
            <a:ext cx="2190541" cy="276999"/>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Source: (</a:t>
            </a:r>
            <a:r>
              <a:rPr lang="en-US" sz="1200" dirty="0" err="1">
                <a:latin typeface="Times New Roman" panose="02020603050405020304" pitchFamily="18" charset="0"/>
                <a:cs typeface="Times New Roman" panose="02020603050405020304" pitchFamily="18" charset="0"/>
              </a:rPr>
              <a:t>pgcpsmess</a:t>
            </a:r>
            <a:r>
              <a:rPr lang="en-US" sz="1200" dirty="0">
                <a:latin typeface="Times New Roman" panose="02020603050405020304" pitchFamily="18" charset="0"/>
                <a:cs typeface="Times New Roman" panose="02020603050405020304" pitchFamily="18" charset="0"/>
              </a:rPr>
              <a:t>, 2023)</a:t>
            </a:r>
            <a:r>
              <a:rPr lang="en-IN" sz="1200" b="0" i="0" dirty="0">
                <a:solidFill>
                  <a:srgbClr val="FFFFFF"/>
                </a:solidFill>
                <a:effectLst/>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0858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29FF-82D5-379F-7625-1D979EA1C641}"/>
              </a:ext>
            </a:extLst>
          </p:cNvPr>
          <p:cNvSpPr>
            <a:spLocks noGrp="1"/>
          </p:cNvSpPr>
          <p:nvPr>
            <p:ph type="title"/>
          </p:nvPr>
        </p:nvSpPr>
        <p:spPr/>
        <p:txBody>
          <a:bodyPr/>
          <a:lstStyle/>
          <a:p>
            <a:r>
              <a:rPr lang="en-IN" b="1" cap="none" dirty="0">
                <a:latin typeface="Arial Rounded MT Bold" panose="020F0704030504030204" pitchFamily="34" charset="0"/>
              </a:rPr>
              <a:t>Jack Welch’s Leadership Qualities</a:t>
            </a:r>
          </a:p>
        </p:txBody>
      </p:sp>
      <p:sp>
        <p:nvSpPr>
          <p:cNvPr id="3" name="Content Placeholder 2">
            <a:extLst>
              <a:ext uri="{FF2B5EF4-FFF2-40B4-BE49-F238E27FC236}">
                <a16:creationId xmlns:a16="http://schemas.microsoft.com/office/drawing/2014/main" id="{6DE96EA9-DCB3-16DA-2419-78F114EFD11B}"/>
              </a:ext>
            </a:extLst>
          </p:cNvPr>
          <p:cNvSpPr>
            <a:spLocks noGrp="1"/>
          </p:cNvSpPr>
          <p:nvPr>
            <p:ph idx="1"/>
          </p:nvPr>
        </p:nvSpPr>
        <p:spPr>
          <a:xfrm>
            <a:off x="1451580" y="2015732"/>
            <a:ext cx="9603274" cy="4037749"/>
          </a:xfrm>
        </p:spPr>
        <p:txBody>
          <a:bodyPr>
            <a:normAutofit fontScale="92500" lnSpcReduction="20000"/>
          </a:bodyPr>
          <a:lstStyle/>
          <a:p>
            <a:pPr algn="just"/>
            <a:r>
              <a:rPr lang="en-IN" dirty="0">
                <a:latin typeface="Arial Rounded MT Bold" panose="020F0704030504030204" pitchFamily="34" charset="0"/>
              </a:rPr>
              <a:t>Jack Welch was a </a:t>
            </a:r>
            <a:r>
              <a:rPr lang="en-IN" b="1" dirty="0">
                <a:latin typeface="Arial Rounded MT Bold" panose="020F0704030504030204" pitchFamily="34" charset="0"/>
              </a:rPr>
              <a:t>visionary </a:t>
            </a:r>
            <a:r>
              <a:rPr lang="en-IN" dirty="0">
                <a:latin typeface="Arial Rounded MT Bold" panose="020F0704030504030204" pitchFamily="34" charset="0"/>
              </a:rPr>
              <a:t>leader. He  had a vision of bringing changes to  GE for improvements and growth.  </a:t>
            </a:r>
          </a:p>
          <a:p>
            <a:pPr algn="just"/>
            <a:r>
              <a:rPr lang="en-IN" dirty="0">
                <a:latin typeface="Arial Rounded MT Bold" panose="020F0704030504030204" pitchFamily="34" charset="0"/>
              </a:rPr>
              <a:t>Jack Welch was a </a:t>
            </a:r>
            <a:r>
              <a:rPr lang="en-IN" b="1" dirty="0">
                <a:latin typeface="Arial Rounded MT Bold" panose="020F0704030504030204" pitchFamily="34" charset="0"/>
              </a:rPr>
              <a:t>passionate</a:t>
            </a:r>
            <a:r>
              <a:rPr lang="en-IN" dirty="0">
                <a:latin typeface="Arial Rounded MT Bold" panose="020F0704030504030204" pitchFamily="34" charset="0"/>
              </a:rPr>
              <a:t> leader who wants to see GE grow and succeed. </a:t>
            </a:r>
          </a:p>
          <a:p>
            <a:pPr algn="just"/>
            <a:r>
              <a:rPr lang="en-IN" dirty="0">
                <a:latin typeface="Arial Rounded MT Bold" panose="020F0704030504030204" pitchFamily="34" charset="0"/>
              </a:rPr>
              <a:t>Jack Welch was known for his </a:t>
            </a:r>
            <a:r>
              <a:rPr lang="en-IN" b="1" dirty="0">
                <a:latin typeface="Arial Rounded MT Bold" panose="020F0704030504030204" pitchFamily="34" charset="0"/>
              </a:rPr>
              <a:t>risk-taking</a:t>
            </a:r>
            <a:r>
              <a:rPr lang="en-IN" dirty="0">
                <a:latin typeface="Arial Rounded MT Bold" panose="020F0704030504030204" pitchFamily="34" charset="0"/>
              </a:rPr>
              <a:t> quality. He made many changes to the GE many of which were risky but benefited the GE.</a:t>
            </a:r>
          </a:p>
          <a:p>
            <a:pPr algn="just"/>
            <a:r>
              <a:rPr lang="en-IN" dirty="0">
                <a:latin typeface="Arial Rounded MT Bold" panose="020F0704030504030204" pitchFamily="34" charset="0"/>
              </a:rPr>
              <a:t>Jack Welch was a </a:t>
            </a:r>
            <a:r>
              <a:rPr lang="en-IN" b="1" dirty="0">
                <a:latin typeface="Arial Rounded MT Bold" panose="020F0704030504030204" pitchFamily="34" charset="0"/>
              </a:rPr>
              <a:t>Goal-oriented </a:t>
            </a:r>
            <a:r>
              <a:rPr lang="en-IN" dirty="0">
                <a:latin typeface="Arial Rounded MT Bold" panose="020F0704030504030204" pitchFamily="34" charset="0"/>
              </a:rPr>
              <a:t>person who was known for having goals and priorities. He used to set both long-term and short-term goals and made sure that everyone did their best to achieve those. </a:t>
            </a:r>
            <a:endParaRPr lang="en-IN" b="1" dirty="0">
              <a:latin typeface="Arial Rounded MT Bold" panose="020F0704030504030204" pitchFamily="34" charset="0"/>
            </a:endParaRPr>
          </a:p>
          <a:p>
            <a:pPr algn="just"/>
            <a:r>
              <a:rPr lang="en-IN" dirty="0">
                <a:latin typeface="Arial Rounded MT Bold" panose="020F0704030504030204" pitchFamily="34" charset="0"/>
              </a:rPr>
              <a:t>Jack was a </a:t>
            </a:r>
            <a:r>
              <a:rPr lang="en-IN" b="1" dirty="0">
                <a:latin typeface="Arial Rounded MT Bold" panose="020F0704030504030204" pitchFamily="34" charset="0"/>
              </a:rPr>
              <a:t>demanding</a:t>
            </a:r>
            <a:r>
              <a:rPr lang="en-IN" dirty="0">
                <a:latin typeface="Arial Rounded MT Bold" panose="020F0704030504030204" pitchFamily="34" charset="0"/>
              </a:rPr>
              <a:t> leader whose expectations from the employee were high. He was persuasive in nature and made sure that every employee gave their best</a:t>
            </a:r>
            <a:r>
              <a:rPr lang="en-US" b="0" i="0" dirty="0">
                <a:solidFill>
                  <a:srgbClr val="222222"/>
                </a:solidFill>
                <a:effectLst/>
                <a:latin typeface="Arial Rounded MT Bold" panose="020F0704030504030204" pitchFamily="34" charset="0"/>
              </a:rPr>
              <a:t> </a:t>
            </a:r>
            <a:r>
              <a:rPr lang="en-US" b="0" i="0" dirty="0">
                <a:effectLst/>
                <a:latin typeface="Arial Rounded MT Bold" panose="020F0704030504030204" pitchFamily="34" charset="0"/>
              </a:rPr>
              <a:t>(</a:t>
            </a:r>
            <a:r>
              <a:rPr lang="en-US" b="0" i="0" dirty="0" err="1">
                <a:effectLst/>
                <a:latin typeface="Arial Rounded MT Bold" panose="020F0704030504030204" pitchFamily="34" charset="0"/>
              </a:rPr>
              <a:t>Aksenchik</a:t>
            </a:r>
            <a:r>
              <a:rPr lang="en-US" b="0" i="0" dirty="0">
                <a:effectLst/>
                <a:latin typeface="Arial Rounded MT Bold" panose="020F0704030504030204" pitchFamily="34" charset="0"/>
              </a:rPr>
              <a:t>, 2018)</a:t>
            </a:r>
            <a:r>
              <a:rPr lang="en-IN" dirty="0">
                <a:latin typeface="Arial Rounded MT Bold" panose="020F0704030504030204" pitchFamily="34" charset="0"/>
              </a:rPr>
              <a:t>.</a:t>
            </a:r>
          </a:p>
          <a:p>
            <a:pPr marL="0" indent="0">
              <a:buNone/>
            </a:pPr>
            <a:endParaRPr lang="en-IN" dirty="0"/>
          </a:p>
        </p:txBody>
      </p:sp>
    </p:spTree>
    <p:extLst>
      <p:ext uri="{BB962C8B-B14F-4D97-AF65-F5344CB8AC3E}">
        <p14:creationId xmlns:p14="http://schemas.microsoft.com/office/powerpoint/2010/main" val="2001729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AD772-BD1F-AEDB-2FA1-3C4B96BE3AA9}"/>
              </a:ext>
            </a:extLst>
          </p:cNvPr>
          <p:cNvSpPr>
            <a:spLocks noGrp="1"/>
          </p:cNvSpPr>
          <p:nvPr>
            <p:ph type="title"/>
          </p:nvPr>
        </p:nvSpPr>
        <p:spPr/>
        <p:txBody>
          <a:bodyPr/>
          <a:lstStyle/>
          <a:p>
            <a:r>
              <a:rPr lang="en-IN" b="1" cap="none" dirty="0">
                <a:latin typeface="Arial Rounded MT Bold" panose="020F0704030504030204" pitchFamily="34" charset="0"/>
              </a:rPr>
              <a:t>Jack Welch’s Management Qualities</a:t>
            </a:r>
          </a:p>
        </p:txBody>
      </p:sp>
      <p:sp>
        <p:nvSpPr>
          <p:cNvPr id="3" name="Content Placeholder 2">
            <a:extLst>
              <a:ext uri="{FF2B5EF4-FFF2-40B4-BE49-F238E27FC236}">
                <a16:creationId xmlns:a16="http://schemas.microsoft.com/office/drawing/2014/main" id="{67BB4C25-060C-E5B7-10F3-DDABD8F83102}"/>
              </a:ext>
            </a:extLst>
          </p:cNvPr>
          <p:cNvSpPr>
            <a:spLocks noGrp="1"/>
          </p:cNvSpPr>
          <p:nvPr>
            <p:ph idx="1"/>
          </p:nvPr>
        </p:nvSpPr>
        <p:spPr>
          <a:xfrm>
            <a:off x="610687" y="2086070"/>
            <a:ext cx="7471357" cy="3450613"/>
          </a:xfrm>
        </p:spPr>
        <p:txBody>
          <a:bodyPr>
            <a:normAutofit/>
          </a:bodyPr>
          <a:lstStyle/>
          <a:p>
            <a:pPr algn="just"/>
            <a:r>
              <a:rPr lang="en-US" dirty="0">
                <a:latin typeface="Arial Rounded MT Bold" panose="020F0704030504030204" pitchFamily="34" charset="0"/>
              </a:rPr>
              <a:t>He believed in the idea of “boundaryless” organizations.</a:t>
            </a:r>
          </a:p>
          <a:p>
            <a:pPr algn="just"/>
            <a:r>
              <a:rPr lang="en-US" dirty="0">
                <a:latin typeface="Arial Rounded MT Bold" panose="020F0704030504030204" pitchFamily="34" charset="0"/>
              </a:rPr>
              <a:t>He believed in the decentralization of power, that an individual should not hold all the power in a particular field.</a:t>
            </a:r>
          </a:p>
          <a:p>
            <a:pPr algn="just"/>
            <a:r>
              <a:rPr lang="en-US" dirty="0">
                <a:latin typeface="Arial Rounded MT Bold" panose="020F0704030504030204" pitchFamily="34" charset="0"/>
              </a:rPr>
              <a:t>Hardworking and better-performing clients were rewarded while the poor performer was punished. </a:t>
            </a:r>
          </a:p>
          <a:p>
            <a:pPr algn="just"/>
            <a:r>
              <a:rPr lang="en-US" dirty="0">
                <a:latin typeface="Arial Rounded MT Bold" panose="020F0704030504030204" pitchFamily="34" charset="0"/>
              </a:rPr>
              <a:t>An employee who performed really poorly was dismissed it was done to improve the quality and not quantity. </a:t>
            </a:r>
            <a:endParaRPr lang="en-IN" dirty="0">
              <a:latin typeface="Arial Rounded MT Bold" panose="020F0704030504030204" pitchFamily="34" charset="0"/>
            </a:endParaRPr>
          </a:p>
        </p:txBody>
      </p:sp>
      <p:pic>
        <p:nvPicPr>
          <p:cNvPr id="5" name="Picture 4">
            <a:extLst>
              <a:ext uri="{FF2B5EF4-FFF2-40B4-BE49-F238E27FC236}">
                <a16:creationId xmlns:a16="http://schemas.microsoft.com/office/drawing/2014/main" id="{957DC6D1-38B2-6827-A4B5-C02772ABD25D}"/>
              </a:ext>
            </a:extLst>
          </p:cNvPr>
          <p:cNvPicPr>
            <a:picLocks noChangeAspect="1"/>
          </p:cNvPicPr>
          <p:nvPr/>
        </p:nvPicPr>
        <p:blipFill>
          <a:blip r:embed="rId3"/>
          <a:stretch>
            <a:fillRect/>
          </a:stretch>
        </p:blipFill>
        <p:spPr>
          <a:xfrm>
            <a:off x="8711922" y="2221623"/>
            <a:ext cx="3176454" cy="2678990"/>
          </a:xfrm>
          <a:prstGeom prst="rect">
            <a:avLst/>
          </a:prstGeom>
          <a:ln>
            <a:noFill/>
          </a:ln>
          <a:effectLst>
            <a:softEdge rad="112500"/>
          </a:effectLst>
        </p:spPr>
      </p:pic>
      <p:sp>
        <p:nvSpPr>
          <p:cNvPr id="6" name="TextBox 5">
            <a:extLst>
              <a:ext uri="{FF2B5EF4-FFF2-40B4-BE49-F238E27FC236}">
                <a16:creationId xmlns:a16="http://schemas.microsoft.com/office/drawing/2014/main" id="{975C5317-7A09-74EA-BBE8-783A26367165}"/>
              </a:ext>
            </a:extLst>
          </p:cNvPr>
          <p:cNvSpPr txBox="1"/>
          <p:nvPr/>
        </p:nvSpPr>
        <p:spPr>
          <a:xfrm>
            <a:off x="9018984" y="4961050"/>
            <a:ext cx="2562329" cy="276999"/>
          </a:xfrm>
          <a:prstGeom prst="rect">
            <a:avLst/>
          </a:prstGeom>
          <a:noFill/>
        </p:spPr>
        <p:txBody>
          <a:bodyPr wrap="square" rtlCol="0">
            <a:spAutoFit/>
          </a:bodyPr>
          <a:lstStyle/>
          <a:p>
            <a:pPr algn="ctr"/>
            <a:r>
              <a:rPr lang="en-US" sz="1200" dirty="0">
                <a:latin typeface="Times New Roman" panose="02020603050405020304" pitchFamily="18" charset="0"/>
                <a:cs typeface="Times New Roman" panose="02020603050405020304" pitchFamily="18" charset="0"/>
              </a:rPr>
              <a:t>Source: (azquotes.com, 2023)</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4065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53D33-23AF-29D9-1557-6F60920BB56C}"/>
              </a:ext>
            </a:extLst>
          </p:cNvPr>
          <p:cNvSpPr>
            <a:spLocks noGrp="1"/>
          </p:cNvSpPr>
          <p:nvPr>
            <p:ph type="title"/>
          </p:nvPr>
        </p:nvSpPr>
        <p:spPr/>
        <p:txBody>
          <a:bodyPr/>
          <a:lstStyle/>
          <a:p>
            <a:r>
              <a:rPr lang="en-IN" b="1" cap="none" dirty="0">
                <a:latin typeface="Arial Rounded MT Bold" panose="020F0704030504030204" pitchFamily="34" charset="0"/>
              </a:rPr>
              <a:t>Benefits of the leadership style</a:t>
            </a:r>
          </a:p>
        </p:txBody>
      </p:sp>
      <p:sp>
        <p:nvSpPr>
          <p:cNvPr id="3" name="Content Placeholder 2">
            <a:extLst>
              <a:ext uri="{FF2B5EF4-FFF2-40B4-BE49-F238E27FC236}">
                <a16:creationId xmlns:a16="http://schemas.microsoft.com/office/drawing/2014/main" id="{39F85484-0179-BAEA-536E-B2F11438CDBC}"/>
              </a:ext>
            </a:extLst>
          </p:cNvPr>
          <p:cNvSpPr>
            <a:spLocks noGrp="1"/>
          </p:cNvSpPr>
          <p:nvPr>
            <p:ph idx="1"/>
          </p:nvPr>
        </p:nvSpPr>
        <p:spPr>
          <a:xfrm>
            <a:off x="1451580" y="2015732"/>
            <a:ext cx="9603274" cy="3450613"/>
          </a:xfrm>
        </p:spPr>
        <p:txBody>
          <a:bodyPr>
            <a:normAutofit/>
          </a:bodyPr>
          <a:lstStyle/>
          <a:p>
            <a:pPr algn="just"/>
            <a:r>
              <a:rPr lang="en-US" dirty="0">
                <a:latin typeface="Arial Rounded MT Bold" panose="020F0704030504030204" pitchFamily="34" charset="0"/>
              </a:rPr>
              <a:t>Jack Welch’s leadership style had many benefits that were reflected in the performance of GE.</a:t>
            </a:r>
          </a:p>
          <a:p>
            <a:pPr algn="just"/>
            <a:r>
              <a:rPr lang="en-US" dirty="0">
                <a:latin typeface="Arial Rounded MT Bold" panose="020F0704030504030204" pitchFamily="34" charset="0"/>
              </a:rPr>
              <a:t>To improve the quality of employees in an organization one can adopt Jack Welch’s method of  “Rank and Yank”.</a:t>
            </a:r>
          </a:p>
          <a:p>
            <a:pPr algn="just"/>
            <a:r>
              <a:rPr lang="en-US" dirty="0">
                <a:latin typeface="Arial Rounded MT Bold" panose="020F0704030504030204" pitchFamily="34" charset="0"/>
              </a:rPr>
              <a:t>If the leader is demanding in nature it can push/motivate the employee to work hard and do their job with much more effort.</a:t>
            </a:r>
          </a:p>
          <a:p>
            <a:pPr algn="just"/>
            <a:r>
              <a:rPr lang="en-US" dirty="0">
                <a:latin typeface="Arial Rounded MT Bold" panose="020F0704030504030204" pitchFamily="34" charset="0"/>
              </a:rPr>
              <a:t>Having charisma like Jack Welch can help the leader to gain followers and motivate and inspire them to work.</a:t>
            </a:r>
          </a:p>
        </p:txBody>
      </p:sp>
    </p:spTree>
    <p:extLst>
      <p:ext uri="{BB962C8B-B14F-4D97-AF65-F5344CB8AC3E}">
        <p14:creationId xmlns:p14="http://schemas.microsoft.com/office/powerpoint/2010/main" val="1035555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94643-70A4-86AD-263E-F90EF8F5683D}"/>
              </a:ext>
            </a:extLst>
          </p:cNvPr>
          <p:cNvSpPr>
            <a:spLocks noGrp="1"/>
          </p:cNvSpPr>
          <p:nvPr>
            <p:ph type="title"/>
          </p:nvPr>
        </p:nvSpPr>
        <p:spPr/>
        <p:txBody>
          <a:bodyPr/>
          <a:lstStyle/>
          <a:p>
            <a:r>
              <a:rPr lang="en-IN" b="1" cap="none" dirty="0">
                <a:latin typeface="Arial Rounded MT Bold" panose="020F0704030504030204" pitchFamily="34" charset="0"/>
              </a:rPr>
              <a:t>Principles of Leadership</a:t>
            </a:r>
          </a:p>
        </p:txBody>
      </p:sp>
      <p:sp>
        <p:nvSpPr>
          <p:cNvPr id="3" name="Content Placeholder 2">
            <a:extLst>
              <a:ext uri="{FF2B5EF4-FFF2-40B4-BE49-F238E27FC236}">
                <a16:creationId xmlns:a16="http://schemas.microsoft.com/office/drawing/2014/main" id="{44E96997-50B7-3799-0DE9-2D9F991F2FEB}"/>
              </a:ext>
            </a:extLst>
          </p:cNvPr>
          <p:cNvSpPr>
            <a:spLocks noGrp="1"/>
          </p:cNvSpPr>
          <p:nvPr>
            <p:ph idx="1"/>
          </p:nvPr>
        </p:nvSpPr>
        <p:spPr/>
        <p:txBody>
          <a:bodyPr/>
          <a:lstStyle/>
          <a:p>
            <a:pPr algn="just"/>
            <a:r>
              <a:rPr lang="en-IN" dirty="0">
                <a:latin typeface="Arial Rounded MT Bold" panose="020F0704030504030204" pitchFamily="34" charset="0"/>
              </a:rPr>
              <a:t>Be a good listener</a:t>
            </a:r>
          </a:p>
          <a:p>
            <a:pPr algn="just"/>
            <a:r>
              <a:rPr lang="en-IN" dirty="0">
                <a:latin typeface="Arial Rounded MT Bold" panose="020F0704030504030204" pitchFamily="34" charset="0"/>
              </a:rPr>
              <a:t>Be innovative</a:t>
            </a:r>
          </a:p>
          <a:p>
            <a:pPr algn="just"/>
            <a:r>
              <a:rPr lang="en-IN" dirty="0">
                <a:latin typeface="Arial Rounded MT Bold" panose="020F0704030504030204" pitchFamily="34" charset="0"/>
              </a:rPr>
              <a:t>Embrace change</a:t>
            </a:r>
          </a:p>
          <a:p>
            <a:pPr algn="just"/>
            <a:r>
              <a:rPr lang="en-IN" dirty="0">
                <a:latin typeface="Arial Rounded MT Bold" panose="020F0704030504030204" pitchFamily="34" charset="0"/>
              </a:rPr>
              <a:t>Lead by example</a:t>
            </a:r>
          </a:p>
          <a:p>
            <a:pPr algn="just"/>
            <a:r>
              <a:rPr lang="en-IN" dirty="0">
                <a:latin typeface="Arial Rounded MT Bold" panose="020F0704030504030204" pitchFamily="34" charset="0"/>
              </a:rPr>
              <a:t>Form good relationships</a:t>
            </a:r>
          </a:p>
          <a:p>
            <a:pPr algn="just"/>
            <a:r>
              <a:rPr lang="en-IN" dirty="0">
                <a:latin typeface="Arial Rounded MT Bold" panose="020F0704030504030204" pitchFamily="34" charset="0"/>
              </a:rPr>
              <a:t>Work as team</a:t>
            </a:r>
            <a:r>
              <a:rPr lang="en-US" b="0" i="0" dirty="0">
                <a:effectLst/>
                <a:latin typeface="Arial Rounded MT Bold" panose="020F0704030504030204" pitchFamily="34" charset="0"/>
              </a:rPr>
              <a:t> (Robinson Jr, 2021)</a:t>
            </a:r>
            <a:endParaRPr lang="en-IN" dirty="0">
              <a:latin typeface="Arial Rounded MT Bold" panose="020F0704030504030204" pitchFamily="34" charset="0"/>
            </a:endParaRPr>
          </a:p>
          <a:p>
            <a:endParaRPr lang="en-IN" dirty="0"/>
          </a:p>
        </p:txBody>
      </p:sp>
      <p:pic>
        <p:nvPicPr>
          <p:cNvPr id="1026" name="Picture 2">
            <a:extLst>
              <a:ext uri="{FF2B5EF4-FFF2-40B4-BE49-F238E27FC236}">
                <a16:creationId xmlns:a16="http://schemas.microsoft.com/office/drawing/2014/main" id="{DEE4EC63-2EAA-3D57-0E0D-EF47599339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5731" y="2158607"/>
            <a:ext cx="3782159" cy="25419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215E0D3A-8794-7005-477B-4829808A1DCC}"/>
              </a:ext>
            </a:extLst>
          </p:cNvPr>
          <p:cNvSpPr txBox="1"/>
          <p:nvPr/>
        </p:nvSpPr>
        <p:spPr>
          <a:xfrm>
            <a:off x="8525923" y="5059870"/>
            <a:ext cx="2326984" cy="276999"/>
          </a:xfrm>
          <a:prstGeom prst="rect">
            <a:avLst/>
          </a:prstGeom>
          <a:noFill/>
        </p:spPr>
        <p:txBody>
          <a:bodyPr wrap="none" rtlCol="0">
            <a:spAutoFit/>
          </a:bodyPr>
          <a:lstStyle/>
          <a:p>
            <a:r>
              <a:rPr lang="en-US" sz="1200" dirty="0">
                <a:latin typeface="Times New Roman" panose="02020603050405020304" pitchFamily="18" charset="0"/>
                <a:cs typeface="Times New Roman" panose="02020603050405020304" pitchFamily="18" charset="0"/>
              </a:rPr>
              <a:t>Source: (</a:t>
            </a:r>
            <a:r>
              <a:rPr lang="en-US" sz="1200" dirty="0" err="1">
                <a:latin typeface="Times New Roman" panose="02020603050405020304" pitchFamily="18" charset="0"/>
                <a:cs typeface="Times New Roman" panose="02020603050405020304" pitchFamily="18" charset="0"/>
              </a:rPr>
              <a:t>Tambah</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Komentar</a:t>
            </a:r>
            <a:r>
              <a:rPr lang="en-US" sz="1200" dirty="0">
                <a:latin typeface="Times New Roman" panose="02020603050405020304" pitchFamily="18" charset="0"/>
                <a:cs typeface="Times New Roman" panose="02020603050405020304" pitchFamily="18" charset="0"/>
              </a:rPr>
              <a:t>, 2021)</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03730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4268F-558E-6F54-600C-828B542B3CB7}"/>
              </a:ext>
            </a:extLst>
          </p:cNvPr>
          <p:cNvSpPr>
            <a:spLocks noGrp="1"/>
          </p:cNvSpPr>
          <p:nvPr>
            <p:ph type="title"/>
          </p:nvPr>
        </p:nvSpPr>
        <p:spPr/>
        <p:txBody>
          <a:bodyPr/>
          <a:lstStyle/>
          <a:p>
            <a:r>
              <a:rPr lang="en-IN" b="1" cap="none" dirty="0">
                <a:latin typeface="Arial Rounded MT Bold" panose="020F0704030504030204" pitchFamily="34" charset="0"/>
              </a:rPr>
              <a:t>Limitations of the leadership styles</a:t>
            </a:r>
          </a:p>
        </p:txBody>
      </p:sp>
      <p:sp>
        <p:nvSpPr>
          <p:cNvPr id="3" name="Content Placeholder 2">
            <a:extLst>
              <a:ext uri="{FF2B5EF4-FFF2-40B4-BE49-F238E27FC236}">
                <a16:creationId xmlns:a16="http://schemas.microsoft.com/office/drawing/2014/main" id="{9619496F-D3A7-0C5C-3258-15B5C5E0A507}"/>
              </a:ext>
            </a:extLst>
          </p:cNvPr>
          <p:cNvSpPr>
            <a:spLocks noGrp="1"/>
          </p:cNvSpPr>
          <p:nvPr>
            <p:ph idx="1"/>
          </p:nvPr>
        </p:nvSpPr>
        <p:spPr/>
        <p:txBody>
          <a:bodyPr/>
          <a:lstStyle/>
          <a:p>
            <a:pPr marL="0" indent="0">
              <a:buNone/>
            </a:pPr>
            <a:endParaRPr lang="en-IN" dirty="0"/>
          </a:p>
          <a:p>
            <a:pPr algn="just"/>
            <a:r>
              <a:rPr lang="en-IN" dirty="0">
                <a:latin typeface="Arial Rounded MT Bold" panose="020F0704030504030204" pitchFamily="34" charset="0"/>
              </a:rPr>
              <a:t>Unable to form strong bonds with the employees</a:t>
            </a:r>
          </a:p>
          <a:p>
            <a:pPr algn="just"/>
            <a:r>
              <a:rPr lang="en-IN" dirty="0">
                <a:latin typeface="Arial Rounded MT Bold" panose="020F0704030504030204" pitchFamily="34" charset="0"/>
              </a:rPr>
              <a:t>Unstable managerial department</a:t>
            </a:r>
          </a:p>
          <a:p>
            <a:pPr algn="just"/>
            <a:r>
              <a:rPr lang="en-IN" dirty="0">
                <a:latin typeface="Arial Rounded MT Bold" panose="020F0704030504030204" pitchFamily="34" charset="0"/>
              </a:rPr>
              <a:t>Lack of employee trust</a:t>
            </a:r>
          </a:p>
          <a:p>
            <a:pPr algn="just"/>
            <a:r>
              <a:rPr lang="en-IN" dirty="0">
                <a:latin typeface="Arial Rounded MT Bold" panose="020F0704030504030204" pitchFamily="34" charset="0"/>
              </a:rPr>
              <a:t>High employee turnover</a:t>
            </a:r>
          </a:p>
          <a:p>
            <a:pPr marL="0" indent="0">
              <a:buNone/>
            </a:pPr>
            <a:endParaRPr lang="en-IN" dirty="0"/>
          </a:p>
        </p:txBody>
      </p:sp>
    </p:spTree>
    <p:extLst>
      <p:ext uri="{BB962C8B-B14F-4D97-AF65-F5344CB8AC3E}">
        <p14:creationId xmlns:p14="http://schemas.microsoft.com/office/powerpoint/2010/main" val="1322905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583B0-EFE4-70CC-D9AD-286077541423}"/>
              </a:ext>
            </a:extLst>
          </p:cNvPr>
          <p:cNvSpPr>
            <a:spLocks noGrp="1"/>
          </p:cNvSpPr>
          <p:nvPr>
            <p:ph type="title"/>
          </p:nvPr>
        </p:nvSpPr>
        <p:spPr/>
        <p:txBody>
          <a:bodyPr/>
          <a:lstStyle/>
          <a:p>
            <a:r>
              <a:rPr lang="en-IN" b="1" cap="none" dirty="0">
                <a:latin typeface="Arial Rounded MT Bold" panose="020F0704030504030204" pitchFamily="34" charset="0"/>
              </a:rPr>
              <a:t>Challenges of the leadership styles</a:t>
            </a:r>
          </a:p>
        </p:txBody>
      </p:sp>
      <p:sp>
        <p:nvSpPr>
          <p:cNvPr id="3" name="Content Placeholder 2">
            <a:extLst>
              <a:ext uri="{FF2B5EF4-FFF2-40B4-BE49-F238E27FC236}">
                <a16:creationId xmlns:a16="http://schemas.microsoft.com/office/drawing/2014/main" id="{C66FB3CA-92AC-F503-8942-B58CEBA7E542}"/>
              </a:ext>
            </a:extLst>
          </p:cNvPr>
          <p:cNvSpPr>
            <a:spLocks noGrp="1"/>
          </p:cNvSpPr>
          <p:nvPr>
            <p:ph idx="1"/>
          </p:nvPr>
        </p:nvSpPr>
        <p:spPr/>
        <p:txBody>
          <a:bodyPr>
            <a:noAutofit/>
          </a:bodyPr>
          <a:lstStyle/>
          <a:p>
            <a:pPr lvl="0" algn="just"/>
            <a:r>
              <a:rPr lang="en-US" sz="2400" dirty="0"/>
              <a:t>High chances of mistakes because of Jack Welch’s high risk-taking quality.</a:t>
            </a:r>
          </a:p>
          <a:p>
            <a:pPr lvl="0" algn="just"/>
            <a:r>
              <a:rPr lang="en-US" sz="2400" dirty="0"/>
              <a:t>Jack Welch’s not-so-friendly approach to the employee caused a lack of trust formation with GE.</a:t>
            </a:r>
          </a:p>
          <a:p>
            <a:pPr lvl="0" algn="just"/>
            <a:r>
              <a:rPr lang="en-US" sz="2400" dirty="0"/>
              <a:t>Decentralizing the power might cause some troubles in certain situations.</a:t>
            </a:r>
          </a:p>
          <a:p>
            <a:pPr lvl="0" algn="just"/>
            <a:r>
              <a:rPr lang="en-US" sz="2400" dirty="0"/>
              <a:t>The demanding nature of Jack Welch might demotivate some of the employees to work for the organization for too long.</a:t>
            </a:r>
          </a:p>
        </p:txBody>
      </p:sp>
    </p:spTree>
    <p:extLst>
      <p:ext uri="{BB962C8B-B14F-4D97-AF65-F5344CB8AC3E}">
        <p14:creationId xmlns:p14="http://schemas.microsoft.com/office/powerpoint/2010/main" val="4243000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BA694-E1F8-E20F-9894-14463452D40B}"/>
              </a:ext>
            </a:extLst>
          </p:cNvPr>
          <p:cNvSpPr>
            <a:spLocks noGrp="1"/>
          </p:cNvSpPr>
          <p:nvPr>
            <p:ph type="title"/>
          </p:nvPr>
        </p:nvSpPr>
        <p:spPr/>
        <p:txBody>
          <a:bodyPr/>
          <a:lstStyle/>
          <a:p>
            <a:r>
              <a:rPr lang="en-IN" b="1" cap="none" dirty="0">
                <a:latin typeface="Arial Rounded MT Bold" panose="020F0704030504030204" pitchFamily="34" charset="0"/>
              </a:rPr>
              <a:t>Theoretical Perspectives (Leadership)</a:t>
            </a:r>
          </a:p>
        </p:txBody>
      </p:sp>
      <p:sp>
        <p:nvSpPr>
          <p:cNvPr id="3" name="Content Placeholder 2">
            <a:extLst>
              <a:ext uri="{FF2B5EF4-FFF2-40B4-BE49-F238E27FC236}">
                <a16:creationId xmlns:a16="http://schemas.microsoft.com/office/drawing/2014/main" id="{DC3FD3A4-3699-FAA8-7777-638F3F08407E}"/>
              </a:ext>
            </a:extLst>
          </p:cNvPr>
          <p:cNvSpPr>
            <a:spLocks noGrp="1"/>
          </p:cNvSpPr>
          <p:nvPr>
            <p:ph idx="1"/>
          </p:nvPr>
        </p:nvSpPr>
        <p:spPr/>
        <p:txBody>
          <a:bodyPr/>
          <a:lstStyle/>
          <a:p>
            <a:pPr algn="just"/>
            <a:r>
              <a:rPr lang="en-US" dirty="0">
                <a:latin typeface="Arial Rounded MT Bold" panose="020F0704030504030204" pitchFamily="34" charset="0"/>
              </a:rPr>
              <a:t>Every leader has their style of leading the followers to achieve results and the way they use the resources available to them. </a:t>
            </a:r>
          </a:p>
          <a:p>
            <a:pPr algn="just"/>
            <a:r>
              <a:rPr lang="en-US" dirty="0">
                <a:latin typeface="Arial Rounded MT Bold" panose="020F0704030504030204" pitchFamily="34" charset="0"/>
              </a:rPr>
              <a:t>The Leader is about motivating and inspiring people through their charismatic personalities.</a:t>
            </a:r>
          </a:p>
          <a:p>
            <a:pPr algn="just"/>
            <a:r>
              <a:rPr lang="en-US" dirty="0">
                <a:latin typeface="Arial Rounded MT Bold" panose="020F0704030504030204" pitchFamily="34" charset="0"/>
              </a:rPr>
              <a:t>Leadership’s view is supporting and assisting everyone in their work. </a:t>
            </a:r>
          </a:p>
          <a:p>
            <a:pPr algn="just"/>
            <a:r>
              <a:rPr lang="en-US" dirty="0">
                <a:latin typeface="Arial Rounded MT Bold" panose="020F0704030504030204" pitchFamily="34" charset="0"/>
              </a:rPr>
              <a:t>Having a friendly relationship with the employee to form a strong bond and yield the best results (</a:t>
            </a:r>
            <a:r>
              <a:rPr lang="en-US" dirty="0" err="1">
                <a:latin typeface="Arial Rounded MT Bold" panose="020F0704030504030204" pitchFamily="34" charset="0"/>
              </a:rPr>
              <a:t>Kolenda</a:t>
            </a:r>
            <a:r>
              <a:rPr lang="en-US" dirty="0">
                <a:latin typeface="Arial Rounded MT Bold" panose="020F0704030504030204" pitchFamily="34" charset="0"/>
              </a:rPr>
              <a:t>, 2021).</a:t>
            </a:r>
          </a:p>
          <a:p>
            <a:endParaRPr lang="en-IN" dirty="0">
              <a:latin typeface="Arial Rounded MT Bold" panose="020F0704030504030204" pitchFamily="34" charset="0"/>
            </a:endParaRPr>
          </a:p>
        </p:txBody>
      </p:sp>
    </p:spTree>
    <p:extLst>
      <p:ext uri="{BB962C8B-B14F-4D97-AF65-F5344CB8AC3E}">
        <p14:creationId xmlns:p14="http://schemas.microsoft.com/office/powerpoint/2010/main" val="3813574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3DB96-62DD-9859-6CB0-F1A712F5FA51}"/>
              </a:ext>
            </a:extLst>
          </p:cNvPr>
          <p:cNvSpPr>
            <a:spLocks noGrp="1"/>
          </p:cNvSpPr>
          <p:nvPr>
            <p:ph type="title"/>
          </p:nvPr>
        </p:nvSpPr>
        <p:spPr/>
        <p:txBody>
          <a:bodyPr/>
          <a:lstStyle/>
          <a:p>
            <a:r>
              <a:rPr lang="en-IN" b="1" cap="none" dirty="0">
                <a:latin typeface="Arial Rounded MT Bold" panose="020F0704030504030204" pitchFamily="34" charset="0"/>
              </a:rPr>
              <a:t>Theoretical Perspectives (Management)</a:t>
            </a:r>
          </a:p>
        </p:txBody>
      </p:sp>
      <p:sp>
        <p:nvSpPr>
          <p:cNvPr id="3" name="Content Placeholder 2">
            <a:extLst>
              <a:ext uri="{FF2B5EF4-FFF2-40B4-BE49-F238E27FC236}">
                <a16:creationId xmlns:a16="http://schemas.microsoft.com/office/drawing/2014/main" id="{53C152E1-5F51-0CF0-A282-FE105AA0EDB7}"/>
              </a:ext>
            </a:extLst>
          </p:cNvPr>
          <p:cNvSpPr>
            <a:spLocks noGrp="1"/>
          </p:cNvSpPr>
          <p:nvPr>
            <p:ph idx="1"/>
          </p:nvPr>
        </p:nvSpPr>
        <p:spPr>
          <a:xfrm>
            <a:off x="1049645" y="2001697"/>
            <a:ext cx="7521599" cy="3450613"/>
          </a:xfrm>
        </p:spPr>
        <p:txBody>
          <a:bodyPr/>
          <a:lstStyle/>
          <a:p>
            <a:pPr algn="just"/>
            <a:r>
              <a:rPr lang="en-US" dirty="0">
                <a:latin typeface="Arial Rounded MT Bold" panose="020F0704030504030204" pitchFamily="34" charset="0"/>
              </a:rPr>
              <a:t>Management is about principles and practices for using resources effectively and efficiently.</a:t>
            </a:r>
          </a:p>
          <a:p>
            <a:pPr algn="just"/>
            <a:r>
              <a:rPr lang="en-US" dirty="0">
                <a:latin typeface="Arial Rounded MT Bold" panose="020F0704030504030204" pitchFamily="34" charset="0"/>
              </a:rPr>
              <a:t>Management is about managing people to gain the desired result.</a:t>
            </a:r>
          </a:p>
          <a:p>
            <a:pPr algn="just"/>
            <a:r>
              <a:rPr lang="en-US" dirty="0">
                <a:latin typeface="Arial Rounded MT Bold" panose="020F0704030504030204" pitchFamily="34" charset="0"/>
              </a:rPr>
              <a:t>Management has authority over the people of lower-level.</a:t>
            </a:r>
          </a:p>
          <a:p>
            <a:pPr algn="just"/>
            <a:r>
              <a:rPr lang="en-US" dirty="0">
                <a:latin typeface="Arial Rounded MT Bold" panose="020F0704030504030204" pitchFamily="34" charset="0"/>
              </a:rPr>
              <a:t>Management has a systematic approach to getting the desired results (</a:t>
            </a:r>
            <a:r>
              <a:rPr lang="en-US" b="0" i="0" dirty="0" err="1">
                <a:effectLst/>
                <a:latin typeface="Arial Rounded MT Bold" panose="020F0704030504030204" pitchFamily="34" charset="0"/>
              </a:rPr>
              <a:t>Liphadzi</a:t>
            </a:r>
            <a:r>
              <a:rPr lang="en-US" b="0" i="0" dirty="0">
                <a:effectLst/>
                <a:latin typeface="Arial Rounded MT Bold" panose="020F0704030504030204" pitchFamily="34" charset="0"/>
              </a:rPr>
              <a:t>, </a:t>
            </a:r>
            <a:r>
              <a:rPr lang="en-US" b="0" i="0" dirty="0" err="1">
                <a:effectLst/>
                <a:latin typeface="Arial Rounded MT Bold" panose="020F0704030504030204" pitchFamily="34" charset="0"/>
              </a:rPr>
              <a:t>Aigbavboa</a:t>
            </a:r>
            <a:r>
              <a:rPr lang="en-US" dirty="0">
                <a:latin typeface="Arial Rounded MT Bold" panose="020F0704030504030204" pitchFamily="34" charset="0"/>
              </a:rPr>
              <a:t> </a:t>
            </a:r>
            <a:r>
              <a:rPr lang="en-US" b="0" i="0" dirty="0">
                <a:effectLst/>
                <a:latin typeface="Arial Rounded MT Bold" panose="020F0704030504030204" pitchFamily="34" charset="0"/>
              </a:rPr>
              <a:t>and </a:t>
            </a:r>
            <a:r>
              <a:rPr lang="en-US" b="0" i="0" dirty="0" err="1">
                <a:effectLst/>
                <a:latin typeface="Arial Rounded MT Bold" panose="020F0704030504030204" pitchFamily="34" charset="0"/>
              </a:rPr>
              <a:t>Thwala</a:t>
            </a:r>
            <a:r>
              <a:rPr lang="en-US" dirty="0">
                <a:latin typeface="Arial Rounded MT Bold" panose="020F0704030504030204" pitchFamily="34" charset="0"/>
              </a:rPr>
              <a:t>, </a:t>
            </a:r>
            <a:r>
              <a:rPr lang="en-US" b="0" i="0" dirty="0">
                <a:effectLst/>
                <a:latin typeface="Arial Rounded MT Bold" panose="020F0704030504030204" pitchFamily="34" charset="0"/>
              </a:rPr>
              <a:t>2017)</a:t>
            </a:r>
            <a:r>
              <a:rPr lang="en-US" dirty="0">
                <a:latin typeface="Arial Rounded MT Bold" panose="020F0704030504030204" pitchFamily="34" charset="0"/>
              </a:rPr>
              <a:t>.</a:t>
            </a:r>
          </a:p>
          <a:p>
            <a:endParaRPr lang="en-IN" dirty="0">
              <a:latin typeface="Arial Rounded MT Bold" panose="020F0704030504030204" pitchFamily="34" charset="0"/>
            </a:endParaRPr>
          </a:p>
        </p:txBody>
      </p:sp>
      <p:pic>
        <p:nvPicPr>
          <p:cNvPr id="5" name="Picture 4">
            <a:extLst>
              <a:ext uri="{FF2B5EF4-FFF2-40B4-BE49-F238E27FC236}">
                <a16:creationId xmlns:a16="http://schemas.microsoft.com/office/drawing/2014/main" id="{995E0FEC-EFB9-DC35-F823-4B958CDC6C7C}"/>
              </a:ext>
            </a:extLst>
          </p:cNvPr>
          <p:cNvPicPr>
            <a:picLocks noChangeAspect="1"/>
          </p:cNvPicPr>
          <p:nvPr/>
        </p:nvPicPr>
        <p:blipFill>
          <a:blip r:embed="rId3"/>
          <a:stretch>
            <a:fillRect/>
          </a:stretch>
        </p:blipFill>
        <p:spPr>
          <a:xfrm>
            <a:off x="8973178" y="2001696"/>
            <a:ext cx="3014035" cy="28703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5951EB55-75E7-C8F6-C219-2928C2534264}"/>
              </a:ext>
            </a:extLst>
          </p:cNvPr>
          <p:cNvSpPr txBox="1"/>
          <p:nvPr/>
        </p:nvSpPr>
        <p:spPr>
          <a:xfrm>
            <a:off x="9175543" y="5145681"/>
            <a:ext cx="2609304" cy="276999"/>
          </a:xfrm>
          <a:prstGeom prst="rect">
            <a:avLst/>
          </a:prstGeom>
          <a:noFill/>
        </p:spPr>
        <p:txBody>
          <a:bodyPr wrap="none" rtlCol="0">
            <a:spAutoFit/>
          </a:bodyPr>
          <a:lstStyle/>
          <a:p>
            <a:r>
              <a:rPr lang="en-US" sz="1200" dirty="0">
                <a:latin typeface="Arial Rounded MT Bold" panose="020F0704030504030204" pitchFamily="34" charset="0"/>
              </a:rPr>
              <a:t>Source: (youth4work.com, 2023)</a:t>
            </a:r>
            <a:endParaRPr lang="en-IN" sz="1200" dirty="0">
              <a:latin typeface="Arial Rounded MT Bold" panose="020F0704030504030204" pitchFamily="34" charset="0"/>
            </a:endParaRPr>
          </a:p>
        </p:txBody>
      </p:sp>
    </p:spTree>
    <p:extLst>
      <p:ext uri="{BB962C8B-B14F-4D97-AF65-F5344CB8AC3E}">
        <p14:creationId xmlns:p14="http://schemas.microsoft.com/office/powerpoint/2010/main" val="15960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E04B-BA1E-B790-D174-37561815F36A}"/>
              </a:ext>
            </a:extLst>
          </p:cNvPr>
          <p:cNvSpPr>
            <a:spLocks noGrp="1"/>
          </p:cNvSpPr>
          <p:nvPr>
            <p:ph type="title"/>
          </p:nvPr>
        </p:nvSpPr>
        <p:spPr/>
        <p:txBody>
          <a:bodyPr/>
          <a:lstStyle/>
          <a:p>
            <a:r>
              <a:rPr lang="en-IN" b="1" cap="none" dirty="0">
                <a:latin typeface="Arial Rounded MT Bold" panose="020F0704030504030204" pitchFamily="34" charset="0"/>
              </a:rPr>
              <a:t>Theoretical Perspectives</a:t>
            </a:r>
          </a:p>
        </p:txBody>
      </p:sp>
      <p:sp>
        <p:nvSpPr>
          <p:cNvPr id="3" name="Content Placeholder 2">
            <a:extLst>
              <a:ext uri="{FF2B5EF4-FFF2-40B4-BE49-F238E27FC236}">
                <a16:creationId xmlns:a16="http://schemas.microsoft.com/office/drawing/2014/main" id="{792E677C-3950-C1FB-E58A-C075D304321E}"/>
              </a:ext>
            </a:extLst>
          </p:cNvPr>
          <p:cNvSpPr>
            <a:spLocks noGrp="1"/>
          </p:cNvSpPr>
          <p:nvPr>
            <p:ph idx="1"/>
          </p:nvPr>
        </p:nvSpPr>
        <p:spPr/>
        <p:txBody>
          <a:bodyPr>
            <a:normAutofit/>
          </a:bodyPr>
          <a:lstStyle/>
          <a:p>
            <a:pPr algn="just"/>
            <a:r>
              <a:rPr lang="en-US" dirty="0">
                <a:latin typeface="Arial Rounded MT Bold" panose="020F0704030504030204" pitchFamily="34" charset="0"/>
              </a:rPr>
              <a:t>Jack Welch was innovative and was always open to new possibilities. Hence, it’s okay to say that he was a high-risk taker with flexibility in nature.</a:t>
            </a:r>
          </a:p>
          <a:p>
            <a:pPr algn="just"/>
            <a:r>
              <a:rPr lang="en-US" dirty="0">
                <a:latin typeface="Arial Rounded MT Bold" panose="020F0704030504030204" pitchFamily="34" charset="0"/>
              </a:rPr>
              <a:t>Jack Welch was different from other leaders as he took some major steps to improve the financial situation of General Electric.</a:t>
            </a:r>
          </a:p>
          <a:p>
            <a:pPr algn="just"/>
            <a:r>
              <a:rPr lang="en-US" dirty="0">
                <a:latin typeface="Arial Rounded MT Bold" panose="020F0704030504030204" pitchFamily="34" charset="0"/>
              </a:rPr>
              <a:t>Jack Welch believed in hard work, not luck. That’s why was demanding in nature and always expected more from his employees (</a:t>
            </a:r>
            <a:r>
              <a:rPr lang="en-US" b="0" i="0" dirty="0">
                <a:solidFill>
                  <a:srgbClr val="222222"/>
                </a:solidFill>
                <a:effectLst/>
                <a:latin typeface="Arial Rounded MT Bold" panose="020F0704030504030204" pitchFamily="34" charset="0"/>
              </a:rPr>
              <a:t>Riley and Riley, 2020)</a:t>
            </a:r>
            <a:endParaRPr lang="en-IN" dirty="0">
              <a:latin typeface="Arial Rounded MT Bold" panose="020F0704030504030204" pitchFamily="34" charset="0"/>
            </a:endParaRPr>
          </a:p>
        </p:txBody>
      </p:sp>
    </p:spTree>
    <p:extLst>
      <p:ext uri="{BB962C8B-B14F-4D97-AF65-F5344CB8AC3E}">
        <p14:creationId xmlns:p14="http://schemas.microsoft.com/office/powerpoint/2010/main" val="606265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1ADC-1A82-8CEE-FEC3-AE1ABF0B2B1E}"/>
              </a:ext>
            </a:extLst>
          </p:cNvPr>
          <p:cNvSpPr>
            <a:spLocks noGrp="1"/>
          </p:cNvSpPr>
          <p:nvPr>
            <p:ph type="title"/>
          </p:nvPr>
        </p:nvSpPr>
        <p:spPr/>
        <p:txBody>
          <a:bodyPr/>
          <a:lstStyle/>
          <a:p>
            <a:r>
              <a:rPr lang="en-IN" b="1" cap="none" dirty="0">
                <a:latin typeface="Arial Rounded MT Bold" panose="020F0704030504030204" pitchFamily="34" charset="0"/>
              </a:rPr>
              <a:t>Conclusion</a:t>
            </a:r>
          </a:p>
        </p:txBody>
      </p:sp>
      <p:sp>
        <p:nvSpPr>
          <p:cNvPr id="3" name="Content Placeholder 2">
            <a:extLst>
              <a:ext uri="{FF2B5EF4-FFF2-40B4-BE49-F238E27FC236}">
                <a16:creationId xmlns:a16="http://schemas.microsoft.com/office/drawing/2014/main" id="{ED5FC260-1D74-68EC-DB43-27CC4210349F}"/>
              </a:ext>
            </a:extLst>
          </p:cNvPr>
          <p:cNvSpPr>
            <a:spLocks noGrp="1"/>
          </p:cNvSpPr>
          <p:nvPr>
            <p:ph idx="1"/>
          </p:nvPr>
        </p:nvSpPr>
        <p:spPr/>
        <p:txBody>
          <a:bodyPr>
            <a:normAutofit fontScale="92500"/>
          </a:bodyPr>
          <a:lstStyle/>
          <a:p>
            <a:pPr algn="just"/>
            <a:r>
              <a:rPr lang="en-US" dirty="0">
                <a:latin typeface="Arial Rounded MT Bold" panose="020F0704030504030204" pitchFamily="34" charset="0"/>
              </a:rPr>
              <a:t>This Presentation reflects on the topic like:</a:t>
            </a:r>
          </a:p>
          <a:p>
            <a:pPr algn="just"/>
            <a:r>
              <a:rPr lang="en-US" dirty="0">
                <a:latin typeface="Arial Rounded MT Bold" panose="020F0704030504030204" pitchFamily="34" charset="0"/>
              </a:rPr>
              <a:t> leadership style, Jack Welch the great CEO and leader of the 20</a:t>
            </a:r>
            <a:r>
              <a:rPr lang="en-US" baseline="30000" dirty="0">
                <a:latin typeface="Arial Rounded MT Bold" panose="020F0704030504030204" pitchFamily="34" charset="0"/>
              </a:rPr>
              <a:t>th</a:t>
            </a:r>
            <a:r>
              <a:rPr lang="en-US" dirty="0">
                <a:latin typeface="Arial Rounded MT Bold" panose="020F0704030504030204" pitchFamily="34" charset="0"/>
              </a:rPr>
              <a:t> century,</a:t>
            </a:r>
          </a:p>
          <a:p>
            <a:pPr algn="just"/>
            <a:r>
              <a:rPr lang="en-US" dirty="0">
                <a:latin typeface="Arial Rounded MT Bold" panose="020F0704030504030204" pitchFamily="34" charset="0"/>
              </a:rPr>
              <a:t>Jack Welch and his role in the growth of multinational giant General Electric while working as the CEO and chairman of General Electric for long 20 years.</a:t>
            </a:r>
          </a:p>
          <a:p>
            <a:pPr algn="just"/>
            <a:r>
              <a:rPr lang="en-US" dirty="0">
                <a:latin typeface="Arial Rounded MT Bold" panose="020F0704030504030204" pitchFamily="34" charset="0"/>
              </a:rPr>
              <a:t>Transactional leadership style and transformational leadership style,</a:t>
            </a:r>
          </a:p>
          <a:p>
            <a:pPr algn="just"/>
            <a:r>
              <a:rPr lang="en-US" dirty="0">
                <a:latin typeface="Arial Rounded MT Bold" panose="020F0704030504030204" pitchFamily="34" charset="0"/>
              </a:rPr>
              <a:t>Jack Welch’s leadership style, and his managerial style, his perspectives, and</a:t>
            </a:r>
          </a:p>
          <a:p>
            <a:pPr algn="just"/>
            <a:r>
              <a:rPr lang="en-US" dirty="0">
                <a:latin typeface="Arial Rounded MT Bold" panose="020F0704030504030204" pitchFamily="34" charset="0"/>
              </a:rPr>
              <a:t>limitations and challenges that Jack Welch's leadership style has.  </a:t>
            </a:r>
          </a:p>
          <a:p>
            <a:endParaRPr lang="en-IN" dirty="0"/>
          </a:p>
        </p:txBody>
      </p:sp>
    </p:spTree>
    <p:extLst>
      <p:ext uri="{BB962C8B-B14F-4D97-AF65-F5344CB8AC3E}">
        <p14:creationId xmlns:p14="http://schemas.microsoft.com/office/powerpoint/2010/main" val="3947610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7CDA3-18A8-12A2-AB9B-D7335D94DAD4}"/>
              </a:ext>
            </a:extLst>
          </p:cNvPr>
          <p:cNvSpPr>
            <a:spLocks noGrp="1"/>
          </p:cNvSpPr>
          <p:nvPr>
            <p:ph type="title"/>
          </p:nvPr>
        </p:nvSpPr>
        <p:spPr/>
        <p:txBody>
          <a:bodyPr/>
          <a:lstStyle/>
          <a:p>
            <a:r>
              <a:rPr lang="en-US" dirty="0">
                <a:latin typeface="Arial Rounded MT Bold" panose="020F0704030504030204" pitchFamily="34" charset="0"/>
              </a:rPr>
              <a:t>References</a:t>
            </a:r>
            <a:endParaRPr lang="en-IN"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5D70964B-020B-9DDF-C87D-CA2B4596C419}"/>
              </a:ext>
            </a:extLst>
          </p:cNvPr>
          <p:cNvSpPr>
            <a:spLocks noGrp="1"/>
          </p:cNvSpPr>
          <p:nvPr>
            <p:ph idx="1"/>
          </p:nvPr>
        </p:nvSpPr>
        <p:spPr>
          <a:xfrm>
            <a:off x="1351566" y="1828800"/>
            <a:ext cx="9964134" cy="2857500"/>
          </a:xfrm>
        </p:spPr>
        <p:txBody>
          <a:bodyPr>
            <a:noAutofit/>
          </a:bodyPr>
          <a:lstStyle/>
          <a:p>
            <a:pPr algn="just"/>
            <a:r>
              <a:rPr lang="en-US" sz="1500" b="0" i="0" dirty="0">
                <a:effectLst/>
                <a:latin typeface="Arial Rounded MT Bold" panose="020F0704030504030204" pitchFamily="34" charset="0"/>
              </a:rPr>
              <a:t>Smith, W.K., Lewis, M.W. and Tushman, M.L., (2016). Both/and” leadership. </a:t>
            </a:r>
            <a:r>
              <a:rPr lang="en-US" sz="1500" b="0" i="1" dirty="0">
                <a:effectLst/>
                <a:latin typeface="Arial Rounded MT Bold" panose="020F0704030504030204" pitchFamily="34" charset="0"/>
              </a:rPr>
              <a:t>Harvard Business Review</a:t>
            </a:r>
            <a:r>
              <a:rPr lang="en-US" sz="1500" b="0" i="0" dirty="0">
                <a:effectLst/>
                <a:latin typeface="Arial Rounded MT Bold" panose="020F0704030504030204" pitchFamily="34" charset="0"/>
              </a:rPr>
              <a:t>, </a:t>
            </a:r>
            <a:r>
              <a:rPr lang="en-US" sz="1500" b="0" i="1" dirty="0">
                <a:effectLst/>
                <a:latin typeface="Arial Rounded MT Bold" panose="020F0704030504030204" pitchFamily="34" charset="0"/>
              </a:rPr>
              <a:t>94</a:t>
            </a:r>
            <a:r>
              <a:rPr lang="en-US" sz="1500" b="0" i="0" dirty="0">
                <a:effectLst/>
                <a:latin typeface="Arial Rounded MT Bold" panose="020F0704030504030204" pitchFamily="34" charset="0"/>
              </a:rPr>
              <a:t>(5), pp.62-70.</a:t>
            </a:r>
          </a:p>
          <a:p>
            <a:pPr algn="just"/>
            <a:r>
              <a:rPr lang="en-US" sz="1500" b="0" i="0" dirty="0" err="1">
                <a:effectLst/>
                <a:latin typeface="Arial Rounded MT Bold" panose="020F0704030504030204" pitchFamily="34" charset="0"/>
              </a:rPr>
              <a:t>Korejan</a:t>
            </a:r>
            <a:r>
              <a:rPr lang="en-US" sz="1500" b="0" i="0" dirty="0">
                <a:effectLst/>
                <a:latin typeface="Arial Rounded MT Bold" panose="020F0704030504030204" pitchFamily="34" charset="0"/>
              </a:rPr>
              <a:t>, M.M. and </a:t>
            </a:r>
            <a:r>
              <a:rPr lang="en-US" sz="1500" b="0" i="0" dirty="0" err="1">
                <a:effectLst/>
                <a:latin typeface="Arial Rounded MT Bold" panose="020F0704030504030204" pitchFamily="34" charset="0"/>
              </a:rPr>
              <a:t>Shahbazi</a:t>
            </a:r>
            <a:r>
              <a:rPr lang="en-US" sz="1500" b="0" i="0" dirty="0">
                <a:effectLst/>
                <a:latin typeface="Arial Rounded MT Bold" panose="020F0704030504030204" pitchFamily="34" charset="0"/>
              </a:rPr>
              <a:t>, H., (2016). An analysis of the transformational leadership theory. </a:t>
            </a:r>
            <a:r>
              <a:rPr lang="en-US" sz="1500" b="0" i="1" dirty="0">
                <a:effectLst/>
                <a:latin typeface="Arial Rounded MT Bold" panose="020F0704030504030204" pitchFamily="34" charset="0"/>
              </a:rPr>
              <a:t>Journal of fundamental and applied sciences</a:t>
            </a:r>
            <a:r>
              <a:rPr lang="en-US" sz="1500" b="0" i="0" dirty="0">
                <a:effectLst/>
                <a:latin typeface="Arial Rounded MT Bold" panose="020F0704030504030204" pitchFamily="34" charset="0"/>
              </a:rPr>
              <a:t>, </a:t>
            </a:r>
            <a:r>
              <a:rPr lang="en-US" sz="1500" b="0" i="1" dirty="0">
                <a:effectLst/>
                <a:latin typeface="Arial Rounded MT Bold" panose="020F0704030504030204" pitchFamily="34" charset="0"/>
              </a:rPr>
              <a:t>8</a:t>
            </a:r>
            <a:r>
              <a:rPr lang="en-US" sz="1500" b="0" i="0" dirty="0">
                <a:effectLst/>
                <a:latin typeface="Arial Rounded MT Bold" panose="020F0704030504030204" pitchFamily="34" charset="0"/>
              </a:rPr>
              <a:t>(3), pp.452-461.</a:t>
            </a:r>
          </a:p>
          <a:p>
            <a:pPr algn="just"/>
            <a:r>
              <a:rPr lang="en-US" sz="1500" b="0" i="0" dirty="0" err="1">
                <a:effectLst/>
                <a:latin typeface="Arial Rounded MT Bold" panose="020F0704030504030204" pitchFamily="34" charset="0"/>
              </a:rPr>
              <a:t>Tichy</a:t>
            </a:r>
            <a:r>
              <a:rPr lang="en-US" sz="1500" b="0" i="0" dirty="0">
                <a:effectLst/>
                <a:latin typeface="Arial Rounded MT Bold" panose="020F0704030504030204" pitchFamily="34" charset="0"/>
              </a:rPr>
              <a:t>, N.M. and Sherman, S., (2018). </a:t>
            </a:r>
            <a:r>
              <a:rPr lang="en-US" sz="1500" b="0" i="1" dirty="0">
                <a:effectLst/>
                <a:latin typeface="Arial Rounded MT Bold" panose="020F0704030504030204" pitchFamily="34" charset="0"/>
              </a:rPr>
              <a:t>Control Your Destiny or Someone Else Will: How Jack Welch Created $400 Billion of Value By Transforming GE</a:t>
            </a:r>
            <a:r>
              <a:rPr lang="en-US" sz="1500" b="0" i="0" dirty="0">
                <a:effectLst/>
                <a:latin typeface="Arial Rounded MT Bold" panose="020F0704030504030204" pitchFamily="34" charset="0"/>
              </a:rPr>
              <a:t>. Lulu Press, Inc.</a:t>
            </a:r>
            <a:endParaRPr lang="en-US" sz="1500" dirty="0">
              <a:latin typeface="Arial Rounded MT Bold" panose="020F0704030504030204" pitchFamily="34" charset="0"/>
            </a:endParaRPr>
          </a:p>
          <a:p>
            <a:pPr algn="just"/>
            <a:r>
              <a:rPr lang="en-US" sz="1500" b="0" i="0" dirty="0" err="1">
                <a:effectLst/>
                <a:latin typeface="Arial Rounded MT Bold" panose="020F0704030504030204" pitchFamily="34" charset="0"/>
              </a:rPr>
              <a:t>Veldsman</a:t>
            </a:r>
            <a:r>
              <a:rPr lang="en-US" sz="1500" b="0" i="0" dirty="0">
                <a:effectLst/>
                <a:latin typeface="Arial Rounded MT Bold" panose="020F0704030504030204" pitchFamily="34" charset="0"/>
              </a:rPr>
              <a:t>, T.H. and Johnson, A.J., (2016). Leadership: Perspectives from the front line.</a:t>
            </a:r>
          </a:p>
          <a:p>
            <a:pPr algn="just"/>
            <a:r>
              <a:rPr lang="en-US" sz="1500" b="0" i="0" dirty="0" err="1">
                <a:effectLst/>
                <a:latin typeface="Arial Rounded MT Bold" panose="020F0704030504030204" pitchFamily="34" charset="0"/>
              </a:rPr>
              <a:t>Alghazo</a:t>
            </a:r>
            <a:r>
              <a:rPr lang="en-US" sz="1500" b="0" i="0" dirty="0">
                <a:effectLst/>
                <a:latin typeface="Arial Rounded MT Bold" panose="020F0704030504030204" pitchFamily="34" charset="0"/>
              </a:rPr>
              <a:t>, A.M. and Al-</a:t>
            </a:r>
            <a:r>
              <a:rPr lang="en-US" sz="1500" b="0" i="0" dirty="0" err="1">
                <a:effectLst/>
                <a:latin typeface="Arial Rounded MT Bold" panose="020F0704030504030204" pitchFamily="34" charset="0"/>
              </a:rPr>
              <a:t>Anazi</a:t>
            </a:r>
            <a:r>
              <a:rPr lang="en-US" sz="1500" b="0" i="0" dirty="0">
                <a:effectLst/>
                <a:latin typeface="Arial Rounded MT Bold" panose="020F0704030504030204" pitchFamily="34" charset="0"/>
              </a:rPr>
              <a:t>, M., (2016). The impact of leadership style on employee’s motivation. </a:t>
            </a:r>
            <a:r>
              <a:rPr lang="en-US" sz="1500" b="0" i="1" dirty="0">
                <a:effectLst/>
                <a:latin typeface="Arial Rounded MT Bold" panose="020F0704030504030204" pitchFamily="34" charset="0"/>
              </a:rPr>
              <a:t>International Journal of Economics and Business Administration</a:t>
            </a:r>
            <a:r>
              <a:rPr lang="en-US" sz="1500" b="0" i="0" dirty="0">
                <a:effectLst/>
                <a:latin typeface="Arial Rounded MT Bold" panose="020F0704030504030204" pitchFamily="34" charset="0"/>
              </a:rPr>
              <a:t>, </a:t>
            </a:r>
            <a:r>
              <a:rPr lang="en-US" sz="1500" b="0" i="1" dirty="0">
                <a:effectLst/>
                <a:latin typeface="Arial Rounded MT Bold" panose="020F0704030504030204" pitchFamily="34" charset="0"/>
              </a:rPr>
              <a:t>2</a:t>
            </a:r>
            <a:r>
              <a:rPr lang="en-US" sz="1500" b="0" i="0" dirty="0">
                <a:effectLst/>
                <a:latin typeface="Arial Rounded MT Bold" panose="020F0704030504030204" pitchFamily="34" charset="0"/>
              </a:rPr>
              <a:t>(5), pp.37-44.</a:t>
            </a:r>
          </a:p>
          <a:p>
            <a:pPr algn="just"/>
            <a:r>
              <a:rPr lang="en-IN" sz="1500" b="0" i="0" dirty="0">
                <a:effectLst/>
                <a:latin typeface="Arial Rounded MT Bold" panose="020F0704030504030204" pitchFamily="34" charset="0"/>
              </a:rPr>
              <a:t>Jensen, U.T., Andersen, L.B., Bro, L.L., </a:t>
            </a:r>
            <a:r>
              <a:rPr lang="en-IN" sz="1500" b="0" i="0" dirty="0" err="1">
                <a:effectLst/>
                <a:latin typeface="Arial Rounded MT Bold" panose="020F0704030504030204" pitchFamily="34" charset="0"/>
              </a:rPr>
              <a:t>Bøllingtoft</a:t>
            </a:r>
            <a:r>
              <a:rPr lang="en-IN" sz="1500" b="0" i="0" dirty="0">
                <a:effectLst/>
                <a:latin typeface="Arial Rounded MT Bold" panose="020F0704030504030204" pitchFamily="34" charset="0"/>
              </a:rPr>
              <a:t>, A., Eriksen, T.L.M., Holten, A.L., Jacobsen, C.B., Ladenburg, J., Nielsen, P.A., </a:t>
            </a:r>
            <a:r>
              <a:rPr lang="en-IN" sz="1500" b="0" i="0" dirty="0" err="1">
                <a:effectLst/>
                <a:latin typeface="Arial Rounded MT Bold" panose="020F0704030504030204" pitchFamily="34" charset="0"/>
              </a:rPr>
              <a:t>Salomonsen</a:t>
            </a:r>
            <a:r>
              <a:rPr lang="en-IN" sz="1500" b="0" i="0" dirty="0">
                <a:effectLst/>
                <a:latin typeface="Arial Rounded MT Bold" panose="020F0704030504030204" pitchFamily="34" charset="0"/>
              </a:rPr>
              <a:t>, H.H. and </a:t>
            </a:r>
            <a:r>
              <a:rPr lang="en-IN" sz="1500" b="0" i="0" dirty="0" err="1">
                <a:effectLst/>
                <a:latin typeface="Arial Rounded MT Bold" panose="020F0704030504030204" pitchFamily="34" charset="0"/>
              </a:rPr>
              <a:t>Westergård</a:t>
            </a:r>
            <a:r>
              <a:rPr lang="en-IN" sz="1500" b="0" i="0" dirty="0">
                <a:effectLst/>
                <a:latin typeface="Arial Rounded MT Bold" panose="020F0704030504030204" pitchFamily="34" charset="0"/>
              </a:rPr>
              <a:t>-Nielsen, N., (2019). Conceptualizing and measuring transformational and transactional leadership. </a:t>
            </a:r>
            <a:r>
              <a:rPr lang="en-IN" sz="1500" b="0" i="1" dirty="0">
                <a:effectLst/>
                <a:latin typeface="Arial Rounded MT Bold" panose="020F0704030504030204" pitchFamily="34" charset="0"/>
              </a:rPr>
              <a:t>Administration &amp; Society</a:t>
            </a:r>
            <a:r>
              <a:rPr lang="en-IN" sz="1500" b="0" i="0" dirty="0">
                <a:effectLst/>
                <a:latin typeface="Arial Rounded MT Bold" panose="020F0704030504030204" pitchFamily="34" charset="0"/>
              </a:rPr>
              <a:t>, </a:t>
            </a:r>
            <a:r>
              <a:rPr lang="en-IN" sz="1500" b="0" i="1" dirty="0">
                <a:effectLst/>
                <a:latin typeface="Arial Rounded MT Bold" panose="020F0704030504030204" pitchFamily="34" charset="0"/>
              </a:rPr>
              <a:t>51</a:t>
            </a:r>
            <a:r>
              <a:rPr lang="en-IN" sz="1500" b="0" i="0" dirty="0">
                <a:effectLst/>
                <a:latin typeface="Arial Rounded MT Bold" panose="020F0704030504030204" pitchFamily="34" charset="0"/>
              </a:rPr>
              <a:t>(1), pp.3-33.</a:t>
            </a:r>
          </a:p>
          <a:p>
            <a:pPr marL="0" indent="0">
              <a:buNone/>
            </a:pPr>
            <a:endParaRPr lang="en-IN" sz="1600" dirty="0">
              <a:latin typeface="Arial Rounded MT Bold" panose="020F0704030504030204" pitchFamily="34" charset="0"/>
            </a:endParaRPr>
          </a:p>
        </p:txBody>
      </p:sp>
    </p:spTree>
    <p:extLst>
      <p:ext uri="{BB962C8B-B14F-4D97-AF65-F5344CB8AC3E}">
        <p14:creationId xmlns:p14="http://schemas.microsoft.com/office/powerpoint/2010/main" val="3783002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3EA4A6-6BAC-C5C0-B7AD-5853D17D2215}"/>
              </a:ext>
            </a:extLst>
          </p:cNvPr>
          <p:cNvSpPr txBox="1"/>
          <p:nvPr/>
        </p:nvSpPr>
        <p:spPr>
          <a:xfrm>
            <a:off x="921936" y="1853754"/>
            <a:ext cx="10536639" cy="3477875"/>
          </a:xfrm>
          <a:prstGeom prst="rect">
            <a:avLst/>
          </a:prstGeom>
          <a:noFill/>
        </p:spPr>
        <p:txBody>
          <a:bodyPr wrap="square">
            <a:spAutoFit/>
          </a:bodyPr>
          <a:lstStyle/>
          <a:p>
            <a:pPr marL="285750" indent="-285750" algn="just">
              <a:buClr>
                <a:schemeClr val="accent1">
                  <a:lumMod val="75000"/>
                </a:schemeClr>
              </a:buClr>
              <a:buFont typeface="Arial" panose="020B0604020202020204" pitchFamily="34" charset="0"/>
              <a:buChar char="•"/>
            </a:pPr>
            <a:r>
              <a:rPr lang="en-US" sz="2000" b="0" i="0" dirty="0" err="1">
                <a:effectLst/>
                <a:latin typeface="Arial Rounded MT Bold" panose="020F0704030504030204" pitchFamily="34" charset="0"/>
              </a:rPr>
              <a:t>Kolenda</a:t>
            </a:r>
            <a:r>
              <a:rPr lang="en-US" sz="2000" b="0" i="0" dirty="0">
                <a:effectLst/>
                <a:latin typeface="Arial Rounded MT Bold" panose="020F0704030504030204" pitchFamily="34" charset="0"/>
              </a:rPr>
              <a:t>, C., (2021). </a:t>
            </a:r>
            <a:r>
              <a:rPr lang="en-US" sz="2000" b="0" i="1" dirty="0">
                <a:effectLst/>
                <a:latin typeface="Arial Rounded MT Bold" panose="020F0704030504030204" pitchFamily="34" charset="0"/>
              </a:rPr>
              <a:t>Leadership</a:t>
            </a:r>
            <a:r>
              <a:rPr lang="en-US" sz="2000" b="0" i="0" dirty="0">
                <a:effectLst/>
                <a:latin typeface="Arial Rounded MT Bold" panose="020F0704030504030204" pitchFamily="34" charset="0"/>
              </a:rPr>
              <a:t>. Rowman &amp; Littlefield.</a:t>
            </a:r>
          </a:p>
          <a:p>
            <a:pPr marL="285750" indent="-285750" algn="just">
              <a:buClr>
                <a:schemeClr val="accent1">
                  <a:lumMod val="75000"/>
                </a:schemeClr>
              </a:buClr>
              <a:buFont typeface="Arial" panose="020B0604020202020204" pitchFamily="34" charset="0"/>
              <a:buChar char="•"/>
            </a:pPr>
            <a:r>
              <a:rPr lang="en-US" sz="2000" b="0" i="0" dirty="0" err="1">
                <a:effectLst/>
                <a:latin typeface="Arial Rounded MT Bold" panose="020F0704030504030204" pitchFamily="34" charset="0"/>
              </a:rPr>
              <a:t>Liphadzi</a:t>
            </a:r>
            <a:r>
              <a:rPr lang="en-US" sz="2000" b="0" i="0" dirty="0">
                <a:effectLst/>
                <a:latin typeface="Arial Rounded MT Bold" panose="020F0704030504030204" pitchFamily="34" charset="0"/>
              </a:rPr>
              <a:t>, M., </a:t>
            </a:r>
            <a:r>
              <a:rPr lang="en-US" sz="2000" b="0" i="0" dirty="0" err="1">
                <a:effectLst/>
                <a:latin typeface="Arial Rounded MT Bold" panose="020F0704030504030204" pitchFamily="34" charset="0"/>
              </a:rPr>
              <a:t>Aigbavboa</a:t>
            </a:r>
            <a:r>
              <a:rPr lang="en-US" sz="2000" b="0" i="0" dirty="0">
                <a:effectLst/>
                <a:latin typeface="Arial Rounded MT Bold" panose="020F0704030504030204" pitchFamily="34" charset="0"/>
              </a:rPr>
              <a:t>, C.O. and </a:t>
            </a:r>
            <a:r>
              <a:rPr lang="en-US" sz="2000" b="0" i="0" dirty="0" err="1">
                <a:effectLst/>
                <a:latin typeface="Arial Rounded MT Bold" panose="020F0704030504030204" pitchFamily="34" charset="0"/>
              </a:rPr>
              <a:t>Thwala</a:t>
            </a:r>
            <a:r>
              <a:rPr lang="en-US" sz="2000" b="0" i="0" dirty="0">
                <a:effectLst/>
                <a:latin typeface="Arial Rounded MT Bold" panose="020F0704030504030204" pitchFamily="34" charset="0"/>
              </a:rPr>
              <a:t>, W.D., (2017). A theoretical perspective on the difference between leadership and management. </a:t>
            </a:r>
            <a:r>
              <a:rPr lang="en-US" sz="2000" b="0" i="1" dirty="0">
                <a:effectLst/>
                <a:latin typeface="Arial Rounded MT Bold" panose="020F0704030504030204" pitchFamily="34" charset="0"/>
              </a:rPr>
              <a:t>Procedia engineering</a:t>
            </a:r>
            <a:r>
              <a:rPr lang="en-US" sz="2000" b="0" i="0" dirty="0">
                <a:effectLst/>
                <a:latin typeface="Arial Rounded MT Bold" panose="020F0704030504030204" pitchFamily="34" charset="0"/>
              </a:rPr>
              <a:t>, </a:t>
            </a:r>
            <a:r>
              <a:rPr lang="en-US" sz="2000" b="0" i="1" dirty="0">
                <a:effectLst/>
                <a:latin typeface="Arial Rounded MT Bold" panose="020F0704030504030204" pitchFamily="34" charset="0"/>
              </a:rPr>
              <a:t>196</a:t>
            </a:r>
            <a:r>
              <a:rPr lang="en-US" sz="2000" b="0" i="0" dirty="0">
                <a:effectLst/>
                <a:latin typeface="Arial Rounded MT Bold" panose="020F0704030504030204" pitchFamily="34" charset="0"/>
              </a:rPr>
              <a:t>, pp.478-482.</a:t>
            </a:r>
          </a:p>
          <a:p>
            <a:pPr marL="285750" indent="-285750" algn="just">
              <a:buClr>
                <a:schemeClr val="accent1">
                  <a:lumMod val="75000"/>
                </a:schemeClr>
              </a:buClr>
              <a:buFont typeface="Arial" panose="020B0604020202020204" pitchFamily="34" charset="0"/>
              <a:buChar char="•"/>
            </a:pPr>
            <a:r>
              <a:rPr lang="en-US" sz="2000" b="0" i="0" dirty="0">
                <a:effectLst/>
                <a:latin typeface="Arial Rounded MT Bold" panose="020F0704030504030204" pitchFamily="34" charset="0"/>
              </a:rPr>
              <a:t>Riley, G. and Riley, G., (2020). Theoretical perspectives. </a:t>
            </a:r>
            <a:r>
              <a:rPr lang="en-US" sz="2000" b="0" i="1" dirty="0">
                <a:effectLst/>
                <a:latin typeface="Arial Rounded MT Bold" panose="020F0704030504030204" pitchFamily="34" charset="0"/>
              </a:rPr>
              <a:t>Unschooling: Exploring Learning Beyond the Classroom</a:t>
            </a:r>
            <a:r>
              <a:rPr lang="en-US" sz="2000" b="0" i="0" dirty="0">
                <a:effectLst/>
                <a:latin typeface="Arial Rounded MT Bold" panose="020F0704030504030204" pitchFamily="34" charset="0"/>
              </a:rPr>
              <a:t>, pp.21-36.</a:t>
            </a:r>
          </a:p>
          <a:p>
            <a:pPr marL="285750" indent="-285750" algn="just">
              <a:buClr>
                <a:schemeClr val="accent1">
                  <a:lumMod val="75000"/>
                </a:schemeClr>
              </a:buClr>
              <a:buFont typeface="Arial" panose="020B0604020202020204" pitchFamily="34" charset="0"/>
              <a:buChar char="•"/>
            </a:pPr>
            <a:r>
              <a:rPr lang="en-US" sz="2000" b="0" i="0" dirty="0" err="1">
                <a:effectLst/>
                <a:latin typeface="Arial Rounded MT Bold" panose="020F0704030504030204" pitchFamily="34" charset="0"/>
              </a:rPr>
              <a:t>Aksenchik</a:t>
            </a:r>
            <a:r>
              <a:rPr lang="en-US" sz="2000" b="0" i="0" dirty="0">
                <a:effectLst/>
                <a:latin typeface="Arial Rounded MT Bold" panose="020F0704030504030204" pitchFamily="34" charset="0"/>
              </a:rPr>
              <a:t>, A., (2018). How to manage personnel properly: principles of Jack Welch.</a:t>
            </a:r>
          </a:p>
          <a:p>
            <a:pPr marL="285750" indent="-285750" algn="just">
              <a:buClr>
                <a:schemeClr val="accent1">
                  <a:lumMod val="75000"/>
                </a:schemeClr>
              </a:buClr>
              <a:buFont typeface="Arial" panose="020B0604020202020204" pitchFamily="34" charset="0"/>
              <a:buChar char="•"/>
            </a:pPr>
            <a:r>
              <a:rPr lang="en-US" sz="2000" b="0" i="0" dirty="0">
                <a:effectLst/>
                <a:latin typeface="Arial Rounded MT Bold" panose="020F0704030504030204" pitchFamily="34" charset="0"/>
              </a:rPr>
              <a:t>Robinson Jr, J.W., (2021). Ten basic principles of leadership in community development organizations. </a:t>
            </a:r>
            <a:r>
              <a:rPr lang="en-US" sz="2000" b="0" i="1" dirty="0">
                <a:effectLst/>
                <a:latin typeface="Arial Rounded MT Bold" panose="020F0704030504030204" pitchFamily="34" charset="0"/>
              </a:rPr>
              <a:t>50 Years of Community Development Vol II: A History of its Evolution and Application in North America</a:t>
            </a:r>
            <a:r>
              <a:rPr lang="en-US" sz="2000" b="0" i="0" dirty="0">
                <a:effectLst/>
                <a:latin typeface="Arial Rounded MT Bold" panose="020F0704030504030204" pitchFamily="34" charset="0"/>
              </a:rPr>
              <a:t>, </a:t>
            </a:r>
            <a:r>
              <a:rPr lang="en-US" sz="2000" b="0" i="1" dirty="0">
                <a:effectLst/>
                <a:latin typeface="Arial Rounded MT Bold" panose="020F0704030504030204" pitchFamily="34" charset="0"/>
              </a:rPr>
              <a:t>2</a:t>
            </a:r>
            <a:r>
              <a:rPr lang="en-US" sz="2000" b="0" i="0" dirty="0">
                <a:effectLst/>
                <a:latin typeface="Arial Rounded MT Bold" panose="020F0704030504030204" pitchFamily="34" charset="0"/>
              </a:rPr>
              <a:t>.</a:t>
            </a:r>
            <a:endParaRPr lang="en-IN" sz="2000" dirty="0">
              <a:latin typeface="Arial Rounded MT Bold" panose="020F0704030504030204" pitchFamily="34" charset="0"/>
            </a:endParaRPr>
          </a:p>
        </p:txBody>
      </p:sp>
      <p:sp>
        <p:nvSpPr>
          <p:cNvPr id="3" name="Title 1">
            <a:extLst>
              <a:ext uri="{FF2B5EF4-FFF2-40B4-BE49-F238E27FC236}">
                <a16:creationId xmlns:a16="http://schemas.microsoft.com/office/drawing/2014/main" id="{3017CDA3-18A8-12A2-AB9B-D7335D94DAD4}"/>
              </a:ext>
            </a:extLst>
          </p:cNvPr>
          <p:cNvSpPr txBox="1">
            <a:spLocks/>
          </p:cNvSpPr>
          <p:nvPr/>
        </p:nvSpPr>
        <p:spPr>
          <a:xfrm>
            <a:off x="1451579" y="804519"/>
            <a:ext cx="9603275"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a:latin typeface="Arial Rounded MT Bold" panose="020F0704030504030204" pitchFamily="34" charset="0"/>
              </a:rPr>
              <a:t>References</a:t>
            </a:r>
            <a:endParaRPr lang="en-IN" dirty="0">
              <a:latin typeface="Arial Rounded MT Bold" panose="020F0704030504030204" pitchFamily="34" charset="0"/>
            </a:endParaRPr>
          </a:p>
        </p:txBody>
      </p:sp>
    </p:spTree>
    <p:extLst>
      <p:ext uri="{BB962C8B-B14F-4D97-AF65-F5344CB8AC3E}">
        <p14:creationId xmlns:p14="http://schemas.microsoft.com/office/powerpoint/2010/main" val="387290922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4456</Words>
  <Application>Microsoft Office PowerPoint</Application>
  <PresentationFormat>Widescreen</PresentationFormat>
  <Paragraphs>203</Paragraphs>
  <Slides>22</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-apple-system</vt:lpstr>
      <vt:lpstr>Arial</vt:lpstr>
      <vt:lpstr>Arial Rounded MT Bold</vt:lpstr>
      <vt:lpstr>Calibri</vt:lpstr>
      <vt:lpstr>Gill Sans MT</vt:lpstr>
      <vt:lpstr>Times New Roman</vt:lpstr>
      <vt:lpstr>Gallery</vt:lpstr>
      <vt:lpstr>Leadership and management, theory and practice </vt:lpstr>
      <vt:lpstr>Table of contents</vt:lpstr>
      <vt:lpstr>PowerPoint Presentation</vt:lpstr>
      <vt:lpstr>Introduction</vt:lpstr>
      <vt:lpstr>Jack Welch and GE</vt:lpstr>
      <vt:lpstr>Leadership Perspectives</vt:lpstr>
      <vt:lpstr>Leadership Perspectives (Transformational)</vt:lpstr>
      <vt:lpstr>Leadership Perspectives (Transactional)</vt:lpstr>
      <vt:lpstr>Leadership Perspectives (Jack Welch)</vt:lpstr>
      <vt:lpstr>Attributes of Leadership</vt:lpstr>
      <vt:lpstr>Jack Welch’s Leadership Qualities</vt:lpstr>
      <vt:lpstr>Jack Welch’s Management Qualities</vt:lpstr>
      <vt:lpstr>Benefits of the leadership style</vt:lpstr>
      <vt:lpstr>Principles of Leadership</vt:lpstr>
      <vt:lpstr>Limitations of the leadership styles</vt:lpstr>
      <vt:lpstr>Challenges of the leadership styles</vt:lpstr>
      <vt:lpstr>Theoretical Perspectives (Leadership)</vt:lpstr>
      <vt:lpstr>Theoretical Perspectives (Management)</vt:lpstr>
      <vt:lpstr>Theoretical Perspectives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2023-03-18T13:50:18Z</dcterms:created>
  <dcterms:modified xsi:type="dcterms:W3CDTF">2023-03-18T13:50:24Z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2023-03-18T13:50:24Z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9d9e7707-8a4d-4dc1-a88c-518a3dc2c4e6</vt:lpwstr>
  </property>
  <property fmtid="{D5CDD505-2E9C-101B-9397-08002B2CF9AE}" pid="7" name="MSIP_Label_defa4170-0d19-0005-0004-bc88714345d2_ActionId">
    <vt:lpwstr>a8f6fb62-0798-4b01-98ef-0a50158cef1b</vt:lpwstr>
  </property>
  <property fmtid="{D5CDD505-2E9C-101B-9397-08002B2CF9AE}" pid="8" name="MSIP_Label_defa4170-0d19-0005-0004-bc88714345d2_ContentBits">
    <vt:lpwstr>0</vt:lpwstr>
  </property>
</Properties>
</file>