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4C3C"/>
    <a:srgbClr val="2ECC7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0233ED-1F90-981B-E0E9-DC86E924A857}" v="21" dt="2026-06-15T07:17:40.1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9" d="100"/>
          <a:sy n="109" d="100"/>
        </p:scale>
        <p:origin x="70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zaffar Hussain (2512318)" userId="S::2512318@student.uwtsd.ac.uk::35be52f7-5dea-4f61-a4e9-305da0ad738c" providerId="AD" clId="Web-{750233ED-1F90-981B-E0E9-DC86E924A857}"/>
    <pc:docChg chg="modSld">
      <pc:chgData name="Mazaffar Hussain (2512318)" userId="S::2512318@student.uwtsd.ac.uk::35be52f7-5dea-4f61-a4e9-305da0ad738c" providerId="AD" clId="Web-{750233ED-1F90-981B-E0E9-DC86E924A857}" dt="2026-06-15T07:17:40.148" v="18" actId="20577"/>
      <pc:docMkLst>
        <pc:docMk/>
      </pc:docMkLst>
      <pc:sldChg chg="modSp">
        <pc:chgData name="Mazaffar Hussain (2512318)" userId="S::2512318@student.uwtsd.ac.uk::35be52f7-5dea-4f61-a4e9-305da0ad738c" providerId="AD" clId="Web-{750233ED-1F90-981B-E0E9-DC86E924A857}" dt="2026-06-15T07:17:40.148" v="18" actId="20577"/>
        <pc:sldMkLst>
          <pc:docMk/>
          <pc:sldMk cId="0" sldId="256"/>
        </pc:sldMkLst>
        <pc:spChg chg="mod">
          <ac:chgData name="Mazaffar Hussain (2512318)" userId="S::2512318@student.uwtsd.ac.uk::35be52f7-5dea-4f61-a4e9-305da0ad738c" providerId="AD" clId="Web-{750233ED-1F90-981B-E0E9-DC86E924A857}" dt="2026-06-15T07:17:40.148" v="18" actId="20577"/>
          <ac:spMkLst>
            <pc:docMk/>
            <pc:sldMk cId="0" sldId="256"/>
            <ac:spMk id="5" creationId="{00000000-0000-0000-0000-000000000000}"/>
          </ac:spMkLst>
        </pc:spChg>
      </pc:sldChg>
    </pc:docChg>
  </pc:docChgLst>
  <pc:docChgLst>
    <pc:chgData clId="Web-{750233ED-1F90-981B-E0E9-DC86E924A857}"/>
    <pc:docChg chg="modSld">
      <pc:chgData name="" userId="" providerId="" clId="Web-{750233ED-1F90-981B-E0E9-DC86E924A857}" dt="2026-06-15T07:17:09.287" v="1" actId="20577"/>
      <pc:docMkLst>
        <pc:docMk/>
      </pc:docMkLst>
      <pc:sldChg chg="modSp">
        <pc:chgData name="" userId="" providerId="" clId="Web-{750233ED-1F90-981B-E0E9-DC86E924A857}" dt="2026-06-15T07:17:09.287" v="1" actId="20577"/>
        <pc:sldMkLst>
          <pc:docMk/>
          <pc:sldMk cId="0" sldId="256"/>
        </pc:sldMkLst>
        <pc:spChg chg="mod">
          <ac:chgData name="" userId="" providerId="" clId="Web-{750233ED-1F90-981B-E0E9-DC86E924A857}" dt="2026-06-15T07:17:09.287" v="1" actId="20577"/>
          <ac:spMkLst>
            <pc:docMk/>
            <pc:sldMk cId="0" sldId="256"/>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5726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3A5F"/>
        </a:solidFill>
        <a:effectLst/>
      </p:bgPr>
    </p:bg>
    <p:spTree>
      <p:nvGrpSpPr>
        <p:cNvPr id="1" name=""/>
        <p:cNvGrpSpPr/>
        <p:nvPr/>
      </p:nvGrpSpPr>
      <p:grpSpPr>
        <a:xfrm>
          <a:off x="0" y="0"/>
          <a:ext cx="0" cy="0"/>
          <a:chOff x="0" y="0"/>
          <a:chExt cx="0" cy="0"/>
        </a:xfrm>
      </p:grpSpPr>
      <p:sp>
        <p:nvSpPr>
          <p:cNvPr id="2" name="Text 0"/>
          <p:cNvSpPr/>
          <p:nvPr/>
        </p:nvSpPr>
        <p:spPr>
          <a:xfrm>
            <a:off x="457200" y="1371600"/>
            <a:ext cx="8229600" cy="914400"/>
          </a:xfrm>
          <a:prstGeom prst="rect">
            <a:avLst/>
          </a:prstGeom>
          <a:noFill/>
          <a:ln/>
        </p:spPr>
        <p:txBody>
          <a:bodyPr wrap="square" rtlCol="0" anchor="ctr"/>
          <a:lstStyle/>
          <a:p>
            <a:pPr marL="0" indent="0" algn="ctr">
              <a:buNone/>
            </a:pPr>
            <a:r>
              <a:rPr lang="en-US" sz="4800" b="1" dirty="0">
                <a:solidFill>
                  <a:srgbClr val="FFFFFF"/>
                </a:solidFill>
              </a:rPr>
              <a:t>Bowlby's Attachment Theory</a:t>
            </a:r>
            <a:endParaRPr lang="en-US" sz="4800" dirty="0"/>
          </a:p>
        </p:txBody>
      </p:sp>
      <p:sp>
        <p:nvSpPr>
          <p:cNvPr id="3" name="Text 1"/>
          <p:cNvSpPr/>
          <p:nvPr/>
        </p:nvSpPr>
        <p:spPr>
          <a:xfrm>
            <a:off x="457200" y="2468880"/>
            <a:ext cx="8229600" cy="548640"/>
          </a:xfrm>
          <a:prstGeom prst="rect">
            <a:avLst/>
          </a:prstGeom>
          <a:noFill/>
          <a:ln/>
        </p:spPr>
        <p:txBody>
          <a:bodyPr wrap="square" rtlCol="0" anchor="ctr"/>
          <a:lstStyle/>
          <a:p>
            <a:pPr marL="0" indent="0" algn="ctr">
              <a:buNone/>
            </a:pPr>
            <a:r>
              <a:rPr lang="en-US" sz="2800" dirty="0">
                <a:solidFill>
                  <a:srgbClr val="00A896"/>
                </a:solidFill>
              </a:rPr>
              <a:t>Application to Isaac's Case Study</a:t>
            </a:r>
            <a:endParaRPr lang="en-US" sz="2800" dirty="0"/>
          </a:p>
        </p:txBody>
      </p:sp>
      <p:sp>
        <p:nvSpPr>
          <p:cNvPr id="4" name="Text 2"/>
          <p:cNvSpPr/>
          <p:nvPr/>
        </p:nvSpPr>
        <p:spPr>
          <a:xfrm>
            <a:off x="457200" y="3200400"/>
            <a:ext cx="8229600" cy="365760"/>
          </a:xfrm>
          <a:prstGeom prst="rect">
            <a:avLst/>
          </a:prstGeom>
          <a:noFill/>
          <a:ln/>
        </p:spPr>
        <p:txBody>
          <a:bodyPr wrap="square" rtlCol="0" anchor="ctr"/>
          <a:lstStyle/>
          <a:p>
            <a:pPr marL="0" indent="0" algn="ctr">
              <a:buNone/>
            </a:pPr>
            <a:r>
              <a:rPr lang="en-US" sz="1600" i="1" dirty="0">
                <a:solidFill>
                  <a:srgbClr val="E0F7F6"/>
                </a:solidFill>
              </a:rPr>
              <a:t>Module: Psychology in Health and Social Care</a:t>
            </a:r>
            <a:endParaRPr lang="en-US" sz="1600" dirty="0"/>
          </a:p>
        </p:txBody>
      </p:sp>
      <p:sp>
        <p:nvSpPr>
          <p:cNvPr id="5" name="Text 3"/>
          <p:cNvSpPr/>
          <p:nvPr/>
        </p:nvSpPr>
        <p:spPr>
          <a:xfrm>
            <a:off x="457200" y="3636496"/>
            <a:ext cx="8229600" cy="1005840"/>
          </a:xfrm>
          <a:prstGeom prst="rect">
            <a:avLst/>
          </a:prstGeom>
          <a:noFill/>
          <a:ln/>
        </p:spPr>
        <p:txBody>
          <a:bodyPr wrap="square" lIns="91440" tIns="45720" rIns="91440" bIns="45720" rtlCol="0" anchor="ctr"/>
          <a:lstStyle/>
          <a:p>
            <a:pPr algn="ctr"/>
            <a:r>
              <a:rPr lang="en-US" sz="1400" dirty="0">
                <a:solidFill>
                  <a:srgbClr val="FFFFFF"/>
                </a:solidFill>
                <a:latin typeface="Calibri"/>
                <a:ea typeface="Calibri"/>
                <a:cs typeface="Calibri"/>
              </a:rPr>
              <a:t>Code: LCHS4010 | Program: Certificate of Higher Education
</a:t>
            </a:r>
            <a:r>
              <a:rPr lang="en-US" sz="1200" dirty="0">
                <a:solidFill>
                  <a:srgbClr val="FFFFFF"/>
                </a:solidFill>
                <a:latin typeface="Calibri"/>
                <a:ea typeface="Calibri"/>
                <a:cs typeface="Calibri"/>
              </a:rPr>
              <a:t>Student Name: </a:t>
            </a:r>
            <a:r>
              <a:rPr lang="en-US" sz="1200" dirty="0" err="1">
                <a:solidFill>
                  <a:srgbClr val="FFFFFF"/>
                </a:solidFill>
                <a:latin typeface="Calibri"/>
                <a:ea typeface="Calibri"/>
                <a:cs typeface="Calibri"/>
              </a:rPr>
              <a:t>Mazaffar</a:t>
            </a:r>
            <a:r>
              <a:rPr lang="en-US" sz="1200" dirty="0">
                <a:solidFill>
                  <a:srgbClr val="FFFFFF"/>
                </a:solidFill>
                <a:latin typeface="Calibri"/>
                <a:ea typeface="Calibri"/>
                <a:cs typeface="Calibri"/>
              </a:rPr>
              <a:t> </a:t>
            </a:r>
            <a:r>
              <a:rPr lang="en-US" sz="1200" dirty="0" err="1">
                <a:solidFill>
                  <a:srgbClr val="FFFFFF"/>
                </a:solidFill>
                <a:latin typeface="Calibri"/>
                <a:ea typeface="Calibri"/>
                <a:cs typeface="Calibri"/>
              </a:rPr>
              <a:t>hussain</a:t>
            </a:r>
            <a:r>
              <a:rPr lang="en-US" sz="1200" dirty="0">
                <a:solidFill>
                  <a:srgbClr val="FFFFFF"/>
                </a:solidFill>
                <a:latin typeface="Calibri"/>
                <a:ea typeface="Calibri"/>
                <a:cs typeface="Calibri"/>
              </a:rPr>
              <a:t>     Student ID: __2512318_________________
</a:t>
            </a:r>
            <a:r>
              <a:rPr lang="en-US" sz="1200" i="1" dirty="0">
                <a:solidFill>
                  <a:srgbClr val="FFFFFF"/>
                </a:solidFill>
                <a:latin typeface="Calibri"/>
                <a:ea typeface="Calibri"/>
                <a:cs typeface="Calibri"/>
              </a:rPr>
              <a:t>Lecturer: Neale Haddon | Children's Centre, London |  June 2026</a:t>
            </a:r>
            <a:endParaRPr lang="en-US" sz="1200" dirty="0">
              <a:latin typeface="Calibri"/>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1: Introduction to Attachment Theory</a:t>
            </a:r>
            <a:endParaRPr lang="en-US" sz="2000" dirty="0"/>
          </a:p>
        </p:txBody>
      </p:sp>
      <p:sp>
        <p:nvSpPr>
          <p:cNvPr id="4" name="Text 2"/>
          <p:cNvSpPr/>
          <p:nvPr/>
        </p:nvSpPr>
        <p:spPr>
          <a:xfrm>
            <a:off x="457200" y="914400"/>
            <a:ext cx="3657600" cy="365760"/>
          </a:xfrm>
          <a:prstGeom prst="rect">
            <a:avLst/>
          </a:prstGeom>
          <a:noFill/>
          <a:ln/>
        </p:spPr>
        <p:txBody>
          <a:bodyPr wrap="square" rtlCol="0" anchor="ctr"/>
          <a:lstStyle/>
          <a:p>
            <a:pPr marL="0" indent="0">
              <a:buNone/>
            </a:pPr>
            <a:r>
              <a:rPr lang="en-US" sz="1800" b="1" dirty="0">
                <a:solidFill>
                  <a:srgbClr val="1E3A5F"/>
                </a:solidFill>
              </a:rPr>
              <a:t>Who was John Bowlby?</a:t>
            </a:r>
            <a:endParaRPr lang="en-US" sz="1800" dirty="0"/>
          </a:p>
        </p:txBody>
      </p:sp>
      <p:sp>
        <p:nvSpPr>
          <p:cNvPr id="5" name="Text 3"/>
          <p:cNvSpPr/>
          <p:nvPr/>
        </p:nvSpPr>
        <p:spPr>
          <a:xfrm>
            <a:off x="457200" y="1371600"/>
            <a:ext cx="4643659" cy="1645920"/>
          </a:xfrm>
          <a:prstGeom prst="rect">
            <a:avLst/>
          </a:prstGeom>
          <a:noFill/>
          <a:ln/>
        </p:spPr>
        <p:txBody>
          <a:bodyPr wrap="square" rtlCol="0" anchor="ctr"/>
          <a:lstStyle/>
          <a:p>
            <a:pPr algn="just">
              <a:buSzPct val="100000"/>
            </a:pPr>
            <a:r>
              <a:rPr lang="en-US" sz="1400" dirty="0">
                <a:solidFill>
                  <a:srgbClr val="1A1A1A"/>
                </a:solidFill>
              </a:rPr>
              <a:t>The British psychologist who lived from 1907 to 1990 was a trailblazer in studying how kids and parents connect. He developed Attachment Theory in the '50s after observing orphaned children. </a:t>
            </a:r>
          </a:p>
        </p:txBody>
      </p:sp>
      <p:sp>
        <p:nvSpPr>
          <p:cNvPr id="6" name="Text 4"/>
          <p:cNvSpPr/>
          <p:nvPr/>
        </p:nvSpPr>
        <p:spPr>
          <a:xfrm>
            <a:off x="457200" y="3200400"/>
            <a:ext cx="8229600" cy="365760"/>
          </a:xfrm>
          <a:prstGeom prst="rect">
            <a:avLst/>
          </a:prstGeom>
          <a:noFill/>
          <a:ln/>
        </p:spPr>
        <p:txBody>
          <a:bodyPr wrap="square" rtlCol="0" anchor="ctr"/>
          <a:lstStyle/>
          <a:p>
            <a:pPr marL="0" indent="0">
              <a:buNone/>
            </a:pPr>
            <a:r>
              <a:rPr lang="en-US" sz="1600" b="1" dirty="0">
                <a:solidFill>
                  <a:srgbClr val="00A896"/>
                </a:solidFill>
              </a:rPr>
              <a:t>Key Concept</a:t>
            </a:r>
            <a:endParaRPr lang="en-US" sz="1600" dirty="0"/>
          </a:p>
        </p:txBody>
      </p:sp>
      <p:sp>
        <p:nvSpPr>
          <p:cNvPr id="7" name="Shape 5"/>
          <p:cNvSpPr/>
          <p:nvPr/>
        </p:nvSpPr>
        <p:spPr>
          <a:xfrm>
            <a:off x="457200" y="3611880"/>
            <a:ext cx="8229600" cy="1188720"/>
          </a:xfrm>
          <a:prstGeom prst="rect">
            <a:avLst/>
          </a:prstGeom>
          <a:solidFill>
            <a:srgbClr val="E0F7F6"/>
          </a:solidFill>
          <a:ln w="25400">
            <a:solidFill>
              <a:srgbClr val="00A896"/>
            </a:solidFill>
            <a:prstDash val="solid"/>
          </a:ln>
        </p:spPr>
        <p:txBody>
          <a:bodyPr/>
          <a:lstStyle/>
          <a:p>
            <a:endParaRPr lang="en-US"/>
          </a:p>
        </p:txBody>
      </p:sp>
      <p:sp>
        <p:nvSpPr>
          <p:cNvPr id="8" name="Text 6"/>
          <p:cNvSpPr/>
          <p:nvPr/>
        </p:nvSpPr>
        <p:spPr>
          <a:xfrm>
            <a:off x="640080" y="3703320"/>
            <a:ext cx="7863840" cy="1005840"/>
          </a:xfrm>
          <a:prstGeom prst="rect">
            <a:avLst/>
          </a:prstGeom>
          <a:noFill/>
          <a:ln/>
        </p:spPr>
        <p:txBody>
          <a:bodyPr wrap="square" rtlCol="0" anchor="ctr"/>
          <a:lstStyle/>
          <a:p>
            <a:r>
              <a:rPr lang="en-US" sz="1200" dirty="0">
                <a:solidFill>
                  <a:srgbClr val="1A1A1A"/>
                </a:solidFill>
              </a:rPr>
              <a:t>Attachment, the emotional bond between a child and their caregiver, develops through responsive interactions. This is super important for a kid's emotional, social, and cognitive development, says Bowlby (1969).</a:t>
            </a:r>
            <a:endParaRPr lang="en-US" sz="1200" dirty="0"/>
          </a:p>
        </p:txBody>
      </p:sp>
      <p:pic>
        <p:nvPicPr>
          <p:cNvPr id="10" name="Picture 9">
            <a:extLst>
              <a:ext uri="{FF2B5EF4-FFF2-40B4-BE49-F238E27FC236}">
                <a16:creationId xmlns:a16="http://schemas.microsoft.com/office/drawing/2014/main" id="{EED0CD3F-8A94-9E7D-745A-34A5E94239B7}"/>
              </a:ext>
            </a:extLst>
          </p:cNvPr>
          <p:cNvPicPr>
            <a:picLocks noChangeAspect="1"/>
          </p:cNvPicPr>
          <p:nvPr/>
        </p:nvPicPr>
        <p:blipFill>
          <a:blip r:embed="rId3"/>
          <a:stretch>
            <a:fillRect/>
          </a:stretch>
        </p:blipFill>
        <p:spPr>
          <a:xfrm>
            <a:off x="5704450" y="768447"/>
            <a:ext cx="2378759" cy="271858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2: Four Stages of Attachment</a:t>
            </a:r>
            <a:endParaRPr lang="en-US" sz="2000" dirty="0"/>
          </a:p>
        </p:txBody>
      </p:sp>
      <p:sp>
        <p:nvSpPr>
          <p:cNvPr id="4" name="Shape 2"/>
          <p:cNvSpPr/>
          <p:nvPr/>
        </p:nvSpPr>
        <p:spPr>
          <a:xfrm>
            <a:off x="365760" y="914400"/>
            <a:ext cx="2011680" cy="1645920"/>
          </a:xfrm>
          <a:prstGeom prst="rect">
            <a:avLst/>
          </a:prstGeom>
          <a:solidFill>
            <a:srgbClr val="F5F5F5"/>
          </a:solidFill>
          <a:ln w="25400">
            <a:solidFill>
              <a:srgbClr val="0F2F4F"/>
            </a:solidFill>
            <a:prstDash val="solid"/>
          </a:ln>
          <a:effectLst>
            <a:outerShdw blurRad="38100" dist="12700" dir="16200000" algn="bl" rotWithShape="0">
              <a:srgbClr val="000000">
                <a:alpha val="10000"/>
              </a:srgbClr>
            </a:outerShdw>
          </a:effectLst>
        </p:spPr>
        <p:txBody>
          <a:bodyPr/>
          <a:lstStyle/>
          <a:p>
            <a:endParaRPr lang="en-US"/>
          </a:p>
        </p:txBody>
      </p:sp>
      <p:sp>
        <p:nvSpPr>
          <p:cNvPr id="5" name="Text 3"/>
          <p:cNvSpPr/>
          <p:nvPr/>
        </p:nvSpPr>
        <p:spPr>
          <a:xfrm>
            <a:off x="457200" y="1005840"/>
            <a:ext cx="1828800" cy="274320"/>
          </a:xfrm>
          <a:prstGeom prst="rect">
            <a:avLst/>
          </a:prstGeom>
          <a:noFill/>
          <a:ln/>
        </p:spPr>
        <p:txBody>
          <a:bodyPr wrap="square" rtlCol="0" anchor="ctr"/>
          <a:lstStyle/>
          <a:p>
            <a:pPr marL="0" indent="0">
              <a:buNone/>
            </a:pPr>
            <a:r>
              <a:rPr lang="en-US" sz="1100" b="1" dirty="0">
                <a:solidFill>
                  <a:srgbClr val="00A896"/>
                </a:solidFill>
              </a:rPr>
              <a:t>0-6 weeks</a:t>
            </a:r>
            <a:endParaRPr lang="en-US" sz="1100" dirty="0"/>
          </a:p>
        </p:txBody>
      </p:sp>
      <p:sp>
        <p:nvSpPr>
          <p:cNvPr id="6" name="Text 4"/>
          <p:cNvSpPr/>
          <p:nvPr/>
        </p:nvSpPr>
        <p:spPr>
          <a:xfrm>
            <a:off x="457200" y="1325880"/>
            <a:ext cx="1828800" cy="365760"/>
          </a:xfrm>
          <a:prstGeom prst="rect">
            <a:avLst/>
          </a:prstGeom>
          <a:noFill/>
          <a:ln/>
        </p:spPr>
        <p:txBody>
          <a:bodyPr wrap="square" rtlCol="0" anchor="ctr"/>
          <a:lstStyle/>
          <a:p>
            <a:pPr marL="0" indent="0">
              <a:buNone/>
            </a:pPr>
            <a:r>
              <a:rPr lang="en-US" sz="1100" b="1" dirty="0">
                <a:solidFill>
                  <a:srgbClr val="1E3A5F"/>
                </a:solidFill>
              </a:rPr>
              <a:t>Stage 1: Pre-attachment</a:t>
            </a:r>
            <a:endParaRPr lang="en-US" sz="1100" dirty="0"/>
          </a:p>
        </p:txBody>
      </p:sp>
      <p:sp>
        <p:nvSpPr>
          <p:cNvPr id="7" name="Text 5"/>
          <p:cNvSpPr/>
          <p:nvPr/>
        </p:nvSpPr>
        <p:spPr>
          <a:xfrm>
            <a:off x="457200" y="1691640"/>
            <a:ext cx="1828800" cy="822960"/>
          </a:xfrm>
          <a:prstGeom prst="rect">
            <a:avLst/>
          </a:prstGeom>
          <a:noFill/>
          <a:ln/>
        </p:spPr>
        <p:txBody>
          <a:bodyPr wrap="square" rtlCol="0" anchor="ctr"/>
          <a:lstStyle/>
          <a:p>
            <a:r>
              <a:rPr lang="en-US" sz="900" dirty="0">
                <a:solidFill>
                  <a:srgbClr val="1A1A1A"/>
                </a:solidFill>
              </a:rPr>
              <a:t>Babies don't favor any one caregiver. They're equally responsive to all adults, really.</a:t>
            </a:r>
            <a:endParaRPr lang="en-US" sz="900" dirty="0"/>
          </a:p>
        </p:txBody>
      </p:sp>
      <p:sp>
        <p:nvSpPr>
          <p:cNvPr id="8" name="Shape 6"/>
          <p:cNvSpPr/>
          <p:nvPr/>
        </p:nvSpPr>
        <p:spPr>
          <a:xfrm>
            <a:off x="4754880" y="914400"/>
            <a:ext cx="2011680" cy="1645920"/>
          </a:xfrm>
          <a:prstGeom prst="rect">
            <a:avLst/>
          </a:prstGeom>
          <a:solidFill>
            <a:srgbClr val="F5F5F5"/>
          </a:solidFill>
          <a:ln w="25400">
            <a:solidFill>
              <a:srgbClr val="0F2F4F"/>
            </a:solidFill>
            <a:prstDash val="solid"/>
          </a:ln>
          <a:effectLst>
            <a:outerShdw blurRad="38100" dist="12700" dir="16200000" algn="bl" rotWithShape="0">
              <a:srgbClr val="000000">
                <a:alpha val="10000"/>
              </a:srgbClr>
            </a:outerShdw>
          </a:effectLst>
        </p:spPr>
        <p:txBody>
          <a:bodyPr/>
          <a:lstStyle/>
          <a:p>
            <a:endParaRPr lang="en-US"/>
          </a:p>
        </p:txBody>
      </p:sp>
      <p:sp>
        <p:nvSpPr>
          <p:cNvPr id="9" name="Text 7"/>
          <p:cNvSpPr/>
          <p:nvPr/>
        </p:nvSpPr>
        <p:spPr>
          <a:xfrm>
            <a:off x="4846320" y="1005840"/>
            <a:ext cx="1828800" cy="274320"/>
          </a:xfrm>
          <a:prstGeom prst="rect">
            <a:avLst/>
          </a:prstGeom>
          <a:noFill/>
          <a:ln/>
        </p:spPr>
        <p:txBody>
          <a:bodyPr wrap="square" rtlCol="0" anchor="ctr"/>
          <a:lstStyle/>
          <a:p>
            <a:pPr marL="0" indent="0">
              <a:buNone/>
            </a:pPr>
            <a:r>
              <a:rPr lang="en-US" sz="1100" b="1" dirty="0">
                <a:solidFill>
                  <a:srgbClr val="00A896"/>
                </a:solidFill>
              </a:rPr>
              <a:t>6-8 months</a:t>
            </a:r>
            <a:endParaRPr lang="en-US" sz="1100" dirty="0"/>
          </a:p>
        </p:txBody>
      </p:sp>
      <p:sp>
        <p:nvSpPr>
          <p:cNvPr id="10" name="Text 8"/>
          <p:cNvSpPr/>
          <p:nvPr/>
        </p:nvSpPr>
        <p:spPr>
          <a:xfrm>
            <a:off x="4846320" y="1325880"/>
            <a:ext cx="1828800" cy="365760"/>
          </a:xfrm>
          <a:prstGeom prst="rect">
            <a:avLst/>
          </a:prstGeom>
          <a:noFill/>
          <a:ln/>
        </p:spPr>
        <p:txBody>
          <a:bodyPr wrap="square" rtlCol="0" anchor="ctr"/>
          <a:lstStyle/>
          <a:p>
            <a:pPr marL="0" indent="0">
              <a:buNone/>
            </a:pPr>
            <a:r>
              <a:rPr lang="en-US" sz="1100" b="1" dirty="0">
                <a:solidFill>
                  <a:srgbClr val="1E3A5F"/>
                </a:solidFill>
              </a:rPr>
              <a:t>Stage 2: Attachment in making</a:t>
            </a:r>
            <a:endParaRPr lang="en-US" sz="1100" dirty="0"/>
          </a:p>
        </p:txBody>
      </p:sp>
      <p:sp>
        <p:nvSpPr>
          <p:cNvPr id="11" name="Text 9"/>
          <p:cNvSpPr/>
          <p:nvPr/>
        </p:nvSpPr>
        <p:spPr>
          <a:xfrm>
            <a:off x="4846320" y="1691640"/>
            <a:ext cx="1828800" cy="822960"/>
          </a:xfrm>
          <a:prstGeom prst="rect">
            <a:avLst/>
          </a:prstGeom>
          <a:noFill/>
          <a:ln/>
        </p:spPr>
        <p:txBody>
          <a:bodyPr wrap="square" rtlCol="0" anchor="ctr"/>
          <a:lstStyle/>
          <a:p>
            <a:r>
              <a:rPr lang="en-US" sz="900" dirty="0">
                <a:solidFill>
                  <a:srgbClr val="1A1A1A"/>
                </a:solidFill>
              </a:rPr>
              <a:t>When babies start to show a preference for their main caregiver, they often develop separation anxiety too.</a:t>
            </a:r>
          </a:p>
        </p:txBody>
      </p:sp>
      <p:sp>
        <p:nvSpPr>
          <p:cNvPr id="12" name="Shape 10"/>
          <p:cNvSpPr/>
          <p:nvPr/>
        </p:nvSpPr>
        <p:spPr>
          <a:xfrm>
            <a:off x="365760" y="2743200"/>
            <a:ext cx="2011680" cy="1645920"/>
          </a:xfrm>
          <a:prstGeom prst="rect">
            <a:avLst/>
          </a:prstGeom>
          <a:solidFill>
            <a:srgbClr val="F5F5F5"/>
          </a:solidFill>
          <a:ln w="25400">
            <a:solidFill>
              <a:srgbClr val="0F2F4F"/>
            </a:solidFill>
            <a:prstDash val="solid"/>
          </a:ln>
          <a:effectLst>
            <a:outerShdw blurRad="38100" dist="12700" dir="16200000" algn="bl" rotWithShape="0">
              <a:srgbClr val="000000">
                <a:alpha val="10000"/>
              </a:srgbClr>
            </a:outerShdw>
          </a:effectLst>
        </p:spPr>
        <p:txBody>
          <a:bodyPr/>
          <a:lstStyle/>
          <a:p>
            <a:endParaRPr lang="en-US"/>
          </a:p>
        </p:txBody>
      </p:sp>
      <p:sp>
        <p:nvSpPr>
          <p:cNvPr id="13" name="Text 11"/>
          <p:cNvSpPr/>
          <p:nvPr/>
        </p:nvSpPr>
        <p:spPr>
          <a:xfrm>
            <a:off x="457200" y="2834640"/>
            <a:ext cx="1828800" cy="274320"/>
          </a:xfrm>
          <a:prstGeom prst="rect">
            <a:avLst/>
          </a:prstGeom>
          <a:noFill/>
          <a:ln/>
        </p:spPr>
        <p:txBody>
          <a:bodyPr wrap="square" rtlCol="0" anchor="ctr"/>
          <a:lstStyle/>
          <a:p>
            <a:pPr marL="0" indent="0">
              <a:buNone/>
            </a:pPr>
            <a:r>
              <a:rPr lang="en-US" sz="1100" b="1" dirty="0">
                <a:solidFill>
                  <a:srgbClr val="00A896"/>
                </a:solidFill>
              </a:rPr>
              <a:t>8 months+</a:t>
            </a:r>
            <a:endParaRPr lang="en-US" sz="1100" dirty="0"/>
          </a:p>
        </p:txBody>
      </p:sp>
      <p:sp>
        <p:nvSpPr>
          <p:cNvPr id="14" name="Text 12"/>
          <p:cNvSpPr/>
          <p:nvPr/>
        </p:nvSpPr>
        <p:spPr>
          <a:xfrm>
            <a:off x="457200" y="3154680"/>
            <a:ext cx="1828800" cy="365760"/>
          </a:xfrm>
          <a:prstGeom prst="rect">
            <a:avLst/>
          </a:prstGeom>
          <a:noFill/>
          <a:ln/>
        </p:spPr>
        <p:txBody>
          <a:bodyPr wrap="square" rtlCol="0" anchor="ctr"/>
          <a:lstStyle/>
          <a:p>
            <a:pPr marL="0" indent="0">
              <a:buNone/>
            </a:pPr>
            <a:r>
              <a:rPr lang="en-US" sz="1100" b="1" dirty="0">
                <a:solidFill>
                  <a:srgbClr val="1E3A5F"/>
                </a:solidFill>
              </a:rPr>
              <a:t>Stage 3: Clear attachment</a:t>
            </a:r>
            <a:endParaRPr lang="en-US" sz="1100" dirty="0"/>
          </a:p>
        </p:txBody>
      </p:sp>
      <p:sp>
        <p:nvSpPr>
          <p:cNvPr id="15" name="Text 13"/>
          <p:cNvSpPr/>
          <p:nvPr/>
        </p:nvSpPr>
        <p:spPr>
          <a:xfrm>
            <a:off x="457200" y="3520440"/>
            <a:ext cx="1828800" cy="822960"/>
          </a:xfrm>
          <a:prstGeom prst="rect">
            <a:avLst/>
          </a:prstGeom>
          <a:noFill/>
          <a:ln/>
        </p:spPr>
        <p:txBody>
          <a:bodyPr wrap="square" rtlCol="0" anchor="ctr"/>
          <a:lstStyle/>
          <a:p>
            <a:r>
              <a:rPr lang="en-US" sz="900" dirty="0">
                <a:solidFill>
                  <a:srgbClr val="1A1A1A"/>
                </a:solidFill>
              </a:rPr>
              <a:t>A baby feels super sad and upset when they're away from their main caretaker. They show lots of distress during separations from this primary caregiver.</a:t>
            </a:r>
            <a:endParaRPr lang="en-US" sz="900" dirty="0"/>
          </a:p>
        </p:txBody>
      </p:sp>
      <p:sp>
        <p:nvSpPr>
          <p:cNvPr id="16" name="Shape 14"/>
          <p:cNvSpPr/>
          <p:nvPr/>
        </p:nvSpPr>
        <p:spPr>
          <a:xfrm>
            <a:off x="4754880" y="2743200"/>
            <a:ext cx="2011680" cy="1645920"/>
          </a:xfrm>
          <a:prstGeom prst="rect">
            <a:avLst/>
          </a:prstGeom>
          <a:solidFill>
            <a:srgbClr val="F5F5F5"/>
          </a:solidFill>
          <a:ln w="25400">
            <a:solidFill>
              <a:srgbClr val="0F2F4F"/>
            </a:solidFill>
            <a:prstDash val="solid"/>
          </a:ln>
          <a:effectLst>
            <a:outerShdw blurRad="38100" dist="12700" dir="16200000" algn="bl" rotWithShape="0">
              <a:srgbClr val="000000">
                <a:alpha val="10000"/>
              </a:srgbClr>
            </a:outerShdw>
          </a:effectLst>
        </p:spPr>
        <p:txBody>
          <a:bodyPr/>
          <a:lstStyle/>
          <a:p>
            <a:endParaRPr lang="en-US"/>
          </a:p>
        </p:txBody>
      </p:sp>
      <p:sp>
        <p:nvSpPr>
          <p:cNvPr id="17" name="Text 15"/>
          <p:cNvSpPr/>
          <p:nvPr/>
        </p:nvSpPr>
        <p:spPr>
          <a:xfrm>
            <a:off x="4846320" y="2834640"/>
            <a:ext cx="1828800" cy="274320"/>
          </a:xfrm>
          <a:prstGeom prst="rect">
            <a:avLst/>
          </a:prstGeom>
          <a:noFill/>
          <a:ln/>
        </p:spPr>
        <p:txBody>
          <a:bodyPr wrap="square" rtlCol="0" anchor="ctr"/>
          <a:lstStyle/>
          <a:p>
            <a:pPr marL="0" indent="0">
              <a:buNone/>
            </a:pPr>
            <a:r>
              <a:rPr lang="en-US" sz="1100" b="1" dirty="0">
                <a:solidFill>
                  <a:srgbClr val="00A896"/>
                </a:solidFill>
              </a:rPr>
              <a:t>2+ years</a:t>
            </a:r>
            <a:endParaRPr lang="en-US" sz="1100" dirty="0"/>
          </a:p>
        </p:txBody>
      </p:sp>
      <p:sp>
        <p:nvSpPr>
          <p:cNvPr id="18" name="Text 16"/>
          <p:cNvSpPr/>
          <p:nvPr/>
        </p:nvSpPr>
        <p:spPr>
          <a:xfrm>
            <a:off x="4846320" y="3154680"/>
            <a:ext cx="1828800" cy="365760"/>
          </a:xfrm>
          <a:prstGeom prst="rect">
            <a:avLst/>
          </a:prstGeom>
          <a:noFill/>
          <a:ln/>
        </p:spPr>
        <p:txBody>
          <a:bodyPr wrap="square" rtlCol="0" anchor="ctr"/>
          <a:lstStyle/>
          <a:p>
            <a:pPr marL="0" indent="0">
              <a:buNone/>
            </a:pPr>
            <a:r>
              <a:rPr lang="en-US" sz="1100" b="1" dirty="0">
                <a:solidFill>
                  <a:srgbClr val="1E3A5F"/>
                </a:solidFill>
              </a:rPr>
              <a:t>Stage 4: Goal-corrected</a:t>
            </a:r>
            <a:endParaRPr lang="en-US" sz="1100" dirty="0"/>
          </a:p>
        </p:txBody>
      </p:sp>
      <p:sp>
        <p:nvSpPr>
          <p:cNvPr id="19" name="Text 17"/>
          <p:cNvSpPr/>
          <p:nvPr/>
        </p:nvSpPr>
        <p:spPr>
          <a:xfrm>
            <a:off x="4846320" y="3520440"/>
            <a:ext cx="1828800" cy="822960"/>
          </a:xfrm>
          <a:prstGeom prst="rect">
            <a:avLst/>
          </a:prstGeom>
          <a:noFill/>
          <a:ln/>
        </p:spPr>
        <p:txBody>
          <a:bodyPr wrap="square" rtlCol="0" anchor="ctr"/>
          <a:lstStyle/>
          <a:p>
            <a:r>
              <a:rPr lang="en-US" sz="900" dirty="0">
                <a:solidFill>
                  <a:srgbClr val="1A1A1A"/>
                </a:solidFill>
              </a:rPr>
              <a:t>The child gets the caregiver's behavior, showing more flexible attachment behaviors.</a:t>
            </a:r>
            <a:endParaRPr lang="en-US" sz="900" dirty="0"/>
          </a:p>
        </p:txBody>
      </p:sp>
      <p:sp>
        <p:nvSpPr>
          <p:cNvPr id="20" name="Text 18"/>
          <p:cNvSpPr/>
          <p:nvPr/>
        </p:nvSpPr>
        <p:spPr>
          <a:xfrm>
            <a:off x="457200" y="4663440"/>
            <a:ext cx="8229600" cy="274320"/>
          </a:xfrm>
          <a:prstGeom prst="rect">
            <a:avLst/>
          </a:prstGeom>
          <a:noFill/>
          <a:ln/>
        </p:spPr>
        <p:txBody>
          <a:bodyPr wrap="square" rtlCol="0" anchor="ctr"/>
          <a:lstStyle/>
          <a:p>
            <a:pPr marL="0" indent="0">
              <a:buNone/>
            </a:pPr>
            <a:r>
              <a:rPr lang="en-US" sz="1000" i="1" dirty="0">
                <a:solidFill>
                  <a:srgbClr val="666666"/>
                </a:solidFill>
              </a:rPr>
              <a:t>(Bowlby, 1969; Updated perspectives in Bretherton &amp; Munholland, 2023)</a:t>
            </a:r>
            <a:endParaRPr lang="en-US" sz="1000" dirty="0"/>
          </a:p>
        </p:txBody>
      </p:sp>
      <p:pic>
        <p:nvPicPr>
          <p:cNvPr id="28" name="Picture 27">
            <a:extLst>
              <a:ext uri="{FF2B5EF4-FFF2-40B4-BE49-F238E27FC236}">
                <a16:creationId xmlns:a16="http://schemas.microsoft.com/office/drawing/2014/main" id="{00634A86-D6A6-64EF-E1C7-E905CE0AD38F}"/>
              </a:ext>
            </a:extLst>
          </p:cNvPr>
          <p:cNvPicPr>
            <a:picLocks noChangeAspect="1"/>
          </p:cNvPicPr>
          <p:nvPr/>
        </p:nvPicPr>
        <p:blipFill>
          <a:blip r:embed="rId3"/>
          <a:stretch>
            <a:fillRect/>
          </a:stretch>
        </p:blipFill>
        <p:spPr>
          <a:xfrm>
            <a:off x="2468034" y="915885"/>
            <a:ext cx="2103966" cy="1645920"/>
          </a:xfrm>
          <a:prstGeom prst="rect">
            <a:avLst/>
          </a:prstGeom>
        </p:spPr>
      </p:pic>
      <p:pic>
        <p:nvPicPr>
          <p:cNvPr id="30" name="Picture 29">
            <a:extLst>
              <a:ext uri="{FF2B5EF4-FFF2-40B4-BE49-F238E27FC236}">
                <a16:creationId xmlns:a16="http://schemas.microsoft.com/office/drawing/2014/main" id="{EACAD4E2-ED66-7791-E8E7-08335A45D9DB}"/>
              </a:ext>
            </a:extLst>
          </p:cNvPr>
          <p:cNvPicPr>
            <a:picLocks noChangeAspect="1"/>
          </p:cNvPicPr>
          <p:nvPr/>
        </p:nvPicPr>
        <p:blipFill>
          <a:blip r:embed="rId4"/>
          <a:stretch>
            <a:fillRect/>
          </a:stretch>
        </p:blipFill>
        <p:spPr>
          <a:xfrm>
            <a:off x="6858000" y="914400"/>
            <a:ext cx="1895856" cy="1600200"/>
          </a:xfrm>
          <a:prstGeom prst="rect">
            <a:avLst/>
          </a:prstGeom>
        </p:spPr>
      </p:pic>
      <p:pic>
        <p:nvPicPr>
          <p:cNvPr id="32" name="Picture 31">
            <a:extLst>
              <a:ext uri="{FF2B5EF4-FFF2-40B4-BE49-F238E27FC236}">
                <a16:creationId xmlns:a16="http://schemas.microsoft.com/office/drawing/2014/main" id="{3334B53F-E9E5-A3E2-EA99-75FE82DF8362}"/>
              </a:ext>
            </a:extLst>
          </p:cNvPr>
          <p:cNvPicPr>
            <a:picLocks noChangeAspect="1"/>
          </p:cNvPicPr>
          <p:nvPr/>
        </p:nvPicPr>
        <p:blipFill>
          <a:blip r:embed="rId5"/>
          <a:stretch>
            <a:fillRect/>
          </a:stretch>
        </p:blipFill>
        <p:spPr>
          <a:xfrm>
            <a:off x="2484120" y="2741714"/>
            <a:ext cx="2087880" cy="1645920"/>
          </a:xfrm>
          <a:prstGeom prst="rect">
            <a:avLst/>
          </a:prstGeom>
        </p:spPr>
      </p:pic>
      <p:pic>
        <p:nvPicPr>
          <p:cNvPr id="34" name="Picture 33">
            <a:extLst>
              <a:ext uri="{FF2B5EF4-FFF2-40B4-BE49-F238E27FC236}">
                <a16:creationId xmlns:a16="http://schemas.microsoft.com/office/drawing/2014/main" id="{93FECA14-6EE1-8A8C-E4A7-63834DA654AD}"/>
              </a:ext>
            </a:extLst>
          </p:cNvPr>
          <p:cNvPicPr>
            <a:picLocks noChangeAspect="1"/>
          </p:cNvPicPr>
          <p:nvPr/>
        </p:nvPicPr>
        <p:blipFill>
          <a:blip r:embed="rId6"/>
          <a:stretch>
            <a:fillRect/>
          </a:stretch>
        </p:blipFill>
        <p:spPr>
          <a:xfrm>
            <a:off x="6858000" y="2741714"/>
            <a:ext cx="1920240" cy="164592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3: Attachment Styles (Ainsworth et al.)</a:t>
            </a:r>
            <a:endParaRPr lang="en-US" sz="2000" dirty="0"/>
          </a:p>
        </p:txBody>
      </p:sp>
      <p:sp>
        <p:nvSpPr>
          <p:cNvPr id="4" name="Text 2"/>
          <p:cNvSpPr/>
          <p:nvPr/>
        </p:nvSpPr>
        <p:spPr>
          <a:xfrm>
            <a:off x="457200" y="914400"/>
            <a:ext cx="4114800" cy="365760"/>
          </a:xfrm>
          <a:prstGeom prst="rect">
            <a:avLst/>
          </a:prstGeom>
          <a:noFill/>
          <a:ln/>
        </p:spPr>
        <p:txBody>
          <a:bodyPr wrap="square" rtlCol="0" anchor="ctr"/>
          <a:lstStyle/>
          <a:p>
            <a:pPr marL="0" indent="0">
              <a:buNone/>
            </a:pPr>
            <a:r>
              <a:rPr lang="en-US" sz="1600" b="1" dirty="0">
                <a:solidFill>
                  <a:srgbClr val="1E3A5F"/>
                </a:solidFill>
              </a:rPr>
              <a:t>Mary Ainsworth's Research</a:t>
            </a:r>
            <a:endParaRPr lang="en-US" sz="1600" dirty="0"/>
          </a:p>
        </p:txBody>
      </p:sp>
      <p:sp>
        <p:nvSpPr>
          <p:cNvPr id="5" name="Text 3"/>
          <p:cNvSpPr/>
          <p:nvPr/>
        </p:nvSpPr>
        <p:spPr>
          <a:xfrm>
            <a:off x="457200" y="1208917"/>
            <a:ext cx="4114800" cy="1097280"/>
          </a:xfrm>
          <a:prstGeom prst="rect">
            <a:avLst/>
          </a:prstGeom>
          <a:noFill/>
          <a:ln/>
        </p:spPr>
        <p:txBody>
          <a:bodyPr wrap="square" rtlCol="0" anchor="ctr"/>
          <a:lstStyle/>
          <a:p>
            <a:r>
              <a:rPr lang="en-US" sz="1200" dirty="0">
                <a:solidFill>
                  <a:srgbClr val="1A1A1A"/>
                </a:solidFill>
              </a:rPr>
              <a:t>Ainsworth discovered three attachment patterns in 12 to 18-month-old children during the 'Strange Situation' test (Ainsworth, 1970; updated by Hesse, 2024).</a:t>
            </a:r>
            <a:endParaRPr lang="en-US" sz="1200" dirty="0"/>
          </a:p>
        </p:txBody>
      </p:sp>
      <p:sp>
        <p:nvSpPr>
          <p:cNvPr id="6" name="Shape 4"/>
          <p:cNvSpPr/>
          <p:nvPr/>
        </p:nvSpPr>
        <p:spPr>
          <a:xfrm>
            <a:off x="4846320" y="914400"/>
            <a:ext cx="3840480" cy="1097280"/>
          </a:xfrm>
          <a:prstGeom prst="rect">
            <a:avLst/>
          </a:prstGeom>
          <a:solidFill>
            <a:srgbClr val="000000"/>
          </a:solidFill>
          <a:ln w="25400">
            <a:solidFill>
              <a:srgbClr val="2ECC71"/>
            </a:solidFill>
            <a:prstDash val="solid"/>
          </a:ln>
        </p:spPr>
        <p:txBody>
          <a:bodyPr/>
          <a:lstStyle/>
          <a:p>
            <a:endParaRPr lang="en-US"/>
          </a:p>
        </p:txBody>
      </p:sp>
      <p:sp>
        <p:nvSpPr>
          <p:cNvPr id="7" name="Text 5"/>
          <p:cNvSpPr/>
          <p:nvPr/>
        </p:nvSpPr>
        <p:spPr>
          <a:xfrm>
            <a:off x="5029200" y="1005840"/>
            <a:ext cx="3474720" cy="274320"/>
          </a:xfrm>
          <a:prstGeom prst="rect">
            <a:avLst/>
          </a:prstGeom>
          <a:noFill/>
          <a:ln/>
        </p:spPr>
        <p:txBody>
          <a:bodyPr wrap="square" rtlCol="0" anchor="ctr"/>
          <a:lstStyle/>
          <a:p>
            <a:pPr marL="0" indent="0">
              <a:buNone/>
            </a:pPr>
            <a:r>
              <a:rPr lang="en-US" sz="1300" b="1" dirty="0">
                <a:solidFill>
                  <a:srgbClr val="2ECC71"/>
                </a:solidFill>
              </a:rPr>
              <a:t>Secure</a:t>
            </a:r>
            <a:endParaRPr lang="en-US" sz="1300" dirty="0"/>
          </a:p>
        </p:txBody>
      </p:sp>
      <p:sp>
        <p:nvSpPr>
          <p:cNvPr id="8" name="Text 6"/>
          <p:cNvSpPr/>
          <p:nvPr/>
        </p:nvSpPr>
        <p:spPr>
          <a:xfrm>
            <a:off x="5029200" y="1325880"/>
            <a:ext cx="3474720" cy="594360"/>
          </a:xfrm>
          <a:prstGeom prst="rect">
            <a:avLst/>
          </a:prstGeom>
          <a:noFill/>
          <a:ln/>
        </p:spPr>
        <p:txBody>
          <a:bodyPr wrap="square" rtlCol="0" anchor="ctr"/>
          <a:lstStyle/>
          <a:p>
            <a:r>
              <a:rPr lang="en-US" sz="1100" dirty="0">
                <a:solidFill>
                  <a:schemeClr val="bg1"/>
                </a:solidFill>
              </a:rPr>
              <a:t>Kids got distressed during separation but were quickly comforted upon reunion.</a:t>
            </a:r>
          </a:p>
        </p:txBody>
      </p:sp>
      <p:sp>
        <p:nvSpPr>
          <p:cNvPr id="9" name="Shape 7"/>
          <p:cNvSpPr/>
          <p:nvPr/>
        </p:nvSpPr>
        <p:spPr>
          <a:xfrm>
            <a:off x="4846320" y="2194560"/>
            <a:ext cx="3840480" cy="1097280"/>
          </a:xfrm>
          <a:prstGeom prst="rect">
            <a:avLst/>
          </a:prstGeom>
          <a:solidFill>
            <a:srgbClr val="000000"/>
          </a:solidFill>
          <a:ln w="25400">
            <a:solidFill>
              <a:srgbClr val="E74C3C"/>
            </a:solidFill>
            <a:prstDash val="solid"/>
          </a:ln>
        </p:spPr>
        <p:txBody>
          <a:bodyPr/>
          <a:lstStyle/>
          <a:p>
            <a:endParaRPr lang="en-US"/>
          </a:p>
        </p:txBody>
      </p:sp>
      <p:sp>
        <p:nvSpPr>
          <p:cNvPr id="10" name="Text 8"/>
          <p:cNvSpPr/>
          <p:nvPr/>
        </p:nvSpPr>
        <p:spPr>
          <a:xfrm>
            <a:off x="5029200" y="2286000"/>
            <a:ext cx="3474720" cy="274320"/>
          </a:xfrm>
          <a:prstGeom prst="rect">
            <a:avLst/>
          </a:prstGeom>
          <a:noFill/>
          <a:ln/>
        </p:spPr>
        <p:txBody>
          <a:bodyPr wrap="square" rtlCol="0" anchor="ctr"/>
          <a:lstStyle/>
          <a:p>
            <a:pPr marL="0" indent="0">
              <a:buNone/>
            </a:pPr>
            <a:r>
              <a:rPr lang="en-US" sz="1300" b="1" dirty="0">
                <a:solidFill>
                  <a:srgbClr val="E74C3C"/>
                </a:solidFill>
              </a:rPr>
              <a:t>Insecure-Avoidant</a:t>
            </a:r>
            <a:endParaRPr lang="en-US" sz="1300" dirty="0"/>
          </a:p>
        </p:txBody>
      </p:sp>
      <p:sp>
        <p:nvSpPr>
          <p:cNvPr id="11" name="Text 9"/>
          <p:cNvSpPr/>
          <p:nvPr/>
        </p:nvSpPr>
        <p:spPr>
          <a:xfrm>
            <a:off x="5029200" y="2606040"/>
            <a:ext cx="3474720" cy="594360"/>
          </a:xfrm>
          <a:prstGeom prst="rect">
            <a:avLst/>
          </a:prstGeom>
          <a:noFill/>
          <a:ln/>
        </p:spPr>
        <p:txBody>
          <a:bodyPr wrap="square" rtlCol="0" anchor="ctr"/>
          <a:lstStyle/>
          <a:p>
            <a:r>
              <a:rPr lang="en-US" sz="1100" dirty="0">
                <a:solidFill>
                  <a:schemeClr val="bg1"/>
                </a:solidFill>
              </a:rPr>
              <a:t>Minimal distress and avoided the caregiver upon return.</a:t>
            </a:r>
          </a:p>
        </p:txBody>
      </p:sp>
      <p:sp>
        <p:nvSpPr>
          <p:cNvPr id="12" name="Shape 10"/>
          <p:cNvSpPr/>
          <p:nvPr/>
        </p:nvSpPr>
        <p:spPr>
          <a:xfrm>
            <a:off x="4846320" y="3474720"/>
            <a:ext cx="3840480" cy="1097280"/>
          </a:xfrm>
          <a:prstGeom prst="rect">
            <a:avLst/>
          </a:prstGeom>
          <a:solidFill>
            <a:srgbClr val="000000"/>
          </a:solidFill>
          <a:ln w="25400">
            <a:solidFill>
              <a:srgbClr val="F39C12"/>
            </a:solidFill>
            <a:prstDash val="solid"/>
          </a:ln>
        </p:spPr>
        <p:txBody>
          <a:bodyPr/>
          <a:lstStyle/>
          <a:p>
            <a:endParaRPr lang="en-US"/>
          </a:p>
        </p:txBody>
      </p:sp>
      <p:sp>
        <p:nvSpPr>
          <p:cNvPr id="13" name="Text 11"/>
          <p:cNvSpPr/>
          <p:nvPr/>
        </p:nvSpPr>
        <p:spPr>
          <a:xfrm>
            <a:off x="5029200" y="3566160"/>
            <a:ext cx="3474720" cy="274320"/>
          </a:xfrm>
          <a:prstGeom prst="rect">
            <a:avLst/>
          </a:prstGeom>
          <a:noFill/>
          <a:ln/>
        </p:spPr>
        <p:txBody>
          <a:bodyPr wrap="square" rtlCol="0" anchor="ctr"/>
          <a:lstStyle/>
          <a:p>
            <a:pPr marL="0" indent="0">
              <a:buNone/>
            </a:pPr>
            <a:r>
              <a:rPr lang="en-US" sz="1300" b="1" dirty="0">
                <a:solidFill>
                  <a:srgbClr val="F39C12"/>
                </a:solidFill>
              </a:rPr>
              <a:t>Insecure-Resistant</a:t>
            </a:r>
            <a:endParaRPr lang="en-US" sz="1300" dirty="0"/>
          </a:p>
        </p:txBody>
      </p:sp>
      <p:sp>
        <p:nvSpPr>
          <p:cNvPr id="14" name="Text 12"/>
          <p:cNvSpPr/>
          <p:nvPr/>
        </p:nvSpPr>
        <p:spPr>
          <a:xfrm>
            <a:off x="5029200" y="3886200"/>
            <a:ext cx="3474720" cy="594360"/>
          </a:xfrm>
          <a:prstGeom prst="rect">
            <a:avLst/>
          </a:prstGeom>
          <a:noFill/>
          <a:ln/>
        </p:spPr>
        <p:txBody>
          <a:bodyPr wrap="square" rtlCol="0" anchor="ctr"/>
          <a:lstStyle/>
          <a:p>
            <a:r>
              <a:rPr lang="en-US" sz="1100" dirty="0">
                <a:solidFill>
                  <a:schemeClr val="bg1"/>
                </a:solidFill>
              </a:rPr>
              <a:t>Highly upset and had ambivalent behavior when seeing their caregiver again.</a:t>
            </a:r>
          </a:p>
        </p:txBody>
      </p:sp>
      <p:pic>
        <p:nvPicPr>
          <p:cNvPr id="16" name="Picture 15">
            <a:extLst>
              <a:ext uri="{FF2B5EF4-FFF2-40B4-BE49-F238E27FC236}">
                <a16:creationId xmlns:a16="http://schemas.microsoft.com/office/drawing/2014/main" id="{8B1A5C0C-19A1-0EEC-8FF8-AE33AA26DB3D}"/>
              </a:ext>
            </a:extLst>
          </p:cNvPr>
          <p:cNvPicPr>
            <a:picLocks noChangeAspect="1"/>
          </p:cNvPicPr>
          <p:nvPr/>
        </p:nvPicPr>
        <p:blipFill>
          <a:blip r:embed="rId3"/>
          <a:stretch>
            <a:fillRect/>
          </a:stretch>
        </p:blipFill>
        <p:spPr>
          <a:xfrm>
            <a:off x="457200" y="2189001"/>
            <a:ext cx="1954530" cy="1303020"/>
          </a:xfrm>
          <a:prstGeom prst="rect">
            <a:avLst/>
          </a:prstGeom>
        </p:spPr>
      </p:pic>
      <p:pic>
        <p:nvPicPr>
          <p:cNvPr id="18" name="Picture 17">
            <a:extLst>
              <a:ext uri="{FF2B5EF4-FFF2-40B4-BE49-F238E27FC236}">
                <a16:creationId xmlns:a16="http://schemas.microsoft.com/office/drawing/2014/main" id="{9349DAA0-CF5A-615E-4862-8DC43D7624DB}"/>
              </a:ext>
            </a:extLst>
          </p:cNvPr>
          <p:cNvPicPr>
            <a:picLocks noChangeAspect="1"/>
          </p:cNvPicPr>
          <p:nvPr/>
        </p:nvPicPr>
        <p:blipFill>
          <a:blip r:embed="rId4"/>
          <a:stretch>
            <a:fillRect/>
          </a:stretch>
        </p:blipFill>
        <p:spPr>
          <a:xfrm>
            <a:off x="2585706" y="2179670"/>
            <a:ext cx="1954530" cy="1323067"/>
          </a:xfrm>
          <a:prstGeom prst="rect">
            <a:avLst/>
          </a:prstGeom>
        </p:spPr>
      </p:pic>
      <p:pic>
        <p:nvPicPr>
          <p:cNvPr id="20" name="Picture 19">
            <a:extLst>
              <a:ext uri="{FF2B5EF4-FFF2-40B4-BE49-F238E27FC236}">
                <a16:creationId xmlns:a16="http://schemas.microsoft.com/office/drawing/2014/main" id="{3C1FF61B-FB56-B743-73C0-7A337967C79F}"/>
              </a:ext>
            </a:extLst>
          </p:cNvPr>
          <p:cNvPicPr>
            <a:picLocks noChangeAspect="1"/>
          </p:cNvPicPr>
          <p:nvPr/>
        </p:nvPicPr>
        <p:blipFill>
          <a:blip r:embed="rId5"/>
          <a:stretch>
            <a:fillRect/>
          </a:stretch>
        </p:blipFill>
        <p:spPr>
          <a:xfrm>
            <a:off x="1390266" y="3596990"/>
            <a:ext cx="2219599" cy="121158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4: Isaac's Case - Background Information</a:t>
            </a:r>
            <a:endParaRPr lang="en-US" sz="2000" dirty="0"/>
          </a:p>
        </p:txBody>
      </p:sp>
      <p:sp>
        <p:nvSpPr>
          <p:cNvPr id="4" name="Text 2"/>
          <p:cNvSpPr/>
          <p:nvPr/>
        </p:nvSpPr>
        <p:spPr>
          <a:xfrm>
            <a:off x="4730621" y="699790"/>
            <a:ext cx="4114800" cy="274320"/>
          </a:xfrm>
          <a:prstGeom prst="rect">
            <a:avLst/>
          </a:prstGeom>
          <a:noFill/>
          <a:ln/>
        </p:spPr>
        <p:txBody>
          <a:bodyPr wrap="square" rtlCol="0" anchor="ctr"/>
          <a:lstStyle/>
          <a:p>
            <a:pPr marL="0" indent="0">
              <a:buNone/>
            </a:pPr>
            <a:r>
              <a:rPr lang="en-US" sz="1400" b="1" dirty="0">
                <a:solidFill>
                  <a:srgbClr val="1E3A5F"/>
                </a:solidFill>
              </a:rPr>
              <a:t>Background Context</a:t>
            </a:r>
            <a:endParaRPr lang="en-US" sz="1400" dirty="0"/>
          </a:p>
        </p:txBody>
      </p:sp>
      <p:sp>
        <p:nvSpPr>
          <p:cNvPr id="5" name="Text 3"/>
          <p:cNvSpPr/>
          <p:nvPr/>
        </p:nvSpPr>
        <p:spPr>
          <a:xfrm>
            <a:off x="4749283" y="858412"/>
            <a:ext cx="4114800" cy="1041292"/>
          </a:xfrm>
          <a:prstGeom prst="rect">
            <a:avLst/>
          </a:prstGeom>
          <a:noFill/>
          <a:ln/>
        </p:spPr>
        <p:txBody>
          <a:bodyPr wrap="square" rtlCol="0" anchor="ctr"/>
          <a:lstStyle/>
          <a:p>
            <a:pPr marL="342900" indent="-342900">
              <a:buSzPct val="100000"/>
              <a:buChar char="•"/>
            </a:pPr>
            <a:r>
              <a:rPr lang="en-US" sz="1100" dirty="0">
                <a:solidFill>
                  <a:srgbClr val="1A1A1A"/>
                </a:solidFill>
              </a:rPr>
              <a:t>Age: 4 years old</a:t>
            </a:r>
            <a:endParaRPr lang="en-US" sz="1100" dirty="0"/>
          </a:p>
          <a:p>
            <a:pPr marL="342900" indent="-342900">
              <a:buSzPct val="100000"/>
              <a:buChar char="•"/>
            </a:pPr>
            <a:r>
              <a:rPr lang="en-US" sz="1100" dirty="0">
                <a:solidFill>
                  <a:srgbClr val="1A1A1A"/>
                </a:solidFill>
              </a:rPr>
              <a:t>Mother: Single parent dealing with post-natal depression</a:t>
            </a:r>
            <a:endParaRPr lang="en-US" sz="1100" dirty="0"/>
          </a:p>
          <a:p>
            <a:pPr marL="342900" indent="-342900">
              <a:buSzPct val="100000"/>
              <a:buChar char="•"/>
            </a:pPr>
            <a:r>
              <a:rPr lang="en-US" sz="1100" dirty="0">
                <a:solidFill>
                  <a:srgbClr val="1A1A1A"/>
                </a:solidFill>
              </a:rPr>
              <a:t>Background: Recently moved to London, so childcare is all messed up.</a:t>
            </a:r>
            <a:endParaRPr lang="en-US" sz="1100" dirty="0"/>
          </a:p>
          <a:p>
            <a:pPr marL="342900" indent="-342900">
              <a:buSzPct val="100000"/>
              <a:buChar char="•"/>
            </a:pPr>
            <a:r>
              <a:rPr lang="en-US" sz="1100" dirty="0">
                <a:solidFill>
                  <a:srgbClr val="1A1A1A"/>
                </a:solidFill>
              </a:rPr>
              <a:t>Support: Limited social support network</a:t>
            </a:r>
            <a:endParaRPr lang="en-US" sz="1100" dirty="0"/>
          </a:p>
        </p:txBody>
      </p:sp>
      <p:sp>
        <p:nvSpPr>
          <p:cNvPr id="6" name="Text 4"/>
          <p:cNvSpPr/>
          <p:nvPr/>
        </p:nvSpPr>
        <p:spPr>
          <a:xfrm>
            <a:off x="4754880" y="1828805"/>
            <a:ext cx="3931920" cy="274320"/>
          </a:xfrm>
          <a:prstGeom prst="rect">
            <a:avLst/>
          </a:prstGeom>
          <a:noFill/>
          <a:ln/>
        </p:spPr>
        <p:txBody>
          <a:bodyPr wrap="square" rtlCol="0" anchor="ctr"/>
          <a:lstStyle/>
          <a:p>
            <a:pPr marL="0" indent="0">
              <a:buNone/>
            </a:pPr>
            <a:r>
              <a:rPr lang="en-US" sz="1400" b="1" dirty="0">
                <a:solidFill>
                  <a:srgbClr val="1E3A5F"/>
                </a:solidFill>
              </a:rPr>
              <a:t>Staff Observations</a:t>
            </a:r>
            <a:endParaRPr lang="en-US" sz="1400" dirty="0"/>
          </a:p>
        </p:txBody>
      </p:sp>
      <p:sp>
        <p:nvSpPr>
          <p:cNvPr id="7" name="Text 5"/>
          <p:cNvSpPr/>
          <p:nvPr/>
        </p:nvSpPr>
        <p:spPr>
          <a:xfrm>
            <a:off x="4754880" y="2129248"/>
            <a:ext cx="3931920" cy="1155130"/>
          </a:xfrm>
          <a:prstGeom prst="rect">
            <a:avLst/>
          </a:prstGeom>
          <a:noFill/>
          <a:ln/>
        </p:spPr>
        <p:txBody>
          <a:bodyPr wrap="square" rtlCol="0" anchor="ctr"/>
          <a:lstStyle/>
          <a:p>
            <a:pPr marL="342900" indent="-342900">
              <a:buSzPct val="100000"/>
              <a:buChar char="•"/>
            </a:pPr>
            <a:r>
              <a:rPr lang="en-US" sz="1100" dirty="0">
                <a:solidFill>
                  <a:srgbClr val="1A1A1A"/>
                </a:solidFill>
              </a:rPr>
              <a:t>During free play, he's quiet and keeps to himself. He gets upset when his mom leaves.</a:t>
            </a:r>
          </a:p>
          <a:p>
            <a:pPr marL="342900" indent="-342900">
              <a:buSzPct val="100000"/>
              <a:buChar char="•"/>
            </a:pPr>
            <a:r>
              <a:rPr lang="en-US" sz="1100" dirty="0">
                <a:solidFill>
                  <a:srgbClr val="1A1A1A"/>
                </a:solidFill>
              </a:rPr>
              <a:t>Also, his language skills aren't where they should be.</a:t>
            </a:r>
          </a:p>
          <a:p>
            <a:pPr marL="342900" indent="-342900">
              <a:buSzPct val="100000"/>
              <a:buChar char="•"/>
            </a:pPr>
            <a:r>
              <a:rPr lang="en-US" sz="1100" dirty="0">
                <a:solidFill>
                  <a:srgbClr val="1A1A1A"/>
                </a:solidFill>
              </a:rPr>
              <a:t>It's hard for him to join in group activities too.</a:t>
            </a:r>
          </a:p>
          <a:p>
            <a:pPr marL="342900" indent="-342900">
              <a:buSzPct val="100000"/>
              <a:buChar char="•"/>
            </a:pPr>
            <a:r>
              <a:rPr lang="en-US" sz="1100" dirty="0">
                <a:solidFill>
                  <a:srgbClr val="1A1A1A"/>
                </a:solidFill>
              </a:rPr>
              <a:t>His mom says he doesn't sleep well, is clingy, and can't play alone much on his own either.</a:t>
            </a:r>
            <a:endParaRPr lang="en-US" sz="1100" dirty="0"/>
          </a:p>
        </p:txBody>
      </p:sp>
      <p:sp>
        <p:nvSpPr>
          <p:cNvPr id="8" name="Shape 6"/>
          <p:cNvSpPr/>
          <p:nvPr/>
        </p:nvSpPr>
        <p:spPr>
          <a:xfrm>
            <a:off x="457200" y="3291840"/>
            <a:ext cx="8229600" cy="1463040"/>
          </a:xfrm>
          <a:prstGeom prst="rect">
            <a:avLst/>
          </a:prstGeom>
          <a:solidFill>
            <a:srgbClr val="FFF3CD"/>
          </a:solidFill>
          <a:ln w="12700">
            <a:solidFill>
              <a:srgbClr val="FF9800"/>
            </a:solidFill>
            <a:prstDash val="solid"/>
          </a:ln>
        </p:spPr>
        <p:txBody>
          <a:bodyPr/>
          <a:lstStyle/>
          <a:p>
            <a:endParaRPr lang="en-US"/>
          </a:p>
        </p:txBody>
      </p:sp>
      <p:sp>
        <p:nvSpPr>
          <p:cNvPr id="9" name="Text 7"/>
          <p:cNvSpPr/>
          <p:nvPr/>
        </p:nvSpPr>
        <p:spPr>
          <a:xfrm>
            <a:off x="640080" y="3429000"/>
            <a:ext cx="7863840" cy="228600"/>
          </a:xfrm>
          <a:prstGeom prst="rect">
            <a:avLst/>
          </a:prstGeom>
          <a:noFill/>
          <a:ln/>
        </p:spPr>
        <p:txBody>
          <a:bodyPr wrap="square" rtlCol="0" anchor="ctr"/>
          <a:lstStyle/>
          <a:p>
            <a:pPr marL="0" indent="0">
              <a:buNone/>
            </a:pPr>
            <a:r>
              <a:rPr lang="en-US" sz="1200" b="1" dirty="0">
                <a:solidFill>
                  <a:srgbClr val="0F2F4F"/>
                </a:solidFill>
              </a:rPr>
              <a:t>Application of Bowlby's Theory to Isaac</a:t>
            </a:r>
            <a:endParaRPr lang="en-US" sz="1200" dirty="0"/>
          </a:p>
        </p:txBody>
      </p:sp>
      <p:sp>
        <p:nvSpPr>
          <p:cNvPr id="10" name="Text 8"/>
          <p:cNvSpPr/>
          <p:nvPr/>
        </p:nvSpPr>
        <p:spPr>
          <a:xfrm>
            <a:off x="640080" y="3703320"/>
            <a:ext cx="7863840" cy="960120"/>
          </a:xfrm>
          <a:prstGeom prst="rect">
            <a:avLst/>
          </a:prstGeom>
          <a:noFill/>
          <a:ln/>
        </p:spPr>
        <p:txBody>
          <a:bodyPr wrap="square" rtlCol="0" anchor="ctr"/>
          <a:lstStyle/>
          <a:p>
            <a:r>
              <a:rPr lang="en-US" sz="1100" dirty="0">
                <a:solidFill>
                  <a:srgbClr val="1A1A1A"/>
                </a:solidFill>
              </a:rPr>
              <a:t>Isaac's behavior points to insecure attachment patterns. His frequent childcare changes and his mom's depression and isolation match Bowlby's attachment theory (Bowlby, 1969). Plus, his language delays and actions show he missed out on positive attachment experiences earlier in life (Sroufe, 2005; Hesse &amp; Main, 2020).</a:t>
            </a:r>
            <a:endParaRPr lang="en-US" sz="1100" dirty="0"/>
          </a:p>
        </p:txBody>
      </p:sp>
      <p:pic>
        <p:nvPicPr>
          <p:cNvPr id="12" name="Picture 11">
            <a:extLst>
              <a:ext uri="{FF2B5EF4-FFF2-40B4-BE49-F238E27FC236}">
                <a16:creationId xmlns:a16="http://schemas.microsoft.com/office/drawing/2014/main" id="{BCA5674B-D90B-2232-343B-198CCF57CDA6}"/>
              </a:ext>
            </a:extLst>
          </p:cNvPr>
          <p:cNvPicPr>
            <a:picLocks noChangeAspect="1"/>
          </p:cNvPicPr>
          <p:nvPr/>
        </p:nvPicPr>
        <p:blipFill>
          <a:blip r:embed="rId3"/>
          <a:stretch>
            <a:fillRect/>
          </a:stretch>
        </p:blipFill>
        <p:spPr>
          <a:xfrm>
            <a:off x="513190" y="699976"/>
            <a:ext cx="4030823" cy="253394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5: Nature vs Nurture Debate</a:t>
            </a:r>
            <a:endParaRPr lang="en-US" sz="2000" dirty="0"/>
          </a:p>
        </p:txBody>
      </p:sp>
      <p:sp>
        <p:nvSpPr>
          <p:cNvPr id="4" name="Shape 2"/>
          <p:cNvSpPr/>
          <p:nvPr/>
        </p:nvSpPr>
        <p:spPr>
          <a:xfrm>
            <a:off x="457200" y="914400"/>
            <a:ext cx="4023360" cy="3657600"/>
          </a:xfrm>
          <a:prstGeom prst="rect">
            <a:avLst/>
          </a:prstGeom>
          <a:solidFill>
            <a:srgbClr val="F5F5F5"/>
          </a:solidFill>
          <a:ln w="25400">
            <a:solidFill>
              <a:srgbClr val="0F2F4F"/>
            </a:solidFill>
            <a:prstDash val="solid"/>
          </a:ln>
        </p:spPr>
        <p:txBody>
          <a:bodyPr/>
          <a:lstStyle/>
          <a:p>
            <a:endParaRPr lang="en-US"/>
          </a:p>
        </p:txBody>
      </p:sp>
      <p:sp>
        <p:nvSpPr>
          <p:cNvPr id="5" name="Text 3"/>
          <p:cNvSpPr/>
          <p:nvPr/>
        </p:nvSpPr>
        <p:spPr>
          <a:xfrm>
            <a:off x="640080" y="1097280"/>
            <a:ext cx="3657600" cy="365760"/>
          </a:xfrm>
          <a:prstGeom prst="rect">
            <a:avLst/>
          </a:prstGeom>
          <a:noFill/>
          <a:ln/>
        </p:spPr>
        <p:txBody>
          <a:bodyPr wrap="square" rtlCol="0" anchor="ctr"/>
          <a:lstStyle/>
          <a:p>
            <a:pPr marL="0" indent="0">
              <a:buNone/>
            </a:pPr>
            <a:r>
              <a:rPr lang="en-US" sz="1400" b="1" dirty="0">
                <a:solidFill>
                  <a:srgbClr val="00A896"/>
                </a:solidFill>
              </a:rPr>
              <a:t>Biological Influences (Nature)</a:t>
            </a:r>
            <a:endParaRPr lang="en-US" sz="1400" dirty="0"/>
          </a:p>
        </p:txBody>
      </p:sp>
      <p:sp>
        <p:nvSpPr>
          <p:cNvPr id="6" name="Text 4"/>
          <p:cNvSpPr/>
          <p:nvPr/>
        </p:nvSpPr>
        <p:spPr>
          <a:xfrm>
            <a:off x="640080" y="1493520"/>
            <a:ext cx="3657600" cy="274320"/>
          </a:xfrm>
          <a:prstGeom prst="rect">
            <a:avLst/>
          </a:prstGeom>
          <a:noFill/>
          <a:ln/>
        </p:spPr>
        <p:txBody>
          <a:bodyPr wrap="square" rtlCol="0" anchor="ctr"/>
          <a:lstStyle/>
          <a:p>
            <a:pPr marL="0" indent="0">
              <a:buNone/>
            </a:pPr>
            <a:r>
              <a:rPr lang="en-US" sz="1100" b="1" dirty="0">
                <a:solidFill>
                  <a:srgbClr val="1E3A5F"/>
                </a:solidFill>
              </a:rPr>
              <a:t>Factors affecting Isaac's development:</a:t>
            </a:r>
            <a:endParaRPr lang="en-US" sz="1100" dirty="0"/>
          </a:p>
        </p:txBody>
      </p:sp>
      <p:sp>
        <p:nvSpPr>
          <p:cNvPr id="7" name="Text 5"/>
          <p:cNvSpPr/>
          <p:nvPr/>
        </p:nvSpPr>
        <p:spPr>
          <a:xfrm>
            <a:off x="640080" y="1711851"/>
            <a:ext cx="3657600" cy="1299857"/>
          </a:xfrm>
          <a:prstGeom prst="rect">
            <a:avLst/>
          </a:prstGeom>
          <a:noFill/>
          <a:ln/>
        </p:spPr>
        <p:txBody>
          <a:bodyPr wrap="square" rtlCol="0" anchor="ctr"/>
          <a:lstStyle/>
          <a:p>
            <a:pPr marL="342900" indent="-342900">
              <a:buSzPct val="100000"/>
              <a:buChar char="•"/>
            </a:pPr>
            <a:r>
              <a:rPr lang="en-US" sz="1000" dirty="0">
                <a:solidFill>
                  <a:srgbClr val="1A1A1A"/>
                </a:solidFill>
              </a:rPr>
              <a:t>Temperament can biologically predispose someone to withdraw.</a:t>
            </a:r>
          </a:p>
          <a:p>
            <a:pPr marL="342900" indent="-342900">
              <a:buSzPct val="100000"/>
              <a:buChar char="•"/>
            </a:pPr>
            <a:r>
              <a:rPr lang="en-US" sz="1000" dirty="0">
                <a:solidFill>
                  <a:srgbClr val="1A1A1A"/>
                </a:solidFill>
              </a:rPr>
              <a:t>Brain development is affected by early stress.</a:t>
            </a:r>
            <a:endParaRPr lang="en-US" sz="1000" dirty="0"/>
          </a:p>
          <a:p>
            <a:pPr marL="342900" indent="-342900">
              <a:buSzPct val="100000"/>
              <a:buChar char="•"/>
            </a:pPr>
            <a:r>
              <a:rPr lang="en-US" sz="1000" dirty="0">
                <a:solidFill>
                  <a:srgbClr val="1A1A1A"/>
                </a:solidFill>
              </a:rPr>
              <a:t>Genetic factors might make people more prone to anxiety or depression too.</a:t>
            </a:r>
            <a:endParaRPr lang="en-US" sz="1000" dirty="0"/>
          </a:p>
          <a:p>
            <a:pPr marL="342900" indent="-342900">
              <a:buSzPct val="100000"/>
              <a:buChar char="•"/>
            </a:pPr>
            <a:r>
              <a:rPr lang="en-US" sz="1000" dirty="0">
                <a:solidFill>
                  <a:srgbClr val="1A1A1A"/>
                </a:solidFill>
              </a:rPr>
              <a:t>Early adversity changes how the HPA axis develops, says research by (Teicher &amp; Samson, 2024). It's significant, but that's the only fact I've got.</a:t>
            </a:r>
            <a:endParaRPr lang="en-US" sz="1000" dirty="0"/>
          </a:p>
        </p:txBody>
      </p:sp>
      <p:sp>
        <p:nvSpPr>
          <p:cNvPr id="8" name="Shape 6"/>
          <p:cNvSpPr/>
          <p:nvPr/>
        </p:nvSpPr>
        <p:spPr>
          <a:xfrm>
            <a:off x="4663440" y="914400"/>
            <a:ext cx="4023360" cy="3657600"/>
          </a:xfrm>
          <a:prstGeom prst="rect">
            <a:avLst/>
          </a:prstGeom>
          <a:solidFill>
            <a:srgbClr val="F5F5F5"/>
          </a:solidFill>
          <a:ln w="25400">
            <a:solidFill>
              <a:srgbClr val="0F2F4F"/>
            </a:solidFill>
            <a:prstDash val="solid"/>
          </a:ln>
        </p:spPr>
        <p:txBody>
          <a:bodyPr/>
          <a:lstStyle/>
          <a:p>
            <a:endParaRPr lang="en-US"/>
          </a:p>
        </p:txBody>
      </p:sp>
      <p:sp>
        <p:nvSpPr>
          <p:cNvPr id="9" name="Text 7"/>
          <p:cNvSpPr/>
          <p:nvPr/>
        </p:nvSpPr>
        <p:spPr>
          <a:xfrm>
            <a:off x="4846320" y="1097280"/>
            <a:ext cx="3657600" cy="365760"/>
          </a:xfrm>
          <a:prstGeom prst="rect">
            <a:avLst/>
          </a:prstGeom>
          <a:noFill/>
          <a:ln/>
        </p:spPr>
        <p:txBody>
          <a:bodyPr wrap="square" rtlCol="0" anchor="ctr"/>
          <a:lstStyle/>
          <a:p>
            <a:pPr marL="0" indent="0">
              <a:buNone/>
            </a:pPr>
            <a:r>
              <a:rPr lang="en-US" sz="1400" b="1" dirty="0">
                <a:solidFill>
                  <a:srgbClr val="00A896"/>
                </a:solidFill>
              </a:rPr>
              <a:t>Environmental Influences (Nurture)</a:t>
            </a:r>
            <a:endParaRPr lang="en-US" sz="1400" dirty="0"/>
          </a:p>
        </p:txBody>
      </p:sp>
      <p:sp>
        <p:nvSpPr>
          <p:cNvPr id="10" name="Text 8"/>
          <p:cNvSpPr/>
          <p:nvPr/>
        </p:nvSpPr>
        <p:spPr>
          <a:xfrm>
            <a:off x="4846320" y="1493520"/>
            <a:ext cx="3657600" cy="274320"/>
          </a:xfrm>
          <a:prstGeom prst="rect">
            <a:avLst/>
          </a:prstGeom>
          <a:noFill/>
          <a:ln/>
        </p:spPr>
        <p:txBody>
          <a:bodyPr wrap="square" rtlCol="0" anchor="ctr"/>
          <a:lstStyle/>
          <a:p>
            <a:pPr marL="0" indent="0">
              <a:buNone/>
            </a:pPr>
            <a:r>
              <a:rPr lang="en-US" sz="1100" b="1" dirty="0">
                <a:solidFill>
                  <a:srgbClr val="1E3A5F"/>
                </a:solidFill>
              </a:rPr>
              <a:t>Factors affecting Isaac's development:</a:t>
            </a:r>
            <a:endParaRPr lang="en-US" sz="1100" dirty="0"/>
          </a:p>
        </p:txBody>
      </p:sp>
      <p:sp>
        <p:nvSpPr>
          <p:cNvPr id="11" name="Text 9"/>
          <p:cNvSpPr/>
          <p:nvPr/>
        </p:nvSpPr>
        <p:spPr>
          <a:xfrm>
            <a:off x="4846320" y="1684894"/>
            <a:ext cx="3657600" cy="1225011"/>
          </a:xfrm>
          <a:prstGeom prst="rect">
            <a:avLst/>
          </a:prstGeom>
          <a:noFill/>
          <a:ln/>
        </p:spPr>
        <p:txBody>
          <a:bodyPr wrap="square" rtlCol="0" anchor="ctr"/>
          <a:lstStyle/>
          <a:p>
            <a:pPr marL="342900" indent="-342900">
              <a:buSzPct val="100000"/>
              <a:buChar char="•"/>
            </a:pPr>
            <a:r>
              <a:rPr lang="en-US" sz="1000" dirty="0">
                <a:solidFill>
                  <a:srgbClr val="1A1A1A"/>
                </a:solidFill>
              </a:rPr>
              <a:t>Mother's postnatal depression can hinder her caregiving. </a:t>
            </a:r>
          </a:p>
          <a:p>
            <a:pPr marL="342900" indent="-342900">
              <a:buSzPct val="100000"/>
              <a:buChar char="•"/>
            </a:pPr>
            <a:r>
              <a:rPr lang="en-US" sz="1000" dirty="0">
                <a:solidFill>
                  <a:srgbClr val="1A1A1A"/>
                </a:solidFill>
              </a:rPr>
              <a:t>Childcare gets disrupted when there are multiple care changes, affecting security.</a:t>
            </a:r>
            <a:endParaRPr lang="en-US" sz="1000" dirty="0"/>
          </a:p>
          <a:p>
            <a:pPr marL="342900" indent="-342900">
              <a:buSzPct val="100000"/>
              <a:buChar char="•"/>
            </a:pPr>
            <a:r>
              <a:rPr lang="en-US" sz="1000" dirty="0">
                <a:solidFill>
                  <a:srgbClr val="1A1A1A"/>
                </a:solidFill>
              </a:rPr>
              <a:t>Kids also get less language exposure and social interaction.</a:t>
            </a:r>
            <a:endParaRPr lang="en-US" sz="1000" dirty="0"/>
          </a:p>
          <a:p>
            <a:pPr marL="342900" indent="-342900">
              <a:buSzPct val="100000"/>
              <a:buChar char="•"/>
            </a:pPr>
            <a:r>
              <a:rPr lang="en-US" sz="1000" dirty="0">
                <a:solidFill>
                  <a:srgbClr val="1A1A1A"/>
                </a:solidFill>
              </a:rPr>
              <a:t>Research: Sensitive periods and attachment security (Bretherton &amp; Munholland, 2023)</a:t>
            </a:r>
            <a:endParaRPr lang="en-US" sz="1000" dirty="0"/>
          </a:p>
        </p:txBody>
      </p:sp>
      <p:pic>
        <p:nvPicPr>
          <p:cNvPr id="13" name="Picture 12">
            <a:extLst>
              <a:ext uri="{FF2B5EF4-FFF2-40B4-BE49-F238E27FC236}">
                <a16:creationId xmlns:a16="http://schemas.microsoft.com/office/drawing/2014/main" id="{5376AFFF-0B28-B27D-9280-7539985A5C26}"/>
              </a:ext>
            </a:extLst>
          </p:cNvPr>
          <p:cNvPicPr>
            <a:picLocks noChangeAspect="1"/>
          </p:cNvPicPr>
          <p:nvPr/>
        </p:nvPicPr>
        <p:blipFill>
          <a:blip r:embed="rId3"/>
          <a:stretch>
            <a:fillRect/>
          </a:stretch>
        </p:blipFill>
        <p:spPr>
          <a:xfrm>
            <a:off x="585963" y="3072669"/>
            <a:ext cx="3765834" cy="1417594"/>
          </a:xfrm>
          <a:prstGeom prst="rect">
            <a:avLst/>
          </a:prstGeom>
        </p:spPr>
      </p:pic>
      <p:pic>
        <p:nvPicPr>
          <p:cNvPr id="15" name="Picture 14">
            <a:extLst>
              <a:ext uri="{FF2B5EF4-FFF2-40B4-BE49-F238E27FC236}">
                <a16:creationId xmlns:a16="http://schemas.microsoft.com/office/drawing/2014/main" id="{75DA2D9D-CA8F-50C0-3651-7BC1CD39A157}"/>
              </a:ext>
            </a:extLst>
          </p:cNvPr>
          <p:cNvPicPr>
            <a:picLocks noChangeAspect="1"/>
          </p:cNvPicPr>
          <p:nvPr/>
        </p:nvPicPr>
        <p:blipFill>
          <a:blip r:embed="rId4"/>
          <a:stretch>
            <a:fillRect/>
          </a:stretch>
        </p:blipFill>
        <p:spPr>
          <a:xfrm>
            <a:off x="4758613" y="3072669"/>
            <a:ext cx="3799424" cy="141759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6: Practical Strategies &amp; Interventions</a:t>
            </a:r>
            <a:endParaRPr lang="en-US" sz="2000" dirty="0"/>
          </a:p>
        </p:txBody>
      </p:sp>
      <p:sp>
        <p:nvSpPr>
          <p:cNvPr id="4" name="Text 2"/>
          <p:cNvSpPr/>
          <p:nvPr/>
        </p:nvSpPr>
        <p:spPr>
          <a:xfrm>
            <a:off x="457200" y="868680"/>
            <a:ext cx="8229600" cy="365760"/>
          </a:xfrm>
          <a:prstGeom prst="rect">
            <a:avLst/>
          </a:prstGeom>
          <a:noFill/>
          <a:ln/>
        </p:spPr>
        <p:txBody>
          <a:bodyPr wrap="square" rtlCol="0" anchor="ctr"/>
          <a:lstStyle/>
          <a:p>
            <a:pPr marL="0" indent="0">
              <a:buNone/>
            </a:pPr>
            <a:r>
              <a:rPr lang="en-US" sz="1200" i="1" dirty="0">
                <a:solidFill>
                  <a:srgbClr val="1A1A1A"/>
                </a:solidFill>
              </a:rPr>
              <a:t>Using Bowlby's attachment theory, the following evidence-based interventions can support Isaac's development:</a:t>
            </a:r>
            <a:endParaRPr lang="en-US" sz="1200" dirty="0"/>
          </a:p>
        </p:txBody>
      </p:sp>
      <p:sp>
        <p:nvSpPr>
          <p:cNvPr id="5" name="Shape 3"/>
          <p:cNvSpPr/>
          <p:nvPr/>
        </p:nvSpPr>
        <p:spPr>
          <a:xfrm>
            <a:off x="457200" y="1371600"/>
            <a:ext cx="4206240" cy="1645920"/>
          </a:xfrm>
          <a:prstGeom prst="rect">
            <a:avLst/>
          </a:prstGeom>
          <a:solidFill>
            <a:srgbClr val="FFFFFF"/>
          </a:solidFill>
          <a:ln w="19050">
            <a:solidFill>
              <a:srgbClr val="00A896"/>
            </a:solidFill>
            <a:prstDash val="solid"/>
          </a:ln>
        </p:spPr>
        <p:txBody>
          <a:bodyPr/>
          <a:lstStyle/>
          <a:p>
            <a:endParaRPr lang="en-US"/>
          </a:p>
        </p:txBody>
      </p:sp>
      <p:sp>
        <p:nvSpPr>
          <p:cNvPr id="6" name="Text 4"/>
          <p:cNvSpPr/>
          <p:nvPr/>
        </p:nvSpPr>
        <p:spPr>
          <a:xfrm>
            <a:off x="640080" y="1463040"/>
            <a:ext cx="3840480" cy="320040"/>
          </a:xfrm>
          <a:prstGeom prst="rect">
            <a:avLst/>
          </a:prstGeom>
          <a:noFill/>
          <a:ln/>
        </p:spPr>
        <p:txBody>
          <a:bodyPr wrap="square" rtlCol="0" anchor="ctr"/>
          <a:lstStyle/>
          <a:p>
            <a:pPr marL="0" indent="0">
              <a:buNone/>
            </a:pPr>
            <a:r>
              <a:rPr lang="en-US" sz="1200" b="1" dirty="0">
                <a:solidFill>
                  <a:srgbClr val="1E3A5F"/>
                </a:solidFill>
              </a:rPr>
              <a:t>1. Attachment-Based Approaches</a:t>
            </a:r>
            <a:endParaRPr lang="en-US" sz="1200" dirty="0"/>
          </a:p>
        </p:txBody>
      </p:sp>
      <p:sp>
        <p:nvSpPr>
          <p:cNvPr id="7" name="Text 5"/>
          <p:cNvSpPr/>
          <p:nvPr/>
        </p:nvSpPr>
        <p:spPr>
          <a:xfrm>
            <a:off x="640080" y="1783080"/>
            <a:ext cx="2246810" cy="1143000"/>
          </a:xfrm>
          <a:prstGeom prst="rect">
            <a:avLst/>
          </a:prstGeom>
          <a:noFill/>
          <a:ln/>
        </p:spPr>
        <p:txBody>
          <a:bodyPr wrap="square" rtlCol="0" anchor="ctr"/>
          <a:lstStyle/>
          <a:p>
            <a:pPr algn="just"/>
            <a:r>
              <a:rPr lang="en-US" sz="1100" dirty="0">
                <a:solidFill>
                  <a:srgbClr val="1A1A1A"/>
                </a:solidFill>
              </a:rPr>
              <a:t>A consistent primary caregiver at the center is key. It goes with predictable routines and transitions too. Together, these form a secure base for exploration, Consistency matters; both help kids feel safe to explore (Sroufe, 2005). </a:t>
            </a:r>
            <a:endParaRPr lang="en-US" sz="1100" dirty="0"/>
          </a:p>
        </p:txBody>
      </p:sp>
      <p:sp>
        <p:nvSpPr>
          <p:cNvPr id="8" name="Shape 6"/>
          <p:cNvSpPr/>
          <p:nvPr/>
        </p:nvSpPr>
        <p:spPr>
          <a:xfrm>
            <a:off x="4846320" y="1371600"/>
            <a:ext cx="4206240" cy="1645920"/>
          </a:xfrm>
          <a:prstGeom prst="rect">
            <a:avLst/>
          </a:prstGeom>
          <a:solidFill>
            <a:srgbClr val="FFFFFF"/>
          </a:solidFill>
          <a:ln w="19050">
            <a:solidFill>
              <a:srgbClr val="00A896"/>
            </a:solidFill>
            <a:prstDash val="solid"/>
          </a:ln>
        </p:spPr>
        <p:txBody>
          <a:bodyPr/>
          <a:lstStyle/>
          <a:p>
            <a:endParaRPr lang="en-US"/>
          </a:p>
        </p:txBody>
      </p:sp>
      <p:sp>
        <p:nvSpPr>
          <p:cNvPr id="9" name="Text 7"/>
          <p:cNvSpPr/>
          <p:nvPr/>
        </p:nvSpPr>
        <p:spPr>
          <a:xfrm>
            <a:off x="5029200" y="1463040"/>
            <a:ext cx="3840480" cy="320040"/>
          </a:xfrm>
          <a:prstGeom prst="rect">
            <a:avLst/>
          </a:prstGeom>
          <a:noFill/>
          <a:ln/>
        </p:spPr>
        <p:txBody>
          <a:bodyPr wrap="square" rtlCol="0" anchor="ctr"/>
          <a:lstStyle/>
          <a:p>
            <a:pPr marL="0" indent="0">
              <a:buNone/>
            </a:pPr>
            <a:r>
              <a:rPr lang="en-US" sz="1200" b="1" dirty="0">
                <a:solidFill>
                  <a:srgbClr val="1E3A5F"/>
                </a:solidFill>
              </a:rPr>
              <a:t>2. Language-Rich Environments</a:t>
            </a:r>
            <a:endParaRPr lang="en-US" sz="1200" dirty="0"/>
          </a:p>
        </p:txBody>
      </p:sp>
      <p:sp>
        <p:nvSpPr>
          <p:cNvPr id="10" name="Text 8"/>
          <p:cNvSpPr/>
          <p:nvPr/>
        </p:nvSpPr>
        <p:spPr>
          <a:xfrm>
            <a:off x="5029200" y="1828800"/>
            <a:ext cx="2270334" cy="1097280"/>
          </a:xfrm>
          <a:prstGeom prst="rect">
            <a:avLst/>
          </a:prstGeom>
          <a:noFill/>
          <a:ln/>
        </p:spPr>
        <p:txBody>
          <a:bodyPr wrap="square" rtlCol="0" anchor="ctr"/>
          <a:lstStyle/>
          <a:p>
            <a:pPr algn="just"/>
            <a:r>
              <a:rPr lang="en-US" sz="1100" dirty="0">
                <a:solidFill>
                  <a:srgbClr val="1A1A1A"/>
                </a:solidFill>
              </a:rPr>
              <a:t>More verbal interaction, story-sharing, and chat sessions with speech therapy when needed. </a:t>
            </a:r>
            <a:endParaRPr lang="en-US" sz="1100" dirty="0"/>
          </a:p>
        </p:txBody>
      </p:sp>
      <p:sp>
        <p:nvSpPr>
          <p:cNvPr id="11" name="Shape 9"/>
          <p:cNvSpPr/>
          <p:nvPr/>
        </p:nvSpPr>
        <p:spPr>
          <a:xfrm>
            <a:off x="457200" y="3108960"/>
            <a:ext cx="4206240" cy="1645920"/>
          </a:xfrm>
          <a:prstGeom prst="rect">
            <a:avLst/>
          </a:prstGeom>
          <a:solidFill>
            <a:srgbClr val="FFFFFF"/>
          </a:solidFill>
          <a:ln w="19050">
            <a:solidFill>
              <a:srgbClr val="00A896"/>
            </a:solidFill>
            <a:prstDash val="solid"/>
          </a:ln>
        </p:spPr>
        <p:txBody>
          <a:bodyPr/>
          <a:lstStyle/>
          <a:p>
            <a:endParaRPr lang="en-US"/>
          </a:p>
        </p:txBody>
      </p:sp>
      <p:sp>
        <p:nvSpPr>
          <p:cNvPr id="12" name="Text 10"/>
          <p:cNvSpPr/>
          <p:nvPr/>
        </p:nvSpPr>
        <p:spPr>
          <a:xfrm>
            <a:off x="640080" y="3200400"/>
            <a:ext cx="3840480" cy="320040"/>
          </a:xfrm>
          <a:prstGeom prst="rect">
            <a:avLst/>
          </a:prstGeom>
          <a:noFill/>
          <a:ln/>
        </p:spPr>
        <p:txBody>
          <a:bodyPr wrap="square" rtlCol="0" anchor="ctr"/>
          <a:lstStyle/>
          <a:p>
            <a:pPr marL="0" indent="0">
              <a:buNone/>
            </a:pPr>
            <a:r>
              <a:rPr lang="en-US" sz="1200" b="1" dirty="0">
                <a:solidFill>
                  <a:srgbClr val="1E3A5F"/>
                </a:solidFill>
              </a:rPr>
              <a:t>3. Parental Support &amp; Intervention</a:t>
            </a:r>
            <a:endParaRPr lang="en-US" sz="1200" dirty="0"/>
          </a:p>
        </p:txBody>
      </p:sp>
      <p:sp>
        <p:nvSpPr>
          <p:cNvPr id="13" name="Text 11"/>
          <p:cNvSpPr/>
          <p:nvPr/>
        </p:nvSpPr>
        <p:spPr>
          <a:xfrm>
            <a:off x="640080" y="3566160"/>
            <a:ext cx="2252410" cy="1097280"/>
          </a:xfrm>
          <a:prstGeom prst="rect">
            <a:avLst/>
          </a:prstGeom>
          <a:noFill/>
          <a:ln/>
        </p:spPr>
        <p:txBody>
          <a:bodyPr wrap="square" rtlCol="0" anchor="ctr"/>
          <a:lstStyle/>
          <a:p>
            <a:pPr algn="just"/>
            <a:r>
              <a:rPr lang="en-US" sz="1100" dirty="0">
                <a:solidFill>
                  <a:srgbClr val="1A1A1A"/>
                </a:solidFill>
              </a:rPr>
              <a:t>Helping mom with mental health care for depression, giving parenting advice, and linking her to support groups for stress relief (Hesse, 2024).</a:t>
            </a:r>
            <a:endParaRPr lang="en-US" sz="1100" dirty="0"/>
          </a:p>
        </p:txBody>
      </p:sp>
      <p:sp>
        <p:nvSpPr>
          <p:cNvPr id="14" name="Shape 12"/>
          <p:cNvSpPr/>
          <p:nvPr/>
        </p:nvSpPr>
        <p:spPr>
          <a:xfrm>
            <a:off x="4846320" y="3108960"/>
            <a:ext cx="4206240" cy="1645920"/>
          </a:xfrm>
          <a:prstGeom prst="rect">
            <a:avLst/>
          </a:prstGeom>
          <a:solidFill>
            <a:srgbClr val="FFFFFF"/>
          </a:solidFill>
          <a:ln w="19050">
            <a:solidFill>
              <a:srgbClr val="00A896"/>
            </a:solidFill>
            <a:prstDash val="solid"/>
          </a:ln>
        </p:spPr>
        <p:txBody>
          <a:bodyPr/>
          <a:lstStyle/>
          <a:p>
            <a:endParaRPr lang="en-US"/>
          </a:p>
        </p:txBody>
      </p:sp>
      <p:sp>
        <p:nvSpPr>
          <p:cNvPr id="15" name="Text 13"/>
          <p:cNvSpPr/>
          <p:nvPr/>
        </p:nvSpPr>
        <p:spPr>
          <a:xfrm>
            <a:off x="5029200" y="3200400"/>
            <a:ext cx="3840480" cy="320040"/>
          </a:xfrm>
          <a:prstGeom prst="rect">
            <a:avLst/>
          </a:prstGeom>
          <a:noFill/>
          <a:ln/>
        </p:spPr>
        <p:txBody>
          <a:bodyPr wrap="square" rtlCol="0" anchor="ctr"/>
          <a:lstStyle/>
          <a:p>
            <a:pPr marL="0" indent="0">
              <a:buNone/>
            </a:pPr>
            <a:r>
              <a:rPr lang="en-US" sz="1200" b="1" dirty="0">
                <a:solidFill>
                  <a:srgbClr val="1E3A5F"/>
                </a:solidFill>
              </a:rPr>
              <a:t>4. Play-Based Learning</a:t>
            </a:r>
            <a:endParaRPr lang="en-US" sz="1200" dirty="0"/>
          </a:p>
        </p:txBody>
      </p:sp>
      <p:sp>
        <p:nvSpPr>
          <p:cNvPr id="16" name="Text 14"/>
          <p:cNvSpPr/>
          <p:nvPr/>
        </p:nvSpPr>
        <p:spPr>
          <a:xfrm>
            <a:off x="5029200" y="3566160"/>
            <a:ext cx="2074018" cy="1097280"/>
          </a:xfrm>
          <a:prstGeom prst="rect">
            <a:avLst/>
          </a:prstGeom>
          <a:noFill/>
          <a:ln/>
        </p:spPr>
        <p:txBody>
          <a:bodyPr wrap="square" rtlCol="0" anchor="ctr"/>
          <a:lstStyle/>
          <a:p>
            <a:pPr algn="just"/>
            <a:r>
              <a:rPr lang="en-US" sz="1100" dirty="0">
                <a:solidFill>
                  <a:srgbClr val="1A1A1A"/>
                </a:solidFill>
              </a:rPr>
              <a:t>Kids also do structured play therapy and join small groups to boost self-confidence while slowly picking up social skills.</a:t>
            </a:r>
            <a:endParaRPr lang="en-US" sz="1100" dirty="0"/>
          </a:p>
        </p:txBody>
      </p:sp>
      <p:pic>
        <p:nvPicPr>
          <p:cNvPr id="18" name="Picture 17">
            <a:extLst>
              <a:ext uri="{FF2B5EF4-FFF2-40B4-BE49-F238E27FC236}">
                <a16:creationId xmlns:a16="http://schemas.microsoft.com/office/drawing/2014/main" id="{C9B228CB-291F-1515-C0A7-5C0BBB7EEF2E}"/>
              </a:ext>
            </a:extLst>
          </p:cNvPr>
          <p:cNvPicPr>
            <a:picLocks noChangeAspect="1"/>
          </p:cNvPicPr>
          <p:nvPr/>
        </p:nvPicPr>
        <p:blipFill>
          <a:blip r:embed="rId3"/>
          <a:srcRect l="18789" r="32820"/>
          <a:stretch>
            <a:fillRect/>
          </a:stretch>
        </p:blipFill>
        <p:spPr>
          <a:xfrm>
            <a:off x="2978330" y="1463040"/>
            <a:ext cx="1576875" cy="1485900"/>
          </a:xfrm>
          <a:prstGeom prst="rect">
            <a:avLst/>
          </a:prstGeom>
        </p:spPr>
      </p:pic>
      <p:pic>
        <p:nvPicPr>
          <p:cNvPr id="20" name="Picture 19">
            <a:extLst>
              <a:ext uri="{FF2B5EF4-FFF2-40B4-BE49-F238E27FC236}">
                <a16:creationId xmlns:a16="http://schemas.microsoft.com/office/drawing/2014/main" id="{F29B349A-7E2C-FDBF-055C-247311221D42}"/>
              </a:ext>
            </a:extLst>
          </p:cNvPr>
          <p:cNvPicPr>
            <a:picLocks noChangeAspect="1"/>
          </p:cNvPicPr>
          <p:nvPr/>
        </p:nvPicPr>
        <p:blipFill>
          <a:blip r:embed="rId4"/>
          <a:stretch>
            <a:fillRect/>
          </a:stretch>
        </p:blipFill>
        <p:spPr>
          <a:xfrm>
            <a:off x="7390974" y="1451611"/>
            <a:ext cx="1570146" cy="1474469"/>
          </a:xfrm>
          <a:prstGeom prst="rect">
            <a:avLst/>
          </a:prstGeom>
        </p:spPr>
      </p:pic>
      <p:pic>
        <p:nvPicPr>
          <p:cNvPr id="22" name="Picture 21">
            <a:extLst>
              <a:ext uri="{FF2B5EF4-FFF2-40B4-BE49-F238E27FC236}">
                <a16:creationId xmlns:a16="http://schemas.microsoft.com/office/drawing/2014/main" id="{D501CB16-5A6B-92E5-7B47-F618B5242507}"/>
              </a:ext>
            </a:extLst>
          </p:cNvPr>
          <p:cNvPicPr>
            <a:picLocks noChangeAspect="1"/>
          </p:cNvPicPr>
          <p:nvPr/>
        </p:nvPicPr>
        <p:blipFill>
          <a:blip r:embed="rId5"/>
          <a:stretch>
            <a:fillRect/>
          </a:stretch>
        </p:blipFill>
        <p:spPr>
          <a:xfrm>
            <a:off x="2971621" y="3191536"/>
            <a:ext cx="1617176" cy="1474469"/>
          </a:xfrm>
          <a:prstGeom prst="rect">
            <a:avLst/>
          </a:prstGeom>
        </p:spPr>
      </p:pic>
      <p:pic>
        <p:nvPicPr>
          <p:cNvPr id="24" name="Picture 23">
            <a:extLst>
              <a:ext uri="{FF2B5EF4-FFF2-40B4-BE49-F238E27FC236}">
                <a16:creationId xmlns:a16="http://schemas.microsoft.com/office/drawing/2014/main" id="{13B6B91A-8E53-174A-D886-FC0D23A88426}"/>
              </a:ext>
            </a:extLst>
          </p:cNvPr>
          <p:cNvPicPr>
            <a:picLocks noChangeAspect="1"/>
          </p:cNvPicPr>
          <p:nvPr/>
        </p:nvPicPr>
        <p:blipFill>
          <a:blip r:embed="rId6"/>
          <a:stretch>
            <a:fillRect/>
          </a:stretch>
        </p:blipFill>
        <p:spPr>
          <a:xfrm>
            <a:off x="7390974" y="3193409"/>
            <a:ext cx="1585735" cy="148590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7: Strengths &amp; Limitations of Attachment Theory</a:t>
            </a:r>
            <a:endParaRPr lang="en-US" sz="2000" dirty="0"/>
          </a:p>
        </p:txBody>
      </p:sp>
      <p:sp>
        <p:nvSpPr>
          <p:cNvPr id="4" name="Text 2"/>
          <p:cNvSpPr/>
          <p:nvPr/>
        </p:nvSpPr>
        <p:spPr>
          <a:xfrm>
            <a:off x="737115" y="914400"/>
            <a:ext cx="4023360" cy="320040"/>
          </a:xfrm>
          <a:prstGeom prst="rect">
            <a:avLst/>
          </a:prstGeom>
          <a:noFill/>
          <a:ln/>
        </p:spPr>
        <p:txBody>
          <a:bodyPr wrap="square" rtlCol="0" anchor="ctr"/>
          <a:lstStyle/>
          <a:p>
            <a:pPr marL="0" indent="0">
              <a:buNone/>
            </a:pPr>
            <a:r>
              <a:rPr lang="en-US" sz="1400" b="1" dirty="0">
                <a:solidFill>
                  <a:srgbClr val="2ECC71"/>
                </a:solidFill>
              </a:rPr>
              <a:t>STRENGTHS</a:t>
            </a:r>
            <a:endParaRPr lang="en-US" sz="1400" dirty="0">
              <a:solidFill>
                <a:srgbClr val="2ECC71"/>
              </a:solidFill>
            </a:endParaRPr>
          </a:p>
        </p:txBody>
      </p:sp>
      <p:sp>
        <p:nvSpPr>
          <p:cNvPr id="5" name="Text 3"/>
          <p:cNvSpPr/>
          <p:nvPr/>
        </p:nvSpPr>
        <p:spPr>
          <a:xfrm>
            <a:off x="457200" y="1089835"/>
            <a:ext cx="4023360" cy="1347788"/>
          </a:xfrm>
          <a:prstGeom prst="rect">
            <a:avLst/>
          </a:prstGeom>
          <a:noFill/>
          <a:ln/>
        </p:spPr>
        <p:txBody>
          <a:bodyPr wrap="square" rtlCol="0" anchor="ctr"/>
          <a:lstStyle/>
          <a:p>
            <a:pPr algn="just">
              <a:buSzPct val="100000"/>
            </a:pPr>
            <a:r>
              <a:rPr lang="en-US" sz="1200" dirty="0">
                <a:solidFill>
                  <a:srgbClr val="1A1A1A"/>
                </a:solidFill>
              </a:rPr>
              <a:t>Empirical evidence backs up attachment theory (Sroufe, 2005), explaining how our behaviors develop. This helps with early interventions and therapy too. It recognizes key times in a child's growth when they're most malleable (Hesse, 2024), guiding trauma-informed care methods.</a:t>
            </a:r>
            <a:endParaRPr lang="en-US" sz="1200" dirty="0"/>
          </a:p>
        </p:txBody>
      </p:sp>
      <p:sp>
        <p:nvSpPr>
          <p:cNvPr id="6" name="Text 4"/>
          <p:cNvSpPr/>
          <p:nvPr/>
        </p:nvSpPr>
        <p:spPr>
          <a:xfrm>
            <a:off x="4969484" y="914400"/>
            <a:ext cx="3931920" cy="320040"/>
          </a:xfrm>
          <a:prstGeom prst="rect">
            <a:avLst/>
          </a:prstGeom>
          <a:noFill/>
          <a:ln/>
        </p:spPr>
        <p:txBody>
          <a:bodyPr wrap="square" rtlCol="0" anchor="ctr"/>
          <a:lstStyle/>
          <a:p>
            <a:pPr marL="0" indent="0">
              <a:buNone/>
            </a:pPr>
            <a:r>
              <a:rPr lang="en-US" sz="1400" b="1" dirty="0">
                <a:solidFill>
                  <a:srgbClr val="E74C3C"/>
                </a:solidFill>
              </a:rPr>
              <a:t>LIMITATIONS</a:t>
            </a:r>
            <a:endParaRPr lang="en-US" sz="1400" dirty="0">
              <a:solidFill>
                <a:srgbClr val="E74C3C"/>
              </a:solidFill>
            </a:endParaRPr>
          </a:p>
        </p:txBody>
      </p:sp>
      <p:sp>
        <p:nvSpPr>
          <p:cNvPr id="7" name="Text 5"/>
          <p:cNvSpPr/>
          <p:nvPr/>
        </p:nvSpPr>
        <p:spPr>
          <a:xfrm>
            <a:off x="4732486" y="1095667"/>
            <a:ext cx="3931920" cy="1634490"/>
          </a:xfrm>
          <a:prstGeom prst="rect">
            <a:avLst/>
          </a:prstGeom>
          <a:noFill/>
          <a:ln/>
        </p:spPr>
        <p:txBody>
          <a:bodyPr wrap="square" rtlCol="0" anchor="ctr"/>
          <a:lstStyle/>
          <a:p>
            <a:pPr algn="just">
              <a:buSzPct val="100000"/>
            </a:pPr>
            <a:r>
              <a:rPr lang="en-US" sz="1200" dirty="0">
                <a:solidFill>
                  <a:srgbClr val="1A1A1A"/>
                </a:solidFill>
              </a:rPr>
              <a:t>Cultural differences in attachment styles get barely addressed. The focus is too much on just the main caregiver that's Keller’s point in 2023. Plus, attachment styles can shift with the right help, but that's often overlooked. This theory also doesn’t explain resilience well in tough situations. Lastly, it might stereotype households where care is shared differently.</a:t>
            </a:r>
            <a:endParaRPr lang="en-US" sz="1200" dirty="0"/>
          </a:p>
        </p:txBody>
      </p:sp>
      <p:pic>
        <p:nvPicPr>
          <p:cNvPr id="9" name="Graphic 8" descr="Badge Tick1 with solid fill">
            <a:extLst>
              <a:ext uri="{FF2B5EF4-FFF2-40B4-BE49-F238E27FC236}">
                <a16:creationId xmlns:a16="http://schemas.microsoft.com/office/drawing/2014/main" id="{E4C43D09-15F7-63BC-D025-9595A7C500B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5189" y="937260"/>
            <a:ext cx="298580" cy="298580"/>
          </a:xfrm>
          <a:prstGeom prst="rect">
            <a:avLst/>
          </a:prstGeom>
        </p:spPr>
      </p:pic>
      <p:pic>
        <p:nvPicPr>
          <p:cNvPr id="11" name="Graphic 10" descr="Warning with solid fill">
            <a:extLst>
              <a:ext uri="{FF2B5EF4-FFF2-40B4-BE49-F238E27FC236}">
                <a16:creationId xmlns:a16="http://schemas.microsoft.com/office/drawing/2014/main" id="{DEA3AE66-3725-89AD-F75B-6EB97C36E88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777737" y="937260"/>
            <a:ext cx="251460" cy="251460"/>
          </a:xfrm>
          <a:prstGeom prst="rect">
            <a:avLst/>
          </a:prstGeom>
        </p:spPr>
      </p:pic>
      <p:pic>
        <p:nvPicPr>
          <p:cNvPr id="13" name="Picture 12">
            <a:extLst>
              <a:ext uri="{FF2B5EF4-FFF2-40B4-BE49-F238E27FC236}">
                <a16:creationId xmlns:a16="http://schemas.microsoft.com/office/drawing/2014/main" id="{782E05DE-2597-1328-3727-FCDD9648A6F0}"/>
              </a:ext>
            </a:extLst>
          </p:cNvPr>
          <p:cNvPicPr>
            <a:picLocks noChangeAspect="1"/>
          </p:cNvPicPr>
          <p:nvPr/>
        </p:nvPicPr>
        <p:blipFill>
          <a:blip r:embed="rId5"/>
          <a:stretch>
            <a:fillRect/>
          </a:stretch>
        </p:blipFill>
        <p:spPr>
          <a:xfrm>
            <a:off x="4903467" y="2640933"/>
            <a:ext cx="3931920" cy="2244512"/>
          </a:xfrm>
          <a:prstGeom prst="rect">
            <a:avLst/>
          </a:prstGeom>
        </p:spPr>
      </p:pic>
      <p:pic>
        <p:nvPicPr>
          <p:cNvPr id="15" name="Picture 14">
            <a:extLst>
              <a:ext uri="{FF2B5EF4-FFF2-40B4-BE49-F238E27FC236}">
                <a16:creationId xmlns:a16="http://schemas.microsoft.com/office/drawing/2014/main" id="{41D88FC5-C697-002E-23DF-8F7B2E461F6F}"/>
              </a:ext>
            </a:extLst>
          </p:cNvPr>
          <p:cNvPicPr>
            <a:picLocks noChangeAspect="1"/>
          </p:cNvPicPr>
          <p:nvPr/>
        </p:nvPicPr>
        <p:blipFill>
          <a:blip r:embed="rId6"/>
          <a:stretch>
            <a:fillRect/>
          </a:stretch>
        </p:blipFill>
        <p:spPr>
          <a:xfrm>
            <a:off x="485188" y="2730157"/>
            <a:ext cx="4152126" cy="215528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8: Evaluating Attachment Theory for Isaac</a:t>
            </a:r>
            <a:endParaRPr lang="en-US" sz="2000" dirty="0"/>
          </a:p>
        </p:txBody>
      </p:sp>
      <p:sp>
        <p:nvSpPr>
          <p:cNvPr id="4" name="Text 2"/>
          <p:cNvSpPr/>
          <p:nvPr/>
        </p:nvSpPr>
        <p:spPr>
          <a:xfrm>
            <a:off x="457200" y="914400"/>
            <a:ext cx="8229600" cy="274320"/>
          </a:xfrm>
          <a:prstGeom prst="rect">
            <a:avLst/>
          </a:prstGeom>
          <a:noFill/>
          <a:ln/>
        </p:spPr>
        <p:txBody>
          <a:bodyPr wrap="square" rtlCol="0" anchor="ctr"/>
          <a:lstStyle/>
          <a:p>
            <a:pPr marL="0" indent="0">
              <a:buNone/>
            </a:pPr>
            <a:r>
              <a:rPr lang="en-US" sz="1400" b="1" dirty="0">
                <a:solidFill>
                  <a:srgbClr val="1E3A5F"/>
                </a:solidFill>
              </a:rPr>
              <a:t>Usefulness of Bowlby's Theory</a:t>
            </a:r>
            <a:endParaRPr lang="en-US" sz="1400" dirty="0"/>
          </a:p>
        </p:txBody>
      </p:sp>
      <p:sp>
        <p:nvSpPr>
          <p:cNvPr id="5" name="Shape 3"/>
          <p:cNvSpPr/>
          <p:nvPr/>
        </p:nvSpPr>
        <p:spPr>
          <a:xfrm>
            <a:off x="457200" y="1280160"/>
            <a:ext cx="3931920" cy="3108960"/>
          </a:xfrm>
          <a:prstGeom prst="rect">
            <a:avLst/>
          </a:prstGeom>
          <a:solidFill>
            <a:srgbClr val="E8F8F5"/>
          </a:solidFill>
          <a:ln w="25400">
            <a:solidFill>
              <a:srgbClr val="00A896"/>
            </a:solidFill>
            <a:prstDash val="solid"/>
          </a:ln>
        </p:spPr>
        <p:txBody>
          <a:bodyPr/>
          <a:lstStyle/>
          <a:p>
            <a:endParaRPr lang="en-US"/>
          </a:p>
        </p:txBody>
      </p:sp>
      <p:sp>
        <p:nvSpPr>
          <p:cNvPr id="6" name="Text 4"/>
          <p:cNvSpPr/>
          <p:nvPr/>
        </p:nvSpPr>
        <p:spPr>
          <a:xfrm>
            <a:off x="640080" y="1417320"/>
            <a:ext cx="3566160" cy="274320"/>
          </a:xfrm>
          <a:prstGeom prst="rect">
            <a:avLst/>
          </a:prstGeom>
          <a:noFill/>
          <a:ln/>
        </p:spPr>
        <p:txBody>
          <a:bodyPr wrap="square" rtlCol="0" anchor="ctr"/>
          <a:lstStyle/>
          <a:p>
            <a:pPr marL="0" indent="0">
              <a:buNone/>
            </a:pPr>
            <a:r>
              <a:rPr lang="en-US" sz="1200" b="1" dirty="0">
                <a:solidFill>
                  <a:srgbClr val="00A896"/>
                </a:solidFill>
              </a:rPr>
              <a:t>Why It Works for Isaac</a:t>
            </a:r>
            <a:endParaRPr lang="en-US" sz="1200" dirty="0"/>
          </a:p>
        </p:txBody>
      </p:sp>
      <p:sp>
        <p:nvSpPr>
          <p:cNvPr id="7" name="Text 5"/>
          <p:cNvSpPr/>
          <p:nvPr/>
        </p:nvSpPr>
        <p:spPr>
          <a:xfrm>
            <a:off x="640080" y="1783080"/>
            <a:ext cx="3566160" cy="2468880"/>
          </a:xfrm>
          <a:prstGeom prst="rect">
            <a:avLst/>
          </a:prstGeom>
          <a:noFill/>
          <a:ln/>
        </p:spPr>
        <p:txBody>
          <a:bodyPr wrap="square" rtlCol="0" anchor="ctr"/>
          <a:lstStyle/>
          <a:p>
            <a:pPr algn="just">
              <a:buSzPct val="100000"/>
            </a:pPr>
            <a:r>
              <a:rPr lang="en-US" sz="1200" dirty="0">
                <a:solidFill>
                  <a:srgbClr val="1A1A1A"/>
                </a:solidFill>
              </a:rPr>
              <a:t>Kids get upset and retreat when Mom's down, feeling insecure attachments (Bowlby, 1969). The piece explains how to help, showing how crucial those early bonds are. It pushes different groups to work together to give early support, which is important.</a:t>
            </a:r>
            <a:endParaRPr lang="en-US" sz="1200" dirty="0"/>
          </a:p>
        </p:txBody>
      </p:sp>
      <p:sp>
        <p:nvSpPr>
          <p:cNvPr id="8" name="Shape 6"/>
          <p:cNvSpPr/>
          <p:nvPr/>
        </p:nvSpPr>
        <p:spPr>
          <a:xfrm>
            <a:off x="4754880" y="1280160"/>
            <a:ext cx="3931920" cy="3108960"/>
          </a:xfrm>
          <a:prstGeom prst="rect">
            <a:avLst/>
          </a:prstGeom>
          <a:solidFill>
            <a:srgbClr val="FCE8E6"/>
          </a:solidFill>
          <a:ln w="25400">
            <a:solidFill>
              <a:srgbClr val="E74C3C"/>
            </a:solidFill>
            <a:prstDash val="solid"/>
          </a:ln>
        </p:spPr>
        <p:txBody>
          <a:bodyPr/>
          <a:lstStyle/>
          <a:p>
            <a:endParaRPr lang="en-US"/>
          </a:p>
        </p:txBody>
      </p:sp>
      <p:sp>
        <p:nvSpPr>
          <p:cNvPr id="9" name="Text 7"/>
          <p:cNvSpPr/>
          <p:nvPr/>
        </p:nvSpPr>
        <p:spPr>
          <a:xfrm>
            <a:off x="4937760" y="1417320"/>
            <a:ext cx="3566160" cy="274320"/>
          </a:xfrm>
          <a:prstGeom prst="rect">
            <a:avLst/>
          </a:prstGeom>
          <a:noFill/>
          <a:ln/>
        </p:spPr>
        <p:txBody>
          <a:bodyPr wrap="square" rtlCol="0" anchor="ctr"/>
          <a:lstStyle/>
          <a:p>
            <a:pPr marL="0" indent="0">
              <a:buNone/>
            </a:pPr>
            <a:r>
              <a:rPr lang="en-US" sz="1200" b="1" dirty="0">
                <a:solidFill>
                  <a:srgbClr val="E74C3C"/>
                </a:solidFill>
              </a:rPr>
              <a:t>Where It Needs Complementing</a:t>
            </a:r>
            <a:endParaRPr lang="en-US" sz="1200" dirty="0"/>
          </a:p>
        </p:txBody>
      </p:sp>
      <p:sp>
        <p:nvSpPr>
          <p:cNvPr id="10" name="Text 8"/>
          <p:cNvSpPr/>
          <p:nvPr/>
        </p:nvSpPr>
        <p:spPr>
          <a:xfrm>
            <a:off x="4937760" y="1783080"/>
            <a:ext cx="3566160" cy="2468880"/>
          </a:xfrm>
          <a:prstGeom prst="rect">
            <a:avLst/>
          </a:prstGeom>
          <a:noFill/>
          <a:ln/>
        </p:spPr>
        <p:txBody>
          <a:bodyPr wrap="square" rtlCol="0" anchor="ctr"/>
          <a:lstStyle/>
          <a:p>
            <a:pPr algn="just">
              <a:buSzPct val="100000"/>
            </a:pPr>
            <a:r>
              <a:rPr lang="en-US" sz="1200" dirty="0">
                <a:solidFill>
                  <a:srgbClr val="1A1A1A"/>
                </a:solidFill>
              </a:rPr>
              <a:t>It doesn't fully account for Isaac's individual temperament. Also, biological factors like genetics and neurology need separate examination. The cultural context of British childcare practices varies too much. Plus, this theory needs integration with others like Social Learning and Socio-cultural. Resilience factors and protective mechanisms are underemphasized as well.</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E3A5F"/>
        </a:solidFill>
        <a:effectLst/>
      </p:bgPr>
    </p:bg>
    <p:spTree>
      <p:nvGrpSpPr>
        <p:cNvPr id="1" name=""/>
        <p:cNvGrpSpPr/>
        <p:nvPr/>
      </p:nvGrpSpPr>
      <p:grpSpPr>
        <a:xfrm>
          <a:off x="0" y="0"/>
          <a:ext cx="0" cy="0"/>
          <a:chOff x="0" y="0"/>
          <a:chExt cx="0" cy="0"/>
        </a:xfrm>
      </p:grpSpPr>
      <p:sp>
        <p:nvSpPr>
          <p:cNvPr id="2" name="Text 0"/>
          <p:cNvSpPr/>
          <p:nvPr/>
        </p:nvSpPr>
        <p:spPr>
          <a:xfrm>
            <a:off x="457200" y="731520"/>
            <a:ext cx="8229600" cy="457200"/>
          </a:xfrm>
          <a:prstGeom prst="rect">
            <a:avLst/>
          </a:prstGeom>
          <a:noFill/>
          <a:ln/>
        </p:spPr>
        <p:txBody>
          <a:bodyPr wrap="square" rtlCol="0" anchor="ctr"/>
          <a:lstStyle/>
          <a:p>
            <a:pPr marL="0" indent="0" algn="ctr">
              <a:buNone/>
            </a:pPr>
            <a:r>
              <a:rPr lang="en-US" sz="3600" b="1" dirty="0">
                <a:solidFill>
                  <a:srgbClr val="00A896"/>
                </a:solidFill>
              </a:rPr>
              <a:t>Conclusion</a:t>
            </a:r>
            <a:endParaRPr lang="en-US" sz="3600" dirty="0"/>
          </a:p>
        </p:txBody>
      </p:sp>
      <p:sp>
        <p:nvSpPr>
          <p:cNvPr id="3" name="Text 1"/>
          <p:cNvSpPr/>
          <p:nvPr/>
        </p:nvSpPr>
        <p:spPr>
          <a:xfrm>
            <a:off x="731520" y="1463040"/>
            <a:ext cx="7680960" cy="914400"/>
          </a:xfrm>
          <a:prstGeom prst="rect">
            <a:avLst/>
          </a:prstGeom>
          <a:noFill/>
          <a:ln/>
        </p:spPr>
        <p:txBody>
          <a:bodyPr wrap="square" rtlCol="0" anchor="ctr"/>
          <a:lstStyle/>
          <a:p>
            <a:pPr algn="ctr"/>
            <a:r>
              <a:rPr lang="en-US" sz="1400" dirty="0">
                <a:solidFill>
                  <a:srgbClr val="FFFFFF"/>
                </a:solidFill>
              </a:rPr>
              <a:t>Bowlby’s attachment theory helps explain why Isaac is struggling. Disruptions in his key relationships, along with his mom’s mental health issues, caused insecure attachments. This leads to problems like withdrawal, language delays, and difficulty making friends, so it makes sense that he's having a tough time.</a:t>
            </a:r>
            <a:endParaRPr lang="en-US" sz="1400" dirty="0"/>
          </a:p>
        </p:txBody>
      </p:sp>
      <p:sp>
        <p:nvSpPr>
          <p:cNvPr id="4" name="Shape 2"/>
          <p:cNvSpPr/>
          <p:nvPr/>
        </p:nvSpPr>
        <p:spPr>
          <a:xfrm>
            <a:off x="731520" y="2560320"/>
            <a:ext cx="7680960" cy="1645920"/>
          </a:xfrm>
          <a:prstGeom prst="rect">
            <a:avLst/>
          </a:prstGeom>
          <a:solidFill>
            <a:srgbClr val="000000"/>
          </a:solidFill>
          <a:ln w="25400">
            <a:solidFill>
              <a:srgbClr val="00A896"/>
            </a:solidFill>
            <a:prstDash val="solid"/>
          </a:ln>
        </p:spPr>
        <p:txBody>
          <a:bodyPr/>
          <a:lstStyle/>
          <a:p>
            <a:endParaRPr lang="en-US"/>
          </a:p>
        </p:txBody>
      </p:sp>
      <p:sp>
        <p:nvSpPr>
          <p:cNvPr id="5" name="Text 3"/>
          <p:cNvSpPr/>
          <p:nvPr/>
        </p:nvSpPr>
        <p:spPr>
          <a:xfrm>
            <a:off x="914400" y="2697480"/>
            <a:ext cx="7315200" cy="274320"/>
          </a:xfrm>
          <a:prstGeom prst="rect">
            <a:avLst/>
          </a:prstGeom>
          <a:noFill/>
          <a:ln/>
        </p:spPr>
        <p:txBody>
          <a:bodyPr wrap="square" rtlCol="0" anchor="ctr"/>
          <a:lstStyle/>
          <a:p>
            <a:pPr marL="0" indent="0">
              <a:buNone/>
            </a:pPr>
            <a:r>
              <a:rPr lang="en-US" sz="1200" b="1" dirty="0">
                <a:solidFill>
                  <a:srgbClr val="00A896"/>
                </a:solidFill>
              </a:rPr>
              <a:t>Key Takeaway for Practice</a:t>
            </a:r>
            <a:endParaRPr lang="en-US" sz="1200" dirty="0"/>
          </a:p>
        </p:txBody>
      </p:sp>
      <p:sp>
        <p:nvSpPr>
          <p:cNvPr id="6" name="Text 4"/>
          <p:cNvSpPr/>
          <p:nvPr/>
        </p:nvSpPr>
        <p:spPr>
          <a:xfrm>
            <a:off x="914400" y="3017520"/>
            <a:ext cx="7315200" cy="1097280"/>
          </a:xfrm>
          <a:prstGeom prst="rect">
            <a:avLst/>
          </a:prstGeom>
          <a:noFill/>
          <a:ln/>
        </p:spPr>
        <p:txBody>
          <a:bodyPr wrap="square" rtlCol="0" anchor="ctr"/>
          <a:lstStyle/>
          <a:p>
            <a:pPr marL="0" indent="0" algn="just">
              <a:buNone/>
            </a:pPr>
            <a:r>
              <a:rPr lang="en-US" sz="1200" dirty="0">
                <a:solidFill>
                  <a:srgbClr val="FFFFFF"/>
                </a:solidFill>
              </a:rPr>
              <a:t>To help Isaac, different agencies need to team up and concentrate on consistent care, parental mental health, and exposing him to lots of language. Security and attachment theory are crucial, but we should use them alongside other development theories and trauma care for a more complete approach (Hesse, 2024; Bretherton &amp; Munholland, 2023).</a:t>
            </a:r>
            <a:endParaRPr lang="en-US" sz="1200" dirty="0"/>
          </a:p>
        </p:txBody>
      </p:sp>
      <p:sp>
        <p:nvSpPr>
          <p:cNvPr id="7" name="Text 5"/>
          <p:cNvSpPr/>
          <p:nvPr/>
        </p:nvSpPr>
        <p:spPr>
          <a:xfrm>
            <a:off x="731520" y="4389120"/>
            <a:ext cx="7680960" cy="548640"/>
          </a:xfrm>
          <a:prstGeom prst="rect">
            <a:avLst/>
          </a:prstGeom>
          <a:noFill/>
          <a:ln/>
        </p:spPr>
        <p:txBody>
          <a:bodyPr wrap="square" rtlCol="0" anchor="ctr"/>
          <a:lstStyle/>
          <a:p>
            <a:pPr marL="0" indent="0" algn="ctr">
              <a:buNone/>
            </a:pPr>
            <a:r>
              <a:rPr lang="en-US" sz="1200" i="1" dirty="0">
                <a:solidFill>
                  <a:srgbClr val="E0F7F6"/>
                </a:solidFill>
              </a:rPr>
              <a:t>Psychology contributes essential understanding to health and social care practice through evidence-based, theory-informed approaches.</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9: References</a:t>
            </a:r>
            <a:endParaRPr lang="en-US" sz="2000" dirty="0"/>
          </a:p>
        </p:txBody>
      </p:sp>
      <p:sp>
        <p:nvSpPr>
          <p:cNvPr id="4" name="Text 2"/>
          <p:cNvSpPr/>
          <p:nvPr/>
        </p:nvSpPr>
        <p:spPr>
          <a:xfrm>
            <a:off x="457200" y="752616"/>
            <a:ext cx="8229600" cy="4164041"/>
          </a:xfrm>
          <a:prstGeom prst="rect">
            <a:avLst/>
          </a:prstGeom>
          <a:noFill/>
          <a:ln/>
        </p:spPr>
        <p:txBody>
          <a:bodyPr wrap="square" rtlCol="0" anchor="ctr"/>
          <a:lstStyle/>
          <a:p>
            <a:pPr marL="171450" indent="-171450">
              <a:lnSpc>
                <a:spcPct val="200000"/>
              </a:lnSpc>
              <a:buSzPct val="100000"/>
              <a:buFont typeface="Arial" panose="020B0604020202020204" pitchFamily="34" charset="0"/>
              <a:buChar char="•"/>
            </a:pPr>
            <a:r>
              <a:rPr lang="en-US" sz="1100" dirty="0">
                <a:solidFill>
                  <a:srgbClr val="1A1A1A"/>
                </a:solidFill>
              </a:rPr>
              <a:t>Bowlby, J. (1969). Attachment and loss: Vol. 1. Attachment. Basic Books.</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Bretherton, I., &amp; Munholland, K. A. (2023). The internal working model in attachment relationships: Elaborating a central construct in attachment theory. In J. Cassidy &amp; P. R. Shaver (Eds.), Handbook of attachment (4th ed., pp. 102-127). Guilford Press.</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Hesse, E. (2024). The disorganized attachment-caregiving system: Clinical applications with frightened, frightening, and atypical infant-parent relationships. Frontiers in Psychology, 15, 1324567.</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Hesse, E., &amp; Main, M. (2020). Disorganized attachment as a risk factor: Effects of insecure-disorganized attachment at age one on hostile-aggressive behavior at age three. In J. Solomon &amp; C. George (Eds.), Attachment disorganization: Clinical applications (pp. 106-160). Guilford Press.</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Keller, H. (2023). Parenting and child development in different cultural contexts. Nature Reviews Psychology, 2(4), 234-246.</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Sroufe, L. A. (2005). Attachment and development: A prospective, longitudinal study from birth to adulthood. Attachment &amp; Human Development, 7(4), 349-367.</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Teicher, M. H., &amp; Samson, J. A. (2024). Stress and sensitive periods in neurodevelopment. Psychological Bulletin, 150(2), 45-78.</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109</TotalTime>
  <Words>1432</Words>
  <Application>Microsoft Office PowerPoint</Application>
  <PresentationFormat>On-screen Show (16:9)</PresentationFormat>
  <Paragraphs>103</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 Attachment Theory - Isaac Case Study</dc:title>
  <dc:subject>PptxGenJS Presentation</dc:subject>
  <dc:creator>Health and Social Care Student</dc:creator>
  <cp:lastModifiedBy>Abdul Rahman F22-0521</cp:lastModifiedBy>
  <cp:revision>10</cp:revision>
  <dcterms:created xsi:type="dcterms:W3CDTF">2026-06-04T12:25:22Z</dcterms:created>
  <dcterms:modified xsi:type="dcterms:W3CDTF">2026-06-15T07:17:46Z</dcterms:modified>
</cp:coreProperties>
</file>