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4" r:id="rId3"/>
    <p:sldId id="275" r:id="rId4"/>
    <p:sldId id="276" r:id="rId5"/>
    <p:sldId id="294" r:id="rId6"/>
    <p:sldId id="277" r:id="rId7"/>
    <p:sldId id="278" r:id="rId8"/>
    <p:sldId id="279" r:id="rId9"/>
    <p:sldId id="280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5" r:id="rId22"/>
    <p:sldId id="29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5" autoAdjust="0"/>
    <p:restoredTop sz="94660"/>
  </p:normalViewPr>
  <p:slideViewPr>
    <p:cSldViewPr>
      <p:cViewPr varScale="1">
        <p:scale>
          <a:sx n="69" d="100"/>
          <a:sy n="69" d="100"/>
        </p:scale>
        <p:origin x="55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958C6-4903-45C0-973D-3DF910FEB8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6837CCE-2E00-4648-B04D-A09F3C51B431}" type="datetimeFigureOut">
              <a:rPr lang="en-GB" smtClean="0"/>
              <a:pPr/>
              <a:t>30/10/2017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8A98463-173F-4EC9-B029-52C461D96E6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ancientscripts.com/ugaritic.html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7" y="2420888"/>
            <a:ext cx="6391395" cy="4248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1643680"/>
            <a:ext cx="8077200" cy="1673352"/>
          </a:xfrm>
        </p:spPr>
        <p:txBody>
          <a:bodyPr/>
          <a:lstStyle/>
          <a:p>
            <a:r>
              <a:rPr lang="en-GB" dirty="0" smtClean="0"/>
              <a:t>Hieroglyphs, Text &amp; Society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16632"/>
            <a:ext cx="8077200" cy="1499616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Alphabet:</a:t>
            </a:r>
            <a:b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Democratization of Writing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Origins of the Alphabet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762872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Ancient Greeks believed that the alphabet was learnt from the Phoenicians</a:t>
            </a:r>
          </a:p>
          <a:p>
            <a:pPr lvl="1">
              <a:defRPr/>
            </a:pPr>
            <a:r>
              <a:rPr lang="en-GB" dirty="0" smtClean="0">
                <a:solidFill>
                  <a:srgbClr val="FFC000"/>
                </a:solidFill>
              </a:rPr>
              <a:t>Herodotus V.58: </a:t>
            </a:r>
            <a:r>
              <a:rPr lang="en-GB" dirty="0"/>
              <a:t>k</a:t>
            </a:r>
            <a:r>
              <a:rPr lang="en-GB" dirty="0" smtClean="0"/>
              <a:t>nowledge of writing was brought to Greece from the Phoenicians by </a:t>
            </a:r>
            <a:r>
              <a:rPr lang="en-GB" dirty="0" err="1" smtClean="0"/>
              <a:t>Kadmos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Modern scholarship: Greeks adopted Semitic alphabet c.750 BC</a:t>
            </a:r>
          </a:p>
          <a:p>
            <a:endParaRPr lang="en-GB" dirty="0"/>
          </a:p>
        </p:txBody>
      </p:sp>
      <p:pic>
        <p:nvPicPr>
          <p:cNvPr id="7" name="Picture 3" descr="asklepios relief.bmp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 bwMode="auto">
          <a:xfrm>
            <a:off x="6183008" y="1772817"/>
            <a:ext cx="2428851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732240" y="6300028"/>
            <a:ext cx="18036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Greek inscription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Phoenician Script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244280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err="1" smtClean="0"/>
              <a:t>Ahiram’s</a:t>
            </a:r>
            <a:r>
              <a:rPr lang="en-US" dirty="0" smtClean="0"/>
              <a:t> coffin, Byblos (c.1000 BC):</a:t>
            </a:r>
          </a:p>
          <a:p>
            <a:pPr lvl="1">
              <a:defRPr/>
            </a:pPr>
            <a:r>
              <a:rPr lang="en-GB" dirty="0" smtClean="0"/>
              <a:t>Earliest intelligible text of more than two or three words written with the Phoenician alphabet</a:t>
            </a:r>
          </a:p>
          <a:p>
            <a:pPr lvl="1">
              <a:defRPr/>
            </a:pPr>
            <a:r>
              <a:rPr lang="en-GB" dirty="0"/>
              <a:t>L</a:t>
            </a:r>
            <a:r>
              <a:rPr lang="en-GB" dirty="0" smtClean="0"/>
              <a:t>etters have developed a conventional form </a:t>
            </a:r>
          </a:p>
          <a:p>
            <a:pPr lvl="1">
              <a:defRPr/>
            </a:pPr>
            <a:r>
              <a:rPr lang="en-GB" dirty="0" smtClean="0"/>
              <a:t>Script is becoming cursive</a:t>
            </a:r>
          </a:p>
          <a:p>
            <a:pPr>
              <a:defRPr/>
            </a:pPr>
            <a:r>
              <a:rPr lang="en-US" dirty="0" smtClean="0"/>
              <a:t>What are the formative phases of this alphabet?</a:t>
            </a:r>
            <a:endParaRPr lang="en-GB" dirty="0" smtClean="0"/>
          </a:p>
          <a:p>
            <a:pPr>
              <a:buNone/>
            </a:pPr>
            <a:endParaRPr lang="en-GB" dirty="0"/>
          </a:p>
        </p:txBody>
      </p:sp>
      <p:pic>
        <p:nvPicPr>
          <p:cNvPr id="9" name="Content Placeholder 8" descr="ahiram detail.bmp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11326" y="692696"/>
            <a:ext cx="357553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3"/>
          <p:cNvGrpSpPr/>
          <p:nvPr/>
        </p:nvGrpSpPr>
        <p:grpSpPr>
          <a:xfrm>
            <a:off x="4773205" y="3813460"/>
            <a:ext cx="4035358" cy="2736304"/>
            <a:chOff x="4765394" y="3645024"/>
            <a:chExt cx="4035358" cy="2736304"/>
          </a:xfrm>
        </p:grpSpPr>
        <p:pic>
          <p:nvPicPr>
            <p:cNvPr id="10" name="Picture 3" descr="ahiram coffin.bmp"/>
            <p:cNvPicPr>
              <a:picLocks noChangeAspect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4765394" y="3645024"/>
              <a:ext cx="4035358" cy="2736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" name="Rectangle 2"/>
            <p:cNvSpPr/>
            <p:nvPr/>
          </p:nvSpPr>
          <p:spPr>
            <a:xfrm>
              <a:off x="4765394" y="3645024"/>
              <a:ext cx="1030742" cy="3600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300192" y="3635732"/>
            <a:ext cx="1619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Ahiram’s</a:t>
            </a:r>
            <a:r>
              <a:rPr lang="en-US" dirty="0"/>
              <a:t> coffin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Proto-</a:t>
            </a:r>
            <a:r>
              <a:rPr lang="en-GB" dirty="0" err="1" smtClean="0"/>
              <a:t>Sinaitic</a:t>
            </a:r>
            <a:r>
              <a:rPr lang="en-GB" dirty="0" smtClean="0"/>
              <a:t> Script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4176464" cy="496855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err="1" smtClean="0"/>
              <a:t>Serabit</a:t>
            </a:r>
            <a:r>
              <a:rPr lang="en-GB" dirty="0" smtClean="0"/>
              <a:t> el </a:t>
            </a:r>
            <a:r>
              <a:rPr lang="en-GB" dirty="0" err="1" smtClean="0"/>
              <a:t>Khadem</a:t>
            </a:r>
            <a:r>
              <a:rPr lang="en-GB" dirty="0" smtClean="0"/>
              <a:t> </a:t>
            </a:r>
          </a:p>
          <a:p>
            <a:pPr>
              <a:defRPr/>
            </a:pPr>
            <a:r>
              <a:rPr lang="en-GB" dirty="0" smtClean="0"/>
              <a:t>c. 15</a:t>
            </a:r>
            <a:r>
              <a:rPr lang="en-GB" baseline="30000" dirty="0" smtClean="0"/>
              <a:t>th</a:t>
            </a:r>
            <a:r>
              <a:rPr lang="en-GB" dirty="0" smtClean="0"/>
              <a:t>-14</a:t>
            </a:r>
            <a:r>
              <a:rPr lang="en-GB" baseline="30000" dirty="0" smtClean="0"/>
              <a:t>th</a:t>
            </a:r>
            <a:r>
              <a:rPr lang="en-GB" dirty="0" smtClean="0"/>
              <a:t> centuries BC appearance of a new </a:t>
            </a:r>
            <a:r>
              <a:rPr lang="en-GB" dirty="0" smtClean="0">
                <a:solidFill>
                  <a:srgbClr val="FFC000"/>
                </a:solidFill>
              </a:rPr>
              <a:t>pictographic</a:t>
            </a:r>
            <a:r>
              <a:rPr lang="en-GB" dirty="0" smtClean="0"/>
              <a:t> script with around </a:t>
            </a:r>
            <a:r>
              <a:rPr lang="en-GB" dirty="0" smtClean="0">
                <a:solidFill>
                  <a:srgbClr val="FFC000"/>
                </a:solidFill>
              </a:rPr>
              <a:t>30</a:t>
            </a:r>
            <a:r>
              <a:rPr lang="en-GB" dirty="0" smtClean="0"/>
              <a:t> signs</a:t>
            </a:r>
          </a:p>
          <a:p>
            <a:pPr>
              <a:defRPr/>
            </a:pPr>
            <a:r>
              <a:rPr lang="en-GB" dirty="0" smtClean="0"/>
              <a:t>An alphabet not a </a:t>
            </a:r>
            <a:r>
              <a:rPr lang="en-GB" dirty="0" err="1" smtClean="0"/>
              <a:t>syllabary</a:t>
            </a:r>
            <a:r>
              <a:rPr lang="en-GB" dirty="0" smtClean="0"/>
              <a:t> = </a:t>
            </a:r>
            <a:r>
              <a:rPr lang="en-GB" dirty="0" smtClean="0">
                <a:solidFill>
                  <a:srgbClr val="FFC000"/>
                </a:solidFill>
              </a:rPr>
              <a:t>Proto-</a:t>
            </a:r>
            <a:r>
              <a:rPr lang="en-GB" dirty="0" err="1" smtClean="0">
                <a:solidFill>
                  <a:srgbClr val="FFC000"/>
                </a:solidFill>
              </a:rPr>
              <a:t>Sinaitic</a:t>
            </a:r>
            <a:endParaRPr lang="en-GB" dirty="0" smtClean="0">
              <a:solidFill>
                <a:srgbClr val="FFC000"/>
              </a:solidFill>
            </a:endParaRPr>
          </a:p>
        </p:txBody>
      </p:sp>
      <p:pic>
        <p:nvPicPr>
          <p:cNvPr id="6" name="Picture 4" descr="ViewofSerabitElKhadem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10000" contrast="-10000"/>
          </a:blip>
          <a:srcRect/>
          <a:stretch>
            <a:fillRect/>
          </a:stretch>
        </p:blipFill>
        <p:spPr bwMode="auto">
          <a:xfrm>
            <a:off x="4537766" y="2204864"/>
            <a:ext cx="4391307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660232" y="5260558"/>
            <a:ext cx="1941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Serabit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Khadem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Proto-</a:t>
            </a:r>
            <a:r>
              <a:rPr lang="en-GB" dirty="0" err="1" smtClean="0"/>
              <a:t>Sinaitic</a:t>
            </a:r>
            <a:r>
              <a:rPr lang="en-GB" dirty="0" smtClean="0"/>
              <a:t> Script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628800"/>
            <a:ext cx="4680520" cy="496855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Gardiner: certain recurring signs identified as </a:t>
            </a:r>
            <a:r>
              <a:rPr lang="en-GB" dirty="0" err="1" smtClean="0">
                <a:solidFill>
                  <a:srgbClr val="FFC000"/>
                </a:solidFill>
              </a:rPr>
              <a:t>acrophonic</a:t>
            </a:r>
            <a:r>
              <a:rPr lang="en-GB" dirty="0" smtClean="0"/>
              <a:t> values of equivalent Canaanite word:</a:t>
            </a:r>
          </a:p>
          <a:p>
            <a:pPr lvl="1">
              <a:defRPr/>
            </a:pPr>
            <a:r>
              <a:rPr lang="en-GB" dirty="0" smtClean="0"/>
              <a:t>ox	</a:t>
            </a:r>
            <a:r>
              <a:rPr lang="en-GB" dirty="0" smtClean="0">
                <a:solidFill>
                  <a:srgbClr val="FFC000"/>
                </a:solidFill>
              </a:rPr>
              <a:t>aleph</a:t>
            </a:r>
            <a:r>
              <a:rPr lang="en-GB" dirty="0" smtClean="0"/>
              <a:t> = </a:t>
            </a:r>
            <a:r>
              <a:rPr lang="en-GB" dirty="0" smtClean="0">
                <a:solidFill>
                  <a:srgbClr val="FFC000"/>
                </a:solidFill>
              </a:rPr>
              <a:t>A</a:t>
            </a:r>
          </a:p>
          <a:p>
            <a:pPr lvl="1">
              <a:defRPr/>
            </a:pPr>
            <a:r>
              <a:rPr lang="en-GB" dirty="0" smtClean="0"/>
              <a:t>ox goad	</a:t>
            </a:r>
            <a:r>
              <a:rPr lang="en-GB" dirty="0" err="1" smtClean="0">
                <a:solidFill>
                  <a:srgbClr val="FFC000"/>
                </a:solidFill>
              </a:rPr>
              <a:t>lamedh</a:t>
            </a:r>
            <a:r>
              <a:rPr lang="en-GB" dirty="0" smtClean="0"/>
              <a:t> = </a:t>
            </a:r>
            <a:r>
              <a:rPr lang="en-GB" dirty="0" smtClean="0">
                <a:solidFill>
                  <a:srgbClr val="FFC000"/>
                </a:solidFill>
              </a:rPr>
              <a:t>L</a:t>
            </a:r>
          </a:p>
          <a:p>
            <a:pPr lvl="1">
              <a:defRPr/>
            </a:pPr>
            <a:r>
              <a:rPr lang="en-GB" dirty="0" smtClean="0"/>
              <a:t>house	</a:t>
            </a:r>
            <a:r>
              <a:rPr lang="en-GB" dirty="0" err="1" smtClean="0">
                <a:solidFill>
                  <a:srgbClr val="FFC000"/>
                </a:solidFill>
              </a:rPr>
              <a:t>beth</a:t>
            </a:r>
            <a:r>
              <a:rPr lang="en-GB" dirty="0" smtClean="0">
                <a:solidFill>
                  <a:srgbClr val="FFC000"/>
                </a:solidFill>
              </a:rPr>
              <a:t> </a:t>
            </a:r>
            <a:r>
              <a:rPr lang="en-GB" dirty="0" smtClean="0"/>
              <a:t>= </a:t>
            </a:r>
            <a:r>
              <a:rPr lang="en-GB" dirty="0" smtClean="0">
                <a:solidFill>
                  <a:srgbClr val="FFC000"/>
                </a:solidFill>
              </a:rPr>
              <a:t>B</a:t>
            </a:r>
          </a:p>
          <a:p>
            <a:pPr lvl="1">
              <a:defRPr/>
            </a:pPr>
            <a:r>
              <a:rPr lang="en-GB" dirty="0" smtClean="0"/>
              <a:t>eye	</a:t>
            </a:r>
            <a:r>
              <a:rPr lang="en-GB" dirty="0" smtClean="0">
                <a:solidFill>
                  <a:srgbClr val="FFC000"/>
                </a:solidFill>
              </a:rPr>
              <a:t>‘</a:t>
            </a:r>
            <a:r>
              <a:rPr lang="en-GB" dirty="0" err="1" smtClean="0">
                <a:solidFill>
                  <a:srgbClr val="FFC000"/>
                </a:solidFill>
              </a:rPr>
              <a:t>ayin</a:t>
            </a:r>
            <a:r>
              <a:rPr lang="en-GB" dirty="0" smtClean="0">
                <a:solidFill>
                  <a:srgbClr val="FFC000"/>
                </a:solidFill>
              </a:rPr>
              <a:t> </a:t>
            </a:r>
            <a:r>
              <a:rPr lang="en-GB" dirty="0" smtClean="0"/>
              <a:t>= </a:t>
            </a:r>
            <a:r>
              <a:rPr lang="en-GB" dirty="0" smtClean="0">
                <a:solidFill>
                  <a:srgbClr val="FFC000"/>
                </a:solidFill>
              </a:rPr>
              <a:t>‘A</a:t>
            </a:r>
          </a:p>
          <a:p>
            <a:pPr>
              <a:defRPr/>
            </a:pPr>
            <a:r>
              <a:rPr lang="en-GB" dirty="0" smtClean="0"/>
              <a:t>Each pictograph symbolizes only the </a:t>
            </a:r>
            <a:r>
              <a:rPr lang="en-GB" dirty="0" smtClean="0">
                <a:solidFill>
                  <a:srgbClr val="FFC000"/>
                </a:solidFill>
              </a:rPr>
              <a:t>initial sound</a:t>
            </a:r>
          </a:p>
          <a:p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358" y="2564904"/>
            <a:ext cx="4013007" cy="1643121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6660232" y="4365104"/>
            <a:ext cx="20994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Proto-</a:t>
            </a:r>
            <a:r>
              <a:rPr lang="en-GB" dirty="0" err="1"/>
              <a:t>Sinaitic</a:t>
            </a:r>
            <a:r>
              <a:rPr lang="en-GB" dirty="0"/>
              <a:t> Script</a:t>
            </a:r>
          </a:p>
        </p:txBody>
      </p:sp>
    </p:spTree>
    <p:extLst>
      <p:ext uri="{BB962C8B-B14F-4D97-AF65-F5344CB8AC3E}">
        <p14:creationId xmlns:p14="http://schemas.microsoft.com/office/powerpoint/2010/main" val="2272849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Proto-</a:t>
            </a:r>
            <a:r>
              <a:rPr lang="en-GB" dirty="0" err="1" smtClean="0"/>
              <a:t>Sinaitic</a:t>
            </a:r>
            <a:r>
              <a:rPr lang="en-GB" dirty="0" smtClean="0"/>
              <a:t> Script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67544" y="1700808"/>
            <a:ext cx="4690864" cy="4895424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 smtClean="0"/>
              <a:t>Gardiner identified a Canaanite word meaning “to the lady”:</a:t>
            </a:r>
          </a:p>
          <a:p>
            <a:pPr lvl="1">
              <a:defRPr/>
            </a:pPr>
            <a:r>
              <a:rPr lang="en-GB" dirty="0" err="1" smtClean="0">
                <a:solidFill>
                  <a:srgbClr val="FFC000"/>
                </a:solidFill>
              </a:rPr>
              <a:t>lb‘lt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en-GB" dirty="0" smtClean="0"/>
              <a:t>Further “decipherment” by Albright:</a:t>
            </a:r>
          </a:p>
          <a:p>
            <a:pPr lvl="1">
              <a:defRPr/>
            </a:pPr>
            <a:r>
              <a:rPr lang="en-GB" dirty="0" smtClean="0"/>
              <a:t>Language identified as Canaanite</a:t>
            </a:r>
          </a:p>
          <a:p>
            <a:pPr lvl="1">
              <a:defRPr/>
            </a:pPr>
            <a:r>
              <a:rPr lang="en-GB" dirty="0" smtClean="0"/>
              <a:t>Extensive use of </a:t>
            </a:r>
            <a:r>
              <a:rPr lang="en-GB" dirty="0" err="1" smtClean="0"/>
              <a:t>Ugaritic</a:t>
            </a:r>
            <a:r>
              <a:rPr lang="en-GB" dirty="0" smtClean="0"/>
              <a:t> vocabulary &amp; grammar</a:t>
            </a:r>
          </a:p>
          <a:p>
            <a:pPr lvl="1">
              <a:defRPr/>
            </a:pPr>
            <a:r>
              <a:rPr lang="en-GB" dirty="0" smtClean="0"/>
              <a:t>Votive inscriptions dedicated to a goddess (</a:t>
            </a:r>
            <a:r>
              <a:rPr lang="en-GB" dirty="0" err="1" smtClean="0">
                <a:solidFill>
                  <a:srgbClr val="FFC000"/>
                </a:solidFill>
              </a:rPr>
              <a:t>Ba‘alat</a:t>
            </a:r>
            <a:r>
              <a:rPr lang="en-GB" sz="2000" dirty="0" smtClean="0"/>
              <a:t>; </a:t>
            </a:r>
            <a:r>
              <a:rPr lang="en-GB" dirty="0" err="1" smtClean="0"/>
              <a:t>Hathor</a:t>
            </a:r>
            <a:r>
              <a:rPr lang="en-GB" dirty="0" smtClean="0"/>
              <a:t> in Hieroglyphs)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44823"/>
            <a:ext cx="3408040" cy="3690907"/>
          </a:xfrm>
        </p:spPr>
      </p:pic>
      <p:sp>
        <p:nvSpPr>
          <p:cNvPr id="10" name="Oval 9"/>
          <p:cNvSpPr/>
          <p:nvPr/>
        </p:nvSpPr>
        <p:spPr>
          <a:xfrm rot="20286357">
            <a:off x="6660232" y="3861048"/>
            <a:ext cx="1368152" cy="864096"/>
          </a:xfrm>
          <a:prstGeom prst="ellipse">
            <a:avLst/>
          </a:prstGeom>
          <a:noFill/>
          <a:ln w="38100" cmpd="sng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5757587" y="5661248"/>
            <a:ext cx="2695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Sphinx, </a:t>
            </a:r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Serabit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</a:t>
            </a:r>
            <a:r>
              <a:rPr lang="en-GB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Khadem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Proto-</a:t>
            </a:r>
            <a:r>
              <a:rPr lang="en-GB" dirty="0" err="1" smtClean="0"/>
              <a:t>Sinaitic</a:t>
            </a:r>
            <a:r>
              <a:rPr lang="en-GB" dirty="0" smtClean="0"/>
              <a:t> Script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402832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Many signs are the original forms of the Phoenician letters</a:t>
            </a:r>
          </a:p>
          <a:p>
            <a:pPr>
              <a:defRPr/>
            </a:pPr>
            <a:r>
              <a:rPr lang="en-US" dirty="0" smtClean="0"/>
              <a:t>Script developed &amp; used by turquoise miners</a:t>
            </a:r>
          </a:p>
          <a:p>
            <a:pPr lvl="1">
              <a:defRPr/>
            </a:pPr>
            <a:r>
              <a:rPr lang="en-US" dirty="0" smtClean="0"/>
              <a:t>Simpler system allowing spread of writing beyond elite</a:t>
            </a:r>
            <a:endParaRPr lang="en-GB" dirty="0" smtClean="0"/>
          </a:p>
          <a:p>
            <a:pPr>
              <a:buNone/>
              <a:defRPr/>
            </a:pPr>
            <a:endParaRPr lang="en-GB" dirty="0" smtClean="0"/>
          </a:p>
        </p:txBody>
      </p:sp>
      <p:pic>
        <p:nvPicPr>
          <p:cNvPr id="9" name="Picture 4" descr="protosinatic.bmp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08104" y="2204864"/>
            <a:ext cx="2981325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5652120" y="5707969"/>
            <a:ext cx="25907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Proto-</a:t>
            </a:r>
            <a:r>
              <a:rPr lang="en-GB" dirty="0" err="1"/>
              <a:t>Sinaitic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isncription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Proto-Canaanite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72816"/>
            <a:ext cx="4968552" cy="462381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dirty="0" smtClean="0"/>
              <a:t>c.1500 BC: earliest appearance of Proto-Canaanite</a:t>
            </a:r>
          </a:p>
          <a:p>
            <a:pPr>
              <a:defRPr/>
            </a:pPr>
            <a:r>
              <a:rPr lang="en-US" dirty="0" smtClean="0"/>
              <a:t>Short inscriptions from sites in southern Levant</a:t>
            </a:r>
          </a:p>
          <a:p>
            <a:pPr>
              <a:defRPr/>
            </a:pPr>
            <a:r>
              <a:rPr lang="en-US" dirty="0" smtClean="0"/>
              <a:t>First signs  were clearly pictographic</a:t>
            </a:r>
          </a:p>
          <a:p>
            <a:pPr>
              <a:defRPr/>
            </a:pPr>
            <a:r>
              <a:rPr lang="en-US" dirty="0" smtClean="0"/>
              <a:t>Later examples are more schematized</a:t>
            </a:r>
          </a:p>
          <a:p>
            <a:pPr>
              <a:defRPr/>
            </a:pPr>
            <a:r>
              <a:rPr lang="en-US" dirty="0" smtClean="0">
                <a:solidFill>
                  <a:srgbClr val="FFC000"/>
                </a:solidFill>
              </a:rPr>
              <a:t>Proto-</a:t>
            </a:r>
            <a:r>
              <a:rPr lang="en-US" dirty="0" err="1" smtClean="0">
                <a:solidFill>
                  <a:srgbClr val="FFC000"/>
                </a:solidFill>
              </a:rPr>
              <a:t>Sinaitic</a:t>
            </a:r>
            <a:r>
              <a:rPr lang="en-US" dirty="0" smtClean="0">
                <a:solidFill>
                  <a:srgbClr val="FFC000"/>
                </a:solidFill>
              </a:rPr>
              <a:t> belongs to this corpus of alphabetic scripts</a:t>
            </a:r>
            <a:endParaRPr lang="en-GB" dirty="0" smtClean="0">
              <a:solidFill>
                <a:srgbClr val="FFC000"/>
              </a:solidFill>
            </a:endParaRPr>
          </a:p>
        </p:txBody>
      </p:sp>
      <p:pic>
        <p:nvPicPr>
          <p:cNvPr id="5" name="Picture 3" descr="scan0015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517388" y="2204863"/>
            <a:ext cx="3170719" cy="3240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6516216" y="5589240"/>
            <a:ext cx="17668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Proto-Canaanite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Ugaritic</a:t>
            </a:r>
            <a:r>
              <a:rPr lang="en-GB" dirty="0" smtClean="0"/>
              <a:t> Script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464496" cy="4895424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US" dirty="0" smtClean="0"/>
              <a:t>Ugarit 14</a:t>
            </a:r>
            <a:r>
              <a:rPr lang="en-US" baseline="30000" dirty="0" smtClean="0"/>
              <a:t>th</a:t>
            </a:r>
            <a:r>
              <a:rPr lang="en-US" dirty="0" smtClean="0"/>
              <a:t>-13</a:t>
            </a:r>
            <a:r>
              <a:rPr lang="en-US" baseline="30000" dirty="0" smtClean="0"/>
              <a:t>th</a:t>
            </a:r>
            <a:r>
              <a:rPr lang="en-US" dirty="0" smtClean="0"/>
              <a:t> centuries BC: many tablets using a derivative of cuneiform:</a:t>
            </a:r>
          </a:p>
          <a:p>
            <a:pPr>
              <a:defRPr/>
            </a:pPr>
            <a:r>
              <a:rPr lang="en-US" dirty="0" smtClean="0"/>
              <a:t>Limited number of signs: </a:t>
            </a:r>
            <a:r>
              <a:rPr lang="en-US" dirty="0" smtClean="0">
                <a:solidFill>
                  <a:srgbClr val="FFC000"/>
                </a:solidFill>
              </a:rPr>
              <a:t>31 </a:t>
            </a:r>
          </a:p>
          <a:p>
            <a:pPr lvl="1">
              <a:defRPr/>
            </a:pPr>
            <a:r>
              <a:rPr lang="en-US" dirty="0" smtClean="0"/>
              <a:t>Not a </a:t>
            </a:r>
            <a:r>
              <a:rPr lang="en-US" dirty="0" err="1" smtClean="0"/>
              <a:t>syllabary</a:t>
            </a:r>
            <a:endParaRPr lang="en-US" dirty="0" smtClean="0"/>
          </a:p>
          <a:p>
            <a:pPr lvl="1">
              <a:defRPr/>
            </a:pPr>
            <a:r>
              <a:rPr lang="en-US" dirty="0" err="1" smtClean="0">
                <a:solidFill>
                  <a:srgbClr val="FFC000"/>
                </a:solidFill>
              </a:rPr>
              <a:t>Acrophonic</a:t>
            </a:r>
            <a:r>
              <a:rPr lang="en-US" dirty="0" smtClean="0"/>
              <a:t> value of signs</a:t>
            </a:r>
          </a:p>
          <a:p>
            <a:pPr>
              <a:defRPr/>
            </a:pPr>
            <a:r>
              <a:rPr lang="en-US" dirty="0" smtClean="0"/>
              <a:t>Used to write a NW Semitic (</a:t>
            </a:r>
            <a:r>
              <a:rPr lang="en-US" dirty="0" err="1" smtClean="0">
                <a:hlinkClick r:id="rId2"/>
              </a:rPr>
              <a:t>Ugaitic</a:t>
            </a:r>
            <a:r>
              <a:rPr lang="en-US" dirty="0" smtClean="0"/>
              <a:t>) language</a:t>
            </a:r>
          </a:p>
          <a:p>
            <a:pPr>
              <a:defRPr/>
            </a:pPr>
            <a:r>
              <a:rPr lang="en-US" dirty="0" smtClean="0"/>
              <a:t>Earliest evidence for the present-day ordering of signs was found at Ugarit: </a:t>
            </a:r>
            <a:r>
              <a:rPr lang="en-US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abecedary tablets</a:t>
            </a:r>
            <a:endParaRPr lang="en-GB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/>
          </a:p>
        </p:txBody>
      </p:sp>
      <p:pic>
        <p:nvPicPr>
          <p:cNvPr id="5" name="Picture 3" descr="ugaritic alphabet.bmp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lum bright="-10000" contrast="-10000"/>
          </a:blip>
          <a:stretch>
            <a:fillRect/>
          </a:stretch>
        </p:blipFill>
        <p:spPr bwMode="auto">
          <a:xfrm>
            <a:off x="4932040" y="3140968"/>
            <a:ext cx="4038600" cy="1504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6804248" y="4685074"/>
            <a:ext cx="1552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Ugaritic tablet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Egyptian Alphabet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402832" cy="4623816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In addition to syllabic signs the Egyptians also used </a:t>
            </a:r>
            <a:r>
              <a:rPr lang="en-US" dirty="0" err="1" smtClean="0">
                <a:solidFill>
                  <a:srgbClr val="FFC000"/>
                </a:solidFill>
              </a:rPr>
              <a:t>uni</a:t>
            </a:r>
            <a:r>
              <a:rPr lang="en-US" dirty="0" smtClean="0">
                <a:solidFill>
                  <a:srgbClr val="FFC000"/>
                </a:solidFill>
              </a:rPr>
              <a:t>-consonantal </a:t>
            </a:r>
            <a:r>
              <a:rPr lang="en-US" dirty="0" smtClean="0"/>
              <a:t>signs</a:t>
            </a:r>
          </a:p>
          <a:p>
            <a:pPr>
              <a:defRPr/>
            </a:pPr>
            <a:r>
              <a:rPr lang="en-US" dirty="0" smtClean="0"/>
              <a:t>Essentially an alphabetic script</a:t>
            </a:r>
          </a:p>
          <a:p>
            <a:pPr lvl="1">
              <a:defRPr/>
            </a:pPr>
            <a:r>
              <a:rPr lang="en-US" dirty="0" smtClean="0"/>
              <a:t>But used </a:t>
            </a:r>
            <a:r>
              <a:rPr lang="en-US" dirty="0" smtClean="0">
                <a:solidFill>
                  <a:srgbClr val="FFC000"/>
                </a:solidFill>
              </a:rPr>
              <a:t>within</a:t>
            </a:r>
            <a:r>
              <a:rPr lang="en-US" dirty="0" smtClean="0"/>
              <a:t> a more complex writing system</a:t>
            </a:r>
            <a:endParaRPr lang="en-GB" dirty="0" smtClean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6946" r="1944" b="1961"/>
          <a:stretch/>
        </p:blipFill>
        <p:spPr>
          <a:xfrm>
            <a:off x="5292080" y="2636912"/>
            <a:ext cx="3575018" cy="2521063"/>
          </a:xfrm>
        </p:spPr>
      </p:pic>
      <p:pic>
        <p:nvPicPr>
          <p:cNvPr id="7" name="Picture 6" descr="khufu-kartouches.pn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76056" y="2204864"/>
            <a:ext cx="3840639" cy="3528392"/>
          </a:xfrm>
          <a:prstGeom prst="rect">
            <a:avLst/>
          </a:prstGeom>
          <a:ln w="28575">
            <a:solidFill>
              <a:srgbClr val="FFC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Invention of the Alphabet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681336"/>
            <a:ext cx="8219256" cy="4844008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Proto-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Sinaitic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Proto-Canaanite scripts ancestral to the early Phoenician alphabet</a:t>
            </a: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indigenous Semitic writing system used within a melting pot of cultural interaction: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Scribes in region probably required to record information in several languages using complex syllabic scripts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Hieroglyphs/hieratic on papyrus</a:t>
            </a:r>
          </a:p>
          <a:p>
            <a:pPr lvl="1">
              <a:defRPr/>
            </a:pPr>
            <a:r>
              <a:rPr lang="en-U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Akkadian</a:t>
            </a: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 clay tablets</a:t>
            </a:r>
          </a:p>
          <a:p>
            <a:pPr>
              <a:defRPr/>
            </a:pP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Perfect circumstance for experiment &amp; invention, resulting in development of a much simpler script for writing indigenous Semitic language</a:t>
            </a:r>
          </a:p>
          <a:p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Phoenician Alphabet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4460304" cy="475140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Iron Age descendant of Proto-</a:t>
            </a:r>
            <a:r>
              <a:rPr lang="en-U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Sinaitic</a:t>
            </a:r>
            <a:endParaRPr lang="en-US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r>
              <a:rPr lang="en-US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century: arrowheads written in what appears to be Phoenician rather than Proto-Canaanite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Letter forms have not yet stabilized</a:t>
            </a: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 10</a:t>
            </a:r>
            <a:r>
              <a:rPr lang="en-US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 the Phoenician script is fully formed</a:t>
            </a:r>
          </a:p>
        </p:txBody>
      </p:sp>
      <p:pic>
        <p:nvPicPr>
          <p:cNvPr id="10" name="Content Placeholder 9" descr="b10115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10000" contrast="-10000"/>
          </a:blip>
          <a:srcRect/>
          <a:stretch>
            <a:fillRect/>
          </a:stretch>
        </p:blipFill>
        <p:spPr bwMode="auto">
          <a:xfrm>
            <a:off x="4860032" y="2564904"/>
            <a:ext cx="4038600" cy="2650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292080" y="5117122"/>
            <a:ext cx="3321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Phoenician inscribed arrowheads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kition red sli[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lum bright="-8000" contrast="-8000"/>
          </a:blip>
          <a:srcRect/>
          <a:stretch>
            <a:fillRect/>
          </a:stretch>
        </p:blipFill>
        <p:spPr bwMode="auto">
          <a:xfrm>
            <a:off x="5364088" y="1215925"/>
            <a:ext cx="3530149" cy="2376264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Phoenician Alphabet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4172272" cy="4696944"/>
          </a:xfrm>
        </p:spPr>
        <p:txBody>
          <a:bodyPr>
            <a:normAutofit/>
          </a:bodyPr>
          <a:lstStyle/>
          <a:p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Script usually written from right to left</a:t>
            </a:r>
          </a:p>
          <a:p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 signs:</a:t>
            </a:r>
          </a:p>
          <a:p>
            <a:pPr lvl="1"/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Schematized, losing pictographic origins</a:t>
            </a:r>
          </a:p>
          <a:p>
            <a:pPr lvl="1"/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vowels</a:t>
            </a: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Inscriptions tend to be short: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dedications and dedications of buildings</a:t>
            </a:r>
            <a:endParaRPr lang="en-GB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 descr="phoenician-alphabet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868144" y="4149080"/>
            <a:ext cx="2321523" cy="208823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00192" y="3594691"/>
            <a:ext cx="2152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Red Slip Bowl, </a:t>
            </a:r>
            <a:r>
              <a:rPr lang="en-GB" dirty="0" err="1" smtClean="0"/>
              <a:t>Kition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950981" y="6239611"/>
            <a:ext cx="21558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Phoenician </a:t>
            </a:r>
            <a:r>
              <a:rPr lang="en-GB" dirty="0" smtClean="0"/>
              <a:t>alphabet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Spread of the Alphabet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79512" y="1773936"/>
            <a:ext cx="4464496" cy="475140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“The alphabet’s advantages of simplicity &amp; versatility brought it to supremacy over all other writing systems in the Levant from the beginning of the Iron Age” </a:t>
            </a: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(Millard 1986: 396)</a:t>
            </a:r>
          </a:p>
          <a:p>
            <a:pPr>
              <a:defRPr/>
            </a:pPr>
            <a:r>
              <a:rPr 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Phoenician maritime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 1: Phoenician inscriptions in the west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Stage 2: Greek adoption of alphabet</a:t>
            </a:r>
            <a:endParaRPr lang="en-GB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4" descr="Mediterranian_Se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4957536" y="2204865"/>
            <a:ext cx="386908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7129738" y="4972526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Mediterranean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Knossos Inscription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752528" cy="4895424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en-US" sz="30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 BC</a:t>
            </a:r>
          </a:p>
          <a:p>
            <a:pPr lvl="1">
              <a:defRPr/>
            </a:pPr>
            <a:r>
              <a:rPr lang="en-US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ks</a:t>
            </a:r>
            <a:r>
              <a:rPr lang="en-U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šm</a:t>
            </a:r>
            <a:r>
              <a:rPr lang="en-U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 </a:t>
            </a:r>
            <a:r>
              <a:rPr lang="en-US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bn</a:t>
            </a:r>
            <a:r>
              <a:rPr lang="en-U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l’[</a:t>
            </a:r>
          </a:p>
          <a:p>
            <a:pPr lvl="1">
              <a:defRPr/>
            </a:pPr>
            <a:r>
              <a:rPr lang="en-U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cup of </a:t>
            </a:r>
            <a:r>
              <a:rPr lang="en-US" sz="24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Šema</a:t>
            </a:r>
            <a:r>
              <a:rPr lang="en-U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 son of L[…</a:t>
            </a:r>
          </a:p>
          <a:p>
            <a:pPr>
              <a:defRPr/>
            </a:pP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Early use of writing to mark ownership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does this tell us about literacy?</a:t>
            </a:r>
          </a:p>
          <a:p>
            <a:pPr>
              <a:defRPr/>
            </a:pPr>
            <a:r>
              <a:rPr lang="en-US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this a traded object or the personal possession of a Phoenician buried at Knossos?</a:t>
            </a:r>
          </a:p>
          <a:p>
            <a:pPr lvl="1">
              <a:defRPr/>
            </a:pPr>
            <a:r>
              <a:rPr lang="en-U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If traded what is the significance of the inscription for a Greek consumer</a:t>
            </a:r>
            <a:endParaRPr lang="en-GB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72607" y="4797152"/>
            <a:ext cx="2270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Inscribed bronze bowl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420888"/>
            <a:ext cx="3524250" cy="22764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Nora </a:t>
            </a:r>
            <a:r>
              <a:rPr lang="en-GB" dirty="0" err="1" smtClean="0"/>
              <a:t>Stela</a:t>
            </a:r>
            <a:r>
              <a:rPr lang="en-GB" dirty="0" smtClean="0"/>
              <a:t>, Sardinia</a:t>
            </a:r>
            <a:endParaRPr lang="en-GB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42792" cy="482341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Epigraphically c.830-825 BC</a:t>
            </a:r>
          </a:p>
          <a:p>
            <a:pPr>
              <a:lnSpc>
                <a:spcPct val="80000"/>
              </a:lnSpc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Discovered 1773 near Pula,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Sardinia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80000"/>
              </a:lnSpc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Commemorates building of a temple dedicated to </a:t>
            </a:r>
            <a:r>
              <a:rPr lang="en-GB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Pmy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on the island of Sardinia </a:t>
            </a: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GB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šrdn</a:t>
            </a: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Arrival of first Phoenicians in Nora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Phoenician interest: iron &amp; lead resources</a:t>
            </a:r>
          </a:p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7236296" y="5949280"/>
            <a:ext cx="11889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Nora Stela</a:t>
            </a:r>
          </a:p>
        </p:txBody>
      </p:sp>
      <p:pic>
        <p:nvPicPr>
          <p:cNvPr id="1026" name="Picture 2" descr="http://www.archeocaor.beniculturali.it/getImage.php?id=425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68144" y="2004017"/>
            <a:ext cx="2952328" cy="385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Kadmos</a:t>
            </a:r>
            <a:r>
              <a:rPr lang="en-GB" dirty="0" smtClean="0"/>
              <a:t> and the Greeks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179512" y="1628800"/>
            <a:ext cx="4320480" cy="5112568"/>
          </a:xfrm>
        </p:spPr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Earliest examples of Greek alphabetic writing: graffiti on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pottery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c.8</a:t>
            </a:r>
            <a:r>
              <a:rPr lang="en-GB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 BC</a:t>
            </a:r>
          </a:p>
          <a:p>
            <a:pPr lvl="1">
              <a:defRPr/>
            </a:pPr>
            <a:r>
              <a:rPr lang="en-GB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Lefkandi</a:t>
            </a: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GB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Pithekoussai</a:t>
            </a: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Al Mina</a:t>
            </a:r>
          </a:p>
          <a:p>
            <a:pPr lvl="1">
              <a:defRPr/>
            </a:pP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names</a:t>
            </a:r>
          </a:p>
          <a:p>
            <a:pPr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th-7</a:t>
            </a:r>
            <a:r>
              <a:rPr lang="en-GB" sz="32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C.: writing becomes widespread throughout Greek world </a:t>
            </a:r>
          </a:p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“The impulse to write one’s name on a cup was evidently irresistible to the eight-century Greek” (Powell 1996: 142)</a:t>
            </a:r>
          </a:p>
        </p:txBody>
      </p:sp>
      <p:pic>
        <p:nvPicPr>
          <p:cNvPr id="8" name="Picture 4" descr="Mediterranian_Se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lum bright="-12000" contrast="-12000"/>
          </a:blip>
          <a:srcRect/>
          <a:stretch>
            <a:fillRect/>
          </a:stretch>
        </p:blipFill>
        <p:spPr bwMode="auto">
          <a:xfrm>
            <a:off x="4788024" y="2348880"/>
            <a:ext cx="4038600" cy="2705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7052659" y="5219908"/>
            <a:ext cx="1601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Mediterranean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Writing, Literacy &amp; Epic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556792"/>
            <a:ext cx="4680520" cy="5112568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Early inscriptions in verse</a:t>
            </a:r>
          </a:p>
          <a:p>
            <a:pPr>
              <a:defRPr/>
            </a:pP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“this new alphabet enabled Homer to compose &amp; set down his great poem(s)” (Boardman 1980: 83-4)</a:t>
            </a:r>
          </a:p>
          <a:p>
            <a:pPr>
              <a:defRPr/>
            </a:pPr>
            <a:r>
              <a:rPr lang="en-GB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Dipylon</a:t>
            </a: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Oinochoe</a:t>
            </a: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(c.740 BC):</a:t>
            </a:r>
          </a:p>
          <a:p>
            <a:pPr lvl="1">
              <a:defRPr/>
            </a:pPr>
            <a:r>
              <a:rPr lang="en-GB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Whoever of all the dances now dances most friskily</a:t>
            </a:r>
          </a:p>
          <a:p>
            <a:pPr lvl="2">
              <a:buNone/>
              <a:defRPr/>
            </a:pP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him this….</a:t>
            </a:r>
          </a:p>
          <a:p>
            <a:pPr lvl="2">
              <a:buNone/>
              <a:defRPr/>
            </a:pP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????</a:t>
            </a:r>
          </a:p>
          <a:p>
            <a:pPr>
              <a:defRPr/>
            </a:pPr>
            <a:r>
              <a:rPr lang="en-GB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Composed in hexameter</a:t>
            </a:r>
          </a:p>
          <a:p>
            <a:pPr lvl="1">
              <a:defRPr/>
            </a:pPr>
            <a:r>
              <a:rPr lang="en-GB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Contemporary with writing down of Homeric epic</a:t>
            </a:r>
          </a:p>
        </p:txBody>
      </p:sp>
      <p:pic>
        <p:nvPicPr>
          <p:cNvPr id="6" name="Content Placeholder 5" descr="Oinochoe_Dipylon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436096" y="2638075"/>
            <a:ext cx="3442883" cy="2448272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5796136" y="5094636"/>
            <a:ext cx="2982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Dipylon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oinochoe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inscription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Nestor’s Cup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73936"/>
            <a:ext cx="4320480" cy="48234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Pithekoussai: </a:t>
            </a:r>
            <a:r>
              <a:rPr lang="en-GB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Rhodian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import, late 8</a:t>
            </a:r>
            <a:r>
              <a:rPr lang="en-GB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</a:t>
            </a:r>
          </a:p>
          <a:p>
            <a:pPr>
              <a:defRPr/>
            </a:pPr>
            <a:r>
              <a:rPr lang="en-GB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Euboean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inscription:</a:t>
            </a:r>
          </a:p>
          <a:p>
            <a:pPr lvl="1">
              <a:defRPr/>
            </a:pPr>
            <a:r>
              <a:rPr lang="en-GB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am the cup of Nestor, a joy to drink from, but anyone who drinks from this cup will soon be struck with desire for fair-crowned Aphrodite</a:t>
            </a:r>
          </a:p>
        </p:txBody>
      </p:sp>
      <p:pic>
        <p:nvPicPr>
          <p:cNvPr id="8" name="Content Placeholder 5" descr="Nestors cup 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92080" y="2420888"/>
            <a:ext cx="360531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7236296" y="5517232"/>
            <a:ext cx="1392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Nestor’s Cup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Alphabetic Inscriptions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5040560" cy="4968552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 different use of writing to Near East in Bronze Age</a:t>
            </a:r>
          </a:p>
          <a:p>
            <a:pPr>
              <a:defRPr/>
            </a:pPr>
            <a:r>
              <a:rPr lang="en-GB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More personal in character</a:t>
            </a:r>
          </a:p>
          <a:p>
            <a:pPr lvl="1">
              <a:defRPr/>
            </a:pPr>
            <a:r>
              <a:rPr lang="en-GB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Initially personal votive dedications by private individuals</a:t>
            </a:r>
          </a:p>
          <a:p>
            <a:pPr lvl="1">
              <a:defRPr/>
            </a:pPr>
            <a:r>
              <a:rPr lang="en-GB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Records ownership, personal possessions</a:t>
            </a:r>
          </a:p>
          <a:p>
            <a:pPr lvl="1">
              <a:defRPr/>
            </a:pPr>
            <a:r>
              <a:rPr lang="en-GB" sz="2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Writes down allusions to popular literature</a:t>
            </a:r>
          </a:p>
        </p:txBody>
      </p:sp>
      <p:pic>
        <p:nvPicPr>
          <p:cNvPr id="6" name="Content Placeholder 5" descr="9a8f7141913d18c9d3f2727f476b_grande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email">
            <a:lum bright="-10000" contrast="-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753423" y="2204864"/>
            <a:ext cx="2933377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6759963" y="5517232"/>
            <a:ext cx="1901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Dipylon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oinochoe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Early Alphabetic Inscriptions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4248472" cy="48965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Alphabet: simpler </a:t>
            </a:r>
            <a:r>
              <a:rPr lang="en-GB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writing system developed for use by private </a:t>
            </a:r>
            <a:r>
              <a:rPr lang="en-GB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individuals</a:t>
            </a:r>
          </a:p>
          <a:p>
            <a:pPr>
              <a:defRPr/>
            </a:pPr>
            <a:r>
              <a:rPr lang="en-GB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 just a bureaucratic tool &amp; part </a:t>
            </a:r>
            <a:r>
              <a:rPr lang="en-GB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the apparatus of state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22" y="2276872"/>
            <a:ext cx="3643093" cy="2304256"/>
          </a:xfrm>
        </p:spPr>
      </p:pic>
      <p:sp>
        <p:nvSpPr>
          <p:cNvPr id="8" name="TextBox 7"/>
          <p:cNvSpPr txBox="1"/>
          <p:nvPr/>
        </p:nvSpPr>
        <p:spPr>
          <a:xfrm>
            <a:off x="6660232" y="4756502"/>
            <a:ext cx="17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Ostraca</a:t>
            </a:r>
            <a:r>
              <a:rPr lang="en-GB" dirty="0" smtClean="0"/>
              <a:t>, Athens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937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53412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Alphabetic writing systems developed to record Semitic languages in later second millennium BC</a:t>
            </a:r>
          </a:p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Earliest recorded is Proto-</a:t>
            </a:r>
            <a:r>
              <a:rPr lang="en-GB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Sinaitic</a:t>
            </a:r>
            <a:endParaRPr lang="en-GB" sz="2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Other Late Bronze Age alphabets are </a:t>
            </a:r>
            <a:r>
              <a:rPr lang="en-GB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Ugaritic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&amp; Proto-Canaanite</a:t>
            </a:r>
          </a:p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First millennium BC: development of Phoenician</a:t>
            </a:r>
          </a:p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c.8</a:t>
            </a:r>
            <a:r>
              <a:rPr lang="en-GB" sz="2800" baseline="30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</a:t>
            </a: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century the alphabet spreads to Greek world</a:t>
            </a:r>
          </a:p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Simpler writing system with fewer signs to learn</a:t>
            </a:r>
          </a:p>
          <a:p>
            <a:pPr>
              <a:defRPr/>
            </a:pPr>
            <a:r>
              <a:rPr lang="en-GB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written word was more widely available beyond the palace elites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213</TotalTime>
  <Words>948</Words>
  <Application>Microsoft Office PowerPoint</Application>
  <PresentationFormat>On-screen Show (4:3)</PresentationFormat>
  <Paragraphs>144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Corbel</vt:lpstr>
      <vt:lpstr>Wingdings</vt:lpstr>
      <vt:lpstr>Wingdings 2</vt:lpstr>
      <vt:lpstr>Wingdings 3</vt:lpstr>
      <vt:lpstr>Module</vt:lpstr>
      <vt:lpstr>Hieroglyphs, Text &amp; Society </vt:lpstr>
      <vt:lpstr>Origins of the Alphabet</vt:lpstr>
      <vt:lpstr>Phoenician Script</vt:lpstr>
      <vt:lpstr>Proto-Sinaitic Script</vt:lpstr>
      <vt:lpstr>Proto-Sinaitic Script</vt:lpstr>
      <vt:lpstr>Proto-Sinaitic Script</vt:lpstr>
      <vt:lpstr>Proto-Sinaitic Script</vt:lpstr>
      <vt:lpstr>Proto-Canaanite</vt:lpstr>
      <vt:lpstr>Ugaritic Script</vt:lpstr>
      <vt:lpstr>Egyptian Alphabet</vt:lpstr>
      <vt:lpstr>Invention of the Alphabet</vt:lpstr>
      <vt:lpstr>Phoenician Alphabet</vt:lpstr>
      <vt:lpstr>Phoenician Alphabet</vt:lpstr>
      <vt:lpstr>Spread of the Alphabet</vt:lpstr>
      <vt:lpstr>Knossos Inscription</vt:lpstr>
      <vt:lpstr>Nora Stela, Sardinia</vt:lpstr>
      <vt:lpstr>Kadmos and the Greeks</vt:lpstr>
      <vt:lpstr>Early Writing, Literacy &amp; Epic</vt:lpstr>
      <vt:lpstr>Nestor’s Cup</vt:lpstr>
      <vt:lpstr>Early Alphabetic Inscriptions</vt:lpstr>
      <vt:lpstr>Early Alphabetic Inscriptions</vt:lpstr>
      <vt:lpstr>Summary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 and Society AHAR5001</dc:title>
  <dc:creator>sw003</dc:creator>
  <cp:lastModifiedBy>Louise Steel</cp:lastModifiedBy>
  <cp:revision>51</cp:revision>
  <dcterms:created xsi:type="dcterms:W3CDTF">2011-10-12T12:54:19Z</dcterms:created>
  <dcterms:modified xsi:type="dcterms:W3CDTF">2017-10-30T14:02:07Z</dcterms:modified>
</cp:coreProperties>
</file>