
<file path=[Content_Types].xml><?xml version="1.0" encoding="utf-8"?>
<Types xmlns="http://schemas.openxmlformats.org/package/2006/content-types">
  <Default Extension="mp3" ContentType="audio/mpeg"/>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6"/>
  </p:notesMasterIdLst>
  <p:sldIdLst>
    <p:sldId id="285" r:id="rId3"/>
    <p:sldId id="267" r:id="rId4"/>
    <p:sldId id="274" r:id="rId5"/>
    <p:sldId id="268" r:id="rId6"/>
    <p:sldId id="269" r:id="rId7"/>
    <p:sldId id="271" r:id="rId8"/>
    <p:sldId id="282" r:id="rId9"/>
    <p:sldId id="272" r:id="rId10"/>
    <p:sldId id="262" r:id="rId11"/>
    <p:sldId id="273" r:id="rId12"/>
    <p:sldId id="281" r:id="rId13"/>
    <p:sldId id="260" r:id="rId14"/>
    <p:sldId id="264" r:id="rId15"/>
    <p:sldId id="277" r:id="rId16"/>
    <p:sldId id="278" r:id="rId17"/>
    <p:sldId id="279" r:id="rId18"/>
    <p:sldId id="284" r:id="rId19"/>
    <p:sldId id="280" r:id="rId20"/>
    <p:sldId id="287" r:id="rId21"/>
    <p:sldId id="286" r:id="rId22"/>
    <p:sldId id="261" r:id="rId23"/>
    <p:sldId id="288" r:id="rId24"/>
    <p:sldId id="28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000000"/>
    <a:srgbClr val="303030"/>
    <a:srgbClr val="181717"/>
    <a:srgbClr val="45454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5" autoAdjust="0"/>
    <p:restoredTop sz="86188" autoAdjust="0"/>
  </p:normalViewPr>
  <p:slideViewPr>
    <p:cSldViewPr snapToGrid="0">
      <p:cViewPr varScale="1">
        <p:scale>
          <a:sx n="75" d="100"/>
          <a:sy n="75" d="100"/>
        </p:scale>
        <p:origin x="835" y="43"/>
      </p:cViewPr>
      <p:guideLst/>
    </p:cSldViewPr>
  </p:slideViewPr>
  <p:notesTextViewPr>
    <p:cViewPr>
      <p:scale>
        <a:sx n="100" d="100"/>
        <a:sy n="100" d="100"/>
      </p:scale>
      <p:origin x="0" y="0"/>
    </p:cViewPr>
  </p:notesTextViewPr>
  <p:notesViewPr>
    <p:cSldViewPr snapToGrid="0">
      <p:cViewPr>
        <p:scale>
          <a:sx n="100" d="100"/>
          <a:sy n="100" d="100"/>
        </p:scale>
        <p:origin x="1032" y="-5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2ADFAB-3B02-45C0-8657-F8C6DE0C484E}" type="doc">
      <dgm:prSet loTypeId="urn:microsoft.com/office/officeart/2008/layout/RadialCluster" loCatId="relationship" qsTypeId="urn:microsoft.com/office/officeart/2005/8/quickstyle/3d6" qsCatId="3D" csTypeId="urn:microsoft.com/office/officeart/2005/8/colors/accent1_2" csCatId="accent1" phldr="1"/>
      <dgm:spPr/>
      <dgm:t>
        <a:bodyPr/>
        <a:lstStyle/>
        <a:p>
          <a:endParaRPr lang="en-GB"/>
        </a:p>
      </dgm:t>
    </dgm:pt>
    <dgm:pt modelId="{06FC7E47-D9E6-49B4-9C93-C566A09613F1}">
      <dgm:prSet phldrT="[Text]"/>
      <dgm:spPr/>
      <dgm:t>
        <a:bodyPr/>
        <a:lstStyle/>
        <a:p>
          <a:r>
            <a:rPr lang="en-GB" dirty="0"/>
            <a:t>Electronic Arts</a:t>
          </a:r>
        </a:p>
      </dgm:t>
    </dgm:pt>
    <dgm:pt modelId="{F41A7D84-B0ED-4844-BDD7-405EED096B96}" type="parTrans" cxnId="{A171C4FE-E453-457C-A30B-893176E46404}">
      <dgm:prSet/>
      <dgm:spPr/>
      <dgm:t>
        <a:bodyPr/>
        <a:lstStyle/>
        <a:p>
          <a:endParaRPr lang="en-GB"/>
        </a:p>
      </dgm:t>
    </dgm:pt>
    <dgm:pt modelId="{204CF62B-C604-4D92-8B55-1B66D4A08594}" type="sibTrans" cxnId="{A171C4FE-E453-457C-A30B-893176E46404}">
      <dgm:prSet/>
      <dgm:spPr/>
      <dgm:t>
        <a:bodyPr/>
        <a:lstStyle/>
        <a:p>
          <a:endParaRPr lang="en-GB"/>
        </a:p>
      </dgm:t>
    </dgm:pt>
    <dgm:pt modelId="{215E6D15-1439-4A6E-B88D-808D849AFCEF}">
      <dgm:prSet phldrT="[Text]"/>
      <dgm:spPr/>
      <dgm:t>
        <a:bodyPr/>
        <a:lstStyle/>
        <a:p>
          <a:r>
            <a:rPr lang="en-GB" dirty="0"/>
            <a:t>Consumers</a:t>
          </a:r>
        </a:p>
      </dgm:t>
    </dgm:pt>
    <dgm:pt modelId="{3C9FA828-7B9D-462B-9CC9-4857D9433412}" type="parTrans" cxnId="{693C3309-B277-4DFD-A3B5-F86D0C6C0183}">
      <dgm:prSet/>
      <dgm:spPr/>
      <dgm:t>
        <a:bodyPr/>
        <a:lstStyle/>
        <a:p>
          <a:endParaRPr lang="en-GB"/>
        </a:p>
      </dgm:t>
    </dgm:pt>
    <dgm:pt modelId="{BCB4EF9C-FD35-4105-9FFE-6B4E494EF28E}" type="sibTrans" cxnId="{693C3309-B277-4DFD-A3B5-F86D0C6C0183}">
      <dgm:prSet/>
      <dgm:spPr/>
      <dgm:t>
        <a:bodyPr/>
        <a:lstStyle/>
        <a:p>
          <a:endParaRPr lang="en-GB"/>
        </a:p>
      </dgm:t>
    </dgm:pt>
    <dgm:pt modelId="{2FEFE6AF-642B-47CC-B5AB-8B889CD4779B}">
      <dgm:prSet phldrT="[Text]"/>
      <dgm:spPr/>
      <dgm:t>
        <a:bodyPr/>
        <a:lstStyle/>
        <a:p>
          <a:r>
            <a:rPr lang="en-GB" dirty="0"/>
            <a:t>Licensee</a:t>
          </a:r>
        </a:p>
      </dgm:t>
    </dgm:pt>
    <dgm:pt modelId="{29239BD8-15D0-4FEE-93C3-6081DB5CB062}" type="parTrans" cxnId="{78AC43D7-B265-4F53-A9CF-17BF540DA451}">
      <dgm:prSet/>
      <dgm:spPr/>
      <dgm:t>
        <a:bodyPr/>
        <a:lstStyle/>
        <a:p>
          <a:endParaRPr lang="en-GB"/>
        </a:p>
      </dgm:t>
    </dgm:pt>
    <dgm:pt modelId="{9DE6BC7B-7F18-475C-AB30-FB1587163743}" type="sibTrans" cxnId="{78AC43D7-B265-4F53-A9CF-17BF540DA451}">
      <dgm:prSet/>
      <dgm:spPr/>
      <dgm:t>
        <a:bodyPr/>
        <a:lstStyle/>
        <a:p>
          <a:endParaRPr lang="en-GB"/>
        </a:p>
      </dgm:t>
    </dgm:pt>
    <dgm:pt modelId="{18545F4B-86DE-4033-B4E3-43FAB134C1CA}">
      <dgm:prSet phldrT="[Text]"/>
      <dgm:spPr/>
      <dgm:t>
        <a:bodyPr/>
        <a:lstStyle/>
        <a:p>
          <a:r>
            <a:rPr lang="en-GB" dirty="0"/>
            <a:t>Other Developers</a:t>
          </a:r>
        </a:p>
      </dgm:t>
    </dgm:pt>
    <dgm:pt modelId="{BA7D3AF6-6638-4DB3-ACE8-B74EE3B0904E}" type="parTrans" cxnId="{6F26C3F5-4033-4E8D-8204-C6CF704EC4B6}">
      <dgm:prSet/>
      <dgm:spPr/>
      <dgm:t>
        <a:bodyPr/>
        <a:lstStyle/>
        <a:p>
          <a:endParaRPr lang="en-GB"/>
        </a:p>
      </dgm:t>
    </dgm:pt>
    <dgm:pt modelId="{E59B908D-375C-4EBC-8741-C9139D3B8096}" type="sibTrans" cxnId="{6F26C3F5-4033-4E8D-8204-C6CF704EC4B6}">
      <dgm:prSet/>
      <dgm:spPr/>
      <dgm:t>
        <a:bodyPr/>
        <a:lstStyle/>
        <a:p>
          <a:endParaRPr lang="en-GB"/>
        </a:p>
      </dgm:t>
    </dgm:pt>
    <dgm:pt modelId="{A7E2471F-9C66-465A-909E-0C9A61F433FC}">
      <dgm:prSet phldrT="[Text]"/>
      <dgm:spPr/>
      <dgm:t>
        <a:bodyPr/>
        <a:lstStyle/>
        <a:p>
          <a:r>
            <a:rPr lang="en-GB" dirty="0"/>
            <a:t>Regulatory Bodies</a:t>
          </a:r>
        </a:p>
      </dgm:t>
    </dgm:pt>
    <dgm:pt modelId="{0F6B688B-0055-4BC1-8C7A-0319995A4E26}" type="parTrans" cxnId="{109550CD-8D12-42FE-9B38-57B1C2DD42F0}">
      <dgm:prSet/>
      <dgm:spPr/>
      <dgm:t>
        <a:bodyPr/>
        <a:lstStyle/>
        <a:p>
          <a:endParaRPr lang="en-GB"/>
        </a:p>
      </dgm:t>
    </dgm:pt>
    <dgm:pt modelId="{7DCC5E2D-755E-439B-BF5E-7D824A968F5B}" type="sibTrans" cxnId="{109550CD-8D12-42FE-9B38-57B1C2DD42F0}">
      <dgm:prSet/>
      <dgm:spPr/>
      <dgm:t>
        <a:bodyPr/>
        <a:lstStyle/>
        <a:p>
          <a:endParaRPr lang="en-GB"/>
        </a:p>
      </dgm:t>
    </dgm:pt>
    <dgm:pt modelId="{9C0913B1-A1F1-4F97-BB1F-378EFFAD965E}">
      <dgm:prSet phldrT="[Text]"/>
      <dgm:spPr/>
      <dgm:t>
        <a:bodyPr/>
        <a:lstStyle/>
        <a:p>
          <a:r>
            <a:rPr lang="en-GB" dirty="0"/>
            <a:t>Shareholders</a:t>
          </a:r>
        </a:p>
      </dgm:t>
    </dgm:pt>
    <dgm:pt modelId="{34323DF6-5365-4EC4-B24C-B13B4449E751}" type="parTrans" cxnId="{4EF5DE3C-8F21-4571-8E6F-07980266782F}">
      <dgm:prSet/>
      <dgm:spPr/>
      <dgm:t>
        <a:bodyPr/>
        <a:lstStyle/>
        <a:p>
          <a:endParaRPr lang="en-GB"/>
        </a:p>
      </dgm:t>
    </dgm:pt>
    <dgm:pt modelId="{10A96D5E-5213-40B8-938A-1A1A2C16C1ED}" type="sibTrans" cxnId="{4EF5DE3C-8F21-4571-8E6F-07980266782F}">
      <dgm:prSet/>
      <dgm:spPr/>
      <dgm:t>
        <a:bodyPr/>
        <a:lstStyle/>
        <a:p>
          <a:endParaRPr lang="en-GB"/>
        </a:p>
      </dgm:t>
    </dgm:pt>
    <dgm:pt modelId="{B2935F4D-9F02-4303-AD2E-151147841692}">
      <dgm:prSet phldrT="[Text]"/>
      <dgm:spPr/>
      <dgm:t>
        <a:bodyPr/>
        <a:lstStyle/>
        <a:p>
          <a:r>
            <a:rPr lang="en-GB" dirty="0"/>
            <a:t>Government</a:t>
          </a:r>
        </a:p>
      </dgm:t>
    </dgm:pt>
    <dgm:pt modelId="{13BC4BF3-F919-4CD0-A936-D59EA2820168}" type="parTrans" cxnId="{C36B95DE-94E9-404B-AC0A-8FCFF33855A1}">
      <dgm:prSet/>
      <dgm:spPr/>
      <dgm:t>
        <a:bodyPr/>
        <a:lstStyle/>
        <a:p>
          <a:endParaRPr lang="en-GB"/>
        </a:p>
      </dgm:t>
    </dgm:pt>
    <dgm:pt modelId="{A9A280E1-1927-4AE6-B965-C0C96F39A3DA}" type="sibTrans" cxnId="{C36B95DE-94E9-404B-AC0A-8FCFF33855A1}">
      <dgm:prSet/>
      <dgm:spPr/>
      <dgm:t>
        <a:bodyPr/>
        <a:lstStyle/>
        <a:p>
          <a:endParaRPr lang="en-GB"/>
        </a:p>
      </dgm:t>
    </dgm:pt>
    <dgm:pt modelId="{31F8F26C-ECA1-4C3A-AD99-5FD3286E1B9E}">
      <dgm:prSet phldrT="[Text]"/>
      <dgm:spPr/>
      <dgm:t>
        <a:bodyPr/>
        <a:lstStyle/>
        <a:p>
          <a:r>
            <a:rPr lang="en-GB" dirty="0"/>
            <a:t>Employees</a:t>
          </a:r>
        </a:p>
      </dgm:t>
    </dgm:pt>
    <dgm:pt modelId="{051F0017-BB0D-42DB-B25D-8B5D6EF826B7}" type="parTrans" cxnId="{48457B73-FD99-4ACD-9380-5BF088191116}">
      <dgm:prSet/>
      <dgm:spPr/>
      <dgm:t>
        <a:bodyPr/>
        <a:lstStyle/>
        <a:p>
          <a:endParaRPr lang="en-GB"/>
        </a:p>
      </dgm:t>
    </dgm:pt>
    <dgm:pt modelId="{CB1ECA71-7623-455A-B987-2820F3DCC494}" type="sibTrans" cxnId="{48457B73-FD99-4ACD-9380-5BF088191116}">
      <dgm:prSet/>
      <dgm:spPr/>
      <dgm:t>
        <a:bodyPr/>
        <a:lstStyle/>
        <a:p>
          <a:endParaRPr lang="en-GB"/>
        </a:p>
      </dgm:t>
    </dgm:pt>
    <dgm:pt modelId="{E0D47F15-08ED-424F-8C17-B9F41899A8B7}" type="pres">
      <dgm:prSet presAssocID="{D82ADFAB-3B02-45C0-8657-F8C6DE0C484E}" presName="Name0" presStyleCnt="0">
        <dgm:presLayoutVars>
          <dgm:chMax val="1"/>
          <dgm:chPref val="1"/>
          <dgm:dir/>
          <dgm:animOne val="branch"/>
          <dgm:animLvl val="lvl"/>
        </dgm:presLayoutVars>
      </dgm:prSet>
      <dgm:spPr/>
    </dgm:pt>
    <dgm:pt modelId="{901E42B9-D7EB-48F3-87F7-417F6C449E5B}" type="pres">
      <dgm:prSet presAssocID="{06FC7E47-D9E6-49B4-9C93-C566A09613F1}" presName="singleCycle" presStyleCnt="0"/>
      <dgm:spPr/>
    </dgm:pt>
    <dgm:pt modelId="{7D708426-3428-499B-9F4D-1902F8078FA3}" type="pres">
      <dgm:prSet presAssocID="{06FC7E47-D9E6-49B4-9C93-C566A09613F1}" presName="singleCenter" presStyleLbl="node1" presStyleIdx="0" presStyleCnt="8">
        <dgm:presLayoutVars>
          <dgm:chMax val="7"/>
          <dgm:chPref val="7"/>
        </dgm:presLayoutVars>
      </dgm:prSet>
      <dgm:spPr/>
    </dgm:pt>
    <dgm:pt modelId="{FB9727D3-9560-484A-8882-52EDCDF44136}" type="pres">
      <dgm:prSet presAssocID="{3C9FA828-7B9D-462B-9CC9-4857D9433412}" presName="Name56" presStyleLbl="parChTrans1D2" presStyleIdx="0" presStyleCnt="7"/>
      <dgm:spPr/>
    </dgm:pt>
    <dgm:pt modelId="{FDB99651-9C79-4F17-84FE-3A980A000EF1}" type="pres">
      <dgm:prSet presAssocID="{215E6D15-1439-4A6E-B88D-808D849AFCEF}" presName="text0" presStyleLbl="node1" presStyleIdx="1" presStyleCnt="8">
        <dgm:presLayoutVars>
          <dgm:bulletEnabled val="1"/>
        </dgm:presLayoutVars>
      </dgm:prSet>
      <dgm:spPr/>
    </dgm:pt>
    <dgm:pt modelId="{0966822D-70E4-4566-9B1F-F6C66849EA4D}" type="pres">
      <dgm:prSet presAssocID="{29239BD8-15D0-4FEE-93C3-6081DB5CB062}" presName="Name56" presStyleLbl="parChTrans1D2" presStyleIdx="1" presStyleCnt="7"/>
      <dgm:spPr/>
    </dgm:pt>
    <dgm:pt modelId="{81E41F7A-F1C4-44B6-BAE7-F0BAFF776BE9}" type="pres">
      <dgm:prSet presAssocID="{2FEFE6AF-642B-47CC-B5AB-8B889CD4779B}" presName="text0" presStyleLbl="node1" presStyleIdx="2" presStyleCnt="8">
        <dgm:presLayoutVars>
          <dgm:bulletEnabled val="1"/>
        </dgm:presLayoutVars>
      </dgm:prSet>
      <dgm:spPr/>
    </dgm:pt>
    <dgm:pt modelId="{D37A7DA0-1E67-4011-81A0-7FD20E2E1E01}" type="pres">
      <dgm:prSet presAssocID="{BA7D3AF6-6638-4DB3-ACE8-B74EE3B0904E}" presName="Name56" presStyleLbl="parChTrans1D2" presStyleIdx="2" presStyleCnt="7"/>
      <dgm:spPr/>
    </dgm:pt>
    <dgm:pt modelId="{EC50655F-D1C7-4536-B694-44E634AB18C7}" type="pres">
      <dgm:prSet presAssocID="{18545F4B-86DE-4033-B4E3-43FAB134C1CA}" presName="text0" presStyleLbl="node1" presStyleIdx="3" presStyleCnt="8">
        <dgm:presLayoutVars>
          <dgm:bulletEnabled val="1"/>
        </dgm:presLayoutVars>
      </dgm:prSet>
      <dgm:spPr/>
    </dgm:pt>
    <dgm:pt modelId="{A98C5AEF-47CE-4674-AD59-1358608064CA}" type="pres">
      <dgm:prSet presAssocID="{0F6B688B-0055-4BC1-8C7A-0319995A4E26}" presName="Name56" presStyleLbl="parChTrans1D2" presStyleIdx="3" presStyleCnt="7"/>
      <dgm:spPr/>
    </dgm:pt>
    <dgm:pt modelId="{40224AB7-A16D-4D90-BB02-940875936E9C}" type="pres">
      <dgm:prSet presAssocID="{A7E2471F-9C66-465A-909E-0C9A61F433FC}" presName="text0" presStyleLbl="node1" presStyleIdx="4" presStyleCnt="8">
        <dgm:presLayoutVars>
          <dgm:bulletEnabled val="1"/>
        </dgm:presLayoutVars>
      </dgm:prSet>
      <dgm:spPr/>
    </dgm:pt>
    <dgm:pt modelId="{342A338F-8584-40C3-841E-6A60D7927676}" type="pres">
      <dgm:prSet presAssocID="{13BC4BF3-F919-4CD0-A936-D59EA2820168}" presName="Name56" presStyleLbl="parChTrans1D2" presStyleIdx="4" presStyleCnt="7"/>
      <dgm:spPr/>
    </dgm:pt>
    <dgm:pt modelId="{828938E4-2FDF-491B-AEAC-DC5935446271}" type="pres">
      <dgm:prSet presAssocID="{B2935F4D-9F02-4303-AD2E-151147841692}" presName="text0" presStyleLbl="node1" presStyleIdx="5" presStyleCnt="8">
        <dgm:presLayoutVars>
          <dgm:bulletEnabled val="1"/>
        </dgm:presLayoutVars>
      </dgm:prSet>
      <dgm:spPr/>
    </dgm:pt>
    <dgm:pt modelId="{46264656-6986-4939-A83A-8F831EBC70EC}" type="pres">
      <dgm:prSet presAssocID="{051F0017-BB0D-42DB-B25D-8B5D6EF826B7}" presName="Name56" presStyleLbl="parChTrans1D2" presStyleIdx="5" presStyleCnt="7"/>
      <dgm:spPr/>
    </dgm:pt>
    <dgm:pt modelId="{3F5D397F-0B39-450D-8EC3-63CF7D396AA1}" type="pres">
      <dgm:prSet presAssocID="{31F8F26C-ECA1-4C3A-AD99-5FD3286E1B9E}" presName="text0" presStyleLbl="node1" presStyleIdx="6" presStyleCnt="8">
        <dgm:presLayoutVars>
          <dgm:bulletEnabled val="1"/>
        </dgm:presLayoutVars>
      </dgm:prSet>
      <dgm:spPr/>
    </dgm:pt>
    <dgm:pt modelId="{DF849C22-B2E6-4221-A878-DF98362D13AB}" type="pres">
      <dgm:prSet presAssocID="{34323DF6-5365-4EC4-B24C-B13B4449E751}" presName="Name56" presStyleLbl="parChTrans1D2" presStyleIdx="6" presStyleCnt="7"/>
      <dgm:spPr/>
    </dgm:pt>
    <dgm:pt modelId="{25108710-5FB2-4C62-B702-11ADEF5A7B29}" type="pres">
      <dgm:prSet presAssocID="{9C0913B1-A1F1-4F97-BB1F-378EFFAD965E}" presName="text0" presStyleLbl="node1" presStyleIdx="7" presStyleCnt="8">
        <dgm:presLayoutVars>
          <dgm:bulletEnabled val="1"/>
        </dgm:presLayoutVars>
      </dgm:prSet>
      <dgm:spPr/>
    </dgm:pt>
  </dgm:ptLst>
  <dgm:cxnLst>
    <dgm:cxn modelId="{826A1D04-6909-4035-87BC-ADFD883A668B}" type="presOf" srcId="{31F8F26C-ECA1-4C3A-AD99-5FD3286E1B9E}" destId="{3F5D397F-0B39-450D-8EC3-63CF7D396AA1}" srcOrd="0" destOrd="0" presId="urn:microsoft.com/office/officeart/2008/layout/RadialCluster"/>
    <dgm:cxn modelId="{693C3309-B277-4DFD-A3B5-F86D0C6C0183}" srcId="{06FC7E47-D9E6-49B4-9C93-C566A09613F1}" destId="{215E6D15-1439-4A6E-B88D-808D849AFCEF}" srcOrd="0" destOrd="0" parTransId="{3C9FA828-7B9D-462B-9CC9-4857D9433412}" sibTransId="{BCB4EF9C-FD35-4105-9FFE-6B4E494EF28E}"/>
    <dgm:cxn modelId="{4C8DEE0D-C0B3-4A23-A3EF-255D789FEDB0}" type="presOf" srcId="{18545F4B-86DE-4033-B4E3-43FAB134C1CA}" destId="{EC50655F-D1C7-4536-B694-44E634AB18C7}" srcOrd="0" destOrd="0" presId="urn:microsoft.com/office/officeart/2008/layout/RadialCluster"/>
    <dgm:cxn modelId="{F917BC17-3280-4223-BFE2-705F84B95931}" type="presOf" srcId="{3C9FA828-7B9D-462B-9CC9-4857D9433412}" destId="{FB9727D3-9560-484A-8882-52EDCDF44136}" srcOrd="0" destOrd="0" presId="urn:microsoft.com/office/officeart/2008/layout/RadialCluster"/>
    <dgm:cxn modelId="{4EF5DE3C-8F21-4571-8E6F-07980266782F}" srcId="{06FC7E47-D9E6-49B4-9C93-C566A09613F1}" destId="{9C0913B1-A1F1-4F97-BB1F-378EFFAD965E}" srcOrd="6" destOrd="0" parTransId="{34323DF6-5365-4EC4-B24C-B13B4449E751}" sibTransId="{10A96D5E-5213-40B8-938A-1A1A2C16C1ED}"/>
    <dgm:cxn modelId="{785E4D5C-B8B6-45FB-951F-B5A0859CB629}" type="presOf" srcId="{29239BD8-15D0-4FEE-93C3-6081DB5CB062}" destId="{0966822D-70E4-4566-9B1F-F6C66849EA4D}" srcOrd="0" destOrd="0" presId="urn:microsoft.com/office/officeart/2008/layout/RadialCluster"/>
    <dgm:cxn modelId="{2C2D0D61-77E9-4D66-B46B-C7CCB2506E17}" type="presOf" srcId="{06FC7E47-D9E6-49B4-9C93-C566A09613F1}" destId="{7D708426-3428-499B-9F4D-1902F8078FA3}" srcOrd="0" destOrd="0" presId="urn:microsoft.com/office/officeart/2008/layout/RadialCluster"/>
    <dgm:cxn modelId="{E1DB9D4E-5DC8-4792-897A-93B614CF5C88}" type="presOf" srcId="{13BC4BF3-F919-4CD0-A936-D59EA2820168}" destId="{342A338F-8584-40C3-841E-6A60D7927676}" srcOrd="0" destOrd="0" presId="urn:microsoft.com/office/officeart/2008/layout/RadialCluster"/>
    <dgm:cxn modelId="{2B0A0F71-C311-435E-8CEC-E830B7418A50}" type="presOf" srcId="{BA7D3AF6-6638-4DB3-ACE8-B74EE3B0904E}" destId="{D37A7DA0-1E67-4011-81A0-7FD20E2E1E01}" srcOrd="0" destOrd="0" presId="urn:microsoft.com/office/officeart/2008/layout/RadialCluster"/>
    <dgm:cxn modelId="{48457B73-FD99-4ACD-9380-5BF088191116}" srcId="{06FC7E47-D9E6-49B4-9C93-C566A09613F1}" destId="{31F8F26C-ECA1-4C3A-AD99-5FD3286E1B9E}" srcOrd="5" destOrd="0" parTransId="{051F0017-BB0D-42DB-B25D-8B5D6EF826B7}" sibTransId="{CB1ECA71-7623-455A-B987-2820F3DCC494}"/>
    <dgm:cxn modelId="{26A23993-241E-4493-B9E5-A187F38AA48B}" type="presOf" srcId="{0F6B688B-0055-4BC1-8C7A-0319995A4E26}" destId="{A98C5AEF-47CE-4674-AD59-1358608064CA}" srcOrd="0" destOrd="0" presId="urn:microsoft.com/office/officeart/2008/layout/RadialCluster"/>
    <dgm:cxn modelId="{45F9FB93-947E-4ECD-9CFE-404E19AA8507}" type="presOf" srcId="{D82ADFAB-3B02-45C0-8657-F8C6DE0C484E}" destId="{E0D47F15-08ED-424F-8C17-B9F41899A8B7}" srcOrd="0" destOrd="0" presId="urn:microsoft.com/office/officeart/2008/layout/RadialCluster"/>
    <dgm:cxn modelId="{ED5E2C9C-FF8A-4448-B1AB-BF3B92FA0618}" type="presOf" srcId="{9C0913B1-A1F1-4F97-BB1F-378EFFAD965E}" destId="{25108710-5FB2-4C62-B702-11ADEF5A7B29}" srcOrd="0" destOrd="0" presId="urn:microsoft.com/office/officeart/2008/layout/RadialCluster"/>
    <dgm:cxn modelId="{ED635CB9-7E8C-47E9-B900-FF5133BF9DF7}" type="presOf" srcId="{34323DF6-5365-4EC4-B24C-B13B4449E751}" destId="{DF849C22-B2E6-4221-A878-DF98362D13AB}" srcOrd="0" destOrd="0" presId="urn:microsoft.com/office/officeart/2008/layout/RadialCluster"/>
    <dgm:cxn modelId="{CFA618BD-7AD0-4485-B300-51574CD1A0E4}" type="presOf" srcId="{B2935F4D-9F02-4303-AD2E-151147841692}" destId="{828938E4-2FDF-491B-AEAC-DC5935446271}" srcOrd="0" destOrd="0" presId="urn:microsoft.com/office/officeart/2008/layout/RadialCluster"/>
    <dgm:cxn modelId="{90AF5BC9-3F6B-4D91-8C9C-17993234FC62}" type="presOf" srcId="{215E6D15-1439-4A6E-B88D-808D849AFCEF}" destId="{FDB99651-9C79-4F17-84FE-3A980A000EF1}" srcOrd="0" destOrd="0" presId="urn:microsoft.com/office/officeart/2008/layout/RadialCluster"/>
    <dgm:cxn modelId="{109550CD-8D12-42FE-9B38-57B1C2DD42F0}" srcId="{06FC7E47-D9E6-49B4-9C93-C566A09613F1}" destId="{A7E2471F-9C66-465A-909E-0C9A61F433FC}" srcOrd="3" destOrd="0" parTransId="{0F6B688B-0055-4BC1-8C7A-0319995A4E26}" sibTransId="{7DCC5E2D-755E-439B-BF5E-7D824A968F5B}"/>
    <dgm:cxn modelId="{78AC43D7-B265-4F53-A9CF-17BF540DA451}" srcId="{06FC7E47-D9E6-49B4-9C93-C566A09613F1}" destId="{2FEFE6AF-642B-47CC-B5AB-8B889CD4779B}" srcOrd="1" destOrd="0" parTransId="{29239BD8-15D0-4FEE-93C3-6081DB5CB062}" sibTransId="{9DE6BC7B-7F18-475C-AB30-FB1587163743}"/>
    <dgm:cxn modelId="{C36B95DE-94E9-404B-AC0A-8FCFF33855A1}" srcId="{06FC7E47-D9E6-49B4-9C93-C566A09613F1}" destId="{B2935F4D-9F02-4303-AD2E-151147841692}" srcOrd="4" destOrd="0" parTransId="{13BC4BF3-F919-4CD0-A936-D59EA2820168}" sibTransId="{A9A280E1-1927-4AE6-B965-C0C96F39A3DA}"/>
    <dgm:cxn modelId="{983255F0-EB0C-4327-B514-36E5B344D2D0}" type="presOf" srcId="{051F0017-BB0D-42DB-B25D-8B5D6EF826B7}" destId="{46264656-6986-4939-A83A-8F831EBC70EC}" srcOrd="0" destOrd="0" presId="urn:microsoft.com/office/officeart/2008/layout/RadialCluster"/>
    <dgm:cxn modelId="{2A9147F4-5D04-4A3F-B16B-2C847985449E}" type="presOf" srcId="{A7E2471F-9C66-465A-909E-0C9A61F433FC}" destId="{40224AB7-A16D-4D90-BB02-940875936E9C}" srcOrd="0" destOrd="0" presId="urn:microsoft.com/office/officeart/2008/layout/RadialCluster"/>
    <dgm:cxn modelId="{6F26C3F5-4033-4E8D-8204-C6CF704EC4B6}" srcId="{06FC7E47-D9E6-49B4-9C93-C566A09613F1}" destId="{18545F4B-86DE-4033-B4E3-43FAB134C1CA}" srcOrd="2" destOrd="0" parTransId="{BA7D3AF6-6638-4DB3-ACE8-B74EE3B0904E}" sibTransId="{E59B908D-375C-4EBC-8741-C9139D3B8096}"/>
    <dgm:cxn modelId="{F83045FD-947F-40CA-BC3E-9B16BAF7D48A}" type="presOf" srcId="{2FEFE6AF-642B-47CC-B5AB-8B889CD4779B}" destId="{81E41F7A-F1C4-44B6-BAE7-F0BAFF776BE9}" srcOrd="0" destOrd="0" presId="urn:microsoft.com/office/officeart/2008/layout/RadialCluster"/>
    <dgm:cxn modelId="{A171C4FE-E453-457C-A30B-893176E46404}" srcId="{D82ADFAB-3B02-45C0-8657-F8C6DE0C484E}" destId="{06FC7E47-D9E6-49B4-9C93-C566A09613F1}" srcOrd="0" destOrd="0" parTransId="{F41A7D84-B0ED-4844-BDD7-405EED096B96}" sibTransId="{204CF62B-C604-4D92-8B55-1B66D4A08594}"/>
    <dgm:cxn modelId="{3621CDFD-B754-41FD-BC76-95C6A67AC2F9}" type="presParOf" srcId="{E0D47F15-08ED-424F-8C17-B9F41899A8B7}" destId="{901E42B9-D7EB-48F3-87F7-417F6C449E5B}" srcOrd="0" destOrd="0" presId="urn:microsoft.com/office/officeart/2008/layout/RadialCluster"/>
    <dgm:cxn modelId="{72BA8A04-48FD-4708-BBEF-D2A44F2391F6}" type="presParOf" srcId="{901E42B9-D7EB-48F3-87F7-417F6C449E5B}" destId="{7D708426-3428-499B-9F4D-1902F8078FA3}" srcOrd="0" destOrd="0" presId="urn:microsoft.com/office/officeart/2008/layout/RadialCluster"/>
    <dgm:cxn modelId="{855135E3-10A2-424F-B938-6CF4377637C8}" type="presParOf" srcId="{901E42B9-D7EB-48F3-87F7-417F6C449E5B}" destId="{FB9727D3-9560-484A-8882-52EDCDF44136}" srcOrd="1" destOrd="0" presId="urn:microsoft.com/office/officeart/2008/layout/RadialCluster"/>
    <dgm:cxn modelId="{7BC763CB-E6DC-4362-A0AD-1D0CF7D25CE9}" type="presParOf" srcId="{901E42B9-D7EB-48F3-87F7-417F6C449E5B}" destId="{FDB99651-9C79-4F17-84FE-3A980A000EF1}" srcOrd="2" destOrd="0" presId="urn:microsoft.com/office/officeart/2008/layout/RadialCluster"/>
    <dgm:cxn modelId="{9C09B7BC-822C-4845-9D44-A82AD0FDBEA0}" type="presParOf" srcId="{901E42B9-D7EB-48F3-87F7-417F6C449E5B}" destId="{0966822D-70E4-4566-9B1F-F6C66849EA4D}" srcOrd="3" destOrd="0" presId="urn:microsoft.com/office/officeart/2008/layout/RadialCluster"/>
    <dgm:cxn modelId="{8A9E0E38-848B-4F45-8CF3-6857258E0D06}" type="presParOf" srcId="{901E42B9-D7EB-48F3-87F7-417F6C449E5B}" destId="{81E41F7A-F1C4-44B6-BAE7-F0BAFF776BE9}" srcOrd="4" destOrd="0" presId="urn:microsoft.com/office/officeart/2008/layout/RadialCluster"/>
    <dgm:cxn modelId="{541398CE-71F4-45FC-9F48-555D95F1B5AB}" type="presParOf" srcId="{901E42B9-D7EB-48F3-87F7-417F6C449E5B}" destId="{D37A7DA0-1E67-4011-81A0-7FD20E2E1E01}" srcOrd="5" destOrd="0" presId="urn:microsoft.com/office/officeart/2008/layout/RadialCluster"/>
    <dgm:cxn modelId="{E6A452C9-9BA0-45C5-ABA0-FF818FD3225A}" type="presParOf" srcId="{901E42B9-D7EB-48F3-87F7-417F6C449E5B}" destId="{EC50655F-D1C7-4536-B694-44E634AB18C7}" srcOrd="6" destOrd="0" presId="urn:microsoft.com/office/officeart/2008/layout/RadialCluster"/>
    <dgm:cxn modelId="{C8A2CECF-6A2C-4F64-9F35-467B15E63E7E}" type="presParOf" srcId="{901E42B9-D7EB-48F3-87F7-417F6C449E5B}" destId="{A98C5AEF-47CE-4674-AD59-1358608064CA}" srcOrd="7" destOrd="0" presId="urn:microsoft.com/office/officeart/2008/layout/RadialCluster"/>
    <dgm:cxn modelId="{72F1F37D-0236-45F1-845B-CCFD91D29069}" type="presParOf" srcId="{901E42B9-D7EB-48F3-87F7-417F6C449E5B}" destId="{40224AB7-A16D-4D90-BB02-940875936E9C}" srcOrd="8" destOrd="0" presId="urn:microsoft.com/office/officeart/2008/layout/RadialCluster"/>
    <dgm:cxn modelId="{98BC761C-F9D9-4B16-82FD-A8E268899E38}" type="presParOf" srcId="{901E42B9-D7EB-48F3-87F7-417F6C449E5B}" destId="{342A338F-8584-40C3-841E-6A60D7927676}" srcOrd="9" destOrd="0" presId="urn:microsoft.com/office/officeart/2008/layout/RadialCluster"/>
    <dgm:cxn modelId="{D97C7C93-E9B8-4D13-89F2-E31772823B24}" type="presParOf" srcId="{901E42B9-D7EB-48F3-87F7-417F6C449E5B}" destId="{828938E4-2FDF-491B-AEAC-DC5935446271}" srcOrd="10" destOrd="0" presId="urn:microsoft.com/office/officeart/2008/layout/RadialCluster"/>
    <dgm:cxn modelId="{38114F3F-C6F2-47FA-9147-69A65FED7C26}" type="presParOf" srcId="{901E42B9-D7EB-48F3-87F7-417F6C449E5B}" destId="{46264656-6986-4939-A83A-8F831EBC70EC}" srcOrd="11" destOrd="0" presId="urn:microsoft.com/office/officeart/2008/layout/RadialCluster"/>
    <dgm:cxn modelId="{CE260DDA-7EE6-4D63-BE8A-86868EC40C44}" type="presParOf" srcId="{901E42B9-D7EB-48F3-87F7-417F6C449E5B}" destId="{3F5D397F-0B39-450D-8EC3-63CF7D396AA1}" srcOrd="12" destOrd="0" presId="urn:microsoft.com/office/officeart/2008/layout/RadialCluster"/>
    <dgm:cxn modelId="{EFF5D60D-8780-42CB-980E-95F64491465E}" type="presParOf" srcId="{901E42B9-D7EB-48F3-87F7-417F6C449E5B}" destId="{DF849C22-B2E6-4221-A878-DF98362D13AB}" srcOrd="13" destOrd="0" presId="urn:microsoft.com/office/officeart/2008/layout/RadialCluster"/>
    <dgm:cxn modelId="{2F81935F-F779-4042-B03A-40E63D95AD7D}" type="presParOf" srcId="{901E42B9-D7EB-48F3-87F7-417F6C449E5B}" destId="{25108710-5FB2-4C62-B702-11ADEF5A7B29}" srcOrd="14" destOrd="0" presId="urn:microsoft.com/office/officeart/2008/layout/RadialCluster"/>
  </dgm:cxnLst>
  <dgm:bg>
    <a:effectLst>
      <a:outerShdw blurRad="50800" dist="38100" dir="8100000" algn="tr" rotWithShape="0">
        <a:prstClr val="black">
          <a:alpha val="40000"/>
        </a:prstClr>
      </a:outerShdw>
    </a:effect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49BFFF-4075-439A-A91C-A4A23A465134}" type="doc">
      <dgm:prSet loTypeId="urn:microsoft.com/office/officeart/2005/8/layout/vList2" loCatId="list" qsTypeId="urn:microsoft.com/office/officeart/2005/8/quickstyle/3d6" qsCatId="3D" csTypeId="urn:microsoft.com/office/officeart/2005/8/colors/accent1_2" csCatId="accent1"/>
      <dgm:spPr/>
      <dgm:t>
        <a:bodyPr/>
        <a:lstStyle/>
        <a:p>
          <a:endParaRPr lang="en-GB"/>
        </a:p>
      </dgm:t>
    </dgm:pt>
    <dgm:pt modelId="{37E5208D-62F5-492A-AE3A-23230CF383DA}">
      <dgm:prSet/>
      <dgm:spPr/>
      <dgm:t>
        <a:bodyPr/>
        <a:lstStyle/>
        <a:p>
          <a:r>
            <a:rPr lang="en-GB" dirty="0"/>
            <a:t>Social role of the corporation is governing citizenship</a:t>
          </a:r>
        </a:p>
      </dgm:t>
    </dgm:pt>
    <dgm:pt modelId="{201671E2-1321-4DDC-85F8-5A5A47BE0F79}" type="parTrans" cxnId="{0FDCD03B-E7B1-45E2-BEFA-0C798D32D496}">
      <dgm:prSet/>
      <dgm:spPr/>
      <dgm:t>
        <a:bodyPr/>
        <a:lstStyle/>
        <a:p>
          <a:endParaRPr lang="en-GB"/>
        </a:p>
      </dgm:t>
    </dgm:pt>
    <dgm:pt modelId="{9D029353-0B08-47FA-BC68-17C5C0DEAC07}" type="sibTrans" cxnId="{0FDCD03B-E7B1-45E2-BEFA-0C798D32D496}">
      <dgm:prSet/>
      <dgm:spPr/>
      <dgm:t>
        <a:bodyPr/>
        <a:lstStyle/>
        <a:p>
          <a:endParaRPr lang="en-GB"/>
        </a:p>
      </dgm:t>
    </dgm:pt>
    <dgm:pt modelId="{AE96DFAD-D075-4B37-B76A-E16CA6BBF2BC}">
      <dgm:prSet/>
      <dgm:spPr/>
      <dgm:t>
        <a:bodyPr/>
        <a:lstStyle/>
        <a:p>
          <a:r>
            <a:rPr lang="en-GB" cap="small" baseline="0" dirty="0"/>
            <a:t>Social rights </a:t>
          </a:r>
          <a:r>
            <a:rPr lang="en-GB" dirty="0"/>
            <a:t>– corporation as provider/ignorer</a:t>
          </a:r>
        </a:p>
      </dgm:t>
    </dgm:pt>
    <dgm:pt modelId="{29073FAD-05F8-4A7D-807F-4C3966CF91F5}" type="parTrans" cxnId="{E967475D-768D-4516-9143-6BC4931D7465}">
      <dgm:prSet/>
      <dgm:spPr/>
      <dgm:t>
        <a:bodyPr/>
        <a:lstStyle/>
        <a:p>
          <a:endParaRPr lang="en-GB"/>
        </a:p>
      </dgm:t>
    </dgm:pt>
    <dgm:pt modelId="{F3559897-27C1-4B5C-8589-1AAE26639D5A}" type="sibTrans" cxnId="{E967475D-768D-4516-9143-6BC4931D7465}">
      <dgm:prSet/>
      <dgm:spPr/>
      <dgm:t>
        <a:bodyPr/>
        <a:lstStyle/>
        <a:p>
          <a:endParaRPr lang="en-GB"/>
        </a:p>
      </dgm:t>
    </dgm:pt>
    <dgm:pt modelId="{E5E03ABC-2BA8-4F1C-8591-D0528530C5F1}">
      <dgm:prSet/>
      <dgm:spPr/>
      <dgm:t>
        <a:bodyPr/>
        <a:lstStyle/>
        <a:p>
          <a:r>
            <a:rPr lang="en-GB" cap="small" baseline="0" dirty="0"/>
            <a:t>Civil Rights </a:t>
          </a:r>
          <a:r>
            <a:rPr lang="en-GB" dirty="0"/>
            <a:t>– Corporation as dis/enabler</a:t>
          </a:r>
        </a:p>
      </dgm:t>
    </dgm:pt>
    <dgm:pt modelId="{0FC683F5-A533-41AE-B474-97CD68718CDC}" type="parTrans" cxnId="{70C0EAF7-7F92-4559-8AFF-C829FAA4C937}">
      <dgm:prSet/>
      <dgm:spPr/>
      <dgm:t>
        <a:bodyPr/>
        <a:lstStyle/>
        <a:p>
          <a:endParaRPr lang="en-GB"/>
        </a:p>
      </dgm:t>
    </dgm:pt>
    <dgm:pt modelId="{05062F73-7538-4DE4-9334-558CD6069614}" type="sibTrans" cxnId="{70C0EAF7-7F92-4559-8AFF-C829FAA4C937}">
      <dgm:prSet/>
      <dgm:spPr/>
      <dgm:t>
        <a:bodyPr/>
        <a:lstStyle/>
        <a:p>
          <a:endParaRPr lang="en-GB"/>
        </a:p>
      </dgm:t>
    </dgm:pt>
    <dgm:pt modelId="{63464E0E-C915-45B6-959A-EF0DEE96058F}">
      <dgm:prSet/>
      <dgm:spPr/>
      <dgm:t>
        <a:bodyPr/>
        <a:lstStyle/>
        <a:p>
          <a:r>
            <a:rPr lang="en-GB" cap="small" baseline="0" dirty="0"/>
            <a:t>Political rights </a:t>
          </a:r>
          <a:r>
            <a:rPr lang="en-GB" dirty="0"/>
            <a:t>-  Corporation as channel/blockage</a:t>
          </a:r>
        </a:p>
      </dgm:t>
    </dgm:pt>
    <dgm:pt modelId="{B0841069-01B8-4200-A2D2-08D68C8F2197}" type="parTrans" cxnId="{6A7C3AC6-F893-4C67-A23D-BEA17D706336}">
      <dgm:prSet/>
      <dgm:spPr/>
      <dgm:t>
        <a:bodyPr/>
        <a:lstStyle/>
        <a:p>
          <a:endParaRPr lang="en-GB"/>
        </a:p>
      </dgm:t>
    </dgm:pt>
    <dgm:pt modelId="{AA3422BE-2442-4F8D-8039-AF440DD06C1D}" type="sibTrans" cxnId="{6A7C3AC6-F893-4C67-A23D-BEA17D706336}">
      <dgm:prSet/>
      <dgm:spPr/>
      <dgm:t>
        <a:bodyPr/>
        <a:lstStyle/>
        <a:p>
          <a:endParaRPr lang="en-GB"/>
        </a:p>
      </dgm:t>
    </dgm:pt>
    <dgm:pt modelId="{FD7F4276-3983-4F49-8161-8985110A2D7B}" type="pres">
      <dgm:prSet presAssocID="{B249BFFF-4075-439A-A91C-A4A23A465134}" presName="linear" presStyleCnt="0">
        <dgm:presLayoutVars>
          <dgm:animLvl val="lvl"/>
          <dgm:resizeHandles val="exact"/>
        </dgm:presLayoutVars>
      </dgm:prSet>
      <dgm:spPr/>
    </dgm:pt>
    <dgm:pt modelId="{65815DB8-B549-4D42-AAE1-36ECEEFCC5D1}" type="pres">
      <dgm:prSet presAssocID="{37E5208D-62F5-492A-AE3A-23230CF383DA}" presName="parentText" presStyleLbl="node1" presStyleIdx="0" presStyleCnt="4" custLinFactNeighborX="3904" custLinFactNeighborY="-36872">
        <dgm:presLayoutVars>
          <dgm:chMax val="0"/>
          <dgm:bulletEnabled val="1"/>
        </dgm:presLayoutVars>
      </dgm:prSet>
      <dgm:spPr/>
    </dgm:pt>
    <dgm:pt modelId="{3354ECCE-3BC2-4A01-A0AE-715697ECE9EC}" type="pres">
      <dgm:prSet presAssocID="{9D029353-0B08-47FA-BC68-17C5C0DEAC07}" presName="spacer" presStyleCnt="0"/>
      <dgm:spPr/>
    </dgm:pt>
    <dgm:pt modelId="{BB315832-4CEB-4E67-9CA1-BA74696D585A}" type="pres">
      <dgm:prSet presAssocID="{AE96DFAD-D075-4B37-B76A-E16CA6BBF2BC}" presName="parentText" presStyleLbl="node1" presStyleIdx="1" presStyleCnt="4" custAng="0">
        <dgm:presLayoutVars>
          <dgm:chMax val="0"/>
          <dgm:bulletEnabled val="1"/>
        </dgm:presLayoutVars>
      </dgm:prSet>
      <dgm:spPr/>
    </dgm:pt>
    <dgm:pt modelId="{D77034D7-1D9C-45EE-BA12-F30E6EFC36A7}" type="pres">
      <dgm:prSet presAssocID="{F3559897-27C1-4B5C-8589-1AAE26639D5A}" presName="spacer" presStyleCnt="0"/>
      <dgm:spPr/>
    </dgm:pt>
    <dgm:pt modelId="{1A3D9547-2E1E-4D5A-B547-550FC4AC9425}" type="pres">
      <dgm:prSet presAssocID="{E5E03ABC-2BA8-4F1C-8591-D0528530C5F1}" presName="parentText" presStyleLbl="node1" presStyleIdx="2" presStyleCnt="4">
        <dgm:presLayoutVars>
          <dgm:chMax val="0"/>
          <dgm:bulletEnabled val="1"/>
        </dgm:presLayoutVars>
      </dgm:prSet>
      <dgm:spPr/>
    </dgm:pt>
    <dgm:pt modelId="{6BC50C15-C5D0-4B5A-A864-7F3DE6F469A3}" type="pres">
      <dgm:prSet presAssocID="{05062F73-7538-4DE4-9334-558CD6069614}" presName="spacer" presStyleCnt="0"/>
      <dgm:spPr/>
    </dgm:pt>
    <dgm:pt modelId="{60F8C4DD-E30A-40B3-A9D8-F2351933CC5B}" type="pres">
      <dgm:prSet presAssocID="{63464E0E-C915-45B6-959A-EF0DEE96058F}" presName="parentText" presStyleLbl="node1" presStyleIdx="3" presStyleCnt="4" custLinFactNeighborX="518">
        <dgm:presLayoutVars>
          <dgm:chMax val="0"/>
          <dgm:bulletEnabled val="1"/>
        </dgm:presLayoutVars>
      </dgm:prSet>
      <dgm:spPr/>
    </dgm:pt>
  </dgm:ptLst>
  <dgm:cxnLst>
    <dgm:cxn modelId="{0FDCD03B-E7B1-45E2-BEFA-0C798D32D496}" srcId="{B249BFFF-4075-439A-A91C-A4A23A465134}" destId="{37E5208D-62F5-492A-AE3A-23230CF383DA}" srcOrd="0" destOrd="0" parTransId="{201671E2-1321-4DDC-85F8-5A5A47BE0F79}" sibTransId="{9D029353-0B08-47FA-BC68-17C5C0DEAC07}"/>
    <dgm:cxn modelId="{E967475D-768D-4516-9143-6BC4931D7465}" srcId="{B249BFFF-4075-439A-A91C-A4A23A465134}" destId="{AE96DFAD-D075-4B37-B76A-E16CA6BBF2BC}" srcOrd="1" destOrd="0" parTransId="{29073FAD-05F8-4A7D-807F-4C3966CF91F5}" sibTransId="{F3559897-27C1-4B5C-8589-1AAE26639D5A}"/>
    <dgm:cxn modelId="{A3AFAA68-C411-45E4-8DE6-870CDC20502A}" type="presOf" srcId="{AE96DFAD-D075-4B37-B76A-E16CA6BBF2BC}" destId="{BB315832-4CEB-4E67-9CA1-BA74696D585A}" srcOrd="0" destOrd="0" presId="urn:microsoft.com/office/officeart/2005/8/layout/vList2"/>
    <dgm:cxn modelId="{A1CE1AA5-090C-4729-B436-6AD83EE12342}" type="presOf" srcId="{B249BFFF-4075-439A-A91C-A4A23A465134}" destId="{FD7F4276-3983-4F49-8161-8985110A2D7B}" srcOrd="0" destOrd="0" presId="urn:microsoft.com/office/officeart/2005/8/layout/vList2"/>
    <dgm:cxn modelId="{6A7C3AC6-F893-4C67-A23D-BEA17D706336}" srcId="{B249BFFF-4075-439A-A91C-A4A23A465134}" destId="{63464E0E-C915-45B6-959A-EF0DEE96058F}" srcOrd="3" destOrd="0" parTransId="{B0841069-01B8-4200-A2D2-08D68C8F2197}" sibTransId="{AA3422BE-2442-4F8D-8039-AF440DD06C1D}"/>
    <dgm:cxn modelId="{296612CB-9E47-487F-AAFA-D7738826DDB9}" type="presOf" srcId="{E5E03ABC-2BA8-4F1C-8591-D0528530C5F1}" destId="{1A3D9547-2E1E-4D5A-B547-550FC4AC9425}" srcOrd="0" destOrd="0" presId="urn:microsoft.com/office/officeart/2005/8/layout/vList2"/>
    <dgm:cxn modelId="{C3A17AEC-D930-4405-A1FB-CF8D6669EBE5}" type="presOf" srcId="{63464E0E-C915-45B6-959A-EF0DEE96058F}" destId="{60F8C4DD-E30A-40B3-A9D8-F2351933CC5B}" srcOrd="0" destOrd="0" presId="urn:microsoft.com/office/officeart/2005/8/layout/vList2"/>
    <dgm:cxn modelId="{70C0EAF7-7F92-4559-8AFF-C829FAA4C937}" srcId="{B249BFFF-4075-439A-A91C-A4A23A465134}" destId="{E5E03ABC-2BA8-4F1C-8591-D0528530C5F1}" srcOrd="2" destOrd="0" parTransId="{0FC683F5-A533-41AE-B474-97CD68718CDC}" sibTransId="{05062F73-7538-4DE4-9334-558CD6069614}"/>
    <dgm:cxn modelId="{1E1156FE-880E-41BE-AACE-DA3B96981EE2}" type="presOf" srcId="{37E5208D-62F5-492A-AE3A-23230CF383DA}" destId="{65815DB8-B549-4D42-AAE1-36ECEEFCC5D1}" srcOrd="0" destOrd="0" presId="urn:microsoft.com/office/officeart/2005/8/layout/vList2"/>
    <dgm:cxn modelId="{BE14ABA7-1720-49B9-A834-CDD19C3E51CE}" type="presParOf" srcId="{FD7F4276-3983-4F49-8161-8985110A2D7B}" destId="{65815DB8-B549-4D42-AAE1-36ECEEFCC5D1}" srcOrd="0" destOrd="0" presId="urn:microsoft.com/office/officeart/2005/8/layout/vList2"/>
    <dgm:cxn modelId="{3E054809-7AE7-4EFD-B22F-40D1315745FB}" type="presParOf" srcId="{FD7F4276-3983-4F49-8161-8985110A2D7B}" destId="{3354ECCE-3BC2-4A01-A0AE-715697ECE9EC}" srcOrd="1" destOrd="0" presId="urn:microsoft.com/office/officeart/2005/8/layout/vList2"/>
    <dgm:cxn modelId="{A356E1D4-0BDF-4251-AFCF-7C2C8FA18D21}" type="presParOf" srcId="{FD7F4276-3983-4F49-8161-8985110A2D7B}" destId="{BB315832-4CEB-4E67-9CA1-BA74696D585A}" srcOrd="2" destOrd="0" presId="urn:microsoft.com/office/officeart/2005/8/layout/vList2"/>
    <dgm:cxn modelId="{1535FDD3-971F-4E30-8DE6-5DD54610569C}" type="presParOf" srcId="{FD7F4276-3983-4F49-8161-8985110A2D7B}" destId="{D77034D7-1D9C-45EE-BA12-F30E6EFC36A7}" srcOrd="3" destOrd="0" presId="urn:microsoft.com/office/officeart/2005/8/layout/vList2"/>
    <dgm:cxn modelId="{6C5BDC75-A1EB-466E-B4C0-94B14C6D2694}" type="presParOf" srcId="{FD7F4276-3983-4F49-8161-8985110A2D7B}" destId="{1A3D9547-2E1E-4D5A-B547-550FC4AC9425}" srcOrd="4" destOrd="0" presId="urn:microsoft.com/office/officeart/2005/8/layout/vList2"/>
    <dgm:cxn modelId="{745613ED-E130-4AD5-AC71-08B4A4CFFC51}" type="presParOf" srcId="{FD7F4276-3983-4F49-8161-8985110A2D7B}" destId="{6BC50C15-C5D0-4B5A-A864-7F3DE6F469A3}" srcOrd="5" destOrd="0" presId="urn:microsoft.com/office/officeart/2005/8/layout/vList2"/>
    <dgm:cxn modelId="{090442EC-8EDB-47E5-BA42-4D582A334007}" type="presParOf" srcId="{FD7F4276-3983-4F49-8161-8985110A2D7B}" destId="{60F8C4DD-E30A-40B3-A9D8-F2351933CC5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5B58D0E-1F59-460B-8033-5C36949D78F4}" type="doc">
      <dgm:prSet loTypeId="urn:microsoft.com/office/officeart/2005/8/layout/hProcess9" loCatId="process" qsTypeId="urn:microsoft.com/office/officeart/2005/8/quickstyle/simple3" qsCatId="simple" csTypeId="urn:microsoft.com/office/officeart/2005/8/colors/accent0_3" csCatId="mainScheme" phldr="1"/>
      <dgm:spPr/>
      <dgm:t>
        <a:bodyPr/>
        <a:lstStyle/>
        <a:p>
          <a:endParaRPr lang="en-US"/>
        </a:p>
      </dgm:t>
    </dgm:pt>
    <dgm:pt modelId="{14CABEC6-1852-49BD-AC70-258897C830A8}">
      <dgm:prSet custT="1"/>
      <dgm:spPr>
        <a:solidFill>
          <a:schemeClr val="bg1">
            <a:lumMod val="95000"/>
          </a:schemeClr>
        </a:solidFill>
      </dgm:spPr>
      <dgm:t>
        <a:bodyPr/>
        <a:lstStyle/>
        <a:p>
          <a:r>
            <a:rPr lang="en-GB" sz="1100" b="1" dirty="0"/>
            <a:t>Create new Legislation or adapt the existing ones – CLASSIFY LOOT BOXES AS GAMBLING</a:t>
          </a:r>
          <a:endParaRPr lang="en-US" sz="1100" dirty="0"/>
        </a:p>
      </dgm:t>
    </dgm:pt>
    <dgm:pt modelId="{ADD852E2-51CE-49A1-A55A-DBE63A559691}" type="parTrans" cxnId="{2A089F63-ED58-4BB0-9B47-01A5EDA4BF8E}">
      <dgm:prSet/>
      <dgm:spPr/>
      <dgm:t>
        <a:bodyPr/>
        <a:lstStyle/>
        <a:p>
          <a:endParaRPr lang="en-US"/>
        </a:p>
      </dgm:t>
    </dgm:pt>
    <dgm:pt modelId="{B52970FE-0464-4198-82DE-6EB18F1B1F57}" type="sibTrans" cxnId="{2A089F63-ED58-4BB0-9B47-01A5EDA4BF8E}">
      <dgm:prSet/>
      <dgm:spPr/>
      <dgm:t>
        <a:bodyPr/>
        <a:lstStyle/>
        <a:p>
          <a:endParaRPr lang="en-US"/>
        </a:p>
      </dgm:t>
    </dgm:pt>
    <dgm:pt modelId="{70134C6E-7BCF-432B-86F5-7F9467415E5A}">
      <dgm:prSet custT="1"/>
      <dgm:spPr>
        <a:solidFill>
          <a:schemeClr val="bg1">
            <a:lumMod val="95000"/>
          </a:schemeClr>
        </a:solidFill>
      </dgm:spPr>
      <dgm:t>
        <a:bodyPr/>
        <a:lstStyle/>
        <a:p>
          <a:r>
            <a:rPr lang="en-GB" sz="1100" b="1" dirty="0"/>
            <a:t>Allow the gambling commission to execute regulation with an advisory commission from within the gaming industry</a:t>
          </a:r>
          <a:endParaRPr lang="en-US" sz="1100" dirty="0"/>
        </a:p>
      </dgm:t>
    </dgm:pt>
    <dgm:pt modelId="{5BA821EE-2939-4AA7-9861-8858AA6733D6}" type="parTrans" cxnId="{F5A789F0-B80D-496F-B78F-9D77C9BD9A4F}">
      <dgm:prSet/>
      <dgm:spPr/>
      <dgm:t>
        <a:bodyPr/>
        <a:lstStyle/>
        <a:p>
          <a:endParaRPr lang="en-US"/>
        </a:p>
      </dgm:t>
    </dgm:pt>
    <dgm:pt modelId="{2B866BC3-8AA9-4477-B461-85D849313250}" type="sibTrans" cxnId="{F5A789F0-B80D-496F-B78F-9D77C9BD9A4F}">
      <dgm:prSet/>
      <dgm:spPr/>
      <dgm:t>
        <a:bodyPr/>
        <a:lstStyle/>
        <a:p>
          <a:endParaRPr lang="en-US"/>
        </a:p>
      </dgm:t>
    </dgm:pt>
    <dgm:pt modelId="{580491E0-7317-4A88-BF68-D01C6FD4299E}">
      <dgm:prSet/>
      <dgm:spPr>
        <a:solidFill>
          <a:schemeClr val="bg1">
            <a:lumMod val="95000"/>
          </a:schemeClr>
        </a:solidFill>
      </dgm:spPr>
      <dgm:t>
        <a:bodyPr/>
        <a:lstStyle/>
        <a:p>
          <a:r>
            <a:rPr lang="en-GB" b="1" dirty="0"/>
            <a:t>Expand knowledge of the use of the Consumer Rights Act 2015 which can be used against loot boxes</a:t>
          </a:r>
          <a:r>
            <a:rPr lang="en-GB" dirty="0"/>
            <a:t>.</a:t>
          </a:r>
          <a:endParaRPr lang="en-US" dirty="0"/>
        </a:p>
      </dgm:t>
    </dgm:pt>
    <dgm:pt modelId="{78056BD6-EF0C-4B5E-A41E-72C6758CF24C}" type="parTrans" cxnId="{9F667418-0A80-4BC5-AEBE-68251EDC0F3C}">
      <dgm:prSet/>
      <dgm:spPr/>
      <dgm:t>
        <a:bodyPr/>
        <a:lstStyle/>
        <a:p>
          <a:endParaRPr lang="en-US"/>
        </a:p>
      </dgm:t>
    </dgm:pt>
    <dgm:pt modelId="{A021D2B2-B817-44AC-9756-F3FAB8BBBAF1}" type="sibTrans" cxnId="{9F667418-0A80-4BC5-AEBE-68251EDC0F3C}">
      <dgm:prSet/>
      <dgm:spPr/>
      <dgm:t>
        <a:bodyPr/>
        <a:lstStyle/>
        <a:p>
          <a:endParaRPr lang="en-US"/>
        </a:p>
      </dgm:t>
    </dgm:pt>
    <dgm:pt modelId="{01753423-27DF-43D8-B550-9BAAA0E1A806}">
      <dgm:prSet/>
      <dgm:spPr>
        <a:solidFill>
          <a:schemeClr val="bg1">
            <a:lumMod val="95000"/>
          </a:schemeClr>
        </a:solidFill>
      </dgm:spPr>
      <dgm:t>
        <a:bodyPr/>
        <a:lstStyle/>
        <a:p>
          <a:r>
            <a:rPr lang="en-GB" b="1" dirty="0"/>
            <a:t>Allowing gamers the ability to legitimately report what they believe to be unscrupulous activities to a Governing Body</a:t>
          </a:r>
          <a:r>
            <a:rPr lang="en-GB" dirty="0"/>
            <a:t>.</a:t>
          </a:r>
          <a:endParaRPr lang="en-US" dirty="0"/>
        </a:p>
      </dgm:t>
    </dgm:pt>
    <dgm:pt modelId="{A4D88375-EC2C-4A54-A02C-5467063B6CEA}" type="parTrans" cxnId="{F610FCAF-8362-4FD4-96CB-86488FC5CBEC}">
      <dgm:prSet/>
      <dgm:spPr/>
      <dgm:t>
        <a:bodyPr/>
        <a:lstStyle/>
        <a:p>
          <a:endParaRPr lang="en-US"/>
        </a:p>
      </dgm:t>
    </dgm:pt>
    <dgm:pt modelId="{0FA0DF75-DD52-47B9-8702-9F0328C01B72}" type="sibTrans" cxnId="{F610FCAF-8362-4FD4-96CB-86488FC5CBEC}">
      <dgm:prSet/>
      <dgm:spPr/>
      <dgm:t>
        <a:bodyPr/>
        <a:lstStyle/>
        <a:p>
          <a:endParaRPr lang="en-US"/>
        </a:p>
      </dgm:t>
    </dgm:pt>
    <dgm:pt modelId="{E771FB60-D614-4DC3-BBD0-E280D3B09A0E}">
      <dgm:prSet/>
      <dgm:spPr>
        <a:solidFill>
          <a:schemeClr val="bg1">
            <a:lumMod val="95000"/>
          </a:schemeClr>
        </a:solidFill>
      </dgm:spPr>
      <dgm:t>
        <a:bodyPr/>
        <a:lstStyle/>
        <a:p>
          <a:r>
            <a:rPr lang="en-GB" b="1" dirty="0"/>
            <a:t>The Gaming Duty or Remote Gaming Duty should be extended to apply to loot boxes determined on the gross gaming yield</a:t>
          </a:r>
          <a:r>
            <a:rPr lang="en-GB" dirty="0"/>
            <a:t>.</a:t>
          </a:r>
          <a:endParaRPr lang="en-US" dirty="0"/>
        </a:p>
      </dgm:t>
    </dgm:pt>
    <dgm:pt modelId="{2F4CA80D-74EA-4E9E-838F-3BDE430739C2}" type="sibTrans" cxnId="{F40D3F26-AD04-41ED-9CB7-D6DE78ECFA42}">
      <dgm:prSet/>
      <dgm:spPr/>
      <dgm:t>
        <a:bodyPr/>
        <a:lstStyle/>
        <a:p>
          <a:endParaRPr lang="en-US"/>
        </a:p>
      </dgm:t>
    </dgm:pt>
    <dgm:pt modelId="{80E1502C-08A7-4D2B-BD04-52E59E528B57}" type="parTrans" cxnId="{F40D3F26-AD04-41ED-9CB7-D6DE78ECFA42}">
      <dgm:prSet/>
      <dgm:spPr/>
      <dgm:t>
        <a:bodyPr/>
        <a:lstStyle/>
        <a:p>
          <a:endParaRPr lang="en-US"/>
        </a:p>
      </dgm:t>
    </dgm:pt>
    <dgm:pt modelId="{FD40987F-5F1F-43E3-ACE4-3AC9A816AA17}">
      <dgm:prSet/>
      <dgm:spPr>
        <a:solidFill>
          <a:schemeClr val="bg1">
            <a:lumMod val="95000"/>
          </a:schemeClr>
        </a:solidFill>
      </dgm:spPr>
      <dgm:t>
        <a:bodyPr/>
        <a:lstStyle/>
        <a:p>
          <a:r>
            <a:rPr lang="en-GB" b="1" dirty="0"/>
            <a:t>Make the odds visible</a:t>
          </a:r>
          <a:endParaRPr lang="en-US" dirty="0"/>
        </a:p>
      </dgm:t>
    </dgm:pt>
    <dgm:pt modelId="{0917B8E9-A15B-4183-9FB8-78D1E715D771}" type="sibTrans" cxnId="{B64927D4-343E-4F21-9D21-82798F680E66}">
      <dgm:prSet/>
      <dgm:spPr/>
      <dgm:t>
        <a:bodyPr/>
        <a:lstStyle/>
        <a:p>
          <a:endParaRPr lang="en-US"/>
        </a:p>
      </dgm:t>
    </dgm:pt>
    <dgm:pt modelId="{5B3E20B1-826F-4DED-A6B2-48C9BD7BFEA4}" type="parTrans" cxnId="{B64927D4-343E-4F21-9D21-82798F680E66}">
      <dgm:prSet/>
      <dgm:spPr/>
      <dgm:t>
        <a:bodyPr/>
        <a:lstStyle/>
        <a:p>
          <a:endParaRPr lang="en-US"/>
        </a:p>
      </dgm:t>
    </dgm:pt>
    <dgm:pt modelId="{0305D83D-0BAF-4769-8CDE-A4A469313A24}">
      <dgm:prSet/>
      <dgm:spPr>
        <a:solidFill>
          <a:schemeClr val="bg1">
            <a:lumMod val="95000"/>
          </a:schemeClr>
        </a:solidFill>
      </dgm:spPr>
      <dgm:t>
        <a:bodyPr/>
        <a:lstStyle/>
        <a:p>
          <a:r>
            <a:rPr lang="en-GB" b="1" dirty="0"/>
            <a:t>Make the process of buying loot boxes sterile, taking away the addictive sensitive elements such as the bright flashing lights, loud noises, exciting near miss animations.  </a:t>
          </a:r>
          <a:endParaRPr lang="en-US" dirty="0"/>
        </a:p>
      </dgm:t>
    </dgm:pt>
    <dgm:pt modelId="{48D517AB-396F-4670-B753-B02D74BB17EC}" type="sibTrans" cxnId="{FD35BA38-B787-493F-BED5-A11BAFF5625F}">
      <dgm:prSet/>
      <dgm:spPr/>
      <dgm:t>
        <a:bodyPr/>
        <a:lstStyle/>
        <a:p>
          <a:endParaRPr lang="en-US"/>
        </a:p>
      </dgm:t>
    </dgm:pt>
    <dgm:pt modelId="{31444A40-43F9-4663-AEF8-B2590BBA9654}" type="parTrans" cxnId="{FD35BA38-B787-493F-BED5-A11BAFF5625F}">
      <dgm:prSet/>
      <dgm:spPr/>
      <dgm:t>
        <a:bodyPr/>
        <a:lstStyle/>
        <a:p>
          <a:endParaRPr lang="en-US"/>
        </a:p>
      </dgm:t>
    </dgm:pt>
    <dgm:pt modelId="{6F4EEA2E-1BB8-4BE7-A8A9-46C7854E985C}">
      <dgm:prSet custT="1"/>
      <dgm:spPr>
        <a:solidFill>
          <a:schemeClr val="bg1">
            <a:lumMod val="95000"/>
          </a:schemeClr>
        </a:solidFill>
      </dgm:spPr>
      <dgm:t>
        <a:bodyPr/>
        <a:lstStyle/>
        <a:p>
          <a:r>
            <a:rPr lang="en-GB" sz="1100" b="1" dirty="0"/>
            <a:t>Make publishers of the games take responsibility for the illegal third party websites that exploit gamers by allowing real money trading for in game items </a:t>
          </a:r>
          <a:endParaRPr lang="en-US" sz="1100" dirty="0"/>
        </a:p>
      </dgm:t>
    </dgm:pt>
    <dgm:pt modelId="{FD97AE04-F93A-4D87-BBA9-42763D947779}" type="sibTrans" cxnId="{46D84A84-D475-40DF-85AD-950836ED2FE7}">
      <dgm:prSet/>
      <dgm:spPr/>
      <dgm:t>
        <a:bodyPr/>
        <a:lstStyle/>
        <a:p>
          <a:endParaRPr lang="en-US"/>
        </a:p>
      </dgm:t>
    </dgm:pt>
    <dgm:pt modelId="{F58B00D6-D5B2-4E26-B9FA-2DD4BA9B1044}" type="parTrans" cxnId="{46D84A84-D475-40DF-85AD-950836ED2FE7}">
      <dgm:prSet/>
      <dgm:spPr/>
      <dgm:t>
        <a:bodyPr/>
        <a:lstStyle/>
        <a:p>
          <a:endParaRPr lang="en-US"/>
        </a:p>
      </dgm:t>
    </dgm:pt>
    <dgm:pt modelId="{F6CD75E4-9062-46CF-8BA7-78E3B0E0823F}" type="pres">
      <dgm:prSet presAssocID="{95B58D0E-1F59-460B-8033-5C36949D78F4}" presName="CompostProcess" presStyleCnt="0">
        <dgm:presLayoutVars>
          <dgm:dir/>
          <dgm:resizeHandles val="exact"/>
        </dgm:presLayoutVars>
      </dgm:prSet>
      <dgm:spPr/>
    </dgm:pt>
    <dgm:pt modelId="{D7A4E67C-6EEE-4C8A-B4F0-A3B9FA140131}" type="pres">
      <dgm:prSet presAssocID="{95B58D0E-1F59-460B-8033-5C36949D78F4}" presName="arrow" presStyleLbl="bgShp" presStyleIdx="0" presStyleCnt="1" custScaleX="117647" custLinFactNeighborX="27864" custLinFactNeighborY="15900"/>
      <dgm:spPr/>
    </dgm:pt>
    <dgm:pt modelId="{CE9E4D8B-836F-4D50-B2AB-5CE61110F245}" type="pres">
      <dgm:prSet presAssocID="{95B58D0E-1F59-460B-8033-5C36949D78F4}" presName="linearProcess" presStyleCnt="0"/>
      <dgm:spPr/>
    </dgm:pt>
    <dgm:pt modelId="{BE9DDFC7-60F9-46F7-BFF5-0A54C4E725FE}" type="pres">
      <dgm:prSet presAssocID="{14CABEC6-1852-49BD-AC70-258897C830A8}" presName="textNode" presStyleLbl="node1" presStyleIdx="0" presStyleCnt="8" custScaleY="112766" custLinFactX="-10994" custLinFactNeighborX="-100000" custLinFactNeighborY="2313">
        <dgm:presLayoutVars>
          <dgm:bulletEnabled val="1"/>
        </dgm:presLayoutVars>
      </dgm:prSet>
      <dgm:spPr/>
    </dgm:pt>
    <dgm:pt modelId="{38514DB2-23A4-46A1-A013-53CF25EADCA9}" type="pres">
      <dgm:prSet presAssocID="{B52970FE-0464-4198-82DE-6EB18F1B1F57}" presName="sibTrans" presStyleCnt="0"/>
      <dgm:spPr/>
    </dgm:pt>
    <dgm:pt modelId="{E9118A0C-39B6-4DB5-A7A9-964B34E1E07D}" type="pres">
      <dgm:prSet presAssocID="{70134C6E-7BCF-432B-86F5-7F9467415E5A}" presName="textNode" presStyleLbl="node1" presStyleIdx="1" presStyleCnt="8" custScaleY="114149">
        <dgm:presLayoutVars>
          <dgm:bulletEnabled val="1"/>
        </dgm:presLayoutVars>
      </dgm:prSet>
      <dgm:spPr/>
    </dgm:pt>
    <dgm:pt modelId="{3BAB1422-2F32-4B50-80B6-E9DC501D61EA}" type="pres">
      <dgm:prSet presAssocID="{2B866BC3-8AA9-4477-B461-85D849313250}" presName="sibTrans" presStyleCnt="0"/>
      <dgm:spPr/>
    </dgm:pt>
    <dgm:pt modelId="{BC476B38-18AB-4D7D-AA52-52C9B25DAB40}" type="pres">
      <dgm:prSet presAssocID="{6F4EEA2E-1BB8-4BE7-A8A9-46C7854E985C}" presName="textNode" presStyleLbl="node1" presStyleIdx="2" presStyleCnt="8" custScaleY="115531">
        <dgm:presLayoutVars>
          <dgm:bulletEnabled val="1"/>
        </dgm:presLayoutVars>
      </dgm:prSet>
      <dgm:spPr/>
    </dgm:pt>
    <dgm:pt modelId="{3446682A-63A6-41C7-9445-2D2A0B714205}" type="pres">
      <dgm:prSet presAssocID="{FD97AE04-F93A-4D87-BBA9-42763D947779}" presName="sibTrans" presStyleCnt="0"/>
      <dgm:spPr/>
    </dgm:pt>
    <dgm:pt modelId="{09CCBE33-C8F1-479F-B84C-67A17262C493}" type="pres">
      <dgm:prSet presAssocID="{0305D83D-0BAF-4769-8CDE-A4A469313A24}" presName="textNode" presStyleLbl="node1" presStyleIdx="3" presStyleCnt="8" custScaleY="115531">
        <dgm:presLayoutVars>
          <dgm:bulletEnabled val="1"/>
        </dgm:presLayoutVars>
      </dgm:prSet>
      <dgm:spPr/>
    </dgm:pt>
    <dgm:pt modelId="{D6351F20-C72E-41E0-ACA5-FB176DFFDA8A}" type="pres">
      <dgm:prSet presAssocID="{48D517AB-396F-4670-B753-B02D74BB17EC}" presName="sibTrans" presStyleCnt="0"/>
      <dgm:spPr/>
    </dgm:pt>
    <dgm:pt modelId="{0D2402EC-B507-45DE-9B9C-66F216C8F1D3}" type="pres">
      <dgm:prSet presAssocID="{FD40987F-5F1F-43E3-ACE4-3AC9A816AA17}" presName="textNode" presStyleLbl="node1" presStyleIdx="4" presStyleCnt="8" custScaleY="112766">
        <dgm:presLayoutVars>
          <dgm:bulletEnabled val="1"/>
        </dgm:presLayoutVars>
      </dgm:prSet>
      <dgm:spPr/>
    </dgm:pt>
    <dgm:pt modelId="{9C76BE31-6EE9-4B5E-B50F-85E4E74198DA}" type="pres">
      <dgm:prSet presAssocID="{0917B8E9-A15B-4183-9FB8-78D1E715D771}" presName="sibTrans" presStyleCnt="0"/>
      <dgm:spPr/>
    </dgm:pt>
    <dgm:pt modelId="{4E630793-80BD-41AE-9356-DB295C189302}" type="pres">
      <dgm:prSet presAssocID="{E771FB60-D614-4DC3-BBD0-E280D3B09A0E}" presName="textNode" presStyleLbl="node1" presStyleIdx="5" presStyleCnt="8" custScaleY="112766">
        <dgm:presLayoutVars>
          <dgm:bulletEnabled val="1"/>
        </dgm:presLayoutVars>
      </dgm:prSet>
      <dgm:spPr/>
    </dgm:pt>
    <dgm:pt modelId="{FF9FDFD5-E50C-4D6E-9D64-7915C5A404CA}" type="pres">
      <dgm:prSet presAssocID="{2F4CA80D-74EA-4E9E-838F-3BDE430739C2}" presName="sibTrans" presStyleCnt="0"/>
      <dgm:spPr/>
    </dgm:pt>
    <dgm:pt modelId="{BBA077CB-0CD3-4D5E-89C2-E4BDC7B71857}" type="pres">
      <dgm:prSet presAssocID="{580491E0-7317-4A88-BF68-D01C6FD4299E}" presName="textNode" presStyleLbl="node1" presStyleIdx="6" presStyleCnt="8" custScaleY="112766">
        <dgm:presLayoutVars>
          <dgm:bulletEnabled val="1"/>
        </dgm:presLayoutVars>
      </dgm:prSet>
      <dgm:spPr/>
    </dgm:pt>
    <dgm:pt modelId="{71D23F9D-7F57-49E3-935D-80CB6F98E450}" type="pres">
      <dgm:prSet presAssocID="{A021D2B2-B817-44AC-9756-F3FAB8BBBAF1}" presName="sibTrans" presStyleCnt="0"/>
      <dgm:spPr/>
    </dgm:pt>
    <dgm:pt modelId="{F5562C1E-C90D-4521-AEEC-DFAAD6F9B2BF}" type="pres">
      <dgm:prSet presAssocID="{01753423-27DF-43D8-B550-9BAAA0E1A806}" presName="textNode" presStyleLbl="node1" presStyleIdx="7" presStyleCnt="8" custScaleY="115531">
        <dgm:presLayoutVars>
          <dgm:bulletEnabled val="1"/>
        </dgm:presLayoutVars>
      </dgm:prSet>
      <dgm:spPr/>
    </dgm:pt>
  </dgm:ptLst>
  <dgm:cxnLst>
    <dgm:cxn modelId="{9F667418-0A80-4BC5-AEBE-68251EDC0F3C}" srcId="{95B58D0E-1F59-460B-8033-5C36949D78F4}" destId="{580491E0-7317-4A88-BF68-D01C6FD4299E}" srcOrd="6" destOrd="0" parTransId="{78056BD6-EF0C-4B5E-A41E-72C6758CF24C}" sibTransId="{A021D2B2-B817-44AC-9756-F3FAB8BBBAF1}"/>
    <dgm:cxn modelId="{AE83DE1B-7733-4B8E-8B60-C7A54017C0C5}" type="presOf" srcId="{95B58D0E-1F59-460B-8033-5C36949D78F4}" destId="{F6CD75E4-9062-46CF-8BA7-78E3B0E0823F}" srcOrd="0" destOrd="0" presId="urn:microsoft.com/office/officeart/2005/8/layout/hProcess9"/>
    <dgm:cxn modelId="{F40D3F26-AD04-41ED-9CB7-D6DE78ECFA42}" srcId="{95B58D0E-1F59-460B-8033-5C36949D78F4}" destId="{E771FB60-D614-4DC3-BBD0-E280D3B09A0E}" srcOrd="5" destOrd="0" parTransId="{80E1502C-08A7-4D2B-BD04-52E59E528B57}" sibTransId="{2F4CA80D-74EA-4E9E-838F-3BDE430739C2}"/>
    <dgm:cxn modelId="{9457EF2D-E29E-4454-87C5-003F69C9577E}" type="presOf" srcId="{0305D83D-0BAF-4769-8CDE-A4A469313A24}" destId="{09CCBE33-C8F1-479F-B84C-67A17262C493}" srcOrd="0" destOrd="0" presId="urn:microsoft.com/office/officeart/2005/8/layout/hProcess9"/>
    <dgm:cxn modelId="{0B56FC32-1E8B-4C24-A42D-F1CA7C0618D2}" type="presOf" srcId="{01753423-27DF-43D8-B550-9BAAA0E1A806}" destId="{F5562C1E-C90D-4521-AEEC-DFAAD6F9B2BF}" srcOrd="0" destOrd="0" presId="urn:microsoft.com/office/officeart/2005/8/layout/hProcess9"/>
    <dgm:cxn modelId="{FD35BA38-B787-493F-BED5-A11BAFF5625F}" srcId="{95B58D0E-1F59-460B-8033-5C36949D78F4}" destId="{0305D83D-0BAF-4769-8CDE-A4A469313A24}" srcOrd="3" destOrd="0" parTransId="{31444A40-43F9-4663-AEF8-B2590BBA9654}" sibTransId="{48D517AB-396F-4670-B753-B02D74BB17EC}"/>
    <dgm:cxn modelId="{2A089F63-ED58-4BB0-9B47-01A5EDA4BF8E}" srcId="{95B58D0E-1F59-460B-8033-5C36949D78F4}" destId="{14CABEC6-1852-49BD-AC70-258897C830A8}" srcOrd="0" destOrd="0" parTransId="{ADD852E2-51CE-49A1-A55A-DBE63A559691}" sibTransId="{B52970FE-0464-4198-82DE-6EB18F1B1F57}"/>
    <dgm:cxn modelId="{29668449-D820-4701-9FDF-A9FCDC8F764F}" type="presOf" srcId="{6F4EEA2E-1BB8-4BE7-A8A9-46C7854E985C}" destId="{BC476B38-18AB-4D7D-AA52-52C9B25DAB40}" srcOrd="0" destOrd="0" presId="urn:microsoft.com/office/officeart/2005/8/layout/hProcess9"/>
    <dgm:cxn modelId="{898C2B6A-C759-435C-810D-95B25CEC4BE1}" type="presOf" srcId="{FD40987F-5F1F-43E3-ACE4-3AC9A816AA17}" destId="{0D2402EC-B507-45DE-9B9C-66F216C8F1D3}" srcOrd="0" destOrd="0" presId="urn:microsoft.com/office/officeart/2005/8/layout/hProcess9"/>
    <dgm:cxn modelId="{FD650A76-2320-467F-825A-7D9D9EC7D1D8}" type="presOf" srcId="{14CABEC6-1852-49BD-AC70-258897C830A8}" destId="{BE9DDFC7-60F9-46F7-BFF5-0A54C4E725FE}" srcOrd="0" destOrd="0" presId="urn:microsoft.com/office/officeart/2005/8/layout/hProcess9"/>
    <dgm:cxn modelId="{46D84A84-D475-40DF-85AD-950836ED2FE7}" srcId="{95B58D0E-1F59-460B-8033-5C36949D78F4}" destId="{6F4EEA2E-1BB8-4BE7-A8A9-46C7854E985C}" srcOrd="2" destOrd="0" parTransId="{F58B00D6-D5B2-4E26-B9FA-2DD4BA9B1044}" sibTransId="{FD97AE04-F93A-4D87-BBA9-42763D947779}"/>
    <dgm:cxn modelId="{1C7001A7-D096-4242-9FD1-57E68FF24CBE}" type="presOf" srcId="{580491E0-7317-4A88-BF68-D01C6FD4299E}" destId="{BBA077CB-0CD3-4D5E-89C2-E4BDC7B71857}" srcOrd="0" destOrd="0" presId="urn:microsoft.com/office/officeart/2005/8/layout/hProcess9"/>
    <dgm:cxn modelId="{F610FCAF-8362-4FD4-96CB-86488FC5CBEC}" srcId="{95B58D0E-1F59-460B-8033-5C36949D78F4}" destId="{01753423-27DF-43D8-B550-9BAAA0E1A806}" srcOrd="7" destOrd="0" parTransId="{A4D88375-EC2C-4A54-A02C-5467063B6CEA}" sibTransId="{0FA0DF75-DD52-47B9-8702-9F0328C01B72}"/>
    <dgm:cxn modelId="{525257BD-4EFD-48D1-BA94-219CECB0F470}" type="presOf" srcId="{E771FB60-D614-4DC3-BBD0-E280D3B09A0E}" destId="{4E630793-80BD-41AE-9356-DB295C189302}" srcOrd="0" destOrd="0" presId="urn:microsoft.com/office/officeart/2005/8/layout/hProcess9"/>
    <dgm:cxn modelId="{B64927D4-343E-4F21-9D21-82798F680E66}" srcId="{95B58D0E-1F59-460B-8033-5C36949D78F4}" destId="{FD40987F-5F1F-43E3-ACE4-3AC9A816AA17}" srcOrd="4" destOrd="0" parTransId="{5B3E20B1-826F-4DED-A6B2-48C9BD7BFEA4}" sibTransId="{0917B8E9-A15B-4183-9FB8-78D1E715D771}"/>
    <dgm:cxn modelId="{D736C3E0-1A67-41DE-974B-9E5934200BB5}" type="presOf" srcId="{70134C6E-7BCF-432B-86F5-7F9467415E5A}" destId="{E9118A0C-39B6-4DB5-A7A9-964B34E1E07D}" srcOrd="0" destOrd="0" presId="urn:microsoft.com/office/officeart/2005/8/layout/hProcess9"/>
    <dgm:cxn modelId="{F5A789F0-B80D-496F-B78F-9D77C9BD9A4F}" srcId="{95B58D0E-1F59-460B-8033-5C36949D78F4}" destId="{70134C6E-7BCF-432B-86F5-7F9467415E5A}" srcOrd="1" destOrd="0" parTransId="{5BA821EE-2939-4AA7-9861-8858AA6733D6}" sibTransId="{2B866BC3-8AA9-4477-B461-85D849313250}"/>
    <dgm:cxn modelId="{68501A6E-169D-4470-85E4-B17335E1154B}" type="presParOf" srcId="{F6CD75E4-9062-46CF-8BA7-78E3B0E0823F}" destId="{D7A4E67C-6EEE-4C8A-B4F0-A3B9FA140131}" srcOrd="0" destOrd="0" presId="urn:microsoft.com/office/officeart/2005/8/layout/hProcess9"/>
    <dgm:cxn modelId="{A0E13977-A7FE-4B11-9070-62248D87D070}" type="presParOf" srcId="{F6CD75E4-9062-46CF-8BA7-78E3B0E0823F}" destId="{CE9E4D8B-836F-4D50-B2AB-5CE61110F245}" srcOrd="1" destOrd="0" presId="urn:microsoft.com/office/officeart/2005/8/layout/hProcess9"/>
    <dgm:cxn modelId="{74B50C33-0416-4508-A976-CDED8968AC39}" type="presParOf" srcId="{CE9E4D8B-836F-4D50-B2AB-5CE61110F245}" destId="{BE9DDFC7-60F9-46F7-BFF5-0A54C4E725FE}" srcOrd="0" destOrd="0" presId="urn:microsoft.com/office/officeart/2005/8/layout/hProcess9"/>
    <dgm:cxn modelId="{64AF4FEC-FC21-48E6-8BF2-7616FBC6A8A8}" type="presParOf" srcId="{CE9E4D8B-836F-4D50-B2AB-5CE61110F245}" destId="{38514DB2-23A4-46A1-A013-53CF25EADCA9}" srcOrd="1" destOrd="0" presId="urn:microsoft.com/office/officeart/2005/8/layout/hProcess9"/>
    <dgm:cxn modelId="{687553CB-FF76-4FA5-87B2-5BC2FAAC3F08}" type="presParOf" srcId="{CE9E4D8B-836F-4D50-B2AB-5CE61110F245}" destId="{E9118A0C-39B6-4DB5-A7A9-964B34E1E07D}" srcOrd="2" destOrd="0" presId="urn:microsoft.com/office/officeart/2005/8/layout/hProcess9"/>
    <dgm:cxn modelId="{95C1EC94-86BC-4F19-ABF4-E4995713FD55}" type="presParOf" srcId="{CE9E4D8B-836F-4D50-B2AB-5CE61110F245}" destId="{3BAB1422-2F32-4B50-80B6-E9DC501D61EA}" srcOrd="3" destOrd="0" presId="urn:microsoft.com/office/officeart/2005/8/layout/hProcess9"/>
    <dgm:cxn modelId="{841E12DA-15FE-4AB9-86A3-C9A562AE2A68}" type="presParOf" srcId="{CE9E4D8B-836F-4D50-B2AB-5CE61110F245}" destId="{BC476B38-18AB-4D7D-AA52-52C9B25DAB40}" srcOrd="4" destOrd="0" presId="urn:microsoft.com/office/officeart/2005/8/layout/hProcess9"/>
    <dgm:cxn modelId="{292C69C8-AE93-4DCC-8E63-2B7CC20C7D96}" type="presParOf" srcId="{CE9E4D8B-836F-4D50-B2AB-5CE61110F245}" destId="{3446682A-63A6-41C7-9445-2D2A0B714205}" srcOrd="5" destOrd="0" presId="urn:microsoft.com/office/officeart/2005/8/layout/hProcess9"/>
    <dgm:cxn modelId="{93206337-E3B6-453E-9853-F4740F0B75F8}" type="presParOf" srcId="{CE9E4D8B-836F-4D50-B2AB-5CE61110F245}" destId="{09CCBE33-C8F1-479F-B84C-67A17262C493}" srcOrd="6" destOrd="0" presId="urn:microsoft.com/office/officeart/2005/8/layout/hProcess9"/>
    <dgm:cxn modelId="{3E22BF83-74D8-490C-9E98-ADA8BE1982CC}" type="presParOf" srcId="{CE9E4D8B-836F-4D50-B2AB-5CE61110F245}" destId="{D6351F20-C72E-41E0-ACA5-FB176DFFDA8A}" srcOrd="7" destOrd="0" presId="urn:microsoft.com/office/officeart/2005/8/layout/hProcess9"/>
    <dgm:cxn modelId="{6872585C-8AC6-4F24-871C-5395E5DFCE31}" type="presParOf" srcId="{CE9E4D8B-836F-4D50-B2AB-5CE61110F245}" destId="{0D2402EC-B507-45DE-9B9C-66F216C8F1D3}" srcOrd="8" destOrd="0" presId="urn:microsoft.com/office/officeart/2005/8/layout/hProcess9"/>
    <dgm:cxn modelId="{8788C8B4-AD1C-4257-8A88-25FA6CC63212}" type="presParOf" srcId="{CE9E4D8B-836F-4D50-B2AB-5CE61110F245}" destId="{9C76BE31-6EE9-4B5E-B50F-85E4E74198DA}" srcOrd="9" destOrd="0" presId="urn:microsoft.com/office/officeart/2005/8/layout/hProcess9"/>
    <dgm:cxn modelId="{0EF93785-73BA-4385-A5CC-0AE76ACAD6D8}" type="presParOf" srcId="{CE9E4D8B-836F-4D50-B2AB-5CE61110F245}" destId="{4E630793-80BD-41AE-9356-DB295C189302}" srcOrd="10" destOrd="0" presId="urn:microsoft.com/office/officeart/2005/8/layout/hProcess9"/>
    <dgm:cxn modelId="{F6FF9F32-B8CE-4B34-A389-5098C092242B}" type="presParOf" srcId="{CE9E4D8B-836F-4D50-B2AB-5CE61110F245}" destId="{FF9FDFD5-E50C-4D6E-9D64-7915C5A404CA}" srcOrd="11" destOrd="0" presId="urn:microsoft.com/office/officeart/2005/8/layout/hProcess9"/>
    <dgm:cxn modelId="{AED29385-A2CE-453C-85D2-A072F31B386A}" type="presParOf" srcId="{CE9E4D8B-836F-4D50-B2AB-5CE61110F245}" destId="{BBA077CB-0CD3-4D5E-89C2-E4BDC7B71857}" srcOrd="12" destOrd="0" presId="urn:microsoft.com/office/officeart/2005/8/layout/hProcess9"/>
    <dgm:cxn modelId="{3A8F340E-FC43-464E-B5C5-C1E93B3BA1E2}" type="presParOf" srcId="{CE9E4D8B-836F-4D50-B2AB-5CE61110F245}" destId="{71D23F9D-7F57-49E3-935D-80CB6F98E450}" srcOrd="13" destOrd="0" presId="urn:microsoft.com/office/officeart/2005/8/layout/hProcess9"/>
    <dgm:cxn modelId="{C07F692E-D7FC-4B67-92BD-FEAE76F22BF5}" type="presParOf" srcId="{CE9E4D8B-836F-4D50-B2AB-5CE61110F245}" destId="{F5562C1E-C90D-4521-AEEC-DFAAD6F9B2BF}" srcOrd="1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397698-9A0D-4BF6-8AAE-E94C41D7EE7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2E62041A-3018-4260-A7AA-FF238156AEB4}">
      <dgm:prSet/>
      <dgm:spPr/>
      <dgm:t>
        <a:bodyPr/>
        <a:lstStyle/>
        <a:p>
          <a:r>
            <a:rPr lang="en-GB" b="1" dirty="0"/>
            <a:t>Capping the amount of loot boxes that can be bought or the amount of money that can be spent.  If gamers want more to buy more they have to phone a specific number to ask for the cap to be lifted.</a:t>
          </a:r>
        </a:p>
        <a:p>
          <a:r>
            <a:rPr lang="en-GB" b="1" dirty="0"/>
            <a:t>If calls reach a certain number of times the account is flagged and gamers will be asked  to answer questions to establish if they are at risk of addiction.  Restrictions will be placed on the account.  (Case by case basis) </a:t>
          </a:r>
        </a:p>
        <a:p>
          <a:r>
            <a:rPr lang="en-GB" b="1" dirty="0">
              <a:solidFill>
                <a:srgbClr val="0070C0"/>
              </a:solidFill>
            </a:rPr>
            <a:t>(Corporate Citizenship)</a:t>
          </a:r>
          <a:endParaRPr lang="en-GB" dirty="0">
            <a:solidFill>
              <a:srgbClr val="0070C0"/>
            </a:solidFill>
          </a:endParaRPr>
        </a:p>
      </dgm:t>
    </dgm:pt>
    <dgm:pt modelId="{EFAE882E-FEFD-46BD-B1C6-578C74BED187}" type="parTrans" cxnId="{2712D691-E0EB-46A1-B4A7-A12D99902D2C}">
      <dgm:prSet/>
      <dgm:spPr/>
      <dgm:t>
        <a:bodyPr/>
        <a:lstStyle/>
        <a:p>
          <a:endParaRPr lang="en-GB"/>
        </a:p>
      </dgm:t>
    </dgm:pt>
    <dgm:pt modelId="{251A44C0-E749-4137-A6E2-EA80367886AF}" type="sibTrans" cxnId="{2712D691-E0EB-46A1-B4A7-A12D99902D2C}">
      <dgm:prSet/>
      <dgm:spPr/>
      <dgm:t>
        <a:bodyPr/>
        <a:lstStyle/>
        <a:p>
          <a:endParaRPr lang="en-GB"/>
        </a:p>
      </dgm:t>
    </dgm:pt>
    <dgm:pt modelId="{C4A9F0C2-5E49-40EC-9989-CC6B40AF085F}">
      <dgm:prSet/>
      <dgm:spPr/>
      <dgm:t>
        <a:bodyPr/>
        <a:lstStyle/>
        <a:p>
          <a:r>
            <a:rPr lang="en-GB" b="1" dirty="0"/>
            <a:t>Develop a game that gamers love to play – 70% of gamers don’t mind cosmetic microtransactions </a:t>
          </a:r>
        </a:p>
        <a:p>
          <a:r>
            <a:rPr lang="en-GB" b="1" dirty="0"/>
            <a:t>Update the game regularly, converse with and listen to the gaming community, don’t charge for new content</a:t>
          </a:r>
        </a:p>
        <a:p>
          <a:r>
            <a:rPr lang="en-GB" b="1" dirty="0"/>
            <a:t> </a:t>
          </a:r>
          <a:r>
            <a:rPr lang="en-GB" b="1" dirty="0">
              <a:solidFill>
                <a:srgbClr val="0070C0"/>
              </a:solidFill>
            </a:rPr>
            <a:t>(Balance on ethical and economic responsibility in Carroll’s 4part model.  Also a balance of Stakeholder interests)</a:t>
          </a:r>
          <a:endParaRPr lang="en-GB" dirty="0">
            <a:solidFill>
              <a:srgbClr val="0070C0"/>
            </a:solidFill>
          </a:endParaRPr>
        </a:p>
      </dgm:t>
    </dgm:pt>
    <dgm:pt modelId="{EAB09400-A318-48BC-8C84-1E0CB7D48312}" type="parTrans" cxnId="{0FA571CF-27A5-4A16-967F-AF13CEFDD98B}">
      <dgm:prSet/>
      <dgm:spPr/>
      <dgm:t>
        <a:bodyPr/>
        <a:lstStyle/>
        <a:p>
          <a:endParaRPr lang="en-GB"/>
        </a:p>
      </dgm:t>
    </dgm:pt>
    <dgm:pt modelId="{0175C13C-AAC7-48AD-8E51-1A10513358CF}" type="sibTrans" cxnId="{0FA571CF-27A5-4A16-967F-AF13CEFDD98B}">
      <dgm:prSet/>
      <dgm:spPr/>
      <dgm:t>
        <a:bodyPr/>
        <a:lstStyle/>
        <a:p>
          <a:endParaRPr lang="en-GB"/>
        </a:p>
      </dgm:t>
    </dgm:pt>
    <dgm:pt modelId="{DA6F2E1D-68B3-451E-9CCF-54822C72DBFB}">
      <dgm:prSet/>
      <dgm:spPr/>
      <dgm:t>
        <a:bodyPr/>
        <a:lstStyle/>
        <a:p>
          <a:r>
            <a:rPr lang="en-GB" b="1" dirty="0"/>
            <a:t>EA can now choose to be a driver for positive change and better ethical standards. Change their business model. </a:t>
          </a:r>
        </a:p>
        <a:p>
          <a:r>
            <a:rPr lang="en-GB" b="1" dirty="0">
              <a:solidFill>
                <a:srgbClr val="0070C0"/>
              </a:solidFill>
            </a:rPr>
            <a:t>(Pro-action on Carroll’s Social Responsiveness)</a:t>
          </a:r>
          <a:endParaRPr lang="en-GB" dirty="0">
            <a:solidFill>
              <a:srgbClr val="0070C0"/>
            </a:solidFill>
          </a:endParaRPr>
        </a:p>
      </dgm:t>
    </dgm:pt>
    <dgm:pt modelId="{AE43B4C4-C18A-4CEB-91D9-BFDAC8403B71}" type="parTrans" cxnId="{BDE5CF42-4314-4927-BF87-FB3438C87E44}">
      <dgm:prSet/>
      <dgm:spPr/>
      <dgm:t>
        <a:bodyPr/>
        <a:lstStyle/>
        <a:p>
          <a:endParaRPr lang="en-GB"/>
        </a:p>
      </dgm:t>
    </dgm:pt>
    <dgm:pt modelId="{0DBA8749-E7D9-42D6-B349-1E7E2485369C}" type="sibTrans" cxnId="{BDE5CF42-4314-4927-BF87-FB3438C87E44}">
      <dgm:prSet/>
      <dgm:spPr/>
      <dgm:t>
        <a:bodyPr/>
        <a:lstStyle/>
        <a:p>
          <a:endParaRPr lang="en-GB"/>
        </a:p>
      </dgm:t>
    </dgm:pt>
    <dgm:pt modelId="{53831153-3674-4590-AD8E-45226168339E}" type="pres">
      <dgm:prSet presAssocID="{25397698-9A0D-4BF6-8AAE-E94C41D7EE7E}" presName="vert0" presStyleCnt="0">
        <dgm:presLayoutVars>
          <dgm:dir/>
          <dgm:animOne val="branch"/>
          <dgm:animLvl val="lvl"/>
        </dgm:presLayoutVars>
      </dgm:prSet>
      <dgm:spPr/>
    </dgm:pt>
    <dgm:pt modelId="{6F11660A-DCC5-4E43-BFAF-DC221268494E}" type="pres">
      <dgm:prSet presAssocID="{2E62041A-3018-4260-A7AA-FF238156AEB4}" presName="thickLine" presStyleLbl="alignNode1" presStyleIdx="0" presStyleCnt="3"/>
      <dgm:spPr/>
    </dgm:pt>
    <dgm:pt modelId="{49C1D5AB-F3CA-4269-94F0-FA9D107DC02B}" type="pres">
      <dgm:prSet presAssocID="{2E62041A-3018-4260-A7AA-FF238156AEB4}" presName="horz1" presStyleCnt="0"/>
      <dgm:spPr/>
    </dgm:pt>
    <dgm:pt modelId="{1DD051EF-7BD4-4C6E-ADCE-F6AD3596B24A}" type="pres">
      <dgm:prSet presAssocID="{2E62041A-3018-4260-A7AA-FF238156AEB4}" presName="tx1" presStyleLbl="revTx" presStyleIdx="0" presStyleCnt="3" custScaleY="167475" custLinFactNeighborY="-20616"/>
      <dgm:spPr/>
    </dgm:pt>
    <dgm:pt modelId="{D217CB71-345F-4672-862B-4F6FD1F1FD28}" type="pres">
      <dgm:prSet presAssocID="{2E62041A-3018-4260-A7AA-FF238156AEB4}" presName="vert1" presStyleCnt="0"/>
      <dgm:spPr/>
    </dgm:pt>
    <dgm:pt modelId="{16A8DA81-D3ED-4EFD-AE94-F4385ACD25C4}" type="pres">
      <dgm:prSet presAssocID="{C4A9F0C2-5E49-40EC-9989-CC6B40AF085F}" presName="thickLine" presStyleLbl="alignNode1" presStyleIdx="1" presStyleCnt="3"/>
      <dgm:spPr/>
    </dgm:pt>
    <dgm:pt modelId="{681123B3-025E-4455-96A4-B8F548655DA1}" type="pres">
      <dgm:prSet presAssocID="{C4A9F0C2-5E49-40EC-9989-CC6B40AF085F}" presName="horz1" presStyleCnt="0"/>
      <dgm:spPr/>
    </dgm:pt>
    <dgm:pt modelId="{A8223C4E-C2E0-4E35-A4B5-463DC2B0398F}" type="pres">
      <dgm:prSet presAssocID="{C4A9F0C2-5E49-40EC-9989-CC6B40AF085F}" presName="tx1" presStyleLbl="revTx" presStyleIdx="1" presStyleCnt="3" custScaleY="142910"/>
      <dgm:spPr/>
    </dgm:pt>
    <dgm:pt modelId="{CC2B1EAB-DC1E-407F-A048-1324D7250F00}" type="pres">
      <dgm:prSet presAssocID="{C4A9F0C2-5E49-40EC-9989-CC6B40AF085F}" presName="vert1" presStyleCnt="0"/>
      <dgm:spPr/>
    </dgm:pt>
    <dgm:pt modelId="{C40316AB-FB83-4600-A2CB-EA56A05BF57A}" type="pres">
      <dgm:prSet presAssocID="{DA6F2E1D-68B3-451E-9CCF-54822C72DBFB}" presName="thickLine" presStyleLbl="alignNode1" presStyleIdx="2" presStyleCnt="3"/>
      <dgm:spPr/>
    </dgm:pt>
    <dgm:pt modelId="{2257B0FE-1511-407D-974E-D88D58F1FE4E}" type="pres">
      <dgm:prSet presAssocID="{DA6F2E1D-68B3-451E-9CCF-54822C72DBFB}" presName="horz1" presStyleCnt="0"/>
      <dgm:spPr/>
    </dgm:pt>
    <dgm:pt modelId="{4BE6B7CD-362E-4EB7-B56A-4A10CDF52471}" type="pres">
      <dgm:prSet presAssocID="{DA6F2E1D-68B3-451E-9CCF-54822C72DBFB}" presName="tx1" presStyleLbl="revTx" presStyleIdx="2" presStyleCnt="3"/>
      <dgm:spPr/>
    </dgm:pt>
    <dgm:pt modelId="{F43C314F-ACF9-481C-BD35-6348B46CE8FE}" type="pres">
      <dgm:prSet presAssocID="{DA6F2E1D-68B3-451E-9CCF-54822C72DBFB}" presName="vert1" presStyleCnt="0"/>
      <dgm:spPr/>
    </dgm:pt>
  </dgm:ptLst>
  <dgm:cxnLst>
    <dgm:cxn modelId="{BDE5CF42-4314-4927-BF87-FB3438C87E44}" srcId="{25397698-9A0D-4BF6-8AAE-E94C41D7EE7E}" destId="{DA6F2E1D-68B3-451E-9CCF-54822C72DBFB}" srcOrd="2" destOrd="0" parTransId="{AE43B4C4-C18A-4CEB-91D9-BFDAC8403B71}" sibTransId="{0DBA8749-E7D9-42D6-B349-1E7E2485369C}"/>
    <dgm:cxn modelId="{2712D691-E0EB-46A1-B4A7-A12D99902D2C}" srcId="{25397698-9A0D-4BF6-8AAE-E94C41D7EE7E}" destId="{2E62041A-3018-4260-A7AA-FF238156AEB4}" srcOrd="0" destOrd="0" parTransId="{EFAE882E-FEFD-46BD-B1C6-578C74BED187}" sibTransId="{251A44C0-E749-4137-A6E2-EA80367886AF}"/>
    <dgm:cxn modelId="{A09CBFA5-C19D-453E-8609-A472C09AE731}" type="presOf" srcId="{DA6F2E1D-68B3-451E-9CCF-54822C72DBFB}" destId="{4BE6B7CD-362E-4EB7-B56A-4A10CDF52471}" srcOrd="0" destOrd="0" presId="urn:microsoft.com/office/officeart/2008/layout/LinedList"/>
    <dgm:cxn modelId="{616246BD-C1BD-4BC0-8676-46C3472E4106}" type="presOf" srcId="{25397698-9A0D-4BF6-8AAE-E94C41D7EE7E}" destId="{53831153-3674-4590-AD8E-45226168339E}" srcOrd="0" destOrd="0" presId="urn:microsoft.com/office/officeart/2008/layout/LinedList"/>
    <dgm:cxn modelId="{62BAD7C8-0CEA-4B03-861C-532CCC471E53}" type="presOf" srcId="{2E62041A-3018-4260-A7AA-FF238156AEB4}" destId="{1DD051EF-7BD4-4C6E-ADCE-F6AD3596B24A}" srcOrd="0" destOrd="0" presId="urn:microsoft.com/office/officeart/2008/layout/LinedList"/>
    <dgm:cxn modelId="{0FA571CF-27A5-4A16-967F-AF13CEFDD98B}" srcId="{25397698-9A0D-4BF6-8AAE-E94C41D7EE7E}" destId="{C4A9F0C2-5E49-40EC-9989-CC6B40AF085F}" srcOrd="1" destOrd="0" parTransId="{EAB09400-A318-48BC-8C84-1E0CB7D48312}" sibTransId="{0175C13C-AAC7-48AD-8E51-1A10513358CF}"/>
    <dgm:cxn modelId="{DB724EEB-2D8F-4E53-8C7D-24981347F456}" type="presOf" srcId="{C4A9F0C2-5E49-40EC-9989-CC6B40AF085F}" destId="{A8223C4E-C2E0-4E35-A4B5-463DC2B0398F}" srcOrd="0" destOrd="0" presId="urn:microsoft.com/office/officeart/2008/layout/LinedList"/>
    <dgm:cxn modelId="{BE86CD92-7F3D-4B3D-9D81-6C357F65F123}" type="presParOf" srcId="{53831153-3674-4590-AD8E-45226168339E}" destId="{6F11660A-DCC5-4E43-BFAF-DC221268494E}" srcOrd="0" destOrd="0" presId="urn:microsoft.com/office/officeart/2008/layout/LinedList"/>
    <dgm:cxn modelId="{8860730E-A3E6-42A0-99B8-8EDF87B2FA42}" type="presParOf" srcId="{53831153-3674-4590-AD8E-45226168339E}" destId="{49C1D5AB-F3CA-4269-94F0-FA9D107DC02B}" srcOrd="1" destOrd="0" presId="urn:microsoft.com/office/officeart/2008/layout/LinedList"/>
    <dgm:cxn modelId="{4B6D12E0-6A26-4366-B2E1-D1E6D768ED3E}" type="presParOf" srcId="{49C1D5AB-F3CA-4269-94F0-FA9D107DC02B}" destId="{1DD051EF-7BD4-4C6E-ADCE-F6AD3596B24A}" srcOrd="0" destOrd="0" presId="urn:microsoft.com/office/officeart/2008/layout/LinedList"/>
    <dgm:cxn modelId="{0055DC86-40C8-4CC9-909D-7693838839CE}" type="presParOf" srcId="{49C1D5AB-F3CA-4269-94F0-FA9D107DC02B}" destId="{D217CB71-345F-4672-862B-4F6FD1F1FD28}" srcOrd="1" destOrd="0" presId="urn:microsoft.com/office/officeart/2008/layout/LinedList"/>
    <dgm:cxn modelId="{CFE1C326-5426-449E-8F20-1FED7EFDF295}" type="presParOf" srcId="{53831153-3674-4590-AD8E-45226168339E}" destId="{16A8DA81-D3ED-4EFD-AE94-F4385ACD25C4}" srcOrd="2" destOrd="0" presId="urn:microsoft.com/office/officeart/2008/layout/LinedList"/>
    <dgm:cxn modelId="{05EEAB5F-1797-4E67-BD0E-B4F2042E8C00}" type="presParOf" srcId="{53831153-3674-4590-AD8E-45226168339E}" destId="{681123B3-025E-4455-96A4-B8F548655DA1}" srcOrd="3" destOrd="0" presId="urn:microsoft.com/office/officeart/2008/layout/LinedList"/>
    <dgm:cxn modelId="{AC773155-9CB3-4B91-8FFD-AF22D7B369DE}" type="presParOf" srcId="{681123B3-025E-4455-96A4-B8F548655DA1}" destId="{A8223C4E-C2E0-4E35-A4B5-463DC2B0398F}" srcOrd="0" destOrd="0" presId="urn:microsoft.com/office/officeart/2008/layout/LinedList"/>
    <dgm:cxn modelId="{61BCEA72-5E9B-4425-85EA-B5D06B917B0B}" type="presParOf" srcId="{681123B3-025E-4455-96A4-B8F548655DA1}" destId="{CC2B1EAB-DC1E-407F-A048-1324D7250F00}" srcOrd="1" destOrd="0" presId="urn:microsoft.com/office/officeart/2008/layout/LinedList"/>
    <dgm:cxn modelId="{A5D3630C-086E-4342-8FF1-1C2B87FF1DC1}" type="presParOf" srcId="{53831153-3674-4590-AD8E-45226168339E}" destId="{C40316AB-FB83-4600-A2CB-EA56A05BF57A}" srcOrd="4" destOrd="0" presId="urn:microsoft.com/office/officeart/2008/layout/LinedList"/>
    <dgm:cxn modelId="{EDDD6467-C6FE-4F47-A716-F8DBE0833504}" type="presParOf" srcId="{53831153-3674-4590-AD8E-45226168339E}" destId="{2257B0FE-1511-407D-974E-D88D58F1FE4E}" srcOrd="5" destOrd="0" presId="urn:microsoft.com/office/officeart/2008/layout/LinedList"/>
    <dgm:cxn modelId="{5A3E3B65-DB47-457A-945B-1039AA0B536E}" type="presParOf" srcId="{2257B0FE-1511-407D-974E-D88D58F1FE4E}" destId="{4BE6B7CD-362E-4EB7-B56A-4A10CDF52471}" srcOrd="0" destOrd="0" presId="urn:microsoft.com/office/officeart/2008/layout/LinedList"/>
    <dgm:cxn modelId="{C668E4AC-2636-4DC3-B0C8-51C9DEA5417B}" type="presParOf" srcId="{2257B0FE-1511-407D-974E-D88D58F1FE4E}" destId="{F43C314F-ACF9-481C-BD35-6348B46CE8F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708426-3428-499B-9F4D-1902F8078FA3}">
      <dsp:nvSpPr>
        <dsp:cNvPr id="0" name=""/>
        <dsp:cNvSpPr/>
      </dsp:nvSpPr>
      <dsp:spPr>
        <a:xfrm>
          <a:off x="3256536" y="2275829"/>
          <a:ext cx="1843847" cy="184384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73660" tIns="73660" rIns="73660" bIns="73660" numCol="1" spcCol="1270" anchor="ctr" anchorCtr="0">
          <a:noAutofit/>
        </a:bodyPr>
        <a:lstStyle/>
        <a:p>
          <a:pPr marL="0" lvl="0" indent="0" algn="ctr" defTabSz="1289050">
            <a:lnSpc>
              <a:spcPct val="90000"/>
            </a:lnSpc>
            <a:spcBef>
              <a:spcPct val="0"/>
            </a:spcBef>
            <a:spcAft>
              <a:spcPct val="35000"/>
            </a:spcAft>
            <a:buNone/>
          </a:pPr>
          <a:r>
            <a:rPr lang="en-GB" sz="2900" kern="1200" dirty="0"/>
            <a:t>Electronic Arts</a:t>
          </a:r>
        </a:p>
      </dsp:txBody>
      <dsp:txXfrm>
        <a:off x="3346545" y="2365838"/>
        <a:ext cx="1663829" cy="1663829"/>
      </dsp:txXfrm>
    </dsp:sp>
    <dsp:sp modelId="{FB9727D3-9560-484A-8882-52EDCDF44136}">
      <dsp:nvSpPr>
        <dsp:cNvPr id="0" name=""/>
        <dsp:cNvSpPr/>
      </dsp:nvSpPr>
      <dsp:spPr>
        <a:xfrm rot="16200000">
          <a:off x="3689324" y="1786694"/>
          <a:ext cx="978271" cy="0"/>
        </a:xfrm>
        <a:custGeom>
          <a:avLst/>
          <a:gdLst/>
          <a:ahLst/>
          <a:cxnLst/>
          <a:rect l="0" t="0" r="0" b="0"/>
          <a:pathLst>
            <a:path>
              <a:moveTo>
                <a:pt x="0" y="0"/>
              </a:moveTo>
              <a:lnTo>
                <a:pt x="978271" y="0"/>
              </a:lnTo>
            </a:path>
          </a:pathLst>
        </a:custGeom>
        <a:noFill/>
        <a:ln w="55000" cap="flat" cmpd="thickThin" algn="ctr">
          <a:solidFill>
            <a:schemeClr val="accent1">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FDB99651-9C79-4F17-84FE-3A980A000EF1}">
      <dsp:nvSpPr>
        <dsp:cNvPr id="0" name=""/>
        <dsp:cNvSpPr/>
      </dsp:nvSpPr>
      <dsp:spPr>
        <a:xfrm>
          <a:off x="3560771" y="62180"/>
          <a:ext cx="1235377" cy="123537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dirty="0"/>
            <a:t>Consumers</a:t>
          </a:r>
        </a:p>
      </dsp:txBody>
      <dsp:txXfrm>
        <a:off x="3621077" y="122486"/>
        <a:ext cx="1114765" cy="1114765"/>
      </dsp:txXfrm>
    </dsp:sp>
    <dsp:sp modelId="{0966822D-70E4-4566-9B1F-F6C66849EA4D}">
      <dsp:nvSpPr>
        <dsp:cNvPr id="0" name=""/>
        <dsp:cNvSpPr/>
      </dsp:nvSpPr>
      <dsp:spPr>
        <a:xfrm rot="19285714">
          <a:off x="5040535" y="2291506"/>
          <a:ext cx="548645" cy="0"/>
        </a:xfrm>
        <a:custGeom>
          <a:avLst/>
          <a:gdLst/>
          <a:ahLst/>
          <a:cxnLst/>
          <a:rect l="0" t="0" r="0" b="0"/>
          <a:pathLst>
            <a:path>
              <a:moveTo>
                <a:pt x="0" y="0"/>
              </a:moveTo>
              <a:lnTo>
                <a:pt x="548645" y="0"/>
              </a:lnTo>
            </a:path>
          </a:pathLst>
        </a:custGeom>
        <a:noFill/>
        <a:ln w="55000" cap="flat" cmpd="thickThin" algn="ctr">
          <a:solidFill>
            <a:schemeClr val="accent1">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81E41F7A-F1C4-44B6-BAE7-F0BAFF776BE9}">
      <dsp:nvSpPr>
        <dsp:cNvPr id="0" name=""/>
        <dsp:cNvSpPr/>
      </dsp:nvSpPr>
      <dsp:spPr>
        <a:xfrm>
          <a:off x="5529332" y="1010189"/>
          <a:ext cx="1235377" cy="123537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GB" sz="2200" kern="1200" dirty="0"/>
            <a:t>Licensee</a:t>
          </a:r>
        </a:p>
      </dsp:txBody>
      <dsp:txXfrm>
        <a:off x="5589638" y="1070495"/>
        <a:ext cx="1114765" cy="1114765"/>
      </dsp:txXfrm>
    </dsp:sp>
    <dsp:sp modelId="{D37A7DA0-1E67-4011-81A0-7FD20E2E1E01}">
      <dsp:nvSpPr>
        <dsp:cNvPr id="0" name=""/>
        <dsp:cNvSpPr/>
      </dsp:nvSpPr>
      <dsp:spPr>
        <a:xfrm rot="771429">
          <a:off x="5088616" y="3512614"/>
          <a:ext cx="938677" cy="0"/>
        </a:xfrm>
        <a:custGeom>
          <a:avLst/>
          <a:gdLst/>
          <a:ahLst/>
          <a:cxnLst/>
          <a:rect l="0" t="0" r="0" b="0"/>
          <a:pathLst>
            <a:path>
              <a:moveTo>
                <a:pt x="0" y="0"/>
              </a:moveTo>
              <a:lnTo>
                <a:pt x="938677" y="0"/>
              </a:lnTo>
            </a:path>
          </a:pathLst>
        </a:custGeom>
        <a:noFill/>
        <a:ln w="55000" cap="flat" cmpd="thickThin" algn="ctr">
          <a:solidFill>
            <a:schemeClr val="accent1">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EC50655F-D1C7-4536-B694-44E634AB18C7}">
      <dsp:nvSpPr>
        <dsp:cNvPr id="0" name=""/>
        <dsp:cNvSpPr/>
      </dsp:nvSpPr>
      <dsp:spPr>
        <a:xfrm>
          <a:off x="6015526" y="3140346"/>
          <a:ext cx="1235377" cy="123537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43180" tIns="43180" rIns="43180" bIns="43180" numCol="1" spcCol="1270" anchor="ctr" anchorCtr="0">
          <a:noAutofit/>
        </a:bodyPr>
        <a:lstStyle/>
        <a:p>
          <a:pPr marL="0" lvl="0" indent="0" algn="ctr" defTabSz="755650">
            <a:lnSpc>
              <a:spcPct val="90000"/>
            </a:lnSpc>
            <a:spcBef>
              <a:spcPct val="0"/>
            </a:spcBef>
            <a:spcAft>
              <a:spcPct val="35000"/>
            </a:spcAft>
            <a:buNone/>
          </a:pPr>
          <a:r>
            <a:rPr lang="en-GB" sz="1700" kern="1200" dirty="0"/>
            <a:t>Other Developers</a:t>
          </a:r>
        </a:p>
      </dsp:txBody>
      <dsp:txXfrm>
        <a:off x="6075832" y="3200652"/>
        <a:ext cx="1114765" cy="1114765"/>
      </dsp:txXfrm>
    </dsp:sp>
    <dsp:sp modelId="{A98C5AEF-47CE-4674-AD59-1358608064CA}">
      <dsp:nvSpPr>
        <dsp:cNvPr id="0" name=""/>
        <dsp:cNvSpPr/>
      </dsp:nvSpPr>
      <dsp:spPr>
        <a:xfrm rot="3857143">
          <a:off x="4393428" y="4484138"/>
          <a:ext cx="809043" cy="0"/>
        </a:xfrm>
        <a:custGeom>
          <a:avLst/>
          <a:gdLst/>
          <a:ahLst/>
          <a:cxnLst/>
          <a:rect l="0" t="0" r="0" b="0"/>
          <a:pathLst>
            <a:path>
              <a:moveTo>
                <a:pt x="0" y="0"/>
              </a:moveTo>
              <a:lnTo>
                <a:pt x="809043" y="0"/>
              </a:lnTo>
            </a:path>
          </a:pathLst>
        </a:custGeom>
        <a:noFill/>
        <a:ln w="55000" cap="flat" cmpd="thickThin" algn="ctr">
          <a:solidFill>
            <a:schemeClr val="accent1">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40224AB7-A16D-4D90-BB02-940875936E9C}">
      <dsp:nvSpPr>
        <dsp:cNvPr id="0" name=""/>
        <dsp:cNvSpPr/>
      </dsp:nvSpPr>
      <dsp:spPr>
        <a:xfrm>
          <a:off x="4653240" y="4848599"/>
          <a:ext cx="1235377" cy="123537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t>Regulatory Bodies</a:t>
          </a:r>
        </a:p>
      </dsp:txBody>
      <dsp:txXfrm>
        <a:off x="4713546" y="4908905"/>
        <a:ext cx="1114765" cy="1114765"/>
      </dsp:txXfrm>
    </dsp:sp>
    <dsp:sp modelId="{342A338F-8584-40C3-841E-6A60D7927676}">
      <dsp:nvSpPr>
        <dsp:cNvPr id="0" name=""/>
        <dsp:cNvSpPr/>
      </dsp:nvSpPr>
      <dsp:spPr>
        <a:xfrm rot="6942857">
          <a:off x="3154448" y="4484138"/>
          <a:ext cx="809043" cy="0"/>
        </a:xfrm>
        <a:custGeom>
          <a:avLst/>
          <a:gdLst/>
          <a:ahLst/>
          <a:cxnLst/>
          <a:rect l="0" t="0" r="0" b="0"/>
          <a:pathLst>
            <a:path>
              <a:moveTo>
                <a:pt x="0" y="0"/>
              </a:moveTo>
              <a:lnTo>
                <a:pt x="809043" y="0"/>
              </a:lnTo>
            </a:path>
          </a:pathLst>
        </a:custGeom>
        <a:noFill/>
        <a:ln w="55000" cap="flat" cmpd="thickThin" algn="ctr">
          <a:solidFill>
            <a:schemeClr val="accent1">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828938E4-2FDF-491B-AEAC-DC5935446271}">
      <dsp:nvSpPr>
        <dsp:cNvPr id="0" name=""/>
        <dsp:cNvSpPr/>
      </dsp:nvSpPr>
      <dsp:spPr>
        <a:xfrm>
          <a:off x="2468302" y="4848599"/>
          <a:ext cx="1235377" cy="123537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GB" sz="1500" kern="1200" dirty="0"/>
            <a:t>Government</a:t>
          </a:r>
        </a:p>
      </dsp:txBody>
      <dsp:txXfrm>
        <a:off x="2528608" y="4908905"/>
        <a:ext cx="1114765" cy="1114765"/>
      </dsp:txXfrm>
    </dsp:sp>
    <dsp:sp modelId="{46264656-6986-4939-A83A-8F831EBC70EC}">
      <dsp:nvSpPr>
        <dsp:cNvPr id="0" name=""/>
        <dsp:cNvSpPr/>
      </dsp:nvSpPr>
      <dsp:spPr>
        <a:xfrm rot="10028571">
          <a:off x="2329626" y="3512614"/>
          <a:ext cx="938677" cy="0"/>
        </a:xfrm>
        <a:custGeom>
          <a:avLst/>
          <a:gdLst/>
          <a:ahLst/>
          <a:cxnLst/>
          <a:rect l="0" t="0" r="0" b="0"/>
          <a:pathLst>
            <a:path>
              <a:moveTo>
                <a:pt x="0" y="0"/>
              </a:moveTo>
              <a:lnTo>
                <a:pt x="938677" y="0"/>
              </a:lnTo>
            </a:path>
          </a:pathLst>
        </a:custGeom>
        <a:noFill/>
        <a:ln w="55000" cap="flat" cmpd="thickThin" algn="ctr">
          <a:solidFill>
            <a:schemeClr val="accent1">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3F5D397F-0B39-450D-8EC3-63CF7D396AA1}">
      <dsp:nvSpPr>
        <dsp:cNvPr id="0" name=""/>
        <dsp:cNvSpPr/>
      </dsp:nvSpPr>
      <dsp:spPr>
        <a:xfrm>
          <a:off x="1106015" y="3140346"/>
          <a:ext cx="1235377" cy="123537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GB" sz="1800" kern="1200" dirty="0"/>
            <a:t>Employees</a:t>
          </a:r>
        </a:p>
      </dsp:txBody>
      <dsp:txXfrm>
        <a:off x="1166321" y="3200652"/>
        <a:ext cx="1114765" cy="1114765"/>
      </dsp:txXfrm>
    </dsp:sp>
    <dsp:sp modelId="{DF849C22-B2E6-4221-A878-DF98362D13AB}">
      <dsp:nvSpPr>
        <dsp:cNvPr id="0" name=""/>
        <dsp:cNvSpPr/>
      </dsp:nvSpPr>
      <dsp:spPr>
        <a:xfrm rot="13114286">
          <a:off x="2767739" y="2291506"/>
          <a:ext cx="548645" cy="0"/>
        </a:xfrm>
        <a:custGeom>
          <a:avLst/>
          <a:gdLst/>
          <a:ahLst/>
          <a:cxnLst/>
          <a:rect l="0" t="0" r="0" b="0"/>
          <a:pathLst>
            <a:path>
              <a:moveTo>
                <a:pt x="0" y="0"/>
              </a:moveTo>
              <a:lnTo>
                <a:pt x="548645" y="0"/>
              </a:lnTo>
            </a:path>
          </a:pathLst>
        </a:custGeom>
        <a:noFill/>
        <a:ln w="55000" cap="flat" cmpd="thickThin" algn="ctr">
          <a:solidFill>
            <a:schemeClr val="accent1">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25108710-5FB2-4C62-B702-11ADEF5A7B29}">
      <dsp:nvSpPr>
        <dsp:cNvPr id="0" name=""/>
        <dsp:cNvSpPr/>
      </dsp:nvSpPr>
      <dsp:spPr>
        <a:xfrm>
          <a:off x="1592210" y="1010189"/>
          <a:ext cx="1235377" cy="1235377"/>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GB" sz="1500" kern="1200" dirty="0"/>
            <a:t>Shareholders</a:t>
          </a:r>
        </a:p>
      </dsp:txBody>
      <dsp:txXfrm>
        <a:off x="1652516" y="1070495"/>
        <a:ext cx="1114765" cy="11147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815DB8-B549-4D42-AAE1-36ECEEFCC5D1}">
      <dsp:nvSpPr>
        <dsp:cNvPr id="0" name=""/>
        <dsp:cNvSpPr/>
      </dsp:nvSpPr>
      <dsp:spPr>
        <a:xfrm>
          <a:off x="0" y="436967"/>
          <a:ext cx="8932985" cy="743535"/>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Social role of the corporation is governing citizenship</a:t>
          </a:r>
        </a:p>
      </dsp:txBody>
      <dsp:txXfrm>
        <a:off x="36296" y="473263"/>
        <a:ext cx="8860393" cy="670943"/>
      </dsp:txXfrm>
    </dsp:sp>
    <dsp:sp modelId="{BB315832-4CEB-4E67-9CA1-BA74696D585A}">
      <dsp:nvSpPr>
        <dsp:cNvPr id="0" name=""/>
        <dsp:cNvSpPr/>
      </dsp:nvSpPr>
      <dsp:spPr>
        <a:xfrm>
          <a:off x="0" y="1302701"/>
          <a:ext cx="8932985" cy="743535"/>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cap="small" baseline="0" dirty="0"/>
            <a:t>Social rights </a:t>
          </a:r>
          <a:r>
            <a:rPr lang="en-GB" sz="3100" kern="1200" dirty="0"/>
            <a:t>– corporation as provider/ignorer</a:t>
          </a:r>
        </a:p>
      </dsp:txBody>
      <dsp:txXfrm>
        <a:off x="36296" y="1338997"/>
        <a:ext cx="8860393" cy="670943"/>
      </dsp:txXfrm>
    </dsp:sp>
    <dsp:sp modelId="{1A3D9547-2E1E-4D5A-B547-550FC4AC9425}">
      <dsp:nvSpPr>
        <dsp:cNvPr id="0" name=""/>
        <dsp:cNvSpPr/>
      </dsp:nvSpPr>
      <dsp:spPr>
        <a:xfrm>
          <a:off x="0" y="2135516"/>
          <a:ext cx="8932985" cy="743535"/>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cap="small" baseline="0" dirty="0"/>
            <a:t>Civil Rights </a:t>
          </a:r>
          <a:r>
            <a:rPr lang="en-GB" sz="3100" kern="1200" dirty="0"/>
            <a:t>– Corporation as dis/enabler</a:t>
          </a:r>
        </a:p>
      </dsp:txBody>
      <dsp:txXfrm>
        <a:off x="36296" y="2171812"/>
        <a:ext cx="8860393" cy="670943"/>
      </dsp:txXfrm>
    </dsp:sp>
    <dsp:sp modelId="{60F8C4DD-E30A-40B3-A9D8-F2351933CC5B}">
      <dsp:nvSpPr>
        <dsp:cNvPr id="0" name=""/>
        <dsp:cNvSpPr/>
      </dsp:nvSpPr>
      <dsp:spPr>
        <a:xfrm>
          <a:off x="0" y="2968331"/>
          <a:ext cx="8932985" cy="743535"/>
        </a:xfrm>
        <a:prstGeom prst="roundRect">
          <a:avLst/>
        </a:prstGeom>
        <a:solidFill>
          <a:schemeClr val="accent1">
            <a:hueOff val="0"/>
            <a:satOff val="0"/>
            <a:lumOff val="0"/>
            <a:alphaOff val="0"/>
          </a:schemeClr>
        </a:solidFill>
        <a:ln>
          <a:noFill/>
        </a:ln>
        <a:effectLst>
          <a:outerShdw blurRad="50800" dist="381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cap="small" baseline="0" dirty="0"/>
            <a:t>Political rights </a:t>
          </a:r>
          <a:r>
            <a:rPr lang="en-GB" sz="3100" kern="1200" dirty="0"/>
            <a:t>-  Corporation as channel/blockage</a:t>
          </a:r>
        </a:p>
      </dsp:txBody>
      <dsp:txXfrm>
        <a:off x="36296" y="3004627"/>
        <a:ext cx="8860393" cy="6709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A4E67C-6EEE-4C8A-B4F0-A3B9FA140131}">
      <dsp:nvSpPr>
        <dsp:cNvPr id="0" name=""/>
        <dsp:cNvSpPr/>
      </dsp:nvSpPr>
      <dsp:spPr>
        <a:xfrm>
          <a:off x="5" y="0"/>
          <a:ext cx="10888573" cy="5202405"/>
        </a:xfrm>
        <a:prstGeom prst="rightArrow">
          <a:avLst/>
        </a:prstGeom>
        <a:solidFill>
          <a:schemeClr val="dk2">
            <a:tint val="40000"/>
            <a:hueOff val="0"/>
            <a:satOff val="0"/>
            <a:lumOff val="0"/>
            <a:alphaOff val="0"/>
          </a:schemeClr>
        </a:solidFill>
        <a:ln>
          <a:noFill/>
        </a:ln>
        <a:effectLst>
          <a:outerShdw blurRad="50800" dist="38100" dir="5400000" rotWithShape="0">
            <a:srgbClr val="000000">
              <a:alpha val="35000"/>
            </a:srgbClr>
          </a:outerShdw>
        </a:effectLst>
      </dsp:spPr>
      <dsp:style>
        <a:lnRef idx="0">
          <a:scrgbClr r="0" g="0" b="0"/>
        </a:lnRef>
        <a:fillRef idx="1">
          <a:scrgbClr r="0" g="0" b="0"/>
        </a:fillRef>
        <a:effectRef idx="1">
          <a:scrgbClr r="0" g="0" b="0"/>
        </a:effectRef>
        <a:fontRef idx="minor"/>
      </dsp:style>
    </dsp:sp>
    <dsp:sp modelId="{BE9DDFC7-60F9-46F7-BFF5-0A54C4E725FE}">
      <dsp:nvSpPr>
        <dsp:cNvPr id="0" name=""/>
        <dsp:cNvSpPr/>
      </dsp:nvSpPr>
      <dsp:spPr>
        <a:xfrm>
          <a:off x="0" y="1476026"/>
          <a:ext cx="1303917" cy="2346617"/>
        </a:xfrm>
        <a:prstGeom prst="roundRect">
          <a:avLst/>
        </a:prstGeom>
        <a:solidFill>
          <a:schemeClr val="bg1">
            <a:lumMod val="95000"/>
          </a:schemeClr>
        </a:solidFill>
        <a:ln>
          <a:noFill/>
        </a:ln>
        <a:effectLst>
          <a:outerShdw blurRad="50800" dist="38100" dir="5400000"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Create new Legislation or adapt the existing ones – CLASSIFY LOOT BOXES AS GAMBLING</a:t>
          </a:r>
          <a:endParaRPr lang="en-US" sz="1100" kern="1200" dirty="0"/>
        </a:p>
      </dsp:txBody>
      <dsp:txXfrm>
        <a:off x="63652" y="1539678"/>
        <a:ext cx="1176613" cy="2219313"/>
      </dsp:txXfrm>
    </dsp:sp>
    <dsp:sp modelId="{E9118A0C-39B6-4DB5-A7A9-964B34E1E07D}">
      <dsp:nvSpPr>
        <dsp:cNvPr id="0" name=""/>
        <dsp:cNvSpPr/>
      </dsp:nvSpPr>
      <dsp:spPr>
        <a:xfrm>
          <a:off x="1369545" y="1413503"/>
          <a:ext cx="1303917" cy="2375397"/>
        </a:xfrm>
        <a:prstGeom prst="roundRect">
          <a:avLst/>
        </a:prstGeom>
        <a:solidFill>
          <a:schemeClr val="bg1">
            <a:lumMod val="95000"/>
          </a:schemeClr>
        </a:solidFill>
        <a:ln>
          <a:noFill/>
        </a:ln>
        <a:effectLst>
          <a:outerShdw blurRad="50800" dist="38100" dir="5400000"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Allow the gambling commission to execute regulation with an advisory commission from within the gaming industry</a:t>
          </a:r>
          <a:endParaRPr lang="en-US" sz="1100" kern="1200" dirty="0"/>
        </a:p>
      </dsp:txBody>
      <dsp:txXfrm>
        <a:off x="1433197" y="1477155"/>
        <a:ext cx="1176613" cy="2248093"/>
      </dsp:txXfrm>
    </dsp:sp>
    <dsp:sp modelId="{BC476B38-18AB-4D7D-AA52-52C9B25DAB40}">
      <dsp:nvSpPr>
        <dsp:cNvPr id="0" name=""/>
        <dsp:cNvSpPr/>
      </dsp:nvSpPr>
      <dsp:spPr>
        <a:xfrm>
          <a:off x="2738659" y="1399124"/>
          <a:ext cx="1303917" cy="2404156"/>
        </a:xfrm>
        <a:prstGeom prst="roundRect">
          <a:avLst/>
        </a:prstGeom>
        <a:solidFill>
          <a:schemeClr val="bg1">
            <a:lumMod val="95000"/>
          </a:schemeClr>
        </a:solidFill>
        <a:ln>
          <a:noFill/>
        </a:ln>
        <a:effectLst>
          <a:outerShdw blurRad="50800" dist="38100" dir="5400000"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Make publishers of the games take responsibility for the illegal third party websites that exploit gamers by allowing real money trading for in game items </a:t>
          </a:r>
          <a:endParaRPr lang="en-US" sz="1100" kern="1200" dirty="0"/>
        </a:p>
      </dsp:txBody>
      <dsp:txXfrm>
        <a:off x="2802311" y="1462776"/>
        <a:ext cx="1176613" cy="2276852"/>
      </dsp:txXfrm>
    </dsp:sp>
    <dsp:sp modelId="{09CCBE33-C8F1-479F-B84C-67A17262C493}">
      <dsp:nvSpPr>
        <dsp:cNvPr id="0" name=""/>
        <dsp:cNvSpPr/>
      </dsp:nvSpPr>
      <dsp:spPr>
        <a:xfrm>
          <a:off x="4107773" y="1399124"/>
          <a:ext cx="1303917" cy="2404156"/>
        </a:xfrm>
        <a:prstGeom prst="roundRect">
          <a:avLst/>
        </a:prstGeom>
        <a:solidFill>
          <a:schemeClr val="bg1">
            <a:lumMod val="95000"/>
          </a:schemeClr>
        </a:solidFill>
        <a:ln>
          <a:noFill/>
        </a:ln>
        <a:effectLst>
          <a:outerShdw blurRad="50800" dist="38100" dir="5400000"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Make the process of buying loot boxes sterile, taking away the addictive sensitive elements such as the bright flashing lights, loud noises, exciting near miss animations.  </a:t>
          </a:r>
          <a:endParaRPr lang="en-US" sz="1100" kern="1200" dirty="0"/>
        </a:p>
      </dsp:txBody>
      <dsp:txXfrm>
        <a:off x="4171425" y="1462776"/>
        <a:ext cx="1176613" cy="2276852"/>
      </dsp:txXfrm>
    </dsp:sp>
    <dsp:sp modelId="{0D2402EC-B507-45DE-9B9C-66F216C8F1D3}">
      <dsp:nvSpPr>
        <dsp:cNvPr id="0" name=""/>
        <dsp:cNvSpPr/>
      </dsp:nvSpPr>
      <dsp:spPr>
        <a:xfrm>
          <a:off x="5476887" y="1427893"/>
          <a:ext cx="1303917" cy="2346617"/>
        </a:xfrm>
        <a:prstGeom prst="roundRect">
          <a:avLst/>
        </a:prstGeom>
        <a:solidFill>
          <a:schemeClr val="bg1">
            <a:lumMod val="95000"/>
          </a:schemeClr>
        </a:solidFill>
        <a:ln>
          <a:noFill/>
        </a:ln>
        <a:effectLst>
          <a:outerShdw blurRad="50800" dist="38100" dir="5400000"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Make the odds visible</a:t>
          </a:r>
          <a:endParaRPr lang="en-US" sz="1100" kern="1200" dirty="0"/>
        </a:p>
      </dsp:txBody>
      <dsp:txXfrm>
        <a:off x="5540539" y="1491545"/>
        <a:ext cx="1176613" cy="2219313"/>
      </dsp:txXfrm>
    </dsp:sp>
    <dsp:sp modelId="{4E630793-80BD-41AE-9356-DB295C189302}">
      <dsp:nvSpPr>
        <dsp:cNvPr id="0" name=""/>
        <dsp:cNvSpPr/>
      </dsp:nvSpPr>
      <dsp:spPr>
        <a:xfrm>
          <a:off x="6846001" y="1427893"/>
          <a:ext cx="1303917" cy="2346617"/>
        </a:xfrm>
        <a:prstGeom prst="roundRect">
          <a:avLst/>
        </a:prstGeom>
        <a:solidFill>
          <a:schemeClr val="bg1">
            <a:lumMod val="95000"/>
          </a:schemeClr>
        </a:solidFill>
        <a:ln>
          <a:noFill/>
        </a:ln>
        <a:effectLst>
          <a:outerShdw blurRad="50800" dist="38100" dir="5400000"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The Gaming Duty or Remote Gaming Duty should be extended to apply to loot boxes determined on the gross gaming yield</a:t>
          </a:r>
          <a:r>
            <a:rPr lang="en-GB" sz="1100" kern="1200" dirty="0"/>
            <a:t>.</a:t>
          </a:r>
          <a:endParaRPr lang="en-US" sz="1100" kern="1200" dirty="0"/>
        </a:p>
      </dsp:txBody>
      <dsp:txXfrm>
        <a:off x="6909653" y="1491545"/>
        <a:ext cx="1176613" cy="2219313"/>
      </dsp:txXfrm>
    </dsp:sp>
    <dsp:sp modelId="{BBA077CB-0CD3-4D5E-89C2-E4BDC7B71857}">
      <dsp:nvSpPr>
        <dsp:cNvPr id="0" name=""/>
        <dsp:cNvSpPr/>
      </dsp:nvSpPr>
      <dsp:spPr>
        <a:xfrm>
          <a:off x="8215115" y="1427893"/>
          <a:ext cx="1303917" cy="2346617"/>
        </a:xfrm>
        <a:prstGeom prst="roundRect">
          <a:avLst/>
        </a:prstGeom>
        <a:solidFill>
          <a:schemeClr val="bg1">
            <a:lumMod val="95000"/>
          </a:schemeClr>
        </a:solidFill>
        <a:ln>
          <a:noFill/>
        </a:ln>
        <a:effectLst>
          <a:outerShdw blurRad="50800" dist="38100" dir="5400000"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Expand knowledge of the use of the Consumer Rights Act 2015 which can be used against loot boxes</a:t>
          </a:r>
          <a:r>
            <a:rPr lang="en-GB" sz="1100" kern="1200" dirty="0"/>
            <a:t>.</a:t>
          </a:r>
          <a:endParaRPr lang="en-US" sz="1100" kern="1200" dirty="0"/>
        </a:p>
      </dsp:txBody>
      <dsp:txXfrm>
        <a:off x="8278767" y="1491545"/>
        <a:ext cx="1176613" cy="2219313"/>
      </dsp:txXfrm>
    </dsp:sp>
    <dsp:sp modelId="{F5562C1E-C90D-4521-AEEC-DFAAD6F9B2BF}">
      <dsp:nvSpPr>
        <dsp:cNvPr id="0" name=""/>
        <dsp:cNvSpPr/>
      </dsp:nvSpPr>
      <dsp:spPr>
        <a:xfrm>
          <a:off x="9584229" y="1399124"/>
          <a:ext cx="1303917" cy="2404156"/>
        </a:xfrm>
        <a:prstGeom prst="roundRect">
          <a:avLst/>
        </a:prstGeom>
        <a:solidFill>
          <a:schemeClr val="bg1">
            <a:lumMod val="95000"/>
          </a:schemeClr>
        </a:solidFill>
        <a:ln>
          <a:noFill/>
        </a:ln>
        <a:effectLst>
          <a:outerShdw blurRad="50800" dist="38100" dir="5400000" rotWithShape="0">
            <a:srgbClr val="000000">
              <a:alpha val="35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Allowing gamers the ability to legitimately report what they believe to be unscrupulous activities to a Governing Body</a:t>
          </a:r>
          <a:r>
            <a:rPr lang="en-GB" sz="1100" kern="1200" dirty="0"/>
            <a:t>.</a:t>
          </a:r>
          <a:endParaRPr lang="en-US" sz="1100" kern="1200" dirty="0"/>
        </a:p>
      </dsp:txBody>
      <dsp:txXfrm>
        <a:off x="9647881" y="1462776"/>
        <a:ext cx="1176613" cy="22768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1660A-DCC5-4E43-BFAF-DC221268494E}">
      <dsp:nvSpPr>
        <dsp:cNvPr id="0" name=""/>
        <dsp:cNvSpPr/>
      </dsp:nvSpPr>
      <dsp:spPr>
        <a:xfrm>
          <a:off x="0" y="172"/>
          <a:ext cx="80010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D051EF-7BD4-4C6E-ADCE-F6AD3596B24A}">
      <dsp:nvSpPr>
        <dsp:cNvPr id="0" name=""/>
        <dsp:cNvSpPr/>
      </dsp:nvSpPr>
      <dsp:spPr>
        <a:xfrm>
          <a:off x="0" y="0"/>
          <a:ext cx="7985380" cy="1611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t>Capping the amount of loot boxes that can be bought or the amount of money that can be spent.  If gamers want more to buy more they have to phone a specific number to ask for the cap to be lifted.</a:t>
          </a:r>
        </a:p>
        <a:p>
          <a:pPr marL="0" lvl="0" indent="0" algn="l" defTabSz="666750">
            <a:lnSpc>
              <a:spcPct val="90000"/>
            </a:lnSpc>
            <a:spcBef>
              <a:spcPct val="0"/>
            </a:spcBef>
            <a:spcAft>
              <a:spcPct val="35000"/>
            </a:spcAft>
            <a:buNone/>
          </a:pPr>
          <a:r>
            <a:rPr lang="en-GB" sz="1500" b="1" kern="1200" dirty="0"/>
            <a:t>If calls reach a certain number of times the account is flagged and gamers will be asked  to answer questions to establish if they are at risk of addiction.  Restrictions will be placed on the account.  (Case by case basis) </a:t>
          </a:r>
        </a:p>
        <a:p>
          <a:pPr marL="0" lvl="0" indent="0" algn="l" defTabSz="666750">
            <a:lnSpc>
              <a:spcPct val="90000"/>
            </a:lnSpc>
            <a:spcBef>
              <a:spcPct val="0"/>
            </a:spcBef>
            <a:spcAft>
              <a:spcPct val="35000"/>
            </a:spcAft>
            <a:buNone/>
          </a:pPr>
          <a:r>
            <a:rPr lang="en-GB" sz="1500" b="1" kern="1200" dirty="0">
              <a:solidFill>
                <a:srgbClr val="0070C0"/>
              </a:solidFill>
            </a:rPr>
            <a:t>(Corporate Citizenship)</a:t>
          </a:r>
          <a:endParaRPr lang="en-GB" sz="1500" kern="1200" dirty="0">
            <a:solidFill>
              <a:srgbClr val="0070C0"/>
            </a:solidFill>
          </a:endParaRPr>
        </a:p>
      </dsp:txBody>
      <dsp:txXfrm>
        <a:off x="0" y="0"/>
        <a:ext cx="7985380" cy="1611847"/>
      </dsp:txXfrm>
    </dsp:sp>
    <dsp:sp modelId="{16A8DA81-D3ED-4EFD-AE94-F4385ACD25C4}">
      <dsp:nvSpPr>
        <dsp:cNvPr id="0" name=""/>
        <dsp:cNvSpPr/>
      </dsp:nvSpPr>
      <dsp:spPr>
        <a:xfrm>
          <a:off x="0" y="1612019"/>
          <a:ext cx="80010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223C4E-C2E0-4E35-A4B5-463DC2B0398F}">
      <dsp:nvSpPr>
        <dsp:cNvPr id="0" name=""/>
        <dsp:cNvSpPr/>
      </dsp:nvSpPr>
      <dsp:spPr>
        <a:xfrm>
          <a:off x="0" y="1612019"/>
          <a:ext cx="7985380" cy="1375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t>Develop a game that gamers love to play – 70% of gamers don’t mind cosmetic microtransactions </a:t>
          </a:r>
        </a:p>
        <a:p>
          <a:pPr marL="0" lvl="0" indent="0" algn="l" defTabSz="666750">
            <a:lnSpc>
              <a:spcPct val="90000"/>
            </a:lnSpc>
            <a:spcBef>
              <a:spcPct val="0"/>
            </a:spcBef>
            <a:spcAft>
              <a:spcPct val="35000"/>
            </a:spcAft>
            <a:buNone/>
          </a:pPr>
          <a:r>
            <a:rPr lang="en-GB" sz="1500" b="1" kern="1200" dirty="0"/>
            <a:t>Update the game regularly, converse with and listen to the gaming community, don’t charge for new content</a:t>
          </a:r>
        </a:p>
        <a:p>
          <a:pPr marL="0" lvl="0" indent="0" algn="l" defTabSz="666750">
            <a:lnSpc>
              <a:spcPct val="90000"/>
            </a:lnSpc>
            <a:spcBef>
              <a:spcPct val="0"/>
            </a:spcBef>
            <a:spcAft>
              <a:spcPct val="35000"/>
            </a:spcAft>
            <a:buNone/>
          </a:pPr>
          <a:r>
            <a:rPr lang="en-GB" sz="1500" b="1" kern="1200" dirty="0"/>
            <a:t> </a:t>
          </a:r>
          <a:r>
            <a:rPr lang="en-GB" sz="1500" b="1" kern="1200" dirty="0">
              <a:solidFill>
                <a:srgbClr val="0070C0"/>
              </a:solidFill>
            </a:rPr>
            <a:t>(Balance on ethical and economic responsibility in Carroll’s 4part model.  Also a balance of Stakeholder interests)</a:t>
          </a:r>
          <a:endParaRPr lang="en-GB" sz="1500" kern="1200" dirty="0">
            <a:solidFill>
              <a:srgbClr val="0070C0"/>
            </a:solidFill>
          </a:endParaRPr>
        </a:p>
      </dsp:txBody>
      <dsp:txXfrm>
        <a:off x="0" y="1612019"/>
        <a:ext cx="7985380" cy="1375423"/>
      </dsp:txXfrm>
    </dsp:sp>
    <dsp:sp modelId="{C40316AB-FB83-4600-A2CB-EA56A05BF57A}">
      <dsp:nvSpPr>
        <dsp:cNvPr id="0" name=""/>
        <dsp:cNvSpPr/>
      </dsp:nvSpPr>
      <dsp:spPr>
        <a:xfrm>
          <a:off x="0" y="2987443"/>
          <a:ext cx="8001000" cy="0"/>
        </a:xfrm>
        <a:prstGeom prst="line">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E6B7CD-362E-4EB7-B56A-4A10CDF52471}">
      <dsp:nvSpPr>
        <dsp:cNvPr id="0" name=""/>
        <dsp:cNvSpPr/>
      </dsp:nvSpPr>
      <dsp:spPr>
        <a:xfrm>
          <a:off x="0" y="2987443"/>
          <a:ext cx="8001000" cy="962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dirty="0"/>
            <a:t>EA can now choose to be a driver for positive change and better ethical standards. Change their business model. </a:t>
          </a:r>
        </a:p>
        <a:p>
          <a:pPr marL="0" lvl="0" indent="0" algn="l" defTabSz="666750">
            <a:lnSpc>
              <a:spcPct val="90000"/>
            </a:lnSpc>
            <a:spcBef>
              <a:spcPct val="0"/>
            </a:spcBef>
            <a:spcAft>
              <a:spcPct val="35000"/>
            </a:spcAft>
            <a:buNone/>
          </a:pPr>
          <a:r>
            <a:rPr lang="en-GB" sz="1500" b="1" kern="1200" dirty="0">
              <a:solidFill>
                <a:srgbClr val="0070C0"/>
              </a:solidFill>
            </a:rPr>
            <a:t>(Pro-action on Carroll’s Social Responsiveness)</a:t>
          </a:r>
          <a:endParaRPr lang="en-GB" sz="1500" kern="1200" dirty="0">
            <a:solidFill>
              <a:srgbClr val="0070C0"/>
            </a:solidFill>
          </a:endParaRPr>
        </a:p>
      </dsp:txBody>
      <dsp:txXfrm>
        <a:off x="0" y="2987443"/>
        <a:ext cx="8001000" cy="962440"/>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B27807-7A5D-4E04-9730-F6B5B7445A8F}" type="datetimeFigureOut">
              <a:rPr lang="en-GB" smtClean="0"/>
              <a:t>30/04/2018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6A302C-DF9E-4993-B8BF-F7982F0AE4A6}" type="slidenum">
              <a:rPr lang="en-GB" smtClean="0"/>
              <a:t>‹#›</a:t>
            </a:fld>
            <a:endParaRPr lang="en-GB"/>
          </a:p>
        </p:txBody>
      </p:sp>
    </p:spTree>
    <p:extLst>
      <p:ext uri="{BB962C8B-B14F-4D97-AF65-F5344CB8AC3E}">
        <p14:creationId xmlns:p14="http://schemas.microsoft.com/office/powerpoint/2010/main" val="3549713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E6A302C-DF9E-4993-B8BF-F7982F0AE4A6}" type="slidenum">
              <a:rPr lang="en-GB" smtClean="0"/>
              <a:t>1</a:t>
            </a:fld>
            <a:endParaRPr lang="en-GB"/>
          </a:p>
        </p:txBody>
      </p:sp>
    </p:spTree>
    <p:extLst>
      <p:ext uri="{BB962C8B-B14F-4D97-AF65-F5344CB8AC3E}">
        <p14:creationId xmlns:p14="http://schemas.microsoft.com/office/powerpoint/2010/main" val="3280572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reality there are three main types in circulation:</a:t>
            </a:r>
          </a:p>
          <a:p>
            <a:endParaRPr lang="en-GB" dirty="0"/>
          </a:p>
          <a:p>
            <a:r>
              <a:rPr lang="en-GB" dirty="0"/>
              <a:t>Cosmetic only</a:t>
            </a:r>
          </a:p>
          <a:p>
            <a:r>
              <a:rPr lang="en-GB" dirty="0"/>
              <a:t>In game progression and advantage providing</a:t>
            </a:r>
          </a:p>
          <a:p>
            <a:r>
              <a:rPr lang="en-GB" dirty="0"/>
              <a:t>Either of the above where the items can be traded in some way (3</a:t>
            </a:r>
            <a:r>
              <a:rPr lang="en-GB" baseline="30000" dirty="0"/>
              <a:t>rd</a:t>
            </a:r>
            <a:r>
              <a:rPr lang="en-GB" dirty="0"/>
              <a:t> party websites, money transferred during traditional in game trade.)</a:t>
            </a:r>
          </a:p>
        </p:txBody>
      </p:sp>
      <p:sp>
        <p:nvSpPr>
          <p:cNvPr id="4" name="Slide Number Placeholder 3"/>
          <p:cNvSpPr>
            <a:spLocks noGrp="1"/>
          </p:cNvSpPr>
          <p:nvPr>
            <p:ph type="sldNum" sz="quarter" idx="10"/>
          </p:nvPr>
        </p:nvSpPr>
        <p:spPr/>
        <p:txBody>
          <a:bodyPr/>
          <a:lstStyle/>
          <a:p>
            <a:fld id="{AE6A302C-DF9E-4993-B8BF-F7982F0AE4A6}" type="slidenum">
              <a:rPr lang="en-GB" smtClean="0"/>
              <a:t>2</a:t>
            </a:fld>
            <a:endParaRPr lang="en-GB"/>
          </a:p>
        </p:txBody>
      </p:sp>
    </p:spTree>
    <p:extLst>
      <p:ext uri="{BB962C8B-B14F-4D97-AF65-F5344CB8AC3E}">
        <p14:creationId xmlns:p14="http://schemas.microsoft.com/office/powerpoint/2010/main" val="3890662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worth highlighting their code of conduct prior to analysing the controversy.</a:t>
            </a:r>
          </a:p>
          <a:p>
            <a:endParaRPr lang="en-GB" dirty="0"/>
          </a:p>
        </p:txBody>
      </p:sp>
      <p:sp>
        <p:nvSpPr>
          <p:cNvPr id="4" name="Slide Number Placeholder 3"/>
          <p:cNvSpPr>
            <a:spLocks noGrp="1"/>
          </p:cNvSpPr>
          <p:nvPr>
            <p:ph type="sldNum" sz="quarter" idx="10"/>
          </p:nvPr>
        </p:nvSpPr>
        <p:spPr/>
        <p:txBody>
          <a:bodyPr/>
          <a:lstStyle/>
          <a:p>
            <a:fld id="{AE6A302C-DF9E-4993-B8BF-F7982F0AE4A6}" type="slidenum">
              <a:rPr lang="en-GB" smtClean="0"/>
              <a:t>3</a:t>
            </a:fld>
            <a:endParaRPr lang="en-GB"/>
          </a:p>
        </p:txBody>
      </p:sp>
    </p:spTree>
    <p:extLst>
      <p:ext uri="{BB962C8B-B14F-4D97-AF65-F5344CB8AC3E}">
        <p14:creationId xmlns:p14="http://schemas.microsoft.com/office/powerpoint/2010/main" val="18618420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2017 EA released Beta testing for their new game Star Wars: Battlefront 2.</a:t>
            </a:r>
          </a:p>
          <a:p>
            <a:pPr lvl="0"/>
            <a:r>
              <a:rPr lang="en-GB" sz="1200" kern="1200" dirty="0">
                <a:solidFill>
                  <a:schemeClr val="tx1"/>
                </a:solidFill>
                <a:effectLst/>
                <a:latin typeface="+mn-lt"/>
                <a:ea typeface="+mn-ea"/>
                <a:cs typeface="+mn-cs"/>
              </a:rPr>
              <a:t>Fans were outraged when they discovered that </a:t>
            </a:r>
            <a:r>
              <a:rPr lang="en-GB" sz="1200" i="1" kern="1200" dirty="0">
                <a:solidFill>
                  <a:schemeClr val="tx1"/>
                </a:solidFill>
                <a:effectLst/>
                <a:latin typeface="+mn-lt"/>
                <a:ea typeface="+mn-ea"/>
                <a:cs typeface="+mn-cs"/>
              </a:rPr>
              <a:t>Star Wars: Battlefront II</a:t>
            </a:r>
            <a:r>
              <a:rPr lang="en-GB" sz="1200" kern="1200" dirty="0">
                <a:solidFill>
                  <a:schemeClr val="tx1"/>
                </a:solidFill>
                <a:effectLst/>
                <a:latin typeface="+mn-lt"/>
                <a:ea typeface="+mn-ea"/>
                <a:cs typeface="+mn-cs"/>
              </a:rPr>
              <a:t> had randomised, purchasable loot boxes that unbalanced multiplayer combat.</a:t>
            </a:r>
          </a:p>
          <a:p>
            <a:pPr lvl="0"/>
            <a:r>
              <a:rPr lang="en-GB" sz="1200" kern="1200" dirty="0">
                <a:solidFill>
                  <a:schemeClr val="tx1"/>
                </a:solidFill>
                <a:effectLst/>
                <a:latin typeface="+mn-lt"/>
                <a:ea typeface="+mn-ea"/>
                <a:cs typeface="+mn-cs"/>
              </a:rPr>
              <a:t> Allowing those who were willing to pay money, better weapons, faster progression, access to the significant characters and a very clear a competitive advantage.</a:t>
            </a:r>
          </a:p>
          <a:p>
            <a:r>
              <a:rPr lang="en-GB" sz="1200" kern="1200" dirty="0">
                <a:solidFill>
                  <a:schemeClr val="tx1"/>
                </a:solidFill>
                <a:effectLst/>
                <a:latin typeface="+mn-lt"/>
                <a:ea typeface="+mn-ea"/>
                <a:cs typeface="+mn-cs"/>
              </a:rPr>
              <a:t>Consumers felt cheated that they were having to pay additional money for content that they felt should have been included from the start considering the initial cost of purchasing the game.</a:t>
            </a:r>
          </a:p>
          <a:p>
            <a:r>
              <a:rPr lang="en-GB" sz="1200" kern="1200" dirty="0">
                <a:solidFill>
                  <a:schemeClr val="tx1"/>
                </a:solidFill>
                <a:effectLst/>
                <a:latin typeface="+mn-lt"/>
                <a:ea typeface="+mn-ea"/>
                <a:cs typeface="+mn-cs"/>
              </a:rPr>
              <a:t>EA were accused by fans of pushing the boundaries when it comes to loot box systems. Most of their game franchises contain “loot boxes” however not all of them offer “pay to win” advantages, which imbalances the game to favour paying players.</a:t>
            </a:r>
          </a:p>
          <a:p>
            <a:pPr lvl="0"/>
            <a:r>
              <a:rPr lang="en-GB" sz="1200" kern="1200" dirty="0">
                <a:solidFill>
                  <a:schemeClr val="tx1"/>
                </a:solidFill>
                <a:effectLst/>
                <a:latin typeface="+mn-lt"/>
                <a:ea typeface="+mn-ea"/>
                <a:cs typeface="+mn-cs"/>
              </a:rPr>
              <a:t>As it stood, it was estimated that it would take 60,000 credits and approximately 40 hours of game play to unlock a ‘hero’ character, or, you could simply pay for a chance to own one without any effort.</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Interesting to note that the initial controversy was mostly based around the unfairness of the game mechanics at this point.  The sacred rule of ‘the most skilled players should win’ had been replaced with ‘the player with the largest wallet can win.’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It was indeed the gamers and the gaming community that initially broke this scandal.</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E6A302C-DF9E-4993-B8BF-F7982F0AE4A6}" type="slidenum">
              <a:rPr lang="en-GB" smtClean="0"/>
              <a:t>4</a:t>
            </a:fld>
            <a:endParaRPr lang="en-GB"/>
          </a:p>
        </p:txBody>
      </p:sp>
    </p:spTree>
    <p:extLst>
      <p:ext uri="{BB962C8B-B14F-4D97-AF65-F5344CB8AC3E}">
        <p14:creationId xmlns:p14="http://schemas.microsoft.com/office/powerpoint/2010/main" val="13544704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Though EA chose to try and sidestep the problem, the wider gaming community including </a:t>
            </a:r>
            <a:r>
              <a:rPr lang="en-GB" dirty="0" err="1"/>
              <a:t>Youtube</a:t>
            </a:r>
            <a:r>
              <a:rPr lang="en-GB" dirty="0"/>
              <a:t> content creators, Reddit users (highly influential), gaming news websites and even traditional news outlets (CNN, BBC) reported on the matter and continued to heavily criticise EA. As the controversy gained traction, many sources called the practise ‘predatory’ and stated that it encouraged and marketed gambling towards children. </a:t>
            </a:r>
          </a:p>
          <a:p>
            <a:endParaRPr lang="en-GB" dirty="0"/>
          </a:p>
          <a:p>
            <a:endParaRPr lang="en-GB" dirty="0"/>
          </a:p>
        </p:txBody>
      </p:sp>
      <p:sp>
        <p:nvSpPr>
          <p:cNvPr id="4" name="Slide Number Placeholder 3"/>
          <p:cNvSpPr>
            <a:spLocks noGrp="1"/>
          </p:cNvSpPr>
          <p:nvPr>
            <p:ph type="sldNum" sz="quarter" idx="10"/>
          </p:nvPr>
        </p:nvSpPr>
        <p:spPr/>
        <p:txBody>
          <a:bodyPr/>
          <a:lstStyle/>
          <a:p>
            <a:fld id="{AE6A302C-DF9E-4993-B8BF-F7982F0AE4A6}" type="slidenum">
              <a:rPr lang="en-GB" smtClean="0"/>
              <a:t>5</a:t>
            </a:fld>
            <a:endParaRPr lang="en-GB"/>
          </a:p>
        </p:txBody>
      </p:sp>
    </p:spTree>
    <p:extLst>
      <p:ext uri="{BB962C8B-B14F-4D97-AF65-F5344CB8AC3E}">
        <p14:creationId xmlns:p14="http://schemas.microsoft.com/office/powerpoint/2010/main" val="3274140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initial response (via Reddit) from EA was underwhelming. Claiming that the time cost involved in unlocking powerful characters and weapons was implemented to provide a ‘sense of pride’ and accomplishment once complete. They were not at all willing to acknowledge what most critics and gamers had realised, The heavy time costs were implemented to encourage the purchase of their loot boxes and provide themselves with an additional revenue stream.</a:t>
            </a:r>
          </a:p>
          <a:p>
            <a:r>
              <a:rPr lang="en-GB" dirty="0"/>
              <a:t>They reiterated that the loot boxes were not gambling nor did they encourage it.</a:t>
            </a:r>
          </a:p>
          <a:p>
            <a:endParaRPr lang="en-GB" dirty="0"/>
          </a:p>
          <a:p>
            <a:pPr defTabSz="966338"/>
            <a:r>
              <a:rPr lang="en-GB" dirty="0"/>
              <a:t>Worth noting : Loot boxes as we know them started with EA back in 2006 with UEFA football and its ultimate team mode (accessing better players through loot boxes) however it wasn’t possible to monetize it back then. In 2009 The now CEO of EA (Andrew Wilson), realised the financial potential of this game system and implemented it into their FIFA game, where it has remained and subsequently crept over into EA’s other titles.</a:t>
            </a:r>
          </a:p>
          <a:p>
            <a:endParaRPr lang="en-GB" dirty="0"/>
          </a:p>
          <a:p>
            <a:endParaRPr lang="en-GB" dirty="0"/>
          </a:p>
        </p:txBody>
      </p:sp>
      <p:sp>
        <p:nvSpPr>
          <p:cNvPr id="4" name="Slide Number Placeholder 3"/>
          <p:cNvSpPr>
            <a:spLocks noGrp="1"/>
          </p:cNvSpPr>
          <p:nvPr>
            <p:ph type="sldNum" sz="quarter" idx="10"/>
          </p:nvPr>
        </p:nvSpPr>
        <p:spPr/>
        <p:txBody>
          <a:bodyPr/>
          <a:lstStyle/>
          <a:p>
            <a:fld id="{AE6A302C-DF9E-4993-B8BF-F7982F0AE4A6}" type="slidenum">
              <a:rPr lang="en-GB" smtClean="0"/>
              <a:t>6</a:t>
            </a:fld>
            <a:endParaRPr lang="en-GB"/>
          </a:p>
        </p:txBody>
      </p:sp>
    </p:spTree>
    <p:extLst>
      <p:ext uri="{BB962C8B-B14F-4D97-AF65-F5344CB8AC3E}">
        <p14:creationId xmlns:p14="http://schemas.microsoft.com/office/powerpoint/2010/main" val="3520097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UK Parliaments response mirrored the message laid out in the gambling commission’s position paper.</a:t>
            </a:r>
          </a:p>
          <a:p>
            <a:endParaRPr lang="en-GB" dirty="0"/>
          </a:p>
          <a:p>
            <a:r>
              <a:rPr lang="en-GB" dirty="0"/>
              <a:t>Inadequate – Several existing systems do indeed allow items from </a:t>
            </a:r>
            <a:r>
              <a:rPr lang="en-GB" dirty="0" err="1"/>
              <a:t>lootboxes</a:t>
            </a:r>
            <a:r>
              <a:rPr lang="en-GB" dirty="0"/>
              <a:t> to be traded for real money. FIFA by EA (attaching money to in game trades) and CS:GO (3</a:t>
            </a:r>
            <a:r>
              <a:rPr lang="en-GB" baseline="30000" dirty="0"/>
              <a:t>rd</a:t>
            </a:r>
            <a:r>
              <a:rPr lang="en-GB" dirty="0"/>
              <a:t> party websites)</a:t>
            </a:r>
          </a:p>
        </p:txBody>
      </p:sp>
      <p:sp>
        <p:nvSpPr>
          <p:cNvPr id="4" name="Slide Number Placeholder 3"/>
          <p:cNvSpPr>
            <a:spLocks noGrp="1"/>
          </p:cNvSpPr>
          <p:nvPr>
            <p:ph type="sldNum" sz="quarter" idx="10"/>
          </p:nvPr>
        </p:nvSpPr>
        <p:spPr/>
        <p:txBody>
          <a:bodyPr/>
          <a:lstStyle/>
          <a:p>
            <a:fld id="{AE6A302C-DF9E-4993-B8BF-F7982F0AE4A6}" type="slidenum">
              <a:rPr lang="en-GB" smtClean="0"/>
              <a:t>7</a:t>
            </a:fld>
            <a:endParaRPr lang="en-GB"/>
          </a:p>
        </p:txBody>
      </p:sp>
    </p:spTree>
    <p:extLst>
      <p:ext uri="{BB962C8B-B14F-4D97-AF65-F5344CB8AC3E}">
        <p14:creationId xmlns:p14="http://schemas.microsoft.com/office/powerpoint/2010/main" val="21202361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Standards Council (VSC) Rating Board is the designated body for classifying video games, and applies the Europe-wide PEGI ratings to video games supplied in the UK. The PEGI criteria currently make provision for games depicting simulations of traditional gambling, and such games would generally attract a minimum PEGI rating of 12. The VSC Rating Board is discussing these issues with the PEGI Council and its Experts Group to determine whether any changes to the PEGI criteria need to be made.</a:t>
            </a:r>
          </a:p>
          <a:p>
            <a:pPr defTabSz="966338" fontAlgn="base">
              <a:defRPr/>
            </a:pPr>
            <a:endParaRPr lang="en-GB" dirty="0"/>
          </a:p>
          <a:p>
            <a:pPr defTabSz="966338" fontAlgn="base">
              <a:defRPr/>
            </a:pPr>
            <a:r>
              <a:rPr lang="en-GB" dirty="0"/>
              <a:t>On the 11</a:t>
            </a:r>
            <a:r>
              <a:rPr lang="en-GB" baseline="30000" dirty="0"/>
              <a:t>th</a:t>
            </a:r>
            <a:r>
              <a:rPr lang="en-GB" dirty="0"/>
              <a:t> of October 2017 the government published the Internet Safety Strategy, setting out plans to make the UK the safest place in the world to surf the internet.</a:t>
            </a:r>
            <a:endParaRPr lang="en-GB" dirty="0">
              <a:solidFill>
                <a:srgbClr val="404040"/>
              </a:solidFill>
              <a:latin typeface="Helmet"/>
            </a:endParaRPr>
          </a:p>
          <a:p>
            <a:pPr fontAlgn="base"/>
            <a:r>
              <a:rPr lang="en-GB" dirty="0">
                <a:solidFill>
                  <a:srgbClr val="404040"/>
                </a:solidFill>
                <a:latin typeface="Helmet"/>
              </a:rPr>
              <a:t>One of the new issues discussed for 2017 relates to a</a:t>
            </a:r>
            <a:r>
              <a:rPr lang="en-GB" dirty="0"/>
              <a:t>wareness of and participation in betting with in-game items online</a:t>
            </a:r>
          </a:p>
          <a:p>
            <a:r>
              <a:rPr lang="en-GB" dirty="0"/>
              <a:t>The Strategy outlines how the government will work with online platforms, game publishers and game developers, and with agencies such as the VSC Rating Board, to continue to improve online safety in games. This includes promoting further awareness and understanding of PEGI age ratings, parental controls and advice on safe gaming.</a:t>
            </a:r>
          </a:p>
          <a:p>
            <a:endParaRPr lang="en-GB" dirty="0"/>
          </a:p>
          <a:p>
            <a:r>
              <a:rPr lang="en-GB" dirty="0"/>
              <a:t>Investigations were launched by several other countries, these will be discussed later as they are highly relevant. The UK in comparison had a very weak response.</a:t>
            </a:r>
          </a:p>
          <a:p>
            <a:endParaRPr lang="en-GB" dirty="0"/>
          </a:p>
        </p:txBody>
      </p:sp>
      <p:sp>
        <p:nvSpPr>
          <p:cNvPr id="4" name="Slide Number Placeholder 3"/>
          <p:cNvSpPr>
            <a:spLocks noGrp="1"/>
          </p:cNvSpPr>
          <p:nvPr>
            <p:ph type="sldNum" sz="quarter" idx="10"/>
          </p:nvPr>
        </p:nvSpPr>
        <p:spPr/>
        <p:txBody>
          <a:bodyPr/>
          <a:lstStyle/>
          <a:p>
            <a:fld id="{AE6A302C-DF9E-4993-B8BF-F7982F0AE4A6}" type="slidenum">
              <a:rPr lang="en-GB" smtClean="0"/>
              <a:t>8</a:t>
            </a:fld>
            <a:endParaRPr lang="en-GB"/>
          </a:p>
        </p:txBody>
      </p:sp>
    </p:spTree>
    <p:extLst>
      <p:ext uri="{BB962C8B-B14F-4D97-AF65-F5344CB8AC3E}">
        <p14:creationId xmlns:p14="http://schemas.microsoft.com/office/powerpoint/2010/main" val="249450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Superficial response, they only reacted to the elements that received direct criticism. The very </a:t>
            </a:r>
            <a:r>
              <a:rPr lang="en-GB" dirty="0" err="1"/>
              <a:t>lootbox</a:t>
            </a:r>
            <a:r>
              <a:rPr lang="en-GB" dirty="0"/>
              <a:t> mechanics they were criticised for still exist in other EA titles! This was simply to appease and silent critics and control damage. No substantial action taken.</a:t>
            </a:r>
          </a:p>
        </p:txBody>
      </p:sp>
      <p:sp>
        <p:nvSpPr>
          <p:cNvPr id="4" name="Slide Number Placeholder 3"/>
          <p:cNvSpPr>
            <a:spLocks noGrp="1"/>
          </p:cNvSpPr>
          <p:nvPr>
            <p:ph type="sldNum" sz="quarter" idx="10"/>
          </p:nvPr>
        </p:nvSpPr>
        <p:spPr/>
        <p:txBody>
          <a:bodyPr/>
          <a:lstStyle/>
          <a:p>
            <a:fld id="{AE6A302C-DF9E-4993-B8BF-F7982F0AE4A6}" type="slidenum">
              <a:rPr lang="en-GB" smtClean="0"/>
              <a:t>10</a:t>
            </a:fld>
            <a:endParaRPr lang="en-GB"/>
          </a:p>
        </p:txBody>
      </p:sp>
    </p:spTree>
    <p:extLst>
      <p:ext uri="{BB962C8B-B14F-4D97-AF65-F5344CB8AC3E}">
        <p14:creationId xmlns:p14="http://schemas.microsoft.com/office/powerpoint/2010/main" val="139274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answer is fairly obvious when considering the statistics, it appears as though it is a very lucrative source of revenue. Not only this, but it appears to be a business model all of its own.</a:t>
            </a:r>
          </a:p>
          <a:p>
            <a:endParaRPr lang="en-GB" dirty="0"/>
          </a:p>
        </p:txBody>
      </p:sp>
      <p:sp>
        <p:nvSpPr>
          <p:cNvPr id="4" name="Slide Number Placeholder 3"/>
          <p:cNvSpPr>
            <a:spLocks noGrp="1"/>
          </p:cNvSpPr>
          <p:nvPr>
            <p:ph type="sldNum" sz="quarter" idx="10"/>
          </p:nvPr>
        </p:nvSpPr>
        <p:spPr/>
        <p:txBody>
          <a:bodyPr/>
          <a:lstStyle/>
          <a:p>
            <a:fld id="{AE6A302C-DF9E-4993-B8BF-F7982F0AE4A6}" type="slidenum">
              <a:rPr lang="en-GB" smtClean="0"/>
              <a:t>11</a:t>
            </a:fld>
            <a:endParaRPr lang="en-GB"/>
          </a:p>
        </p:txBody>
      </p:sp>
    </p:spTree>
    <p:extLst>
      <p:ext uri="{BB962C8B-B14F-4D97-AF65-F5344CB8AC3E}">
        <p14:creationId xmlns:p14="http://schemas.microsoft.com/office/powerpoint/2010/main" val="1791560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EA were accused by fans, parents, streamers and critics of encouraging gambling, specifically towards children and young adults. </a:t>
            </a:r>
          </a:p>
          <a:p>
            <a:r>
              <a:rPr lang="en-GB" sz="1200" kern="1200" dirty="0">
                <a:solidFill>
                  <a:schemeClr val="tx1"/>
                </a:solidFill>
                <a:effectLst/>
                <a:latin typeface="+mn-lt"/>
                <a:ea typeface="+mn-ea"/>
                <a:cs typeface="+mn-cs"/>
              </a:rPr>
              <a:t>The Star Wars brand is heavily marketed towards children being part of Disney</a:t>
            </a:r>
          </a:p>
          <a:p>
            <a:r>
              <a:rPr lang="en-GB" sz="1200" kern="1200" dirty="0">
                <a:solidFill>
                  <a:schemeClr val="tx1"/>
                </a:solidFill>
                <a:effectLst/>
                <a:latin typeface="+mn-lt"/>
                <a:ea typeface="+mn-ea"/>
                <a:cs typeface="+mn-cs"/>
              </a:rPr>
              <a:t>Gambling laws in some countries have deemed the loot box to be encouraging gambling as in order to progress in a timely manner loot boxes are the only option.</a:t>
            </a:r>
          </a:p>
          <a:p>
            <a:r>
              <a:rPr lang="en-GB" sz="1200" kern="1200" dirty="0">
                <a:solidFill>
                  <a:schemeClr val="tx1"/>
                </a:solidFill>
                <a:effectLst/>
                <a:latin typeface="+mn-lt"/>
                <a:ea typeface="+mn-ea"/>
                <a:cs typeface="+mn-cs"/>
              </a:rPr>
              <a:t>Other countries have declared them gambling and banned their use.</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AE6A302C-DF9E-4993-B8BF-F7982F0AE4A6}" type="slidenum">
              <a:rPr lang="en-GB" smtClean="0"/>
              <a:t>12</a:t>
            </a:fld>
            <a:endParaRPr lang="en-GB"/>
          </a:p>
        </p:txBody>
      </p:sp>
    </p:spTree>
    <p:extLst>
      <p:ext uri="{BB962C8B-B14F-4D97-AF65-F5344CB8AC3E}">
        <p14:creationId xmlns:p14="http://schemas.microsoft.com/office/powerpoint/2010/main" val="24907655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GERMANY- USK (Entertainment Software Self-Regulation Body) states that it is not looking to ban loot boxes outright, but are examining the regulations of online purchasing and advertising.  A University of Hamburg study says that videogames are increasing embracing elements of gambling.</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BELGIUM - </a:t>
            </a:r>
            <a:r>
              <a:rPr lang="en-GB" sz="1200" b="0" dirty="0">
                <a:solidFill>
                  <a:schemeClr val="tx1"/>
                </a:solidFill>
              </a:rPr>
              <a:t>MINISTER OF JUSTICE HAS DETERMINED LOOT BOXES ARE ILLEGAL AND BANNED THEM FROM BEING USED IN GAMES – PUBLISHERS FACE FINES AND PRISON IF THEY DON’T COMPLY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solidFill>
                  <a:schemeClr val="tx1"/>
                </a:solidFill>
              </a:rPr>
              <a:t>PUSHING FOR EUROPE WIDE BAN</a:t>
            </a:r>
          </a:p>
          <a:p>
            <a:endParaRPr lang="en-GB" dirty="0"/>
          </a:p>
          <a:p>
            <a:r>
              <a:rPr lang="en-GB" dirty="0"/>
              <a:t>JAPAN – </a:t>
            </a:r>
            <a:r>
              <a:rPr lang="en-GB" dirty="0" err="1"/>
              <a:t>Kompu</a:t>
            </a:r>
            <a:r>
              <a:rPr lang="en-GB" dirty="0"/>
              <a:t> </a:t>
            </a:r>
            <a:r>
              <a:rPr lang="en-GB" dirty="0" err="1"/>
              <a:t>Gacha</a:t>
            </a:r>
            <a:r>
              <a:rPr lang="en-GB" dirty="0"/>
              <a:t> (a Particularly predatory and aggressive form of loot box) was made illegal by Japan’s consumer affairs agency in May 2012 as it was found to encourage gambling especially in children.  They set up their own regulatory body – Japan Social Game Association but companies still found a way to use </a:t>
            </a:r>
            <a:r>
              <a:rPr lang="en-GB" dirty="0" err="1"/>
              <a:t>Gacha</a:t>
            </a:r>
            <a:r>
              <a:rPr lang="en-GB" dirty="0"/>
              <a:t> Mechanics and the body dissolved in 2015.</a:t>
            </a:r>
          </a:p>
          <a:p>
            <a:endParaRPr lang="en-GB" dirty="0"/>
          </a:p>
          <a:p>
            <a:r>
              <a:rPr lang="en-GB" dirty="0"/>
              <a:t>AUSTRALIA – Investigation efforts are being conducted by the Victorian Gambling Regulator in Australia.  They are restricted in their jurisdiction due to  the fact that the entities responsible are overseas.  Jared Wolfe a strategic analyst at the compliance division of VVGLR stated that “normalisation of gambling mechanics in such venues where minors are largely involved is questionable.” and that “ Legislation has not moved as quick as the technology.”  They are working with the Australian Classification Board to look at making these games ‘R’ rated.</a:t>
            </a:r>
          </a:p>
          <a:p>
            <a:endParaRPr lang="en-GB" dirty="0"/>
          </a:p>
          <a:p>
            <a:r>
              <a:rPr lang="en-GB" dirty="0"/>
              <a:t>CHINA – passed new regulation in 2016 concerning online games that includes ‘loot boxes.’  Developers must be transparent about the exact ‘probabilities’ of the loot boxes.   Companies will be required to display the information on a dedicated page on their website or on a prominent spot inside the game.</a:t>
            </a:r>
          </a:p>
          <a:p>
            <a:endParaRPr lang="en-GB" dirty="0"/>
          </a:p>
          <a:p>
            <a:r>
              <a:rPr lang="en-GB" dirty="0"/>
              <a:t>SOUTH KOREA – Fined 3 major gaming companies for their suspicious and deceptive loot box practices.  They failed to get new legislation passed to make these illegal but are still trying as they are concerned with the effects these boxes have on the consumer.</a:t>
            </a:r>
          </a:p>
          <a:p>
            <a:endParaRPr lang="en-GB" dirty="0"/>
          </a:p>
          <a:p>
            <a:r>
              <a:rPr lang="en-GB" dirty="0"/>
              <a:t>USA HAWAII – State representative Chris Lee has proposed bills to display the probability rates of loot boxes in games and to prevent the sale of these type of games to those under 21.  He has also asked for the information regarding loot boxes in games to be displayed on them.</a:t>
            </a:r>
          </a:p>
          <a:p>
            <a:endParaRPr lang="en-GB" dirty="0"/>
          </a:p>
          <a:p>
            <a:r>
              <a:rPr lang="en-GB" dirty="0"/>
              <a:t>USA NEW HAMPSHIRE – A Senator has ordered the ERSB to review how loot boxes are marketed and whether the games with them in should have a higher rating.</a:t>
            </a:r>
          </a:p>
          <a:p>
            <a:endParaRPr lang="en-GB" dirty="0"/>
          </a:p>
          <a:p>
            <a:r>
              <a:rPr lang="en-GB" dirty="0"/>
              <a:t>ISLE OF MAN – they have a stronger legal code which specifically addresses “illegal and in-game gambling and loot boxes” </a:t>
            </a:r>
          </a:p>
          <a:p>
            <a:endParaRPr lang="en-GB" dirty="0"/>
          </a:p>
          <a:p>
            <a:r>
              <a:rPr lang="en-GB" dirty="0"/>
              <a:t>NETHERLANDS – Netherlands Gaming Association started investigating 10 games after the Battlefront controversy.  It wanted to determine if they were in violation of their existing gambling laws.  It found that 4 out of the 10 were.  According to the NGA “ if you sink real world money into a game of chance and receive something worth real world money in exchange (even if by default it is still a virtual item), that’s gambling. And </a:t>
            </a:r>
            <a:r>
              <a:rPr lang="en-GB" i="1" dirty="0"/>
              <a:t>that</a:t>
            </a:r>
            <a:r>
              <a:rPr lang="en-GB" i="0" dirty="0"/>
              <a:t> requires a license.”  FIFIA by EA was one of those games and they have until 20</a:t>
            </a:r>
            <a:r>
              <a:rPr lang="en-GB" i="0" baseline="30000" dirty="0"/>
              <a:t>th</a:t>
            </a:r>
            <a:r>
              <a:rPr lang="en-GB" i="0" dirty="0"/>
              <a:t> June to modify the loot boxes with “addiction-sensitive” elements. (almost winning effects, visual effects, and the ability to keep opening loot boxes quickly after the other) They also have to implement measure t exclude vulnerable groups or demonstrate the loot boxes on offer are harmless.</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E6A302C-DF9E-4993-B8BF-F7982F0AE4A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092553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Disadvantages</a:t>
            </a:r>
          </a:p>
          <a:p>
            <a:endParaRPr lang="en-GB" dirty="0"/>
          </a:p>
          <a:p>
            <a:r>
              <a:rPr lang="en-GB" dirty="0"/>
              <a:t>Dated and not as relevant as it once was.</a:t>
            </a:r>
          </a:p>
          <a:p>
            <a:r>
              <a:rPr lang="en-GB" dirty="0"/>
              <a:t>Business were paying significantly more in tax back then than they are now, so the theory of making the most money is the easiest way to benefit society is irrelevant.</a:t>
            </a:r>
          </a:p>
          <a:p>
            <a:r>
              <a:rPr lang="en-GB" dirty="0"/>
              <a:t>Societies expectations of corporations have changed since then, because the power and influence that companies have has increased and the efficiency of government has decreased. </a:t>
            </a:r>
          </a:p>
        </p:txBody>
      </p:sp>
      <p:sp>
        <p:nvSpPr>
          <p:cNvPr id="4" name="Slide Number Placeholder 3"/>
          <p:cNvSpPr>
            <a:spLocks noGrp="1"/>
          </p:cNvSpPr>
          <p:nvPr>
            <p:ph type="sldNum" sz="quarter" idx="10"/>
          </p:nvPr>
        </p:nvSpPr>
        <p:spPr/>
        <p:txBody>
          <a:bodyPr/>
          <a:lstStyle/>
          <a:p>
            <a:fld id="{AE6A302C-DF9E-4993-B8BF-F7982F0AE4A6}" type="slidenum">
              <a:rPr lang="en-GB" smtClean="0"/>
              <a:t>14</a:t>
            </a:fld>
            <a:endParaRPr lang="en-GB"/>
          </a:p>
        </p:txBody>
      </p:sp>
    </p:spTree>
    <p:extLst>
      <p:ext uri="{BB962C8B-B14F-4D97-AF65-F5344CB8AC3E}">
        <p14:creationId xmlns:p14="http://schemas.microsoft.com/office/powerpoint/2010/main" val="477119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Particularly relevant in this case.</a:t>
            </a:r>
          </a:p>
          <a:p>
            <a:r>
              <a:rPr lang="en-GB" dirty="0"/>
              <a:t>EA failed in their duty to their stakeholders (customer/gamers) and their licensee (Disney) in order to maximise profits.  It was then these stakeholders (customers/gamers) in the most part that brought the scandal to light and forced change.   </a:t>
            </a:r>
          </a:p>
          <a:p>
            <a:r>
              <a:rPr lang="en-GB" dirty="0"/>
              <a:t>If they had been properly considered in the first place as the theory suggests, then this scandal may never have taken place.</a:t>
            </a:r>
          </a:p>
          <a:p>
            <a:r>
              <a:rPr lang="en-GB" dirty="0"/>
              <a:t>Theory suggests that stakeholders should be allowed to take part in decisions that substantially affect their welfare and rights.  </a:t>
            </a:r>
          </a:p>
          <a:p>
            <a:r>
              <a:rPr lang="en-GB" dirty="0"/>
              <a:t>Stakeholder democracy.</a:t>
            </a:r>
          </a:p>
          <a:p>
            <a:endParaRPr lang="en-GB" dirty="0"/>
          </a:p>
          <a:p>
            <a:r>
              <a:rPr lang="en-GB" dirty="0"/>
              <a:t>Issues</a:t>
            </a:r>
          </a:p>
          <a:p>
            <a:r>
              <a:rPr lang="en-GB" dirty="0"/>
              <a:t>How do you objectively determine who falls under the definition of a Stakeholder?</a:t>
            </a:r>
          </a:p>
          <a:p>
            <a:r>
              <a:rPr lang="en-GB" dirty="0"/>
              <a:t>What rights and obligations does each one have?  It can become very complex, no guidelines provided.</a:t>
            </a:r>
          </a:p>
          <a:p>
            <a:endParaRPr lang="en-GB" dirty="0"/>
          </a:p>
          <a:p>
            <a:r>
              <a:rPr lang="en-GB" dirty="0" err="1"/>
              <a:t>Argenti</a:t>
            </a:r>
            <a:r>
              <a:rPr lang="en-GB" dirty="0"/>
              <a:t> (1993), says that organisations that try to be all things to all people are not only at a huge disadvantage they are literally unmanageable. (Conflicting stakeholder interest)</a:t>
            </a:r>
          </a:p>
          <a:p>
            <a:endParaRPr lang="en-GB" dirty="0"/>
          </a:p>
          <a:p>
            <a:r>
              <a:rPr lang="en-GB" dirty="0"/>
              <a:t>Different stakeholders have different definitions of success, how do you decide how big a stake people have, or how much power they should be allocated.  Very difficult. No guidelines provided.</a:t>
            </a:r>
          </a:p>
          <a:p>
            <a:endParaRPr lang="en-GB" dirty="0"/>
          </a:p>
          <a:p>
            <a:r>
              <a:rPr lang="en-GB" dirty="0"/>
              <a:t>Stakeholder theory does not give any guidance as to how the company should behave or guidelines as to how stakeholders should be treated.</a:t>
            </a:r>
          </a:p>
        </p:txBody>
      </p:sp>
      <p:sp>
        <p:nvSpPr>
          <p:cNvPr id="4" name="Slide Number Placeholder 3"/>
          <p:cNvSpPr>
            <a:spLocks noGrp="1"/>
          </p:cNvSpPr>
          <p:nvPr>
            <p:ph type="sldNum" sz="quarter" idx="10"/>
          </p:nvPr>
        </p:nvSpPr>
        <p:spPr/>
        <p:txBody>
          <a:bodyPr/>
          <a:lstStyle/>
          <a:p>
            <a:fld id="{AE6A302C-DF9E-4993-B8BF-F7982F0AE4A6}" type="slidenum">
              <a:rPr lang="en-GB" smtClean="0"/>
              <a:t>15</a:t>
            </a:fld>
            <a:endParaRPr lang="en-GB"/>
          </a:p>
        </p:txBody>
      </p:sp>
    </p:spTree>
    <p:extLst>
      <p:ext uri="{BB962C8B-B14F-4D97-AF65-F5344CB8AC3E}">
        <p14:creationId xmlns:p14="http://schemas.microsoft.com/office/powerpoint/2010/main" val="17977607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Economic responsibility – A strong focus on profitability and chiefly looks at shareholders.  </a:t>
            </a:r>
          </a:p>
          <a:p>
            <a:r>
              <a:rPr lang="en-GB" dirty="0"/>
              <a:t>Legal responsibility – The Business must abide by the law.  These are the moral views of society, abiding by these is a necessary perquisite for further reasoning about social responsibility</a:t>
            </a:r>
          </a:p>
          <a:p>
            <a:r>
              <a:rPr lang="en-GB" dirty="0"/>
              <a:t>Ethical Responsibility – To do what is right, fair and just even when not forced to do so by law.</a:t>
            </a:r>
          </a:p>
          <a:p>
            <a:r>
              <a:rPr lang="en-GB" dirty="0"/>
              <a:t>Philanthropic Responsibility – Activities that are within the business’s discretion to improve the quality of life of employees, local communities and society in general.  - </a:t>
            </a:r>
          </a:p>
          <a:p>
            <a:endParaRPr lang="en-GB" dirty="0"/>
          </a:p>
          <a:p>
            <a:r>
              <a:rPr lang="en-GB" dirty="0"/>
              <a:t>EAs corporate social responsiveness was initially reaction – denied any responsibility for social issues</a:t>
            </a:r>
          </a:p>
          <a:p>
            <a:r>
              <a:rPr lang="en-GB" dirty="0"/>
              <a:t>They are now in defence – admitting responsibility but doing the very least that is required to maintain superficial public relations.  Loot boxes still exist in their FIFA and UFC games</a:t>
            </a:r>
          </a:p>
          <a:p>
            <a:r>
              <a:rPr lang="en-GB" dirty="0"/>
              <a:t> Ideally we want a proactive response where EA will seek to go beyond industry norms, anticipate future expectations and do more than is expected.  This will be discussed further in the recommendations /conclusions.</a:t>
            </a:r>
          </a:p>
          <a:p>
            <a:endParaRPr lang="en-GB" dirty="0"/>
          </a:p>
          <a:p>
            <a:r>
              <a:rPr lang="en-GB" dirty="0"/>
              <a:t>Main limitation is that is does not adequately address when two or more responsibilities are in conflict.</a:t>
            </a:r>
          </a:p>
          <a:p>
            <a:r>
              <a:rPr lang="en-GB" dirty="0"/>
              <a:t>It is heavily influenced buy American culture and would look different in other cultures/countries. (</a:t>
            </a:r>
            <a:r>
              <a:rPr lang="en-GB" dirty="0" err="1"/>
              <a:t>Visser</a:t>
            </a:r>
            <a:r>
              <a:rPr lang="en-GB" dirty="0"/>
              <a:t> 2006) </a:t>
            </a:r>
          </a:p>
          <a:p>
            <a:r>
              <a:rPr lang="en-GB" dirty="0"/>
              <a:t>OUR criticism of EA is based on this model and their inadequate implementation of the top two tiers - this pyramid looks different depending on the country and culture </a:t>
            </a:r>
          </a:p>
        </p:txBody>
      </p:sp>
      <p:sp>
        <p:nvSpPr>
          <p:cNvPr id="4" name="Slide Number Placeholder 3"/>
          <p:cNvSpPr>
            <a:spLocks noGrp="1"/>
          </p:cNvSpPr>
          <p:nvPr>
            <p:ph type="sldNum" sz="quarter" idx="10"/>
          </p:nvPr>
        </p:nvSpPr>
        <p:spPr/>
        <p:txBody>
          <a:bodyPr/>
          <a:lstStyle/>
          <a:p>
            <a:fld id="{AE6A302C-DF9E-4993-B8BF-F7982F0AE4A6}" type="slidenum">
              <a:rPr lang="en-GB" smtClean="0"/>
              <a:t>16</a:t>
            </a:fld>
            <a:endParaRPr lang="en-GB"/>
          </a:p>
        </p:txBody>
      </p:sp>
    </p:spTree>
    <p:extLst>
      <p:ext uri="{BB962C8B-B14F-4D97-AF65-F5344CB8AC3E}">
        <p14:creationId xmlns:p14="http://schemas.microsoft.com/office/powerpoint/2010/main" val="6225235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Carroll’s pyramid is regarded as a limited view of corporate citizenship.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Corporate Citizenship and the extended view attempts to provide further clarification of what How a corporation can use its power to allow it stakeholders to exercise their social, civil and political rights</a:t>
            </a:r>
          </a:p>
          <a:p>
            <a:r>
              <a:rPr lang="en-GB" dirty="0"/>
              <a:t>It argues that corporations are powerful public actors that can have a significant impact upon their stakeholders rights  (Matten &amp; Crane 2005)</a:t>
            </a:r>
          </a:p>
          <a:p>
            <a:endParaRPr lang="en-GB" dirty="0"/>
          </a:p>
          <a:p>
            <a:r>
              <a:rPr lang="en-GB" dirty="0"/>
              <a:t>Limitations are that it is new and not yet widely accepted within the mainstream discourse of business ethics and again, it provides no guidelines as to how to balance stakeholders.</a:t>
            </a:r>
          </a:p>
        </p:txBody>
      </p:sp>
      <p:sp>
        <p:nvSpPr>
          <p:cNvPr id="4" name="Slide Number Placeholder 3"/>
          <p:cNvSpPr>
            <a:spLocks noGrp="1"/>
          </p:cNvSpPr>
          <p:nvPr>
            <p:ph type="sldNum" sz="quarter" idx="10"/>
          </p:nvPr>
        </p:nvSpPr>
        <p:spPr/>
        <p:txBody>
          <a:bodyPr/>
          <a:lstStyle/>
          <a:p>
            <a:fld id="{AE6A302C-DF9E-4993-B8BF-F7982F0AE4A6}" type="slidenum">
              <a:rPr lang="en-GB" smtClean="0"/>
              <a:t>17</a:t>
            </a:fld>
            <a:endParaRPr lang="en-GB"/>
          </a:p>
        </p:txBody>
      </p:sp>
    </p:spTree>
    <p:extLst>
      <p:ext uri="{BB962C8B-B14F-4D97-AF65-F5344CB8AC3E}">
        <p14:creationId xmlns:p14="http://schemas.microsoft.com/office/powerpoint/2010/main" val="35708091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Current situation with EA and battlefront – consumer won – Stakeholders (Public/consumer) can have a massive impact on what happens to the company – how well it thrives etc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Current situation with EA and loot boxes in general – only changed some titles not all (FIFA &amp; UFC)  </a:t>
            </a:r>
          </a:p>
          <a:p>
            <a:r>
              <a:rPr lang="en-GB" dirty="0"/>
              <a:t>Need for Speed has had loot box mechanics changed amidst fallout from battlefront</a:t>
            </a:r>
          </a:p>
          <a:p>
            <a:r>
              <a:rPr lang="en-GB" dirty="0"/>
              <a:t>New game ‘Anthem’ was due for release soon has been delayed due to development issues – speculation it has to do with the loot box mechanics</a:t>
            </a:r>
          </a:p>
          <a:p>
            <a:r>
              <a:rPr lang="en-GB" dirty="0"/>
              <a:t>Disney are in talks with other developers/publishers with regards to the next Battlefront game.</a:t>
            </a:r>
          </a:p>
          <a:p>
            <a:endParaRPr lang="en-GB" dirty="0"/>
          </a:p>
        </p:txBody>
      </p:sp>
      <p:sp>
        <p:nvSpPr>
          <p:cNvPr id="4" name="Slide Number Placeholder 3"/>
          <p:cNvSpPr>
            <a:spLocks noGrp="1"/>
          </p:cNvSpPr>
          <p:nvPr>
            <p:ph type="sldNum" sz="quarter" idx="10"/>
          </p:nvPr>
        </p:nvSpPr>
        <p:spPr/>
        <p:txBody>
          <a:bodyPr/>
          <a:lstStyle/>
          <a:p>
            <a:fld id="{AE6A302C-DF9E-4993-B8BF-F7982F0AE4A6}" type="slidenum">
              <a:rPr lang="en-GB" smtClean="0"/>
              <a:t>18</a:t>
            </a:fld>
            <a:endParaRPr lang="en-GB"/>
          </a:p>
        </p:txBody>
      </p:sp>
    </p:spTree>
    <p:extLst>
      <p:ext uri="{BB962C8B-B14F-4D97-AF65-F5344CB8AC3E}">
        <p14:creationId xmlns:p14="http://schemas.microsoft.com/office/powerpoint/2010/main" val="18111085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A lot of the reasoning behind the UK and US decision that loot boxes were not gambling is to do with the fact that the game itself does not allow the items to be sold in the real world.  It is illegal 3</a:t>
            </a:r>
            <a:r>
              <a:rPr lang="en-GB" sz="1200" b="0" baseline="30000" dirty="0"/>
              <a:t>rd</a:t>
            </a:r>
            <a:r>
              <a:rPr lang="en-GB" sz="1200" b="0" dirty="0"/>
              <a:t> parties that allow this to happen.  If we made the game companies responsible for this then it may force them to build better security around their intellectual property and shut down this practise.   </a:t>
            </a:r>
          </a:p>
          <a:p>
            <a:endParaRPr lang="en-GB" dirty="0"/>
          </a:p>
          <a:p>
            <a:r>
              <a:rPr lang="en-GB" sz="1200" b="0" dirty="0"/>
              <a:t>Bright lights, exciting noises, captivating visual effects etc have been identified in a number of studies to encourage gambling which could lead to addiction. The NGA in The Netherlands identified this in their investigation.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It was noted that after China made it compulsory to display the odds of winning, a lot of game companies adjusted them to allow greater chances despite them all being different in each country.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r>
              <a:rPr lang="en-GB" sz="1200" b="0" dirty="0"/>
              <a:t>There is a remote gaming duty imposed on those who offer gambling </a:t>
            </a:r>
            <a:r>
              <a:rPr lang="en-GB" sz="1200" b="0" i="0" u="none" strike="noStrike" kern="1200" dirty="0">
                <a:solidFill>
                  <a:schemeClr val="tx1"/>
                </a:solidFill>
                <a:effectLst/>
                <a:latin typeface="+mn-lt"/>
                <a:ea typeface="+mn-ea"/>
                <a:cs typeface="+mn-cs"/>
              </a:rPr>
              <a:t>remotely to the UK from offshore</a:t>
            </a:r>
            <a:r>
              <a:rPr lang="en-GB" sz="1200" b="0" dirty="0"/>
              <a:t> over the internet.  This could be adjusted or a new definition introduced to allow for loot boxes.  This may discourage the practise by reducing the amount of profits a company could make from the transactions by UK residents.</a:t>
            </a: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p>
          <a:p>
            <a:r>
              <a:rPr lang="en-GB" dirty="0"/>
              <a:t>Under the Consumer Rights Act 2015 all products must be of satisfactory quality, fit for purpose and as described.  </a:t>
            </a:r>
          </a:p>
          <a:p>
            <a:endParaRPr lang="en-GB" dirty="0"/>
          </a:p>
          <a:p>
            <a:r>
              <a:rPr lang="en-GB" dirty="0"/>
              <a:t>The rules also include digital content in this definition. So all products - whether physical or digital - must meet the 3 standards</a:t>
            </a:r>
          </a:p>
          <a:p>
            <a:endParaRPr lang="en-GB" b="1" dirty="0"/>
          </a:p>
          <a:p>
            <a:r>
              <a:rPr lang="en-GB" b="1" dirty="0"/>
              <a:t>Satisfactory quality</a:t>
            </a:r>
          </a:p>
          <a:p>
            <a:r>
              <a:rPr lang="en-GB" b="1" dirty="0"/>
              <a:t>Fit for purpose</a:t>
            </a:r>
          </a:p>
          <a:p>
            <a:r>
              <a:rPr lang="en-GB" b="1" dirty="0"/>
              <a:t>As described - </a:t>
            </a:r>
            <a:r>
              <a:rPr lang="en-GB" dirty="0"/>
              <a:t>The goods supplied must match any description given to you, or any models or samples shown to you at the time of purchase (Loot Boxes)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r>
              <a:rPr lang="en-GB" dirty="0"/>
              <a:t>There doesn’t appear to be any governing body that gamers/parents etc can contact if they are concerned with practices employed by gaming companies for them to be investigated.  Perhaps if something was set up it would help regulate these companies and prevent companies from taking advantages as seen with EA.</a:t>
            </a:r>
          </a:p>
          <a:p>
            <a:endParaRPr lang="en-GB" dirty="0"/>
          </a:p>
        </p:txBody>
      </p:sp>
      <p:sp>
        <p:nvSpPr>
          <p:cNvPr id="4" name="Slide Number Placeholder 3"/>
          <p:cNvSpPr>
            <a:spLocks noGrp="1"/>
          </p:cNvSpPr>
          <p:nvPr>
            <p:ph type="sldNum" sz="quarter" idx="10"/>
          </p:nvPr>
        </p:nvSpPr>
        <p:spPr/>
        <p:txBody>
          <a:bodyPr/>
          <a:lstStyle/>
          <a:p>
            <a:fld id="{AE6A302C-DF9E-4993-B8BF-F7982F0AE4A6}" type="slidenum">
              <a:rPr lang="en-GB" smtClean="0"/>
              <a:t>19</a:t>
            </a:fld>
            <a:endParaRPr lang="en-GB"/>
          </a:p>
        </p:txBody>
      </p:sp>
    </p:spTree>
    <p:extLst>
      <p:ext uri="{BB962C8B-B14F-4D97-AF65-F5344CB8AC3E}">
        <p14:creationId xmlns:p14="http://schemas.microsoft.com/office/powerpoint/2010/main" val="1065340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t>EA could be helping to protect social and civil rights of its gamers as the Government has failed to act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Fortnite</a:t>
            </a:r>
            <a:r>
              <a:rPr lang="en-GB" dirty="0"/>
              <a:t> (EPIC GAMES) generated 223 million dollars in revenue in March 2017. (No loot boxes, only cosmetic items) proves you do not need loot boxes to make money.  If your game is good enough, people will want to play – and spend money. No issues of illegality, no complaints from gamers or critics. People love the game and are therefore willing to part with their money in order to keep the game alive. This is a viable and far more ethical business model and how it should be done!</a:t>
            </a:r>
          </a:p>
          <a:p>
            <a:endParaRPr lang="en-GB" dirty="0"/>
          </a:p>
          <a:p>
            <a:r>
              <a:rPr lang="en-GB" dirty="0"/>
              <a:t>EA are a juggernaut in the gaming industry, they can be the leaders of ethical change and redirect the whole industry. The </a:t>
            </a:r>
            <a:r>
              <a:rPr lang="en-GB" dirty="0" err="1"/>
              <a:t>lootbox</a:t>
            </a:r>
            <a:r>
              <a:rPr lang="en-GB" dirty="0"/>
              <a:t> business model was indeed arguably invented by them in the first place and followed by other developers. They can also be the ones to change it.</a:t>
            </a:r>
          </a:p>
        </p:txBody>
      </p:sp>
      <p:sp>
        <p:nvSpPr>
          <p:cNvPr id="4" name="Slide Number Placeholder 3"/>
          <p:cNvSpPr>
            <a:spLocks noGrp="1"/>
          </p:cNvSpPr>
          <p:nvPr>
            <p:ph type="sldNum" sz="quarter" idx="10"/>
          </p:nvPr>
        </p:nvSpPr>
        <p:spPr/>
        <p:txBody>
          <a:bodyPr/>
          <a:lstStyle/>
          <a:p>
            <a:fld id="{AE6A302C-DF9E-4993-B8BF-F7982F0AE4A6}" type="slidenum">
              <a:rPr lang="en-GB" smtClean="0"/>
              <a:t>20</a:t>
            </a:fld>
            <a:endParaRPr lang="en-GB"/>
          </a:p>
        </p:txBody>
      </p:sp>
    </p:spTree>
    <p:extLst>
      <p:ext uri="{BB962C8B-B14F-4D97-AF65-F5344CB8AC3E}">
        <p14:creationId xmlns:p14="http://schemas.microsoft.com/office/powerpoint/2010/main" val="24430102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E6A302C-DF9E-4993-B8BF-F7982F0AE4A6}" type="slidenum">
              <a:rPr lang="en-GB" smtClean="0"/>
              <a:t>21</a:t>
            </a:fld>
            <a:endParaRPr lang="en-GB"/>
          </a:p>
        </p:txBody>
      </p:sp>
    </p:spTree>
    <p:extLst>
      <p:ext uri="{BB962C8B-B14F-4D97-AF65-F5344CB8AC3E}">
        <p14:creationId xmlns:p14="http://schemas.microsoft.com/office/powerpoint/2010/main" val="21449976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E6A302C-DF9E-4993-B8BF-F7982F0AE4A6}" type="slidenum">
              <a:rPr lang="en-GB" smtClean="0"/>
              <a:t>22</a:t>
            </a:fld>
            <a:endParaRPr lang="en-GB"/>
          </a:p>
        </p:txBody>
      </p:sp>
    </p:spTree>
    <p:extLst>
      <p:ext uri="{BB962C8B-B14F-4D97-AF65-F5344CB8AC3E}">
        <p14:creationId xmlns:p14="http://schemas.microsoft.com/office/powerpoint/2010/main" val="31425005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Loot Box issue has been prominent in  the gaming industry for several years.  It is fascinating that the issue has only now been brought to light and is only now being addressed.  This controversy has the capability to change the very landscape of modern day gaming.</a:t>
            </a:r>
          </a:p>
          <a:p>
            <a:endParaRPr lang="en-GB" dirty="0"/>
          </a:p>
          <a:p>
            <a:r>
              <a:rPr lang="en-GB" dirty="0"/>
              <a:t>I have a deep personal interest in this and believe that it should be discussed and analysed at a deeper level.</a:t>
            </a:r>
          </a:p>
        </p:txBody>
      </p:sp>
      <p:sp>
        <p:nvSpPr>
          <p:cNvPr id="4" name="Slide Number Placeholder 3"/>
          <p:cNvSpPr>
            <a:spLocks noGrp="1"/>
          </p:cNvSpPr>
          <p:nvPr>
            <p:ph type="sldNum" sz="quarter" idx="10"/>
          </p:nvPr>
        </p:nvSpPr>
        <p:spPr/>
        <p:txBody>
          <a:bodyPr/>
          <a:lstStyle/>
          <a:p>
            <a:fld id="{AE6A302C-DF9E-4993-B8BF-F7982F0AE4A6}" type="slidenum">
              <a:rPr lang="en-GB" smtClean="0"/>
              <a:t>23</a:t>
            </a:fld>
            <a:endParaRPr lang="en-GB"/>
          </a:p>
        </p:txBody>
      </p:sp>
    </p:spTree>
    <p:extLst>
      <p:ext uri="{BB962C8B-B14F-4D97-AF65-F5344CB8AC3E}">
        <p14:creationId xmlns:p14="http://schemas.microsoft.com/office/powerpoint/2010/main" val="1786757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42DE8-A2D8-4443-ADF0-D96F20A63A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F5DFC3-1322-4026-B1FD-F639DD3BC2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2FCA58-E328-41DD-B0F7-F8A0F3C722B0}"/>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5" name="Footer Placeholder 4">
            <a:extLst>
              <a:ext uri="{FF2B5EF4-FFF2-40B4-BE49-F238E27FC236}">
                <a16:creationId xmlns:a16="http://schemas.microsoft.com/office/drawing/2014/main" id="{285B6F68-0686-4984-971D-396CD1099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0A5E7C-714E-4179-85F4-803E898FFFE2}"/>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1969188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236BE-7354-44A6-AF4D-533A7A2556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D96C54-21B8-4BD0-AF62-7ADAC838CB3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F162A8-8532-4609-B24B-7C2BED7BAC16}"/>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5" name="Footer Placeholder 4">
            <a:extLst>
              <a:ext uri="{FF2B5EF4-FFF2-40B4-BE49-F238E27FC236}">
                <a16:creationId xmlns:a16="http://schemas.microsoft.com/office/drawing/2014/main" id="{A473502E-2A2E-4FBF-B0B3-715B70BBBA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3D9CE0-DF0A-43CC-BAA2-37859D89B3AD}"/>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1689140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4FBF7-EC2B-4255-BFE7-03BB3B9C64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91310A-F0CE-411D-96AC-C5E97C577F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7B79ADA-09B5-4568-B4A7-1C0A7E938501}"/>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5" name="Footer Placeholder 4">
            <a:extLst>
              <a:ext uri="{FF2B5EF4-FFF2-40B4-BE49-F238E27FC236}">
                <a16:creationId xmlns:a16="http://schemas.microsoft.com/office/drawing/2014/main" id="{2972F5B8-6AB3-468C-B90E-8B3469817B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6D6494-3A59-45A9-9822-3F90D38DC163}"/>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4168805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17996-15BE-44C5-BCF2-6E1BFFBD6D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687E3B-0FD3-4067-93EB-AED8A370C4B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211151-26FA-45B1-974D-E5362224765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1CD7FD4-213D-4098-8A89-85B2E3955FDF}"/>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6" name="Footer Placeholder 5">
            <a:extLst>
              <a:ext uri="{FF2B5EF4-FFF2-40B4-BE49-F238E27FC236}">
                <a16:creationId xmlns:a16="http://schemas.microsoft.com/office/drawing/2014/main" id="{B470391D-2FFA-4B4C-9034-CA81D42933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561D11-CE43-459E-B0B9-2E48E9D29342}"/>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4282805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34087-C574-4D05-825B-E38BA83C6E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189C4B-829C-47F1-8856-CF96AA2BFB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9873CA4-D436-4953-9FD3-7930AB6CF2D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AA0EB5-51EB-41F8-8898-9A26AEE611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016FD44-E586-4517-B94C-DF420367836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EA0ED6-EAA0-412B-A6F2-5C2466903E44}"/>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8" name="Footer Placeholder 7">
            <a:extLst>
              <a:ext uri="{FF2B5EF4-FFF2-40B4-BE49-F238E27FC236}">
                <a16:creationId xmlns:a16="http://schemas.microsoft.com/office/drawing/2014/main" id="{7C9DC372-DAA8-499A-A0E9-7CEBCFD694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578D28-0D4B-4268-9F5C-7E4413449EF9}"/>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137159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47ABE-37C5-472F-8252-90488EDFE1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DCC3742-A454-4B9B-8B08-49DF93555F5C}"/>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4" name="Footer Placeholder 3">
            <a:extLst>
              <a:ext uri="{FF2B5EF4-FFF2-40B4-BE49-F238E27FC236}">
                <a16:creationId xmlns:a16="http://schemas.microsoft.com/office/drawing/2014/main" id="{B6B550A0-3B47-4DEE-BBEC-AD185B20B6C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260DB7-B009-4B6F-931F-F5CB874FD26F}"/>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1584102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D738C2-EBE9-4EB2-9138-60CC744D3B8C}"/>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3" name="Footer Placeholder 2">
            <a:extLst>
              <a:ext uri="{FF2B5EF4-FFF2-40B4-BE49-F238E27FC236}">
                <a16:creationId xmlns:a16="http://schemas.microsoft.com/office/drawing/2014/main" id="{8251C8C8-12FB-439A-B7C8-33C7160B63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6F3B50-BCB4-44B3-8584-945F025B913A}"/>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2872808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46790-274A-4B30-9E6D-5617DBF4D3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414F7C-C77C-4402-9862-8C27DF7C53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024855-AF4B-4269-880A-7EE302DBD2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77E9487-BB9E-471A-9460-84A34F3FE72F}"/>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6" name="Footer Placeholder 5">
            <a:extLst>
              <a:ext uri="{FF2B5EF4-FFF2-40B4-BE49-F238E27FC236}">
                <a16:creationId xmlns:a16="http://schemas.microsoft.com/office/drawing/2014/main" id="{F6D6244F-CDEC-45B1-A9F7-54CB691265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8789B0-F4BE-40E9-BE3C-5810E20704CE}"/>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158881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15607-9625-44D6-867C-9A396FC778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620AB8-F8FA-480B-9757-C4820CF882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DF8D23-53C5-4024-9D36-39CD7851F1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D7DC7F4-14EF-487B-B985-6EBE2C98F25B}"/>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6" name="Footer Placeholder 5">
            <a:extLst>
              <a:ext uri="{FF2B5EF4-FFF2-40B4-BE49-F238E27FC236}">
                <a16:creationId xmlns:a16="http://schemas.microsoft.com/office/drawing/2014/main" id="{3F0B1635-D97A-4BCE-A2CE-9BB4EA84F7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1CFCDF-9B43-472E-9175-0FF1C2067900}"/>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1784506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A4BD0-6364-4A23-A3F4-8A5BA7E9E2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0C6C83-C1E2-4FDF-94F5-E31F2CBFDA8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6EFE23-9753-4B2E-A92D-1D860ECED223}"/>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5" name="Footer Placeholder 4">
            <a:extLst>
              <a:ext uri="{FF2B5EF4-FFF2-40B4-BE49-F238E27FC236}">
                <a16:creationId xmlns:a16="http://schemas.microsoft.com/office/drawing/2014/main" id="{072B2E7D-E60C-4B18-9FBD-3833776CB3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942219-4C07-4E8F-B504-A8F3B55FE127}"/>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2726066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0D5D31-23DE-4663-B378-9184C8C464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D474A6-CDFB-494F-8719-C302CEB04AC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0E1C0-F3C8-49F9-A9DE-79978050C6ED}"/>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5" name="Footer Placeholder 4">
            <a:extLst>
              <a:ext uri="{FF2B5EF4-FFF2-40B4-BE49-F238E27FC236}">
                <a16:creationId xmlns:a16="http://schemas.microsoft.com/office/drawing/2014/main" id="{722DFE8E-0FF7-4898-85E0-D1757C2FB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9A2134-8A19-4DC1-970C-34B992FF4CF9}"/>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32799645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42DE8-A2D8-4443-ADF0-D96F20A63A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F5DFC3-1322-4026-B1FD-F639DD3BC2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2FCA58-E328-41DD-B0F7-F8A0F3C722B0}"/>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5" name="Footer Placeholder 4">
            <a:extLst>
              <a:ext uri="{FF2B5EF4-FFF2-40B4-BE49-F238E27FC236}">
                <a16:creationId xmlns:a16="http://schemas.microsoft.com/office/drawing/2014/main" id="{285B6F68-0686-4984-971D-396CD1099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0A5E7C-714E-4179-85F4-803E898FFFE2}"/>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619747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236BE-7354-44A6-AF4D-533A7A2556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D96C54-21B8-4BD0-AF62-7ADAC838CB3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F162A8-8532-4609-B24B-7C2BED7BAC16}"/>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5" name="Footer Placeholder 4">
            <a:extLst>
              <a:ext uri="{FF2B5EF4-FFF2-40B4-BE49-F238E27FC236}">
                <a16:creationId xmlns:a16="http://schemas.microsoft.com/office/drawing/2014/main" id="{A473502E-2A2E-4FBF-B0B3-715B70BBBA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3D9CE0-DF0A-43CC-BAA2-37859D89B3AD}"/>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26056658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4FBF7-EC2B-4255-BFE7-03BB3B9C64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91310A-F0CE-411D-96AC-C5E97C577F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7B79ADA-09B5-4568-B4A7-1C0A7E938501}"/>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5" name="Footer Placeholder 4">
            <a:extLst>
              <a:ext uri="{FF2B5EF4-FFF2-40B4-BE49-F238E27FC236}">
                <a16:creationId xmlns:a16="http://schemas.microsoft.com/office/drawing/2014/main" id="{2972F5B8-6AB3-468C-B90E-8B3469817B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6D6494-3A59-45A9-9822-3F90D38DC163}"/>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4268695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17996-15BE-44C5-BCF2-6E1BFFBD6D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687E3B-0FD3-4067-93EB-AED8A370C4B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211151-26FA-45B1-974D-E5362224765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1CD7FD4-213D-4098-8A89-85B2E3955FDF}"/>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6" name="Footer Placeholder 5">
            <a:extLst>
              <a:ext uri="{FF2B5EF4-FFF2-40B4-BE49-F238E27FC236}">
                <a16:creationId xmlns:a16="http://schemas.microsoft.com/office/drawing/2014/main" id="{B470391D-2FFA-4B4C-9034-CA81D42933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561D11-CE43-459E-B0B9-2E48E9D29342}"/>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15551745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34087-C574-4D05-825B-E38BA83C6E0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189C4B-829C-47F1-8856-CF96AA2BFB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9873CA4-D436-4953-9FD3-7930AB6CF2D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AA0EB5-51EB-41F8-8898-9A26AEE611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016FD44-E586-4517-B94C-DF420367836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EA0ED6-EAA0-412B-A6F2-5C2466903E44}"/>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8" name="Footer Placeholder 7">
            <a:extLst>
              <a:ext uri="{FF2B5EF4-FFF2-40B4-BE49-F238E27FC236}">
                <a16:creationId xmlns:a16="http://schemas.microsoft.com/office/drawing/2014/main" id="{7C9DC372-DAA8-499A-A0E9-7CEBCFD694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578D28-0D4B-4268-9F5C-7E4413449EF9}"/>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26027112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47ABE-37C5-472F-8252-90488EDFE1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DCC3742-A454-4B9B-8B08-49DF93555F5C}"/>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4" name="Footer Placeholder 3">
            <a:extLst>
              <a:ext uri="{FF2B5EF4-FFF2-40B4-BE49-F238E27FC236}">
                <a16:creationId xmlns:a16="http://schemas.microsoft.com/office/drawing/2014/main" id="{B6B550A0-3B47-4DEE-BBEC-AD185B20B6C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9260DB7-B009-4B6F-931F-F5CB874FD26F}"/>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39134109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D738C2-EBE9-4EB2-9138-60CC744D3B8C}"/>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3" name="Footer Placeholder 2">
            <a:extLst>
              <a:ext uri="{FF2B5EF4-FFF2-40B4-BE49-F238E27FC236}">
                <a16:creationId xmlns:a16="http://schemas.microsoft.com/office/drawing/2014/main" id="{8251C8C8-12FB-439A-B7C8-33C7160B63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6F3B50-BCB4-44B3-8584-945F025B913A}"/>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5206590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46790-274A-4B30-9E6D-5617DBF4D3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414F7C-C77C-4402-9862-8C27DF7C53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024855-AF4B-4269-880A-7EE302DBD2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77E9487-BB9E-471A-9460-84A34F3FE72F}"/>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6" name="Footer Placeholder 5">
            <a:extLst>
              <a:ext uri="{FF2B5EF4-FFF2-40B4-BE49-F238E27FC236}">
                <a16:creationId xmlns:a16="http://schemas.microsoft.com/office/drawing/2014/main" id="{F6D6244F-CDEC-45B1-A9F7-54CB691265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8789B0-F4BE-40E9-BE3C-5810E20704CE}"/>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12666339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15607-9625-44D6-867C-9A396FC778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620AB8-F8FA-480B-9757-C4820CF882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DF8D23-53C5-4024-9D36-39CD7851F1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D7DC7F4-14EF-487B-B985-6EBE2C98F25B}"/>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6" name="Footer Placeholder 5">
            <a:extLst>
              <a:ext uri="{FF2B5EF4-FFF2-40B4-BE49-F238E27FC236}">
                <a16:creationId xmlns:a16="http://schemas.microsoft.com/office/drawing/2014/main" id="{3F0B1635-D97A-4BCE-A2CE-9BB4EA84F7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1CFCDF-9B43-472E-9175-0FF1C2067900}"/>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3405846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A4BD0-6364-4A23-A3F4-8A5BA7E9E2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0C6C83-C1E2-4FDF-94F5-E31F2CBFDA8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6EFE23-9753-4B2E-A92D-1D860ECED223}"/>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5" name="Footer Placeholder 4">
            <a:extLst>
              <a:ext uri="{FF2B5EF4-FFF2-40B4-BE49-F238E27FC236}">
                <a16:creationId xmlns:a16="http://schemas.microsoft.com/office/drawing/2014/main" id="{072B2E7D-E60C-4B18-9FBD-3833776CB3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942219-4C07-4E8F-B504-A8F3B55FE127}"/>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6674945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0D5D31-23DE-4663-B378-9184C8C464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D474A6-CDFB-494F-8719-C302CEB04AC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0E1C0-F3C8-49F9-A9DE-79978050C6ED}"/>
              </a:ext>
            </a:extLst>
          </p:cNvPr>
          <p:cNvSpPr>
            <a:spLocks noGrp="1"/>
          </p:cNvSpPr>
          <p:nvPr>
            <p:ph type="dt" sz="half" idx="10"/>
          </p:nvPr>
        </p:nvSpPr>
        <p:spPr/>
        <p:txBody>
          <a:bodyPr/>
          <a:lstStyle/>
          <a:p>
            <a:fld id="{8ABE2A75-9BA3-4484-BE63-DC68193DFDDB}" type="datetimeFigureOut">
              <a:rPr lang="en-GB" smtClean="0"/>
              <a:t>30/04/2018</a:t>
            </a:fld>
            <a:endParaRPr lang="en-GB"/>
          </a:p>
        </p:txBody>
      </p:sp>
      <p:sp>
        <p:nvSpPr>
          <p:cNvPr id="5" name="Footer Placeholder 4">
            <a:extLst>
              <a:ext uri="{FF2B5EF4-FFF2-40B4-BE49-F238E27FC236}">
                <a16:creationId xmlns:a16="http://schemas.microsoft.com/office/drawing/2014/main" id="{722DFE8E-0FF7-4898-85E0-D1757C2FB6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9A2134-8A19-4DC1-970C-34B992FF4CF9}"/>
              </a:ext>
            </a:extLst>
          </p:cNvPr>
          <p:cNvSpPr>
            <a:spLocks noGrp="1"/>
          </p:cNvSpPr>
          <p:nvPr>
            <p:ph type="sldNum" sz="quarter" idx="12"/>
          </p:nvPr>
        </p:nvSpPr>
        <p:spPr/>
        <p:txBody>
          <a:bodyPr/>
          <a:lstStyle/>
          <a:p>
            <a:fld id="{67906D53-9690-4138-BFB3-4BB1049E5540}" type="slidenum">
              <a:rPr lang="en-GB" smtClean="0"/>
              <a:t>‹#›</a:t>
            </a:fld>
            <a:endParaRPr lang="en-GB"/>
          </a:p>
        </p:txBody>
      </p:sp>
    </p:spTree>
    <p:extLst>
      <p:ext uri="{BB962C8B-B14F-4D97-AF65-F5344CB8AC3E}">
        <p14:creationId xmlns:p14="http://schemas.microsoft.com/office/powerpoint/2010/main" val="1643255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1F2B25-C78E-4EB2-ABF5-5BF9790AEF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0C449F-E97B-468F-A663-905FAB603B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0AB645-AD2E-4492-8D42-C462AD80DE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BE2A75-9BA3-4484-BE63-DC68193DFDDB}" type="datetimeFigureOut">
              <a:rPr lang="en-GB" smtClean="0"/>
              <a:t>30/04/2018</a:t>
            </a:fld>
            <a:endParaRPr lang="en-GB"/>
          </a:p>
        </p:txBody>
      </p:sp>
      <p:sp>
        <p:nvSpPr>
          <p:cNvPr id="5" name="Footer Placeholder 4">
            <a:extLst>
              <a:ext uri="{FF2B5EF4-FFF2-40B4-BE49-F238E27FC236}">
                <a16:creationId xmlns:a16="http://schemas.microsoft.com/office/drawing/2014/main" id="{DB30743D-702D-4B8C-92D3-6D64C7ADDC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CEBC451-43C3-4DA2-A25C-A0DAAB3330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906D53-9690-4138-BFB3-4BB1049E5540}" type="slidenum">
              <a:rPr lang="en-GB" smtClean="0"/>
              <a:t>‹#›</a:t>
            </a:fld>
            <a:endParaRPr lang="en-GB"/>
          </a:p>
        </p:txBody>
      </p:sp>
    </p:spTree>
    <p:extLst>
      <p:ext uri="{BB962C8B-B14F-4D97-AF65-F5344CB8AC3E}">
        <p14:creationId xmlns:p14="http://schemas.microsoft.com/office/powerpoint/2010/main" val="4890295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1F2B25-C78E-4EB2-ABF5-5BF9790AEF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0C449F-E97B-468F-A663-905FAB603B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0AB645-AD2E-4492-8D42-C462AD80DE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BE2A75-9BA3-4484-BE63-DC68193DFDDB}" type="datetimeFigureOut">
              <a:rPr lang="en-GB" smtClean="0"/>
              <a:t>30/04/2018</a:t>
            </a:fld>
            <a:endParaRPr lang="en-GB"/>
          </a:p>
        </p:txBody>
      </p:sp>
      <p:sp>
        <p:nvSpPr>
          <p:cNvPr id="5" name="Footer Placeholder 4">
            <a:extLst>
              <a:ext uri="{FF2B5EF4-FFF2-40B4-BE49-F238E27FC236}">
                <a16:creationId xmlns:a16="http://schemas.microsoft.com/office/drawing/2014/main" id="{DB30743D-702D-4B8C-92D3-6D64C7ADDC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CEBC451-43C3-4DA2-A25C-A0DAAB33303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906D53-9690-4138-BFB3-4BB1049E5540}" type="slidenum">
              <a:rPr lang="en-GB" smtClean="0"/>
              <a:t>‹#›</a:t>
            </a:fld>
            <a:endParaRPr lang="en-GB"/>
          </a:p>
        </p:txBody>
      </p:sp>
    </p:spTree>
    <p:extLst>
      <p:ext uri="{BB962C8B-B14F-4D97-AF65-F5344CB8AC3E}">
        <p14:creationId xmlns:p14="http://schemas.microsoft.com/office/powerpoint/2010/main" val="355889790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4.xml"/><Relationship Id="rId7" Type="http://schemas.openxmlformats.org/officeDocument/2006/relationships/image" Target="../media/image3.png"/><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image" Target="../media/image2.png"/><Relationship Id="rId5" Type="http://schemas.openxmlformats.org/officeDocument/2006/relationships/image" Target="../media/image1.png"/><Relationship Id="rId10" Type="http://schemas.openxmlformats.org/officeDocument/2006/relationships/image" Target="../media/image6.png"/><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8" Type="http://schemas.microsoft.com/office/2007/relationships/hdphoto" Target="../media/hdphoto2.wdp"/><Relationship Id="rId13" Type="http://schemas.openxmlformats.org/officeDocument/2006/relationships/image" Target="../media/image14.png"/><Relationship Id="rId3" Type="http://schemas.openxmlformats.org/officeDocument/2006/relationships/image" Target="../media/image7.png"/><Relationship Id="rId7" Type="http://schemas.openxmlformats.org/officeDocument/2006/relationships/image" Target="../media/image10.png"/><Relationship Id="rId12" Type="http://schemas.microsoft.com/office/2007/relationships/hdphoto" Target="../media/hdphoto3.wdp"/><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microsoft.com/office/2007/relationships/hdphoto" Target="../media/hdphoto1.wdp"/><Relationship Id="rId11" Type="http://schemas.openxmlformats.org/officeDocument/2006/relationships/image" Target="../media/image13.png"/><Relationship Id="rId5" Type="http://schemas.openxmlformats.org/officeDocument/2006/relationships/image" Target="../media/image9.png"/><Relationship Id="rId10" Type="http://schemas.openxmlformats.org/officeDocument/2006/relationships/image" Target="../media/image12.png"/><Relationship Id="rId4" Type="http://schemas.openxmlformats.org/officeDocument/2006/relationships/image" Target="../media/image8.png"/><Relationship Id="rId9"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hyperlink" Target="https://ichef-1.bbci.co.uk/news/624/cpsprodpb/12896/production/_98762957_mediaitem98762956.jpg" TargetMode="External"/><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25.png"/><Relationship Id="rId7" Type="http://schemas.openxmlformats.org/officeDocument/2006/relationships/diagramLayout" Target="../diagrams/layout4.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image" Target="../media/image27.svg"/><Relationship Id="rId10" Type="http://schemas.microsoft.com/office/2007/relationships/diagramDrawing" Target="../diagrams/drawing4.xml"/><Relationship Id="rId4" Type="http://schemas.openxmlformats.org/officeDocument/2006/relationships/image" Target="../media/image26.png"/><Relationship Id="rId9" Type="http://schemas.openxmlformats.org/officeDocument/2006/relationships/diagramColors" Target="../diagrams/colors4.xml"/></Relationships>
</file>

<file path=ppt/slides/_rels/slide21.xml.rels><?xml version="1.0" encoding="UTF-8" standalone="yes"?>
<Relationships xmlns="http://schemas.openxmlformats.org/package/2006/relationships"><Relationship Id="rId8" Type="http://schemas.openxmlformats.org/officeDocument/2006/relationships/hyperlink" Target="http://live-gamblecom.cloud.contensis.com/PDF/survey-data/Young-People-and-Gambling-2017-Report.pdf" TargetMode="External"/><Relationship Id="rId13" Type="http://schemas.openxmlformats.org/officeDocument/2006/relationships/hyperlink" Target="http://irep.ntu.ac.uk/id/eprint/32496/1/PubSub9996_Griffiths.pdf" TargetMode="External"/><Relationship Id="rId3" Type="http://schemas.openxmlformats.org/officeDocument/2006/relationships/hyperlink" Target="http://www.pushsquare.com/news/2017/11/retrace_the_steps_leading_to_eas_star_wars_loot_box_scandal" TargetMode="External"/><Relationship Id="rId7" Type="http://schemas.openxmlformats.org/officeDocument/2006/relationships/hyperlink" Target="https://about.gambleaware.org/news/internet-safety-strategy-overlooks-gambling/" TargetMode="External"/><Relationship Id="rId12" Type="http://schemas.openxmlformats.org/officeDocument/2006/relationships/hyperlink" Target="https://www.polygon.com/2017/10/15/16478458/loot-box-microtransactions-legality-uk"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nytimes.com/1970/09/13/archives/a-friedman-doctrine-the-social-responsibility-of-business-is-to.html" TargetMode="External"/><Relationship Id="rId11" Type="http://schemas.openxmlformats.org/officeDocument/2006/relationships/hyperlink" Target="http://uk.businessinsider.com/star-wars-battlefront-2-ea-apologizes-for-loot-box-fiasco-2018-4?r=US&amp;IR=T" TargetMode="External"/><Relationship Id="rId5" Type="http://schemas.openxmlformats.org/officeDocument/2006/relationships/hyperlink" Target="http://www.abc.net.au/news/2017-11-14/star-wars-battlefront-most-downvoted-reddit-comment/9147524" TargetMode="External"/><Relationship Id="rId15" Type="http://schemas.openxmlformats.org/officeDocument/2006/relationships/hyperlink" Target="https://assets.publishing.service.gov.uk/government/uploads/system/uploads/attachment_data/file/650949/Internet_Safety_Strategy_green_paper.pdf" TargetMode="External"/><Relationship Id="rId10" Type="http://schemas.openxmlformats.org/officeDocument/2006/relationships/hyperlink" Target="https://calvinayre.com/2018/03/13/business/australia-publishes-safety-guidelines-dangers-loot-boxes/" TargetMode="External"/><Relationship Id="rId4" Type="http://schemas.openxmlformats.org/officeDocument/2006/relationships/hyperlink" Target="http://www.bbc.co.uk/news/technology-42110066" TargetMode="External"/><Relationship Id="rId9" Type="http://schemas.openxmlformats.org/officeDocument/2006/relationships/hyperlink" Target="https://www.theverge.com/2017/5/2/15517962/china-new-law-dota-league-of-legends-odds-loot-box-random" TargetMode="External"/><Relationship Id="rId14" Type="http://schemas.openxmlformats.org/officeDocument/2006/relationships/hyperlink" Target="https://www.polygon.com/2018/4/10/17219006/loot-crate-south-korea-fines-nexon-one-million"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washingtonpost.com/news/comic-riffs/wp/2017/11/18/how-a-star-wars-video-game-faced-charges-that-it-was-promoting-gambling/?noredirect=on&amp;utm_term=.64adb1b3f57f" TargetMode="External"/><Relationship Id="rId13" Type="http://schemas.openxmlformats.org/officeDocument/2006/relationships/hyperlink" Target="https://www.playusa.com/hassan-loot-boxes-ftc/" TargetMode="External"/><Relationship Id="rId3" Type="http://schemas.openxmlformats.org/officeDocument/2006/relationships/hyperlink" Target="https://www.eurogamer.net/articles/2017-10-19-what-the-uk-can-learn-from-the-far-easts-battle-with-loot-boxes" TargetMode="External"/><Relationship Id="rId7" Type="http://schemas.openxmlformats.org/officeDocument/2006/relationships/hyperlink" Target="http://uk.ign.com/articles/2017/11/18/star-wars-battlefront-2s-microtransactions-were-reportedly-pulled-after-disney-expressed-concerns-to-ea" TargetMode="External"/><Relationship Id="rId12" Type="http://schemas.openxmlformats.org/officeDocument/2006/relationships/hyperlink" Target="https://np.reddit.com/r/StarWarsBattlefront/comments/7cff0b/seriously_i_paid_80_to_have_vader_locked/dppum98/" TargetMode="External"/><Relationship Id="rId17" Type="http://schemas.openxmlformats.org/officeDocument/2006/relationships/hyperlink" Target="https://www.econstor.eu/bitstream/10419/169473/1/Koeder-Tanaka.pdf" TargetMode="External"/><Relationship Id="rId2" Type="http://schemas.openxmlformats.org/officeDocument/2006/relationships/notesSlide" Target="../notesSlides/notesSlide21.xml"/><Relationship Id="rId16" Type="http://schemas.openxmlformats.org/officeDocument/2006/relationships/hyperlink" Target="https://www.theverge.com/2018/4/13/17230874/ea-star-wars-battlefront-2-loot-box-patrick-soderlund-interview" TargetMode="External"/><Relationship Id="rId1" Type="http://schemas.openxmlformats.org/officeDocument/2006/relationships/slideLayout" Target="../slideLayouts/slideLayout4.xml"/><Relationship Id="rId6" Type="http://schemas.openxmlformats.org/officeDocument/2006/relationships/hyperlink" Target="https://arstechnica.com/gaming/2018/02/no-video-game-loot-boxes-for-buyers-under-21-says-proposed-hawaii-bills/" TargetMode="External"/><Relationship Id="rId11" Type="http://schemas.openxmlformats.org/officeDocument/2006/relationships/hyperlink" Target="https://mashable.com/2017/11/13/star-wars-battlefront-2-loot-box-controversy/#oYQgyWxb9PqA" TargetMode="External"/><Relationship Id="rId5" Type="http://schemas.openxmlformats.org/officeDocument/2006/relationships/hyperlink" Target="https://www.engadget.com/2018/02/24/loot-boxes-gambling-legislation/" TargetMode="External"/><Relationship Id="rId15" Type="http://schemas.openxmlformats.org/officeDocument/2006/relationships/hyperlink" Target="http://waynevisser.com/wp-content/uploads/2012/04/chapter_wvisser_csr_dev_countries.pdf" TargetMode="External"/><Relationship Id="rId10" Type="http://schemas.openxmlformats.org/officeDocument/2006/relationships/hyperlink" Target="file:///C:\Users\User\Downloads\Qutee-Gaming-Today-Report.pdf" TargetMode="External"/><Relationship Id="rId4" Type="http://schemas.openxmlformats.org/officeDocument/2006/relationships/hyperlink" Target="https://www.forbes.com/sites/erikkain/2017/11/28/ea-shares-plummet-after-star-wars-battlefront-ii-loot-box-fiasco/#451ce2336f37" TargetMode="External"/><Relationship Id="rId9" Type="http://schemas.openxmlformats.org/officeDocument/2006/relationships/hyperlink" Target="https://kotaku.com/hawaii-wants-to-fight-the-predatory-behavior-of-loot-1820664617" TargetMode="External"/><Relationship Id="rId14" Type="http://schemas.openxmlformats.org/officeDocument/2006/relationships/hyperlink" Target="https://petition.parliament.uk/petitions/201300"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tx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419355DD-968F-4331-9995-59C4E02E9660}"/>
              </a:ext>
            </a:extLst>
          </p:cNvPr>
          <p:cNvPicPr>
            <a:picLocks noChangeAspect="1"/>
          </p:cNvPicPr>
          <p:nvPr/>
        </p:nvPicPr>
        <p:blipFill>
          <a:blip r:embed="rId5"/>
          <a:stretch>
            <a:fillRect/>
          </a:stretch>
        </p:blipFill>
        <p:spPr>
          <a:xfrm>
            <a:off x="19050" y="19582"/>
            <a:ext cx="12172950" cy="6858000"/>
          </a:xfrm>
          <a:prstGeom prst="rect">
            <a:avLst/>
          </a:prstGeom>
        </p:spPr>
      </p:pic>
      <p:pic>
        <p:nvPicPr>
          <p:cNvPr id="5" name="Picture 4">
            <a:extLst>
              <a:ext uri="{FF2B5EF4-FFF2-40B4-BE49-F238E27FC236}">
                <a16:creationId xmlns:a16="http://schemas.microsoft.com/office/drawing/2014/main" id="{C9485312-13AF-4939-B009-A0F7133EB0A0}"/>
              </a:ext>
            </a:extLst>
          </p:cNvPr>
          <p:cNvPicPr>
            <a:picLocks noChangeAspect="1"/>
          </p:cNvPicPr>
          <p:nvPr/>
        </p:nvPicPr>
        <p:blipFill>
          <a:blip r:embed="rId6"/>
          <a:stretch>
            <a:fillRect/>
          </a:stretch>
        </p:blipFill>
        <p:spPr>
          <a:xfrm>
            <a:off x="4302667" y="656863"/>
            <a:ext cx="3586665" cy="982786"/>
          </a:xfrm>
          <a:prstGeom prst="rect">
            <a:avLst/>
          </a:prstGeom>
          <a:solidFill>
            <a:srgbClr val="454545"/>
          </a:solidFill>
          <a:effectLst/>
          <a:scene3d>
            <a:camera prst="perspectiveRelaxedModerately">
              <a:rot lat="18000000" lon="0" rev="0"/>
            </a:camera>
            <a:lightRig rig="chilly" dir="t"/>
          </a:scene3d>
          <a:sp3d>
            <a:extrusionClr>
              <a:schemeClr val="tx1"/>
            </a:extrusionClr>
            <a:contourClr>
              <a:srgbClr val="181717"/>
            </a:contourClr>
          </a:sp3d>
        </p:spPr>
      </p:pic>
      <p:pic>
        <p:nvPicPr>
          <p:cNvPr id="9" name="Picture 8">
            <a:extLst>
              <a:ext uri="{FF2B5EF4-FFF2-40B4-BE49-F238E27FC236}">
                <a16:creationId xmlns:a16="http://schemas.microsoft.com/office/drawing/2014/main" id="{3E640B03-CFDD-4227-8C0E-F99FBD4AE6C1}"/>
              </a:ext>
            </a:extLst>
          </p:cNvPr>
          <p:cNvPicPr>
            <a:picLocks noChangeAspect="1"/>
          </p:cNvPicPr>
          <p:nvPr/>
        </p:nvPicPr>
        <p:blipFill>
          <a:blip r:embed="rId7"/>
          <a:stretch>
            <a:fillRect/>
          </a:stretch>
        </p:blipFill>
        <p:spPr>
          <a:xfrm>
            <a:off x="2423881" y="3018816"/>
            <a:ext cx="7344238" cy="820367"/>
          </a:xfrm>
          <a:prstGeom prst="rect">
            <a:avLst/>
          </a:prstGeom>
          <a:scene3d>
            <a:camera prst="perspectiveRelaxedModerately">
              <a:rot lat="18000000" lon="0" rev="0"/>
            </a:camera>
            <a:lightRig rig="chilly" dir="t"/>
          </a:scene3d>
          <a:sp3d prstMaterial="metal"/>
        </p:spPr>
      </p:pic>
      <p:pic>
        <p:nvPicPr>
          <p:cNvPr id="15" name="Star Wars">
            <a:hlinkClick r:id="" action="ppaction://media"/>
            <a:extLst>
              <a:ext uri="{FF2B5EF4-FFF2-40B4-BE49-F238E27FC236}">
                <a16:creationId xmlns:a16="http://schemas.microsoft.com/office/drawing/2014/main" id="{87816C3D-7843-4381-A9CD-654F817B61F1}"/>
              </a:ext>
            </a:extLst>
          </p:cNvPr>
          <p:cNvPicPr>
            <a:picLocks noChangeAspect="1"/>
          </p:cNvPicPr>
          <p:nvPr>
            <a:audioFile r:link="rId1"/>
            <p:extLst>
              <p:ext uri="{DAA4B4D4-6D71-4841-9C94-3DE7FCFB9230}">
                <p14:media xmlns:p14="http://schemas.microsoft.com/office/powerpoint/2010/main" r:embed="rId2">
                  <p14:trim end="335229.3265"/>
                  <p14:fade out="9000"/>
                </p14:media>
              </p:ext>
            </p:extLst>
          </p:nvPr>
        </p:nvPicPr>
        <p:blipFill>
          <a:blip r:embed="rId8"/>
          <a:stretch>
            <a:fillRect/>
          </a:stretch>
        </p:blipFill>
        <p:spPr>
          <a:xfrm>
            <a:off x="8293768" y="399708"/>
            <a:ext cx="609600" cy="609600"/>
          </a:xfrm>
          <a:prstGeom prst="rect">
            <a:avLst/>
          </a:prstGeom>
        </p:spPr>
      </p:pic>
      <p:pic>
        <p:nvPicPr>
          <p:cNvPr id="17" name="Picture 16">
            <a:extLst>
              <a:ext uri="{FF2B5EF4-FFF2-40B4-BE49-F238E27FC236}">
                <a16:creationId xmlns:a16="http://schemas.microsoft.com/office/drawing/2014/main" id="{454FCDCD-2394-470F-B4E6-1AE7DF1149FC}"/>
              </a:ext>
            </a:extLst>
          </p:cNvPr>
          <p:cNvPicPr>
            <a:picLocks noChangeAspect="1"/>
          </p:cNvPicPr>
          <p:nvPr/>
        </p:nvPicPr>
        <p:blipFill>
          <a:blip r:embed="rId9"/>
          <a:stretch>
            <a:fillRect/>
          </a:stretch>
        </p:blipFill>
        <p:spPr>
          <a:xfrm>
            <a:off x="470004" y="3760702"/>
            <a:ext cx="11251993" cy="2580170"/>
          </a:xfrm>
          <a:prstGeom prst="rect">
            <a:avLst/>
          </a:prstGeom>
          <a:scene3d>
            <a:camera prst="perspectiveRelaxedModerately">
              <a:rot lat="18600000" lon="0" rev="0"/>
            </a:camera>
            <a:lightRig rig="chilly" dir="t"/>
          </a:scene3d>
        </p:spPr>
      </p:pic>
      <p:pic>
        <p:nvPicPr>
          <p:cNvPr id="19" name="Picture 18">
            <a:extLst>
              <a:ext uri="{FF2B5EF4-FFF2-40B4-BE49-F238E27FC236}">
                <a16:creationId xmlns:a16="http://schemas.microsoft.com/office/drawing/2014/main" id="{AED70D02-28A2-4959-900F-5EDDF5210736}"/>
              </a:ext>
            </a:extLst>
          </p:cNvPr>
          <p:cNvPicPr>
            <a:picLocks noChangeAspect="1"/>
          </p:cNvPicPr>
          <p:nvPr/>
        </p:nvPicPr>
        <p:blipFill>
          <a:blip r:embed="rId10"/>
          <a:stretch>
            <a:fillRect/>
          </a:stretch>
        </p:blipFill>
        <p:spPr>
          <a:xfrm>
            <a:off x="3118796" y="1952166"/>
            <a:ext cx="5954406" cy="615973"/>
          </a:xfrm>
          <a:prstGeom prst="rect">
            <a:avLst/>
          </a:prstGeom>
          <a:scene3d>
            <a:camera prst="perspectiveRelaxedModerately">
              <a:rot lat="18000000" lon="0" rev="0"/>
            </a:camera>
            <a:lightRig rig="chilly" dir="t"/>
          </a:scene3d>
        </p:spPr>
      </p:pic>
    </p:spTree>
    <p:extLst>
      <p:ext uri="{BB962C8B-B14F-4D97-AF65-F5344CB8AC3E}">
        <p14:creationId xmlns:p14="http://schemas.microsoft.com/office/powerpoint/2010/main" val="36213685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987"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generated with high confidence">
            <a:extLst>
              <a:ext uri="{FF2B5EF4-FFF2-40B4-BE49-F238E27FC236}">
                <a16:creationId xmlns:a16="http://schemas.microsoft.com/office/drawing/2014/main" id="{E76AE1B2-2910-4548-B4B8-FB73A03B0AD8}"/>
              </a:ext>
            </a:extLst>
          </p:cNvPr>
          <p:cNvPicPr>
            <a:picLocks noChangeAspect="1"/>
          </p:cNvPicPr>
          <p:nvPr/>
        </p:nvPicPr>
        <p:blipFill>
          <a:blip r:embed="rId3"/>
          <a:stretch>
            <a:fillRect/>
          </a:stretch>
        </p:blipFill>
        <p:spPr>
          <a:xfrm>
            <a:off x="678882" y="643466"/>
            <a:ext cx="10799792" cy="5588892"/>
          </a:xfrm>
          <a:prstGeom prst="rect">
            <a:avLst/>
          </a:prstGeom>
        </p:spPr>
      </p:pic>
      <p:sp>
        <p:nvSpPr>
          <p:cNvPr id="6" name="Title 5">
            <a:extLst>
              <a:ext uri="{FF2B5EF4-FFF2-40B4-BE49-F238E27FC236}">
                <a16:creationId xmlns:a16="http://schemas.microsoft.com/office/drawing/2014/main" id="{7C38531B-917B-4972-9BD1-7D746A10F2F2}"/>
              </a:ext>
            </a:extLst>
          </p:cNvPr>
          <p:cNvSpPr>
            <a:spLocks noGrp="1"/>
          </p:cNvSpPr>
          <p:nvPr>
            <p:ph type="title"/>
          </p:nvPr>
        </p:nvSpPr>
        <p:spPr/>
        <p:txBody>
          <a:bodyPr anchor="b"/>
          <a:lstStyle/>
          <a:p>
            <a:pPr algn="ctr"/>
            <a:r>
              <a:rPr lang="en-GB" b="1" dirty="0">
                <a:effectLst>
                  <a:outerShdw blurRad="38100" dist="38100" dir="2700000" algn="tl">
                    <a:srgbClr val="000000">
                      <a:alpha val="43137"/>
                    </a:srgbClr>
                  </a:outerShdw>
                </a:effectLst>
              </a:rPr>
              <a:t>WHAT IS A LOOT BOX?</a:t>
            </a:r>
            <a:endParaRPr lang="en-GB" dirty="0"/>
          </a:p>
        </p:txBody>
      </p:sp>
      <p:sp>
        <p:nvSpPr>
          <p:cNvPr id="11" name="Content Placeholder 2">
            <a:extLst>
              <a:ext uri="{FF2B5EF4-FFF2-40B4-BE49-F238E27FC236}">
                <a16:creationId xmlns:a16="http://schemas.microsoft.com/office/drawing/2014/main" id="{7A0505D8-5D24-445D-8436-9433C0069D7B}"/>
              </a:ext>
            </a:extLst>
          </p:cNvPr>
          <p:cNvSpPr>
            <a:spLocks noGrp="1"/>
          </p:cNvSpPr>
          <p:nvPr>
            <p:ph idx="1"/>
          </p:nvPr>
        </p:nvSpPr>
        <p:spPr/>
        <p:txBody>
          <a:bodyPr anchor="ctr">
            <a:normAutofit/>
          </a:bodyPr>
          <a:lstStyle/>
          <a:p>
            <a:pPr marL="0" indent="0" algn="ctr">
              <a:lnSpc>
                <a:spcPct val="100000"/>
              </a:lnSpc>
              <a:buNone/>
            </a:pPr>
            <a:r>
              <a:rPr lang="en-GB" sz="3200" b="1" dirty="0"/>
              <a:t> ”</a:t>
            </a:r>
            <a:r>
              <a:rPr lang="en-GB" sz="3200" b="1" i="1" dirty="0"/>
              <a:t>Loot boxes provide players with the opportunity to pay to open a box and acquire an unknown quantity and quality of in-game items for use within the game”</a:t>
            </a:r>
            <a:endParaRPr lang="en-GB" sz="3200" i="1" dirty="0"/>
          </a:p>
          <a:p>
            <a:pPr marL="0" indent="0" algn="r">
              <a:buNone/>
            </a:pPr>
            <a:r>
              <a:rPr lang="en-GB" sz="1600" b="1" dirty="0"/>
              <a:t>Tim Miller, Gambling Commission Executive Director</a:t>
            </a:r>
            <a:endParaRPr lang="en-GB" sz="1600" u="sng" dirty="0"/>
          </a:p>
          <a:p>
            <a:pPr marL="0" indent="0">
              <a:buNone/>
            </a:pPr>
            <a:endParaRPr lang="en-GB" dirty="0"/>
          </a:p>
        </p:txBody>
      </p:sp>
    </p:spTree>
    <p:extLst>
      <p:ext uri="{BB962C8B-B14F-4D97-AF65-F5344CB8AC3E}">
        <p14:creationId xmlns:p14="http://schemas.microsoft.com/office/powerpoint/2010/main" val="372437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generated with high confidence">
            <a:extLst>
              <a:ext uri="{FF2B5EF4-FFF2-40B4-BE49-F238E27FC236}">
                <a16:creationId xmlns:a16="http://schemas.microsoft.com/office/drawing/2014/main" id="{6095A9BF-1F08-4D76-8413-B87848916935}"/>
              </a:ext>
            </a:extLst>
          </p:cNvPr>
          <p:cNvPicPr>
            <a:picLocks noChangeAspect="1"/>
          </p:cNvPicPr>
          <p:nvPr/>
        </p:nvPicPr>
        <p:blipFill>
          <a:blip r:embed="rId3"/>
          <a:stretch>
            <a:fillRect/>
          </a:stretch>
        </p:blipFill>
        <p:spPr>
          <a:xfrm>
            <a:off x="678882" y="588048"/>
            <a:ext cx="10799792" cy="5588892"/>
          </a:xfrm>
          <a:prstGeom prst="rect">
            <a:avLst/>
          </a:prstGeom>
        </p:spPr>
      </p:pic>
      <p:sp>
        <p:nvSpPr>
          <p:cNvPr id="2" name="Title 1">
            <a:extLst>
              <a:ext uri="{FF2B5EF4-FFF2-40B4-BE49-F238E27FC236}">
                <a16:creationId xmlns:a16="http://schemas.microsoft.com/office/drawing/2014/main" id="{57770C4E-86DC-40A5-AF3A-1AE10CD16DFA}"/>
              </a:ext>
            </a:extLst>
          </p:cNvPr>
          <p:cNvSpPr>
            <a:spLocks noGrp="1"/>
          </p:cNvSpPr>
          <p:nvPr>
            <p:ph type="title"/>
          </p:nvPr>
        </p:nvSpPr>
        <p:spPr>
          <a:xfrm>
            <a:off x="838200" y="836180"/>
            <a:ext cx="10515600" cy="549275"/>
          </a:xfrm>
        </p:spPr>
        <p:txBody>
          <a:bodyPr>
            <a:noAutofit/>
          </a:bodyPr>
          <a:lstStyle/>
          <a:p>
            <a:pPr algn="ctr"/>
            <a:r>
              <a:rPr lang="en-GB" b="1">
                <a:effectLst>
                  <a:outerShdw blurRad="38100" dist="38100" dir="2700000" algn="tl">
                    <a:srgbClr val="000000">
                      <a:alpha val="43137"/>
                    </a:srgbClr>
                  </a:outerShdw>
                </a:effectLst>
              </a:rPr>
              <a:t>ELECTRONIC ARTS GLOBAL CODE OF CONDUCT</a:t>
            </a:r>
            <a:endParaRPr lang="en-GB" b="1" dirty="0">
              <a:effectLst>
                <a:outerShdw blurRad="38100" dist="38100" dir="2700000" algn="tl">
                  <a:srgbClr val="000000">
                    <a:alpha val="43137"/>
                  </a:srgbClr>
                </a:outerShdw>
              </a:effectLst>
            </a:endParaRPr>
          </a:p>
        </p:txBody>
      </p:sp>
      <p:sp>
        <p:nvSpPr>
          <p:cNvPr id="4" name="Content Placeholder 3">
            <a:extLst>
              <a:ext uri="{FF2B5EF4-FFF2-40B4-BE49-F238E27FC236}">
                <a16:creationId xmlns:a16="http://schemas.microsoft.com/office/drawing/2014/main" id="{7FBC3539-F6F6-43D2-ADCF-9F51ABDB80AE}"/>
              </a:ext>
            </a:extLst>
          </p:cNvPr>
          <p:cNvSpPr>
            <a:spLocks noGrp="1"/>
          </p:cNvSpPr>
          <p:nvPr>
            <p:ph sz="half" idx="2"/>
          </p:nvPr>
        </p:nvSpPr>
        <p:spPr>
          <a:xfrm>
            <a:off x="955964" y="1556277"/>
            <a:ext cx="10397836" cy="4791508"/>
          </a:xfrm>
        </p:spPr>
        <p:txBody>
          <a:bodyPr>
            <a:normAutofit/>
          </a:bodyPr>
          <a:lstStyle/>
          <a:p>
            <a:pPr marL="0" lvl="0" indent="0" algn="ctr">
              <a:lnSpc>
                <a:spcPct val="100000"/>
              </a:lnSpc>
              <a:spcBef>
                <a:spcPts val="0"/>
              </a:spcBef>
              <a:buNone/>
              <a:defRPr/>
            </a:pPr>
            <a:endParaRPr lang="en-GB" sz="1000" b="1" i="1"/>
          </a:p>
          <a:p>
            <a:pPr marL="0" lvl="0" indent="0" algn="ctr">
              <a:lnSpc>
                <a:spcPct val="100000"/>
              </a:lnSpc>
              <a:spcBef>
                <a:spcPts val="0"/>
              </a:spcBef>
              <a:buNone/>
              <a:defRPr/>
            </a:pPr>
            <a:r>
              <a:rPr lang="en-GB" sz="3200" b="1"/>
              <a:t>Player relationships are our most valuable asset </a:t>
            </a:r>
          </a:p>
          <a:p>
            <a:pPr marL="0" lvl="0" indent="0" algn="ctr">
              <a:lnSpc>
                <a:spcPct val="100000"/>
              </a:lnSpc>
              <a:spcBef>
                <a:spcPts val="0"/>
              </a:spcBef>
              <a:buNone/>
              <a:defRPr/>
            </a:pPr>
            <a:endParaRPr lang="en-GB" sz="3200" b="1"/>
          </a:p>
          <a:p>
            <a:pPr marL="0" lvl="0" indent="0" algn="ctr">
              <a:lnSpc>
                <a:spcPct val="100000"/>
              </a:lnSpc>
              <a:spcBef>
                <a:spcPts val="0"/>
              </a:spcBef>
              <a:buNone/>
              <a:defRPr/>
            </a:pPr>
            <a:r>
              <a:rPr lang="en-GB" sz="3200" b="1"/>
              <a:t>Play fair, our success is only meaningful when its based on fair play</a:t>
            </a:r>
          </a:p>
          <a:p>
            <a:pPr marL="0" lvl="0" indent="0" algn="ctr">
              <a:lnSpc>
                <a:spcPct val="100000"/>
              </a:lnSpc>
              <a:spcBef>
                <a:spcPts val="0"/>
              </a:spcBef>
              <a:buNone/>
              <a:defRPr/>
            </a:pPr>
            <a:endParaRPr lang="en-GB" sz="3200" b="1"/>
          </a:p>
          <a:p>
            <a:pPr marL="0" lvl="0" indent="0" algn="ctr">
              <a:lnSpc>
                <a:spcPct val="100000"/>
              </a:lnSpc>
              <a:spcBef>
                <a:spcPts val="0"/>
              </a:spcBef>
              <a:buNone/>
              <a:defRPr/>
            </a:pPr>
            <a:r>
              <a:rPr lang="en-GB" sz="3200" b="1"/>
              <a:t>We never bend the rules on ethics and business practices</a:t>
            </a:r>
          </a:p>
          <a:p>
            <a:pPr marL="0" lvl="0" indent="0" algn="ctr">
              <a:lnSpc>
                <a:spcPct val="100000"/>
              </a:lnSpc>
              <a:spcBef>
                <a:spcPts val="0"/>
              </a:spcBef>
              <a:buNone/>
              <a:defRPr/>
            </a:pPr>
            <a:endParaRPr lang="en-GB" sz="3200" b="1"/>
          </a:p>
          <a:p>
            <a:pPr marL="0" lvl="0" indent="0" algn="ctr">
              <a:lnSpc>
                <a:spcPct val="100000"/>
              </a:lnSpc>
              <a:spcBef>
                <a:spcPts val="0"/>
              </a:spcBef>
              <a:buNone/>
              <a:defRPr/>
            </a:pPr>
            <a:r>
              <a:rPr lang="en-GB" sz="3200" b="1"/>
              <a:t>Every action we take is ethical, lawful and in line with our high standards</a:t>
            </a:r>
          </a:p>
          <a:p>
            <a:endParaRPr lang="en-GB" dirty="0"/>
          </a:p>
        </p:txBody>
      </p:sp>
    </p:spTree>
    <p:extLst>
      <p:ext uri="{BB962C8B-B14F-4D97-AF65-F5344CB8AC3E}">
        <p14:creationId xmlns:p14="http://schemas.microsoft.com/office/powerpoint/2010/main" val="3844946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generated with high confidence">
            <a:extLst>
              <a:ext uri="{FF2B5EF4-FFF2-40B4-BE49-F238E27FC236}">
                <a16:creationId xmlns:a16="http://schemas.microsoft.com/office/drawing/2014/main" id="{E76AE1B2-2910-4548-B4B8-FB73A03B0AD8}"/>
              </a:ext>
            </a:extLst>
          </p:cNvPr>
          <p:cNvPicPr>
            <a:picLocks noChangeAspect="1"/>
          </p:cNvPicPr>
          <p:nvPr/>
        </p:nvPicPr>
        <p:blipFill>
          <a:blip r:embed="rId3"/>
          <a:stretch>
            <a:fillRect/>
          </a:stretch>
        </p:blipFill>
        <p:spPr>
          <a:xfrm>
            <a:off x="713326" y="600755"/>
            <a:ext cx="10765348" cy="5571067"/>
          </a:xfrm>
          <a:prstGeom prst="rect">
            <a:avLst/>
          </a:prstGeom>
        </p:spPr>
      </p:pic>
      <p:pic>
        <p:nvPicPr>
          <p:cNvPr id="3" name="Picture 2">
            <a:extLst>
              <a:ext uri="{FF2B5EF4-FFF2-40B4-BE49-F238E27FC236}">
                <a16:creationId xmlns:a16="http://schemas.microsoft.com/office/drawing/2014/main" id="{94251618-8670-4C9C-B824-C52853DC5914}"/>
              </a:ext>
            </a:extLst>
          </p:cNvPr>
          <p:cNvPicPr>
            <a:picLocks noChangeAspect="1"/>
          </p:cNvPicPr>
          <p:nvPr/>
        </p:nvPicPr>
        <p:blipFill>
          <a:blip r:embed="rId4"/>
          <a:stretch>
            <a:fillRect/>
          </a:stretch>
        </p:blipFill>
        <p:spPr>
          <a:xfrm rot="750749">
            <a:off x="5665383" y="3642320"/>
            <a:ext cx="5943600" cy="828675"/>
          </a:xfrm>
          <a:prstGeom prst="rect">
            <a:avLst/>
          </a:prstGeom>
        </p:spPr>
      </p:pic>
      <p:pic>
        <p:nvPicPr>
          <p:cNvPr id="4" name="Picture 3">
            <a:extLst>
              <a:ext uri="{FF2B5EF4-FFF2-40B4-BE49-F238E27FC236}">
                <a16:creationId xmlns:a16="http://schemas.microsoft.com/office/drawing/2014/main" id="{5C4B7F20-23BA-492C-AF8C-FEEB322C6C5E}"/>
              </a:ext>
            </a:extLst>
          </p:cNvPr>
          <p:cNvPicPr>
            <a:picLocks noChangeAspect="1"/>
          </p:cNvPicPr>
          <p:nvPr/>
        </p:nvPicPr>
        <p:blipFill>
          <a:blip r:embed="rId5">
            <a:duotone>
              <a:prstClr val="black"/>
              <a:schemeClr val="accent4">
                <a:tint val="45000"/>
                <a:satMod val="400000"/>
              </a:schemeClr>
            </a:duotone>
            <a:extLst>
              <a:ext uri="{BEBA8EAE-BF5A-486C-A8C5-ECC9F3942E4B}">
                <a14:imgProps xmlns:a14="http://schemas.microsoft.com/office/drawing/2010/main">
                  <a14:imgLayer r:embed="rId6">
                    <a14:imgEffect>
                      <a14:sharpenSoften amount="50000"/>
                    </a14:imgEffect>
                    <a14:imgEffect>
                      <a14:colorTemperature colorTemp="11200"/>
                    </a14:imgEffect>
                    <a14:imgEffect>
                      <a14:saturation sat="400000"/>
                    </a14:imgEffect>
                  </a14:imgLayer>
                </a14:imgProps>
              </a:ext>
            </a:extLst>
          </a:blip>
          <a:stretch>
            <a:fillRect/>
          </a:stretch>
        </p:blipFill>
        <p:spPr>
          <a:xfrm rot="21165639">
            <a:off x="933822" y="1832237"/>
            <a:ext cx="4876800" cy="107632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6" name="Picture 5">
            <a:extLst>
              <a:ext uri="{FF2B5EF4-FFF2-40B4-BE49-F238E27FC236}">
                <a16:creationId xmlns:a16="http://schemas.microsoft.com/office/drawing/2014/main" id="{AE087292-4E35-490A-90C7-428514CA42BA}"/>
              </a:ext>
            </a:extLst>
          </p:cNvPr>
          <p:cNvPicPr>
            <a:picLocks noChangeAspect="1"/>
          </p:cNvPicPr>
          <p:nvPr/>
        </p:nvPicPr>
        <p:blipFill>
          <a:blip r:embed="rId7">
            <a:extLst>
              <a:ext uri="{BEBA8EAE-BF5A-486C-A8C5-ECC9F3942E4B}">
                <a14:imgProps xmlns:a14="http://schemas.microsoft.com/office/drawing/2010/main">
                  <a14:imgLayer r:embed="rId8">
                    <a14:imgEffect>
                      <a14:artisticCement/>
                    </a14:imgEffect>
                  </a14:imgLayer>
                </a14:imgProps>
              </a:ext>
            </a:extLst>
          </a:blip>
          <a:stretch>
            <a:fillRect/>
          </a:stretch>
        </p:blipFill>
        <p:spPr>
          <a:xfrm>
            <a:off x="6814689" y="1576988"/>
            <a:ext cx="5229225" cy="1200150"/>
          </a:xfrm>
          <a:prstGeom prst="rect">
            <a:avLst/>
          </a:prstGeom>
        </p:spPr>
      </p:pic>
      <p:pic>
        <p:nvPicPr>
          <p:cNvPr id="7" name="Picture 6">
            <a:extLst>
              <a:ext uri="{FF2B5EF4-FFF2-40B4-BE49-F238E27FC236}">
                <a16:creationId xmlns:a16="http://schemas.microsoft.com/office/drawing/2014/main" id="{BB138421-F90C-4616-B811-C16C41C3EB9B}"/>
              </a:ext>
            </a:extLst>
          </p:cNvPr>
          <p:cNvPicPr>
            <a:picLocks noChangeAspect="1"/>
          </p:cNvPicPr>
          <p:nvPr/>
        </p:nvPicPr>
        <p:blipFill>
          <a:blip r:embed="rId9"/>
          <a:stretch>
            <a:fillRect/>
          </a:stretch>
        </p:blipFill>
        <p:spPr>
          <a:xfrm>
            <a:off x="2238375" y="339713"/>
            <a:ext cx="7715250" cy="76200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8" name="Picture 7">
            <a:extLst>
              <a:ext uri="{FF2B5EF4-FFF2-40B4-BE49-F238E27FC236}">
                <a16:creationId xmlns:a16="http://schemas.microsoft.com/office/drawing/2014/main" id="{74F35C5B-B327-44CD-8371-1F632FB36A8C}"/>
              </a:ext>
            </a:extLst>
          </p:cNvPr>
          <p:cNvPicPr>
            <a:picLocks noChangeAspect="1"/>
          </p:cNvPicPr>
          <p:nvPr/>
        </p:nvPicPr>
        <p:blipFill>
          <a:blip r:embed="rId10"/>
          <a:stretch>
            <a:fillRect/>
          </a:stretch>
        </p:blipFill>
        <p:spPr>
          <a:xfrm rot="384330">
            <a:off x="387378" y="3861858"/>
            <a:ext cx="6677025" cy="78105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9" name="Picture 8">
            <a:extLst>
              <a:ext uri="{FF2B5EF4-FFF2-40B4-BE49-F238E27FC236}">
                <a16:creationId xmlns:a16="http://schemas.microsoft.com/office/drawing/2014/main" id="{C6B44D79-36E5-48A5-8853-5B3BA2A05E25}"/>
              </a:ext>
            </a:extLst>
          </p:cNvPr>
          <p:cNvPicPr>
            <a:picLocks noChangeAspect="1"/>
          </p:cNvPicPr>
          <p:nvPr/>
        </p:nvPicPr>
        <p:blipFill>
          <a:blip r:embed="rId11">
            <a:extLst>
              <a:ext uri="{BEBA8EAE-BF5A-486C-A8C5-ECC9F3942E4B}">
                <a14:imgProps xmlns:a14="http://schemas.microsoft.com/office/drawing/2010/main">
                  <a14:imgLayer r:embed="rId12">
                    <a14:imgEffect>
                      <a14:artisticFilmGrain/>
                    </a14:imgEffect>
                    <a14:imgEffect>
                      <a14:brightnessContrast bright="-20000" contrast="-20000"/>
                    </a14:imgEffect>
                  </a14:imgLayer>
                </a14:imgProps>
              </a:ext>
            </a:extLst>
          </a:blip>
          <a:stretch>
            <a:fillRect/>
          </a:stretch>
        </p:blipFill>
        <p:spPr>
          <a:xfrm>
            <a:off x="5748566" y="5927808"/>
            <a:ext cx="6734175" cy="76200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0" name="Picture 9">
            <a:extLst>
              <a:ext uri="{FF2B5EF4-FFF2-40B4-BE49-F238E27FC236}">
                <a16:creationId xmlns:a16="http://schemas.microsoft.com/office/drawing/2014/main" id="{384082C7-BC72-48F4-811E-2F581174E977}"/>
              </a:ext>
            </a:extLst>
          </p:cNvPr>
          <p:cNvPicPr>
            <a:picLocks noChangeAspect="1"/>
          </p:cNvPicPr>
          <p:nvPr/>
        </p:nvPicPr>
        <p:blipFill>
          <a:blip r:embed="rId13">
            <a:duotone>
              <a:prstClr val="black"/>
              <a:schemeClr val="accent1">
                <a:tint val="45000"/>
                <a:satMod val="400000"/>
              </a:schemeClr>
            </a:duotone>
          </a:blip>
          <a:stretch>
            <a:fillRect/>
          </a:stretch>
        </p:blipFill>
        <p:spPr>
          <a:xfrm rot="21122125">
            <a:off x="383286" y="5214853"/>
            <a:ext cx="7913298" cy="819873"/>
          </a:xfrm>
          <a:prstGeom prst="rect">
            <a:avLst/>
          </a:prstGeom>
        </p:spPr>
      </p:pic>
    </p:spTree>
    <p:extLst>
      <p:ext uri="{BB962C8B-B14F-4D97-AF65-F5344CB8AC3E}">
        <p14:creationId xmlns:p14="http://schemas.microsoft.com/office/powerpoint/2010/main" val="47322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9" name="Rectangle 72">
            <a:extLst>
              <a:ext uri="{FF2B5EF4-FFF2-40B4-BE49-F238E27FC236}">
                <a16:creationId xmlns:a16="http://schemas.microsoft.com/office/drawing/2014/main" id="{EE1FC7B4-E4A7-4452-B413-1A623E3A723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13">
            <a:extLst>
              <a:ext uri="{FF2B5EF4-FFF2-40B4-BE49-F238E27FC236}">
                <a16:creationId xmlns:a16="http://schemas.microsoft.com/office/drawing/2014/main" id="{E0709AF0-24F0-4486-B189-BE6386BDB19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Freeform 11">
            <a:extLst>
              <a:ext uri="{FF2B5EF4-FFF2-40B4-BE49-F238E27FC236}">
                <a16:creationId xmlns:a16="http://schemas.microsoft.com/office/drawing/2014/main" id="{FBE3B62F-5853-4A3C-B050-6186351A717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2" name="Picture 4" descr="https://i.imgur.com/vLbI9hQ.png">
            <a:extLst>
              <a:ext uri="{FF2B5EF4-FFF2-40B4-BE49-F238E27FC236}">
                <a16:creationId xmlns:a16="http://schemas.microsoft.com/office/drawing/2014/main" id="{8FB16E41-E40A-4B9E-84EC-BA0068D547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944781"/>
            <a:ext cx="5950226" cy="4968438"/>
          </a:xfrm>
          <a:prstGeom prst="rect">
            <a:avLst/>
          </a:prstGeom>
          <a:noFill/>
          <a:extLst>
            <a:ext uri="{909E8E84-426E-40DD-AFC4-6F175D3DCCD1}">
              <a14:hiddenFill xmlns:a14="http://schemas.microsoft.com/office/drawing/2010/main">
                <a:solidFill>
                  <a:srgbClr val="FFFFFF"/>
                </a:solidFill>
              </a14:hiddenFill>
            </a:ext>
          </a:extLst>
        </p:spPr>
      </p:pic>
      <p:sp>
        <p:nvSpPr>
          <p:cNvPr id="11" name="Title 1">
            <a:extLst>
              <a:ext uri="{FF2B5EF4-FFF2-40B4-BE49-F238E27FC236}">
                <a16:creationId xmlns:a16="http://schemas.microsoft.com/office/drawing/2014/main" id="{2B57570F-EFA6-4E28-A7F9-4FF52E64E307}"/>
              </a:ext>
            </a:extLst>
          </p:cNvPr>
          <p:cNvSpPr>
            <a:spLocks noGrp="1"/>
          </p:cNvSpPr>
          <p:nvPr>
            <p:ph type="title"/>
          </p:nvPr>
        </p:nvSpPr>
        <p:spPr>
          <a:xfrm>
            <a:off x="833002" y="448253"/>
            <a:ext cx="4389927" cy="1325563"/>
          </a:xfrm>
        </p:spPr>
        <p:txBody>
          <a:bodyPr vert="horz" lIns="91440" tIns="45720" rIns="91440" bIns="45720" rtlCol="0" anchor="ctr">
            <a:normAutofit/>
          </a:bodyPr>
          <a:lstStyle/>
          <a:p>
            <a:r>
              <a:rPr lang="en-US" b="1" kern="1200" dirty="0">
                <a:solidFill>
                  <a:schemeClr val="tx1"/>
                </a:solidFill>
                <a:effectLst>
                  <a:outerShdw blurRad="38100" dist="38100" dir="2700000" algn="tl">
                    <a:srgbClr val="000000">
                      <a:alpha val="43137"/>
                    </a:srgbClr>
                  </a:outerShdw>
                </a:effectLst>
                <a:latin typeface="+mj-lt"/>
                <a:ea typeface="+mj-ea"/>
                <a:cs typeface="+mj-cs"/>
              </a:rPr>
              <a:t>THE IMMEDIATE IMPACT</a:t>
            </a:r>
            <a:endParaRPr lang="en-US" kern="1200" dirty="0">
              <a:solidFill>
                <a:schemeClr val="tx1"/>
              </a:solidFill>
              <a:latin typeface="+mj-lt"/>
              <a:ea typeface="+mj-ea"/>
              <a:cs typeface="+mj-cs"/>
            </a:endParaRPr>
          </a:p>
        </p:txBody>
      </p:sp>
      <p:sp>
        <p:nvSpPr>
          <p:cNvPr id="13" name="Text Placeholder 3">
            <a:extLst>
              <a:ext uri="{FF2B5EF4-FFF2-40B4-BE49-F238E27FC236}">
                <a16:creationId xmlns:a16="http://schemas.microsoft.com/office/drawing/2014/main" id="{FDB1DD67-A174-44BE-AECD-DBF73AAE0C96}"/>
              </a:ext>
            </a:extLst>
          </p:cNvPr>
          <p:cNvSpPr>
            <a:spLocks noGrp="1"/>
          </p:cNvSpPr>
          <p:nvPr>
            <p:ph type="body" sz="half" idx="2"/>
          </p:nvPr>
        </p:nvSpPr>
        <p:spPr>
          <a:xfrm>
            <a:off x="145774" y="1622770"/>
            <a:ext cx="5804452" cy="3600159"/>
          </a:xfrm>
        </p:spPr>
        <p:txBody>
          <a:bodyPr vert="horz" lIns="91440" tIns="45720" rIns="91440" bIns="45720" rtlCol="0">
            <a:normAutofit lnSpcReduction="10000"/>
          </a:bodyPr>
          <a:lstStyle/>
          <a:p>
            <a:pPr indent="-228600">
              <a:buFont typeface="Arial" panose="020B0604020202020204" pitchFamily="34" charset="0"/>
              <a:buChar char="•"/>
            </a:pPr>
            <a:r>
              <a:rPr lang="en-US" sz="1700" dirty="0"/>
              <a:t>EA lowered the costs of purchasing loot boxes before ultimately pulling microtransactions entirely from the game hours before official launch.</a:t>
            </a:r>
          </a:p>
          <a:p>
            <a:pPr indent="-228600">
              <a:buFont typeface="Arial" panose="020B0604020202020204" pitchFamily="34" charset="0"/>
              <a:buChar char="•"/>
            </a:pPr>
            <a:r>
              <a:rPr lang="en-US" sz="1700" dirty="0"/>
              <a:t>Disney is unhappy.</a:t>
            </a:r>
          </a:p>
          <a:p>
            <a:pPr indent="-228600">
              <a:buFont typeface="Arial" panose="020B0604020202020204" pitchFamily="34" charset="0"/>
              <a:buChar char="•"/>
            </a:pPr>
            <a:r>
              <a:rPr lang="en-US" sz="1700" dirty="0"/>
              <a:t> Lucasfilm promises that the fans are first with Star Wars, supports removal of loot box mechanic </a:t>
            </a:r>
          </a:p>
          <a:p>
            <a:pPr indent="-228600">
              <a:buFont typeface="Arial" panose="020B0604020202020204" pitchFamily="34" charset="0"/>
              <a:buChar char="•"/>
            </a:pPr>
            <a:r>
              <a:rPr lang="en-US" sz="1700" dirty="0"/>
              <a:t>EA now holds the record for the most downvoted comment in Reddit’s history following their response to the loot box controversy. It currently sits at around -677,000</a:t>
            </a:r>
          </a:p>
          <a:p>
            <a:pPr indent="-228600">
              <a:buFont typeface="Arial" panose="020B0604020202020204" pitchFamily="34" charset="0"/>
              <a:buChar char="•"/>
            </a:pPr>
            <a:r>
              <a:rPr lang="en-US" sz="1700" dirty="0"/>
              <a:t>EA share prices fell immediately after the backlash, wiping out $3.1 billion in shareholder value.</a:t>
            </a:r>
          </a:p>
          <a:p>
            <a:pPr indent="-228600">
              <a:buFont typeface="Arial" panose="020B0604020202020204" pitchFamily="34" charset="0"/>
              <a:buChar char="•"/>
            </a:pPr>
            <a:r>
              <a:rPr lang="en-US" sz="1700" dirty="0"/>
              <a:t>Only 9 million copies of game were sold – That’s the lowest in the battlefront series</a:t>
            </a:r>
          </a:p>
        </p:txBody>
      </p:sp>
    </p:spTree>
    <p:extLst>
      <p:ext uri="{BB962C8B-B14F-4D97-AF65-F5344CB8AC3E}">
        <p14:creationId xmlns:p14="http://schemas.microsoft.com/office/powerpoint/2010/main" val="291818468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C38531B-917B-4972-9BD1-7D746A10F2F2}"/>
              </a:ext>
            </a:extLst>
          </p:cNvPr>
          <p:cNvSpPr>
            <a:spLocks noGrp="1"/>
          </p:cNvSpPr>
          <p:nvPr>
            <p:ph type="title"/>
          </p:nvPr>
        </p:nvSpPr>
        <p:spPr>
          <a:xfrm>
            <a:off x="596677" y="329009"/>
            <a:ext cx="8787955" cy="530225"/>
          </a:xfrm>
        </p:spPr>
        <p:txBody>
          <a:bodyPr anchor="ctr">
            <a:noAutofit/>
          </a:bodyPr>
          <a:lstStyle/>
          <a:p>
            <a:pPr algn="ctr"/>
            <a:r>
              <a:rPr lang="en-GB" sz="4400" b="1" cap="all" dirty="0">
                <a:effectLst>
                  <a:outerShdw blurRad="38100" dist="38100" dir="2700000" algn="tl">
                    <a:srgbClr val="000000">
                      <a:alpha val="43137"/>
                    </a:srgbClr>
                  </a:outerShdw>
                </a:effectLst>
              </a:rPr>
              <a:t>Electronic Arts Initial Response</a:t>
            </a:r>
            <a:endParaRPr lang="en-GB" sz="4400" cap="all" dirty="0"/>
          </a:p>
        </p:txBody>
      </p:sp>
      <p:pic>
        <p:nvPicPr>
          <p:cNvPr id="3076" name="Picture 4" descr="Image result for ceo ea picture">
            <a:extLst>
              <a:ext uri="{FF2B5EF4-FFF2-40B4-BE49-F238E27FC236}">
                <a16:creationId xmlns:a16="http://schemas.microsoft.com/office/drawing/2014/main" id="{EEF15C64-5BD4-428C-9CFF-FD7862C9BC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678" y="906561"/>
            <a:ext cx="11066235" cy="554253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602B055-8631-4019-A378-985D546AE9C9}"/>
              </a:ext>
            </a:extLst>
          </p:cNvPr>
          <p:cNvSpPr/>
          <p:nvPr/>
        </p:nvSpPr>
        <p:spPr>
          <a:xfrm>
            <a:off x="6129795" y="1802613"/>
            <a:ext cx="5543700" cy="4213782"/>
          </a:xfrm>
          <a:prstGeom prst="rect">
            <a:avLst/>
          </a:prstGeom>
        </p:spPr>
        <p:txBody>
          <a:bodyPr wrap="square">
            <a:spAutoFit/>
          </a:bodyPr>
          <a:lstStyle/>
          <a:p>
            <a:pPr algn="ctr">
              <a:lnSpc>
                <a:spcPts val="1715"/>
              </a:lnSpc>
              <a:spcAft>
                <a:spcPts val="430"/>
              </a:spcAft>
            </a:pPr>
            <a:r>
              <a:rPr lang="en-GB" b="1" dirty="0">
                <a:latin typeface="Calibri" panose="020F0502020204030204" pitchFamily="34" charset="0"/>
                <a:ea typeface="Times New Roman" panose="02020603050405020304" pitchFamily="18" charset="0"/>
              </a:rPr>
              <a:t>“The intent is to provide players with a sense of pride and accomplishment for unlocking different heroes.</a:t>
            </a:r>
            <a:endParaRPr lang="en-GB" sz="2000" b="1" dirty="0">
              <a:latin typeface="Times New Roman" panose="02020603050405020304" pitchFamily="18" charset="0"/>
              <a:ea typeface="Times New Roman" panose="02020603050405020304" pitchFamily="18" charset="0"/>
            </a:endParaRPr>
          </a:p>
          <a:p>
            <a:pPr algn="ctr">
              <a:lnSpc>
                <a:spcPts val="1715"/>
              </a:lnSpc>
              <a:spcBef>
                <a:spcPts val="430"/>
              </a:spcBef>
              <a:spcAft>
                <a:spcPts val="430"/>
              </a:spcAft>
            </a:pPr>
            <a:r>
              <a:rPr lang="en-GB" b="1" dirty="0">
                <a:latin typeface="Calibri" panose="020F0502020204030204" pitchFamily="34" charset="0"/>
                <a:ea typeface="Times New Roman" panose="02020603050405020304" pitchFamily="18" charset="0"/>
              </a:rPr>
              <a:t>As for cost, we selected initial values based upon data from the Open Beta and other adjustments made to milestone rewards before launch. </a:t>
            </a:r>
          </a:p>
          <a:p>
            <a:pPr algn="ctr">
              <a:lnSpc>
                <a:spcPts val="1715"/>
              </a:lnSpc>
              <a:spcBef>
                <a:spcPts val="430"/>
              </a:spcBef>
              <a:spcAft>
                <a:spcPts val="430"/>
              </a:spcAft>
            </a:pPr>
            <a:r>
              <a:rPr lang="en-GB" b="1" dirty="0">
                <a:latin typeface="Calibri" panose="020F0502020204030204" pitchFamily="34" charset="0"/>
                <a:ea typeface="Times New Roman" panose="02020603050405020304" pitchFamily="18" charset="0"/>
              </a:rPr>
              <a:t>Among other things, we're looking at average per-player credit earn rates on a daily basis, and we'll be making constant adjustments to ensure that players have challenges that are compelling, rewarding, and of course attainable via gameplay.</a:t>
            </a:r>
            <a:endParaRPr lang="en-GB" sz="2000" b="1" dirty="0">
              <a:latin typeface="Times New Roman" panose="02020603050405020304" pitchFamily="18" charset="0"/>
              <a:ea typeface="Times New Roman" panose="02020603050405020304" pitchFamily="18" charset="0"/>
            </a:endParaRPr>
          </a:p>
          <a:p>
            <a:pPr algn="ctr">
              <a:lnSpc>
                <a:spcPts val="1715"/>
              </a:lnSpc>
              <a:spcBef>
                <a:spcPts val="430"/>
              </a:spcBef>
              <a:spcAft>
                <a:spcPts val="430"/>
              </a:spcAft>
            </a:pPr>
            <a:r>
              <a:rPr lang="en-GB" b="1" dirty="0">
                <a:latin typeface="Calibri" panose="020F0502020204030204" pitchFamily="34" charset="0"/>
                <a:ea typeface="Times New Roman" panose="02020603050405020304" pitchFamily="18" charset="0"/>
              </a:rPr>
              <a:t>We appreciate the candid feedback, and the passion the community has put forth around the current topics here on Reddit, our forums and across numerous social media outlets.</a:t>
            </a:r>
            <a:endParaRPr lang="en-GB" sz="2000" b="1" dirty="0">
              <a:latin typeface="Times New Roman" panose="02020603050405020304" pitchFamily="18" charset="0"/>
              <a:ea typeface="Times New Roman" panose="02020603050405020304" pitchFamily="18" charset="0"/>
            </a:endParaRPr>
          </a:p>
          <a:p>
            <a:pPr algn="ctr">
              <a:lnSpc>
                <a:spcPts val="1715"/>
              </a:lnSpc>
              <a:spcBef>
                <a:spcPts val="430"/>
              </a:spcBef>
            </a:pPr>
            <a:r>
              <a:rPr lang="en-GB" b="1" dirty="0">
                <a:latin typeface="Calibri" panose="020F0502020204030204" pitchFamily="34" charset="0"/>
                <a:ea typeface="Times New Roman" panose="02020603050405020304" pitchFamily="18" charset="0"/>
              </a:rPr>
              <a:t>Our team will continue to make changes and monitor community feedback and update everyone as soon and as often as we can.”</a:t>
            </a:r>
            <a:endParaRPr lang="en-GB" sz="20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11477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E6CFF1-2F42-4E10-9A97-F116F46F53F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a logo&#10;&#10;Description generated with high confidence">
            <a:extLst>
              <a:ext uri="{FF2B5EF4-FFF2-40B4-BE49-F238E27FC236}">
                <a16:creationId xmlns:a16="http://schemas.microsoft.com/office/drawing/2014/main" id="{7002D8F7-4F9B-4283-9EF3-6025A9B5416D}"/>
              </a:ext>
            </a:extLst>
          </p:cNvPr>
          <p:cNvPicPr>
            <a:picLocks noChangeAspect="1"/>
          </p:cNvPicPr>
          <p:nvPr/>
        </p:nvPicPr>
        <p:blipFill rotWithShape="1">
          <a:blip r:embed="rId3">
            <a:alphaModFix amt="35000"/>
            <a:extLst/>
          </a:blip>
          <a:srcRect l="1096" r="6903" b="-1"/>
          <a:stretch/>
        </p:blipFill>
        <p:spPr>
          <a:xfrm>
            <a:off x="0" y="0"/>
            <a:ext cx="12191980" cy="6857999"/>
          </a:xfrm>
          <a:prstGeom prst="rect">
            <a:avLst/>
          </a:prstGeom>
        </p:spPr>
      </p:pic>
      <p:cxnSp>
        <p:nvCxnSpPr>
          <p:cNvPr id="13" name="Straight Connector 12">
            <a:extLst>
              <a:ext uri="{FF2B5EF4-FFF2-40B4-BE49-F238E27FC236}">
                <a16:creationId xmlns:a16="http://schemas.microsoft.com/office/drawing/2014/main" id="{67182200-4859-4C8D-BCBB-55B245C28BA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558929B-1841-4DB9-A741-26C5059C0AA3}"/>
              </a:ext>
            </a:extLst>
          </p:cNvPr>
          <p:cNvSpPr>
            <a:spLocks noGrp="1"/>
          </p:cNvSpPr>
          <p:nvPr>
            <p:ph type="title"/>
          </p:nvPr>
        </p:nvSpPr>
        <p:spPr>
          <a:xfrm>
            <a:off x="0" y="1065862"/>
            <a:ext cx="4496207" cy="3175938"/>
          </a:xfrm>
        </p:spPr>
        <p:txBody>
          <a:bodyPr>
            <a:normAutofit/>
          </a:bodyPr>
          <a:lstStyle/>
          <a:p>
            <a:pPr algn="r"/>
            <a:r>
              <a:rPr lang="en-GB" sz="4000" b="1" dirty="0">
                <a:solidFill>
                  <a:srgbClr val="FFFFFF"/>
                </a:solidFill>
                <a:effectLst>
                  <a:outerShdw blurRad="38100" dist="38100" dir="2700000" algn="tl">
                    <a:srgbClr val="000000">
                      <a:alpha val="43137"/>
                    </a:srgbClr>
                  </a:outerShdw>
                </a:effectLst>
              </a:rPr>
              <a:t>UK’S RESPONSE:</a:t>
            </a:r>
            <a:br>
              <a:rPr lang="en-GB" sz="4000" b="1" dirty="0">
                <a:solidFill>
                  <a:srgbClr val="FFFFFF"/>
                </a:solidFill>
                <a:effectLst>
                  <a:outerShdw blurRad="38100" dist="38100" dir="2700000" algn="tl">
                    <a:srgbClr val="000000">
                      <a:alpha val="43137"/>
                    </a:srgbClr>
                  </a:outerShdw>
                </a:effectLst>
              </a:rPr>
            </a:br>
            <a:r>
              <a:rPr lang="en-GB" sz="3600" b="1" dirty="0">
                <a:solidFill>
                  <a:srgbClr val="FFFFFF"/>
                </a:solidFill>
                <a:effectLst>
                  <a:outerShdw blurRad="38100" dist="38100" dir="2700000" algn="tl">
                    <a:srgbClr val="000000">
                      <a:alpha val="43137"/>
                    </a:srgbClr>
                  </a:outerShdw>
                </a:effectLst>
              </a:rPr>
              <a:t>THIS IS NOT GAMBLING</a:t>
            </a:r>
          </a:p>
        </p:txBody>
      </p:sp>
      <p:sp>
        <p:nvSpPr>
          <p:cNvPr id="5" name="Content Placeholder 4">
            <a:extLst>
              <a:ext uri="{FF2B5EF4-FFF2-40B4-BE49-F238E27FC236}">
                <a16:creationId xmlns:a16="http://schemas.microsoft.com/office/drawing/2014/main" id="{579F4E52-83D0-472D-A961-B9CEE314AF7B}"/>
              </a:ext>
            </a:extLst>
          </p:cNvPr>
          <p:cNvSpPr>
            <a:spLocks noGrp="1"/>
          </p:cNvSpPr>
          <p:nvPr>
            <p:ph idx="1"/>
          </p:nvPr>
        </p:nvSpPr>
        <p:spPr>
          <a:xfrm>
            <a:off x="4835668" y="495692"/>
            <a:ext cx="6859685" cy="5237136"/>
          </a:xfrm>
        </p:spPr>
        <p:txBody>
          <a:bodyPr anchor="ctr">
            <a:normAutofit/>
          </a:bodyPr>
          <a:lstStyle/>
          <a:p>
            <a:pPr marL="0" indent="0" algn="ctr">
              <a:buNone/>
            </a:pPr>
            <a:r>
              <a:rPr lang="en-GB" sz="1800" i="1" dirty="0">
                <a:solidFill>
                  <a:srgbClr val="FFFFFF"/>
                </a:solidFill>
              </a:rPr>
              <a:t>“Where prizes are successfully restricted for use solely within the game, such in-game features would not be licensable gambling, notwithstanding the elements of expenditure and chance.” </a:t>
            </a:r>
          </a:p>
          <a:p>
            <a:pPr marL="0" indent="0" algn="r">
              <a:buNone/>
            </a:pPr>
            <a:r>
              <a:rPr lang="en-GB" sz="1100" dirty="0">
                <a:solidFill>
                  <a:srgbClr val="FFFFFF"/>
                </a:solidFill>
              </a:rPr>
              <a:t>The UK Gambling Commission’s Position paper (March 2017)</a:t>
            </a:r>
          </a:p>
          <a:p>
            <a:pPr marL="0" indent="0">
              <a:buNone/>
            </a:pPr>
            <a:endParaRPr lang="en-GB" sz="1400" dirty="0">
              <a:solidFill>
                <a:srgbClr val="FFFFFF"/>
              </a:solidFill>
            </a:endParaRPr>
          </a:p>
          <a:p>
            <a:pPr marL="0" indent="0" algn="ctr">
              <a:buNone/>
            </a:pPr>
            <a:r>
              <a:rPr lang="en-GB" sz="1800" i="1" dirty="0">
                <a:solidFill>
                  <a:srgbClr val="FFFFFF"/>
                </a:solidFill>
              </a:rPr>
              <a:t>“Loot crates are currently not considered gambling: you always get something when you purchase them, even if it's not what you hoped for.  For that reason, a loot crate system does not trigger the gambling content descriptor”</a:t>
            </a:r>
          </a:p>
          <a:p>
            <a:pPr marL="0" indent="0" algn="r">
              <a:buNone/>
            </a:pPr>
            <a:r>
              <a:rPr lang="en-GB" sz="1100" dirty="0">
                <a:solidFill>
                  <a:srgbClr val="FFFFFF"/>
                </a:solidFill>
              </a:rPr>
              <a:t>Dirk </a:t>
            </a:r>
            <a:r>
              <a:rPr lang="en-GB" sz="1100" dirty="0" err="1">
                <a:solidFill>
                  <a:srgbClr val="FFFFFF"/>
                </a:solidFill>
              </a:rPr>
              <a:t>Bosmans</a:t>
            </a:r>
            <a:r>
              <a:rPr lang="en-GB" sz="1100" dirty="0">
                <a:solidFill>
                  <a:srgbClr val="FFFFFF"/>
                </a:solidFill>
              </a:rPr>
              <a:t> (from PEGI [Pan European Game Information])</a:t>
            </a:r>
          </a:p>
          <a:p>
            <a:endParaRPr lang="en-GB" sz="1400" dirty="0">
              <a:solidFill>
                <a:srgbClr val="FFFFFF"/>
              </a:solidFill>
            </a:endParaRPr>
          </a:p>
          <a:p>
            <a:pPr algn="just"/>
            <a:r>
              <a:rPr lang="en-GB" sz="1600" dirty="0">
                <a:solidFill>
                  <a:srgbClr val="FFFFFF"/>
                </a:solidFill>
              </a:rPr>
              <a:t>The UK Gambling Commission does not consider loot boxes as a form of gambling because the in-game items have no real-life value outside of the game</a:t>
            </a:r>
          </a:p>
          <a:p>
            <a:pPr marL="0" indent="0" algn="just">
              <a:buNone/>
            </a:pPr>
            <a:endParaRPr lang="en-GB" sz="1600" dirty="0">
              <a:solidFill>
                <a:srgbClr val="FFFFFF"/>
              </a:solidFill>
            </a:endParaRPr>
          </a:p>
          <a:p>
            <a:pPr algn="just"/>
            <a:r>
              <a:rPr lang="en-GB" sz="1600" dirty="0">
                <a:solidFill>
                  <a:srgbClr val="FFFFFF"/>
                </a:solidFill>
              </a:rPr>
              <a:t>The buying of ‘loot boxes’ does not currently meet the UK’s regulatory definition of gambling.</a:t>
            </a:r>
          </a:p>
        </p:txBody>
      </p:sp>
    </p:spTree>
    <p:extLst>
      <p:ext uri="{BB962C8B-B14F-4D97-AF65-F5344CB8AC3E}">
        <p14:creationId xmlns:p14="http://schemas.microsoft.com/office/powerpoint/2010/main" val="314122318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98F07BF-10F0-4A3F-9CF1-B44FFC94AA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itle 5">
            <a:extLst>
              <a:ext uri="{FF2B5EF4-FFF2-40B4-BE49-F238E27FC236}">
                <a16:creationId xmlns:a16="http://schemas.microsoft.com/office/drawing/2014/main" id="{7C38531B-917B-4972-9BD1-7D746A10F2F2}"/>
              </a:ext>
            </a:extLst>
          </p:cNvPr>
          <p:cNvSpPr>
            <a:spLocks noGrp="1"/>
          </p:cNvSpPr>
          <p:nvPr>
            <p:ph type="title"/>
          </p:nvPr>
        </p:nvSpPr>
        <p:spPr>
          <a:xfrm>
            <a:off x="839788" y="192087"/>
            <a:ext cx="3932237" cy="530225"/>
          </a:xfrm>
        </p:spPr>
        <p:txBody>
          <a:bodyPr anchor="t">
            <a:normAutofit fontScale="90000"/>
          </a:bodyPr>
          <a:lstStyle/>
          <a:p>
            <a:pPr algn="ctr"/>
            <a:r>
              <a:rPr lang="en-GB" b="1" dirty="0">
                <a:solidFill>
                  <a:schemeClr val="bg1"/>
                </a:solidFill>
                <a:effectLst>
                  <a:outerShdw blurRad="38100" dist="38100" dir="2700000" algn="tl">
                    <a:srgbClr val="000000">
                      <a:alpha val="43137"/>
                    </a:srgbClr>
                  </a:outerShdw>
                </a:effectLst>
              </a:rPr>
              <a:t>WIDER IMPLICATIONS</a:t>
            </a:r>
            <a:endParaRPr lang="en-GB" sz="3600" dirty="0">
              <a:solidFill>
                <a:schemeClr val="bg1"/>
              </a:solidFill>
            </a:endParaRPr>
          </a:p>
        </p:txBody>
      </p:sp>
      <p:sp>
        <p:nvSpPr>
          <p:cNvPr id="3" name="Rectangle 2">
            <a:extLst>
              <a:ext uri="{FF2B5EF4-FFF2-40B4-BE49-F238E27FC236}">
                <a16:creationId xmlns:a16="http://schemas.microsoft.com/office/drawing/2014/main" id="{D0669787-0DCF-46F6-8AE5-5ECCF6614064}"/>
              </a:ext>
            </a:extLst>
          </p:cNvPr>
          <p:cNvSpPr/>
          <p:nvPr/>
        </p:nvSpPr>
        <p:spPr>
          <a:xfrm>
            <a:off x="370114" y="722312"/>
            <a:ext cx="11451771" cy="5449415"/>
          </a:xfrm>
          <a:prstGeom prst="rect">
            <a:avLst/>
          </a:prstGeom>
        </p:spPr>
        <p:txBody>
          <a:bodyPr/>
          <a:lstStyle/>
          <a:p>
            <a:pPr marL="742950" lvl="1" indent="-285750" algn="just">
              <a:buFont typeface="Arial" panose="020B0604020202020204" pitchFamily="34" charset="0"/>
              <a:buChar char="•"/>
            </a:pPr>
            <a:r>
              <a:rPr lang="en-GB" sz="2000" b="1" dirty="0">
                <a:solidFill>
                  <a:schemeClr val="bg2"/>
                </a:solidFill>
              </a:rPr>
              <a:t>Increased global awareness of loot boxes and their negative implications</a:t>
            </a:r>
          </a:p>
          <a:p>
            <a:pPr marL="742950" lvl="1" indent="-285750" algn="just">
              <a:buFont typeface="Arial" panose="020B0604020202020204" pitchFamily="34" charset="0"/>
              <a:buChar char="•"/>
            </a:pPr>
            <a:endParaRPr lang="en-GB" sz="2000" b="1" dirty="0">
              <a:solidFill>
                <a:schemeClr val="bg2"/>
              </a:solidFill>
            </a:endParaRPr>
          </a:p>
          <a:p>
            <a:pPr marL="742950" lvl="1" indent="-285750" algn="just">
              <a:buFont typeface="Arial" panose="020B0604020202020204" pitchFamily="34" charset="0"/>
              <a:buChar char="•"/>
            </a:pPr>
            <a:r>
              <a:rPr lang="en-GB" sz="2000" b="1" dirty="0">
                <a:solidFill>
                  <a:schemeClr val="bg2"/>
                </a:solidFill>
              </a:rPr>
              <a:t>Other EA games and games from other developers are now being investigated by various countries</a:t>
            </a:r>
          </a:p>
          <a:p>
            <a:pPr lvl="1" algn="just"/>
            <a:endParaRPr lang="en-GB" sz="2000" b="1" dirty="0">
              <a:solidFill>
                <a:schemeClr val="bg2"/>
              </a:solidFill>
            </a:endParaRPr>
          </a:p>
          <a:p>
            <a:pPr marL="742950" lvl="1" indent="-285750" algn="just">
              <a:buFont typeface="Arial" panose="020B0604020202020204" pitchFamily="34" charset="0"/>
              <a:buChar char="•"/>
            </a:pPr>
            <a:r>
              <a:rPr lang="en-GB" sz="2000" b="1" dirty="0">
                <a:solidFill>
                  <a:schemeClr val="bg2"/>
                </a:solidFill>
              </a:rPr>
              <a:t>Internet Safety Strategy released by UK Government</a:t>
            </a:r>
          </a:p>
          <a:p>
            <a:pPr lvl="1" algn="just"/>
            <a:endParaRPr lang="en-GB" sz="2000" b="1" dirty="0">
              <a:solidFill>
                <a:schemeClr val="bg2"/>
              </a:solidFill>
            </a:endParaRPr>
          </a:p>
          <a:p>
            <a:pPr marL="742950" lvl="1" indent="-285750" algn="just">
              <a:buFont typeface="Arial" panose="020B0604020202020204" pitchFamily="34" charset="0"/>
              <a:buChar char="•"/>
            </a:pPr>
            <a:r>
              <a:rPr lang="en-GB" sz="2000" b="1" dirty="0">
                <a:solidFill>
                  <a:schemeClr val="bg2"/>
                </a:solidFill>
              </a:rPr>
              <a:t>Potential that new legislation will be implemented to prevent loot boxes in games</a:t>
            </a:r>
          </a:p>
          <a:p>
            <a:pPr lvl="1" algn="just"/>
            <a:endParaRPr lang="en-GB" sz="2000" b="1" dirty="0">
              <a:solidFill>
                <a:schemeClr val="bg2"/>
              </a:solidFill>
            </a:endParaRPr>
          </a:p>
          <a:p>
            <a:pPr marL="742950" lvl="1" indent="-285750" algn="just">
              <a:buFont typeface="Arial" panose="020B0604020202020204" pitchFamily="34" charset="0"/>
              <a:buChar char="•"/>
            </a:pPr>
            <a:r>
              <a:rPr lang="en-GB" sz="2000" b="1" dirty="0">
                <a:solidFill>
                  <a:schemeClr val="bg2"/>
                </a:solidFill>
              </a:rPr>
              <a:t>Legal action and fines if they do not comply with Netherlands Gaming Association instructions</a:t>
            </a:r>
          </a:p>
          <a:p>
            <a:pPr lvl="1" algn="just"/>
            <a:endParaRPr lang="en-GB" sz="2000" b="1" dirty="0">
              <a:solidFill>
                <a:schemeClr val="bg2"/>
              </a:solidFill>
            </a:endParaRPr>
          </a:p>
          <a:p>
            <a:pPr marL="742950" lvl="1" indent="-285750" algn="just">
              <a:buFont typeface="Arial" panose="020B0604020202020204" pitchFamily="34" charset="0"/>
              <a:buChar char="•"/>
            </a:pPr>
            <a:r>
              <a:rPr lang="en-GB" sz="2000" b="1" dirty="0">
                <a:solidFill>
                  <a:schemeClr val="bg2"/>
                </a:solidFill>
              </a:rPr>
              <a:t>ESRB have been ordered by a US Senate to place information stickers on games that have extra paying content</a:t>
            </a:r>
          </a:p>
          <a:p>
            <a:pPr lvl="1" algn="just"/>
            <a:endParaRPr lang="en-GB" sz="2000" b="1" dirty="0">
              <a:solidFill>
                <a:schemeClr val="bg2"/>
              </a:solidFill>
            </a:endParaRPr>
          </a:p>
          <a:p>
            <a:pPr marL="742950" lvl="1" indent="-285750" algn="just">
              <a:buFont typeface="Arial" panose="020B0604020202020204" pitchFamily="34" charset="0"/>
              <a:buChar char="•"/>
            </a:pPr>
            <a:r>
              <a:rPr lang="en-GB" sz="2000" b="1" dirty="0">
                <a:solidFill>
                  <a:schemeClr val="bg2"/>
                </a:solidFill>
              </a:rPr>
              <a:t>Game mechanics as we know them could change</a:t>
            </a:r>
          </a:p>
          <a:p>
            <a:pPr marL="742950" lvl="1" indent="-285750" algn="just">
              <a:buFont typeface="Arial" panose="020B0604020202020204" pitchFamily="34" charset="0"/>
              <a:buChar char="•"/>
            </a:pPr>
            <a:endParaRPr lang="en-GB" sz="2000" b="1" dirty="0">
              <a:solidFill>
                <a:schemeClr val="bg2"/>
              </a:solidFill>
            </a:endParaRPr>
          </a:p>
          <a:p>
            <a:pPr marL="742950" lvl="1" indent="-285750" algn="just">
              <a:buFont typeface="Arial" panose="020B0604020202020204" pitchFamily="34" charset="0"/>
              <a:buChar char="•"/>
            </a:pPr>
            <a:r>
              <a:rPr lang="en-GB" sz="2000" b="1" dirty="0">
                <a:solidFill>
                  <a:schemeClr val="bg2"/>
                </a:solidFill>
              </a:rPr>
              <a:t>The VSC Rating Board is discussing these issues with the PEGI Council and to determine whether  changes to the PEGI criteria need to be made.</a:t>
            </a:r>
          </a:p>
        </p:txBody>
      </p:sp>
    </p:spTree>
    <p:extLst>
      <p:ext uri="{BB962C8B-B14F-4D97-AF65-F5344CB8AC3E}">
        <p14:creationId xmlns:p14="http://schemas.microsoft.com/office/powerpoint/2010/main" val="1805149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Loot crate poster campaign">
            <a:extLst>
              <a:ext uri="{FF2B5EF4-FFF2-40B4-BE49-F238E27FC236}">
                <a16:creationId xmlns:a16="http://schemas.microsoft.com/office/drawing/2014/main" id="{21059C06-94A5-46AD-B564-5845C2B1D2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0279" y="917032"/>
            <a:ext cx="8931442" cy="5023936"/>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B075AF17-6C02-43A3-84DF-4D37854B52C0}"/>
              </a:ext>
            </a:extLst>
          </p:cNvPr>
          <p:cNvSpPr/>
          <p:nvPr/>
        </p:nvSpPr>
        <p:spPr>
          <a:xfrm>
            <a:off x="2247900" y="6295524"/>
            <a:ext cx="7781423" cy="307777"/>
          </a:xfrm>
          <a:prstGeom prst="rect">
            <a:avLst/>
          </a:prstGeom>
        </p:spPr>
        <p:txBody>
          <a:bodyPr wrap="square" anchor="ctr">
            <a:spAutoFit/>
          </a:bodyPr>
          <a:lstStyle/>
          <a:p>
            <a:pPr algn="ctr"/>
            <a:r>
              <a:rPr lang="en-GB" sz="1400" dirty="0">
                <a:solidFill>
                  <a:schemeClr val="tx1">
                    <a:lumMod val="65000"/>
                    <a:lumOff val="35000"/>
                  </a:schemeClr>
                </a:solidFill>
                <a:hlinkClick r:id="rId3"/>
              </a:rPr>
              <a:t>https://ichef-1.bbci.co.uk/news/624/cpsprodpb/12896/production/_98762957_mediaitem98762956.jpg</a:t>
            </a:r>
            <a:endParaRPr lang="en-GB" sz="1400" dirty="0">
              <a:solidFill>
                <a:schemeClr val="tx1">
                  <a:lumMod val="65000"/>
                  <a:lumOff val="35000"/>
                </a:schemeClr>
              </a:solidFill>
            </a:endParaRPr>
          </a:p>
        </p:txBody>
      </p:sp>
      <p:sp>
        <p:nvSpPr>
          <p:cNvPr id="9" name="Title 8">
            <a:extLst>
              <a:ext uri="{FF2B5EF4-FFF2-40B4-BE49-F238E27FC236}">
                <a16:creationId xmlns:a16="http://schemas.microsoft.com/office/drawing/2014/main" id="{16FBB3CF-02C6-4E97-ACB7-8211DDD142EC}"/>
              </a:ext>
            </a:extLst>
          </p:cNvPr>
          <p:cNvSpPr>
            <a:spLocks noGrp="1"/>
          </p:cNvSpPr>
          <p:nvPr>
            <p:ph type="title"/>
          </p:nvPr>
        </p:nvSpPr>
        <p:spPr>
          <a:xfrm>
            <a:off x="919915" y="235859"/>
            <a:ext cx="10352171" cy="535531"/>
          </a:xfrm>
          <a:prstGeom prst="rect">
            <a:avLst/>
          </a:prstGeom>
        </p:spPr>
        <p:txBody>
          <a:bodyPr wrap="square">
            <a:spAutoFit/>
          </a:bodyPr>
          <a:lstStyle/>
          <a:p>
            <a:pPr algn="ctr"/>
            <a:r>
              <a:rPr lang="en-GB" sz="3200" b="1" i="0" dirty="0">
                <a:effectLst>
                  <a:outerShdw blurRad="38100" dist="38100" dir="2700000" algn="tl">
                    <a:srgbClr val="000000">
                      <a:alpha val="43137"/>
                    </a:srgbClr>
                  </a:outerShdw>
                </a:effectLst>
              </a:rPr>
              <a:t>A poster campaign on Reddit protests against loot crates</a:t>
            </a:r>
            <a:endParaRPr lang="en-GB" sz="32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5704600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4F74D28C-3268-4E35-8EE1-D92CB4A85A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7704C501-5E45-47FC-8081-1E26738B8458}"/>
              </a:ext>
            </a:extLst>
          </p:cNvPr>
          <p:cNvPicPr>
            <a:picLocks noChangeAspect="1"/>
          </p:cNvPicPr>
          <p:nvPr/>
        </p:nvPicPr>
        <p:blipFill rotWithShape="1">
          <a:blip r:embed="rId3"/>
          <a:srcRect l="1808" r="39557" b="-1"/>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2" name="Title 1">
            <a:extLst>
              <a:ext uri="{FF2B5EF4-FFF2-40B4-BE49-F238E27FC236}">
                <a16:creationId xmlns:a16="http://schemas.microsoft.com/office/drawing/2014/main" id="{591CE3CF-920D-4857-A961-2F6FA31E05DE}"/>
              </a:ext>
            </a:extLst>
          </p:cNvPr>
          <p:cNvSpPr>
            <a:spLocks noGrp="1"/>
          </p:cNvSpPr>
          <p:nvPr>
            <p:ph type="title"/>
          </p:nvPr>
        </p:nvSpPr>
        <p:spPr>
          <a:xfrm>
            <a:off x="557754" y="804334"/>
            <a:ext cx="5006336" cy="1325563"/>
          </a:xfrm>
        </p:spPr>
        <p:txBody>
          <a:bodyPr vert="horz" lIns="91440" tIns="45720" rIns="91440" bIns="45720" rtlCol="0" anchor="ctr">
            <a:normAutofit/>
          </a:bodyPr>
          <a:lstStyle/>
          <a:p>
            <a:pPr algn="ctr"/>
            <a:r>
              <a:rPr lang="en-US" sz="2400" b="1" dirty="0">
                <a:effectLst>
                  <a:outerShdw blurRad="38100" dist="38100" dir="2700000" algn="tl">
                    <a:srgbClr val="000000">
                      <a:alpha val="43137"/>
                    </a:srgbClr>
                  </a:outerShdw>
                </a:effectLst>
              </a:rPr>
              <a:t>ELECTRONIC ARTS LATER RESPONSE</a:t>
            </a:r>
          </a:p>
        </p:txBody>
      </p:sp>
      <p:sp>
        <p:nvSpPr>
          <p:cNvPr id="4" name="Text Placeholder 3">
            <a:extLst>
              <a:ext uri="{FF2B5EF4-FFF2-40B4-BE49-F238E27FC236}">
                <a16:creationId xmlns:a16="http://schemas.microsoft.com/office/drawing/2014/main" id="{962CF37E-E048-4D0B-902A-E9156E0EF351}"/>
              </a:ext>
            </a:extLst>
          </p:cNvPr>
          <p:cNvSpPr>
            <a:spLocks noGrp="1"/>
          </p:cNvSpPr>
          <p:nvPr>
            <p:ph type="body" sz="half" idx="2"/>
          </p:nvPr>
        </p:nvSpPr>
        <p:spPr>
          <a:xfrm>
            <a:off x="309966" y="1943919"/>
            <a:ext cx="5501913" cy="4332896"/>
          </a:xfrm>
        </p:spPr>
        <p:txBody>
          <a:bodyPr vert="horz" lIns="91440" tIns="45720" rIns="91440" bIns="45720" rtlCol="0" anchor="t">
            <a:normAutofit/>
          </a:bodyPr>
          <a:lstStyle/>
          <a:p>
            <a:pPr algn="ctr"/>
            <a:r>
              <a:rPr lang="en-US" b="1" i="1" dirty="0"/>
              <a:t>“We had the intent that was designed for us to have more people play it over a longer period of time, and like a lot of other games on the market, to be able to afford to do that we had an idea of getting returns from that. But at the same time, we got it wrong.  </a:t>
            </a:r>
          </a:p>
          <a:p>
            <a:pPr algn="ctr"/>
            <a:r>
              <a:rPr lang="en-US" b="1" i="1" dirty="0"/>
              <a:t>As a result, we had to take very quick and drastic actions to turn everything off, and we’ve since worked and redesigned the progression system. People seem to appreciate what we’ve done, players are coming back, and we’re seeing stronger engagement numbers.</a:t>
            </a:r>
          </a:p>
          <a:p>
            <a:pPr algn="ctr"/>
            <a:r>
              <a:rPr lang="en-US" b="1" i="1" dirty="0"/>
              <a:t> People seem to think that for the most part, we got it right. It doesn’t mean we will stop. We’ll continue to improve the game, we’ll continue to push on these things, and we’ll have to be very cautious with what this means for future products.”</a:t>
            </a:r>
          </a:p>
          <a:p>
            <a:pPr algn="r"/>
            <a:r>
              <a:rPr lang="en-US" sz="1200" b="1" dirty="0"/>
              <a:t>Patrick </a:t>
            </a:r>
            <a:r>
              <a:rPr lang="en-US" sz="1200" b="1" dirty="0" err="1"/>
              <a:t>Söderlund</a:t>
            </a:r>
            <a:r>
              <a:rPr lang="en-US" sz="1200" b="1" dirty="0"/>
              <a:t>, Chief Design Officer (Electronic Arts)</a:t>
            </a:r>
            <a:endParaRPr lang="en-US" sz="1200" b="1" i="1" dirty="0"/>
          </a:p>
        </p:txBody>
      </p:sp>
    </p:spTree>
    <p:extLst>
      <p:ext uri="{BB962C8B-B14F-4D97-AF65-F5344CB8AC3E}">
        <p14:creationId xmlns:p14="http://schemas.microsoft.com/office/powerpoint/2010/main" val="248151695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75289DD-3B54-4D57-B8A0-4DC80D8A247E}"/>
              </a:ext>
            </a:extLst>
          </p:cNvPr>
          <p:cNvPicPr>
            <a:picLocks noChangeAspect="1"/>
          </p:cNvPicPr>
          <p:nvPr/>
        </p:nvPicPr>
        <p:blipFill>
          <a:blip r:embed="rId3"/>
          <a:stretch>
            <a:fillRect/>
          </a:stretch>
        </p:blipFill>
        <p:spPr>
          <a:xfrm>
            <a:off x="102291" y="92596"/>
            <a:ext cx="11979111" cy="6655445"/>
          </a:xfrm>
          <a:prstGeom prst="rect">
            <a:avLst/>
          </a:prstGeom>
        </p:spPr>
      </p:pic>
      <p:sp>
        <p:nvSpPr>
          <p:cNvPr id="3" name="Content Placeholder 2">
            <a:extLst>
              <a:ext uri="{FF2B5EF4-FFF2-40B4-BE49-F238E27FC236}">
                <a16:creationId xmlns:a16="http://schemas.microsoft.com/office/drawing/2014/main" id="{46C48E5B-243A-416C-A120-EA568BA8712B}"/>
              </a:ext>
            </a:extLst>
          </p:cNvPr>
          <p:cNvSpPr>
            <a:spLocks noGrp="1"/>
          </p:cNvSpPr>
          <p:nvPr>
            <p:ph idx="1"/>
          </p:nvPr>
        </p:nvSpPr>
        <p:spPr>
          <a:xfrm>
            <a:off x="1006242" y="1359568"/>
            <a:ext cx="10515600" cy="5105979"/>
          </a:xfrm>
        </p:spPr>
        <p:txBody>
          <a:bodyPr anchor="ctr">
            <a:normAutofit fontScale="92500" lnSpcReduction="10000"/>
          </a:bodyPr>
          <a:lstStyle/>
          <a:p>
            <a:pPr marL="230400" indent="-230400" algn="just"/>
            <a:r>
              <a:rPr lang="en-GB" b="1" dirty="0"/>
              <a:t>In Electronic Arts 3</a:t>
            </a:r>
            <a:r>
              <a:rPr lang="en-GB" b="1" baseline="30000" dirty="0"/>
              <a:t>rd </a:t>
            </a:r>
            <a:r>
              <a:rPr lang="en-GB" b="1" dirty="0"/>
              <a:t>Financial Quarter of 2013 (Ended 21</a:t>
            </a:r>
            <a:r>
              <a:rPr lang="en-GB" b="1" baseline="30000" dirty="0"/>
              <a:t>st</a:t>
            </a:r>
            <a:r>
              <a:rPr lang="en-GB" b="1" dirty="0"/>
              <a:t> December) 67% of their 1.16 Billion Revenue was from Digital Sales.</a:t>
            </a:r>
          </a:p>
          <a:p>
            <a:pPr marL="230400" indent="-230400" algn="just"/>
            <a:endParaRPr lang="en-GB" b="1" dirty="0"/>
          </a:p>
          <a:p>
            <a:pPr marL="230400" indent="-230400" algn="just"/>
            <a:r>
              <a:rPr lang="en-GB" b="1" dirty="0"/>
              <a:t>In Fiscal year 2017 their Digital Net Revenue was 2.87 Billion.  </a:t>
            </a:r>
          </a:p>
          <a:p>
            <a:pPr marL="230400" indent="-230400" algn="just"/>
            <a:endParaRPr lang="en-GB" b="1" dirty="0"/>
          </a:p>
          <a:p>
            <a:pPr marL="230400" indent="-230400" algn="just"/>
            <a:r>
              <a:rPr lang="en-GB" b="1" dirty="0"/>
              <a:t>1.68 Billion of that 2.87 Billion was in the form of microtransactions, downloadable content and live services.</a:t>
            </a:r>
          </a:p>
          <a:p>
            <a:pPr marL="230400" indent="-230400" algn="just"/>
            <a:endParaRPr lang="en-GB" b="1" dirty="0"/>
          </a:p>
          <a:p>
            <a:pPr marL="230400" indent="-230400" algn="just"/>
            <a:r>
              <a:rPr lang="en-GB" b="1" dirty="0"/>
              <a:t>Electronic Arts Net Revenue is 4.8 Billion. </a:t>
            </a:r>
          </a:p>
          <a:p>
            <a:pPr marL="230400" indent="-230400" algn="just"/>
            <a:endParaRPr lang="en-GB" b="1" dirty="0"/>
          </a:p>
          <a:p>
            <a:pPr marL="230400" indent="-230400" algn="just"/>
            <a:r>
              <a:rPr lang="en-GB" b="1" dirty="0"/>
              <a:t>That means roughly 33% of all of their profit was in the form of microtransactions, downloadable content and live services.</a:t>
            </a:r>
          </a:p>
          <a:p>
            <a:pPr marL="0" indent="0">
              <a:buNone/>
            </a:pPr>
            <a:endParaRPr lang="en-GB" dirty="0"/>
          </a:p>
        </p:txBody>
      </p:sp>
      <p:sp>
        <p:nvSpPr>
          <p:cNvPr id="2" name="Title 1">
            <a:extLst>
              <a:ext uri="{FF2B5EF4-FFF2-40B4-BE49-F238E27FC236}">
                <a16:creationId xmlns:a16="http://schemas.microsoft.com/office/drawing/2014/main" id="{E3EFA7D6-408A-4680-B2DE-122FCCE48A34}"/>
              </a:ext>
            </a:extLst>
          </p:cNvPr>
          <p:cNvSpPr>
            <a:spLocks noGrp="1"/>
          </p:cNvSpPr>
          <p:nvPr>
            <p:ph type="title"/>
          </p:nvPr>
        </p:nvSpPr>
        <p:spPr>
          <a:xfrm>
            <a:off x="838200" y="392453"/>
            <a:ext cx="10515600" cy="597401"/>
          </a:xfrm>
        </p:spPr>
        <p:txBody>
          <a:bodyPr anchor="t">
            <a:noAutofit/>
          </a:bodyPr>
          <a:lstStyle/>
          <a:p>
            <a:pPr algn="ctr"/>
            <a:r>
              <a:rPr lang="en-GB" b="1" cap="all" dirty="0">
                <a:effectLst>
                  <a:outerShdw blurRad="38100" dist="38100" dir="2700000" algn="tl">
                    <a:srgbClr val="000000">
                      <a:alpha val="43137"/>
                    </a:srgbClr>
                  </a:outerShdw>
                </a:effectLst>
              </a:rPr>
              <a:t>Why do loot boxes exist?</a:t>
            </a:r>
          </a:p>
        </p:txBody>
      </p:sp>
    </p:spTree>
    <p:extLst>
      <p:ext uri="{BB962C8B-B14F-4D97-AF65-F5344CB8AC3E}">
        <p14:creationId xmlns:p14="http://schemas.microsoft.com/office/powerpoint/2010/main" val="1955259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generated with high confidence">
            <a:extLst>
              <a:ext uri="{FF2B5EF4-FFF2-40B4-BE49-F238E27FC236}">
                <a16:creationId xmlns:a16="http://schemas.microsoft.com/office/drawing/2014/main" id="{BF4E2460-869A-4F78-B0A4-1CBC32013E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7" y="241275"/>
            <a:ext cx="8601741" cy="6616725"/>
          </a:xfrm>
          <a:prstGeom prst="rect">
            <a:avLst/>
          </a:prstGeom>
        </p:spPr>
      </p:pic>
      <p:sp>
        <p:nvSpPr>
          <p:cNvPr id="2" name="Content Placeholder 1">
            <a:extLst>
              <a:ext uri="{FF2B5EF4-FFF2-40B4-BE49-F238E27FC236}">
                <a16:creationId xmlns:a16="http://schemas.microsoft.com/office/drawing/2014/main" id="{45288AF8-C14A-41B8-9BF7-C3747956D0EF}"/>
              </a:ext>
            </a:extLst>
          </p:cNvPr>
          <p:cNvSpPr>
            <a:spLocks noGrp="1"/>
          </p:cNvSpPr>
          <p:nvPr>
            <p:ph idx="1"/>
          </p:nvPr>
        </p:nvSpPr>
        <p:spPr>
          <a:xfrm>
            <a:off x="838200" y="926084"/>
            <a:ext cx="10515600" cy="5005833"/>
          </a:xfrm>
        </p:spPr>
        <p:txBody>
          <a:bodyPr>
            <a:normAutofit/>
          </a:bodyPr>
          <a:lstStyle/>
          <a:p>
            <a:endParaRPr lang="en-GB" dirty="0"/>
          </a:p>
          <a:p>
            <a:pPr algn="just"/>
            <a:r>
              <a:rPr lang="en-GB" b="1" dirty="0"/>
              <a:t>The loot box dynamic was implemented in an iconic licence (DISNEY)  </a:t>
            </a:r>
          </a:p>
          <a:p>
            <a:pPr algn="just"/>
            <a:r>
              <a:rPr lang="en-GB" b="1" dirty="0"/>
              <a:t>The game was heavily marketed towards children</a:t>
            </a:r>
          </a:p>
          <a:p>
            <a:pPr algn="just"/>
            <a:r>
              <a:rPr lang="en-GB" b="1" dirty="0"/>
              <a:t>The loot boxes were fundamental to progression and power within the game and therefore encouraged gambling</a:t>
            </a:r>
          </a:p>
          <a:p>
            <a:pPr algn="just"/>
            <a:r>
              <a:rPr lang="en-GB" b="1" dirty="0"/>
              <a:t>The long held and revered notion of player skill determining success was dislodged and replaced with a pay to win system</a:t>
            </a:r>
          </a:p>
          <a:p>
            <a:pPr algn="just"/>
            <a:r>
              <a:rPr lang="en-GB" b="1" dirty="0"/>
              <a:t>Concerns with regards to legality</a:t>
            </a:r>
          </a:p>
          <a:p>
            <a:pPr algn="just"/>
            <a:r>
              <a:rPr lang="en-GB" b="1" dirty="0"/>
              <a:t>Loot boxes in games are normalising gambling for young people</a:t>
            </a:r>
          </a:p>
          <a:p>
            <a:endParaRPr lang="en-GB" dirty="0"/>
          </a:p>
        </p:txBody>
      </p:sp>
      <p:sp>
        <p:nvSpPr>
          <p:cNvPr id="5" name="Title 4">
            <a:extLst>
              <a:ext uri="{FF2B5EF4-FFF2-40B4-BE49-F238E27FC236}">
                <a16:creationId xmlns:a16="http://schemas.microsoft.com/office/drawing/2014/main" id="{5F18C46A-5BEC-41F5-8D6B-E750504A1108}"/>
              </a:ext>
            </a:extLst>
          </p:cNvPr>
          <p:cNvSpPr>
            <a:spLocks noGrp="1"/>
          </p:cNvSpPr>
          <p:nvPr>
            <p:ph type="title"/>
          </p:nvPr>
        </p:nvSpPr>
        <p:spPr>
          <a:xfrm>
            <a:off x="838200" y="314884"/>
            <a:ext cx="10515600" cy="621464"/>
          </a:xfrm>
        </p:spPr>
        <p:txBody>
          <a:bodyPr>
            <a:normAutofit/>
          </a:bodyPr>
          <a:lstStyle/>
          <a:p>
            <a:pPr algn="ctr"/>
            <a:r>
              <a:rPr lang="en-GB" sz="3200" b="1" dirty="0">
                <a:effectLst>
                  <a:outerShdw blurRad="38100" dist="38100" dir="2700000" algn="tl">
                    <a:srgbClr val="000000">
                      <a:alpha val="43137"/>
                    </a:srgbClr>
                  </a:outerShdw>
                </a:effectLst>
              </a:rPr>
              <a:t>WHAT MAKES THIS A SCANDAL?</a:t>
            </a:r>
          </a:p>
        </p:txBody>
      </p:sp>
    </p:spTree>
    <p:extLst>
      <p:ext uri="{BB962C8B-B14F-4D97-AF65-F5344CB8AC3E}">
        <p14:creationId xmlns:p14="http://schemas.microsoft.com/office/powerpoint/2010/main" val="39590904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3E03832-60CF-4003-B9C1-4AB446E8A45B}"/>
              </a:ext>
            </a:extLst>
          </p:cNvPr>
          <p:cNvPicPr>
            <a:picLocks noChangeAspect="1"/>
          </p:cNvPicPr>
          <p:nvPr/>
        </p:nvPicPr>
        <p:blipFill>
          <a:blip r:embed="rId3"/>
          <a:stretch>
            <a:fillRect/>
          </a:stretch>
        </p:blipFill>
        <p:spPr>
          <a:xfrm>
            <a:off x="-1" y="12996"/>
            <a:ext cx="12192001" cy="6845003"/>
          </a:xfrm>
          <a:prstGeom prst="rect">
            <a:avLst/>
          </a:prstGeom>
        </p:spPr>
      </p:pic>
      <p:sp>
        <p:nvSpPr>
          <p:cNvPr id="7" name="Title 6">
            <a:extLst>
              <a:ext uri="{FF2B5EF4-FFF2-40B4-BE49-F238E27FC236}">
                <a16:creationId xmlns:a16="http://schemas.microsoft.com/office/drawing/2014/main" id="{57BF6226-3CBC-445D-80C1-661ACE92504E}"/>
              </a:ext>
            </a:extLst>
          </p:cNvPr>
          <p:cNvSpPr>
            <a:spLocks noGrp="1"/>
          </p:cNvSpPr>
          <p:nvPr>
            <p:ph type="title"/>
          </p:nvPr>
        </p:nvSpPr>
        <p:spPr>
          <a:xfrm>
            <a:off x="838199" y="188556"/>
            <a:ext cx="10515600" cy="453009"/>
          </a:xfrm>
        </p:spPr>
        <p:txBody>
          <a:bodyPr>
            <a:normAutofit fontScale="90000"/>
          </a:bodyPr>
          <a:lstStyle/>
          <a:p>
            <a:pPr algn="ctr"/>
            <a:r>
              <a:rPr lang="en-GB" sz="3600" b="1" cap="all" dirty="0">
                <a:effectLst>
                  <a:outerShdw blurRad="38100" dist="38100" dir="2700000" algn="tl">
                    <a:srgbClr val="000000">
                      <a:alpha val="43137"/>
                    </a:srgbClr>
                  </a:outerShdw>
                </a:effectLst>
              </a:rPr>
              <a:t>What are other Countries doing? </a:t>
            </a:r>
            <a:r>
              <a:rPr lang="en-GB" dirty="0"/>
              <a:t>	</a:t>
            </a:r>
          </a:p>
        </p:txBody>
      </p:sp>
      <p:graphicFrame>
        <p:nvGraphicFramePr>
          <p:cNvPr id="11" name="Table 10">
            <a:extLst>
              <a:ext uri="{FF2B5EF4-FFF2-40B4-BE49-F238E27FC236}">
                <a16:creationId xmlns:a16="http://schemas.microsoft.com/office/drawing/2014/main" id="{EC4C3685-0E40-4337-AF7C-683335AB68B2}"/>
              </a:ext>
            </a:extLst>
          </p:cNvPr>
          <p:cNvGraphicFramePr>
            <a:graphicFrameLocks noGrp="1"/>
          </p:cNvGraphicFramePr>
          <p:nvPr>
            <p:extLst>
              <p:ext uri="{D42A27DB-BD31-4B8C-83A1-F6EECF244321}">
                <p14:modId xmlns:p14="http://schemas.microsoft.com/office/powerpoint/2010/main" val="3206695008"/>
              </p:ext>
            </p:extLst>
          </p:nvPr>
        </p:nvGraphicFramePr>
        <p:xfrm>
          <a:off x="128338" y="710333"/>
          <a:ext cx="11935325" cy="5892039"/>
        </p:xfrm>
        <a:graphic>
          <a:graphicData uri="http://schemas.openxmlformats.org/drawingml/2006/table">
            <a:tbl>
              <a:tblPr>
                <a:tableStyleId>{5C22544A-7EE6-4342-B048-85BDC9FD1C3A}</a:tableStyleId>
              </a:tblPr>
              <a:tblGrid>
                <a:gridCol w="2182909">
                  <a:extLst>
                    <a:ext uri="{9D8B030D-6E8A-4147-A177-3AD203B41FA5}">
                      <a16:colId xmlns:a16="http://schemas.microsoft.com/office/drawing/2014/main" val="4151960192"/>
                    </a:ext>
                  </a:extLst>
                </a:gridCol>
                <a:gridCol w="9752416">
                  <a:extLst>
                    <a:ext uri="{9D8B030D-6E8A-4147-A177-3AD203B41FA5}">
                      <a16:colId xmlns:a16="http://schemas.microsoft.com/office/drawing/2014/main" val="2919432888"/>
                    </a:ext>
                  </a:extLst>
                </a:gridCol>
              </a:tblGrid>
              <a:tr h="357502">
                <a:tc>
                  <a:txBody>
                    <a:bodyPr/>
                    <a:lstStyle/>
                    <a:p>
                      <a:r>
                        <a:rPr lang="en-GB" sz="1600" b="1" dirty="0">
                          <a:solidFill>
                            <a:schemeClr val="tx1"/>
                          </a:solidFill>
                        </a:rPr>
                        <a:t>GERMANY</a:t>
                      </a:r>
                    </a:p>
                  </a:txBody>
                  <a:tcPr>
                    <a:lnL w="12700" cap="flat" cmpd="sng" algn="ctr">
                      <a:solidFill>
                        <a:schemeClr val="tx1"/>
                      </a:solidFill>
                      <a:prstDash val="solid"/>
                      <a:round/>
                      <a:headEnd type="none" w="med" len="med"/>
                      <a:tailEnd type="none" w="med" len="med"/>
                    </a:lnL>
                    <a:lnR w="19050" cap="flat" cmpd="sng" algn="ctr">
                      <a:solidFill>
                        <a:schemeClr val="bg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solidFill>
                            <a:schemeClr val="tx1"/>
                          </a:solidFill>
                        </a:rPr>
                        <a:t>EXAMINING REGULATIONS OF ONLINE PURCHASING AND MARKETING</a:t>
                      </a:r>
                    </a:p>
                  </a:txBody>
                  <a:tcPr>
                    <a:lnL w="190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546454804"/>
                  </a:ext>
                </a:extLst>
              </a:tr>
              <a:tr h="830064">
                <a:tc>
                  <a:txBody>
                    <a:bodyPr/>
                    <a:lstStyle/>
                    <a:p>
                      <a:r>
                        <a:rPr lang="en-GB" sz="1600" b="1" dirty="0">
                          <a:solidFill>
                            <a:schemeClr val="tx1"/>
                          </a:solidFill>
                        </a:rPr>
                        <a:t>BELGIUM</a:t>
                      </a:r>
                    </a:p>
                  </a:txBody>
                  <a:tcPr>
                    <a:lnL w="12700" cap="flat" cmpd="sng" algn="ctr">
                      <a:solidFill>
                        <a:schemeClr val="tx1"/>
                      </a:solidFill>
                      <a:prstDash val="solid"/>
                      <a:round/>
                      <a:headEnd type="none" w="med" len="med"/>
                      <a:tailEnd type="none" w="med" len="med"/>
                    </a:lnL>
                    <a:lnR w="19050" cap="flat" cmpd="sng" algn="ctr">
                      <a:solidFill>
                        <a:schemeClr val="bg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solidFill>
                            <a:schemeClr val="tx1"/>
                          </a:solidFill>
                        </a:rPr>
                        <a:t>MINISTER OF JUSTICE HAS DETERMINED LOOT BOXES ARE ILLEGAL AND BANNED THEM FROM BEING USED IN GAMES – PUBLISHERS FACE FINES AND PRISON IF THEY DON’T COMPLY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solidFill>
                            <a:schemeClr val="tx1"/>
                          </a:solidFill>
                        </a:rPr>
                        <a:t>PUSHING </a:t>
                      </a:r>
                      <a:r>
                        <a:rPr lang="en-GB" sz="1400" b="1">
                          <a:solidFill>
                            <a:schemeClr val="tx1"/>
                          </a:solidFill>
                        </a:rPr>
                        <a:t>FOR EUROPE </a:t>
                      </a:r>
                      <a:r>
                        <a:rPr lang="en-GB" sz="1400" b="1" dirty="0">
                          <a:solidFill>
                            <a:schemeClr val="tx1"/>
                          </a:solidFill>
                        </a:rPr>
                        <a:t>WIDE BAN</a:t>
                      </a:r>
                    </a:p>
                  </a:txBody>
                  <a:tcPr>
                    <a:lnL w="190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399047510"/>
                  </a:ext>
                </a:extLst>
              </a:tr>
              <a:tr h="584118">
                <a:tc>
                  <a:txBody>
                    <a:bodyPr/>
                    <a:lstStyle/>
                    <a:p>
                      <a:r>
                        <a:rPr lang="en-GB" sz="1600" b="1" dirty="0">
                          <a:solidFill>
                            <a:schemeClr val="tx1"/>
                          </a:solidFill>
                        </a:rPr>
                        <a:t>JAPAN</a:t>
                      </a:r>
                    </a:p>
                  </a:txBody>
                  <a:tcPr>
                    <a:lnL w="12700" cap="flat" cmpd="sng" algn="ctr">
                      <a:solidFill>
                        <a:schemeClr val="tx1"/>
                      </a:solidFill>
                      <a:prstDash val="solid"/>
                      <a:round/>
                      <a:headEnd type="none" w="med" len="med"/>
                      <a:tailEnd type="none" w="med" len="med"/>
                    </a:lnL>
                    <a:lnR w="19050" cap="flat" cmpd="sng" algn="ctr">
                      <a:solidFill>
                        <a:schemeClr val="bg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tc>
                  <a:txBody>
                    <a:bodyPr/>
                    <a:lstStyle/>
                    <a:p>
                      <a:r>
                        <a:rPr lang="en-GB" sz="1400" b="1" dirty="0">
                          <a:solidFill>
                            <a:schemeClr val="tx1"/>
                          </a:solidFill>
                        </a:rPr>
                        <a:t>BANNED CERTAIN TYPES OF LOOT BOXES</a:t>
                      </a:r>
                    </a:p>
                    <a:p>
                      <a:r>
                        <a:rPr lang="en-GB" sz="1400" b="1" dirty="0">
                          <a:solidFill>
                            <a:schemeClr val="tx1"/>
                          </a:solidFill>
                        </a:rPr>
                        <a:t>SELF REGULATION</a:t>
                      </a:r>
                    </a:p>
                  </a:txBody>
                  <a:tcPr>
                    <a:lnL w="190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441632201"/>
                  </a:ext>
                </a:extLst>
              </a:tr>
              <a:tr h="752502">
                <a:tc>
                  <a:txBody>
                    <a:bodyPr/>
                    <a:lstStyle/>
                    <a:p>
                      <a:r>
                        <a:rPr lang="en-GB" sz="1600" b="1" dirty="0">
                          <a:solidFill>
                            <a:schemeClr val="tx1"/>
                          </a:solidFill>
                        </a:rPr>
                        <a:t>AUSTRALIA</a:t>
                      </a:r>
                    </a:p>
                  </a:txBody>
                  <a:tcPr>
                    <a:lnL w="12700" cap="flat" cmpd="sng" algn="ctr">
                      <a:solidFill>
                        <a:schemeClr val="tx1"/>
                      </a:solidFill>
                      <a:prstDash val="solid"/>
                      <a:round/>
                      <a:headEnd type="none" w="med" len="med"/>
                      <a:tailEnd type="none" w="med" len="med"/>
                    </a:lnL>
                    <a:lnR w="19050" cap="flat" cmpd="sng" algn="ctr">
                      <a:solidFill>
                        <a:schemeClr val="bg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tc>
                  <a:txBody>
                    <a:bodyPr/>
                    <a:lstStyle/>
                    <a:p>
                      <a:pPr marL="0" indent="0">
                        <a:buNone/>
                      </a:pPr>
                      <a:r>
                        <a:rPr lang="en-GB" sz="1400" b="1" dirty="0">
                          <a:solidFill>
                            <a:schemeClr val="tx1"/>
                          </a:solidFill>
                        </a:rPr>
                        <a:t>PUBLISHED ONLINE GAMBLING GUIDELINES</a:t>
                      </a:r>
                    </a:p>
                    <a:p>
                      <a:pPr marL="0" indent="0">
                        <a:buNone/>
                      </a:pPr>
                      <a:r>
                        <a:rPr lang="en-GB" sz="1400" b="1" dirty="0">
                          <a:solidFill>
                            <a:schemeClr val="tx1"/>
                          </a:solidFill>
                        </a:rPr>
                        <a:t>AGREE LOOT BOXES ARE GAMBLING BUT ARE RESTRICTED BY JURISTICTION TO INVESTIGATE – LOOKING AT THE POSSIBLILITY OF MAKING GAMES WITH LOOT BOXES ‘R’ RATED</a:t>
                      </a:r>
                    </a:p>
                  </a:txBody>
                  <a:tcPr>
                    <a:lnL w="190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615888489"/>
                  </a:ext>
                </a:extLst>
              </a:tr>
              <a:tr h="357502">
                <a:tc>
                  <a:txBody>
                    <a:bodyPr/>
                    <a:lstStyle/>
                    <a:p>
                      <a:r>
                        <a:rPr lang="en-GB" sz="1600" b="1" dirty="0">
                          <a:solidFill>
                            <a:schemeClr val="tx1"/>
                          </a:solidFill>
                        </a:rPr>
                        <a:t>CHINA</a:t>
                      </a:r>
                    </a:p>
                  </a:txBody>
                  <a:tcPr>
                    <a:lnL w="12700" cap="flat" cmpd="sng" algn="ctr">
                      <a:solidFill>
                        <a:schemeClr val="tx1"/>
                      </a:solidFill>
                      <a:prstDash val="solid"/>
                      <a:round/>
                      <a:headEnd type="none" w="med" len="med"/>
                      <a:tailEnd type="none" w="med" len="med"/>
                    </a:lnL>
                    <a:lnR w="19050" cap="flat" cmpd="sng" algn="ctr">
                      <a:solidFill>
                        <a:schemeClr val="bg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tc>
                  <a:txBody>
                    <a:bodyPr/>
                    <a:lstStyle/>
                    <a:p>
                      <a:r>
                        <a:rPr lang="en-GB" sz="1400" b="1" dirty="0">
                          <a:solidFill>
                            <a:schemeClr val="tx1"/>
                          </a:solidFill>
                        </a:rPr>
                        <a:t>FORCED GAME PUBLISHERS TO DISCLOSE PROBABILITIES OF WINNING</a:t>
                      </a:r>
                    </a:p>
                  </a:txBody>
                  <a:tcPr>
                    <a:lnL w="190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92566797"/>
                  </a:ext>
                </a:extLst>
              </a:tr>
              <a:tr h="584118">
                <a:tc>
                  <a:txBody>
                    <a:bodyPr/>
                    <a:lstStyle/>
                    <a:p>
                      <a:r>
                        <a:rPr lang="en-GB" sz="1600" b="1" dirty="0">
                          <a:solidFill>
                            <a:schemeClr val="tx1"/>
                          </a:solidFill>
                        </a:rPr>
                        <a:t>SOUTH KOREA</a:t>
                      </a:r>
                    </a:p>
                  </a:txBody>
                  <a:tcPr>
                    <a:lnL w="12700" cap="flat" cmpd="sng" algn="ctr">
                      <a:solidFill>
                        <a:schemeClr val="tx1"/>
                      </a:solidFill>
                      <a:prstDash val="solid"/>
                      <a:round/>
                      <a:headEnd type="none" w="med" len="med"/>
                      <a:tailEnd type="none" w="med" len="med"/>
                    </a:lnL>
                    <a:lnR w="19050" cap="flat" cmpd="sng" algn="ctr">
                      <a:solidFill>
                        <a:schemeClr val="bg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solidFill>
                            <a:schemeClr val="tx1"/>
                          </a:solidFill>
                        </a:rPr>
                        <a:t>FINED GAME DEVELOPERS FOR MISSTATED ODDS IN LOOT BOXES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solidFill>
                            <a:schemeClr val="tx1"/>
                          </a:solidFill>
                        </a:rPr>
                        <a:t>PUSHING FOR STATUTORY REGULATION BUT SELF REGULATE CURRENTLY</a:t>
                      </a:r>
                    </a:p>
                  </a:txBody>
                  <a:tcPr>
                    <a:lnL w="190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207443766"/>
                  </a:ext>
                </a:extLst>
              </a:tr>
              <a:tr h="4329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dirty="0">
                          <a:solidFill>
                            <a:schemeClr val="tx1"/>
                          </a:solidFill>
                        </a:rPr>
                        <a:t>USA (HAWAII)</a:t>
                      </a:r>
                    </a:p>
                  </a:txBody>
                  <a:tcPr>
                    <a:lnL w="12700" cap="flat" cmpd="sng" algn="ctr">
                      <a:solidFill>
                        <a:schemeClr val="tx1"/>
                      </a:solidFill>
                      <a:prstDash val="solid"/>
                      <a:round/>
                      <a:headEnd type="none" w="med" len="med"/>
                      <a:tailEnd type="none" w="med" len="med"/>
                    </a:lnL>
                    <a:lnR w="19050" cap="flat" cmpd="sng" algn="ctr">
                      <a:solidFill>
                        <a:schemeClr val="bg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solidFill>
                            <a:schemeClr val="tx1"/>
                          </a:solidFill>
                        </a:rPr>
                        <a:t>TRYING TO PASS A BILL TO DISCLOSE PROBABILITIES OF WINNING AMD BAN THE SALE OF SUCH GAMES TO THOSE UNDER 21</a:t>
                      </a:r>
                    </a:p>
                  </a:txBody>
                  <a:tcPr>
                    <a:lnL w="190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565179735"/>
                  </a:ext>
                </a:extLst>
              </a:tr>
              <a:tr h="417443">
                <a:tc>
                  <a:txBody>
                    <a:bodyPr/>
                    <a:lstStyle/>
                    <a:p>
                      <a:r>
                        <a:rPr lang="en-GB" sz="1600" b="1" dirty="0">
                          <a:solidFill>
                            <a:schemeClr val="tx1"/>
                          </a:solidFill>
                        </a:rPr>
                        <a:t>USA (NEW HAMPSHIRE)</a:t>
                      </a:r>
                    </a:p>
                  </a:txBody>
                  <a:tcPr>
                    <a:lnL w="12700" cap="flat" cmpd="sng" algn="ctr">
                      <a:solidFill>
                        <a:schemeClr val="tx1"/>
                      </a:solidFill>
                      <a:prstDash val="solid"/>
                      <a:round/>
                      <a:headEnd type="none" w="med" len="med"/>
                      <a:tailEnd type="none" w="med" len="med"/>
                    </a:lnL>
                    <a:lnR w="19050" cap="flat" cmpd="sng" algn="ctr">
                      <a:solidFill>
                        <a:schemeClr val="bg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solidFill>
                            <a:schemeClr val="tx1"/>
                          </a:solidFill>
                        </a:rPr>
                        <a:t>SENATOR HAS INSTRUCTED ESRB TO REVIEW POLICES IN RELATION TO RATINGS AND THE MARKETING OF LOOT BOXES</a:t>
                      </a:r>
                    </a:p>
                  </a:txBody>
                  <a:tcPr>
                    <a:lnL w="190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761871315"/>
                  </a:ext>
                </a:extLst>
              </a:tr>
              <a:tr h="584118">
                <a:tc>
                  <a:txBody>
                    <a:bodyPr/>
                    <a:lstStyle/>
                    <a:p>
                      <a:r>
                        <a:rPr lang="en-GB" sz="1600" b="1" dirty="0">
                          <a:solidFill>
                            <a:schemeClr val="tx1"/>
                          </a:solidFill>
                        </a:rPr>
                        <a:t>ISLE OF MAN</a:t>
                      </a:r>
                    </a:p>
                  </a:txBody>
                  <a:tcPr>
                    <a:lnL w="12700" cap="flat" cmpd="sng" algn="ctr">
                      <a:solidFill>
                        <a:schemeClr val="tx1"/>
                      </a:solidFill>
                      <a:prstDash val="solid"/>
                      <a:round/>
                      <a:headEnd type="none" w="med" len="med"/>
                      <a:tailEnd type="none" w="med" len="med"/>
                    </a:lnL>
                    <a:lnR w="19050" cap="flat" cmpd="sng" algn="ctr">
                      <a:solidFill>
                        <a:schemeClr val="bg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cap="all" dirty="0">
                          <a:solidFill>
                            <a:schemeClr val="tx1"/>
                          </a:solidFill>
                        </a:rPr>
                        <a:t>Gambling Supervision Commission (GSC) considers an activity to be licensable if IT MATCHES SET CRIERIA (ELEMENT OF CHANCE BEING ONE WHICH RELATES TO LOOT BOXES)</a:t>
                      </a:r>
                    </a:p>
                  </a:txBody>
                  <a:tcPr>
                    <a:lnL w="190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bg1"/>
                      </a:solidFill>
                      <a:prstDash val="solid"/>
                      <a:round/>
                      <a:headEnd type="none" w="med" len="med"/>
                      <a:tailEnd type="none" w="med" len="med"/>
                    </a:lnT>
                    <a:lnB w="190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507645617"/>
                  </a:ext>
                </a:extLst>
              </a:tr>
              <a:tr h="830064">
                <a:tc>
                  <a:txBody>
                    <a:bodyPr/>
                    <a:lstStyle/>
                    <a:p>
                      <a:r>
                        <a:rPr lang="en-GB" sz="1600" b="1" dirty="0">
                          <a:solidFill>
                            <a:schemeClr val="tx1"/>
                          </a:solidFill>
                        </a:rPr>
                        <a:t>NETHERLANDS</a:t>
                      </a:r>
                    </a:p>
                  </a:txBody>
                  <a:tcPr>
                    <a:lnL w="12700" cap="flat" cmpd="sng" algn="ctr">
                      <a:solidFill>
                        <a:schemeClr val="tx1"/>
                      </a:solidFill>
                      <a:prstDash val="solid"/>
                      <a:round/>
                      <a:headEnd type="none" w="med" len="med"/>
                      <a:tailEnd type="none" w="med" len="med"/>
                    </a:lnL>
                    <a:lnR w="19050" cap="flat" cmpd="sng" algn="ctr">
                      <a:solidFill>
                        <a:schemeClr val="bg1"/>
                      </a:solidFill>
                      <a:prstDash val="solid"/>
                      <a:round/>
                      <a:headEnd type="none" w="med" len="med"/>
                      <a:tailEnd type="none" w="med" len="med"/>
                    </a:lnR>
                    <a:lnT w="1905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indent="0">
                        <a:buNone/>
                      </a:pPr>
                      <a:r>
                        <a:rPr lang="en-GB" sz="1400" b="1" dirty="0">
                          <a:solidFill>
                            <a:schemeClr val="tx1"/>
                          </a:solidFill>
                        </a:rPr>
                        <a:t>HAS DETERMINED 4 POPULAR GAME TITLES ARE IN BREACH OF THEIR REGULATIONS AND HAVE ORDERED FOR THE GAMES LOOT BOXES TO BE REMOVED OR FACE HEFTY FINES</a:t>
                      </a:r>
                    </a:p>
                    <a:p>
                      <a:pPr marL="0" indent="0">
                        <a:buNone/>
                      </a:pPr>
                      <a:r>
                        <a:rPr lang="en-GB" sz="1400" b="1" dirty="0">
                          <a:solidFill>
                            <a:schemeClr val="tx1"/>
                          </a:solidFill>
                        </a:rPr>
                        <a:t>MUST REMOVE ADDICTION-SENSITIVE ELEMENTS IF GAMES USE LOOT BOXES</a:t>
                      </a:r>
                    </a:p>
                  </a:txBody>
                  <a:tcPr>
                    <a:lnL w="19050" cap="flat" cmpd="sng" algn="ctr">
                      <a:solidFill>
                        <a:schemeClr val="bg1"/>
                      </a:solidFill>
                      <a:prstDash val="solid"/>
                      <a:round/>
                      <a:headEnd type="none" w="med" len="med"/>
                      <a:tailEnd type="none" w="med" len="med"/>
                    </a:lnL>
                    <a:lnR w="12700" cap="flat" cmpd="sng" algn="ctr">
                      <a:solidFill>
                        <a:schemeClr val="tx1"/>
                      </a:solidFill>
                      <a:prstDash val="solid"/>
                      <a:round/>
                      <a:headEnd type="none" w="med" len="med"/>
                      <a:tailEnd type="none" w="med" len="med"/>
                    </a:lnR>
                    <a:lnT w="19050" cap="flat" cmpd="sng" algn="ctr">
                      <a:solidFill>
                        <a:schemeClr val="bg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96050946"/>
                  </a:ext>
                </a:extLst>
              </a:tr>
            </a:tbl>
          </a:graphicData>
        </a:graphic>
      </p:graphicFrame>
    </p:spTree>
    <p:extLst>
      <p:ext uri="{BB962C8B-B14F-4D97-AF65-F5344CB8AC3E}">
        <p14:creationId xmlns:p14="http://schemas.microsoft.com/office/powerpoint/2010/main" val="511572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39F0A71-4A5E-46A1-9C86-57A8819816AD}"/>
              </a:ext>
            </a:extLst>
          </p:cNvPr>
          <p:cNvPicPr>
            <a:picLocks noChangeAspect="1"/>
          </p:cNvPicPr>
          <p:nvPr/>
        </p:nvPicPr>
        <p:blipFill>
          <a:blip r:embed="rId3"/>
          <a:stretch>
            <a:fillRect/>
          </a:stretch>
        </p:blipFill>
        <p:spPr>
          <a:xfrm>
            <a:off x="102138" y="951449"/>
            <a:ext cx="11987725" cy="5618747"/>
          </a:xfrm>
          <a:prstGeom prst="rect">
            <a:avLst/>
          </a:prstGeom>
        </p:spPr>
      </p:pic>
      <p:sp>
        <p:nvSpPr>
          <p:cNvPr id="2" name="Title 1">
            <a:extLst>
              <a:ext uri="{FF2B5EF4-FFF2-40B4-BE49-F238E27FC236}">
                <a16:creationId xmlns:a16="http://schemas.microsoft.com/office/drawing/2014/main" id="{A52286CD-C62D-48FB-B5F7-A1D4F019A55D}"/>
              </a:ext>
            </a:extLst>
          </p:cNvPr>
          <p:cNvSpPr>
            <a:spLocks noGrp="1"/>
          </p:cNvSpPr>
          <p:nvPr>
            <p:ph type="ctrTitle"/>
          </p:nvPr>
        </p:nvSpPr>
        <p:spPr>
          <a:xfrm>
            <a:off x="1419726" y="821573"/>
            <a:ext cx="9248274" cy="778627"/>
          </a:xfrm>
        </p:spPr>
        <p:txBody>
          <a:bodyPr>
            <a:normAutofit fontScale="90000"/>
          </a:bodyPr>
          <a:lstStyle/>
          <a:p>
            <a:br>
              <a:rPr lang="en-GB" dirty="0"/>
            </a:br>
            <a:endParaRPr lang="en-GB" dirty="0"/>
          </a:p>
        </p:txBody>
      </p:sp>
      <p:sp>
        <p:nvSpPr>
          <p:cNvPr id="3" name="Subtitle 2">
            <a:extLst>
              <a:ext uri="{FF2B5EF4-FFF2-40B4-BE49-F238E27FC236}">
                <a16:creationId xmlns:a16="http://schemas.microsoft.com/office/drawing/2014/main" id="{C83A5663-E745-48B5-B41D-01EC63DA7A2E}"/>
              </a:ext>
            </a:extLst>
          </p:cNvPr>
          <p:cNvSpPr>
            <a:spLocks noGrp="1"/>
          </p:cNvSpPr>
          <p:nvPr>
            <p:ph type="subTitle" idx="1"/>
          </p:nvPr>
        </p:nvSpPr>
        <p:spPr>
          <a:xfrm>
            <a:off x="531394" y="896153"/>
            <a:ext cx="11129211" cy="5618747"/>
          </a:xfrm>
        </p:spPr>
        <p:txBody>
          <a:bodyPr anchor="ctr"/>
          <a:lstStyle/>
          <a:p>
            <a:pPr marL="342900" indent="-342900" algn="just">
              <a:buFont typeface="Arial" panose="020B0604020202020204" pitchFamily="34" charset="0"/>
              <a:buChar char="•"/>
            </a:pPr>
            <a:r>
              <a:rPr lang="en-GB" dirty="0"/>
              <a:t>Businesses do not have a social responsibility much in the same way the internet doesn’t.  Social responsibility is a government issue.</a:t>
            </a:r>
          </a:p>
          <a:p>
            <a:pPr marL="342900" indent="-342900" algn="just">
              <a:buFont typeface="Arial" panose="020B0604020202020204" pitchFamily="34" charset="0"/>
              <a:buChar char="•"/>
            </a:pPr>
            <a:r>
              <a:rPr lang="en-GB" dirty="0"/>
              <a:t>Corporate managers are individuals and they do have responsibilities, However it is to the shareholders and it is to maximise shareholder return.</a:t>
            </a:r>
          </a:p>
          <a:p>
            <a:pPr marL="342900" indent="-342900" algn="just">
              <a:buFont typeface="Arial" panose="020B0604020202020204" pitchFamily="34" charset="0"/>
              <a:buChar char="•"/>
            </a:pPr>
            <a:r>
              <a:rPr lang="en-GB" dirty="0"/>
              <a:t>Further, Friedman questions the competence of business leaders to discern and promote the general good.</a:t>
            </a:r>
          </a:p>
          <a:p>
            <a:pPr marL="342900" indent="-342900" algn="just">
              <a:buFont typeface="Arial" panose="020B0604020202020204" pitchFamily="34" charset="0"/>
              <a:buChar char="•"/>
            </a:pPr>
            <a:r>
              <a:rPr lang="en-GB" dirty="0"/>
              <a:t>He also argues the most efficient manner to give back to the community is pursuing profits. (TAX)</a:t>
            </a:r>
          </a:p>
          <a:p>
            <a:pPr marL="342900" indent="-342900" algn="just">
              <a:buFont typeface="Arial" panose="020B0604020202020204" pitchFamily="34" charset="0"/>
              <a:buChar char="•"/>
            </a:pPr>
            <a:r>
              <a:rPr lang="en-GB" dirty="0"/>
              <a:t>He does argue that business are obliged to follow laws, rules and regulations and that businesses should adhere to generally accepted social standards.</a:t>
            </a:r>
          </a:p>
          <a:p>
            <a:pPr marL="342900" indent="-342900" algn="just">
              <a:buFont typeface="Arial" panose="020B0604020202020204" pitchFamily="34" charset="0"/>
              <a:buChar char="•"/>
            </a:pPr>
            <a:r>
              <a:rPr lang="en-GB" dirty="0"/>
              <a:t>Consequences for not doing so could result in loss of business.</a:t>
            </a:r>
          </a:p>
          <a:p>
            <a:endParaRPr lang="en-GB" dirty="0"/>
          </a:p>
        </p:txBody>
      </p:sp>
      <p:sp>
        <p:nvSpPr>
          <p:cNvPr id="4" name="Rectangle 3">
            <a:extLst>
              <a:ext uri="{FF2B5EF4-FFF2-40B4-BE49-F238E27FC236}">
                <a16:creationId xmlns:a16="http://schemas.microsoft.com/office/drawing/2014/main" id="{1E7296CB-9AAE-4C26-BCE2-E0C0DC56AF65}"/>
              </a:ext>
            </a:extLst>
          </p:cNvPr>
          <p:cNvSpPr/>
          <p:nvPr/>
        </p:nvSpPr>
        <p:spPr>
          <a:xfrm>
            <a:off x="2801177" y="255228"/>
            <a:ext cx="6768548" cy="646331"/>
          </a:xfrm>
          <a:prstGeom prst="rect">
            <a:avLst/>
          </a:prstGeom>
        </p:spPr>
        <p:txBody>
          <a:bodyPr wrap="square" anchor="ctr">
            <a:spAutoFit/>
          </a:bodyPr>
          <a:lstStyle/>
          <a:p>
            <a:pPr algn="ctr"/>
            <a:r>
              <a:rPr lang="en-GB" sz="3600" b="1" cap="all" dirty="0">
                <a:effectLst>
                  <a:outerShdw blurRad="38100" dist="38100" dir="2700000" algn="tl">
                    <a:srgbClr val="000000">
                      <a:alpha val="43137"/>
                    </a:srgbClr>
                  </a:outerShdw>
                </a:effectLst>
                <a:latin typeface="+mj-lt"/>
              </a:rPr>
              <a:t>Friedman shareholder THEORY</a:t>
            </a:r>
          </a:p>
        </p:txBody>
      </p:sp>
    </p:spTree>
    <p:extLst>
      <p:ext uri="{BB962C8B-B14F-4D97-AF65-F5344CB8AC3E}">
        <p14:creationId xmlns:p14="http://schemas.microsoft.com/office/powerpoint/2010/main" val="2449184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CD92F-8410-4B20-A402-C57E563BE6F8}"/>
              </a:ext>
            </a:extLst>
          </p:cNvPr>
          <p:cNvSpPr>
            <a:spLocks noGrp="1"/>
          </p:cNvSpPr>
          <p:nvPr>
            <p:ph type="ctrTitle"/>
          </p:nvPr>
        </p:nvSpPr>
        <p:spPr>
          <a:xfrm>
            <a:off x="1524000" y="439456"/>
            <a:ext cx="9144000" cy="636989"/>
          </a:xfrm>
        </p:spPr>
        <p:txBody>
          <a:bodyPr>
            <a:normAutofit/>
          </a:bodyPr>
          <a:lstStyle/>
          <a:p>
            <a:r>
              <a:rPr lang="en-GB" sz="3200" b="1" dirty="0">
                <a:effectLst>
                  <a:outerShdw blurRad="38100" dist="38100" dir="2700000" algn="tl">
                    <a:srgbClr val="000000">
                      <a:alpha val="43137"/>
                    </a:srgbClr>
                  </a:outerShdw>
                </a:effectLst>
              </a:rPr>
              <a:t>STAKEHOLDER THEORY - </a:t>
            </a:r>
            <a:r>
              <a:rPr lang="en-GB" sz="2400" b="1" dirty="0">
                <a:effectLst>
                  <a:outerShdw blurRad="38100" dist="38100" dir="2700000" algn="tl">
                    <a:srgbClr val="000000">
                      <a:alpha val="43137"/>
                    </a:srgbClr>
                  </a:outerShdw>
                </a:effectLst>
              </a:rPr>
              <a:t>EDWARD FREEMAN 1984</a:t>
            </a:r>
          </a:p>
        </p:txBody>
      </p:sp>
      <p:sp>
        <p:nvSpPr>
          <p:cNvPr id="3" name="Subtitle 2">
            <a:extLst>
              <a:ext uri="{FF2B5EF4-FFF2-40B4-BE49-F238E27FC236}">
                <a16:creationId xmlns:a16="http://schemas.microsoft.com/office/drawing/2014/main" id="{BEFBE853-B472-4F75-ACEA-5139EEDC04F4}"/>
              </a:ext>
            </a:extLst>
          </p:cNvPr>
          <p:cNvSpPr>
            <a:spLocks noGrp="1"/>
          </p:cNvSpPr>
          <p:nvPr>
            <p:ph type="subTitle" idx="1"/>
          </p:nvPr>
        </p:nvSpPr>
        <p:spPr>
          <a:xfrm>
            <a:off x="5969321" y="2038066"/>
            <a:ext cx="6137154" cy="2013994"/>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normAutofit/>
          </a:bodyPr>
          <a:lstStyle/>
          <a:p>
            <a:r>
              <a:rPr lang="en-GB" b="1" i="1" dirty="0"/>
              <a:t>“ A stakeholder of a corporation is an individual or a group which either: is harmed by, or benefits from, the corporation; or whose rights can be violated, or have to be respected, by the corporation”</a:t>
            </a:r>
          </a:p>
        </p:txBody>
      </p:sp>
      <p:graphicFrame>
        <p:nvGraphicFramePr>
          <p:cNvPr id="6" name="Diagram 5">
            <a:extLst>
              <a:ext uri="{FF2B5EF4-FFF2-40B4-BE49-F238E27FC236}">
                <a16:creationId xmlns:a16="http://schemas.microsoft.com/office/drawing/2014/main" id="{133A185B-19E8-4ADB-8601-C365A75E7072}"/>
              </a:ext>
            </a:extLst>
          </p:cNvPr>
          <p:cNvGraphicFramePr/>
          <p:nvPr>
            <p:extLst>
              <p:ext uri="{D42A27DB-BD31-4B8C-83A1-F6EECF244321}">
                <p14:modId xmlns:p14="http://schemas.microsoft.com/office/powerpoint/2010/main" val="1353914129"/>
              </p:ext>
            </p:extLst>
          </p:nvPr>
        </p:nvGraphicFramePr>
        <p:xfrm>
          <a:off x="-949124" y="439456"/>
          <a:ext cx="8356920" cy="61461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7891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4AE89-D621-424E-BCC3-9B057FDC40E9}"/>
              </a:ext>
            </a:extLst>
          </p:cNvPr>
          <p:cNvSpPr>
            <a:spLocks noGrp="1"/>
          </p:cNvSpPr>
          <p:nvPr>
            <p:ph type="title"/>
          </p:nvPr>
        </p:nvSpPr>
        <p:spPr>
          <a:xfrm>
            <a:off x="326021" y="365125"/>
            <a:ext cx="11539959" cy="653447"/>
          </a:xfrm>
        </p:spPr>
        <p:txBody>
          <a:bodyPr>
            <a:noAutofit/>
          </a:bodyPr>
          <a:lstStyle/>
          <a:p>
            <a:pPr algn="ctr"/>
            <a:r>
              <a:rPr lang="en-GB" sz="3200" b="1" dirty="0">
                <a:effectLst>
                  <a:outerShdw blurRad="38100" dist="38100" dir="2700000" algn="tl">
                    <a:srgbClr val="000000">
                      <a:alpha val="43137"/>
                    </a:srgbClr>
                  </a:outerShdw>
                </a:effectLst>
              </a:rPr>
              <a:t>CARROLL’S FOUR-PART MODEL OF CORPORATE SOCIAL RESPONSIBILITY</a:t>
            </a:r>
          </a:p>
        </p:txBody>
      </p:sp>
      <p:sp>
        <p:nvSpPr>
          <p:cNvPr id="8" name="TextBox 7">
            <a:extLst>
              <a:ext uri="{FF2B5EF4-FFF2-40B4-BE49-F238E27FC236}">
                <a16:creationId xmlns:a16="http://schemas.microsoft.com/office/drawing/2014/main" id="{529EB5CE-D886-4998-AE4B-11A7D6CBD727}"/>
              </a:ext>
            </a:extLst>
          </p:cNvPr>
          <p:cNvSpPr txBox="1"/>
          <p:nvPr/>
        </p:nvSpPr>
        <p:spPr>
          <a:xfrm>
            <a:off x="2647871" y="1163930"/>
            <a:ext cx="6896259" cy="1692771"/>
          </a:xfrm>
          <a:prstGeom prst="rect">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0">
            <a:scrgbClr r="0" g="0" b="0"/>
          </a:lnRef>
          <a:fillRef idx="0">
            <a:scrgbClr r="0" g="0" b="0"/>
          </a:fillRef>
          <a:effectRef idx="0">
            <a:scrgbClr r="0" g="0" b="0"/>
          </a:effectRef>
          <a:fontRef idx="minor">
            <a:schemeClr val="lt1"/>
          </a:fontRef>
        </p:style>
        <p:txBody>
          <a:bodyPr wrap="square" rtlCol="0">
            <a:spAutoFit/>
          </a:bodyPr>
          <a:lstStyle/>
          <a:p>
            <a:r>
              <a:rPr lang="en-GB" b="1" cap="all" dirty="0"/>
              <a:t>Carroll’s 4 philosophies of social responsiveness</a:t>
            </a:r>
          </a:p>
          <a:p>
            <a:r>
              <a:rPr lang="en-GB" b="1" cap="small" dirty="0"/>
              <a:t>Reaction:		</a:t>
            </a:r>
            <a:r>
              <a:rPr lang="en-GB" sz="1400" b="1" cap="small" dirty="0"/>
              <a:t>Denies responsibility</a:t>
            </a:r>
          </a:p>
          <a:p>
            <a:r>
              <a:rPr lang="en-GB" sz="1600" b="1" cap="small" dirty="0"/>
              <a:t>Defence:</a:t>
            </a:r>
            <a:r>
              <a:rPr lang="en-GB" b="1" cap="small" dirty="0"/>
              <a:t>		</a:t>
            </a:r>
            <a:r>
              <a:rPr lang="en-GB" sz="1400" b="1" cap="small" dirty="0"/>
              <a:t>Admits responsibility but superficial action taken</a:t>
            </a:r>
          </a:p>
          <a:p>
            <a:r>
              <a:rPr lang="en-GB" sz="1600" b="1" cap="small" dirty="0"/>
              <a:t>Accommodation: </a:t>
            </a:r>
            <a:r>
              <a:rPr lang="en-GB" b="1" cap="small" dirty="0"/>
              <a:t>	</a:t>
            </a:r>
            <a:r>
              <a:rPr lang="en-GB" sz="1400" b="1" cap="small" dirty="0"/>
              <a:t>Accepts responsibility does what is demanded by groups</a:t>
            </a:r>
          </a:p>
          <a:p>
            <a:r>
              <a:rPr lang="en-GB" sz="1600" b="1" cap="small" dirty="0"/>
              <a:t>Pro-action:</a:t>
            </a:r>
            <a:r>
              <a:rPr lang="en-GB" b="1" cap="small" dirty="0"/>
              <a:t>	</a:t>
            </a:r>
            <a:r>
              <a:rPr lang="en-GB" sz="1400" b="1" cap="small" dirty="0"/>
              <a:t>Goes beyond industry norms, anticipates future expectations, does 		more than is expected</a:t>
            </a:r>
          </a:p>
        </p:txBody>
      </p:sp>
      <p:pic>
        <p:nvPicPr>
          <p:cNvPr id="5" name="Picture 4" descr="A close up of a card&#10;&#10;Description generated with high confidence">
            <a:extLst>
              <a:ext uri="{FF2B5EF4-FFF2-40B4-BE49-F238E27FC236}">
                <a16:creationId xmlns:a16="http://schemas.microsoft.com/office/drawing/2014/main" id="{A3053804-1D9A-4D59-BEBD-4D1FEEBC05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9508" y="3570412"/>
            <a:ext cx="6137194" cy="3026904"/>
          </a:xfrm>
          <a:prstGeom prst="rect">
            <a:avLst/>
          </a:prstGeom>
          <a:ln>
            <a:noFill/>
          </a:ln>
        </p:spPr>
      </p:pic>
      <p:sp>
        <p:nvSpPr>
          <p:cNvPr id="3" name="TextBox 2">
            <a:extLst>
              <a:ext uri="{FF2B5EF4-FFF2-40B4-BE49-F238E27FC236}">
                <a16:creationId xmlns:a16="http://schemas.microsoft.com/office/drawing/2014/main" id="{8EDE55E4-672F-4CBC-80B5-A659D0B2B375}"/>
              </a:ext>
            </a:extLst>
          </p:cNvPr>
          <p:cNvSpPr txBox="1"/>
          <p:nvPr/>
        </p:nvSpPr>
        <p:spPr>
          <a:xfrm>
            <a:off x="170288" y="3570412"/>
            <a:ext cx="4743285" cy="2123658"/>
          </a:xfrm>
          <a:prstGeom prst="rect">
            <a:avLst/>
          </a:prstGeom>
          <a:ln>
            <a:noFill/>
          </a:ln>
          <a:effectLst/>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400" b="1" i="1" dirty="0">
                <a:solidFill>
                  <a:schemeClr val="accent1">
                    <a:lumMod val="75000"/>
                  </a:schemeClr>
                </a:solidFill>
              </a:rPr>
              <a:t>Corporate social responsibility includes the economic, legal, ethical and philanthropic expectations placed on organisations by society at a given point in time</a:t>
            </a:r>
          </a:p>
          <a:p>
            <a:pPr algn="r"/>
            <a:r>
              <a:rPr lang="en-GB" sz="1200" dirty="0">
                <a:solidFill>
                  <a:schemeClr val="accent1">
                    <a:lumMod val="75000"/>
                  </a:schemeClr>
                </a:solidFill>
              </a:rPr>
              <a:t>(Carroll &amp; </a:t>
            </a:r>
            <a:r>
              <a:rPr lang="en-GB" sz="1200" dirty="0" err="1">
                <a:solidFill>
                  <a:schemeClr val="accent1">
                    <a:lumMod val="75000"/>
                  </a:schemeClr>
                </a:solidFill>
              </a:rPr>
              <a:t>Buchholtz</a:t>
            </a:r>
            <a:r>
              <a:rPr lang="en-GB" sz="1200" dirty="0">
                <a:solidFill>
                  <a:schemeClr val="accent1">
                    <a:lumMod val="75000"/>
                  </a:schemeClr>
                </a:solidFill>
              </a:rPr>
              <a:t> 2009)</a:t>
            </a:r>
          </a:p>
        </p:txBody>
      </p:sp>
    </p:spTree>
    <p:extLst>
      <p:ext uri="{BB962C8B-B14F-4D97-AF65-F5344CB8AC3E}">
        <p14:creationId xmlns:p14="http://schemas.microsoft.com/office/powerpoint/2010/main" val="2124872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406AD-B31B-42CE-B27D-BB2D006B509F}"/>
              </a:ext>
            </a:extLst>
          </p:cNvPr>
          <p:cNvSpPr>
            <a:spLocks noGrp="1"/>
          </p:cNvSpPr>
          <p:nvPr>
            <p:ph type="title"/>
          </p:nvPr>
        </p:nvSpPr>
        <p:spPr>
          <a:xfrm>
            <a:off x="838200" y="365126"/>
            <a:ext cx="10515600" cy="629662"/>
          </a:xfrm>
        </p:spPr>
        <p:txBody>
          <a:bodyPr>
            <a:normAutofit/>
          </a:bodyPr>
          <a:lstStyle/>
          <a:p>
            <a:pPr algn="ctr"/>
            <a:r>
              <a:rPr lang="en-GB" sz="3200" b="1" cap="all" dirty="0">
                <a:effectLst>
                  <a:outerShdw blurRad="38100" dist="38100" dir="2700000" algn="tl">
                    <a:srgbClr val="000000">
                      <a:alpha val="43137"/>
                    </a:srgbClr>
                  </a:outerShdw>
                </a:effectLst>
              </a:rPr>
              <a:t>Corporate citizenship – </a:t>
            </a:r>
            <a:r>
              <a:rPr lang="en-GB" sz="2400" b="1" cap="all" dirty="0">
                <a:effectLst>
                  <a:outerShdw blurRad="38100" dist="38100" dir="2700000" algn="tl">
                    <a:srgbClr val="000000">
                      <a:alpha val="43137"/>
                    </a:srgbClr>
                  </a:outerShdw>
                </a:effectLst>
              </a:rPr>
              <a:t>extended view</a:t>
            </a:r>
          </a:p>
        </p:txBody>
      </p:sp>
      <p:graphicFrame>
        <p:nvGraphicFramePr>
          <p:cNvPr id="5" name="Content Placeholder 4">
            <a:extLst>
              <a:ext uri="{FF2B5EF4-FFF2-40B4-BE49-F238E27FC236}">
                <a16:creationId xmlns:a16="http://schemas.microsoft.com/office/drawing/2014/main" id="{C130A869-60CA-4A90-B402-DF01F0E75E52}"/>
              </a:ext>
            </a:extLst>
          </p:cNvPr>
          <p:cNvGraphicFramePr>
            <a:graphicFrameLocks noGrp="1"/>
          </p:cNvGraphicFramePr>
          <p:nvPr>
            <p:ph idx="1"/>
            <p:extLst>
              <p:ext uri="{D42A27DB-BD31-4B8C-83A1-F6EECF244321}">
                <p14:modId xmlns:p14="http://schemas.microsoft.com/office/powerpoint/2010/main" val="4048416136"/>
              </p:ext>
            </p:extLst>
          </p:nvPr>
        </p:nvGraphicFramePr>
        <p:xfrm>
          <a:off x="1629508" y="2311121"/>
          <a:ext cx="8932985" cy="41817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56F66FE2-FC69-42FB-8183-0EAF462EAE87}"/>
              </a:ext>
            </a:extLst>
          </p:cNvPr>
          <p:cNvSpPr txBox="1"/>
          <p:nvPr/>
        </p:nvSpPr>
        <p:spPr>
          <a:xfrm>
            <a:off x="1006510" y="1570560"/>
            <a:ext cx="10178980" cy="1046440"/>
          </a:xfrm>
          <a:prstGeom prst="rect">
            <a:avLst/>
          </a:prstGeom>
          <a:noFill/>
        </p:spPr>
        <p:txBody>
          <a:bodyPr wrap="square" rtlCol="0">
            <a:spAutoFit/>
          </a:bodyPr>
          <a:lstStyle/>
          <a:p>
            <a:pPr algn="ctr"/>
            <a:r>
              <a:rPr lang="en-GB" sz="2400" b="1" i="1" dirty="0"/>
              <a:t>“Corporate citizenship describes the role of the corporation in administering citizenship rights for individuals (stakeholders)”</a:t>
            </a:r>
          </a:p>
          <a:p>
            <a:pPr algn="r"/>
            <a:r>
              <a:rPr lang="en-GB" sz="1400" dirty="0"/>
              <a:t>(Matten &amp; Crane 2005)</a:t>
            </a:r>
          </a:p>
        </p:txBody>
      </p:sp>
    </p:spTree>
    <p:extLst>
      <p:ext uri="{BB962C8B-B14F-4D97-AF65-F5344CB8AC3E}">
        <p14:creationId xmlns:p14="http://schemas.microsoft.com/office/powerpoint/2010/main" val="3040250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logo&#10;&#10;Description generated with high confidence">
            <a:extLst>
              <a:ext uri="{FF2B5EF4-FFF2-40B4-BE49-F238E27FC236}">
                <a16:creationId xmlns:a16="http://schemas.microsoft.com/office/drawing/2014/main" id="{3EA23EA5-CBCB-4FD3-8D9D-23C16A5C132D}"/>
              </a:ext>
            </a:extLst>
          </p:cNvPr>
          <p:cNvPicPr>
            <a:picLocks noChangeAspect="1"/>
          </p:cNvPicPr>
          <p:nvPr/>
        </p:nvPicPr>
        <p:blipFill>
          <a:blip r:embed="rId3"/>
          <a:stretch>
            <a:fillRect/>
          </a:stretch>
        </p:blipFill>
        <p:spPr>
          <a:xfrm>
            <a:off x="68380" y="100484"/>
            <a:ext cx="12059980" cy="6692203"/>
          </a:xfrm>
          <a:prstGeom prst="rect">
            <a:avLst/>
          </a:prstGeom>
        </p:spPr>
      </p:pic>
      <p:sp>
        <p:nvSpPr>
          <p:cNvPr id="2" name="Title 1">
            <a:extLst>
              <a:ext uri="{FF2B5EF4-FFF2-40B4-BE49-F238E27FC236}">
                <a16:creationId xmlns:a16="http://schemas.microsoft.com/office/drawing/2014/main" id="{4056EFF4-847C-4E80-A61F-F97E41B85800}"/>
              </a:ext>
            </a:extLst>
          </p:cNvPr>
          <p:cNvSpPr>
            <a:spLocks noGrp="1"/>
          </p:cNvSpPr>
          <p:nvPr>
            <p:ph type="title"/>
          </p:nvPr>
        </p:nvSpPr>
        <p:spPr>
          <a:xfrm>
            <a:off x="1611824" y="365125"/>
            <a:ext cx="5346915" cy="770339"/>
          </a:xfrm>
        </p:spPr>
        <p:txBody>
          <a:bodyPr>
            <a:normAutofit/>
          </a:bodyPr>
          <a:lstStyle/>
          <a:p>
            <a:pPr algn="ctr"/>
            <a:r>
              <a:rPr lang="en-GB" sz="3200" b="1" cap="all" dirty="0">
                <a:effectLst>
                  <a:outerShdw blurRad="38100" dist="38100" dir="2700000" algn="tl">
                    <a:srgbClr val="000000">
                      <a:alpha val="43137"/>
                    </a:srgbClr>
                  </a:outerShdw>
                </a:effectLst>
              </a:rPr>
              <a:t>Current status </a:t>
            </a:r>
          </a:p>
        </p:txBody>
      </p:sp>
      <p:sp>
        <p:nvSpPr>
          <p:cNvPr id="3" name="Content Placeholder 2">
            <a:extLst>
              <a:ext uri="{FF2B5EF4-FFF2-40B4-BE49-F238E27FC236}">
                <a16:creationId xmlns:a16="http://schemas.microsoft.com/office/drawing/2014/main" id="{80BA28B5-3ED7-48E6-83CE-A361A1D28FCF}"/>
              </a:ext>
            </a:extLst>
          </p:cNvPr>
          <p:cNvSpPr>
            <a:spLocks noGrp="1"/>
          </p:cNvSpPr>
          <p:nvPr>
            <p:ph idx="1"/>
          </p:nvPr>
        </p:nvSpPr>
        <p:spPr>
          <a:xfrm>
            <a:off x="838200" y="1400105"/>
            <a:ext cx="10515600" cy="4552608"/>
          </a:xfrm>
        </p:spPr>
        <p:txBody>
          <a:bodyPr>
            <a:normAutofit/>
          </a:bodyPr>
          <a:lstStyle/>
          <a:p>
            <a:r>
              <a:rPr lang="en-GB" dirty="0"/>
              <a:t>No more loot boxes in Star Wars: Battlefront 2</a:t>
            </a:r>
          </a:p>
          <a:p>
            <a:r>
              <a:rPr lang="en-GB" dirty="0"/>
              <a:t>Microtransactions are back in the game but cosmetic items only</a:t>
            </a:r>
          </a:p>
          <a:p>
            <a:r>
              <a:rPr lang="en-GB" dirty="0"/>
              <a:t>All characters and weapons have been made available to everyone</a:t>
            </a:r>
          </a:p>
          <a:p>
            <a:r>
              <a:rPr lang="en-GB" dirty="0"/>
              <a:t>Need for Speed: Payback has had the loot box drop rate changed</a:t>
            </a:r>
          </a:p>
          <a:p>
            <a:r>
              <a:rPr lang="en-GB" dirty="0"/>
              <a:t>New game release Anthem has been delayed</a:t>
            </a:r>
          </a:p>
          <a:p>
            <a:r>
              <a:rPr lang="en-GB" dirty="0"/>
              <a:t>EA has changed the structure of the Executive Team</a:t>
            </a:r>
          </a:p>
          <a:p>
            <a:pPr marL="0" indent="0">
              <a:buNone/>
            </a:pPr>
            <a:r>
              <a:rPr lang="en-GB" b="1" dirty="0"/>
              <a:t>	</a:t>
            </a:r>
            <a:r>
              <a:rPr lang="en-GB" sz="3200" b="1" dirty="0"/>
              <a:t>HOWEVER:</a:t>
            </a:r>
          </a:p>
          <a:p>
            <a:pPr marL="0" indent="0">
              <a:buNone/>
            </a:pPr>
            <a:r>
              <a:rPr lang="en-GB" dirty="0"/>
              <a:t>EA still have games whereby loot boxes are an integral part of the progression (FIFA and UFC)</a:t>
            </a:r>
          </a:p>
          <a:p>
            <a:pPr marL="0" indent="0">
              <a:buNone/>
            </a:pPr>
            <a:endParaRPr lang="en-GB" b="1" dirty="0"/>
          </a:p>
          <a:p>
            <a:endParaRPr lang="en-GB" dirty="0"/>
          </a:p>
          <a:p>
            <a:endParaRPr lang="en-GB" dirty="0"/>
          </a:p>
        </p:txBody>
      </p:sp>
    </p:spTree>
    <p:extLst>
      <p:ext uri="{BB962C8B-B14F-4D97-AF65-F5344CB8AC3E}">
        <p14:creationId xmlns:p14="http://schemas.microsoft.com/office/powerpoint/2010/main" val="12164691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016B3-B61B-4E7E-92D2-9FF4219C5F90}"/>
              </a:ext>
            </a:extLst>
          </p:cNvPr>
          <p:cNvSpPr>
            <a:spLocks noGrp="1"/>
          </p:cNvSpPr>
          <p:nvPr>
            <p:ph type="title"/>
          </p:nvPr>
        </p:nvSpPr>
        <p:spPr>
          <a:xfrm>
            <a:off x="838200" y="365125"/>
            <a:ext cx="4576011" cy="609433"/>
          </a:xfrm>
        </p:spPr>
        <p:txBody>
          <a:bodyPr>
            <a:normAutofit/>
          </a:bodyPr>
          <a:lstStyle/>
          <a:p>
            <a:r>
              <a:rPr lang="en-GB" sz="3200" b="1" cap="all" dirty="0">
                <a:effectLst>
                  <a:outerShdw blurRad="38100" dist="38100" dir="2700000" algn="tl">
                    <a:srgbClr val="000000">
                      <a:alpha val="43137"/>
                    </a:srgbClr>
                  </a:outerShdw>
                </a:effectLst>
              </a:rPr>
              <a:t>THE WAY FORWARD</a:t>
            </a:r>
            <a:endParaRPr lang="en-GB" sz="3200" dirty="0"/>
          </a:p>
        </p:txBody>
      </p:sp>
      <p:graphicFrame>
        <p:nvGraphicFramePr>
          <p:cNvPr id="5" name="Content Placeholder 2">
            <a:extLst>
              <a:ext uri="{FF2B5EF4-FFF2-40B4-BE49-F238E27FC236}">
                <a16:creationId xmlns:a16="http://schemas.microsoft.com/office/drawing/2014/main" id="{A19CE615-9107-4CBD-AB17-036ADCBA5315}"/>
              </a:ext>
            </a:extLst>
          </p:cNvPr>
          <p:cNvGraphicFramePr>
            <a:graphicFrameLocks noGrp="1"/>
          </p:cNvGraphicFramePr>
          <p:nvPr>
            <p:ph idx="1"/>
            <p:extLst>
              <p:ext uri="{D42A27DB-BD31-4B8C-83A1-F6EECF244321}">
                <p14:modId xmlns:p14="http://schemas.microsoft.com/office/powerpoint/2010/main" val="3410293673"/>
              </p:ext>
            </p:extLst>
          </p:nvPr>
        </p:nvGraphicFramePr>
        <p:xfrm>
          <a:off x="577515" y="974558"/>
          <a:ext cx="10888579" cy="5202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63032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E66F987-43E4-4803-9A4F-3FBE1E61AEEA}"/>
              </a:ext>
            </a:extLst>
          </p:cNvPr>
          <p:cNvPicPr>
            <a:picLocks noChangeAspect="1"/>
          </p:cNvPicPr>
          <p:nvPr/>
        </p:nvPicPr>
        <p:blipFill>
          <a:blip r:embed="rId3"/>
          <a:stretch>
            <a:fillRect/>
          </a:stretch>
        </p:blipFill>
        <p:spPr>
          <a:xfrm>
            <a:off x="0" y="2500303"/>
            <a:ext cx="2144303" cy="1097280"/>
          </a:xfrm>
          <a:prstGeom prst="rect">
            <a:avLst/>
          </a:prstGeom>
        </p:spPr>
      </p:pic>
      <p:pic>
        <p:nvPicPr>
          <p:cNvPr id="84" name="Graphic 83">
            <a:extLst>
              <a:ext uri="{FF2B5EF4-FFF2-40B4-BE49-F238E27FC236}">
                <a16:creationId xmlns:a16="http://schemas.microsoft.com/office/drawing/2014/main" id="{EEEAFA45-FB3E-4BE0-9B24-658BDA72F2B8}"/>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15000"/>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41431" y="816337"/>
            <a:ext cx="5225327" cy="5225327"/>
          </a:xfrm>
          <a:prstGeom prst="rect">
            <a:avLst/>
          </a:prstGeom>
        </p:spPr>
      </p:pic>
      <p:sp>
        <p:nvSpPr>
          <p:cNvPr id="2" name="Title 1">
            <a:extLst>
              <a:ext uri="{FF2B5EF4-FFF2-40B4-BE49-F238E27FC236}">
                <a16:creationId xmlns:a16="http://schemas.microsoft.com/office/drawing/2014/main" id="{E4736447-F2EC-4074-99B7-678767B60D53}"/>
              </a:ext>
            </a:extLst>
          </p:cNvPr>
          <p:cNvSpPr>
            <a:spLocks noGrp="1"/>
          </p:cNvSpPr>
          <p:nvPr>
            <p:ph type="title"/>
          </p:nvPr>
        </p:nvSpPr>
        <p:spPr>
          <a:xfrm>
            <a:off x="673768" y="379680"/>
            <a:ext cx="6821906" cy="618941"/>
          </a:xfrm>
        </p:spPr>
        <p:txBody>
          <a:bodyPr anchor="ctr">
            <a:normAutofit fontScale="90000"/>
          </a:bodyPr>
          <a:lstStyle/>
          <a:p>
            <a:pPr algn="ctr"/>
            <a:r>
              <a:rPr lang="en-GB" sz="3200" b="1" cap="all" dirty="0">
                <a:effectLst>
                  <a:outerShdw blurRad="38100" dist="38100" dir="2700000" algn="tl">
                    <a:srgbClr val="000000">
                      <a:alpha val="43137"/>
                    </a:srgbClr>
                  </a:outerShdw>
                </a:effectLst>
              </a:rPr>
              <a:t>Ethical and philanthropic solutions</a:t>
            </a:r>
          </a:p>
        </p:txBody>
      </p:sp>
      <p:graphicFrame>
        <p:nvGraphicFramePr>
          <p:cNvPr id="14" name="Content Placeholder 13">
            <a:extLst>
              <a:ext uri="{FF2B5EF4-FFF2-40B4-BE49-F238E27FC236}">
                <a16:creationId xmlns:a16="http://schemas.microsoft.com/office/drawing/2014/main" id="{AF8145A4-3D1D-49B4-8F38-ACAA62AB1831}"/>
              </a:ext>
            </a:extLst>
          </p:cNvPr>
          <p:cNvGraphicFramePr>
            <a:graphicFrameLocks noGrp="1"/>
          </p:cNvGraphicFramePr>
          <p:nvPr>
            <p:ph idx="1"/>
            <p:extLst>
              <p:ext uri="{D42A27DB-BD31-4B8C-83A1-F6EECF244321}">
                <p14:modId xmlns:p14="http://schemas.microsoft.com/office/powerpoint/2010/main" val="3919929920"/>
              </p:ext>
            </p:extLst>
          </p:nvPr>
        </p:nvGraphicFramePr>
        <p:xfrm>
          <a:off x="2095500" y="1453972"/>
          <a:ext cx="8001000" cy="395005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868389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0F5C4C1-FBA9-402A-AFF7-F61631280E88}"/>
              </a:ext>
            </a:extLst>
          </p:cNvPr>
          <p:cNvSpPr>
            <a:spLocks noGrp="1"/>
          </p:cNvSpPr>
          <p:nvPr>
            <p:ph type="title"/>
          </p:nvPr>
        </p:nvSpPr>
        <p:spPr>
          <a:xfrm>
            <a:off x="675771" y="204704"/>
            <a:ext cx="10515600" cy="365125"/>
          </a:xfrm>
        </p:spPr>
        <p:txBody>
          <a:bodyPr>
            <a:noAutofit/>
          </a:bodyPr>
          <a:lstStyle/>
          <a:p>
            <a:r>
              <a:rPr lang="en-GB" sz="3200" b="1" dirty="0">
                <a:effectLst>
                  <a:outerShdw blurRad="38100" dist="38100" dir="2700000" algn="tl">
                    <a:srgbClr val="000000">
                      <a:alpha val="43137"/>
                    </a:srgbClr>
                  </a:outerShdw>
                </a:effectLst>
              </a:rPr>
              <a:t>BIBLIOGRAPY</a:t>
            </a:r>
          </a:p>
        </p:txBody>
      </p:sp>
      <p:sp>
        <p:nvSpPr>
          <p:cNvPr id="8" name="Content Placeholder 7">
            <a:extLst>
              <a:ext uri="{FF2B5EF4-FFF2-40B4-BE49-F238E27FC236}">
                <a16:creationId xmlns:a16="http://schemas.microsoft.com/office/drawing/2014/main" id="{1E80C6B8-F992-4819-B1A1-7B07DA87A623}"/>
              </a:ext>
            </a:extLst>
          </p:cNvPr>
          <p:cNvSpPr>
            <a:spLocks noGrp="1"/>
          </p:cNvSpPr>
          <p:nvPr>
            <p:ph idx="1"/>
          </p:nvPr>
        </p:nvSpPr>
        <p:spPr>
          <a:xfrm>
            <a:off x="513345" y="748250"/>
            <a:ext cx="10840453" cy="5905046"/>
          </a:xfrm>
        </p:spPr>
        <p:txBody>
          <a:bodyPr>
            <a:normAutofit fontScale="40000" lnSpcReduction="20000"/>
          </a:bodyPr>
          <a:lstStyle/>
          <a:p>
            <a:pPr marL="0" indent="0">
              <a:buNone/>
            </a:pPr>
            <a:r>
              <a:rPr lang="en-GB" sz="2000" dirty="0"/>
              <a:t>A Social Contract Account for CSR as an Extended Model of Corporate Governance (I): Rational Bargaining and Justification. </a:t>
            </a:r>
            <a:r>
              <a:rPr lang="en-GB" sz="2000" i="1" dirty="0"/>
              <a:t>Journal of Business Ethics. </a:t>
            </a:r>
            <a:r>
              <a:rPr lang="en-GB" sz="2000" dirty="0"/>
              <a:t>October 2006, Volume 68, Issue 3, pp 259–281</a:t>
            </a:r>
            <a:endParaRPr lang="en-GB" sz="2000" i="1" dirty="0"/>
          </a:p>
          <a:p>
            <a:pPr marL="0" indent="0">
              <a:lnSpc>
                <a:spcPct val="120000"/>
              </a:lnSpc>
              <a:spcBef>
                <a:spcPts val="0"/>
              </a:spcBef>
              <a:buNone/>
            </a:pPr>
            <a:endParaRPr lang="en-GB" sz="2000" dirty="0"/>
          </a:p>
          <a:p>
            <a:pPr marL="0" indent="0">
              <a:lnSpc>
                <a:spcPct val="120000"/>
              </a:lnSpc>
              <a:spcBef>
                <a:spcPts val="0"/>
              </a:spcBef>
              <a:buNone/>
            </a:pPr>
            <a:r>
              <a:rPr lang="en-GB" sz="2000" dirty="0"/>
              <a:t>Barker, S. (2017) </a:t>
            </a:r>
            <a:r>
              <a:rPr lang="en-GB" sz="2000" i="1" dirty="0"/>
              <a:t>Retrace the Steps Leading to EA's Star Wars Loot Box Scandal. </a:t>
            </a:r>
            <a:r>
              <a:rPr lang="en-GB" sz="2000" dirty="0"/>
              <a:t>[online] </a:t>
            </a:r>
            <a:r>
              <a:rPr lang="en-GB" sz="2000" dirty="0" err="1"/>
              <a:t>Pushesquare</a:t>
            </a:r>
            <a:r>
              <a:rPr lang="en-GB" sz="2000" dirty="0"/>
              <a:t> 24</a:t>
            </a:r>
            <a:r>
              <a:rPr lang="en-GB" sz="2000" baseline="30000" dirty="0"/>
              <a:t>th</a:t>
            </a:r>
            <a:r>
              <a:rPr lang="en-GB" sz="2000" dirty="0"/>
              <a:t> November.</a:t>
            </a:r>
          </a:p>
          <a:p>
            <a:pPr marL="0" indent="0">
              <a:lnSpc>
                <a:spcPct val="120000"/>
              </a:lnSpc>
              <a:spcBef>
                <a:spcPts val="0"/>
              </a:spcBef>
              <a:buNone/>
            </a:pPr>
            <a:r>
              <a:rPr lang="en-GB" sz="2000" dirty="0"/>
              <a:t>Available at: </a:t>
            </a:r>
            <a:r>
              <a:rPr lang="en-GB" sz="2000" dirty="0">
                <a:hlinkClick r:id="rId3"/>
              </a:rPr>
              <a:t>http://www.pushsquare.com/news/2017/11/retrace_the_steps_leading_to_eas_star_wars_loot_box_scandal</a:t>
            </a:r>
            <a:r>
              <a:rPr lang="en-GB" sz="2000" dirty="0"/>
              <a:t> [Accessed on: 21.04.2018]</a:t>
            </a:r>
          </a:p>
          <a:p>
            <a:pPr marL="0" indent="0">
              <a:lnSpc>
                <a:spcPct val="120000"/>
              </a:lnSpc>
              <a:spcBef>
                <a:spcPts val="0"/>
              </a:spcBef>
              <a:buNone/>
            </a:pPr>
            <a:endParaRPr lang="en-GB" sz="2000" dirty="0"/>
          </a:p>
          <a:p>
            <a:pPr marL="0" indent="0">
              <a:lnSpc>
                <a:spcPct val="120000"/>
              </a:lnSpc>
              <a:spcBef>
                <a:spcPts val="0"/>
              </a:spcBef>
              <a:buNone/>
            </a:pPr>
            <a:r>
              <a:rPr lang="en-GB" sz="2000" dirty="0"/>
              <a:t>BBC News (2017) </a:t>
            </a:r>
            <a:r>
              <a:rPr lang="en-GB" sz="2000" i="1" dirty="0"/>
              <a:t>Call to regulate video game loot boxes over gambling concerns. </a:t>
            </a:r>
            <a:r>
              <a:rPr lang="en-GB" sz="2000" dirty="0"/>
              <a:t>[online] BBCNEWS:UK 24</a:t>
            </a:r>
            <a:r>
              <a:rPr lang="en-GB" sz="2000" baseline="30000" dirty="0"/>
              <a:t>th</a:t>
            </a:r>
            <a:r>
              <a:rPr lang="en-GB" sz="2000" dirty="0"/>
              <a:t> November. </a:t>
            </a:r>
          </a:p>
          <a:p>
            <a:pPr marL="0" indent="0">
              <a:lnSpc>
                <a:spcPct val="120000"/>
              </a:lnSpc>
              <a:spcBef>
                <a:spcPts val="0"/>
              </a:spcBef>
              <a:buNone/>
            </a:pPr>
            <a:r>
              <a:rPr lang="en-GB" sz="2000" dirty="0"/>
              <a:t>Available at: </a:t>
            </a:r>
            <a:r>
              <a:rPr lang="en-GB" sz="2000" dirty="0">
                <a:hlinkClick r:id="rId4"/>
              </a:rPr>
              <a:t>http://www.bbc.co.uk/news/technology-42110066</a:t>
            </a:r>
            <a:r>
              <a:rPr lang="en-GB" sz="2000" dirty="0"/>
              <a:t> [Accessed on: 19.04.2018]</a:t>
            </a:r>
          </a:p>
          <a:p>
            <a:pPr marL="0" indent="0">
              <a:lnSpc>
                <a:spcPct val="120000"/>
              </a:lnSpc>
              <a:spcBef>
                <a:spcPts val="0"/>
              </a:spcBef>
              <a:buNone/>
            </a:pPr>
            <a:endParaRPr lang="en-GB" sz="2000" dirty="0"/>
          </a:p>
          <a:p>
            <a:pPr marL="0" indent="0">
              <a:lnSpc>
                <a:spcPct val="120000"/>
              </a:lnSpc>
              <a:spcBef>
                <a:spcPts val="0"/>
              </a:spcBef>
              <a:buNone/>
            </a:pPr>
            <a:r>
              <a:rPr lang="en-GB" sz="2000" dirty="0"/>
              <a:t>Bowie, NE.&amp; </a:t>
            </a:r>
            <a:r>
              <a:rPr lang="en-GB" sz="2000" dirty="0" err="1"/>
              <a:t>Werhane</a:t>
            </a:r>
            <a:r>
              <a:rPr lang="en-GB" sz="2000" dirty="0"/>
              <a:t>, P. (2006) </a:t>
            </a:r>
            <a:r>
              <a:rPr lang="en-GB" sz="2000" i="1" dirty="0"/>
              <a:t>Management Ethics Blackwell Publishing: India </a:t>
            </a:r>
          </a:p>
          <a:p>
            <a:pPr marL="0" indent="0">
              <a:lnSpc>
                <a:spcPct val="120000"/>
              </a:lnSpc>
              <a:spcBef>
                <a:spcPts val="0"/>
              </a:spcBef>
              <a:buNone/>
            </a:pPr>
            <a:endParaRPr lang="en-GB" sz="2000" dirty="0"/>
          </a:p>
          <a:p>
            <a:pPr marL="0" indent="0">
              <a:lnSpc>
                <a:spcPct val="120000"/>
              </a:lnSpc>
              <a:spcBef>
                <a:spcPts val="0"/>
              </a:spcBef>
              <a:buNone/>
            </a:pPr>
            <a:r>
              <a:rPr lang="en-GB" sz="2000" dirty="0" err="1"/>
              <a:t>Collett</a:t>
            </a:r>
            <a:r>
              <a:rPr lang="en-GB" sz="2000" dirty="0"/>
              <a:t>, M. (2017) </a:t>
            </a:r>
            <a:r>
              <a:rPr lang="en-GB" sz="2000" i="1" dirty="0"/>
              <a:t>Star Wars Battlefront 2, why the new game is proving so controversial.  </a:t>
            </a:r>
            <a:r>
              <a:rPr lang="en-GB" sz="2000" dirty="0"/>
              <a:t>[online] ABC News: Australia  14</a:t>
            </a:r>
            <a:r>
              <a:rPr lang="en-GB" sz="2000" baseline="30000" dirty="0"/>
              <a:t>th</a:t>
            </a:r>
            <a:r>
              <a:rPr lang="en-GB" sz="2000" dirty="0"/>
              <a:t> November. </a:t>
            </a:r>
          </a:p>
          <a:p>
            <a:pPr marL="0" indent="0">
              <a:lnSpc>
                <a:spcPct val="120000"/>
              </a:lnSpc>
              <a:spcBef>
                <a:spcPts val="0"/>
              </a:spcBef>
              <a:buNone/>
            </a:pPr>
            <a:r>
              <a:rPr lang="en-GB" sz="2000" dirty="0"/>
              <a:t>Available at: </a:t>
            </a:r>
            <a:r>
              <a:rPr lang="en-GB" sz="2000" dirty="0">
                <a:hlinkClick r:id="rId5"/>
              </a:rPr>
              <a:t>http://www.abc.net.au/news/2017-11-14/star-wars-battlefront-most-downvoted-reddit-comment/9147524</a:t>
            </a:r>
            <a:r>
              <a:rPr lang="en-GB" sz="2000" dirty="0"/>
              <a:t>  [Accessed on: 16.04.2018]</a:t>
            </a:r>
          </a:p>
          <a:p>
            <a:pPr marL="0" indent="0">
              <a:lnSpc>
                <a:spcPct val="120000"/>
              </a:lnSpc>
              <a:spcBef>
                <a:spcPts val="0"/>
              </a:spcBef>
              <a:buNone/>
            </a:pPr>
            <a:endParaRPr lang="en-GB" sz="2000" dirty="0"/>
          </a:p>
          <a:p>
            <a:pPr marL="0" indent="0">
              <a:lnSpc>
                <a:spcPct val="120000"/>
              </a:lnSpc>
              <a:spcBef>
                <a:spcPts val="0"/>
              </a:spcBef>
              <a:buNone/>
            </a:pPr>
            <a:r>
              <a:rPr lang="en-GB" sz="2000" dirty="0"/>
              <a:t>Crane, A. &amp; Matten, D. (2010) </a:t>
            </a:r>
            <a:r>
              <a:rPr lang="en-GB" sz="2000" i="1" dirty="0"/>
              <a:t>Business Ethics. </a:t>
            </a:r>
            <a:r>
              <a:rPr lang="en-GB" sz="2000" dirty="0"/>
              <a:t>Oxford University Press: Oxford </a:t>
            </a:r>
          </a:p>
          <a:p>
            <a:pPr marL="0" indent="0">
              <a:lnSpc>
                <a:spcPct val="110000"/>
              </a:lnSpc>
              <a:spcBef>
                <a:spcPts val="0"/>
              </a:spcBef>
              <a:buNone/>
            </a:pPr>
            <a:endParaRPr lang="en-GB" sz="2000" dirty="0"/>
          </a:p>
          <a:p>
            <a:pPr marL="0" indent="0">
              <a:lnSpc>
                <a:spcPct val="110000"/>
              </a:lnSpc>
              <a:spcBef>
                <a:spcPts val="0"/>
              </a:spcBef>
              <a:buNone/>
            </a:pPr>
            <a:r>
              <a:rPr lang="en-GB" sz="2000" dirty="0"/>
              <a:t>Friedman, F. (1970) </a:t>
            </a:r>
            <a:r>
              <a:rPr lang="en-GB" sz="2000" i="1" dirty="0"/>
              <a:t>A </a:t>
            </a:r>
            <a:r>
              <a:rPr lang="en-GB" sz="2000" i="1" dirty="0" err="1"/>
              <a:t>Friednzan</a:t>
            </a:r>
            <a:r>
              <a:rPr lang="en-GB" sz="2000" i="1" dirty="0"/>
              <a:t> doctrine‐ </a:t>
            </a:r>
            <a:r>
              <a:rPr lang="en-GB" sz="2000" dirty="0"/>
              <a:t>[online] New York Times: New York 13</a:t>
            </a:r>
            <a:r>
              <a:rPr lang="en-GB" sz="2000" baseline="30000" dirty="0"/>
              <a:t>th</a:t>
            </a:r>
            <a:r>
              <a:rPr lang="en-GB" sz="2000" dirty="0"/>
              <a:t> September.</a:t>
            </a:r>
          </a:p>
          <a:p>
            <a:pPr marL="0" indent="0">
              <a:lnSpc>
                <a:spcPct val="110000"/>
              </a:lnSpc>
              <a:spcBef>
                <a:spcPts val="0"/>
              </a:spcBef>
              <a:buNone/>
            </a:pPr>
            <a:r>
              <a:rPr lang="en-GB" sz="2000" dirty="0"/>
              <a:t>Available at: </a:t>
            </a:r>
            <a:r>
              <a:rPr lang="en-US" altLang="en-US" sz="2000" u="sng" dirty="0">
                <a:solidFill>
                  <a:srgbClr val="1155CC"/>
                </a:solidFill>
                <a:cs typeface="Arial" panose="020B0604020202020204" pitchFamily="34" charset="0"/>
                <a:hlinkClick r:id="rId6"/>
              </a:rPr>
              <a:t>https://www.nytimes.com/1970/09/13/archives/a-friedman-doctrine-the-social-responsibility-of-business-is-to.html</a:t>
            </a:r>
            <a:r>
              <a:rPr lang="en-US" altLang="en-US" sz="2000" u="sng" dirty="0">
                <a:solidFill>
                  <a:srgbClr val="1155CC"/>
                </a:solidFill>
                <a:cs typeface="Arial" panose="020B0604020202020204" pitchFamily="34" charset="0"/>
              </a:rPr>
              <a:t> </a:t>
            </a:r>
            <a:r>
              <a:rPr lang="en-US" altLang="en-US" sz="2000" dirty="0"/>
              <a:t>[Accessed on: 26.04.2018]</a:t>
            </a:r>
          </a:p>
          <a:p>
            <a:pPr marL="0" indent="0">
              <a:lnSpc>
                <a:spcPct val="110000"/>
              </a:lnSpc>
              <a:spcBef>
                <a:spcPts val="0"/>
              </a:spcBef>
              <a:buNone/>
            </a:pPr>
            <a:endParaRPr lang="en-GB" sz="2000" dirty="0"/>
          </a:p>
          <a:p>
            <a:pPr marL="0" indent="0">
              <a:lnSpc>
                <a:spcPct val="110000"/>
              </a:lnSpc>
              <a:spcBef>
                <a:spcPts val="0"/>
              </a:spcBef>
              <a:buNone/>
            </a:pPr>
            <a:r>
              <a:rPr lang="en-GB" sz="2000" dirty="0" err="1"/>
              <a:t>Gambleawre</a:t>
            </a:r>
            <a:r>
              <a:rPr lang="en-GB" sz="2000" dirty="0"/>
              <a:t>. (2017) </a:t>
            </a:r>
            <a:r>
              <a:rPr lang="en-GB" sz="2000" i="1" cap="all" dirty="0"/>
              <a:t>Internet Safety Strategy overlooks gambling.  </a:t>
            </a:r>
            <a:r>
              <a:rPr lang="en-GB" sz="2000" dirty="0"/>
              <a:t>[online] </a:t>
            </a:r>
            <a:r>
              <a:rPr lang="en-GB" sz="2000" dirty="0" err="1"/>
              <a:t>Gambleaware</a:t>
            </a:r>
            <a:r>
              <a:rPr lang="en-GB" sz="2000" dirty="0"/>
              <a:t>. 12</a:t>
            </a:r>
            <a:r>
              <a:rPr lang="en-GB" sz="2000" baseline="30000" dirty="0"/>
              <a:t>th</a:t>
            </a:r>
            <a:r>
              <a:rPr lang="en-GB" sz="2000" dirty="0"/>
              <a:t> December.</a:t>
            </a:r>
          </a:p>
          <a:p>
            <a:pPr marL="0" indent="0">
              <a:lnSpc>
                <a:spcPct val="110000"/>
              </a:lnSpc>
              <a:spcBef>
                <a:spcPts val="0"/>
              </a:spcBef>
              <a:buNone/>
            </a:pPr>
            <a:r>
              <a:rPr lang="en-GB" sz="2000" dirty="0"/>
              <a:t>Available at: </a:t>
            </a:r>
            <a:r>
              <a:rPr lang="en-GB" sz="2000" dirty="0">
                <a:hlinkClick r:id="rId7"/>
              </a:rPr>
              <a:t>https://about.gambleaware.org/news/internet-safety-strategy-overlooks-gambling/</a:t>
            </a:r>
            <a:r>
              <a:rPr lang="en-GB" sz="2000" dirty="0"/>
              <a:t> [Accessed on: 20.04.2018]</a:t>
            </a:r>
          </a:p>
          <a:p>
            <a:pPr marL="0" indent="0">
              <a:lnSpc>
                <a:spcPct val="110000"/>
              </a:lnSpc>
              <a:spcBef>
                <a:spcPts val="0"/>
              </a:spcBef>
              <a:buNone/>
            </a:pPr>
            <a:endParaRPr lang="en-GB" sz="2000" dirty="0"/>
          </a:p>
          <a:p>
            <a:pPr marL="0" indent="0">
              <a:lnSpc>
                <a:spcPct val="120000"/>
              </a:lnSpc>
              <a:spcBef>
                <a:spcPts val="0"/>
              </a:spcBef>
              <a:buNone/>
            </a:pPr>
            <a:r>
              <a:rPr lang="en-GB" sz="2000" dirty="0"/>
              <a:t>Gambling Commission (2017) Young people and gambling 2017, </a:t>
            </a:r>
            <a:r>
              <a:rPr lang="en-GB" sz="2000" i="1" dirty="0"/>
              <a:t>A research study among 11-16 year olds in Great Britain. </a:t>
            </a:r>
            <a:r>
              <a:rPr lang="en-GB" sz="2000" dirty="0"/>
              <a:t>[online] Gambling Commission. December.</a:t>
            </a:r>
            <a:r>
              <a:rPr lang="en-GB" sz="2000" i="1" dirty="0"/>
              <a:t> </a:t>
            </a:r>
          </a:p>
          <a:p>
            <a:pPr marL="0" indent="0">
              <a:lnSpc>
                <a:spcPct val="120000"/>
              </a:lnSpc>
              <a:spcBef>
                <a:spcPts val="0"/>
              </a:spcBef>
              <a:buNone/>
            </a:pPr>
            <a:r>
              <a:rPr lang="en-GB" sz="2000" i="1" dirty="0"/>
              <a:t>Available at: </a:t>
            </a:r>
            <a:r>
              <a:rPr lang="en-GB" sz="2000" dirty="0">
                <a:hlinkClick r:id="rId8"/>
              </a:rPr>
              <a:t>http://live-gamblecom.cloud.contensis.com/PDF/survey-data/Young-People-and-Gambling-2017-Report.pdf</a:t>
            </a:r>
            <a:r>
              <a:rPr lang="en-GB" sz="2000" dirty="0"/>
              <a:t> [Accessed on: 26.04.2018]</a:t>
            </a:r>
          </a:p>
          <a:p>
            <a:pPr marL="0" indent="0">
              <a:lnSpc>
                <a:spcPct val="110000"/>
              </a:lnSpc>
              <a:spcBef>
                <a:spcPts val="0"/>
              </a:spcBef>
              <a:buNone/>
            </a:pPr>
            <a:endParaRPr lang="en-GB" sz="2000" dirty="0"/>
          </a:p>
          <a:p>
            <a:pPr marL="0" indent="0">
              <a:lnSpc>
                <a:spcPct val="120000"/>
              </a:lnSpc>
              <a:spcBef>
                <a:spcPts val="0"/>
              </a:spcBef>
              <a:buNone/>
            </a:pPr>
            <a:r>
              <a:rPr lang="en-GB" sz="2000" dirty="0" err="1"/>
              <a:t>Gartenburg</a:t>
            </a:r>
            <a:r>
              <a:rPr lang="en-GB" sz="2000" dirty="0"/>
              <a:t>, C. (2017) </a:t>
            </a:r>
            <a:r>
              <a:rPr lang="en-GB" sz="2000" i="1" dirty="0"/>
              <a:t>China's new law forces </a:t>
            </a:r>
            <a:r>
              <a:rPr lang="en-GB" sz="2000" i="1" dirty="0" err="1"/>
              <a:t>Dota</a:t>
            </a:r>
            <a:r>
              <a:rPr lang="en-GB" sz="2000" i="1" dirty="0"/>
              <a:t>, League of Legends, and other games to reveal odds of scoring good loot. </a:t>
            </a:r>
            <a:r>
              <a:rPr lang="en-GB" sz="2000" dirty="0"/>
              <a:t>[</a:t>
            </a:r>
            <a:r>
              <a:rPr lang="en-GB" sz="2000" i="1" dirty="0"/>
              <a:t>o</a:t>
            </a:r>
            <a:r>
              <a:rPr lang="en-GB" sz="2000" dirty="0"/>
              <a:t>nline] The Verge: Washington 2</a:t>
            </a:r>
            <a:r>
              <a:rPr lang="en-GB" sz="2000" baseline="30000" dirty="0"/>
              <a:t>nd</a:t>
            </a:r>
            <a:r>
              <a:rPr lang="en-GB" sz="2000" dirty="0"/>
              <a:t> May.</a:t>
            </a:r>
          </a:p>
          <a:p>
            <a:pPr marL="0" indent="0">
              <a:lnSpc>
                <a:spcPct val="120000"/>
              </a:lnSpc>
              <a:spcBef>
                <a:spcPts val="0"/>
              </a:spcBef>
              <a:buNone/>
            </a:pPr>
            <a:r>
              <a:rPr lang="en-GB" sz="2000" dirty="0"/>
              <a:t>Available at: </a:t>
            </a:r>
            <a:r>
              <a:rPr lang="en-GB" sz="2000" dirty="0">
                <a:hlinkClick r:id="rId9"/>
              </a:rPr>
              <a:t>https://www.theverge.com/2017/5/2/15517962/china-new-law-dota-league-of-legends-odds-loot-box-random</a:t>
            </a:r>
            <a:r>
              <a:rPr lang="en-GB" sz="2000" dirty="0"/>
              <a:t> [Accessed on: 20.04.2018]</a:t>
            </a:r>
          </a:p>
          <a:p>
            <a:pPr marL="0" indent="0">
              <a:lnSpc>
                <a:spcPct val="120000"/>
              </a:lnSpc>
              <a:spcBef>
                <a:spcPts val="0"/>
              </a:spcBef>
              <a:buNone/>
            </a:pPr>
            <a:endParaRPr lang="en-GB" sz="2000" dirty="0"/>
          </a:p>
          <a:p>
            <a:pPr marL="0" indent="0">
              <a:lnSpc>
                <a:spcPct val="120000"/>
              </a:lnSpc>
              <a:spcBef>
                <a:spcPts val="0"/>
              </a:spcBef>
              <a:buNone/>
            </a:pPr>
            <a:r>
              <a:rPr lang="en-GB" sz="2000" dirty="0"/>
              <a:t>Gibbs, E. (2018) </a:t>
            </a:r>
            <a:r>
              <a:rPr lang="en-GB" sz="2000" i="1" dirty="0"/>
              <a:t>Australia publishes safety guidelines on the dangers of loot boxes. </a:t>
            </a:r>
            <a:r>
              <a:rPr lang="en-GB" sz="2000" dirty="0"/>
              <a:t>[online] </a:t>
            </a:r>
            <a:r>
              <a:rPr lang="en-GB" sz="2000" dirty="0" err="1"/>
              <a:t>Calvinayre</a:t>
            </a:r>
            <a:r>
              <a:rPr lang="en-GB" sz="2000" dirty="0"/>
              <a:t>: Australia 13</a:t>
            </a:r>
            <a:r>
              <a:rPr lang="en-GB" sz="2000" baseline="30000" dirty="0"/>
              <a:t>th</a:t>
            </a:r>
            <a:r>
              <a:rPr lang="en-GB" sz="2000" dirty="0"/>
              <a:t> March</a:t>
            </a:r>
          </a:p>
          <a:p>
            <a:pPr marL="0" indent="0">
              <a:lnSpc>
                <a:spcPct val="120000"/>
              </a:lnSpc>
              <a:spcBef>
                <a:spcPts val="0"/>
              </a:spcBef>
              <a:buNone/>
            </a:pPr>
            <a:r>
              <a:rPr lang="en-GB" sz="2000" dirty="0"/>
              <a:t>Available at:  </a:t>
            </a:r>
            <a:r>
              <a:rPr lang="en-GB" sz="2000" dirty="0">
                <a:hlinkClick r:id="rId10"/>
              </a:rPr>
              <a:t>https://calvinayre.com/2018/03/13/business/australia-publishes-safety-guidelines-dangers-loot-boxes/</a:t>
            </a:r>
            <a:r>
              <a:rPr lang="en-GB" sz="2000" dirty="0"/>
              <a:t> [Accessed on: 19.04.2018]</a:t>
            </a:r>
          </a:p>
          <a:p>
            <a:pPr marL="0" indent="0">
              <a:lnSpc>
                <a:spcPct val="120000"/>
              </a:lnSpc>
              <a:spcBef>
                <a:spcPts val="0"/>
              </a:spcBef>
              <a:buNone/>
            </a:pPr>
            <a:endParaRPr lang="en-GB" sz="2000" dirty="0"/>
          </a:p>
          <a:p>
            <a:pPr marL="0" indent="0">
              <a:lnSpc>
                <a:spcPct val="120000"/>
              </a:lnSpc>
              <a:spcBef>
                <a:spcPts val="0"/>
              </a:spcBef>
              <a:buNone/>
            </a:pPr>
            <a:r>
              <a:rPr lang="en-GB" sz="2000" dirty="0"/>
              <a:t>Gilbert, B. (2018) </a:t>
            </a:r>
            <a:r>
              <a:rPr lang="en-GB" sz="2000" i="1" dirty="0"/>
              <a:t>'We got it wrong': EA exec apologizes for 'Star Wars' loot box fiasco, promises to 'be better’ </a:t>
            </a:r>
            <a:r>
              <a:rPr lang="en-GB" sz="2000" dirty="0"/>
              <a:t>[online] Business insider: UK 17</a:t>
            </a:r>
            <a:r>
              <a:rPr lang="en-GB" sz="2000" baseline="30000" dirty="0"/>
              <a:t>th</a:t>
            </a:r>
            <a:r>
              <a:rPr lang="en-GB" sz="2000" dirty="0"/>
              <a:t> April.</a:t>
            </a:r>
          </a:p>
          <a:p>
            <a:pPr marL="0" indent="0">
              <a:lnSpc>
                <a:spcPct val="120000"/>
              </a:lnSpc>
              <a:spcBef>
                <a:spcPts val="0"/>
              </a:spcBef>
              <a:buNone/>
            </a:pPr>
            <a:r>
              <a:rPr lang="en-GB" sz="2000" dirty="0"/>
              <a:t>Available at: </a:t>
            </a:r>
            <a:r>
              <a:rPr lang="en-GB" sz="2000" dirty="0">
                <a:hlinkClick r:id="rId11"/>
              </a:rPr>
              <a:t>http://uk.businessinsider.com/star-wars-battlefront-2-ea-apologizes-for-loot-box-fiasco-2018-4?r=US&amp;IR=T</a:t>
            </a:r>
            <a:r>
              <a:rPr lang="en-GB" sz="2000" dirty="0"/>
              <a:t> [Accessed on: 25.04.2018]</a:t>
            </a:r>
          </a:p>
          <a:p>
            <a:pPr marL="0" indent="0">
              <a:lnSpc>
                <a:spcPct val="110000"/>
              </a:lnSpc>
              <a:spcBef>
                <a:spcPts val="0"/>
              </a:spcBef>
              <a:buNone/>
            </a:pPr>
            <a:endParaRPr lang="en-GB" sz="2000" dirty="0"/>
          </a:p>
          <a:p>
            <a:pPr marL="0" indent="0">
              <a:lnSpc>
                <a:spcPct val="110000"/>
              </a:lnSpc>
              <a:spcBef>
                <a:spcPts val="0"/>
              </a:spcBef>
              <a:buNone/>
            </a:pPr>
            <a:r>
              <a:rPr lang="en-GB" sz="2000" dirty="0"/>
              <a:t>Good, OS. (2017) </a:t>
            </a:r>
            <a:r>
              <a:rPr lang="en-GB" sz="2000" i="1" dirty="0"/>
              <a:t>U.K. lawmaker gets involved in loot-box controversy </a:t>
            </a:r>
            <a:r>
              <a:rPr lang="en-GB" sz="2000" dirty="0"/>
              <a:t>[online] Polygon: Washington 15</a:t>
            </a:r>
            <a:r>
              <a:rPr lang="en-GB" sz="2000" baseline="30000" dirty="0"/>
              <a:t>th</a:t>
            </a:r>
            <a:r>
              <a:rPr lang="en-GB" sz="2000" dirty="0"/>
              <a:t> October.</a:t>
            </a:r>
          </a:p>
          <a:p>
            <a:pPr marL="0" indent="0">
              <a:lnSpc>
                <a:spcPct val="110000"/>
              </a:lnSpc>
              <a:spcBef>
                <a:spcPts val="0"/>
              </a:spcBef>
              <a:buNone/>
            </a:pPr>
            <a:r>
              <a:rPr lang="en-GB" sz="2000" i="1" dirty="0"/>
              <a:t>Available at: </a:t>
            </a:r>
            <a:r>
              <a:rPr lang="en-GB" sz="2000" dirty="0">
                <a:hlinkClick r:id="rId12"/>
              </a:rPr>
              <a:t>https://www.polygon.com/2017/10/15/16478458/loot-box-microtransactions-legality-uk</a:t>
            </a:r>
            <a:r>
              <a:rPr lang="en-GB" sz="2000" dirty="0"/>
              <a:t> [Accessed on: 26.04.2018]</a:t>
            </a:r>
          </a:p>
          <a:p>
            <a:pPr marL="0" indent="0">
              <a:lnSpc>
                <a:spcPct val="120000"/>
              </a:lnSpc>
              <a:spcBef>
                <a:spcPts val="0"/>
              </a:spcBef>
              <a:buNone/>
            </a:pPr>
            <a:endParaRPr lang="en-GB" sz="2000" dirty="0"/>
          </a:p>
          <a:p>
            <a:pPr marL="0" indent="0">
              <a:lnSpc>
                <a:spcPct val="120000"/>
              </a:lnSpc>
              <a:spcBef>
                <a:spcPts val="0"/>
              </a:spcBef>
              <a:buNone/>
            </a:pPr>
            <a:r>
              <a:rPr lang="en-GB" sz="2000" dirty="0"/>
              <a:t>Griffiths, M. (2017) </a:t>
            </a:r>
            <a:r>
              <a:rPr lang="en-GB" sz="2000" i="1" dirty="0"/>
              <a:t>Is the buying of loot boxes in videogames a form of gambling or gaming? </a:t>
            </a:r>
            <a:r>
              <a:rPr lang="en-GB" sz="2000" dirty="0"/>
              <a:t> Nottingham University: Nottingham</a:t>
            </a:r>
          </a:p>
          <a:p>
            <a:pPr marL="0" indent="0">
              <a:lnSpc>
                <a:spcPct val="120000"/>
              </a:lnSpc>
              <a:spcBef>
                <a:spcPts val="0"/>
              </a:spcBef>
              <a:buNone/>
            </a:pPr>
            <a:r>
              <a:rPr lang="en-GB" sz="2000" dirty="0"/>
              <a:t>Available at: </a:t>
            </a:r>
            <a:r>
              <a:rPr lang="en-GB" sz="2000" dirty="0">
                <a:hlinkClick r:id="rId13"/>
              </a:rPr>
              <a:t>http://irep.ntu.ac.uk/id/eprint/32496/1/PubSub9996_Griffiths.pdf</a:t>
            </a:r>
            <a:r>
              <a:rPr lang="en-GB" sz="2000" dirty="0"/>
              <a:t> [Accessed on: 17.04.2018]</a:t>
            </a:r>
          </a:p>
          <a:p>
            <a:pPr marL="0" indent="0">
              <a:lnSpc>
                <a:spcPct val="110000"/>
              </a:lnSpc>
              <a:spcBef>
                <a:spcPts val="0"/>
              </a:spcBef>
              <a:buNone/>
            </a:pPr>
            <a:endParaRPr lang="en-GB" sz="2000" dirty="0"/>
          </a:p>
          <a:p>
            <a:pPr marL="0" indent="0">
              <a:lnSpc>
                <a:spcPct val="120000"/>
              </a:lnSpc>
              <a:spcBef>
                <a:spcPts val="0"/>
              </a:spcBef>
              <a:buNone/>
            </a:pPr>
            <a:r>
              <a:rPr lang="en-GB" sz="2000" dirty="0"/>
              <a:t>Hall, C. (2018) </a:t>
            </a:r>
            <a:r>
              <a:rPr lang="en-GB" sz="2000" i="1" dirty="0"/>
              <a:t>South Korea fines game companies close to $1M over loot crates </a:t>
            </a:r>
            <a:r>
              <a:rPr lang="en-GB" sz="2000" dirty="0"/>
              <a:t>[online] Polygon: Washington 10</a:t>
            </a:r>
            <a:r>
              <a:rPr lang="en-GB" sz="2000" baseline="30000" dirty="0"/>
              <a:t>th</a:t>
            </a:r>
            <a:r>
              <a:rPr lang="en-GB" sz="2000" dirty="0"/>
              <a:t> April.</a:t>
            </a:r>
          </a:p>
          <a:p>
            <a:pPr marL="0" indent="0">
              <a:lnSpc>
                <a:spcPct val="120000"/>
              </a:lnSpc>
              <a:spcBef>
                <a:spcPts val="0"/>
              </a:spcBef>
              <a:buNone/>
            </a:pPr>
            <a:r>
              <a:rPr lang="en-GB" sz="2000" dirty="0"/>
              <a:t>Available at: </a:t>
            </a:r>
            <a:r>
              <a:rPr lang="en-GB" sz="2000" dirty="0">
                <a:hlinkClick r:id="rId14"/>
              </a:rPr>
              <a:t>https://www.polygon.com/2018/4/10/17219006/loot-crate-south-korea-fines-nexon-one-million</a:t>
            </a:r>
            <a:r>
              <a:rPr lang="en-GB" sz="2000" dirty="0"/>
              <a:t> [Accessed on: 23.04.2018]</a:t>
            </a:r>
          </a:p>
          <a:p>
            <a:pPr marL="0" indent="0">
              <a:lnSpc>
                <a:spcPct val="120000"/>
              </a:lnSpc>
              <a:spcBef>
                <a:spcPts val="0"/>
              </a:spcBef>
              <a:buNone/>
            </a:pPr>
            <a:endParaRPr lang="en-GB" sz="2000" dirty="0"/>
          </a:p>
          <a:p>
            <a:pPr marL="0" indent="0">
              <a:lnSpc>
                <a:spcPct val="120000"/>
              </a:lnSpc>
              <a:spcBef>
                <a:spcPts val="0"/>
              </a:spcBef>
              <a:buNone/>
            </a:pPr>
            <a:r>
              <a:rPr lang="en-GB" sz="2000" dirty="0"/>
              <a:t>Henriques, A. &amp; Richardson, J. (2004) </a:t>
            </a:r>
            <a:r>
              <a:rPr lang="en-GB" sz="2000" i="1" dirty="0"/>
              <a:t>The Triple Bottom Line. </a:t>
            </a:r>
            <a:r>
              <a:rPr lang="en-GB" sz="2000" dirty="0"/>
              <a:t>Earthscan: London</a:t>
            </a:r>
          </a:p>
          <a:p>
            <a:pPr marL="0" indent="0">
              <a:lnSpc>
                <a:spcPct val="120000"/>
              </a:lnSpc>
              <a:spcBef>
                <a:spcPts val="0"/>
              </a:spcBef>
              <a:buNone/>
            </a:pPr>
            <a:endParaRPr lang="en-GB" sz="2000" dirty="0"/>
          </a:p>
          <a:p>
            <a:pPr marL="0" indent="0">
              <a:lnSpc>
                <a:spcPct val="120000"/>
              </a:lnSpc>
              <a:spcBef>
                <a:spcPts val="0"/>
              </a:spcBef>
              <a:buNone/>
            </a:pPr>
            <a:r>
              <a:rPr lang="en-GB" sz="2000" dirty="0"/>
              <a:t>HM GOVERNMENT (2017) </a:t>
            </a:r>
            <a:r>
              <a:rPr lang="en-GB" sz="2000" i="1" dirty="0"/>
              <a:t>Internet Safety Strategy – Green paper </a:t>
            </a:r>
            <a:r>
              <a:rPr lang="en-GB" sz="2000" dirty="0"/>
              <a:t>[online] October.</a:t>
            </a:r>
          </a:p>
          <a:p>
            <a:pPr marL="0" indent="0">
              <a:lnSpc>
                <a:spcPct val="120000"/>
              </a:lnSpc>
              <a:spcBef>
                <a:spcPts val="0"/>
              </a:spcBef>
              <a:buNone/>
            </a:pPr>
            <a:r>
              <a:rPr lang="en-GB" sz="2000" i="1" dirty="0"/>
              <a:t>Available at: </a:t>
            </a:r>
            <a:r>
              <a:rPr lang="en-GB" sz="2000" dirty="0">
                <a:hlinkClick r:id="rId15"/>
              </a:rPr>
              <a:t>https://assets.publishing.service.gov.uk/government/uploads/system/uploads/attachment_data/file/650949/Internet_Safety_Strategy_green_paper.pdf</a:t>
            </a:r>
            <a:r>
              <a:rPr lang="en-GB" sz="2000" dirty="0"/>
              <a:t> [Accessed on: 22.04.2018]</a:t>
            </a:r>
          </a:p>
          <a:p>
            <a:pPr marL="0" indent="0">
              <a:lnSpc>
                <a:spcPct val="110000"/>
              </a:lnSpc>
              <a:spcBef>
                <a:spcPts val="0"/>
              </a:spcBef>
              <a:buNone/>
            </a:pPr>
            <a:endParaRPr lang="en-GB" sz="2000" dirty="0"/>
          </a:p>
          <a:p>
            <a:pPr marL="0" indent="0">
              <a:buNone/>
            </a:pPr>
            <a:endParaRPr lang="en-GB" sz="1100" dirty="0"/>
          </a:p>
        </p:txBody>
      </p:sp>
    </p:spTree>
    <p:extLst>
      <p:ext uri="{BB962C8B-B14F-4D97-AF65-F5344CB8AC3E}">
        <p14:creationId xmlns:p14="http://schemas.microsoft.com/office/powerpoint/2010/main" val="42855125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916ED2E-E813-421D-8020-AE9E276CF5B8}"/>
              </a:ext>
            </a:extLst>
          </p:cNvPr>
          <p:cNvSpPr/>
          <p:nvPr/>
        </p:nvSpPr>
        <p:spPr>
          <a:xfrm>
            <a:off x="513347" y="197852"/>
            <a:ext cx="11149264" cy="6395597"/>
          </a:xfrm>
          <a:prstGeom prst="rect">
            <a:avLst/>
          </a:prstGeom>
        </p:spPr>
        <p:txBody>
          <a:bodyPr wrap="square">
            <a:spAutoFit/>
          </a:bodyPr>
          <a:lstStyle/>
          <a:p>
            <a:endParaRPr lang="en-GB" sz="800" dirty="0"/>
          </a:p>
          <a:p>
            <a:pPr>
              <a:lnSpc>
                <a:spcPct val="110000"/>
              </a:lnSpc>
            </a:pPr>
            <a:r>
              <a:rPr lang="en-GB" sz="800" dirty="0"/>
              <a:t>Hood, V. (2017) </a:t>
            </a:r>
            <a:r>
              <a:rPr lang="en-GB" sz="800" i="1" dirty="0"/>
              <a:t>What the UK can learn from the Far East’s battle with Loot Boxes. </a:t>
            </a:r>
            <a:r>
              <a:rPr lang="en-GB" sz="800" dirty="0"/>
              <a:t>[online] Eurogamer 20</a:t>
            </a:r>
            <a:r>
              <a:rPr lang="en-GB" sz="800" baseline="30000" dirty="0"/>
              <a:t>th</a:t>
            </a:r>
            <a:r>
              <a:rPr lang="en-GB" sz="800" dirty="0"/>
              <a:t> October. </a:t>
            </a:r>
          </a:p>
          <a:p>
            <a:pPr>
              <a:lnSpc>
                <a:spcPct val="110000"/>
              </a:lnSpc>
            </a:pPr>
            <a:r>
              <a:rPr lang="en-GB" sz="800" dirty="0"/>
              <a:t>Available at: </a:t>
            </a:r>
            <a:r>
              <a:rPr lang="en-GB" sz="800" dirty="0">
                <a:hlinkClick r:id="rId3"/>
              </a:rPr>
              <a:t>https://www.eurogamer.net/articles/2017-10-19-what-the-uk-can-learn-from-the-far-easts-battle-with-loot-boxes</a:t>
            </a:r>
            <a:r>
              <a:rPr lang="en-GB" sz="800" dirty="0"/>
              <a:t> [Accessed on: 23.04.2018]</a:t>
            </a:r>
          </a:p>
          <a:p>
            <a:pPr>
              <a:lnSpc>
                <a:spcPct val="110000"/>
              </a:lnSpc>
            </a:pPr>
            <a:endParaRPr lang="en-GB" sz="800" dirty="0"/>
          </a:p>
          <a:p>
            <a:pPr>
              <a:lnSpc>
                <a:spcPct val="110000"/>
              </a:lnSpc>
            </a:pPr>
            <a:r>
              <a:rPr lang="en-GB" sz="800" dirty="0" err="1"/>
              <a:t>Kain</a:t>
            </a:r>
            <a:r>
              <a:rPr lang="en-GB" sz="800" dirty="0"/>
              <a:t>, E. (2017) </a:t>
            </a:r>
            <a:r>
              <a:rPr lang="en-GB" sz="800" i="1" dirty="0"/>
              <a:t>EA Shares plummet after ‘Star Wars: Battlefront II’ Loot Box Fiasco. </a:t>
            </a:r>
            <a:r>
              <a:rPr lang="en-GB" sz="800" dirty="0"/>
              <a:t>[online] Forbes: USA 28</a:t>
            </a:r>
            <a:r>
              <a:rPr lang="en-GB" sz="800" baseline="30000" dirty="0"/>
              <a:t>th</a:t>
            </a:r>
            <a:r>
              <a:rPr lang="en-GB" sz="800" dirty="0"/>
              <a:t> November. </a:t>
            </a:r>
          </a:p>
          <a:p>
            <a:pPr>
              <a:lnSpc>
                <a:spcPct val="110000"/>
              </a:lnSpc>
            </a:pPr>
            <a:r>
              <a:rPr lang="en-GB" sz="800" dirty="0"/>
              <a:t> Available at: </a:t>
            </a:r>
            <a:r>
              <a:rPr lang="en-GB" sz="800" dirty="0">
                <a:hlinkClick r:id="rId4"/>
              </a:rPr>
              <a:t>https://www.forbes.com/sites/erikkain/2017/11/28/ea-shares-plummet-after-star-wars-battlefront-ii-loot-box-fiasco/#451ce2336f37</a:t>
            </a:r>
            <a:r>
              <a:rPr lang="en-GB" sz="800" dirty="0"/>
              <a:t> [Accessed on: 20.04.2018]</a:t>
            </a:r>
          </a:p>
          <a:p>
            <a:pPr>
              <a:lnSpc>
                <a:spcPct val="110000"/>
              </a:lnSpc>
            </a:pPr>
            <a:endParaRPr lang="en-GB" sz="800" dirty="0"/>
          </a:p>
          <a:p>
            <a:pPr>
              <a:lnSpc>
                <a:spcPct val="110000"/>
              </a:lnSpc>
            </a:pPr>
            <a:r>
              <a:rPr lang="en-GB" sz="800" dirty="0" err="1"/>
              <a:t>Lumb</a:t>
            </a:r>
            <a:r>
              <a:rPr lang="en-GB" sz="800" dirty="0"/>
              <a:t>, D. (2018) </a:t>
            </a:r>
            <a:r>
              <a:rPr lang="en-GB" sz="800" i="1" dirty="0"/>
              <a:t>Can Legislation fix gaming’s loot box problem? </a:t>
            </a:r>
            <a:r>
              <a:rPr lang="en-GB" sz="800" dirty="0"/>
              <a:t>[online] </a:t>
            </a:r>
            <a:r>
              <a:rPr lang="en-GB" sz="800" dirty="0" err="1"/>
              <a:t>Engadget</a:t>
            </a:r>
            <a:r>
              <a:rPr lang="en-GB" sz="800" dirty="0"/>
              <a:t>: UK 24</a:t>
            </a:r>
            <a:r>
              <a:rPr lang="en-GB" sz="800" baseline="30000" dirty="0"/>
              <a:t>th</a:t>
            </a:r>
            <a:r>
              <a:rPr lang="en-GB" sz="800" dirty="0"/>
              <a:t> February.</a:t>
            </a:r>
          </a:p>
          <a:p>
            <a:pPr>
              <a:lnSpc>
                <a:spcPct val="110000"/>
              </a:lnSpc>
            </a:pPr>
            <a:r>
              <a:rPr lang="en-GB" sz="800" dirty="0"/>
              <a:t>Available at: </a:t>
            </a:r>
            <a:r>
              <a:rPr lang="en-GB" sz="800" dirty="0">
                <a:hlinkClick r:id="rId5"/>
              </a:rPr>
              <a:t>https://www.engadget.com/2018/02/24/loot-boxes-gambling-legislation/</a:t>
            </a:r>
            <a:r>
              <a:rPr lang="en-GB" sz="800" dirty="0"/>
              <a:t> [Accessed on: 22.04.2018]</a:t>
            </a:r>
          </a:p>
          <a:p>
            <a:pPr>
              <a:lnSpc>
                <a:spcPct val="110000"/>
              </a:lnSpc>
            </a:pPr>
            <a:endParaRPr lang="en-GB" sz="800" dirty="0"/>
          </a:p>
          <a:p>
            <a:pPr>
              <a:lnSpc>
                <a:spcPct val="110000"/>
              </a:lnSpc>
            </a:pPr>
            <a:r>
              <a:rPr lang="en-GB" sz="800" dirty="0"/>
              <a:t>Matten, D. &amp; Crane, A. (2005) 'CORPORATE CITIZENSHIP: TOWARD AN EXTENDED THEORETICAL CONCEPTUALIZATION', </a:t>
            </a:r>
            <a:r>
              <a:rPr lang="en-GB" sz="800" i="1" dirty="0"/>
              <a:t>Academy Of Management Review</a:t>
            </a:r>
            <a:r>
              <a:rPr lang="en-GB" sz="800" dirty="0"/>
              <a:t>, 30, 1, pp. 166-179, Business Source Complete: EBSCO</a:t>
            </a:r>
            <a:r>
              <a:rPr lang="en-GB" sz="800" i="1" dirty="0"/>
              <a:t>host</a:t>
            </a:r>
            <a:r>
              <a:rPr lang="en-GB" sz="800" dirty="0"/>
              <a:t>, viewed 25 April 2018.</a:t>
            </a:r>
          </a:p>
          <a:p>
            <a:pPr>
              <a:lnSpc>
                <a:spcPct val="110000"/>
              </a:lnSpc>
            </a:pPr>
            <a:endParaRPr lang="en-GB" sz="800" dirty="0"/>
          </a:p>
          <a:p>
            <a:r>
              <a:rPr lang="en-GB" sz="800" dirty="0"/>
              <a:t>Orland, K. (2018) </a:t>
            </a:r>
            <a:r>
              <a:rPr lang="en-GB" sz="800" i="1" dirty="0"/>
              <a:t>No video game loot boxes for buyers under 21, say proposed Hawaii bills. </a:t>
            </a:r>
            <a:r>
              <a:rPr lang="en-GB" sz="800" dirty="0"/>
              <a:t>[online] </a:t>
            </a:r>
            <a:r>
              <a:rPr lang="en-GB" sz="800" dirty="0" err="1"/>
              <a:t>arstechnica</a:t>
            </a:r>
            <a:r>
              <a:rPr lang="en-GB" sz="800" dirty="0"/>
              <a:t> 13</a:t>
            </a:r>
            <a:r>
              <a:rPr lang="en-GB" sz="800" baseline="30000" dirty="0"/>
              <a:t>th</a:t>
            </a:r>
            <a:r>
              <a:rPr lang="en-GB" sz="800" dirty="0"/>
              <a:t> February.</a:t>
            </a:r>
          </a:p>
          <a:p>
            <a:r>
              <a:rPr lang="en-GB" sz="800" dirty="0"/>
              <a:t>Available at: </a:t>
            </a:r>
            <a:r>
              <a:rPr lang="en-GB" sz="800" dirty="0">
                <a:hlinkClick r:id="rId6"/>
              </a:rPr>
              <a:t>https://arstechnica.com/gaming/2018/02/no-video-game-loot-boxes-for-buyers-under-21-says-proposed-hawaii-bills/</a:t>
            </a:r>
            <a:r>
              <a:rPr lang="en-GB" sz="800" dirty="0"/>
              <a:t> [Accessed on: 18.04.2018]</a:t>
            </a:r>
          </a:p>
          <a:p>
            <a:pPr>
              <a:lnSpc>
                <a:spcPct val="110000"/>
              </a:lnSpc>
            </a:pPr>
            <a:endParaRPr lang="en-GB" sz="800" dirty="0"/>
          </a:p>
          <a:p>
            <a:pPr>
              <a:lnSpc>
                <a:spcPct val="110000"/>
              </a:lnSpc>
            </a:pPr>
            <a:r>
              <a:rPr lang="en-GB" sz="800" dirty="0"/>
              <a:t>Osborn, A. (2017) </a:t>
            </a:r>
            <a:r>
              <a:rPr lang="en-GB" sz="800" i="1" dirty="0"/>
              <a:t>Star Wars Battlefront 2’s microtransactions were reportedly pulled after Disney expressed concerns to EA. </a:t>
            </a:r>
            <a:r>
              <a:rPr lang="en-GB" sz="800" dirty="0"/>
              <a:t>[online] IGN:UK 18</a:t>
            </a:r>
            <a:r>
              <a:rPr lang="en-GB" sz="800" baseline="30000" dirty="0"/>
              <a:t>th</a:t>
            </a:r>
            <a:r>
              <a:rPr lang="en-GB" sz="800" dirty="0"/>
              <a:t> November. </a:t>
            </a:r>
          </a:p>
          <a:p>
            <a:pPr>
              <a:lnSpc>
                <a:spcPct val="110000"/>
              </a:lnSpc>
            </a:pPr>
            <a:r>
              <a:rPr lang="en-GB" sz="800" dirty="0"/>
              <a:t>Available at: </a:t>
            </a:r>
            <a:r>
              <a:rPr lang="en-GB" sz="800" dirty="0">
                <a:hlinkClick r:id="rId7"/>
              </a:rPr>
              <a:t>http://uk.ign.com/articles/2017/11/18/star-wars-battlefront-2s-microtransactions-were-reportedly-pulled-after-disney-expressed-concerns-to-ea</a:t>
            </a:r>
            <a:r>
              <a:rPr lang="en-GB" sz="800" dirty="0"/>
              <a:t> [Accessed on: 20.04.2018]</a:t>
            </a:r>
          </a:p>
          <a:p>
            <a:endParaRPr lang="en-GB" sz="800" dirty="0"/>
          </a:p>
          <a:p>
            <a:pPr>
              <a:lnSpc>
                <a:spcPct val="110000"/>
              </a:lnSpc>
            </a:pPr>
            <a:r>
              <a:rPr lang="en-GB" sz="800" dirty="0"/>
              <a:t>Park, G. (2017) </a:t>
            </a:r>
            <a:r>
              <a:rPr lang="en-GB" sz="800" i="1" dirty="0"/>
              <a:t>How a Star Wars video game faced charges that it was gambling. </a:t>
            </a:r>
            <a:r>
              <a:rPr lang="en-GB" sz="800" dirty="0"/>
              <a:t>[online] Washington Post: USA 18</a:t>
            </a:r>
            <a:r>
              <a:rPr lang="en-GB" sz="800" baseline="30000" dirty="0"/>
              <a:t>th</a:t>
            </a:r>
            <a:r>
              <a:rPr lang="en-GB" sz="800" dirty="0"/>
              <a:t> November.  </a:t>
            </a:r>
          </a:p>
          <a:p>
            <a:pPr>
              <a:lnSpc>
                <a:spcPct val="110000"/>
              </a:lnSpc>
            </a:pPr>
            <a:r>
              <a:rPr lang="en-GB" sz="800" dirty="0"/>
              <a:t>Available at: </a:t>
            </a:r>
            <a:r>
              <a:rPr lang="en-GB" sz="800" dirty="0">
                <a:hlinkClick r:id="rId8"/>
              </a:rPr>
              <a:t>https://www.washingtonpost.com/news/comic-riffs/wp/2017/11/18/how-a-star-wars-video-game-faced-charges-that-it-was-promoting-gambling/?noredirect=on&amp;utm_term=.64adb1b3f57f</a:t>
            </a:r>
            <a:r>
              <a:rPr lang="en-GB" sz="800" dirty="0"/>
              <a:t> [Accessed on: 18.04.2018]</a:t>
            </a:r>
          </a:p>
          <a:p>
            <a:pPr>
              <a:lnSpc>
                <a:spcPct val="110000"/>
              </a:lnSpc>
            </a:pPr>
            <a:endParaRPr lang="en-GB" sz="800" dirty="0"/>
          </a:p>
          <a:p>
            <a:pPr>
              <a:lnSpc>
                <a:spcPct val="110000"/>
              </a:lnSpc>
            </a:pPr>
            <a:r>
              <a:rPr lang="en-GB" sz="800" dirty="0"/>
              <a:t>Plunkett, L. (2017) </a:t>
            </a:r>
            <a:r>
              <a:rPr lang="en-GB" sz="800" i="1" dirty="0"/>
              <a:t>Hawaii Wants To Fight The 'Predatory Behaviour' Of Loot Boxes. </a:t>
            </a:r>
            <a:r>
              <a:rPr lang="en-GB" sz="800" dirty="0"/>
              <a:t>[online] </a:t>
            </a:r>
            <a:r>
              <a:rPr lang="en-GB" sz="800" dirty="0" err="1"/>
              <a:t>Kotaku</a:t>
            </a:r>
            <a:r>
              <a:rPr lang="en-GB" sz="800" dirty="0"/>
              <a:t> 21</a:t>
            </a:r>
            <a:r>
              <a:rPr lang="en-GB" sz="800" baseline="30000" dirty="0"/>
              <a:t>st</a:t>
            </a:r>
            <a:r>
              <a:rPr lang="en-GB" sz="800" dirty="0"/>
              <a:t> November.</a:t>
            </a:r>
          </a:p>
          <a:p>
            <a:pPr>
              <a:lnSpc>
                <a:spcPct val="110000"/>
              </a:lnSpc>
            </a:pPr>
            <a:r>
              <a:rPr lang="en-GB" sz="800" i="1" dirty="0"/>
              <a:t>Available at: </a:t>
            </a:r>
            <a:r>
              <a:rPr lang="en-GB" sz="800" dirty="0">
                <a:hlinkClick r:id="rId9"/>
              </a:rPr>
              <a:t>https://kotaku.com/hawaii-wants-to-fight-the-predatory-behavior-of-loot-1820664617</a:t>
            </a:r>
            <a:r>
              <a:rPr lang="en-GB" sz="800" dirty="0"/>
              <a:t> [Accessed on: 24.04.2018]</a:t>
            </a:r>
          </a:p>
          <a:p>
            <a:pPr>
              <a:lnSpc>
                <a:spcPct val="110000"/>
              </a:lnSpc>
            </a:pPr>
            <a:endParaRPr lang="en-GB" sz="800" dirty="0"/>
          </a:p>
          <a:p>
            <a:pPr>
              <a:lnSpc>
                <a:spcPct val="110000"/>
              </a:lnSpc>
            </a:pPr>
            <a:r>
              <a:rPr lang="en-GB" sz="800" dirty="0" err="1"/>
              <a:t>Qutee</a:t>
            </a:r>
            <a:r>
              <a:rPr lang="en-GB" sz="800" dirty="0"/>
              <a:t> (2018) </a:t>
            </a:r>
            <a:r>
              <a:rPr lang="en-GB" sz="800" i="1" dirty="0"/>
              <a:t>A report by </a:t>
            </a:r>
            <a:r>
              <a:rPr lang="en-GB" sz="800" i="1" dirty="0" err="1"/>
              <a:t>Qutee</a:t>
            </a:r>
            <a:r>
              <a:rPr lang="en-GB" sz="800" i="1" dirty="0"/>
              <a:t> into how players really feel about Gaming in 2018. </a:t>
            </a:r>
            <a:r>
              <a:rPr lang="en-GB" sz="800" dirty="0" err="1"/>
              <a:t>Qutee</a:t>
            </a:r>
            <a:r>
              <a:rPr lang="en-GB" sz="800" dirty="0"/>
              <a:t>.</a:t>
            </a:r>
          </a:p>
          <a:p>
            <a:pPr>
              <a:lnSpc>
                <a:spcPct val="110000"/>
              </a:lnSpc>
            </a:pPr>
            <a:r>
              <a:rPr lang="en-GB" sz="800" dirty="0"/>
              <a:t>Available at: </a:t>
            </a:r>
            <a:r>
              <a:rPr lang="en-GB" sz="800" dirty="0">
                <a:hlinkClick r:id="rId10" action="ppaction://hlinkfile"/>
              </a:rPr>
              <a:t>file:///C:/Users/User/Downloads/Qutee-Gaming-Today-Report.pdf</a:t>
            </a:r>
            <a:r>
              <a:rPr lang="en-GB" sz="800" dirty="0"/>
              <a:t> [Accessed on: 19.04.2018]</a:t>
            </a:r>
          </a:p>
          <a:p>
            <a:pPr>
              <a:lnSpc>
                <a:spcPct val="110000"/>
              </a:lnSpc>
            </a:pPr>
            <a:endParaRPr lang="en-GB" sz="800" dirty="0"/>
          </a:p>
          <a:p>
            <a:pPr>
              <a:lnSpc>
                <a:spcPct val="110000"/>
              </a:lnSpc>
            </a:pPr>
            <a:r>
              <a:rPr lang="en-GB" sz="800" dirty="0"/>
              <a:t>Rosenburg, A. (2017) </a:t>
            </a:r>
            <a:r>
              <a:rPr lang="en-GB" sz="800" i="1" dirty="0"/>
              <a:t>The ‘Star Wars: Battlefront2’ Loot Box drama, explained. </a:t>
            </a:r>
            <a:r>
              <a:rPr lang="en-GB" sz="800" dirty="0"/>
              <a:t>[online] </a:t>
            </a:r>
            <a:r>
              <a:rPr lang="en-GB" sz="800" dirty="0" err="1"/>
              <a:t>MashableUK</a:t>
            </a:r>
            <a:r>
              <a:rPr lang="en-GB" sz="800" dirty="0"/>
              <a:t>: UK 13</a:t>
            </a:r>
            <a:r>
              <a:rPr lang="en-GB" sz="800" baseline="30000" dirty="0"/>
              <a:t>th</a:t>
            </a:r>
            <a:r>
              <a:rPr lang="en-GB" sz="800" dirty="0"/>
              <a:t> November. </a:t>
            </a:r>
          </a:p>
          <a:p>
            <a:pPr>
              <a:lnSpc>
                <a:spcPct val="110000"/>
              </a:lnSpc>
            </a:pPr>
            <a:r>
              <a:rPr lang="en-GB" sz="800" dirty="0"/>
              <a:t> Available at: </a:t>
            </a:r>
            <a:r>
              <a:rPr lang="en-GB" sz="800" dirty="0">
                <a:hlinkClick r:id="rId11"/>
              </a:rPr>
              <a:t>https://mashable.com/2017/11/13/star-wars-battlefront-2-loot-box-controversy/#oYQgyWxb9PqA</a:t>
            </a:r>
            <a:r>
              <a:rPr lang="en-GB" sz="800" dirty="0"/>
              <a:t> [Accessed on: 16.04.2018]</a:t>
            </a:r>
          </a:p>
          <a:p>
            <a:endParaRPr lang="en-GB" sz="800" dirty="0"/>
          </a:p>
          <a:p>
            <a:r>
              <a:rPr lang="en-GB" sz="800" dirty="0"/>
              <a:t>Reddit. (2017) The Largest Battlefront Community Online. [online] Reddit.</a:t>
            </a:r>
          </a:p>
          <a:p>
            <a:r>
              <a:rPr lang="en-GB" sz="800" dirty="0"/>
              <a:t>Available at: </a:t>
            </a:r>
            <a:r>
              <a:rPr lang="en-GB" sz="800" dirty="0">
                <a:hlinkClick r:id="rId12"/>
              </a:rPr>
              <a:t>https://np.reddit.com/r/StarWarsBattlefront/comments/7cff0b/seriously_i_paid_80_to_have_vader_locked/dppum98/</a:t>
            </a:r>
            <a:r>
              <a:rPr lang="en-GB" sz="800" dirty="0"/>
              <a:t> [Accessed on: 21.04.2018]</a:t>
            </a:r>
          </a:p>
          <a:p>
            <a:endParaRPr lang="en-GB" sz="800" dirty="0"/>
          </a:p>
          <a:p>
            <a:r>
              <a:rPr lang="en-GB" sz="800" dirty="0"/>
              <a:t>Ruddock, S. (2018) </a:t>
            </a:r>
            <a:r>
              <a:rPr lang="en-GB" sz="800" i="1" cap="all" dirty="0"/>
              <a:t>New Hampshire Senator Wants The Government To Look Into Loot Boxes </a:t>
            </a:r>
            <a:r>
              <a:rPr lang="en-GB" sz="800" dirty="0"/>
              <a:t>[online] </a:t>
            </a:r>
            <a:r>
              <a:rPr lang="en-GB" sz="800" dirty="0" err="1"/>
              <a:t>PlayUSA</a:t>
            </a:r>
            <a:r>
              <a:rPr lang="en-GB" sz="800" dirty="0"/>
              <a:t>: Las Vegas 28</a:t>
            </a:r>
            <a:r>
              <a:rPr lang="en-GB" sz="800" baseline="30000" dirty="0"/>
              <a:t>th</a:t>
            </a:r>
            <a:r>
              <a:rPr lang="en-GB" sz="800" dirty="0"/>
              <a:t> February.</a:t>
            </a:r>
          </a:p>
          <a:p>
            <a:r>
              <a:rPr lang="en-GB" sz="800" dirty="0"/>
              <a:t>Available at: </a:t>
            </a:r>
            <a:r>
              <a:rPr lang="en-GB" sz="800" dirty="0">
                <a:hlinkClick r:id="rId13"/>
              </a:rPr>
              <a:t>https://www.playusa.com/hassan-loot-boxes-ftc/</a:t>
            </a:r>
            <a:r>
              <a:rPr lang="en-GB" sz="800" dirty="0"/>
              <a:t> [Accessed on: 18.04.2018}</a:t>
            </a:r>
          </a:p>
          <a:p>
            <a:endParaRPr lang="en-GB" sz="800" dirty="0"/>
          </a:p>
          <a:p>
            <a:pPr>
              <a:lnSpc>
                <a:spcPct val="110000"/>
              </a:lnSpc>
            </a:pPr>
            <a:r>
              <a:rPr lang="en-GB" sz="800" dirty="0"/>
              <a:t>UK Government and Parliament, (2018) Petition: </a:t>
            </a:r>
            <a:r>
              <a:rPr lang="en-GB" sz="800" i="1" dirty="0"/>
              <a:t>Adapt gambling laws to include gambling in video games which targets children. </a:t>
            </a:r>
            <a:r>
              <a:rPr lang="en-GB" sz="800" dirty="0"/>
              <a:t>[online] 4</a:t>
            </a:r>
            <a:r>
              <a:rPr lang="en-GB" sz="800" baseline="30000" dirty="0"/>
              <a:t>th</a:t>
            </a:r>
            <a:r>
              <a:rPr lang="en-GB" sz="800" dirty="0"/>
              <a:t> April.</a:t>
            </a:r>
          </a:p>
          <a:p>
            <a:pPr>
              <a:lnSpc>
                <a:spcPct val="110000"/>
              </a:lnSpc>
            </a:pPr>
            <a:r>
              <a:rPr lang="en-GB" sz="800" dirty="0"/>
              <a:t>Available at: </a:t>
            </a:r>
            <a:r>
              <a:rPr lang="en-GB" sz="800" dirty="0">
                <a:hlinkClick r:id="rId14"/>
              </a:rPr>
              <a:t>https://petition.parliament.uk/petitions/201300</a:t>
            </a:r>
            <a:r>
              <a:rPr lang="en-GB" sz="800" dirty="0"/>
              <a:t> [Accessed on: 223.04.2018]</a:t>
            </a:r>
          </a:p>
          <a:p>
            <a:endParaRPr lang="en-GB" sz="800" dirty="0"/>
          </a:p>
          <a:p>
            <a:r>
              <a:rPr lang="en-GB" sz="800" dirty="0" err="1"/>
              <a:t>Visser</a:t>
            </a:r>
            <a:r>
              <a:rPr lang="en-GB" sz="800" dirty="0"/>
              <a:t>, W. </a:t>
            </a:r>
            <a:r>
              <a:rPr lang="en-GB" sz="800" i="1" dirty="0"/>
              <a:t>CORPORATE SOCIAL RESPONSIBILITY IN DEVELOPING COUNTRIES </a:t>
            </a:r>
            <a:r>
              <a:rPr lang="en-GB" sz="800" dirty="0"/>
              <a:t>Chapter 21. [online]</a:t>
            </a:r>
          </a:p>
          <a:p>
            <a:r>
              <a:rPr lang="en-GB" sz="800" i="1" dirty="0"/>
              <a:t>Available at: </a:t>
            </a:r>
            <a:r>
              <a:rPr lang="en-GB" sz="800" dirty="0">
                <a:hlinkClick r:id="rId15"/>
              </a:rPr>
              <a:t>http://waynevisser.com/wp-content/uploads/2012/04/chapter_wvisser_csr_dev_countries.pdf</a:t>
            </a:r>
            <a:r>
              <a:rPr lang="en-GB" sz="800" dirty="0"/>
              <a:t>  [accessed on: 24.04.2018]</a:t>
            </a:r>
          </a:p>
          <a:p>
            <a:endParaRPr lang="en-GB" sz="800" i="1" dirty="0"/>
          </a:p>
          <a:p>
            <a:r>
              <a:rPr lang="en-GB" sz="800" dirty="0"/>
              <a:t>Webster, A. (2018) </a:t>
            </a:r>
            <a:r>
              <a:rPr lang="en-GB" sz="800" i="1" dirty="0"/>
              <a:t>EA says it’s learned from Star Wars Battlefront controversy, vows to ‘be better’. </a:t>
            </a:r>
            <a:r>
              <a:rPr lang="en-GB" sz="800" dirty="0"/>
              <a:t>[online] The Verge: Washington 13</a:t>
            </a:r>
            <a:r>
              <a:rPr lang="en-GB" sz="800" baseline="30000" dirty="0"/>
              <a:t>th</a:t>
            </a:r>
            <a:r>
              <a:rPr lang="en-GB" sz="800" dirty="0"/>
              <a:t> April.</a:t>
            </a:r>
          </a:p>
          <a:p>
            <a:r>
              <a:rPr lang="en-GB" sz="800" dirty="0"/>
              <a:t>Available at:  </a:t>
            </a:r>
            <a:r>
              <a:rPr lang="en-GB" sz="800" dirty="0">
                <a:hlinkClick r:id="rId16"/>
              </a:rPr>
              <a:t>https://www.theverge.com/2018/4/13/17230874/ea-star-wars-battlefront-2-loot-box-patrick-soderlund-interview</a:t>
            </a:r>
            <a:r>
              <a:rPr lang="en-GB" sz="800" dirty="0"/>
              <a:t> [Accessed on: 23.04.2018]</a:t>
            </a:r>
          </a:p>
          <a:p>
            <a:endParaRPr lang="en-GB" sz="800" dirty="0"/>
          </a:p>
          <a:p>
            <a:r>
              <a:rPr lang="en-GB" sz="800" dirty="0"/>
              <a:t>28th European Regional Conference of the International Telecommunications Society (2017) </a:t>
            </a:r>
            <a:r>
              <a:rPr lang="en-GB" sz="800" i="1" dirty="0"/>
              <a:t>Game of chance elements in free-to-play mobile games. A freemium business model monetization tool in need of self-regulation? </a:t>
            </a:r>
            <a:r>
              <a:rPr lang="en-GB" sz="800" dirty="0"/>
              <a:t>[online] Germany 2</a:t>
            </a:r>
            <a:r>
              <a:rPr lang="en-GB" sz="800" baseline="30000" dirty="0"/>
              <a:t>nd</a:t>
            </a:r>
            <a:r>
              <a:rPr lang="en-GB" sz="800" dirty="0"/>
              <a:t> August.  </a:t>
            </a:r>
            <a:r>
              <a:rPr lang="en-GB" sz="800" i="1" dirty="0"/>
              <a:t>Available at: </a:t>
            </a:r>
            <a:r>
              <a:rPr lang="en-GB" sz="800" dirty="0">
                <a:hlinkClick r:id="rId17"/>
              </a:rPr>
              <a:t>https://www.econstor.eu/bitstream/10419/169473/1/Koeder-Tanaka.pdf</a:t>
            </a:r>
            <a:r>
              <a:rPr lang="en-GB" sz="800" dirty="0"/>
              <a:t> [Accessed on: 20.04.2018]</a:t>
            </a:r>
          </a:p>
          <a:p>
            <a:endParaRPr lang="en-GB" sz="1100" dirty="0"/>
          </a:p>
        </p:txBody>
      </p:sp>
    </p:spTree>
    <p:extLst>
      <p:ext uri="{BB962C8B-B14F-4D97-AF65-F5344CB8AC3E}">
        <p14:creationId xmlns:p14="http://schemas.microsoft.com/office/powerpoint/2010/main" val="6377764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28F64C6-FE22-4FC1-A763-DFCC514811B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5C34627B-48E6-4F4D-B843-97717A86B490}"/>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2" name="Picture 11" descr="A living room filled with furniture and a fire place&#10;&#10;Description generated with very high confidence">
            <a:extLst>
              <a:ext uri="{FF2B5EF4-FFF2-40B4-BE49-F238E27FC236}">
                <a16:creationId xmlns:a16="http://schemas.microsoft.com/office/drawing/2014/main" id="{A1C67D3F-91A9-40F8-94D6-9536F6A2E14E}"/>
              </a:ext>
            </a:extLst>
          </p:cNvPr>
          <p:cNvPicPr>
            <a:picLocks noChangeAspect="1"/>
          </p:cNvPicPr>
          <p:nvPr/>
        </p:nvPicPr>
        <p:blipFill rotWithShape="1">
          <a:blip r:embed="rId3">
            <a:extLst>
              <a:ext uri="{28A0092B-C50C-407E-A947-70E740481C1C}">
                <a14:useLocalDpi xmlns:a14="http://schemas.microsoft.com/office/drawing/2010/main" val="0"/>
              </a:ext>
            </a:extLst>
          </a:blip>
          <a:srcRect t="2997" r="-1" b="-1"/>
          <a:stretch/>
        </p:blipFill>
        <p:spPr>
          <a:xfrm>
            <a:off x="317635" y="3509433"/>
            <a:ext cx="4160452" cy="3026833"/>
          </a:xfrm>
          <a:prstGeom prst="rect">
            <a:avLst/>
          </a:prstGeom>
        </p:spPr>
      </p:pic>
      <p:pic>
        <p:nvPicPr>
          <p:cNvPr id="6" name="Picture 5" descr="A picture containing wall, indoor&#10;&#10;Description generated with very high confidence">
            <a:extLst>
              <a:ext uri="{FF2B5EF4-FFF2-40B4-BE49-F238E27FC236}">
                <a16:creationId xmlns:a16="http://schemas.microsoft.com/office/drawing/2014/main" id="{28C04A50-A62E-4C4D-9E72-FF123D16E211}"/>
              </a:ext>
            </a:extLst>
          </p:cNvPr>
          <p:cNvPicPr>
            <a:picLocks noChangeAspect="1"/>
          </p:cNvPicPr>
          <p:nvPr/>
        </p:nvPicPr>
        <p:blipFill rotWithShape="1">
          <a:blip r:embed="rId4">
            <a:extLst>
              <a:ext uri="{28A0092B-C50C-407E-A947-70E740481C1C}">
                <a14:useLocalDpi xmlns:a14="http://schemas.microsoft.com/office/drawing/2010/main" val="0"/>
              </a:ext>
            </a:extLst>
          </a:blip>
          <a:srcRect l="11080" r="3" b="3"/>
          <a:stretch/>
        </p:blipFill>
        <p:spPr>
          <a:xfrm>
            <a:off x="4638955" y="321733"/>
            <a:ext cx="3539976" cy="2985818"/>
          </a:xfrm>
          <a:prstGeom prst="rect">
            <a:avLst/>
          </a:prstGeom>
        </p:spPr>
      </p:pic>
      <p:pic>
        <p:nvPicPr>
          <p:cNvPr id="10" name="Picture 9" descr="A close up of a book shelf&#10;&#10;Description generated with high confidence">
            <a:extLst>
              <a:ext uri="{FF2B5EF4-FFF2-40B4-BE49-F238E27FC236}">
                <a16:creationId xmlns:a16="http://schemas.microsoft.com/office/drawing/2014/main" id="{D4B0061B-A353-4A65-9FC3-07B528F17F12}"/>
              </a:ext>
            </a:extLst>
          </p:cNvPr>
          <p:cNvPicPr>
            <a:picLocks noChangeAspect="1"/>
          </p:cNvPicPr>
          <p:nvPr/>
        </p:nvPicPr>
        <p:blipFill rotWithShape="1">
          <a:blip r:embed="rId5">
            <a:extLst>
              <a:ext uri="{28A0092B-C50C-407E-A947-70E740481C1C}">
                <a14:useLocalDpi xmlns:a14="http://schemas.microsoft.com/office/drawing/2010/main" val="0"/>
              </a:ext>
            </a:extLst>
          </a:blip>
          <a:srcRect t="29250" r="-3" b="7411"/>
          <a:stretch/>
        </p:blipFill>
        <p:spPr>
          <a:xfrm>
            <a:off x="8348570" y="321734"/>
            <a:ext cx="3535590" cy="2985818"/>
          </a:xfrm>
          <a:prstGeom prst="rect">
            <a:avLst/>
          </a:prstGeom>
        </p:spPr>
      </p:pic>
      <p:pic>
        <p:nvPicPr>
          <p:cNvPr id="8" name="Picture 7" descr="A room with a book shelf&#10;&#10;Description generated with very high confidence">
            <a:extLst>
              <a:ext uri="{FF2B5EF4-FFF2-40B4-BE49-F238E27FC236}">
                <a16:creationId xmlns:a16="http://schemas.microsoft.com/office/drawing/2014/main" id="{F1F536CF-CD0C-4FB6-9B2F-4594D300908F}"/>
              </a:ext>
            </a:extLst>
          </p:cNvPr>
          <p:cNvPicPr>
            <a:picLocks noChangeAspect="1"/>
          </p:cNvPicPr>
          <p:nvPr/>
        </p:nvPicPr>
        <p:blipFill rotWithShape="1">
          <a:blip r:embed="rId6">
            <a:extLst>
              <a:ext uri="{28A0092B-C50C-407E-A947-70E740481C1C}">
                <a14:useLocalDpi xmlns:a14="http://schemas.microsoft.com/office/drawing/2010/main" val="0"/>
              </a:ext>
            </a:extLst>
          </a:blip>
          <a:srcRect t="36506" b="8815"/>
          <a:stretch/>
        </p:blipFill>
        <p:spPr>
          <a:xfrm>
            <a:off x="317635" y="321733"/>
            <a:ext cx="4151681" cy="3026834"/>
          </a:xfrm>
          <a:prstGeom prst="rect">
            <a:avLst/>
          </a:prstGeom>
        </p:spPr>
      </p:pic>
      <p:sp>
        <p:nvSpPr>
          <p:cNvPr id="2" name="Title 1">
            <a:extLst>
              <a:ext uri="{FF2B5EF4-FFF2-40B4-BE49-F238E27FC236}">
                <a16:creationId xmlns:a16="http://schemas.microsoft.com/office/drawing/2014/main" id="{48D9E22F-7A6E-4CB7-BF97-0529AA48148B}"/>
              </a:ext>
            </a:extLst>
          </p:cNvPr>
          <p:cNvSpPr>
            <a:spLocks noGrp="1"/>
          </p:cNvSpPr>
          <p:nvPr>
            <p:ph type="title"/>
          </p:nvPr>
        </p:nvSpPr>
        <p:spPr>
          <a:xfrm>
            <a:off x="5021820" y="3735636"/>
            <a:ext cx="6465287" cy="1516014"/>
          </a:xfrm>
        </p:spPr>
        <p:txBody>
          <a:bodyPr vert="horz" lIns="91440" tIns="45720" rIns="91440" bIns="45720" rtlCol="0" anchor="b">
            <a:normAutofit/>
          </a:bodyPr>
          <a:lstStyle/>
          <a:p>
            <a:pPr algn="ctr"/>
            <a:r>
              <a:rPr lang="en-US" sz="4800" b="1" kern="1200" dirty="0">
                <a:solidFill>
                  <a:srgbClr val="FFFFFF"/>
                </a:solidFill>
                <a:effectLst>
                  <a:outerShdw blurRad="38100" dist="38100" dir="2700000" algn="tl">
                    <a:srgbClr val="000000">
                      <a:alpha val="43137"/>
                    </a:srgbClr>
                  </a:outerShdw>
                </a:effectLst>
                <a:latin typeface="+mj-lt"/>
                <a:ea typeface="+mj-ea"/>
                <a:cs typeface="+mj-cs"/>
              </a:rPr>
              <a:t>WHY I CHOSE THE LOOT BOX CONTROVERSY</a:t>
            </a:r>
          </a:p>
        </p:txBody>
      </p:sp>
    </p:spTree>
    <p:extLst>
      <p:ext uri="{BB962C8B-B14F-4D97-AF65-F5344CB8AC3E}">
        <p14:creationId xmlns:p14="http://schemas.microsoft.com/office/powerpoint/2010/main" val="35221775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9609</TotalTime>
  <Words>4595</Words>
  <Application>Microsoft Office PowerPoint</Application>
  <PresentationFormat>Widescreen</PresentationFormat>
  <Paragraphs>406</Paragraphs>
  <Slides>23</Slides>
  <Notes>22</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23</vt:i4>
      </vt:variant>
    </vt:vector>
  </HeadingPairs>
  <TitlesOfParts>
    <vt:vector size="30" baseType="lpstr">
      <vt:lpstr>Arial</vt:lpstr>
      <vt:lpstr>Calibri</vt:lpstr>
      <vt:lpstr>Calibri Light</vt:lpstr>
      <vt:lpstr>Helmet</vt:lpstr>
      <vt:lpstr>Times New Roman</vt:lpstr>
      <vt:lpstr>Office Theme</vt:lpstr>
      <vt:lpstr>1_Office Theme</vt:lpstr>
      <vt:lpstr>PowerPoint Presentation</vt:lpstr>
      <vt:lpstr>WHAT IS A LOOT BOX?</vt:lpstr>
      <vt:lpstr>ELECTRONIC ARTS GLOBAL CODE OF CONDUCT</vt:lpstr>
      <vt:lpstr>PowerPoint Presentation</vt:lpstr>
      <vt:lpstr>THE IMMEDIATE IMPACT</vt:lpstr>
      <vt:lpstr>Electronic Arts Initial Response</vt:lpstr>
      <vt:lpstr>UK’S RESPONSE: THIS IS NOT GAMBLING</vt:lpstr>
      <vt:lpstr>WIDER IMPLICATIONS</vt:lpstr>
      <vt:lpstr>A poster campaign on Reddit protests against loot crates</vt:lpstr>
      <vt:lpstr>ELECTRONIC ARTS LATER RESPONSE</vt:lpstr>
      <vt:lpstr>Why do loot boxes exist?</vt:lpstr>
      <vt:lpstr>WHAT MAKES THIS A SCANDAL?</vt:lpstr>
      <vt:lpstr>What are other Countries doing?  </vt:lpstr>
      <vt:lpstr> </vt:lpstr>
      <vt:lpstr>STAKEHOLDER THEORY - EDWARD FREEMAN 1984</vt:lpstr>
      <vt:lpstr>CARROLL’S FOUR-PART MODEL OF CORPORATE SOCIAL RESPONSIBILITY</vt:lpstr>
      <vt:lpstr>Corporate citizenship – extended view</vt:lpstr>
      <vt:lpstr>Current status </vt:lpstr>
      <vt:lpstr>THE WAY FORWARD</vt:lpstr>
      <vt:lpstr>Ethical and philanthropic solutions</vt:lpstr>
      <vt:lpstr>BIBLIOGRAPY</vt:lpstr>
      <vt:lpstr>PowerPoint Presentation</vt:lpstr>
      <vt:lpstr>WHY I CHOSE THE LOOT BOX CONTROVERSY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Tahaul Islam (0351069)</dc:creator>
  <cp:lastModifiedBy>Taz Islam</cp:lastModifiedBy>
  <cp:revision>258</cp:revision>
  <dcterms:created xsi:type="dcterms:W3CDTF">2018-04-17T19:19:51Z</dcterms:created>
  <dcterms:modified xsi:type="dcterms:W3CDTF">2018-04-30T07:23:33Z</dcterms:modified>
</cp:coreProperties>
</file>