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330" r:id="rId3"/>
    <p:sldId id="262" r:id="rId4"/>
    <p:sldId id="274" r:id="rId5"/>
    <p:sldId id="268" r:id="rId6"/>
    <p:sldId id="308" r:id="rId7"/>
    <p:sldId id="309" r:id="rId8"/>
    <p:sldId id="273" r:id="rId9"/>
    <p:sldId id="279" r:id="rId10"/>
    <p:sldId id="267" r:id="rId11"/>
    <p:sldId id="310" r:id="rId12"/>
    <p:sldId id="314" r:id="rId13"/>
    <p:sldId id="315" r:id="rId14"/>
    <p:sldId id="285" r:id="rId15"/>
    <p:sldId id="291" r:id="rId16"/>
    <p:sldId id="316" r:id="rId17"/>
    <p:sldId id="295" r:id="rId18"/>
    <p:sldId id="258" r:id="rId19"/>
    <p:sldId id="276" r:id="rId20"/>
    <p:sldId id="298" r:id="rId21"/>
    <p:sldId id="272" r:id="rId22"/>
    <p:sldId id="297" r:id="rId23"/>
    <p:sldId id="322" r:id="rId24"/>
    <p:sldId id="325" r:id="rId25"/>
    <p:sldId id="260" r:id="rId26"/>
    <p:sldId id="326" r:id="rId27"/>
    <p:sldId id="327" r:id="rId28"/>
    <p:sldId id="328" r:id="rId29"/>
    <p:sldId id="33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4" d="100"/>
          <a:sy n="94" d="100"/>
        </p:scale>
        <p:origin x="108" y="10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C3879E-7A75-49FF-AE48-3DFE32B68D0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43BB14E-AEB9-4A8D-B6CF-83F423B406F5}">
      <dgm:prSet/>
      <dgm:spPr/>
      <dgm:t>
        <a:bodyPr/>
        <a:lstStyle/>
        <a:p>
          <a:r>
            <a:rPr lang="en-US" dirty="0"/>
            <a:t>A survey produced by CV library indicates that employers value 5 traits of personal brand: </a:t>
          </a:r>
        </a:p>
      </dgm:t>
    </dgm:pt>
    <dgm:pt modelId="{FE89A6BB-E8EE-4777-BF15-1D2D4864D4D1}" type="parTrans" cxnId="{D7468695-87B2-4DA1-8B62-66EEB7401048}">
      <dgm:prSet/>
      <dgm:spPr/>
      <dgm:t>
        <a:bodyPr/>
        <a:lstStyle/>
        <a:p>
          <a:endParaRPr lang="en-US"/>
        </a:p>
      </dgm:t>
    </dgm:pt>
    <dgm:pt modelId="{8F97E7F5-2F31-435D-AB52-7528912E0BA5}" type="sibTrans" cxnId="{D7468695-87B2-4DA1-8B62-66EEB7401048}">
      <dgm:prSet/>
      <dgm:spPr/>
      <dgm:t>
        <a:bodyPr/>
        <a:lstStyle/>
        <a:p>
          <a:endParaRPr lang="en-US"/>
        </a:p>
      </dgm:t>
    </dgm:pt>
    <dgm:pt modelId="{70371F92-F56D-4D11-8CCC-D24573F9D9A1}">
      <dgm:prSet/>
      <dgm:spPr/>
      <dgm:t>
        <a:bodyPr/>
        <a:lstStyle/>
        <a:p>
          <a:r>
            <a:rPr lang="en-US"/>
            <a:t>Reliability </a:t>
          </a:r>
        </a:p>
      </dgm:t>
    </dgm:pt>
    <dgm:pt modelId="{B4131CEB-055E-4F8D-BED5-4111B7F9921F}" type="parTrans" cxnId="{81CF6144-9653-4ECA-BEA7-3CC36207CFCD}">
      <dgm:prSet/>
      <dgm:spPr/>
      <dgm:t>
        <a:bodyPr/>
        <a:lstStyle/>
        <a:p>
          <a:endParaRPr lang="en-US"/>
        </a:p>
      </dgm:t>
    </dgm:pt>
    <dgm:pt modelId="{072F3A20-ABDC-4413-AD29-45C8C6CEB3B2}" type="sibTrans" cxnId="{81CF6144-9653-4ECA-BEA7-3CC36207CFCD}">
      <dgm:prSet/>
      <dgm:spPr/>
      <dgm:t>
        <a:bodyPr/>
        <a:lstStyle/>
        <a:p>
          <a:endParaRPr lang="en-US"/>
        </a:p>
      </dgm:t>
    </dgm:pt>
    <dgm:pt modelId="{38DEBFA3-D7EB-41EA-BE31-E3F196417C40}">
      <dgm:prSet/>
      <dgm:spPr/>
      <dgm:t>
        <a:bodyPr/>
        <a:lstStyle/>
        <a:p>
          <a:r>
            <a:rPr lang="en-US"/>
            <a:t>Confidence </a:t>
          </a:r>
        </a:p>
      </dgm:t>
    </dgm:pt>
    <dgm:pt modelId="{3D460411-3764-4808-9F30-7E35ECE6742C}" type="parTrans" cxnId="{B306AEFD-1AA7-4C3A-8CA5-1FCF4B6F43D1}">
      <dgm:prSet/>
      <dgm:spPr/>
      <dgm:t>
        <a:bodyPr/>
        <a:lstStyle/>
        <a:p>
          <a:endParaRPr lang="en-US"/>
        </a:p>
      </dgm:t>
    </dgm:pt>
    <dgm:pt modelId="{697C9CD3-3A4C-4A22-BCBD-7284668F66D5}" type="sibTrans" cxnId="{B306AEFD-1AA7-4C3A-8CA5-1FCF4B6F43D1}">
      <dgm:prSet/>
      <dgm:spPr/>
      <dgm:t>
        <a:bodyPr/>
        <a:lstStyle/>
        <a:p>
          <a:endParaRPr lang="en-US"/>
        </a:p>
      </dgm:t>
    </dgm:pt>
    <dgm:pt modelId="{096B8626-8E4A-465B-8AA9-1F49741755BF}">
      <dgm:prSet/>
      <dgm:spPr/>
      <dgm:t>
        <a:bodyPr/>
        <a:lstStyle/>
        <a:p>
          <a:r>
            <a:rPr lang="en-US"/>
            <a:t>Honesty </a:t>
          </a:r>
        </a:p>
      </dgm:t>
    </dgm:pt>
    <dgm:pt modelId="{4F122A61-8B0A-45CC-80BF-4DE9E1C44153}" type="parTrans" cxnId="{E9E193A9-472A-4FA8-AF0B-A0629B74B8FB}">
      <dgm:prSet/>
      <dgm:spPr/>
      <dgm:t>
        <a:bodyPr/>
        <a:lstStyle/>
        <a:p>
          <a:endParaRPr lang="en-US"/>
        </a:p>
      </dgm:t>
    </dgm:pt>
    <dgm:pt modelId="{0129C54A-12D7-4869-A819-0F224D30C404}" type="sibTrans" cxnId="{E9E193A9-472A-4FA8-AF0B-A0629B74B8FB}">
      <dgm:prSet/>
      <dgm:spPr/>
      <dgm:t>
        <a:bodyPr/>
        <a:lstStyle/>
        <a:p>
          <a:endParaRPr lang="en-US"/>
        </a:p>
      </dgm:t>
    </dgm:pt>
    <dgm:pt modelId="{E3882411-D857-4E26-8925-FBA4ED19275C}">
      <dgm:prSet/>
      <dgm:spPr/>
      <dgm:t>
        <a:bodyPr/>
        <a:lstStyle/>
        <a:p>
          <a:r>
            <a:rPr lang="en-US"/>
            <a:t>Honor </a:t>
          </a:r>
        </a:p>
      </dgm:t>
    </dgm:pt>
    <dgm:pt modelId="{E6E292BD-6339-4002-A694-F055E827477D}" type="parTrans" cxnId="{36E7C225-7959-4F22-87CE-DB3672C56648}">
      <dgm:prSet/>
      <dgm:spPr/>
      <dgm:t>
        <a:bodyPr/>
        <a:lstStyle/>
        <a:p>
          <a:endParaRPr lang="en-US"/>
        </a:p>
      </dgm:t>
    </dgm:pt>
    <dgm:pt modelId="{BA79F67B-5B7E-47C8-875D-F256239F1D93}" type="sibTrans" cxnId="{36E7C225-7959-4F22-87CE-DB3672C56648}">
      <dgm:prSet/>
      <dgm:spPr/>
      <dgm:t>
        <a:bodyPr/>
        <a:lstStyle/>
        <a:p>
          <a:endParaRPr lang="en-US"/>
        </a:p>
      </dgm:t>
    </dgm:pt>
    <dgm:pt modelId="{3E5BE013-8D84-4061-8C40-43DEB671495F}">
      <dgm:prSet/>
      <dgm:spPr/>
      <dgm:t>
        <a:bodyPr/>
        <a:lstStyle/>
        <a:p>
          <a:r>
            <a:rPr lang="en-US"/>
            <a:t>Loyalty</a:t>
          </a:r>
        </a:p>
      </dgm:t>
    </dgm:pt>
    <dgm:pt modelId="{B6B3E701-2F22-4D5C-ABC9-4B08B464F52B}" type="parTrans" cxnId="{C4A763C2-2A5B-42FE-ACEF-A4C2A7ECB27D}">
      <dgm:prSet/>
      <dgm:spPr/>
      <dgm:t>
        <a:bodyPr/>
        <a:lstStyle/>
        <a:p>
          <a:endParaRPr lang="en-US"/>
        </a:p>
      </dgm:t>
    </dgm:pt>
    <dgm:pt modelId="{134D19D2-798D-4922-855F-A2AB86B027F7}" type="sibTrans" cxnId="{C4A763C2-2A5B-42FE-ACEF-A4C2A7ECB27D}">
      <dgm:prSet/>
      <dgm:spPr/>
      <dgm:t>
        <a:bodyPr/>
        <a:lstStyle/>
        <a:p>
          <a:endParaRPr lang="en-US"/>
        </a:p>
      </dgm:t>
    </dgm:pt>
    <dgm:pt modelId="{277DAEE0-8795-433B-8267-F909CAB5EBD0}">
      <dgm:prSet/>
      <dgm:spPr/>
      <dgm:t>
        <a:bodyPr/>
        <a:lstStyle/>
        <a:p>
          <a:r>
            <a:rPr lang="en-US"/>
            <a:t>Indeed, however, recommend several traits you may need to consider: </a:t>
          </a:r>
        </a:p>
      </dgm:t>
    </dgm:pt>
    <dgm:pt modelId="{C69D406E-0910-44A7-B065-08F9D09B045F}" type="parTrans" cxnId="{7FE663B0-588D-4865-BCD9-F6D024D68CF4}">
      <dgm:prSet/>
      <dgm:spPr/>
      <dgm:t>
        <a:bodyPr/>
        <a:lstStyle/>
        <a:p>
          <a:endParaRPr lang="en-US"/>
        </a:p>
      </dgm:t>
    </dgm:pt>
    <dgm:pt modelId="{B9DC73DC-F6C8-4A92-A88D-AC9868E6EC79}" type="sibTrans" cxnId="{7FE663B0-588D-4865-BCD9-F6D024D68CF4}">
      <dgm:prSet/>
      <dgm:spPr/>
      <dgm:t>
        <a:bodyPr/>
        <a:lstStyle/>
        <a:p>
          <a:endParaRPr lang="en-US"/>
        </a:p>
      </dgm:t>
    </dgm:pt>
    <dgm:pt modelId="{8875B1E6-8544-4F7D-9A0E-BCFD366AB064}">
      <dgm:prSet/>
      <dgm:spPr/>
      <dgm:t>
        <a:bodyPr/>
        <a:lstStyle/>
        <a:p>
          <a:r>
            <a:rPr lang="en-US"/>
            <a:t>Initiative</a:t>
          </a:r>
        </a:p>
      </dgm:t>
    </dgm:pt>
    <dgm:pt modelId="{1B7335D2-AB27-4135-BF84-C2B65928A23A}" type="parTrans" cxnId="{1B658876-F4B1-4F83-AF32-5491A685A55A}">
      <dgm:prSet/>
      <dgm:spPr/>
      <dgm:t>
        <a:bodyPr/>
        <a:lstStyle/>
        <a:p>
          <a:endParaRPr lang="en-US"/>
        </a:p>
      </dgm:t>
    </dgm:pt>
    <dgm:pt modelId="{98A22DDC-14B4-4A85-A22F-A84FE5B3CDCE}" type="sibTrans" cxnId="{1B658876-F4B1-4F83-AF32-5491A685A55A}">
      <dgm:prSet/>
      <dgm:spPr/>
      <dgm:t>
        <a:bodyPr/>
        <a:lstStyle/>
        <a:p>
          <a:endParaRPr lang="en-US"/>
        </a:p>
      </dgm:t>
    </dgm:pt>
    <dgm:pt modelId="{5B4C43BC-0AF0-4458-AF97-0F8B4A9D902E}">
      <dgm:prSet/>
      <dgm:spPr/>
      <dgm:t>
        <a:bodyPr/>
        <a:lstStyle/>
        <a:p>
          <a:r>
            <a:rPr lang="en-US"/>
            <a:t>Optimism </a:t>
          </a:r>
        </a:p>
      </dgm:t>
    </dgm:pt>
    <dgm:pt modelId="{26A72CB1-E3E4-4B40-A9AE-9E9C584EEAAA}" type="parTrans" cxnId="{D92174F6-8754-492D-854A-F4BCA0A9549A}">
      <dgm:prSet/>
      <dgm:spPr/>
      <dgm:t>
        <a:bodyPr/>
        <a:lstStyle/>
        <a:p>
          <a:endParaRPr lang="en-US"/>
        </a:p>
      </dgm:t>
    </dgm:pt>
    <dgm:pt modelId="{E546135C-C069-4EA2-9040-51948A51FF55}" type="sibTrans" cxnId="{D92174F6-8754-492D-854A-F4BCA0A9549A}">
      <dgm:prSet/>
      <dgm:spPr/>
      <dgm:t>
        <a:bodyPr/>
        <a:lstStyle/>
        <a:p>
          <a:endParaRPr lang="en-US"/>
        </a:p>
      </dgm:t>
    </dgm:pt>
    <dgm:pt modelId="{9565D047-3511-418A-A749-8E2D257D95E8}">
      <dgm:prSet/>
      <dgm:spPr/>
      <dgm:t>
        <a:bodyPr/>
        <a:lstStyle/>
        <a:p>
          <a:r>
            <a:rPr lang="en-US"/>
            <a:t>Adaptability</a:t>
          </a:r>
        </a:p>
      </dgm:t>
    </dgm:pt>
    <dgm:pt modelId="{914D3971-5BF3-491F-BDD9-28FD97D5F15E}" type="parTrans" cxnId="{486A292C-946C-4DB5-81B5-6C535BCC104D}">
      <dgm:prSet/>
      <dgm:spPr/>
      <dgm:t>
        <a:bodyPr/>
        <a:lstStyle/>
        <a:p>
          <a:endParaRPr lang="en-US"/>
        </a:p>
      </dgm:t>
    </dgm:pt>
    <dgm:pt modelId="{4DB7DCFF-B81A-4EFC-AD9F-87AF3AA3F563}" type="sibTrans" cxnId="{486A292C-946C-4DB5-81B5-6C535BCC104D}">
      <dgm:prSet/>
      <dgm:spPr/>
      <dgm:t>
        <a:bodyPr/>
        <a:lstStyle/>
        <a:p>
          <a:endParaRPr lang="en-US"/>
        </a:p>
      </dgm:t>
    </dgm:pt>
    <dgm:pt modelId="{D5E3DB84-4B52-4168-8214-2997D69B8620}">
      <dgm:prSet/>
      <dgm:spPr/>
      <dgm:t>
        <a:bodyPr/>
        <a:lstStyle/>
        <a:p>
          <a:r>
            <a:rPr lang="en-US"/>
            <a:t>Willingness to learn</a:t>
          </a:r>
        </a:p>
      </dgm:t>
    </dgm:pt>
    <dgm:pt modelId="{DFA302F0-82ED-4417-B54E-639976CDF7AF}" type="parTrans" cxnId="{8A8C4E68-B4A2-48DD-BDEA-99E218465BE3}">
      <dgm:prSet/>
      <dgm:spPr/>
      <dgm:t>
        <a:bodyPr/>
        <a:lstStyle/>
        <a:p>
          <a:endParaRPr lang="en-US"/>
        </a:p>
      </dgm:t>
    </dgm:pt>
    <dgm:pt modelId="{6AA49507-5F61-4272-B0F1-D0204FFA21A6}" type="sibTrans" cxnId="{8A8C4E68-B4A2-48DD-BDEA-99E218465BE3}">
      <dgm:prSet/>
      <dgm:spPr/>
      <dgm:t>
        <a:bodyPr/>
        <a:lstStyle/>
        <a:p>
          <a:endParaRPr lang="en-US"/>
        </a:p>
      </dgm:t>
    </dgm:pt>
    <dgm:pt modelId="{F668CBBA-78B5-46CC-8FEB-C6B6098D81DA}">
      <dgm:prSet/>
      <dgm:spPr/>
      <dgm:t>
        <a:bodyPr/>
        <a:lstStyle/>
        <a:p>
          <a:r>
            <a:rPr lang="en-US"/>
            <a:t>Resilience</a:t>
          </a:r>
        </a:p>
      </dgm:t>
    </dgm:pt>
    <dgm:pt modelId="{3C8E2E93-4FAC-4CB7-800A-DEB1AEEAF987}" type="parTrans" cxnId="{C785354E-F477-4CAB-A733-37825CAFE75B}">
      <dgm:prSet/>
      <dgm:spPr/>
      <dgm:t>
        <a:bodyPr/>
        <a:lstStyle/>
        <a:p>
          <a:endParaRPr lang="en-US"/>
        </a:p>
      </dgm:t>
    </dgm:pt>
    <dgm:pt modelId="{EAD401D4-D303-466F-B3C5-B25BDCB8AA72}" type="sibTrans" cxnId="{C785354E-F477-4CAB-A733-37825CAFE75B}">
      <dgm:prSet/>
      <dgm:spPr/>
      <dgm:t>
        <a:bodyPr/>
        <a:lstStyle/>
        <a:p>
          <a:endParaRPr lang="en-US"/>
        </a:p>
      </dgm:t>
    </dgm:pt>
    <dgm:pt modelId="{18F7D8F6-F024-4D3B-AB7F-7A663DE44BB9}" type="pres">
      <dgm:prSet presAssocID="{85C3879E-7A75-49FF-AE48-3DFE32B68D0E}" presName="linear" presStyleCnt="0">
        <dgm:presLayoutVars>
          <dgm:animLvl val="lvl"/>
          <dgm:resizeHandles val="exact"/>
        </dgm:presLayoutVars>
      </dgm:prSet>
      <dgm:spPr/>
    </dgm:pt>
    <dgm:pt modelId="{860E194C-9955-4F68-AA80-BFABD0EAF1DB}" type="pres">
      <dgm:prSet presAssocID="{543BB14E-AEB9-4A8D-B6CF-83F423B406F5}" presName="parentText" presStyleLbl="node1" presStyleIdx="0" presStyleCnt="2" custScaleY="108922" custLinFactNeighborY="1624">
        <dgm:presLayoutVars>
          <dgm:chMax val="0"/>
          <dgm:bulletEnabled val="1"/>
        </dgm:presLayoutVars>
      </dgm:prSet>
      <dgm:spPr/>
    </dgm:pt>
    <dgm:pt modelId="{1E4B96D1-87F6-4FF3-B40C-9EDD4C7E504C}" type="pres">
      <dgm:prSet presAssocID="{543BB14E-AEB9-4A8D-B6CF-83F423B406F5}" presName="childText" presStyleLbl="revTx" presStyleIdx="0" presStyleCnt="2">
        <dgm:presLayoutVars>
          <dgm:bulletEnabled val="1"/>
        </dgm:presLayoutVars>
      </dgm:prSet>
      <dgm:spPr/>
    </dgm:pt>
    <dgm:pt modelId="{A7FA1D1F-A8F9-488A-B1ED-432E7D7253A2}" type="pres">
      <dgm:prSet presAssocID="{277DAEE0-8795-433B-8267-F909CAB5EBD0}" presName="parentText" presStyleLbl="node1" presStyleIdx="1" presStyleCnt="2">
        <dgm:presLayoutVars>
          <dgm:chMax val="0"/>
          <dgm:bulletEnabled val="1"/>
        </dgm:presLayoutVars>
      </dgm:prSet>
      <dgm:spPr/>
    </dgm:pt>
    <dgm:pt modelId="{0E8EE5BE-2FDC-4A34-B242-A5A1144DC6D6}" type="pres">
      <dgm:prSet presAssocID="{277DAEE0-8795-433B-8267-F909CAB5EBD0}" presName="childText" presStyleLbl="revTx" presStyleIdx="1" presStyleCnt="2">
        <dgm:presLayoutVars>
          <dgm:bulletEnabled val="1"/>
        </dgm:presLayoutVars>
      </dgm:prSet>
      <dgm:spPr/>
    </dgm:pt>
  </dgm:ptLst>
  <dgm:cxnLst>
    <dgm:cxn modelId="{CC73B902-96CE-475B-9848-B44693BAAC71}" type="presOf" srcId="{85C3879E-7A75-49FF-AE48-3DFE32B68D0E}" destId="{18F7D8F6-F024-4D3B-AB7F-7A663DE44BB9}" srcOrd="0" destOrd="0" presId="urn:microsoft.com/office/officeart/2005/8/layout/vList2"/>
    <dgm:cxn modelId="{7C98780E-A8E8-43FE-AFD8-C6A19BBFBE52}" type="presOf" srcId="{096B8626-8E4A-465B-8AA9-1F49741755BF}" destId="{1E4B96D1-87F6-4FF3-B40C-9EDD4C7E504C}" srcOrd="0" destOrd="2" presId="urn:microsoft.com/office/officeart/2005/8/layout/vList2"/>
    <dgm:cxn modelId="{36E7C225-7959-4F22-87CE-DB3672C56648}" srcId="{543BB14E-AEB9-4A8D-B6CF-83F423B406F5}" destId="{E3882411-D857-4E26-8925-FBA4ED19275C}" srcOrd="3" destOrd="0" parTransId="{E6E292BD-6339-4002-A694-F055E827477D}" sibTransId="{BA79F67B-5B7E-47C8-875D-F256239F1D93}"/>
    <dgm:cxn modelId="{486A292C-946C-4DB5-81B5-6C535BCC104D}" srcId="{277DAEE0-8795-433B-8267-F909CAB5EBD0}" destId="{9565D047-3511-418A-A749-8E2D257D95E8}" srcOrd="2" destOrd="0" parTransId="{914D3971-5BF3-491F-BDD9-28FD97D5F15E}" sibTransId="{4DB7DCFF-B81A-4EFC-AD9F-87AF3AA3F563}"/>
    <dgm:cxn modelId="{4BFB0F40-7FA8-4F7C-80A2-C274B713BA9F}" type="presOf" srcId="{D5E3DB84-4B52-4168-8214-2997D69B8620}" destId="{0E8EE5BE-2FDC-4A34-B242-A5A1144DC6D6}" srcOrd="0" destOrd="3" presId="urn:microsoft.com/office/officeart/2005/8/layout/vList2"/>
    <dgm:cxn modelId="{81CF6144-9653-4ECA-BEA7-3CC36207CFCD}" srcId="{543BB14E-AEB9-4A8D-B6CF-83F423B406F5}" destId="{70371F92-F56D-4D11-8CCC-D24573F9D9A1}" srcOrd="0" destOrd="0" parTransId="{B4131CEB-055E-4F8D-BED5-4111B7F9921F}" sibTransId="{072F3A20-ABDC-4413-AD29-45C8C6CEB3B2}"/>
    <dgm:cxn modelId="{8B3C7F44-EC0B-4A9D-A355-D374882B1BCC}" type="presOf" srcId="{543BB14E-AEB9-4A8D-B6CF-83F423B406F5}" destId="{860E194C-9955-4F68-AA80-BFABD0EAF1DB}" srcOrd="0" destOrd="0" presId="urn:microsoft.com/office/officeart/2005/8/layout/vList2"/>
    <dgm:cxn modelId="{8A8C4E68-B4A2-48DD-BDEA-99E218465BE3}" srcId="{277DAEE0-8795-433B-8267-F909CAB5EBD0}" destId="{D5E3DB84-4B52-4168-8214-2997D69B8620}" srcOrd="3" destOrd="0" parTransId="{DFA302F0-82ED-4417-B54E-639976CDF7AF}" sibTransId="{6AA49507-5F61-4272-B0F1-D0204FFA21A6}"/>
    <dgm:cxn modelId="{C785354E-F477-4CAB-A733-37825CAFE75B}" srcId="{277DAEE0-8795-433B-8267-F909CAB5EBD0}" destId="{F668CBBA-78B5-46CC-8FEB-C6B6098D81DA}" srcOrd="4" destOrd="0" parTransId="{3C8E2E93-4FAC-4CB7-800A-DEB1AEEAF987}" sibTransId="{EAD401D4-D303-466F-B3C5-B25BDCB8AA72}"/>
    <dgm:cxn modelId="{D57D946F-9355-4AD1-9274-C4D0729795A1}" type="presOf" srcId="{9565D047-3511-418A-A749-8E2D257D95E8}" destId="{0E8EE5BE-2FDC-4A34-B242-A5A1144DC6D6}" srcOrd="0" destOrd="2" presId="urn:microsoft.com/office/officeart/2005/8/layout/vList2"/>
    <dgm:cxn modelId="{1B658876-F4B1-4F83-AF32-5491A685A55A}" srcId="{277DAEE0-8795-433B-8267-F909CAB5EBD0}" destId="{8875B1E6-8544-4F7D-9A0E-BCFD366AB064}" srcOrd="0" destOrd="0" parTransId="{1B7335D2-AB27-4135-BF84-C2B65928A23A}" sibTransId="{98A22DDC-14B4-4A85-A22F-A84FE5B3CDCE}"/>
    <dgm:cxn modelId="{D1343A89-1E90-414F-8FE9-A822908B2A0A}" type="presOf" srcId="{E3882411-D857-4E26-8925-FBA4ED19275C}" destId="{1E4B96D1-87F6-4FF3-B40C-9EDD4C7E504C}" srcOrd="0" destOrd="3" presId="urn:microsoft.com/office/officeart/2005/8/layout/vList2"/>
    <dgm:cxn modelId="{D7468695-87B2-4DA1-8B62-66EEB7401048}" srcId="{85C3879E-7A75-49FF-AE48-3DFE32B68D0E}" destId="{543BB14E-AEB9-4A8D-B6CF-83F423B406F5}" srcOrd="0" destOrd="0" parTransId="{FE89A6BB-E8EE-4777-BF15-1D2D4864D4D1}" sibTransId="{8F97E7F5-2F31-435D-AB52-7528912E0BA5}"/>
    <dgm:cxn modelId="{E9E193A9-472A-4FA8-AF0B-A0629B74B8FB}" srcId="{543BB14E-AEB9-4A8D-B6CF-83F423B406F5}" destId="{096B8626-8E4A-465B-8AA9-1F49741755BF}" srcOrd="2" destOrd="0" parTransId="{4F122A61-8B0A-45CC-80BF-4DE9E1C44153}" sibTransId="{0129C54A-12D7-4869-A819-0F224D30C404}"/>
    <dgm:cxn modelId="{7FE663B0-588D-4865-BCD9-F6D024D68CF4}" srcId="{85C3879E-7A75-49FF-AE48-3DFE32B68D0E}" destId="{277DAEE0-8795-433B-8267-F909CAB5EBD0}" srcOrd="1" destOrd="0" parTransId="{C69D406E-0910-44A7-B065-08F9D09B045F}" sibTransId="{B9DC73DC-F6C8-4A92-A88D-AC9868E6EC79}"/>
    <dgm:cxn modelId="{74DA95BB-5716-4257-955C-52A6C6350769}" type="presOf" srcId="{F668CBBA-78B5-46CC-8FEB-C6B6098D81DA}" destId="{0E8EE5BE-2FDC-4A34-B242-A5A1144DC6D6}" srcOrd="0" destOrd="4" presId="urn:microsoft.com/office/officeart/2005/8/layout/vList2"/>
    <dgm:cxn modelId="{64EF0EBD-8CA2-4B7D-9B1A-553219A2D9DF}" type="presOf" srcId="{3E5BE013-8D84-4061-8C40-43DEB671495F}" destId="{1E4B96D1-87F6-4FF3-B40C-9EDD4C7E504C}" srcOrd="0" destOrd="4" presId="urn:microsoft.com/office/officeart/2005/8/layout/vList2"/>
    <dgm:cxn modelId="{C4A763C2-2A5B-42FE-ACEF-A4C2A7ECB27D}" srcId="{543BB14E-AEB9-4A8D-B6CF-83F423B406F5}" destId="{3E5BE013-8D84-4061-8C40-43DEB671495F}" srcOrd="4" destOrd="0" parTransId="{B6B3E701-2F22-4D5C-ABC9-4B08B464F52B}" sibTransId="{134D19D2-798D-4922-855F-A2AB86B027F7}"/>
    <dgm:cxn modelId="{0F1554C9-CD77-44A4-B748-659FB4C93A8C}" type="presOf" srcId="{38DEBFA3-D7EB-41EA-BE31-E3F196417C40}" destId="{1E4B96D1-87F6-4FF3-B40C-9EDD4C7E504C}" srcOrd="0" destOrd="1" presId="urn:microsoft.com/office/officeart/2005/8/layout/vList2"/>
    <dgm:cxn modelId="{B39567CA-F71B-4C25-A4C1-5CD5AD79E389}" type="presOf" srcId="{8875B1E6-8544-4F7D-9A0E-BCFD366AB064}" destId="{0E8EE5BE-2FDC-4A34-B242-A5A1144DC6D6}" srcOrd="0" destOrd="0" presId="urn:microsoft.com/office/officeart/2005/8/layout/vList2"/>
    <dgm:cxn modelId="{33688AD2-9266-46AD-A74D-D622BFF8F8E4}" type="presOf" srcId="{5B4C43BC-0AF0-4458-AF97-0F8B4A9D902E}" destId="{0E8EE5BE-2FDC-4A34-B242-A5A1144DC6D6}" srcOrd="0" destOrd="1" presId="urn:microsoft.com/office/officeart/2005/8/layout/vList2"/>
    <dgm:cxn modelId="{CA0EC0DA-FDA0-4D54-BD5B-D953A6DE8888}" type="presOf" srcId="{277DAEE0-8795-433B-8267-F909CAB5EBD0}" destId="{A7FA1D1F-A8F9-488A-B1ED-432E7D7253A2}" srcOrd="0" destOrd="0" presId="urn:microsoft.com/office/officeart/2005/8/layout/vList2"/>
    <dgm:cxn modelId="{FEC713F3-440F-4B1E-A973-E49D3EAAF0BE}" type="presOf" srcId="{70371F92-F56D-4D11-8CCC-D24573F9D9A1}" destId="{1E4B96D1-87F6-4FF3-B40C-9EDD4C7E504C}" srcOrd="0" destOrd="0" presId="urn:microsoft.com/office/officeart/2005/8/layout/vList2"/>
    <dgm:cxn modelId="{D92174F6-8754-492D-854A-F4BCA0A9549A}" srcId="{277DAEE0-8795-433B-8267-F909CAB5EBD0}" destId="{5B4C43BC-0AF0-4458-AF97-0F8B4A9D902E}" srcOrd="1" destOrd="0" parTransId="{26A72CB1-E3E4-4B40-A9AE-9E9C584EEAAA}" sibTransId="{E546135C-C069-4EA2-9040-51948A51FF55}"/>
    <dgm:cxn modelId="{B306AEFD-1AA7-4C3A-8CA5-1FCF4B6F43D1}" srcId="{543BB14E-AEB9-4A8D-B6CF-83F423B406F5}" destId="{38DEBFA3-D7EB-41EA-BE31-E3F196417C40}" srcOrd="1" destOrd="0" parTransId="{3D460411-3764-4808-9F30-7E35ECE6742C}" sibTransId="{697C9CD3-3A4C-4A22-BCBD-7284668F66D5}"/>
    <dgm:cxn modelId="{F894F2C7-53CF-4541-B0C2-A9A3374C2B8A}" type="presParOf" srcId="{18F7D8F6-F024-4D3B-AB7F-7A663DE44BB9}" destId="{860E194C-9955-4F68-AA80-BFABD0EAF1DB}" srcOrd="0" destOrd="0" presId="urn:microsoft.com/office/officeart/2005/8/layout/vList2"/>
    <dgm:cxn modelId="{76F2794F-D632-4EF6-A340-0D154353C0B9}" type="presParOf" srcId="{18F7D8F6-F024-4D3B-AB7F-7A663DE44BB9}" destId="{1E4B96D1-87F6-4FF3-B40C-9EDD4C7E504C}" srcOrd="1" destOrd="0" presId="urn:microsoft.com/office/officeart/2005/8/layout/vList2"/>
    <dgm:cxn modelId="{0506BFD2-7242-4CEF-A93A-C2AB0499A4A0}" type="presParOf" srcId="{18F7D8F6-F024-4D3B-AB7F-7A663DE44BB9}" destId="{A7FA1D1F-A8F9-488A-B1ED-432E7D7253A2}" srcOrd="2" destOrd="0" presId="urn:microsoft.com/office/officeart/2005/8/layout/vList2"/>
    <dgm:cxn modelId="{6C5E6543-EEC2-40CF-816A-D5D31A10DABE}" type="presParOf" srcId="{18F7D8F6-F024-4D3B-AB7F-7A663DE44BB9}" destId="{0E8EE5BE-2FDC-4A34-B242-A5A1144DC6D6}"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E887BD-68EF-497F-864B-2500E32B9D6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D70A34D-BB71-461A-8512-DEBE558C49F5}">
      <dgm:prSet/>
      <dgm:spPr/>
      <dgm:t>
        <a:bodyPr/>
        <a:lstStyle/>
        <a:p>
          <a:r>
            <a:rPr lang="en-GB" b="1" i="0"/>
            <a:t>A PDP, is an action plan that you can use to identify:</a:t>
          </a:r>
          <a:endParaRPr lang="en-US"/>
        </a:p>
      </dgm:t>
    </dgm:pt>
    <dgm:pt modelId="{E70C905E-A2C6-41A3-AA2D-B2A6268B0C85}" type="parTrans" cxnId="{7228E133-5492-4905-829A-E13C8437CB13}">
      <dgm:prSet/>
      <dgm:spPr/>
      <dgm:t>
        <a:bodyPr/>
        <a:lstStyle/>
        <a:p>
          <a:endParaRPr lang="en-US"/>
        </a:p>
      </dgm:t>
    </dgm:pt>
    <dgm:pt modelId="{BDB72DD5-34C0-4315-84FA-37A8BE7869A6}" type="sibTrans" cxnId="{7228E133-5492-4905-829A-E13C8437CB13}">
      <dgm:prSet/>
      <dgm:spPr/>
      <dgm:t>
        <a:bodyPr/>
        <a:lstStyle/>
        <a:p>
          <a:endParaRPr lang="en-US"/>
        </a:p>
      </dgm:t>
    </dgm:pt>
    <dgm:pt modelId="{2095B48C-D69E-4221-A182-6DC86EA064DF}">
      <dgm:prSet/>
      <dgm:spPr/>
      <dgm:t>
        <a:bodyPr/>
        <a:lstStyle/>
        <a:p>
          <a:r>
            <a:rPr lang="en-GB"/>
            <a:t>I</a:t>
          </a:r>
          <a:r>
            <a:rPr lang="en-GB" b="0" i="0"/>
            <a:t>ndividual goals and what you want to achieve.</a:t>
          </a:r>
          <a:endParaRPr lang="en-US"/>
        </a:p>
      </dgm:t>
    </dgm:pt>
    <dgm:pt modelId="{3D97225C-AD24-47F2-964A-6BD2C56532C4}" type="parTrans" cxnId="{6252370B-5522-4B1C-A050-20C8D99389BC}">
      <dgm:prSet/>
      <dgm:spPr/>
      <dgm:t>
        <a:bodyPr/>
        <a:lstStyle/>
        <a:p>
          <a:endParaRPr lang="en-US"/>
        </a:p>
      </dgm:t>
    </dgm:pt>
    <dgm:pt modelId="{ECDEEFB0-AEB0-47EF-99BF-1D70C5E899F8}" type="sibTrans" cxnId="{6252370B-5522-4B1C-A050-20C8D99389BC}">
      <dgm:prSet/>
      <dgm:spPr/>
      <dgm:t>
        <a:bodyPr/>
        <a:lstStyle/>
        <a:p>
          <a:endParaRPr lang="en-US"/>
        </a:p>
      </dgm:t>
    </dgm:pt>
    <dgm:pt modelId="{47314979-0ED8-46C5-9017-86636AB4B8F5}">
      <dgm:prSet/>
      <dgm:spPr/>
      <dgm:t>
        <a:bodyPr/>
        <a:lstStyle/>
        <a:p>
          <a:r>
            <a:rPr lang="en-GB"/>
            <a:t>S</a:t>
          </a:r>
          <a:r>
            <a:rPr lang="en-GB" b="0" i="0"/>
            <a:t>trengths and weaknesses.</a:t>
          </a:r>
          <a:endParaRPr lang="en-US"/>
        </a:p>
      </dgm:t>
    </dgm:pt>
    <dgm:pt modelId="{007E517C-481E-4A26-9A50-AD8779A11D3B}" type="parTrans" cxnId="{02D9FBA8-E793-4D18-8262-35F40B12DDCF}">
      <dgm:prSet/>
      <dgm:spPr/>
      <dgm:t>
        <a:bodyPr/>
        <a:lstStyle/>
        <a:p>
          <a:endParaRPr lang="en-US"/>
        </a:p>
      </dgm:t>
    </dgm:pt>
    <dgm:pt modelId="{DEAD9898-D8EB-40E6-9307-7E967BCBB9FB}" type="sibTrans" cxnId="{02D9FBA8-E793-4D18-8262-35F40B12DDCF}">
      <dgm:prSet/>
      <dgm:spPr/>
      <dgm:t>
        <a:bodyPr/>
        <a:lstStyle/>
        <a:p>
          <a:endParaRPr lang="en-US"/>
        </a:p>
      </dgm:t>
    </dgm:pt>
    <dgm:pt modelId="{397B993E-3408-479E-A278-99861C7A7D38}">
      <dgm:prSet/>
      <dgm:spPr/>
      <dgm:t>
        <a:bodyPr/>
        <a:lstStyle/>
        <a:p>
          <a:r>
            <a:rPr lang="en-GB"/>
            <a:t>A</a:t>
          </a:r>
          <a:r>
            <a:rPr lang="en-GB" b="0" i="0"/>
            <a:t>reas of development </a:t>
          </a:r>
          <a:endParaRPr lang="en-US"/>
        </a:p>
      </dgm:t>
    </dgm:pt>
    <dgm:pt modelId="{743F2489-317F-484E-8DEC-C0C54B9A9EE3}" type="parTrans" cxnId="{8FA47EC8-6C97-45FE-8138-7A30CA24D83F}">
      <dgm:prSet/>
      <dgm:spPr/>
      <dgm:t>
        <a:bodyPr/>
        <a:lstStyle/>
        <a:p>
          <a:endParaRPr lang="en-US"/>
        </a:p>
      </dgm:t>
    </dgm:pt>
    <dgm:pt modelId="{72AA26C1-FB70-49BD-BABF-71967B486CE5}" type="sibTrans" cxnId="{8FA47EC8-6C97-45FE-8138-7A30CA24D83F}">
      <dgm:prSet/>
      <dgm:spPr/>
      <dgm:t>
        <a:bodyPr/>
        <a:lstStyle/>
        <a:p>
          <a:endParaRPr lang="en-US"/>
        </a:p>
      </dgm:t>
    </dgm:pt>
    <dgm:pt modelId="{6F3F65CB-6C28-427D-B88E-E496FE902FD7}">
      <dgm:prSet/>
      <dgm:spPr/>
      <dgm:t>
        <a:bodyPr/>
        <a:lstStyle/>
        <a:p>
          <a:r>
            <a:rPr lang="en-GB" b="0" i="0"/>
            <a:t>What you need to do to achieve your goals.</a:t>
          </a:r>
          <a:endParaRPr lang="en-US"/>
        </a:p>
      </dgm:t>
    </dgm:pt>
    <dgm:pt modelId="{4A38F4A7-863A-457B-B2EC-23967E0EE00B}" type="parTrans" cxnId="{F138AF73-7D48-43BC-BD6D-75ACC08C0112}">
      <dgm:prSet/>
      <dgm:spPr/>
      <dgm:t>
        <a:bodyPr/>
        <a:lstStyle/>
        <a:p>
          <a:endParaRPr lang="en-US"/>
        </a:p>
      </dgm:t>
    </dgm:pt>
    <dgm:pt modelId="{D9F02124-C768-4B5C-A39D-18E527BA3288}" type="sibTrans" cxnId="{F138AF73-7D48-43BC-BD6D-75ACC08C0112}">
      <dgm:prSet/>
      <dgm:spPr/>
      <dgm:t>
        <a:bodyPr/>
        <a:lstStyle/>
        <a:p>
          <a:endParaRPr lang="en-US"/>
        </a:p>
      </dgm:t>
    </dgm:pt>
    <dgm:pt modelId="{035359A4-7133-492D-ACA3-8821557F4398}">
      <dgm:prSet/>
      <dgm:spPr/>
      <dgm:t>
        <a:bodyPr/>
        <a:lstStyle/>
        <a:p>
          <a:r>
            <a:rPr lang="en-GB" b="0" i="0"/>
            <a:t>Factors that could hinder your progress.</a:t>
          </a:r>
          <a:endParaRPr lang="en-US"/>
        </a:p>
      </dgm:t>
    </dgm:pt>
    <dgm:pt modelId="{31336FBE-8C48-4186-9EE3-06B9204C4135}" type="parTrans" cxnId="{DB45D6F7-C718-473E-AB0A-C0ABBC24F74D}">
      <dgm:prSet/>
      <dgm:spPr/>
      <dgm:t>
        <a:bodyPr/>
        <a:lstStyle/>
        <a:p>
          <a:endParaRPr lang="en-US"/>
        </a:p>
      </dgm:t>
    </dgm:pt>
    <dgm:pt modelId="{CE305DC9-A3C4-4B21-9ADF-301B5774FE18}" type="sibTrans" cxnId="{DB45D6F7-C718-473E-AB0A-C0ABBC24F74D}">
      <dgm:prSet/>
      <dgm:spPr/>
      <dgm:t>
        <a:bodyPr/>
        <a:lstStyle/>
        <a:p>
          <a:endParaRPr lang="en-US"/>
        </a:p>
      </dgm:t>
    </dgm:pt>
    <dgm:pt modelId="{23A54418-6037-4805-BE2D-AF1534C4035C}" type="pres">
      <dgm:prSet presAssocID="{9DE887BD-68EF-497F-864B-2500E32B9D60}" presName="diagram" presStyleCnt="0">
        <dgm:presLayoutVars>
          <dgm:dir/>
          <dgm:resizeHandles val="exact"/>
        </dgm:presLayoutVars>
      </dgm:prSet>
      <dgm:spPr/>
    </dgm:pt>
    <dgm:pt modelId="{8D6D9CB6-6BE0-4F13-99DB-D462DE5561CB}" type="pres">
      <dgm:prSet presAssocID="{4D70A34D-BB71-461A-8512-DEBE558C49F5}" presName="node" presStyleLbl="node1" presStyleIdx="0" presStyleCnt="6">
        <dgm:presLayoutVars>
          <dgm:bulletEnabled val="1"/>
        </dgm:presLayoutVars>
      </dgm:prSet>
      <dgm:spPr/>
    </dgm:pt>
    <dgm:pt modelId="{40627497-4BF9-4D95-907E-684207DC132B}" type="pres">
      <dgm:prSet presAssocID="{BDB72DD5-34C0-4315-84FA-37A8BE7869A6}" presName="sibTrans" presStyleCnt="0"/>
      <dgm:spPr/>
    </dgm:pt>
    <dgm:pt modelId="{37BDAC67-C01F-4395-8A1B-941433ED0949}" type="pres">
      <dgm:prSet presAssocID="{2095B48C-D69E-4221-A182-6DC86EA064DF}" presName="node" presStyleLbl="node1" presStyleIdx="1" presStyleCnt="6">
        <dgm:presLayoutVars>
          <dgm:bulletEnabled val="1"/>
        </dgm:presLayoutVars>
      </dgm:prSet>
      <dgm:spPr/>
    </dgm:pt>
    <dgm:pt modelId="{7D404EB3-C0E9-4340-9659-FE07A909F3A0}" type="pres">
      <dgm:prSet presAssocID="{ECDEEFB0-AEB0-47EF-99BF-1D70C5E899F8}" presName="sibTrans" presStyleCnt="0"/>
      <dgm:spPr/>
    </dgm:pt>
    <dgm:pt modelId="{DDBFCB4D-4A89-4CDB-81D6-806AE9E28D37}" type="pres">
      <dgm:prSet presAssocID="{47314979-0ED8-46C5-9017-86636AB4B8F5}" presName="node" presStyleLbl="node1" presStyleIdx="2" presStyleCnt="6">
        <dgm:presLayoutVars>
          <dgm:bulletEnabled val="1"/>
        </dgm:presLayoutVars>
      </dgm:prSet>
      <dgm:spPr/>
    </dgm:pt>
    <dgm:pt modelId="{2EE02A45-225B-4CBF-B841-773E861C7DBC}" type="pres">
      <dgm:prSet presAssocID="{DEAD9898-D8EB-40E6-9307-7E967BCBB9FB}" presName="sibTrans" presStyleCnt="0"/>
      <dgm:spPr/>
    </dgm:pt>
    <dgm:pt modelId="{33884659-B10C-4F39-8D1E-F9D30ED96447}" type="pres">
      <dgm:prSet presAssocID="{397B993E-3408-479E-A278-99861C7A7D38}" presName="node" presStyleLbl="node1" presStyleIdx="3" presStyleCnt="6">
        <dgm:presLayoutVars>
          <dgm:bulletEnabled val="1"/>
        </dgm:presLayoutVars>
      </dgm:prSet>
      <dgm:spPr/>
    </dgm:pt>
    <dgm:pt modelId="{9025248B-2AC5-4077-AEA1-E45B2A8E8DC4}" type="pres">
      <dgm:prSet presAssocID="{72AA26C1-FB70-49BD-BABF-71967B486CE5}" presName="sibTrans" presStyleCnt="0"/>
      <dgm:spPr/>
    </dgm:pt>
    <dgm:pt modelId="{86E52F22-8CE2-4D51-9831-55659D7193F5}" type="pres">
      <dgm:prSet presAssocID="{6F3F65CB-6C28-427D-B88E-E496FE902FD7}" presName="node" presStyleLbl="node1" presStyleIdx="4" presStyleCnt="6">
        <dgm:presLayoutVars>
          <dgm:bulletEnabled val="1"/>
        </dgm:presLayoutVars>
      </dgm:prSet>
      <dgm:spPr/>
    </dgm:pt>
    <dgm:pt modelId="{55B50DDE-DA69-47C1-999E-FBFEAFC5608B}" type="pres">
      <dgm:prSet presAssocID="{D9F02124-C768-4B5C-A39D-18E527BA3288}" presName="sibTrans" presStyleCnt="0"/>
      <dgm:spPr/>
    </dgm:pt>
    <dgm:pt modelId="{FDBFDE10-C94E-4E9F-A264-FD1E14E81E38}" type="pres">
      <dgm:prSet presAssocID="{035359A4-7133-492D-ACA3-8821557F4398}" presName="node" presStyleLbl="node1" presStyleIdx="5" presStyleCnt="6">
        <dgm:presLayoutVars>
          <dgm:bulletEnabled val="1"/>
        </dgm:presLayoutVars>
      </dgm:prSet>
      <dgm:spPr/>
    </dgm:pt>
  </dgm:ptLst>
  <dgm:cxnLst>
    <dgm:cxn modelId="{6252370B-5522-4B1C-A050-20C8D99389BC}" srcId="{9DE887BD-68EF-497F-864B-2500E32B9D60}" destId="{2095B48C-D69E-4221-A182-6DC86EA064DF}" srcOrd="1" destOrd="0" parTransId="{3D97225C-AD24-47F2-964A-6BD2C56532C4}" sibTransId="{ECDEEFB0-AEB0-47EF-99BF-1D70C5E899F8}"/>
    <dgm:cxn modelId="{7228E133-5492-4905-829A-E13C8437CB13}" srcId="{9DE887BD-68EF-497F-864B-2500E32B9D60}" destId="{4D70A34D-BB71-461A-8512-DEBE558C49F5}" srcOrd="0" destOrd="0" parTransId="{E70C905E-A2C6-41A3-AA2D-B2A6268B0C85}" sibTransId="{BDB72DD5-34C0-4315-84FA-37A8BE7869A6}"/>
    <dgm:cxn modelId="{6FF36D3A-A150-4A65-95FF-CD6E5CC102E7}" type="presOf" srcId="{4D70A34D-BB71-461A-8512-DEBE558C49F5}" destId="{8D6D9CB6-6BE0-4F13-99DB-D462DE5561CB}" srcOrd="0" destOrd="0" presId="urn:microsoft.com/office/officeart/2005/8/layout/default"/>
    <dgm:cxn modelId="{F138AF73-7D48-43BC-BD6D-75ACC08C0112}" srcId="{9DE887BD-68EF-497F-864B-2500E32B9D60}" destId="{6F3F65CB-6C28-427D-B88E-E496FE902FD7}" srcOrd="4" destOrd="0" parTransId="{4A38F4A7-863A-457B-B2EC-23967E0EE00B}" sibTransId="{D9F02124-C768-4B5C-A39D-18E527BA3288}"/>
    <dgm:cxn modelId="{197B6D7C-57DB-4086-A744-5105B7BA5E56}" type="presOf" srcId="{9DE887BD-68EF-497F-864B-2500E32B9D60}" destId="{23A54418-6037-4805-BE2D-AF1534C4035C}" srcOrd="0" destOrd="0" presId="urn:microsoft.com/office/officeart/2005/8/layout/default"/>
    <dgm:cxn modelId="{DB88868C-69CD-4EDE-825F-F97C63F9D2F1}" type="presOf" srcId="{47314979-0ED8-46C5-9017-86636AB4B8F5}" destId="{DDBFCB4D-4A89-4CDB-81D6-806AE9E28D37}" srcOrd="0" destOrd="0" presId="urn:microsoft.com/office/officeart/2005/8/layout/default"/>
    <dgm:cxn modelId="{9A61D097-2BEE-411C-9F53-2E0B77496F22}" type="presOf" srcId="{2095B48C-D69E-4221-A182-6DC86EA064DF}" destId="{37BDAC67-C01F-4395-8A1B-941433ED0949}" srcOrd="0" destOrd="0" presId="urn:microsoft.com/office/officeart/2005/8/layout/default"/>
    <dgm:cxn modelId="{02D9FBA8-E793-4D18-8262-35F40B12DDCF}" srcId="{9DE887BD-68EF-497F-864B-2500E32B9D60}" destId="{47314979-0ED8-46C5-9017-86636AB4B8F5}" srcOrd="2" destOrd="0" parTransId="{007E517C-481E-4A26-9A50-AD8779A11D3B}" sibTransId="{DEAD9898-D8EB-40E6-9307-7E967BCBB9FB}"/>
    <dgm:cxn modelId="{140B83C5-876E-48F1-8F75-034E4E8B7BF3}" type="presOf" srcId="{397B993E-3408-479E-A278-99861C7A7D38}" destId="{33884659-B10C-4F39-8D1E-F9D30ED96447}" srcOrd="0" destOrd="0" presId="urn:microsoft.com/office/officeart/2005/8/layout/default"/>
    <dgm:cxn modelId="{8FA47EC8-6C97-45FE-8138-7A30CA24D83F}" srcId="{9DE887BD-68EF-497F-864B-2500E32B9D60}" destId="{397B993E-3408-479E-A278-99861C7A7D38}" srcOrd="3" destOrd="0" parTransId="{743F2489-317F-484E-8DEC-C0C54B9A9EE3}" sibTransId="{72AA26C1-FB70-49BD-BABF-71967B486CE5}"/>
    <dgm:cxn modelId="{E68769E0-717E-4DD2-AF8E-C3A9468E08F2}" type="presOf" srcId="{6F3F65CB-6C28-427D-B88E-E496FE902FD7}" destId="{86E52F22-8CE2-4D51-9831-55659D7193F5}" srcOrd="0" destOrd="0" presId="urn:microsoft.com/office/officeart/2005/8/layout/default"/>
    <dgm:cxn modelId="{E1237FE3-0BAA-46E9-828A-7810B084D37B}" type="presOf" srcId="{035359A4-7133-492D-ACA3-8821557F4398}" destId="{FDBFDE10-C94E-4E9F-A264-FD1E14E81E38}" srcOrd="0" destOrd="0" presId="urn:microsoft.com/office/officeart/2005/8/layout/default"/>
    <dgm:cxn modelId="{DB45D6F7-C718-473E-AB0A-C0ABBC24F74D}" srcId="{9DE887BD-68EF-497F-864B-2500E32B9D60}" destId="{035359A4-7133-492D-ACA3-8821557F4398}" srcOrd="5" destOrd="0" parTransId="{31336FBE-8C48-4186-9EE3-06B9204C4135}" sibTransId="{CE305DC9-A3C4-4B21-9ADF-301B5774FE18}"/>
    <dgm:cxn modelId="{470F108A-7B70-4A48-838F-C3ACC7F4094A}" type="presParOf" srcId="{23A54418-6037-4805-BE2D-AF1534C4035C}" destId="{8D6D9CB6-6BE0-4F13-99DB-D462DE5561CB}" srcOrd="0" destOrd="0" presId="urn:microsoft.com/office/officeart/2005/8/layout/default"/>
    <dgm:cxn modelId="{FDF07ABF-53D0-4B63-9CBA-7BC549D0FAD4}" type="presParOf" srcId="{23A54418-6037-4805-BE2D-AF1534C4035C}" destId="{40627497-4BF9-4D95-907E-684207DC132B}" srcOrd="1" destOrd="0" presId="urn:microsoft.com/office/officeart/2005/8/layout/default"/>
    <dgm:cxn modelId="{5E1AD89D-7A88-422D-83C8-ADE29DB3D8A7}" type="presParOf" srcId="{23A54418-6037-4805-BE2D-AF1534C4035C}" destId="{37BDAC67-C01F-4395-8A1B-941433ED0949}" srcOrd="2" destOrd="0" presId="urn:microsoft.com/office/officeart/2005/8/layout/default"/>
    <dgm:cxn modelId="{47BE4CE7-323A-4883-8462-B0DC834BD1E6}" type="presParOf" srcId="{23A54418-6037-4805-BE2D-AF1534C4035C}" destId="{7D404EB3-C0E9-4340-9659-FE07A909F3A0}" srcOrd="3" destOrd="0" presId="urn:microsoft.com/office/officeart/2005/8/layout/default"/>
    <dgm:cxn modelId="{C135A667-0A81-4B1C-BF5A-A8BC1355E2FC}" type="presParOf" srcId="{23A54418-6037-4805-BE2D-AF1534C4035C}" destId="{DDBFCB4D-4A89-4CDB-81D6-806AE9E28D37}" srcOrd="4" destOrd="0" presId="urn:microsoft.com/office/officeart/2005/8/layout/default"/>
    <dgm:cxn modelId="{EC33ACCF-B0CB-400C-897F-D61FDFB4E651}" type="presParOf" srcId="{23A54418-6037-4805-BE2D-AF1534C4035C}" destId="{2EE02A45-225B-4CBF-B841-773E861C7DBC}" srcOrd="5" destOrd="0" presId="urn:microsoft.com/office/officeart/2005/8/layout/default"/>
    <dgm:cxn modelId="{3902EEC2-551D-4B9F-8A91-7D6580CC8208}" type="presParOf" srcId="{23A54418-6037-4805-BE2D-AF1534C4035C}" destId="{33884659-B10C-4F39-8D1E-F9D30ED96447}" srcOrd="6" destOrd="0" presId="urn:microsoft.com/office/officeart/2005/8/layout/default"/>
    <dgm:cxn modelId="{FF076846-77AB-4994-8EFA-5D6468893CCC}" type="presParOf" srcId="{23A54418-6037-4805-BE2D-AF1534C4035C}" destId="{9025248B-2AC5-4077-AEA1-E45B2A8E8DC4}" srcOrd="7" destOrd="0" presId="urn:microsoft.com/office/officeart/2005/8/layout/default"/>
    <dgm:cxn modelId="{39934F0F-DDE9-4FFB-968D-724321610EC0}" type="presParOf" srcId="{23A54418-6037-4805-BE2D-AF1534C4035C}" destId="{86E52F22-8CE2-4D51-9831-55659D7193F5}" srcOrd="8" destOrd="0" presId="urn:microsoft.com/office/officeart/2005/8/layout/default"/>
    <dgm:cxn modelId="{CDA5C577-A28C-473D-940F-9D4C14B93E3A}" type="presParOf" srcId="{23A54418-6037-4805-BE2D-AF1534C4035C}" destId="{55B50DDE-DA69-47C1-999E-FBFEAFC5608B}" srcOrd="9" destOrd="0" presId="urn:microsoft.com/office/officeart/2005/8/layout/default"/>
    <dgm:cxn modelId="{1DFE386E-3CDE-426A-8752-D7FFDE775531}" type="presParOf" srcId="{23A54418-6037-4805-BE2D-AF1534C4035C}" destId="{FDBFDE10-C94E-4E9F-A264-FD1E14E81E3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0685BB-F3B7-494C-AEE2-C743E15A26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A875F4A-73D3-41CE-A197-7B876B2316E6}">
      <dgm:prSet/>
      <dgm:spPr/>
      <dgm:t>
        <a:bodyPr/>
        <a:lstStyle/>
        <a:p>
          <a:r>
            <a:rPr lang="en-GB"/>
            <a:t>Ensures the change is sustainable</a:t>
          </a:r>
          <a:endParaRPr lang="en-US"/>
        </a:p>
      </dgm:t>
    </dgm:pt>
    <dgm:pt modelId="{C17FEB53-29E5-438B-917B-39A5F03229B1}" type="parTrans" cxnId="{BCA2CD73-0A32-432D-A7D1-D0071C68AB80}">
      <dgm:prSet/>
      <dgm:spPr/>
      <dgm:t>
        <a:bodyPr/>
        <a:lstStyle/>
        <a:p>
          <a:endParaRPr lang="en-US"/>
        </a:p>
      </dgm:t>
    </dgm:pt>
    <dgm:pt modelId="{56A8E40E-BC57-4526-8CB0-CB28B4431DD3}" type="sibTrans" cxnId="{BCA2CD73-0A32-432D-A7D1-D0071C68AB80}">
      <dgm:prSet/>
      <dgm:spPr/>
      <dgm:t>
        <a:bodyPr/>
        <a:lstStyle/>
        <a:p>
          <a:endParaRPr lang="en-US"/>
        </a:p>
      </dgm:t>
    </dgm:pt>
    <dgm:pt modelId="{53D3CA33-471D-4B08-80B0-8E7977C6B254}">
      <dgm:prSet/>
      <dgm:spPr/>
      <dgm:t>
        <a:bodyPr/>
        <a:lstStyle/>
        <a:p>
          <a:r>
            <a:rPr lang="en-GB"/>
            <a:t>Ensures change is necessary</a:t>
          </a:r>
          <a:endParaRPr lang="en-US"/>
        </a:p>
      </dgm:t>
    </dgm:pt>
    <dgm:pt modelId="{0D1CBF2D-CC3C-49F6-A82E-AEB67A05280C}" type="parTrans" cxnId="{E74D19A7-38E9-4173-A2A4-65E42C453920}">
      <dgm:prSet/>
      <dgm:spPr/>
      <dgm:t>
        <a:bodyPr/>
        <a:lstStyle/>
        <a:p>
          <a:endParaRPr lang="en-US"/>
        </a:p>
      </dgm:t>
    </dgm:pt>
    <dgm:pt modelId="{929C064A-D17D-4CEE-8D28-0425AB275A16}" type="sibTrans" cxnId="{E74D19A7-38E9-4173-A2A4-65E42C453920}">
      <dgm:prSet/>
      <dgm:spPr/>
      <dgm:t>
        <a:bodyPr/>
        <a:lstStyle/>
        <a:p>
          <a:endParaRPr lang="en-US"/>
        </a:p>
      </dgm:t>
    </dgm:pt>
    <dgm:pt modelId="{4AA7C8B1-7DC3-4D6F-BF6A-200F0A2B976E}">
      <dgm:prSet/>
      <dgm:spPr/>
      <dgm:t>
        <a:bodyPr/>
        <a:lstStyle/>
        <a:p>
          <a:r>
            <a:rPr lang="en-GB"/>
            <a:t>Reduces resistance/reluctance</a:t>
          </a:r>
          <a:endParaRPr lang="en-US"/>
        </a:p>
      </dgm:t>
    </dgm:pt>
    <dgm:pt modelId="{57DE65C3-A399-44FF-B65A-AE1C8859B81B}" type="parTrans" cxnId="{7A4759C6-9860-4D0E-9D63-A01B46B34AB8}">
      <dgm:prSet/>
      <dgm:spPr/>
      <dgm:t>
        <a:bodyPr/>
        <a:lstStyle/>
        <a:p>
          <a:endParaRPr lang="en-US"/>
        </a:p>
      </dgm:t>
    </dgm:pt>
    <dgm:pt modelId="{2C900958-50FE-4947-A381-61A51FA5E47F}" type="sibTrans" cxnId="{7A4759C6-9860-4D0E-9D63-A01B46B34AB8}">
      <dgm:prSet/>
      <dgm:spPr/>
      <dgm:t>
        <a:bodyPr/>
        <a:lstStyle/>
        <a:p>
          <a:endParaRPr lang="en-US"/>
        </a:p>
      </dgm:t>
    </dgm:pt>
    <dgm:pt modelId="{8495927D-BF5A-4731-A559-3BC8016F3CA6}">
      <dgm:prSet/>
      <dgm:spPr/>
      <dgm:t>
        <a:bodyPr/>
        <a:lstStyle/>
        <a:p>
          <a:r>
            <a:rPr lang="en-GB"/>
            <a:t>Ensures it is managed in a SMART way</a:t>
          </a:r>
          <a:endParaRPr lang="en-US"/>
        </a:p>
      </dgm:t>
    </dgm:pt>
    <dgm:pt modelId="{B7CA85CC-5E0B-4DFF-8B06-130C77215FEA}" type="parTrans" cxnId="{D455C027-2B5F-4C40-BBCB-91C3068AFB3D}">
      <dgm:prSet/>
      <dgm:spPr/>
      <dgm:t>
        <a:bodyPr/>
        <a:lstStyle/>
        <a:p>
          <a:endParaRPr lang="en-US"/>
        </a:p>
      </dgm:t>
    </dgm:pt>
    <dgm:pt modelId="{D951CB82-1B9B-4005-B905-C305E5EA0C11}" type="sibTrans" cxnId="{D455C027-2B5F-4C40-BBCB-91C3068AFB3D}">
      <dgm:prSet/>
      <dgm:spPr/>
      <dgm:t>
        <a:bodyPr/>
        <a:lstStyle/>
        <a:p>
          <a:endParaRPr lang="en-US"/>
        </a:p>
      </dgm:t>
    </dgm:pt>
    <dgm:pt modelId="{64D5124A-73C7-49CF-989B-2E983EFD4218}">
      <dgm:prSet/>
      <dgm:spPr/>
      <dgm:t>
        <a:bodyPr/>
        <a:lstStyle/>
        <a:p>
          <a:r>
            <a:rPr lang="en-GB"/>
            <a:t>Ensures the benefits are realised</a:t>
          </a:r>
          <a:endParaRPr lang="en-US"/>
        </a:p>
      </dgm:t>
    </dgm:pt>
    <dgm:pt modelId="{B622D91A-3AFA-4C5F-BA08-680AB6554392}" type="parTrans" cxnId="{7672D7D3-4FF9-4F74-8DA2-1B6E8949DD39}">
      <dgm:prSet/>
      <dgm:spPr/>
      <dgm:t>
        <a:bodyPr/>
        <a:lstStyle/>
        <a:p>
          <a:endParaRPr lang="en-US"/>
        </a:p>
      </dgm:t>
    </dgm:pt>
    <dgm:pt modelId="{3C6A5E31-775B-4910-B23D-399FCBE9B3D0}" type="sibTrans" cxnId="{7672D7D3-4FF9-4F74-8DA2-1B6E8949DD39}">
      <dgm:prSet/>
      <dgm:spPr/>
      <dgm:t>
        <a:bodyPr/>
        <a:lstStyle/>
        <a:p>
          <a:endParaRPr lang="en-US"/>
        </a:p>
      </dgm:t>
    </dgm:pt>
    <dgm:pt modelId="{60ED0879-2933-445B-A68F-BE1A3019F1DC}" type="pres">
      <dgm:prSet presAssocID="{970685BB-F3B7-494C-AEE2-C743E15A2637}" presName="root" presStyleCnt="0">
        <dgm:presLayoutVars>
          <dgm:dir/>
          <dgm:resizeHandles val="exact"/>
        </dgm:presLayoutVars>
      </dgm:prSet>
      <dgm:spPr/>
    </dgm:pt>
    <dgm:pt modelId="{5890EF8D-1466-4767-8A67-737D823CE6A1}" type="pres">
      <dgm:prSet presAssocID="{BA875F4A-73D3-41CE-A197-7B876B2316E6}" presName="compNode" presStyleCnt="0"/>
      <dgm:spPr/>
    </dgm:pt>
    <dgm:pt modelId="{0C96B524-C4AD-4782-A04B-6CACBDBDC790}" type="pres">
      <dgm:prSet presAssocID="{BA875F4A-73D3-41CE-A197-7B876B2316E6}" presName="bgRect" presStyleLbl="bgShp" presStyleIdx="0" presStyleCnt="5"/>
      <dgm:spPr/>
    </dgm:pt>
    <dgm:pt modelId="{9B6003C3-5973-4669-A81B-4AC6279C8C89}" type="pres">
      <dgm:prSet presAssocID="{BA875F4A-73D3-41CE-A197-7B876B2316E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eciduous tree"/>
        </a:ext>
      </dgm:extLst>
    </dgm:pt>
    <dgm:pt modelId="{4F66D786-91B5-441C-BCB4-10E2046C84BA}" type="pres">
      <dgm:prSet presAssocID="{BA875F4A-73D3-41CE-A197-7B876B2316E6}" presName="spaceRect" presStyleCnt="0"/>
      <dgm:spPr/>
    </dgm:pt>
    <dgm:pt modelId="{BA1FDEF9-6676-4822-A9EB-FA60A06FB19F}" type="pres">
      <dgm:prSet presAssocID="{BA875F4A-73D3-41CE-A197-7B876B2316E6}" presName="parTx" presStyleLbl="revTx" presStyleIdx="0" presStyleCnt="5">
        <dgm:presLayoutVars>
          <dgm:chMax val="0"/>
          <dgm:chPref val="0"/>
        </dgm:presLayoutVars>
      </dgm:prSet>
      <dgm:spPr/>
    </dgm:pt>
    <dgm:pt modelId="{FC7759D8-B3B9-4A60-80FE-5E85DE0B384C}" type="pres">
      <dgm:prSet presAssocID="{56A8E40E-BC57-4526-8CB0-CB28B4431DD3}" presName="sibTrans" presStyleCnt="0"/>
      <dgm:spPr/>
    </dgm:pt>
    <dgm:pt modelId="{B3353C63-DF1A-4461-85D4-A42CD864371B}" type="pres">
      <dgm:prSet presAssocID="{53D3CA33-471D-4B08-80B0-8E7977C6B254}" presName="compNode" presStyleCnt="0"/>
      <dgm:spPr/>
    </dgm:pt>
    <dgm:pt modelId="{C614AF8B-6B63-49EE-B301-BDA942827D20}" type="pres">
      <dgm:prSet presAssocID="{53D3CA33-471D-4B08-80B0-8E7977C6B254}" presName="bgRect" presStyleLbl="bgShp" presStyleIdx="1" presStyleCnt="5"/>
      <dgm:spPr/>
    </dgm:pt>
    <dgm:pt modelId="{14F6421A-7F2B-4004-B616-8EFD5935A47E}" type="pres">
      <dgm:prSet presAssocID="{53D3CA33-471D-4B08-80B0-8E7977C6B25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E070BFB-2CA7-4254-A810-F55030819C74}" type="pres">
      <dgm:prSet presAssocID="{53D3CA33-471D-4B08-80B0-8E7977C6B254}" presName="spaceRect" presStyleCnt="0"/>
      <dgm:spPr/>
    </dgm:pt>
    <dgm:pt modelId="{F7324F66-AAE0-48EF-82A7-886F3B91E8A1}" type="pres">
      <dgm:prSet presAssocID="{53D3CA33-471D-4B08-80B0-8E7977C6B254}" presName="parTx" presStyleLbl="revTx" presStyleIdx="1" presStyleCnt="5">
        <dgm:presLayoutVars>
          <dgm:chMax val="0"/>
          <dgm:chPref val="0"/>
        </dgm:presLayoutVars>
      </dgm:prSet>
      <dgm:spPr/>
    </dgm:pt>
    <dgm:pt modelId="{C179659A-640A-474D-B437-5CF492D3DEA3}" type="pres">
      <dgm:prSet presAssocID="{929C064A-D17D-4CEE-8D28-0425AB275A16}" presName="sibTrans" presStyleCnt="0"/>
      <dgm:spPr/>
    </dgm:pt>
    <dgm:pt modelId="{9B91239A-8811-43FE-A2FF-8CB25C65EAE0}" type="pres">
      <dgm:prSet presAssocID="{4AA7C8B1-7DC3-4D6F-BF6A-200F0A2B976E}" presName="compNode" presStyleCnt="0"/>
      <dgm:spPr/>
    </dgm:pt>
    <dgm:pt modelId="{53E1C89D-7D39-411A-AC45-1F52C75383B7}" type="pres">
      <dgm:prSet presAssocID="{4AA7C8B1-7DC3-4D6F-BF6A-200F0A2B976E}" presName="bgRect" presStyleLbl="bgShp" presStyleIdx="2" presStyleCnt="5"/>
      <dgm:spPr/>
    </dgm:pt>
    <dgm:pt modelId="{43A7F3E0-2920-4D54-A3C5-18092171D833}" type="pres">
      <dgm:prSet presAssocID="{4AA7C8B1-7DC3-4D6F-BF6A-200F0A2B976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dioactive"/>
        </a:ext>
      </dgm:extLst>
    </dgm:pt>
    <dgm:pt modelId="{9299BBD8-F771-4A7E-9BEA-4FA2F9BA17F9}" type="pres">
      <dgm:prSet presAssocID="{4AA7C8B1-7DC3-4D6F-BF6A-200F0A2B976E}" presName="spaceRect" presStyleCnt="0"/>
      <dgm:spPr/>
    </dgm:pt>
    <dgm:pt modelId="{22BEEFC8-16EB-4F00-853A-766A1CAD1541}" type="pres">
      <dgm:prSet presAssocID="{4AA7C8B1-7DC3-4D6F-BF6A-200F0A2B976E}" presName="parTx" presStyleLbl="revTx" presStyleIdx="2" presStyleCnt="5">
        <dgm:presLayoutVars>
          <dgm:chMax val="0"/>
          <dgm:chPref val="0"/>
        </dgm:presLayoutVars>
      </dgm:prSet>
      <dgm:spPr/>
    </dgm:pt>
    <dgm:pt modelId="{CE22BAAC-0C3F-4E9E-B6BE-2401AD79A751}" type="pres">
      <dgm:prSet presAssocID="{2C900958-50FE-4947-A381-61A51FA5E47F}" presName="sibTrans" presStyleCnt="0"/>
      <dgm:spPr/>
    </dgm:pt>
    <dgm:pt modelId="{8140D797-0B48-4B70-9950-81F91092F4D3}" type="pres">
      <dgm:prSet presAssocID="{8495927D-BF5A-4731-A559-3BC8016F3CA6}" presName="compNode" presStyleCnt="0"/>
      <dgm:spPr/>
    </dgm:pt>
    <dgm:pt modelId="{117487FD-2B17-4841-AD14-3A70F52B1BFB}" type="pres">
      <dgm:prSet presAssocID="{8495927D-BF5A-4731-A559-3BC8016F3CA6}" presName="bgRect" presStyleLbl="bgShp" presStyleIdx="3" presStyleCnt="5"/>
      <dgm:spPr/>
    </dgm:pt>
    <dgm:pt modelId="{98CD7A8A-ABA3-4A0F-B868-22AD033F084C}" type="pres">
      <dgm:prSet presAssocID="{8495927D-BF5A-4731-A559-3BC8016F3CA6}"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C50A887-CB8E-4D0F-9FFE-A1F4F927CE89}" type="pres">
      <dgm:prSet presAssocID="{8495927D-BF5A-4731-A559-3BC8016F3CA6}" presName="spaceRect" presStyleCnt="0"/>
      <dgm:spPr/>
    </dgm:pt>
    <dgm:pt modelId="{717792B4-9D37-4FEE-8B45-FFFF3287FEC5}" type="pres">
      <dgm:prSet presAssocID="{8495927D-BF5A-4731-A559-3BC8016F3CA6}" presName="parTx" presStyleLbl="revTx" presStyleIdx="3" presStyleCnt="5">
        <dgm:presLayoutVars>
          <dgm:chMax val="0"/>
          <dgm:chPref val="0"/>
        </dgm:presLayoutVars>
      </dgm:prSet>
      <dgm:spPr/>
    </dgm:pt>
    <dgm:pt modelId="{FE0B354A-6D35-46D0-B98D-77C4FB5E91D0}" type="pres">
      <dgm:prSet presAssocID="{D951CB82-1B9B-4005-B905-C305E5EA0C11}" presName="sibTrans" presStyleCnt="0"/>
      <dgm:spPr/>
    </dgm:pt>
    <dgm:pt modelId="{357B1678-3AD0-42F4-B46C-37208780E21A}" type="pres">
      <dgm:prSet presAssocID="{64D5124A-73C7-49CF-989B-2E983EFD4218}" presName="compNode" presStyleCnt="0"/>
      <dgm:spPr/>
    </dgm:pt>
    <dgm:pt modelId="{A7FDA160-6CBC-4AD7-9142-3B4A35481ECD}" type="pres">
      <dgm:prSet presAssocID="{64D5124A-73C7-49CF-989B-2E983EFD4218}" presName="bgRect" presStyleLbl="bgShp" presStyleIdx="4" presStyleCnt="5"/>
      <dgm:spPr/>
    </dgm:pt>
    <dgm:pt modelId="{56EC4BD6-3E49-43A5-A914-5748F29F0CD7}" type="pres">
      <dgm:prSet presAssocID="{64D5124A-73C7-49CF-989B-2E983EFD421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EFD6C11D-4906-418F-B6D2-9CF8834BE5A3}" type="pres">
      <dgm:prSet presAssocID="{64D5124A-73C7-49CF-989B-2E983EFD4218}" presName="spaceRect" presStyleCnt="0"/>
      <dgm:spPr/>
    </dgm:pt>
    <dgm:pt modelId="{7E6EC67F-E095-47DE-A51D-F9A4C944A749}" type="pres">
      <dgm:prSet presAssocID="{64D5124A-73C7-49CF-989B-2E983EFD4218}" presName="parTx" presStyleLbl="revTx" presStyleIdx="4" presStyleCnt="5">
        <dgm:presLayoutVars>
          <dgm:chMax val="0"/>
          <dgm:chPref val="0"/>
        </dgm:presLayoutVars>
      </dgm:prSet>
      <dgm:spPr/>
    </dgm:pt>
  </dgm:ptLst>
  <dgm:cxnLst>
    <dgm:cxn modelId="{B7E23C03-74B2-4FDC-8E29-48A0CF6EAEA4}" type="presOf" srcId="{53D3CA33-471D-4B08-80B0-8E7977C6B254}" destId="{F7324F66-AAE0-48EF-82A7-886F3B91E8A1}" srcOrd="0" destOrd="0" presId="urn:microsoft.com/office/officeart/2018/2/layout/IconVerticalSolidList"/>
    <dgm:cxn modelId="{C9996006-2B34-4DD5-A3D1-9A197030C1ED}" type="presOf" srcId="{8495927D-BF5A-4731-A559-3BC8016F3CA6}" destId="{717792B4-9D37-4FEE-8B45-FFFF3287FEC5}" srcOrd="0" destOrd="0" presId="urn:microsoft.com/office/officeart/2018/2/layout/IconVerticalSolidList"/>
    <dgm:cxn modelId="{D455C027-2B5F-4C40-BBCB-91C3068AFB3D}" srcId="{970685BB-F3B7-494C-AEE2-C743E15A2637}" destId="{8495927D-BF5A-4731-A559-3BC8016F3CA6}" srcOrd="3" destOrd="0" parTransId="{B7CA85CC-5E0B-4DFF-8B06-130C77215FEA}" sibTransId="{D951CB82-1B9B-4005-B905-C305E5EA0C11}"/>
    <dgm:cxn modelId="{6B29DF29-3F96-4DE5-97B6-40EB5857678A}" type="presOf" srcId="{BA875F4A-73D3-41CE-A197-7B876B2316E6}" destId="{BA1FDEF9-6676-4822-A9EB-FA60A06FB19F}" srcOrd="0" destOrd="0" presId="urn:microsoft.com/office/officeart/2018/2/layout/IconVerticalSolidList"/>
    <dgm:cxn modelId="{D45A362B-3D79-4728-B029-C7A498EC2E19}" type="presOf" srcId="{4AA7C8B1-7DC3-4D6F-BF6A-200F0A2B976E}" destId="{22BEEFC8-16EB-4F00-853A-766A1CAD1541}" srcOrd="0" destOrd="0" presId="urn:microsoft.com/office/officeart/2018/2/layout/IconVerticalSolidList"/>
    <dgm:cxn modelId="{BCA2CD73-0A32-432D-A7D1-D0071C68AB80}" srcId="{970685BB-F3B7-494C-AEE2-C743E15A2637}" destId="{BA875F4A-73D3-41CE-A197-7B876B2316E6}" srcOrd="0" destOrd="0" parTransId="{C17FEB53-29E5-438B-917B-39A5F03229B1}" sibTransId="{56A8E40E-BC57-4526-8CB0-CB28B4431DD3}"/>
    <dgm:cxn modelId="{FFA41358-A7A2-41BF-8479-0D3B6F4F61B0}" type="presOf" srcId="{970685BB-F3B7-494C-AEE2-C743E15A2637}" destId="{60ED0879-2933-445B-A68F-BE1A3019F1DC}" srcOrd="0" destOrd="0" presId="urn:microsoft.com/office/officeart/2018/2/layout/IconVerticalSolidList"/>
    <dgm:cxn modelId="{E74D19A7-38E9-4173-A2A4-65E42C453920}" srcId="{970685BB-F3B7-494C-AEE2-C743E15A2637}" destId="{53D3CA33-471D-4B08-80B0-8E7977C6B254}" srcOrd="1" destOrd="0" parTransId="{0D1CBF2D-CC3C-49F6-A82E-AEB67A05280C}" sibTransId="{929C064A-D17D-4CEE-8D28-0425AB275A16}"/>
    <dgm:cxn modelId="{7A4759C6-9860-4D0E-9D63-A01B46B34AB8}" srcId="{970685BB-F3B7-494C-AEE2-C743E15A2637}" destId="{4AA7C8B1-7DC3-4D6F-BF6A-200F0A2B976E}" srcOrd="2" destOrd="0" parTransId="{57DE65C3-A399-44FF-B65A-AE1C8859B81B}" sibTransId="{2C900958-50FE-4947-A381-61A51FA5E47F}"/>
    <dgm:cxn modelId="{7672D7D3-4FF9-4F74-8DA2-1B6E8949DD39}" srcId="{970685BB-F3B7-494C-AEE2-C743E15A2637}" destId="{64D5124A-73C7-49CF-989B-2E983EFD4218}" srcOrd="4" destOrd="0" parTransId="{B622D91A-3AFA-4C5F-BA08-680AB6554392}" sibTransId="{3C6A5E31-775B-4910-B23D-399FCBE9B3D0}"/>
    <dgm:cxn modelId="{7FDBBCD9-3421-401D-BC7A-F0A132F45A5D}" type="presOf" srcId="{64D5124A-73C7-49CF-989B-2E983EFD4218}" destId="{7E6EC67F-E095-47DE-A51D-F9A4C944A749}" srcOrd="0" destOrd="0" presId="urn:microsoft.com/office/officeart/2018/2/layout/IconVerticalSolidList"/>
    <dgm:cxn modelId="{26F7C210-F045-497E-B1B9-E51AC8EE2F99}" type="presParOf" srcId="{60ED0879-2933-445B-A68F-BE1A3019F1DC}" destId="{5890EF8D-1466-4767-8A67-737D823CE6A1}" srcOrd="0" destOrd="0" presId="urn:microsoft.com/office/officeart/2018/2/layout/IconVerticalSolidList"/>
    <dgm:cxn modelId="{13FEF3CA-2DE7-4E3D-804D-8AF778490A70}" type="presParOf" srcId="{5890EF8D-1466-4767-8A67-737D823CE6A1}" destId="{0C96B524-C4AD-4782-A04B-6CACBDBDC790}" srcOrd="0" destOrd="0" presId="urn:microsoft.com/office/officeart/2018/2/layout/IconVerticalSolidList"/>
    <dgm:cxn modelId="{504DA1A9-EFDD-4367-8A04-6D0DD6BB799B}" type="presParOf" srcId="{5890EF8D-1466-4767-8A67-737D823CE6A1}" destId="{9B6003C3-5973-4669-A81B-4AC6279C8C89}" srcOrd="1" destOrd="0" presId="urn:microsoft.com/office/officeart/2018/2/layout/IconVerticalSolidList"/>
    <dgm:cxn modelId="{22B1E096-68FF-4623-B894-11BB93953EF0}" type="presParOf" srcId="{5890EF8D-1466-4767-8A67-737D823CE6A1}" destId="{4F66D786-91B5-441C-BCB4-10E2046C84BA}" srcOrd="2" destOrd="0" presId="urn:microsoft.com/office/officeart/2018/2/layout/IconVerticalSolidList"/>
    <dgm:cxn modelId="{95140A63-E8C0-45F3-8165-32668F7A4F96}" type="presParOf" srcId="{5890EF8D-1466-4767-8A67-737D823CE6A1}" destId="{BA1FDEF9-6676-4822-A9EB-FA60A06FB19F}" srcOrd="3" destOrd="0" presId="urn:microsoft.com/office/officeart/2018/2/layout/IconVerticalSolidList"/>
    <dgm:cxn modelId="{09744439-7331-4AD0-B7CE-67E6F1486755}" type="presParOf" srcId="{60ED0879-2933-445B-A68F-BE1A3019F1DC}" destId="{FC7759D8-B3B9-4A60-80FE-5E85DE0B384C}" srcOrd="1" destOrd="0" presId="urn:microsoft.com/office/officeart/2018/2/layout/IconVerticalSolidList"/>
    <dgm:cxn modelId="{544ADA93-0FCA-4437-803D-1EEE9B48308D}" type="presParOf" srcId="{60ED0879-2933-445B-A68F-BE1A3019F1DC}" destId="{B3353C63-DF1A-4461-85D4-A42CD864371B}" srcOrd="2" destOrd="0" presId="urn:microsoft.com/office/officeart/2018/2/layout/IconVerticalSolidList"/>
    <dgm:cxn modelId="{F9232C78-120B-4D34-8032-810BF387442F}" type="presParOf" srcId="{B3353C63-DF1A-4461-85D4-A42CD864371B}" destId="{C614AF8B-6B63-49EE-B301-BDA942827D20}" srcOrd="0" destOrd="0" presId="urn:microsoft.com/office/officeart/2018/2/layout/IconVerticalSolidList"/>
    <dgm:cxn modelId="{152123F5-F30D-46BA-BA43-EE96105C8D73}" type="presParOf" srcId="{B3353C63-DF1A-4461-85D4-A42CD864371B}" destId="{14F6421A-7F2B-4004-B616-8EFD5935A47E}" srcOrd="1" destOrd="0" presId="urn:microsoft.com/office/officeart/2018/2/layout/IconVerticalSolidList"/>
    <dgm:cxn modelId="{AF9D7E88-DD81-4CCE-96E6-AD2A81ADE336}" type="presParOf" srcId="{B3353C63-DF1A-4461-85D4-A42CD864371B}" destId="{6E070BFB-2CA7-4254-A810-F55030819C74}" srcOrd="2" destOrd="0" presId="urn:microsoft.com/office/officeart/2018/2/layout/IconVerticalSolidList"/>
    <dgm:cxn modelId="{E46929C0-9A30-471B-8EDA-045FBCD85528}" type="presParOf" srcId="{B3353C63-DF1A-4461-85D4-A42CD864371B}" destId="{F7324F66-AAE0-48EF-82A7-886F3B91E8A1}" srcOrd="3" destOrd="0" presId="urn:microsoft.com/office/officeart/2018/2/layout/IconVerticalSolidList"/>
    <dgm:cxn modelId="{DECF26FD-5665-4210-9415-026F5681805D}" type="presParOf" srcId="{60ED0879-2933-445B-A68F-BE1A3019F1DC}" destId="{C179659A-640A-474D-B437-5CF492D3DEA3}" srcOrd="3" destOrd="0" presId="urn:microsoft.com/office/officeart/2018/2/layout/IconVerticalSolidList"/>
    <dgm:cxn modelId="{4B74CDA8-D0D0-44D4-B5E0-EFEA7BD1FC45}" type="presParOf" srcId="{60ED0879-2933-445B-A68F-BE1A3019F1DC}" destId="{9B91239A-8811-43FE-A2FF-8CB25C65EAE0}" srcOrd="4" destOrd="0" presId="urn:microsoft.com/office/officeart/2018/2/layout/IconVerticalSolidList"/>
    <dgm:cxn modelId="{367ACED3-B7F3-40F6-8BF5-8EC55EC3C5E5}" type="presParOf" srcId="{9B91239A-8811-43FE-A2FF-8CB25C65EAE0}" destId="{53E1C89D-7D39-411A-AC45-1F52C75383B7}" srcOrd="0" destOrd="0" presId="urn:microsoft.com/office/officeart/2018/2/layout/IconVerticalSolidList"/>
    <dgm:cxn modelId="{86B8E635-C029-43B2-909F-74AFE5A360DB}" type="presParOf" srcId="{9B91239A-8811-43FE-A2FF-8CB25C65EAE0}" destId="{43A7F3E0-2920-4D54-A3C5-18092171D833}" srcOrd="1" destOrd="0" presId="urn:microsoft.com/office/officeart/2018/2/layout/IconVerticalSolidList"/>
    <dgm:cxn modelId="{CF98FF7C-37A1-48D1-9052-3A9F8B71B88E}" type="presParOf" srcId="{9B91239A-8811-43FE-A2FF-8CB25C65EAE0}" destId="{9299BBD8-F771-4A7E-9BEA-4FA2F9BA17F9}" srcOrd="2" destOrd="0" presId="urn:microsoft.com/office/officeart/2018/2/layout/IconVerticalSolidList"/>
    <dgm:cxn modelId="{ED9299C1-0C35-4126-AE10-F5D492770A17}" type="presParOf" srcId="{9B91239A-8811-43FE-A2FF-8CB25C65EAE0}" destId="{22BEEFC8-16EB-4F00-853A-766A1CAD1541}" srcOrd="3" destOrd="0" presId="urn:microsoft.com/office/officeart/2018/2/layout/IconVerticalSolidList"/>
    <dgm:cxn modelId="{8A25689D-6240-41CD-BD57-8A08531509DF}" type="presParOf" srcId="{60ED0879-2933-445B-A68F-BE1A3019F1DC}" destId="{CE22BAAC-0C3F-4E9E-B6BE-2401AD79A751}" srcOrd="5" destOrd="0" presId="urn:microsoft.com/office/officeart/2018/2/layout/IconVerticalSolidList"/>
    <dgm:cxn modelId="{67D076B0-0BE5-42EF-A6E8-70C190AC3449}" type="presParOf" srcId="{60ED0879-2933-445B-A68F-BE1A3019F1DC}" destId="{8140D797-0B48-4B70-9950-81F91092F4D3}" srcOrd="6" destOrd="0" presId="urn:microsoft.com/office/officeart/2018/2/layout/IconVerticalSolidList"/>
    <dgm:cxn modelId="{5DC84ABA-C138-45FE-AA82-08734EDE8BCB}" type="presParOf" srcId="{8140D797-0B48-4B70-9950-81F91092F4D3}" destId="{117487FD-2B17-4841-AD14-3A70F52B1BFB}" srcOrd="0" destOrd="0" presId="urn:microsoft.com/office/officeart/2018/2/layout/IconVerticalSolidList"/>
    <dgm:cxn modelId="{BC81CA4F-FDAE-4E52-AE6B-A43D9F185801}" type="presParOf" srcId="{8140D797-0B48-4B70-9950-81F91092F4D3}" destId="{98CD7A8A-ABA3-4A0F-B868-22AD033F084C}" srcOrd="1" destOrd="0" presId="urn:microsoft.com/office/officeart/2018/2/layout/IconVerticalSolidList"/>
    <dgm:cxn modelId="{DAE3C4FA-C375-437B-92E3-5318BC058D71}" type="presParOf" srcId="{8140D797-0B48-4B70-9950-81F91092F4D3}" destId="{6C50A887-CB8E-4D0F-9FFE-A1F4F927CE89}" srcOrd="2" destOrd="0" presId="urn:microsoft.com/office/officeart/2018/2/layout/IconVerticalSolidList"/>
    <dgm:cxn modelId="{B1E10D30-6379-433C-B14C-1F336205B716}" type="presParOf" srcId="{8140D797-0B48-4B70-9950-81F91092F4D3}" destId="{717792B4-9D37-4FEE-8B45-FFFF3287FEC5}" srcOrd="3" destOrd="0" presId="urn:microsoft.com/office/officeart/2018/2/layout/IconVerticalSolidList"/>
    <dgm:cxn modelId="{AC71FBEB-04AA-43A7-90C8-4A2ABCFD7924}" type="presParOf" srcId="{60ED0879-2933-445B-A68F-BE1A3019F1DC}" destId="{FE0B354A-6D35-46D0-B98D-77C4FB5E91D0}" srcOrd="7" destOrd="0" presId="urn:microsoft.com/office/officeart/2018/2/layout/IconVerticalSolidList"/>
    <dgm:cxn modelId="{B552799D-A421-499A-BE88-F12277200EB3}" type="presParOf" srcId="{60ED0879-2933-445B-A68F-BE1A3019F1DC}" destId="{357B1678-3AD0-42F4-B46C-37208780E21A}" srcOrd="8" destOrd="0" presId="urn:microsoft.com/office/officeart/2018/2/layout/IconVerticalSolidList"/>
    <dgm:cxn modelId="{E19B4A94-21E3-4FF3-846C-0EA06DBF6ED9}" type="presParOf" srcId="{357B1678-3AD0-42F4-B46C-37208780E21A}" destId="{A7FDA160-6CBC-4AD7-9142-3B4A35481ECD}" srcOrd="0" destOrd="0" presId="urn:microsoft.com/office/officeart/2018/2/layout/IconVerticalSolidList"/>
    <dgm:cxn modelId="{0D82A6A4-D2CA-4DD0-8B0A-EB6A0B6FC413}" type="presParOf" srcId="{357B1678-3AD0-42F4-B46C-37208780E21A}" destId="{56EC4BD6-3E49-43A5-A914-5748F29F0CD7}" srcOrd="1" destOrd="0" presId="urn:microsoft.com/office/officeart/2018/2/layout/IconVerticalSolidList"/>
    <dgm:cxn modelId="{B7DDF163-4EE3-491F-9215-898DFECB4936}" type="presParOf" srcId="{357B1678-3AD0-42F4-B46C-37208780E21A}" destId="{EFD6C11D-4906-418F-B6D2-9CF8834BE5A3}" srcOrd="2" destOrd="0" presId="urn:microsoft.com/office/officeart/2018/2/layout/IconVerticalSolidList"/>
    <dgm:cxn modelId="{0C3460C6-899F-4EAB-BEA7-AAFDCD639FDA}" type="presParOf" srcId="{357B1678-3AD0-42F4-B46C-37208780E21A}" destId="{7E6EC67F-E095-47DE-A51D-F9A4C944A7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E94A0B-D67F-4D9D-A5FD-171BDEBED8D7}"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7D0E8E9-D940-4F72-8D7E-B090B05AB7A1}">
      <dgm:prSet/>
      <dgm:spPr/>
      <dgm:t>
        <a:bodyPr/>
        <a:lstStyle/>
        <a:p>
          <a:r>
            <a:rPr lang="en-GB"/>
            <a:t>Emotional Intelligence</a:t>
          </a:r>
          <a:endParaRPr lang="en-US"/>
        </a:p>
      </dgm:t>
    </dgm:pt>
    <dgm:pt modelId="{0527D422-3724-4C7C-BF67-B6731351509E}" type="parTrans" cxnId="{5352EFA6-D13E-4B3D-8EF6-C13D597F74C4}">
      <dgm:prSet/>
      <dgm:spPr/>
      <dgm:t>
        <a:bodyPr/>
        <a:lstStyle/>
        <a:p>
          <a:endParaRPr lang="en-US"/>
        </a:p>
      </dgm:t>
    </dgm:pt>
    <dgm:pt modelId="{9B80D496-27EE-4DE8-99A2-B53D959BE864}" type="sibTrans" cxnId="{5352EFA6-D13E-4B3D-8EF6-C13D597F74C4}">
      <dgm:prSet/>
      <dgm:spPr/>
      <dgm:t>
        <a:bodyPr/>
        <a:lstStyle/>
        <a:p>
          <a:endParaRPr lang="en-US"/>
        </a:p>
      </dgm:t>
    </dgm:pt>
    <dgm:pt modelId="{1104ADF3-B2ED-4BB5-8C73-07E5C9C574C4}">
      <dgm:prSet/>
      <dgm:spPr/>
      <dgm:t>
        <a:bodyPr/>
        <a:lstStyle/>
        <a:p>
          <a:r>
            <a:rPr lang="en-GB"/>
            <a:t>Effective communication skills</a:t>
          </a:r>
          <a:endParaRPr lang="en-US"/>
        </a:p>
      </dgm:t>
    </dgm:pt>
    <dgm:pt modelId="{87336824-0966-4CBF-BF02-FCE48EB83793}" type="parTrans" cxnId="{729B145E-8964-4811-8A10-64F5CA6C8AEF}">
      <dgm:prSet/>
      <dgm:spPr/>
      <dgm:t>
        <a:bodyPr/>
        <a:lstStyle/>
        <a:p>
          <a:endParaRPr lang="en-US"/>
        </a:p>
      </dgm:t>
    </dgm:pt>
    <dgm:pt modelId="{9CB64724-B0B2-424E-A0C2-1189369F522E}" type="sibTrans" cxnId="{729B145E-8964-4811-8A10-64F5CA6C8AEF}">
      <dgm:prSet/>
      <dgm:spPr/>
      <dgm:t>
        <a:bodyPr/>
        <a:lstStyle/>
        <a:p>
          <a:endParaRPr lang="en-US"/>
        </a:p>
      </dgm:t>
    </dgm:pt>
    <dgm:pt modelId="{A5DC107D-0CA2-455A-AEC0-0F6BCF66F253}">
      <dgm:prSet/>
      <dgm:spPr/>
      <dgm:t>
        <a:bodyPr/>
        <a:lstStyle/>
        <a:p>
          <a:r>
            <a:rPr lang="en-GB"/>
            <a:t>Active listening</a:t>
          </a:r>
          <a:endParaRPr lang="en-US"/>
        </a:p>
      </dgm:t>
    </dgm:pt>
    <dgm:pt modelId="{646E1631-1D73-43DC-A4A8-2D7977F1C224}" type="parTrans" cxnId="{38F37407-6448-4616-A01C-ABE2CEFFCC82}">
      <dgm:prSet/>
      <dgm:spPr/>
      <dgm:t>
        <a:bodyPr/>
        <a:lstStyle/>
        <a:p>
          <a:endParaRPr lang="en-US"/>
        </a:p>
      </dgm:t>
    </dgm:pt>
    <dgm:pt modelId="{9D8EA188-289A-48A5-976F-52F8AA5D066B}" type="sibTrans" cxnId="{38F37407-6448-4616-A01C-ABE2CEFFCC82}">
      <dgm:prSet/>
      <dgm:spPr/>
      <dgm:t>
        <a:bodyPr/>
        <a:lstStyle/>
        <a:p>
          <a:endParaRPr lang="en-US"/>
        </a:p>
      </dgm:t>
    </dgm:pt>
    <dgm:pt modelId="{A803F299-F039-4E8C-BFBB-8BE84DBC06FB}">
      <dgm:prSet/>
      <dgm:spPr/>
      <dgm:t>
        <a:bodyPr/>
        <a:lstStyle/>
        <a:p>
          <a:r>
            <a:rPr lang="en-GB"/>
            <a:t>Risk Management</a:t>
          </a:r>
          <a:endParaRPr lang="en-US"/>
        </a:p>
      </dgm:t>
    </dgm:pt>
    <dgm:pt modelId="{C7E4B60D-89C0-436B-8C51-77F93B195526}" type="parTrans" cxnId="{C1C66C4E-EAF7-4B6F-B2A6-CC6E99B8D201}">
      <dgm:prSet/>
      <dgm:spPr/>
      <dgm:t>
        <a:bodyPr/>
        <a:lstStyle/>
        <a:p>
          <a:endParaRPr lang="en-US"/>
        </a:p>
      </dgm:t>
    </dgm:pt>
    <dgm:pt modelId="{0C51143E-E8CC-4767-8834-2A974775747A}" type="sibTrans" cxnId="{C1C66C4E-EAF7-4B6F-B2A6-CC6E99B8D201}">
      <dgm:prSet/>
      <dgm:spPr/>
      <dgm:t>
        <a:bodyPr/>
        <a:lstStyle/>
        <a:p>
          <a:endParaRPr lang="en-US"/>
        </a:p>
      </dgm:t>
    </dgm:pt>
    <dgm:pt modelId="{47CAF199-2C32-432D-9D07-463CEFF6A6FB}">
      <dgm:prSet/>
      <dgm:spPr/>
      <dgm:t>
        <a:bodyPr/>
        <a:lstStyle/>
        <a:p>
          <a:r>
            <a:rPr lang="en-GB"/>
            <a:t>Planning</a:t>
          </a:r>
          <a:endParaRPr lang="en-US"/>
        </a:p>
      </dgm:t>
    </dgm:pt>
    <dgm:pt modelId="{76242640-671B-4778-ABAE-D693ED407F7F}" type="parTrans" cxnId="{1DB130FC-2824-4573-B122-3F5956363A37}">
      <dgm:prSet/>
      <dgm:spPr/>
      <dgm:t>
        <a:bodyPr/>
        <a:lstStyle/>
        <a:p>
          <a:endParaRPr lang="en-US"/>
        </a:p>
      </dgm:t>
    </dgm:pt>
    <dgm:pt modelId="{AC7F2BE1-1957-4E69-B94A-7017AB280C7F}" type="sibTrans" cxnId="{1DB130FC-2824-4573-B122-3F5956363A37}">
      <dgm:prSet/>
      <dgm:spPr/>
      <dgm:t>
        <a:bodyPr/>
        <a:lstStyle/>
        <a:p>
          <a:endParaRPr lang="en-US"/>
        </a:p>
      </dgm:t>
    </dgm:pt>
    <dgm:pt modelId="{53AEB060-4678-40DC-97C5-DE2FA7B7617F}">
      <dgm:prSet/>
      <dgm:spPr/>
      <dgm:t>
        <a:bodyPr/>
        <a:lstStyle/>
        <a:p>
          <a:r>
            <a:rPr lang="en-GB"/>
            <a:t>Analysis</a:t>
          </a:r>
          <a:endParaRPr lang="en-US"/>
        </a:p>
      </dgm:t>
    </dgm:pt>
    <dgm:pt modelId="{46D23F6E-4450-4A6D-82E4-8CBF92E86A46}" type="parTrans" cxnId="{A968E29B-0C95-491C-8ABA-6A1070D4ACC4}">
      <dgm:prSet/>
      <dgm:spPr/>
      <dgm:t>
        <a:bodyPr/>
        <a:lstStyle/>
        <a:p>
          <a:endParaRPr lang="en-US"/>
        </a:p>
      </dgm:t>
    </dgm:pt>
    <dgm:pt modelId="{05ADEE7A-61C6-427A-91A5-4D12F84674D0}" type="sibTrans" cxnId="{A968E29B-0C95-491C-8ABA-6A1070D4ACC4}">
      <dgm:prSet/>
      <dgm:spPr/>
      <dgm:t>
        <a:bodyPr/>
        <a:lstStyle/>
        <a:p>
          <a:endParaRPr lang="en-US"/>
        </a:p>
      </dgm:t>
    </dgm:pt>
    <dgm:pt modelId="{EF278EA4-A97A-4B9E-AD4A-E2C17387A87A}">
      <dgm:prSet/>
      <dgm:spPr/>
      <dgm:t>
        <a:bodyPr/>
        <a:lstStyle/>
        <a:p>
          <a:r>
            <a:rPr lang="en-GB"/>
            <a:t>Leadership</a:t>
          </a:r>
          <a:endParaRPr lang="en-US"/>
        </a:p>
      </dgm:t>
    </dgm:pt>
    <dgm:pt modelId="{C059097A-9C49-44F2-8621-378FEF37DB64}" type="parTrans" cxnId="{C9A67856-F3E3-426A-B506-964FD4A3C126}">
      <dgm:prSet/>
      <dgm:spPr/>
      <dgm:t>
        <a:bodyPr/>
        <a:lstStyle/>
        <a:p>
          <a:endParaRPr lang="en-US"/>
        </a:p>
      </dgm:t>
    </dgm:pt>
    <dgm:pt modelId="{9ACE57C9-4356-4627-98F2-D8FD77D0783B}" type="sibTrans" cxnId="{C9A67856-F3E3-426A-B506-964FD4A3C126}">
      <dgm:prSet/>
      <dgm:spPr/>
      <dgm:t>
        <a:bodyPr/>
        <a:lstStyle/>
        <a:p>
          <a:endParaRPr lang="en-US"/>
        </a:p>
      </dgm:t>
    </dgm:pt>
    <dgm:pt modelId="{868E6589-F77F-4CA5-9175-CB5876333B8C}" type="pres">
      <dgm:prSet presAssocID="{DFE94A0B-D67F-4D9D-A5FD-171BDEBED8D7}" presName="diagram" presStyleCnt="0">
        <dgm:presLayoutVars>
          <dgm:dir/>
          <dgm:resizeHandles val="exact"/>
        </dgm:presLayoutVars>
      </dgm:prSet>
      <dgm:spPr/>
    </dgm:pt>
    <dgm:pt modelId="{D5A9767E-7E74-4520-A062-61AF6F38D58B}" type="pres">
      <dgm:prSet presAssocID="{97D0E8E9-D940-4F72-8D7E-B090B05AB7A1}" presName="node" presStyleLbl="node1" presStyleIdx="0" presStyleCnt="7">
        <dgm:presLayoutVars>
          <dgm:bulletEnabled val="1"/>
        </dgm:presLayoutVars>
      </dgm:prSet>
      <dgm:spPr/>
    </dgm:pt>
    <dgm:pt modelId="{9B20F9FE-7C5E-4C83-8628-DD978EB07F75}" type="pres">
      <dgm:prSet presAssocID="{9B80D496-27EE-4DE8-99A2-B53D959BE864}" presName="sibTrans" presStyleCnt="0"/>
      <dgm:spPr/>
    </dgm:pt>
    <dgm:pt modelId="{00596021-9F92-4C69-97A9-8143CC408C62}" type="pres">
      <dgm:prSet presAssocID="{1104ADF3-B2ED-4BB5-8C73-07E5C9C574C4}" presName="node" presStyleLbl="node1" presStyleIdx="1" presStyleCnt="7">
        <dgm:presLayoutVars>
          <dgm:bulletEnabled val="1"/>
        </dgm:presLayoutVars>
      </dgm:prSet>
      <dgm:spPr/>
    </dgm:pt>
    <dgm:pt modelId="{C7CE17C4-5EE4-430E-B1E2-68A97780503E}" type="pres">
      <dgm:prSet presAssocID="{9CB64724-B0B2-424E-A0C2-1189369F522E}" presName="sibTrans" presStyleCnt="0"/>
      <dgm:spPr/>
    </dgm:pt>
    <dgm:pt modelId="{83C824D0-4F34-4A1E-B84D-D39261BBC160}" type="pres">
      <dgm:prSet presAssocID="{A5DC107D-0CA2-455A-AEC0-0F6BCF66F253}" presName="node" presStyleLbl="node1" presStyleIdx="2" presStyleCnt="7">
        <dgm:presLayoutVars>
          <dgm:bulletEnabled val="1"/>
        </dgm:presLayoutVars>
      </dgm:prSet>
      <dgm:spPr/>
    </dgm:pt>
    <dgm:pt modelId="{F4B952E9-D153-4D07-A646-1520C69ED664}" type="pres">
      <dgm:prSet presAssocID="{9D8EA188-289A-48A5-976F-52F8AA5D066B}" presName="sibTrans" presStyleCnt="0"/>
      <dgm:spPr/>
    </dgm:pt>
    <dgm:pt modelId="{5F75DF48-DBE6-4243-ADFA-CEFD3E45DE6A}" type="pres">
      <dgm:prSet presAssocID="{A803F299-F039-4E8C-BFBB-8BE84DBC06FB}" presName="node" presStyleLbl="node1" presStyleIdx="3" presStyleCnt="7">
        <dgm:presLayoutVars>
          <dgm:bulletEnabled val="1"/>
        </dgm:presLayoutVars>
      </dgm:prSet>
      <dgm:spPr/>
    </dgm:pt>
    <dgm:pt modelId="{1ACDF853-7281-4F34-9CCC-9923BC1D4F9F}" type="pres">
      <dgm:prSet presAssocID="{0C51143E-E8CC-4767-8834-2A974775747A}" presName="sibTrans" presStyleCnt="0"/>
      <dgm:spPr/>
    </dgm:pt>
    <dgm:pt modelId="{2ED207F5-C55A-401F-B3E6-D6B08E1188C6}" type="pres">
      <dgm:prSet presAssocID="{47CAF199-2C32-432D-9D07-463CEFF6A6FB}" presName="node" presStyleLbl="node1" presStyleIdx="4" presStyleCnt="7">
        <dgm:presLayoutVars>
          <dgm:bulletEnabled val="1"/>
        </dgm:presLayoutVars>
      </dgm:prSet>
      <dgm:spPr/>
    </dgm:pt>
    <dgm:pt modelId="{9B089136-AE6E-4F44-874E-4A977D958408}" type="pres">
      <dgm:prSet presAssocID="{AC7F2BE1-1957-4E69-B94A-7017AB280C7F}" presName="sibTrans" presStyleCnt="0"/>
      <dgm:spPr/>
    </dgm:pt>
    <dgm:pt modelId="{BF5BB471-4552-428E-833E-45D266015E16}" type="pres">
      <dgm:prSet presAssocID="{53AEB060-4678-40DC-97C5-DE2FA7B7617F}" presName="node" presStyleLbl="node1" presStyleIdx="5" presStyleCnt="7">
        <dgm:presLayoutVars>
          <dgm:bulletEnabled val="1"/>
        </dgm:presLayoutVars>
      </dgm:prSet>
      <dgm:spPr/>
    </dgm:pt>
    <dgm:pt modelId="{EE316BE7-99DC-478A-8A46-89E6B5456397}" type="pres">
      <dgm:prSet presAssocID="{05ADEE7A-61C6-427A-91A5-4D12F84674D0}" presName="sibTrans" presStyleCnt="0"/>
      <dgm:spPr/>
    </dgm:pt>
    <dgm:pt modelId="{160CB544-2D78-4700-B168-3B95D9B5F229}" type="pres">
      <dgm:prSet presAssocID="{EF278EA4-A97A-4B9E-AD4A-E2C17387A87A}" presName="node" presStyleLbl="node1" presStyleIdx="6" presStyleCnt="7">
        <dgm:presLayoutVars>
          <dgm:bulletEnabled val="1"/>
        </dgm:presLayoutVars>
      </dgm:prSet>
      <dgm:spPr/>
    </dgm:pt>
  </dgm:ptLst>
  <dgm:cxnLst>
    <dgm:cxn modelId="{9E80A804-B224-4AD4-B2D4-1A83A88B125F}" type="presOf" srcId="{53AEB060-4678-40DC-97C5-DE2FA7B7617F}" destId="{BF5BB471-4552-428E-833E-45D266015E16}" srcOrd="0" destOrd="0" presId="urn:microsoft.com/office/officeart/2005/8/layout/default"/>
    <dgm:cxn modelId="{38F37407-6448-4616-A01C-ABE2CEFFCC82}" srcId="{DFE94A0B-D67F-4D9D-A5FD-171BDEBED8D7}" destId="{A5DC107D-0CA2-455A-AEC0-0F6BCF66F253}" srcOrd="2" destOrd="0" parTransId="{646E1631-1D73-43DC-A4A8-2D7977F1C224}" sibTransId="{9D8EA188-289A-48A5-976F-52F8AA5D066B}"/>
    <dgm:cxn modelId="{729B145E-8964-4811-8A10-64F5CA6C8AEF}" srcId="{DFE94A0B-D67F-4D9D-A5FD-171BDEBED8D7}" destId="{1104ADF3-B2ED-4BB5-8C73-07E5C9C574C4}" srcOrd="1" destOrd="0" parTransId="{87336824-0966-4CBF-BF02-FCE48EB83793}" sibTransId="{9CB64724-B0B2-424E-A0C2-1189369F522E}"/>
    <dgm:cxn modelId="{D1B57F48-0257-460E-B362-025750C44AF5}" type="presOf" srcId="{A803F299-F039-4E8C-BFBB-8BE84DBC06FB}" destId="{5F75DF48-DBE6-4243-ADFA-CEFD3E45DE6A}" srcOrd="0" destOrd="0" presId="urn:microsoft.com/office/officeart/2005/8/layout/default"/>
    <dgm:cxn modelId="{C1C66C4E-EAF7-4B6F-B2A6-CC6E99B8D201}" srcId="{DFE94A0B-D67F-4D9D-A5FD-171BDEBED8D7}" destId="{A803F299-F039-4E8C-BFBB-8BE84DBC06FB}" srcOrd="3" destOrd="0" parTransId="{C7E4B60D-89C0-436B-8C51-77F93B195526}" sibTransId="{0C51143E-E8CC-4767-8834-2A974775747A}"/>
    <dgm:cxn modelId="{D8D66852-C7B1-49FA-BCFA-9708B406790C}" type="presOf" srcId="{DFE94A0B-D67F-4D9D-A5FD-171BDEBED8D7}" destId="{868E6589-F77F-4CA5-9175-CB5876333B8C}" srcOrd="0" destOrd="0" presId="urn:microsoft.com/office/officeart/2005/8/layout/default"/>
    <dgm:cxn modelId="{C9A67856-F3E3-426A-B506-964FD4A3C126}" srcId="{DFE94A0B-D67F-4D9D-A5FD-171BDEBED8D7}" destId="{EF278EA4-A97A-4B9E-AD4A-E2C17387A87A}" srcOrd="6" destOrd="0" parTransId="{C059097A-9C49-44F2-8621-378FEF37DB64}" sibTransId="{9ACE57C9-4356-4627-98F2-D8FD77D0783B}"/>
    <dgm:cxn modelId="{B2D39D79-C014-4C38-9906-60ACCE16A9CE}" type="presOf" srcId="{47CAF199-2C32-432D-9D07-463CEFF6A6FB}" destId="{2ED207F5-C55A-401F-B3E6-D6B08E1188C6}" srcOrd="0" destOrd="0" presId="urn:microsoft.com/office/officeart/2005/8/layout/default"/>
    <dgm:cxn modelId="{FB05D686-625B-49A6-AC0A-69A3746C4B5B}" type="presOf" srcId="{97D0E8E9-D940-4F72-8D7E-B090B05AB7A1}" destId="{D5A9767E-7E74-4520-A062-61AF6F38D58B}" srcOrd="0" destOrd="0" presId="urn:microsoft.com/office/officeart/2005/8/layout/default"/>
    <dgm:cxn modelId="{A968E29B-0C95-491C-8ABA-6A1070D4ACC4}" srcId="{DFE94A0B-D67F-4D9D-A5FD-171BDEBED8D7}" destId="{53AEB060-4678-40DC-97C5-DE2FA7B7617F}" srcOrd="5" destOrd="0" parTransId="{46D23F6E-4450-4A6D-82E4-8CBF92E86A46}" sibTransId="{05ADEE7A-61C6-427A-91A5-4D12F84674D0}"/>
    <dgm:cxn modelId="{5352EFA6-D13E-4B3D-8EF6-C13D597F74C4}" srcId="{DFE94A0B-D67F-4D9D-A5FD-171BDEBED8D7}" destId="{97D0E8E9-D940-4F72-8D7E-B090B05AB7A1}" srcOrd="0" destOrd="0" parTransId="{0527D422-3724-4C7C-BF67-B6731351509E}" sibTransId="{9B80D496-27EE-4DE8-99A2-B53D959BE864}"/>
    <dgm:cxn modelId="{ECEC21B0-E3D1-4CC0-8FC2-3B281382A6CE}" type="presOf" srcId="{EF278EA4-A97A-4B9E-AD4A-E2C17387A87A}" destId="{160CB544-2D78-4700-B168-3B95D9B5F229}" srcOrd="0" destOrd="0" presId="urn:microsoft.com/office/officeart/2005/8/layout/default"/>
    <dgm:cxn modelId="{0C0BFBD1-6C3A-4D05-8AFF-E68863FFF166}" type="presOf" srcId="{1104ADF3-B2ED-4BB5-8C73-07E5C9C574C4}" destId="{00596021-9F92-4C69-97A9-8143CC408C62}" srcOrd="0" destOrd="0" presId="urn:microsoft.com/office/officeart/2005/8/layout/default"/>
    <dgm:cxn modelId="{17030FE6-10F6-40D0-ABF7-FAA83E20AB27}" type="presOf" srcId="{A5DC107D-0CA2-455A-AEC0-0F6BCF66F253}" destId="{83C824D0-4F34-4A1E-B84D-D39261BBC160}" srcOrd="0" destOrd="0" presId="urn:microsoft.com/office/officeart/2005/8/layout/default"/>
    <dgm:cxn modelId="{1DB130FC-2824-4573-B122-3F5956363A37}" srcId="{DFE94A0B-D67F-4D9D-A5FD-171BDEBED8D7}" destId="{47CAF199-2C32-432D-9D07-463CEFF6A6FB}" srcOrd="4" destOrd="0" parTransId="{76242640-671B-4778-ABAE-D693ED407F7F}" sibTransId="{AC7F2BE1-1957-4E69-B94A-7017AB280C7F}"/>
    <dgm:cxn modelId="{95123D4D-E28A-4418-9D06-84D8EBBC9BBD}" type="presParOf" srcId="{868E6589-F77F-4CA5-9175-CB5876333B8C}" destId="{D5A9767E-7E74-4520-A062-61AF6F38D58B}" srcOrd="0" destOrd="0" presId="urn:microsoft.com/office/officeart/2005/8/layout/default"/>
    <dgm:cxn modelId="{6481C180-4EDA-4C5C-925D-CBC360E2D9D1}" type="presParOf" srcId="{868E6589-F77F-4CA5-9175-CB5876333B8C}" destId="{9B20F9FE-7C5E-4C83-8628-DD978EB07F75}" srcOrd="1" destOrd="0" presId="urn:microsoft.com/office/officeart/2005/8/layout/default"/>
    <dgm:cxn modelId="{5C237116-68F0-496A-AFF7-F0B3910D0C6F}" type="presParOf" srcId="{868E6589-F77F-4CA5-9175-CB5876333B8C}" destId="{00596021-9F92-4C69-97A9-8143CC408C62}" srcOrd="2" destOrd="0" presId="urn:microsoft.com/office/officeart/2005/8/layout/default"/>
    <dgm:cxn modelId="{94D304D3-85E8-47BA-9C2C-4769411EE70C}" type="presParOf" srcId="{868E6589-F77F-4CA5-9175-CB5876333B8C}" destId="{C7CE17C4-5EE4-430E-B1E2-68A97780503E}" srcOrd="3" destOrd="0" presId="urn:microsoft.com/office/officeart/2005/8/layout/default"/>
    <dgm:cxn modelId="{706BF924-6DA7-4279-B860-610E10AF3A19}" type="presParOf" srcId="{868E6589-F77F-4CA5-9175-CB5876333B8C}" destId="{83C824D0-4F34-4A1E-B84D-D39261BBC160}" srcOrd="4" destOrd="0" presId="urn:microsoft.com/office/officeart/2005/8/layout/default"/>
    <dgm:cxn modelId="{6BF33DD0-8E0E-42C6-A25B-72EE0DFC9190}" type="presParOf" srcId="{868E6589-F77F-4CA5-9175-CB5876333B8C}" destId="{F4B952E9-D153-4D07-A646-1520C69ED664}" srcOrd="5" destOrd="0" presId="urn:microsoft.com/office/officeart/2005/8/layout/default"/>
    <dgm:cxn modelId="{CA7A732B-A47F-453D-B605-065BAED259DB}" type="presParOf" srcId="{868E6589-F77F-4CA5-9175-CB5876333B8C}" destId="{5F75DF48-DBE6-4243-ADFA-CEFD3E45DE6A}" srcOrd="6" destOrd="0" presId="urn:microsoft.com/office/officeart/2005/8/layout/default"/>
    <dgm:cxn modelId="{FC915416-25A1-4EDC-A602-3C5DF0B1C046}" type="presParOf" srcId="{868E6589-F77F-4CA5-9175-CB5876333B8C}" destId="{1ACDF853-7281-4F34-9CCC-9923BC1D4F9F}" srcOrd="7" destOrd="0" presId="urn:microsoft.com/office/officeart/2005/8/layout/default"/>
    <dgm:cxn modelId="{7742FE42-B103-4114-9320-33374ADEC88A}" type="presParOf" srcId="{868E6589-F77F-4CA5-9175-CB5876333B8C}" destId="{2ED207F5-C55A-401F-B3E6-D6B08E1188C6}" srcOrd="8" destOrd="0" presId="urn:microsoft.com/office/officeart/2005/8/layout/default"/>
    <dgm:cxn modelId="{EC8FE0C7-BCE1-42F0-A982-852D79D45B16}" type="presParOf" srcId="{868E6589-F77F-4CA5-9175-CB5876333B8C}" destId="{9B089136-AE6E-4F44-874E-4A977D958408}" srcOrd="9" destOrd="0" presId="urn:microsoft.com/office/officeart/2005/8/layout/default"/>
    <dgm:cxn modelId="{815ECC4A-8105-4B09-914F-D8E2C97FBB1B}" type="presParOf" srcId="{868E6589-F77F-4CA5-9175-CB5876333B8C}" destId="{BF5BB471-4552-428E-833E-45D266015E16}" srcOrd="10" destOrd="0" presId="urn:microsoft.com/office/officeart/2005/8/layout/default"/>
    <dgm:cxn modelId="{8BE57BA8-0D31-4F84-8883-7C10E1E0C90D}" type="presParOf" srcId="{868E6589-F77F-4CA5-9175-CB5876333B8C}" destId="{EE316BE7-99DC-478A-8A46-89E6B5456397}" srcOrd="11" destOrd="0" presId="urn:microsoft.com/office/officeart/2005/8/layout/default"/>
    <dgm:cxn modelId="{53DFE0E6-898A-4FCD-9325-1504B48113C7}" type="presParOf" srcId="{868E6589-F77F-4CA5-9175-CB5876333B8C}" destId="{160CB544-2D78-4700-B168-3B95D9B5F22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E194C-9955-4F68-AA80-BFABD0EAF1DB}">
      <dsp:nvSpPr>
        <dsp:cNvPr id="0" name=""/>
        <dsp:cNvSpPr/>
      </dsp:nvSpPr>
      <dsp:spPr>
        <a:xfrm>
          <a:off x="0" y="182347"/>
          <a:ext cx="6833175" cy="10399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survey produced by CV library indicates that employers value 5 traits of personal brand: </a:t>
          </a:r>
        </a:p>
      </dsp:txBody>
      <dsp:txXfrm>
        <a:off x="50764" y="233111"/>
        <a:ext cx="6731647" cy="938372"/>
      </dsp:txXfrm>
    </dsp:sp>
    <dsp:sp modelId="{1E4B96D1-87F6-4FF3-B40C-9EDD4C7E504C}">
      <dsp:nvSpPr>
        <dsp:cNvPr id="0" name=""/>
        <dsp:cNvSpPr/>
      </dsp:nvSpPr>
      <dsp:spPr>
        <a:xfrm>
          <a:off x="0" y="1195623"/>
          <a:ext cx="6833175" cy="16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Reliability </a:t>
          </a:r>
        </a:p>
        <a:p>
          <a:pPr marL="171450" lvl="1" indent="-171450" algn="l" defTabSz="844550">
            <a:lnSpc>
              <a:spcPct val="90000"/>
            </a:lnSpc>
            <a:spcBef>
              <a:spcPct val="0"/>
            </a:spcBef>
            <a:spcAft>
              <a:spcPct val="20000"/>
            </a:spcAft>
            <a:buChar char="•"/>
          </a:pPr>
          <a:r>
            <a:rPr lang="en-US" sz="1900" kern="1200"/>
            <a:t>Confidence </a:t>
          </a:r>
        </a:p>
        <a:p>
          <a:pPr marL="171450" lvl="1" indent="-171450" algn="l" defTabSz="844550">
            <a:lnSpc>
              <a:spcPct val="90000"/>
            </a:lnSpc>
            <a:spcBef>
              <a:spcPct val="0"/>
            </a:spcBef>
            <a:spcAft>
              <a:spcPct val="20000"/>
            </a:spcAft>
            <a:buChar char="•"/>
          </a:pPr>
          <a:r>
            <a:rPr lang="en-US" sz="1900" kern="1200"/>
            <a:t>Honesty </a:t>
          </a:r>
        </a:p>
        <a:p>
          <a:pPr marL="171450" lvl="1" indent="-171450" algn="l" defTabSz="844550">
            <a:lnSpc>
              <a:spcPct val="90000"/>
            </a:lnSpc>
            <a:spcBef>
              <a:spcPct val="0"/>
            </a:spcBef>
            <a:spcAft>
              <a:spcPct val="20000"/>
            </a:spcAft>
            <a:buChar char="•"/>
          </a:pPr>
          <a:r>
            <a:rPr lang="en-US" sz="1900" kern="1200"/>
            <a:t>Honor </a:t>
          </a:r>
        </a:p>
        <a:p>
          <a:pPr marL="171450" lvl="1" indent="-171450" algn="l" defTabSz="844550">
            <a:lnSpc>
              <a:spcPct val="90000"/>
            </a:lnSpc>
            <a:spcBef>
              <a:spcPct val="0"/>
            </a:spcBef>
            <a:spcAft>
              <a:spcPct val="20000"/>
            </a:spcAft>
            <a:buChar char="•"/>
          </a:pPr>
          <a:r>
            <a:rPr lang="en-US" sz="1900" kern="1200"/>
            <a:t>Loyalty</a:t>
          </a:r>
        </a:p>
      </dsp:txBody>
      <dsp:txXfrm>
        <a:off x="0" y="1195623"/>
        <a:ext cx="6833175" cy="1639440"/>
      </dsp:txXfrm>
    </dsp:sp>
    <dsp:sp modelId="{A7FA1D1F-A8F9-488A-B1ED-432E7D7253A2}">
      <dsp:nvSpPr>
        <dsp:cNvPr id="0" name=""/>
        <dsp:cNvSpPr/>
      </dsp:nvSpPr>
      <dsp:spPr>
        <a:xfrm>
          <a:off x="0" y="2835063"/>
          <a:ext cx="6833175" cy="95471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Indeed, however, recommend several traits you may need to consider: </a:t>
          </a:r>
        </a:p>
      </dsp:txBody>
      <dsp:txXfrm>
        <a:off x="46606" y="2881669"/>
        <a:ext cx="6739963" cy="861507"/>
      </dsp:txXfrm>
    </dsp:sp>
    <dsp:sp modelId="{0E8EE5BE-2FDC-4A34-B242-A5A1144DC6D6}">
      <dsp:nvSpPr>
        <dsp:cNvPr id="0" name=""/>
        <dsp:cNvSpPr/>
      </dsp:nvSpPr>
      <dsp:spPr>
        <a:xfrm>
          <a:off x="0" y="3789783"/>
          <a:ext cx="6833175" cy="1639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Initiative</a:t>
          </a:r>
        </a:p>
        <a:p>
          <a:pPr marL="171450" lvl="1" indent="-171450" algn="l" defTabSz="844550">
            <a:lnSpc>
              <a:spcPct val="90000"/>
            </a:lnSpc>
            <a:spcBef>
              <a:spcPct val="0"/>
            </a:spcBef>
            <a:spcAft>
              <a:spcPct val="20000"/>
            </a:spcAft>
            <a:buChar char="•"/>
          </a:pPr>
          <a:r>
            <a:rPr lang="en-US" sz="1900" kern="1200"/>
            <a:t>Optimism </a:t>
          </a:r>
        </a:p>
        <a:p>
          <a:pPr marL="171450" lvl="1" indent="-171450" algn="l" defTabSz="844550">
            <a:lnSpc>
              <a:spcPct val="90000"/>
            </a:lnSpc>
            <a:spcBef>
              <a:spcPct val="0"/>
            </a:spcBef>
            <a:spcAft>
              <a:spcPct val="20000"/>
            </a:spcAft>
            <a:buChar char="•"/>
          </a:pPr>
          <a:r>
            <a:rPr lang="en-US" sz="1900" kern="1200"/>
            <a:t>Adaptability</a:t>
          </a:r>
        </a:p>
        <a:p>
          <a:pPr marL="171450" lvl="1" indent="-171450" algn="l" defTabSz="844550">
            <a:lnSpc>
              <a:spcPct val="90000"/>
            </a:lnSpc>
            <a:spcBef>
              <a:spcPct val="0"/>
            </a:spcBef>
            <a:spcAft>
              <a:spcPct val="20000"/>
            </a:spcAft>
            <a:buChar char="•"/>
          </a:pPr>
          <a:r>
            <a:rPr lang="en-US" sz="1900" kern="1200"/>
            <a:t>Willingness to learn</a:t>
          </a:r>
        </a:p>
        <a:p>
          <a:pPr marL="171450" lvl="1" indent="-171450" algn="l" defTabSz="844550">
            <a:lnSpc>
              <a:spcPct val="90000"/>
            </a:lnSpc>
            <a:spcBef>
              <a:spcPct val="0"/>
            </a:spcBef>
            <a:spcAft>
              <a:spcPct val="20000"/>
            </a:spcAft>
            <a:buChar char="•"/>
          </a:pPr>
          <a:r>
            <a:rPr lang="en-US" sz="1900" kern="1200"/>
            <a:t>Resilience</a:t>
          </a:r>
        </a:p>
      </dsp:txBody>
      <dsp:txXfrm>
        <a:off x="0" y="3789783"/>
        <a:ext cx="6833175" cy="1639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6D9CB6-6BE0-4F13-99DB-D462DE5561CB}">
      <dsp:nvSpPr>
        <dsp:cNvPr id="0" name=""/>
        <dsp:cNvSpPr/>
      </dsp:nvSpPr>
      <dsp:spPr>
        <a:xfrm>
          <a:off x="583" y="516890"/>
          <a:ext cx="2275579" cy="13653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i="0" kern="1200"/>
            <a:t>A PDP, is an action plan that you can use to identify:</a:t>
          </a:r>
          <a:endParaRPr lang="en-US" sz="2100" kern="1200"/>
        </a:p>
      </dsp:txBody>
      <dsp:txXfrm>
        <a:off x="583" y="516890"/>
        <a:ext cx="2275579" cy="1365347"/>
      </dsp:txXfrm>
    </dsp:sp>
    <dsp:sp modelId="{37BDAC67-C01F-4395-8A1B-941433ED0949}">
      <dsp:nvSpPr>
        <dsp:cNvPr id="0" name=""/>
        <dsp:cNvSpPr/>
      </dsp:nvSpPr>
      <dsp:spPr>
        <a:xfrm>
          <a:off x="2503720" y="516890"/>
          <a:ext cx="2275579" cy="1365347"/>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a:t>
          </a:r>
          <a:r>
            <a:rPr lang="en-GB" sz="2100" b="0" i="0" kern="1200"/>
            <a:t>ndividual goals and what you want to achieve.</a:t>
          </a:r>
          <a:endParaRPr lang="en-US" sz="2100" kern="1200"/>
        </a:p>
      </dsp:txBody>
      <dsp:txXfrm>
        <a:off x="2503720" y="516890"/>
        <a:ext cx="2275579" cy="1365347"/>
      </dsp:txXfrm>
    </dsp:sp>
    <dsp:sp modelId="{DDBFCB4D-4A89-4CDB-81D6-806AE9E28D37}">
      <dsp:nvSpPr>
        <dsp:cNvPr id="0" name=""/>
        <dsp:cNvSpPr/>
      </dsp:nvSpPr>
      <dsp:spPr>
        <a:xfrm>
          <a:off x="583" y="2109796"/>
          <a:ext cx="2275579" cy="1365347"/>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a:t>
          </a:r>
          <a:r>
            <a:rPr lang="en-GB" sz="2100" b="0" i="0" kern="1200"/>
            <a:t>trengths and weaknesses.</a:t>
          </a:r>
          <a:endParaRPr lang="en-US" sz="2100" kern="1200"/>
        </a:p>
      </dsp:txBody>
      <dsp:txXfrm>
        <a:off x="583" y="2109796"/>
        <a:ext cx="2275579" cy="1365347"/>
      </dsp:txXfrm>
    </dsp:sp>
    <dsp:sp modelId="{33884659-B10C-4F39-8D1E-F9D30ED96447}">
      <dsp:nvSpPr>
        <dsp:cNvPr id="0" name=""/>
        <dsp:cNvSpPr/>
      </dsp:nvSpPr>
      <dsp:spPr>
        <a:xfrm>
          <a:off x="2503720" y="2109796"/>
          <a:ext cx="2275579" cy="1365347"/>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a:t>
          </a:r>
          <a:r>
            <a:rPr lang="en-GB" sz="2100" b="0" i="0" kern="1200"/>
            <a:t>reas of development </a:t>
          </a:r>
          <a:endParaRPr lang="en-US" sz="2100" kern="1200"/>
        </a:p>
      </dsp:txBody>
      <dsp:txXfrm>
        <a:off x="2503720" y="2109796"/>
        <a:ext cx="2275579" cy="1365347"/>
      </dsp:txXfrm>
    </dsp:sp>
    <dsp:sp modelId="{86E52F22-8CE2-4D51-9831-55659D7193F5}">
      <dsp:nvSpPr>
        <dsp:cNvPr id="0" name=""/>
        <dsp:cNvSpPr/>
      </dsp:nvSpPr>
      <dsp:spPr>
        <a:xfrm>
          <a:off x="583" y="3702702"/>
          <a:ext cx="2275579" cy="1365347"/>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What you need to do to achieve your goals.</a:t>
          </a:r>
          <a:endParaRPr lang="en-US" sz="2100" kern="1200"/>
        </a:p>
      </dsp:txBody>
      <dsp:txXfrm>
        <a:off x="583" y="3702702"/>
        <a:ext cx="2275579" cy="1365347"/>
      </dsp:txXfrm>
    </dsp:sp>
    <dsp:sp modelId="{FDBFDE10-C94E-4E9F-A264-FD1E14E81E38}">
      <dsp:nvSpPr>
        <dsp:cNvPr id="0" name=""/>
        <dsp:cNvSpPr/>
      </dsp:nvSpPr>
      <dsp:spPr>
        <a:xfrm>
          <a:off x="2503720" y="3702702"/>
          <a:ext cx="2275579" cy="136534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Factors that could hinder your progress.</a:t>
          </a:r>
          <a:endParaRPr lang="en-US" sz="2100" kern="1200"/>
        </a:p>
      </dsp:txBody>
      <dsp:txXfrm>
        <a:off x="2503720" y="3702702"/>
        <a:ext cx="2275579" cy="13653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96B524-C4AD-4782-A04B-6CACBDBDC790}">
      <dsp:nvSpPr>
        <dsp:cNvPr id="0" name=""/>
        <dsp:cNvSpPr/>
      </dsp:nvSpPr>
      <dsp:spPr>
        <a:xfrm>
          <a:off x="0" y="4450"/>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003C3-5973-4669-A81B-4AC6279C8C89}">
      <dsp:nvSpPr>
        <dsp:cNvPr id="0" name=""/>
        <dsp:cNvSpPr/>
      </dsp:nvSpPr>
      <dsp:spPr>
        <a:xfrm>
          <a:off x="286760" y="217743"/>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FDEF9-6676-4822-A9EB-FA60A06FB19F}">
      <dsp:nvSpPr>
        <dsp:cNvPr id="0" name=""/>
        <dsp:cNvSpPr/>
      </dsp:nvSpPr>
      <dsp:spPr>
        <a:xfrm>
          <a:off x="1094903" y="4450"/>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00100">
            <a:lnSpc>
              <a:spcPct val="90000"/>
            </a:lnSpc>
            <a:spcBef>
              <a:spcPct val="0"/>
            </a:spcBef>
            <a:spcAft>
              <a:spcPct val="35000"/>
            </a:spcAft>
            <a:buNone/>
          </a:pPr>
          <a:r>
            <a:rPr lang="en-GB" sz="1800" kern="1200"/>
            <a:t>Ensures the change is sustainable</a:t>
          </a:r>
          <a:endParaRPr lang="en-US" sz="1800" kern="1200"/>
        </a:p>
      </dsp:txBody>
      <dsp:txXfrm>
        <a:off x="1094903" y="4450"/>
        <a:ext cx="3493098" cy="947968"/>
      </dsp:txXfrm>
    </dsp:sp>
    <dsp:sp modelId="{C614AF8B-6B63-49EE-B301-BDA942827D20}">
      <dsp:nvSpPr>
        <dsp:cNvPr id="0" name=""/>
        <dsp:cNvSpPr/>
      </dsp:nvSpPr>
      <dsp:spPr>
        <a:xfrm>
          <a:off x="0" y="118941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6421A-7F2B-4004-B616-8EFD5935A47E}">
      <dsp:nvSpPr>
        <dsp:cNvPr id="0" name=""/>
        <dsp:cNvSpPr/>
      </dsp:nvSpPr>
      <dsp:spPr>
        <a:xfrm>
          <a:off x="286760" y="1402704"/>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24F66-AAE0-48EF-82A7-886F3B91E8A1}">
      <dsp:nvSpPr>
        <dsp:cNvPr id="0" name=""/>
        <dsp:cNvSpPr/>
      </dsp:nvSpPr>
      <dsp:spPr>
        <a:xfrm>
          <a:off x="1094903" y="118941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00100">
            <a:lnSpc>
              <a:spcPct val="90000"/>
            </a:lnSpc>
            <a:spcBef>
              <a:spcPct val="0"/>
            </a:spcBef>
            <a:spcAft>
              <a:spcPct val="35000"/>
            </a:spcAft>
            <a:buNone/>
          </a:pPr>
          <a:r>
            <a:rPr lang="en-GB" sz="1800" kern="1200"/>
            <a:t>Ensures change is necessary</a:t>
          </a:r>
          <a:endParaRPr lang="en-US" sz="1800" kern="1200"/>
        </a:p>
      </dsp:txBody>
      <dsp:txXfrm>
        <a:off x="1094903" y="1189411"/>
        <a:ext cx="3493098" cy="947968"/>
      </dsp:txXfrm>
    </dsp:sp>
    <dsp:sp modelId="{53E1C89D-7D39-411A-AC45-1F52C75383B7}">
      <dsp:nvSpPr>
        <dsp:cNvPr id="0" name=""/>
        <dsp:cNvSpPr/>
      </dsp:nvSpPr>
      <dsp:spPr>
        <a:xfrm>
          <a:off x="0" y="2374371"/>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7F3E0-2920-4D54-A3C5-18092171D833}">
      <dsp:nvSpPr>
        <dsp:cNvPr id="0" name=""/>
        <dsp:cNvSpPr/>
      </dsp:nvSpPr>
      <dsp:spPr>
        <a:xfrm>
          <a:off x="286760" y="2587664"/>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BEEFC8-16EB-4F00-853A-766A1CAD1541}">
      <dsp:nvSpPr>
        <dsp:cNvPr id="0" name=""/>
        <dsp:cNvSpPr/>
      </dsp:nvSpPr>
      <dsp:spPr>
        <a:xfrm>
          <a:off x="1094903" y="2374371"/>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00100">
            <a:lnSpc>
              <a:spcPct val="90000"/>
            </a:lnSpc>
            <a:spcBef>
              <a:spcPct val="0"/>
            </a:spcBef>
            <a:spcAft>
              <a:spcPct val="35000"/>
            </a:spcAft>
            <a:buNone/>
          </a:pPr>
          <a:r>
            <a:rPr lang="en-GB" sz="1800" kern="1200"/>
            <a:t>Reduces resistance/reluctance</a:t>
          </a:r>
          <a:endParaRPr lang="en-US" sz="1800" kern="1200"/>
        </a:p>
      </dsp:txBody>
      <dsp:txXfrm>
        <a:off x="1094903" y="2374371"/>
        <a:ext cx="3493098" cy="947968"/>
      </dsp:txXfrm>
    </dsp:sp>
    <dsp:sp modelId="{117487FD-2B17-4841-AD14-3A70F52B1BFB}">
      <dsp:nvSpPr>
        <dsp:cNvPr id="0" name=""/>
        <dsp:cNvSpPr/>
      </dsp:nvSpPr>
      <dsp:spPr>
        <a:xfrm>
          <a:off x="0" y="355933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D7A8A-ABA3-4A0F-B868-22AD033F084C}">
      <dsp:nvSpPr>
        <dsp:cNvPr id="0" name=""/>
        <dsp:cNvSpPr/>
      </dsp:nvSpPr>
      <dsp:spPr>
        <a:xfrm>
          <a:off x="286760" y="3772625"/>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792B4-9D37-4FEE-8B45-FFFF3287FEC5}">
      <dsp:nvSpPr>
        <dsp:cNvPr id="0" name=""/>
        <dsp:cNvSpPr/>
      </dsp:nvSpPr>
      <dsp:spPr>
        <a:xfrm>
          <a:off x="1094903" y="355933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00100">
            <a:lnSpc>
              <a:spcPct val="90000"/>
            </a:lnSpc>
            <a:spcBef>
              <a:spcPct val="0"/>
            </a:spcBef>
            <a:spcAft>
              <a:spcPct val="35000"/>
            </a:spcAft>
            <a:buNone/>
          </a:pPr>
          <a:r>
            <a:rPr lang="en-GB" sz="1800" kern="1200"/>
            <a:t>Ensures it is managed in a SMART way</a:t>
          </a:r>
          <a:endParaRPr lang="en-US" sz="1800" kern="1200"/>
        </a:p>
      </dsp:txBody>
      <dsp:txXfrm>
        <a:off x="1094903" y="3559332"/>
        <a:ext cx="3493098" cy="947968"/>
      </dsp:txXfrm>
    </dsp:sp>
    <dsp:sp modelId="{A7FDA160-6CBC-4AD7-9142-3B4A35481ECD}">
      <dsp:nvSpPr>
        <dsp:cNvPr id="0" name=""/>
        <dsp:cNvSpPr/>
      </dsp:nvSpPr>
      <dsp:spPr>
        <a:xfrm>
          <a:off x="0" y="4744292"/>
          <a:ext cx="4588002" cy="94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C4BD6-3E49-43A5-A914-5748F29F0CD7}">
      <dsp:nvSpPr>
        <dsp:cNvPr id="0" name=""/>
        <dsp:cNvSpPr/>
      </dsp:nvSpPr>
      <dsp:spPr>
        <a:xfrm>
          <a:off x="286760" y="4957585"/>
          <a:ext cx="521382" cy="52138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6EC67F-E095-47DE-A51D-F9A4C944A749}">
      <dsp:nvSpPr>
        <dsp:cNvPr id="0" name=""/>
        <dsp:cNvSpPr/>
      </dsp:nvSpPr>
      <dsp:spPr>
        <a:xfrm>
          <a:off x="1094903" y="4744292"/>
          <a:ext cx="3493098" cy="94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27" tIns="100327" rIns="100327" bIns="100327" numCol="1" spcCol="1270" anchor="ctr" anchorCtr="0">
          <a:noAutofit/>
        </a:bodyPr>
        <a:lstStyle/>
        <a:p>
          <a:pPr marL="0" lvl="0" indent="0" algn="l" defTabSz="800100">
            <a:lnSpc>
              <a:spcPct val="90000"/>
            </a:lnSpc>
            <a:spcBef>
              <a:spcPct val="0"/>
            </a:spcBef>
            <a:spcAft>
              <a:spcPct val="35000"/>
            </a:spcAft>
            <a:buNone/>
          </a:pPr>
          <a:r>
            <a:rPr lang="en-GB" sz="1800" kern="1200"/>
            <a:t>Ensures the benefits are realised</a:t>
          </a:r>
          <a:endParaRPr lang="en-US" sz="1800" kern="1200"/>
        </a:p>
      </dsp:txBody>
      <dsp:txXfrm>
        <a:off x="1094903" y="4744292"/>
        <a:ext cx="3493098" cy="9479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9767E-7E74-4520-A062-61AF6F38D58B}">
      <dsp:nvSpPr>
        <dsp:cNvPr id="0" name=""/>
        <dsp:cNvSpPr/>
      </dsp:nvSpPr>
      <dsp:spPr>
        <a:xfrm>
          <a:off x="3080" y="587032"/>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Emotional Intelligence</a:t>
          </a:r>
          <a:endParaRPr lang="en-US" sz="2500" kern="1200"/>
        </a:p>
      </dsp:txBody>
      <dsp:txXfrm>
        <a:off x="3080" y="587032"/>
        <a:ext cx="2444055" cy="1466433"/>
      </dsp:txXfrm>
    </dsp:sp>
    <dsp:sp modelId="{00596021-9F92-4C69-97A9-8143CC408C62}">
      <dsp:nvSpPr>
        <dsp:cNvPr id="0" name=""/>
        <dsp:cNvSpPr/>
      </dsp:nvSpPr>
      <dsp:spPr>
        <a:xfrm>
          <a:off x="2691541" y="587032"/>
          <a:ext cx="2444055" cy="1466433"/>
        </a:xfrm>
        <a:prstGeom prst="rect">
          <a:avLst/>
        </a:prstGeom>
        <a:solidFill>
          <a:schemeClr val="accent5">
            <a:hueOff val="-2025358"/>
            <a:satOff val="-138"/>
            <a:lumOff val="32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Effective communication skills</a:t>
          </a:r>
          <a:endParaRPr lang="en-US" sz="2500" kern="1200"/>
        </a:p>
      </dsp:txBody>
      <dsp:txXfrm>
        <a:off x="2691541" y="587032"/>
        <a:ext cx="2444055" cy="1466433"/>
      </dsp:txXfrm>
    </dsp:sp>
    <dsp:sp modelId="{83C824D0-4F34-4A1E-B84D-D39261BBC160}">
      <dsp:nvSpPr>
        <dsp:cNvPr id="0" name=""/>
        <dsp:cNvSpPr/>
      </dsp:nvSpPr>
      <dsp:spPr>
        <a:xfrm>
          <a:off x="5380002" y="587032"/>
          <a:ext cx="2444055" cy="1466433"/>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Active listening</a:t>
          </a:r>
          <a:endParaRPr lang="en-US" sz="2500" kern="1200"/>
        </a:p>
      </dsp:txBody>
      <dsp:txXfrm>
        <a:off x="5380002" y="587032"/>
        <a:ext cx="2444055" cy="1466433"/>
      </dsp:txXfrm>
    </dsp:sp>
    <dsp:sp modelId="{5F75DF48-DBE6-4243-ADFA-CEFD3E45DE6A}">
      <dsp:nvSpPr>
        <dsp:cNvPr id="0" name=""/>
        <dsp:cNvSpPr/>
      </dsp:nvSpPr>
      <dsp:spPr>
        <a:xfrm>
          <a:off x="8068463" y="587032"/>
          <a:ext cx="2444055" cy="1466433"/>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Risk Management</a:t>
          </a:r>
          <a:endParaRPr lang="en-US" sz="2500" kern="1200"/>
        </a:p>
      </dsp:txBody>
      <dsp:txXfrm>
        <a:off x="8068463" y="587032"/>
        <a:ext cx="2444055" cy="1466433"/>
      </dsp:txXfrm>
    </dsp:sp>
    <dsp:sp modelId="{2ED207F5-C55A-401F-B3E6-D6B08E1188C6}">
      <dsp:nvSpPr>
        <dsp:cNvPr id="0" name=""/>
        <dsp:cNvSpPr/>
      </dsp:nvSpPr>
      <dsp:spPr>
        <a:xfrm>
          <a:off x="1347311" y="2297871"/>
          <a:ext cx="2444055" cy="1466433"/>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Planning</a:t>
          </a:r>
          <a:endParaRPr lang="en-US" sz="2500" kern="1200"/>
        </a:p>
      </dsp:txBody>
      <dsp:txXfrm>
        <a:off x="1347311" y="2297871"/>
        <a:ext cx="2444055" cy="1466433"/>
      </dsp:txXfrm>
    </dsp:sp>
    <dsp:sp modelId="{BF5BB471-4552-428E-833E-45D266015E16}">
      <dsp:nvSpPr>
        <dsp:cNvPr id="0" name=""/>
        <dsp:cNvSpPr/>
      </dsp:nvSpPr>
      <dsp:spPr>
        <a:xfrm>
          <a:off x="4035772" y="2297871"/>
          <a:ext cx="2444055" cy="1466433"/>
        </a:xfrm>
        <a:prstGeom prst="rect">
          <a:avLst/>
        </a:prstGeom>
        <a:solidFill>
          <a:schemeClr val="accent5">
            <a:hueOff val="-10126791"/>
            <a:satOff val="-688"/>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Analysis</a:t>
          </a:r>
          <a:endParaRPr lang="en-US" sz="2500" kern="1200"/>
        </a:p>
      </dsp:txBody>
      <dsp:txXfrm>
        <a:off x="4035772" y="2297871"/>
        <a:ext cx="2444055" cy="1466433"/>
      </dsp:txXfrm>
    </dsp:sp>
    <dsp:sp modelId="{160CB544-2D78-4700-B168-3B95D9B5F229}">
      <dsp:nvSpPr>
        <dsp:cNvPr id="0" name=""/>
        <dsp:cNvSpPr/>
      </dsp:nvSpPr>
      <dsp:spPr>
        <a:xfrm>
          <a:off x="6724233" y="2297871"/>
          <a:ext cx="2444055" cy="146643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Leadership</a:t>
          </a:r>
          <a:endParaRPr lang="en-US" sz="2500" kern="120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731E62-0AAC-4CFD-A6DA-B182CFAE05BD}" type="datetimeFigureOut">
              <a:t>5/14/2026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A70E75-13C5-4855-A01C-606BB8F89636}" type="slidenum">
              <a:t>‹#›</a:t>
            </a:fld>
            <a:endParaRPr lang="en-US"/>
          </a:p>
        </p:txBody>
      </p:sp>
    </p:spTree>
    <p:extLst>
      <p:ext uri="{BB962C8B-B14F-4D97-AF65-F5344CB8AC3E}">
        <p14:creationId xmlns:p14="http://schemas.microsoft.com/office/powerpoint/2010/main" val="3069473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52525"/>
                </a:solidFill>
                <a:effectLst/>
                <a:latin typeface="Lora" panose="020F0502020204030204" pitchFamily="34" charset="0"/>
              </a:rPr>
              <a:t>Essentially, it is how you project your brand and its values to the world and ensure that your target audience knows who you are, what you stand for, and why it’s worth choosing you over your competitors.</a:t>
            </a:r>
          </a:p>
          <a:p>
            <a:endParaRPr lang="en-GB" dirty="0"/>
          </a:p>
          <a:p>
            <a:r>
              <a:rPr lang="en-GB" dirty="0"/>
              <a:t>You are demonstrating to a company, organization or service provider why they should hire you? What can you bride what no one else can? This may be considered superficial. </a:t>
            </a:r>
          </a:p>
          <a:p>
            <a:endParaRPr lang="en-GB" dirty="0"/>
          </a:p>
          <a:p>
            <a:r>
              <a:rPr lang="en-GB" dirty="0"/>
              <a:t>But fundamentally, you want to consider: are you faking o make it? Or are you trying to genuinely portraying your true self? </a:t>
            </a:r>
            <a:endParaRPr lang="en-US" dirty="0"/>
          </a:p>
          <a:p>
            <a:endParaRPr lang="en-GB" dirty="0"/>
          </a:p>
          <a:p>
            <a:r>
              <a:rPr lang="en-GB" dirty="0"/>
              <a:t>How many of you have a phone voice? Or dress appropriate for certain occasions? This is known as dramaturgy first presented by Irvin Goughman:. it is the procedure of acting whereby we act accordingly to our surrounding environment/context. </a:t>
            </a:r>
          </a:p>
          <a:p>
            <a:endParaRPr lang="en-GB" dirty="0"/>
          </a:p>
          <a:p>
            <a:endParaRPr lang="en-GB" dirty="0"/>
          </a:p>
        </p:txBody>
      </p:sp>
      <p:sp>
        <p:nvSpPr>
          <p:cNvPr id="4" name="Slide Number Placeholder 3"/>
          <p:cNvSpPr>
            <a:spLocks noGrp="1"/>
          </p:cNvSpPr>
          <p:nvPr>
            <p:ph type="sldNum" sz="quarter" idx="5"/>
          </p:nvPr>
        </p:nvSpPr>
        <p:spPr/>
        <p:txBody>
          <a:bodyPr/>
          <a:lstStyle/>
          <a:p>
            <a:fld id="{4653E2E6-9CB9-1542-A1C1-A4FCC51939B7}" type="slidenum">
              <a:rPr lang="en-US" smtClean="0"/>
              <a:t>3</a:t>
            </a:fld>
            <a:endParaRPr lang="en-US"/>
          </a:p>
        </p:txBody>
      </p:sp>
    </p:spTree>
    <p:extLst>
      <p:ext uri="{BB962C8B-B14F-4D97-AF65-F5344CB8AC3E}">
        <p14:creationId xmlns:p14="http://schemas.microsoft.com/office/powerpoint/2010/main" val="3904245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Times New Roman" panose="02020603050405020304" pitchFamily="18" charset="0"/>
              </a:rPr>
              <a:t>200 UK employers cited reliability (62%), confidence (61%), honesty (58%), honour (51%), and loyalty (32%) as their top choices.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Resilience: P</a:t>
            </a:r>
            <a:r>
              <a:rPr lang="en-GB" b="0" i="0" u="none" strike="noStrike" dirty="0">
                <a:solidFill>
                  <a:srgbClr val="2D2D2D"/>
                </a:solidFill>
                <a:effectLst/>
                <a:latin typeface="Noto Sans" panose="020B0502040504020204" pitchFamily="34" charset="0"/>
              </a:rPr>
              <a:t>ossess problem solving skills; Trust yourself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Motivation: </a:t>
            </a:r>
            <a:r>
              <a:rPr lang="en-GB" b="0" i="0" u="none" strike="noStrike" dirty="0">
                <a:solidFill>
                  <a:srgbClr val="2D2D2D"/>
                </a:solidFill>
                <a:effectLst/>
                <a:latin typeface="Noto Sans" panose="020B0502040504020204" pitchFamily="34" charset="0"/>
              </a:rPr>
              <a:t>Persistent and determined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2D2D2D"/>
                </a:solidFill>
                <a:effectLst/>
                <a:latin typeface="Noto Sans" panose="020B0502040504020204" pitchFamily="34" charset="0"/>
              </a:rPr>
              <a:t>Adaptability: </a:t>
            </a:r>
            <a:r>
              <a:rPr lang="en-GB" b="0" i="0" u="none" strike="noStrike" dirty="0">
                <a:solidFill>
                  <a:srgbClr val="2D2D2D"/>
                </a:solidFill>
                <a:effectLst/>
                <a:latin typeface="Noto Sans" panose="020B0502040504020204" pitchFamily="34" charset="0"/>
              </a:rPr>
              <a:t>Emotionally intelligent; Flexible and available to adjust to changes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D2D2D"/>
                </a:solidFill>
                <a:effectLst/>
                <a:latin typeface="Noto Sans" panose="020B0502040504020204" pitchFamily="34" charset="0"/>
              </a:rPr>
              <a:t>Optimism: Focus on self-motivation and discipline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2D2D2D"/>
              </a:solidFill>
              <a:effectLst/>
              <a:latin typeface="Noto Sans" panose="020B050204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2D2D2D"/>
              </a:solidFill>
              <a:effectLst/>
              <a:latin typeface="Noto Sans" panose="020B0502040504020204" pitchFamily="34" charset="0"/>
            </a:endParaRPr>
          </a:p>
          <a:p>
            <a:endParaRPr lang="en-US" dirty="0"/>
          </a:p>
        </p:txBody>
      </p:sp>
      <p:sp>
        <p:nvSpPr>
          <p:cNvPr id="4" name="Slide Number Placeholder 3"/>
          <p:cNvSpPr>
            <a:spLocks noGrp="1"/>
          </p:cNvSpPr>
          <p:nvPr>
            <p:ph type="sldNum" sz="quarter" idx="5"/>
          </p:nvPr>
        </p:nvSpPr>
        <p:spPr/>
        <p:txBody>
          <a:bodyPr/>
          <a:lstStyle/>
          <a:p>
            <a:fld id="{4653E2E6-9CB9-1542-A1C1-A4FCC51939B7}" type="slidenum">
              <a:rPr lang="en-US" smtClean="0"/>
              <a:t>4</a:t>
            </a:fld>
            <a:endParaRPr lang="en-US"/>
          </a:p>
        </p:txBody>
      </p:sp>
    </p:spTree>
    <p:extLst>
      <p:ext uri="{BB962C8B-B14F-4D97-AF65-F5344CB8AC3E}">
        <p14:creationId xmlns:p14="http://schemas.microsoft.com/office/powerpoint/2010/main" val="2875086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F492A97-F27B-4D91-9786-9BBF8B4227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290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7</a:t>
            </a:fld>
            <a:endParaRPr lang="en-US"/>
          </a:p>
        </p:txBody>
      </p:sp>
    </p:spTree>
    <p:extLst>
      <p:ext uri="{BB962C8B-B14F-4D97-AF65-F5344CB8AC3E}">
        <p14:creationId xmlns:p14="http://schemas.microsoft.com/office/powerpoint/2010/main" val="1417039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effectiveness of one’s network is dependent on the strength of the relationship. </a:t>
            </a:r>
          </a:p>
        </p:txBody>
      </p:sp>
      <p:sp>
        <p:nvSpPr>
          <p:cNvPr id="4" name="Slide Number Placeholder 3"/>
          <p:cNvSpPr>
            <a:spLocks noGrp="1"/>
          </p:cNvSpPr>
          <p:nvPr>
            <p:ph type="sldNum" sz="quarter" idx="5"/>
          </p:nvPr>
        </p:nvSpPr>
        <p:spPr/>
        <p:txBody>
          <a:bodyPr/>
          <a:lstStyle/>
          <a:p>
            <a:fld id="{3FD178A0-0D6B-8742-875D-25C268592E31}" type="slidenum">
              <a:rPr lang="en-US" smtClean="0"/>
              <a:t>9</a:t>
            </a:fld>
            <a:endParaRPr lang="en-US"/>
          </a:p>
        </p:txBody>
      </p:sp>
    </p:spTree>
    <p:extLst>
      <p:ext uri="{BB962C8B-B14F-4D97-AF65-F5344CB8AC3E}">
        <p14:creationId xmlns:p14="http://schemas.microsoft.com/office/powerpoint/2010/main" val="2997955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12121"/>
                </a:solidFill>
                <a:effectLst/>
                <a:latin typeface="FS Albert Extra Bold"/>
              </a:rPr>
              <a:t>Ambivert: are individuals who share characteristics of both. </a:t>
            </a:r>
            <a:endParaRPr lang="en-US" dirty="0"/>
          </a:p>
        </p:txBody>
      </p:sp>
      <p:sp>
        <p:nvSpPr>
          <p:cNvPr id="4" name="Slide Number Placeholder 3"/>
          <p:cNvSpPr>
            <a:spLocks noGrp="1"/>
          </p:cNvSpPr>
          <p:nvPr>
            <p:ph type="sldNum" sz="quarter" idx="5"/>
          </p:nvPr>
        </p:nvSpPr>
        <p:spPr/>
        <p:txBody>
          <a:bodyPr/>
          <a:lstStyle/>
          <a:p>
            <a:fld id="{986546EB-7FBA-6E40-BCFB-8E47179DBBC9}" type="slidenum">
              <a:rPr lang="en-US" smtClean="0"/>
              <a:t>11</a:t>
            </a:fld>
            <a:endParaRPr lang="en-US"/>
          </a:p>
        </p:txBody>
      </p:sp>
    </p:spTree>
    <p:extLst>
      <p:ext uri="{BB962C8B-B14F-4D97-AF65-F5344CB8AC3E}">
        <p14:creationId xmlns:p14="http://schemas.microsoft.com/office/powerpoint/2010/main" val="1401597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D178A0-0D6B-8742-875D-25C268592E31}" type="slidenum">
              <a:rPr lang="en-US" smtClean="0"/>
              <a:t>12</a:t>
            </a:fld>
            <a:endParaRPr lang="en-US"/>
          </a:p>
        </p:txBody>
      </p:sp>
    </p:spTree>
    <p:extLst>
      <p:ext uri="{BB962C8B-B14F-4D97-AF65-F5344CB8AC3E}">
        <p14:creationId xmlns:p14="http://schemas.microsoft.com/office/powerpoint/2010/main" val="25029521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13</a:t>
            </a:fld>
            <a:endParaRPr lang="en-US"/>
          </a:p>
        </p:txBody>
      </p:sp>
    </p:spTree>
    <p:extLst>
      <p:ext uri="{BB962C8B-B14F-4D97-AF65-F5344CB8AC3E}">
        <p14:creationId xmlns:p14="http://schemas.microsoft.com/office/powerpoint/2010/main" val="2103910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14</a:t>
            </a:fld>
            <a:endParaRPr lang="en-US"/>
          </a:p>
        </p:txBody>
      </p:sp>
    </p:spTree>
    <p:extLst>
      <p:ext uri="{BB962C8B-B14F-4D97-AF65-F5344CB8AC3E}">
        <p14:creationId xmlns:p14="http://schemas.microsoft.com/office/powerpoint/2010/main" val="2863097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15</a:t>
            </a:fld>
            <a:endParaRPr lang="en-US"/>
          </a:p>
        </p:txBody>
      </p:sp>
    </p:spTree>
    <p:extLst>
      <p:ext uri="{BB962C8B-B14F-4D97-AF65-F5344CB8AC3E}">
        <p14:creationId xmlns:p14="http://schemas.microsoft.com/office/powerpoint/2010/main" val="3744767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735ACD-DA36-E740-81C2-AD8AD8CD2425}" type="slidenum">
              <a:rPr lang="en-US" smtClean="0"/>
              <a:t>16</a:t>
            </a:fld>
            <a:endParaRPr lang="en-US"/>
          </a:p>
        </p:txBody>
      </p:sp>
    </p:spTree>
    <p:extLst>
      <p:ext uri="{BB962C8B-B14F-4D97-AF65-F5344CB8AC3E}">
        <p14:creationId xmlns:p14="http://schemas.microsoft.com/office/powerpoint/2010/main" val="2797769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method can be applied in a variety of formats: </a:t>
            </a:r>
          </a:p>
          <a:p>
            <a:r>
              <a:rPr lang="en-US" dirty="0"/>
              <a:t>Application forms</a:t>
            </a:r>
          </a:p>
          <a:p>
            <a:r>
              <a:rPr lang="en-US" dirty="0"/>
              <a:t>CV</a:t>
            </a:r>
          </a:p>
          <a:p>
            <a:r>
              <a:rPr lang="en-US" dirty="0"/>
              <a:t>Interview </a:t>
            </a:r>
          </a:p>
          <a:p>
            <a:r>
              <a:rPr lang="en-US" dirty="0"/>
              <a:t>Cover Letter</a:t>
            </a:r>
          </a:p>
        </p:txBody>
      </p:sp>
      <p:sp>
        <p:nvSpPr>
          <p:cNvPr id="4" name="Slide Number Placeholder 3"/>
          <p:cNvSpPr>
            <a:spLocks noGrp="1"/>
          </p:cNvSpPr>
          <p:nvPr>
            <p:ph type="sldNum" sz="quarter" idx="5"/>
          </p:nvPr>
        </p:nvSpPr>
        <p:spPr/>
        <p:txBody>
          <a:bodyPr/>
          <a:lstStyle/>
          <a:p>
            <a:fld id="{5A735ACD-DA36-E740-81C2-AD8AD8CD2425}" type="slidenum">
              <a:rPr lang="en-US" smtClean="0"/>
              <a:t>17</a:t>
            </a:fld>
            <a:endParaRPr lang="en-US"/>
          </a:p>
        </p:txBody>
      </p:sp>
    </p:spTree>
    <p:extLst>
      <p:ext uri="{BB962C8B-B14F-4D97-AF65-F5344CB8AC3E}">
        <p14:creationId xmlns:p14="http://schemas.microsoft.com/office/powerpoint/2010/main" val="2826271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6C2DA-9275-A9F5-C673-2E53408FF1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C8275A-F11B-7DBA-CAF2-9EACF69669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298C20-80AA-EE46-62E9-D51AE09D36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650746-2EC0-E97F-0479-999FA386CF85}"/>
              </a:ext>
            </a:extLst>
          </p:cNvPr>
          <p:cNvSpPr>
            <a:spLocks noGrp="1"/>
          </p:cNvSpPr>
          <p:nvPr>
            <p:ph type="sldNum" sz="quarter" idx="5"/>
          </p:nvPr>
        </p:nvSpPr>
        <p:spPr/>
        <p:txBody>
          <a:bodyPr/>
          <a:lstStyle/>
          <a:p>
            <a:fld id="{E9BF2B76-23E5-B841-810E-612E7EE20EBB}" type="slidenum">
              <a:rPr lang="en-US" smtClean="0"/>
              <a:t>20</a:t>
            </a:fld>
            <a:endParaRPr lang="en-US"/>
          </a:p>
        </p:txBody>
      </p:sp>
    </p:spTree>
    <p:extLst>
      <p:ext uri="{BB962C8B-B14F-4D97-AF65-F5344CB8AC3E}">
        <p14:creationId xmlns:p14="http://schemas.microsoft.com/office/powerpoint/2010/main" val="36839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21</a:t>
            </a:fld>
            <a:endParaRPr lang="en-US"/>
          </a:p>
        </p:txBody>
      </p:sp>
    </p:spTree>
    <p:extLst>
      <p:ext uri="{BB962C8B-B14F-4D97-AF65-F5344CB8AC3E}">
        <p14:creationId xmlns:p14="http://schemas.microsoft.com/office/powerpoint/2010/main" val="13967951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xfrm>
            <a:off x="685800" y="1143000"/>
            <a:ext cx="54864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a:t>A problem</a:t>
            </a:r>
            <a:r>
              <a:rPr lang="en-GB" altLang="en-US" b="0" baseline="0"/>
              <a:t> exists whenever objectives are not being met. In other words you have a problem whenever there is a difference between what is actually happening and what you want to happen. If the objective is to produce 1,500 units per day but the department produces 1,490, a problem exists. Problem Solving is the process of taking corrective action to meet objectives. Decision making is the process of selecting a course of action that will solve the problem. Decisions must be made when you face a problem. When something isn’t working, fix it. McDonalds had a problem with decreasing sales and made in year 2015 made a decision to offer all-day breakfast and fresh baked foods.</a:t>
            </a:r>
            <a:endParaRPr lang="en-GB" altLang="en-US" b="0"/>
          </a:p>
          <a:p>
            <a:endParaRPr lang="en-GB" altLang="en-US" b="0"/>
          </a:p>
          <a:p>
            <a:r>
              <a:rPr lang="en-GB" altLang="en-US" b="0"/>
              <a:t>Problem solving and decision-making are important skills for business and life. Problem-solving often involves decision-making, and decision-making is especially important for management and leadership. There are processes and techniques to improve decision-making and the quality of decisions. Decision-making is more natural to certain personalities, so these people should focus more on improving the quality of their decisions. People that are less natural decision-makers are often able to make quality assessments, but then need to be more decisive in acting upon the assessments made.</a:t>
            </a:r>
          </a:p>
          <a:p>
            <a:endParaRPr lang="en-GB" altLang="en-US" b="0"/>
          </a:p>
          <a:p>
            <a:r>
              <a:rPr lang="en-GB" altLang="en-US" b="0"/>
              <a:t>Problem-solving and decision-making are closely linked, and each requires creativity in identifying and developing options, for which the brainstorming technique is particularly useful. Good decision-making requires a mixture of skills: creative development and identification of options, clarity of judgement, firmness of decision, and effective implementation. For group problem-solving and decision-making, or when a consensus is required, workshops help, within which you can incorporate these tools and process as appropriate. Here are some useful methods for effective decision-making and problem-solving: First a simple step-by-step process for effective decision-making and problem-solving.</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webmd.com/women/features/why-so-tired-10-causes-fatigu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echtarget.com/whatis/definition/social-networkin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igital.nhs.uk/about-nhs-digital/corporate-information-and-documents/digital-inclusion/digital-inclusion-in-health-and-social-care"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england.nhs.uk/virtual-ward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company&#10;&#10;AI-generated content may be incorrect.">
            <a:extLst>
              <a:ext uri="{FF2B5EF4-FFF2-40B4-BE49-F238E27FC236}">
                <a16:creationId xmlns:a16="http://schemas.microsoft.com/office/drawing/2014/main" id="{D433CEF8-359B-5213-ADBC-839CB2DD4CFF}"/>
              </a:ext>
            </a:extLst>
          </p:cNvPr>
          <p:cNvPicPr>
            <a:picLocks noChangeAspect="1"/>
          </p:cNvPicPr>
          <p:nvPr/>
        </p:nvPicPr>
        <p:blipFill>
          <a:blip r:embed="rId2"/>
          <a:srcRect l="3308" r="2570"/>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935402" y="743447"/>
            <a:ext cx="3445765" cy="3692028"/>
          </a:xfrm>
          <a:noFill/>
        </p:spPr>
        <p:txBody>
          <a:bodyPr>
            <a:normAutofit/>
          </a:bodyPr>
          <a:lstStyle/>
          <a:p>
            <a:pPr algn="l"/>
            <a:r>
              <a:rPr lang="en-US" sz="5200"/>
              <a:t>Module Recap</a:t>
            </a:r>
          </a:p>
        </p:txBody>
      </p:sp>
      <p:sp>
        <p:nvSpPr>
          <p:cNvPr id="3" name="Subtitle 2"/>
          <p:cNvSpPr>
            <a:spLocks noGrp="1"/>
          </p:cNvSpPr>
          <p:nvPr>
            <p:ph type="subTitle" idx="1"/>
          </p:nvPr>
        </p:nvSpPr>
        <p:spPr>
          <a:xfrm>
            <a:off x="7935403" y="4629234"/>
            <a:ext cx="3445766" cy="1485319"/>
          </a:xfrm>
          <a:noFill/>
        </p:spPr>
        <p:txBody>
          <a:bodyPr vert="horz" lIns="91440" tIns="45720" rIns="91440" bIns="45720" rtlCol="0">
            <a:normAutofit/>
          </a:bodyPr>
          <a:lstStyle/>
          <a:p>
            <a:pPr algn="l"/>
            <a:r>
              <a:rPr lang="en-US" dirty="0"/>
              <a:t>Assignment workshop</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F2506-5C6C-3AD5-0BEF-FB62804E0BB5}"/>
              </a:ext>
            </a:extLst>
          </p:cNvPr>
          <p:cNvSpPr>
            <a:spLocks noGrp="1"/>
          </p:cNvSpPr>
          <p:nvPr>
            <p:ph type="title"/>
          </p:nvPr>
        </p:nvSpPr>
        <p:spPr>
          <a:xfrm>
            <a:off x="1171074" y="1396686"/>
            <a:ext cx="3240506" cy="4064628"/>
          </a:xfrm>
        </p:spPr>
        <p:txBody>
          <a:bodyPr>
            <a:normAutofit/>
          </a:bodyPr>
          <a:lstStyle/>
          <a:p>
            <a:r>
              <a:rPr lang="en-US" sz="3700">
                <a:solidFill>
                  <a:srgbClr val="FFFFFF"/>
                </a:solidFill>
              </a:rPr>
              <a:t>Changemakers: Building your Professional Brand for Sustainable Employment</a:t>
            </a:r>
          </a:p>
        </p:txBody>
      </p:sp>
      <p:sp>
        <p:nvSpPr>
          <p:cNvPr id="25" name="Arc 24">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7" name="Oval 26">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EBEC366-9BB2-4260-BBB4-0F32F99856F6}"/>
              </a:ext>
            </a:extLst>
          </p:cNvPr>
          <p:cNvSpPr>
            <a:spLocks noGrp="1"/>
          </p:cNvSpPr>
          <p:nvPr>
            <p:ph idx="1"/>
          </p:nvPr>
        </p:nvSpPr>
        <p:spPr>
          <a:xfrm>
            <a:off x="5370153" y="1526033"/>
            <a:ext cx="5536397" cy="3935281"/>
          </a:xfrm>
        </p:spPr>
        <p:txBody>
          <a:bodyPr vert="horz" lIns="91440" tIns="45720" rIns="91440" bIns="45720" rtlCol="0">
            <a:normAutofit/>
          </a:bodyPr>
          <a:lstStyle/>
          <a:p>
            <a:pPr marL="0" indent="0">
              <a:buNone/>
            </a:pPr>
            <a:r>
              <a:rPr lang="en-US" sz="1300" i="1">
                <a:ea typeface="+mn-lt"/>
                <a:cs typeface="+mn-lt"/>
              </a:rPr>
              <a:t>This module is designed to equip you with the essential skills and competencies needed to navigate the evolving job market and build a successful career. </a:t>
            </a:r>
            <a:endParaRPr lang="en-US" sz="1300" i="1"/>
          </a:p>
          <a:p>
            <a:pPr marL="0" indent="0">
              <a:buNone/>
            </a:pPr>
            <a:r>
              <a:rPr lang="en-US" sz="1300" i="1">
                <a:ea typeface="+mn-lt"/>
                <a:cs typeface="+mn-lt"/>
              </a:rPr>
              <a:t>You will explore strategies for personal and professional growth, focusing on employability, self-promotion, and adaptability in a rapidly changing work environment.</a:t>
            </a:r>
            <a:endParaRPr lang="en-US" sz="1300" i="1"/>
          </a:p>
          <a:p>
            <a:endParaRPr lang="en-US" sz="1300"/>
          </a:p>
          <a:p>
            <a:r>
              <a:rPr lang="en-US" sz="1300">
                <a:ea typeface="+mn-lt"/>
                <a:cs typeface="+mn-lt"/>
              </a:rPr>
              <a:t>Through this module, you will:</a:t>
            </a:r>
            <a:endParaRPr lang="en-US" sz="1300"/>
          </a:p>
          <a:p>
            <a:r>
              <a:rPr lang="en-US" sz="1300">
                <a:ea typeface="+mn-lt"/>
                <a:cs typeface="+mn-lt"/>
              </a:rPr>
              <a:t>Assess your personal employability skills and align them with industry expectations.</a:t>
            </a:r>
            <a:endParaRPr lang="en-US" sz="1300"/>
          </a:p>
          <a:p>
            <a:r>
              <a:rPr lang="en-US" sz="1300">
                <a:ea typeface="+mn-lt"/>
                <a:cs typeface="+mn-lt"/>
              </a:rPr>
              <a:t>Develop a strong professional identity and learn how to market yourself effectively.</a:t>
            </a:r>
            <a:endParaRPr lang="en-US" sz="1300"/>
          </a:p>
          <a:p>
            <a:r>
              <a:rPr lang="en-US" sz="1300">
                <a:ea typeface="+mn-lt"/>
                <a:cs typeface="+mn-lt"/>
              </a:rPr>
              <a:t>Gain insights into contemporary career strategies, including networking, social media presence, and project management.</a:t>
            </a:r>
            <a:endParaRPr lang="en-US" sz="1300"/>
          </a:p>
          <a:p>
            <a:r>
              <a:rPr lang="en-US" sz="1300">
                <a:ea typeface="+mn-lt"/>
                <a:cs typeface="+mn-lt"/>
              </a:rPr>
              <a:t>Explore key workplace competencies such as resilience, emotional intelligence, and ethical responsibility</a:t>
            </a:r>
            <a:endParaRPr lang="en-US" sz="1300"/>
          </a:p>
          <a:p>
            <a:endParaRPr lang="en-US" sz="1300"/>
          </a:p>
        </p:txBody>
      </p:sp>
    </p:spTree>
    <p:extLst>
      <p:ext uri="{BB962C8B-B14F-4D97-AF65-F5344CB8AC3E}">
        <p14:creationId xmlns:p14="http://schemas.microsoft.com/office/powerpoint/2010/main" val="3851022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7B58D-1A25-BA66-DBE3-6C42C2229279}"/>
              </a:ext>
            </a:extLst>
          </p:cNvPr>
          <p:cNvSpPr>
            <a:spLocks noGrp="1"/>
          </p:cNvSpPr>
          <p:nvPr>
            <p:ph type="title"/>
          </p:nvPr>
        </p:nvSpPr>
        <p:spPr>
          <a:xfrm>
            <a:off x="482601" y="721946"/>
            <a:ext cx="10813250" cy="1971976"/>
          </a:xfrm>
        </p:spPr>
        <p:txBody>
          <a:bodyPr>
            <a:normAutofit/>
          </a:bodyPr>
          <a:lstStyle/>
          <a:p>
            <a:pPr>
              <a:lnSpc>
                <a:spcPct val="90000"/>
              </a:lnSpc>
            </a:pPr>
            <a:r>
              <a:rPr lang="en-US" b="1" dirty="0"/>
              <a:t>Personal Branding: </a:t>
            </a:r>
            <a:br>
              <a:rPr lang="en-US" b="1" dirty="0"/>
            </a:br>
            <a:r>
              <a:rPr lang="en-US" b="1" dirty="0"/>
              <a:t>What is it? </a:t>
            </a:r>
          </a:p>
        </p:txBody>
      </p:sp>
      <p:sp>
        <p:nvSpPr>
          <p:cNvPr id="3" name="Content Placeholder 2">
            <a:extLst>
              <a:ext uri="{FF2B5EF4-FFF2-40B4-BE49-F238E27FC236}">
                <a16:creationId xmlns:a16="http://schemas.microsoft.com/office/drawing/2014/main" id="{8054FD05-12FB-98AE-078B-C02D495A2BB1}"/>
              </a:ext>
            </a:extLst>
          </p:cNvPr>
          <p:cNvSpPr>
            <a:spLocks noGrp="1"/>
          </p:cNvSpPr>
          <p:nvPr>
            <p:ph idx="1"/>
          </p:nvPr>
        </p:nvSpPr>
        <p:spPr>
          <a:xfrm>
            <a:off x="215625" y="3918862"/>
            <a:ext cx="5880375" cy="2933678"/>
          </a:xfrm>
        </p:spPr>
        <p:txBody>
          <a:bodyPr anchor="ctr">
            <a:normAutofit/>
          </a:bodyPr>
          <a:lstStyle/>
          <a:p>
            <a:r>
              <a:rPr lang="en-GB" sz="2000" b="0" i="0" u="none" strike="noStrike" dirty="0">
                <a:effectLst/>
                <a:latin typeface="ff2"/>
              </a:rPr>
              <a:t>Personal branding can be described as the act of self-promotion. </a:t>
            </a:r>
          </a:p>
          <a:p>
            <a:pPr marL="1028700" lvl="1" indent="-342900"/>
            <a:r>
              <a:rPr lang="en-GB" dirty="0">
                <a:latin typeface="ff2"/>
              </a:rPr>
              <a:t>What do you or can you offer?</a:t>
            </a:r>
          </a:p>
          <a:p>
            <a:pPr marL="1028700" lvl="1" indent="-342900"/>
            <a:r>
              <a:rPr lang="en-GB" dirty="0">
                <a:latin typeface="ff2"/>
              </a:rPr>
              <a:t>What value do you hold? </a:t>
            </a:r>
          </a:p>
          <a:p>
            <a:pPr marL="1028700" lvl="1" indent="-342900"/>
            <a:r>
              <a:rPr lang="en-GB" b="0" i="0" u="none" strike="noStrike" dirty="0">
                <a:effectLst/>
                <a:latin typeface="ff2"/>
              </a:rPr>
              <a:t>Who are you? </a:t>
            </a:r>
          </a:p>
          <a:p>
            <a:pPr marL="1028700" lvl="1" indent="-342900"/>
            <a:r>
              <a:rPr lang="en-GB" b="0" i="0" u="none" strike="noStrike" dirty="0">
                <a:effectLst/>
                <a:latin typeface="ff2"/>
              </a:rPr>
              <a:t>Why are you worthy compared to your competitors?</a:t>
            </a:r>
          </a:p>
          <a:p>
            <a:endParaRPr lang="en-GB" sz="2000" dirty="0">
              <a:latin typeface="ff1"/>
            </a:endParaRPr>
          </a:p>
          <a:p>
            <a:endParaRPr lang="en-GB" sz="2000" b="0" i="0" u="none" strike="noStrike" dirty="0">
              <a:effectLst/>
              <a:latin typeface="ff2"/>
            </a:endParaRPr>
          </a:p>
          <a:p>
            <a:endParaRPr lang="en-GB" sz="2000" b="0" i="0" u="none" strike="noStrike" dirty="0">
              <a:effectLst/>
              <a:latin typeface="ff2"/>
            </a:endParaRPr>
          </a:p>
          <a:p>
            <a:endParaRPr lang="en-US" sz="2000" dirty="0"/>
          </a:p>
        </p:txBody>
      </p:sp>
      <p:pic>
        <p:nvPicPr>
          <p:cNvPr id="13314" name="Picture 2" descr="Why we need to get personal: How your personal brand can help you to change  the world... - Network &amp; Chill">
            <a:extLst>
              <a:ext uri="{FF2B5EF4-FFF2-40B4-BE49-F238E27FC236}">
                <a16:creationId xmlns:a16="http://schemas.microsoft.com/office/drawing/2014/main" id="{B3F54469-5108-2D36-14AD-386D58B7B48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2" b="17184"/>
          <a:stretch/>
        </p:blipFill>
        <p:spPr bwMode="auto">
          <a:xfrm>
            <a:off x="6096000" y="2939138"/>
            <a:ext cx="5533671" cy="3432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810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0DECC-0929-BF36-D479-7309A4B3AF56}"/>
              </a:ext>
            </a:extLst>
          </p:cNvPr>
          <p:cNvSpPr>
            <a:spLocks noGrp="1"/>
          </p:cNvSpPr>
          <p:nvPr>
            <p:ph type="title"/>
          </p:nvPr>
        </p:nvSpPr>
        <p:spPr>
          <a:xfrm>
            <a:off x="678956" y="725632"/>
            <a:ext cx="3555211" cy="5024920"/>
          </a:xfrm>
        </p:spPr>
        <p:txBody>
          <a:bodyPr anchor="ctr">
            <a:normAutofit/>
          </a:bodyPr>
          <a:lstStyle/>
          <a:p>
            <a:r>
              <a:rPr lang="en-US" b="1" dirty="0"/>
              <a:t>Personal Brand </a:t>
            </a:r>
          </a:p>
        </p:txBody>
      </p:sp>
      <p:graphicFrame>
        <p:nvGraphicFramePr>
          <p:cNvPr id="16" name="Content Placeholder 2">
            <a:extLst>
              <a:ext uri="{FF2B5EF4-FFF2-40B4-BE49-F238E27FC236}">
                <a16:creationId xmlns:a16="http://schemas.microsoft.com/office/drawing/2014/main" id="{C62BDBC1-B687-BE51-6E5D-9BB87C7337AE}"/>
              </a:ext>
            </a:extLst>
          </p:cNvPr>
          <p:cNvGraphicFramePr>
            <a:graphicFrameLocks noGrp="1"/>
          </p:cNvGraphicFramePr>
          <p:nvPr>
            <p:ph idx="1"/>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2121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3D1E-ABA6-F2A2-38F8-D1BAAA144F65}"/>
              </a:ext>
            </a:extLst>
          </p:cNvPr>
          <p:cNvSpPr>
            <a:spLocks noGrp="1"/>
          </p:cNvSpPr>
          <p:nvPr>
            <p:ph type="title"/>
          </p:nvPr>
        </p:nvSpPr>
        <p:spPr>
          <a:xfrm>
            <a:off x="695382" y="725632"/>
            <a:ext cx="5592076" cy="5024920"/>
          </a:xfrm>
        </p:spPr>
        <p:txBody>
          <a:bodyPr anchor="ctr">
            <a:normAutofit/>
          </a:bodyPr>
          <a:lstStyle/>
          <a:p>
            <a:r>
              <a:rPr lang="en-US" b="1" dirty="0"/>
              <a:t>Personal Development Plan (PDP)</a:t>
            </a:r>
          </a:p>
        </p:txBody>
      </p:sp>
      <p:graphicFrame>
        <p:nvGraphicFramePr>
          <p:cNvPr id="5" name="Content Placeholder 2">
            <a:extLst>
              <a:ext uri="{FF2B5EF4-FFF2-40B4-BE49-F238E27FC236}">
                <a16:creationId xmlns:a16="http://schemas.microsoft.com/office/drawing/2014/main" id="{46CFCC09-6116-5A1B-EA3A-C1967B063F3F}"/>
              </a:ext>
            </a:extLst>
          </p:cNvPr>
          <p:cNvGraphicFramePr>
            <a:graphicFrameLocks noGrp="1"/>
          </p:cNvGraphicFramePr>
          <p:nvPr>
            <p:ph idx="1"/>
          </p:nvPr>
        </p:nvGraphicFramePr>
        <p:xfrm>
          <a:off x="6849787" y="636529"/>
          <a:ext cx="4779884" cy="5584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6029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sz="6000" b="1" dirty="0">
                <a:latin typeface="Calibri"/>
                <a:ea typeface="Calibri"/>
                <a:cs typeface="Calibri"/>
              </a:rPr>
              <a:t>What is Agency?</a:t>
            </a:r>
          </a:p>
        </p:txBody>
      </p:sp>
      <p:sp>
        <p:nvSpPr>
          <p:cNvPr id="3" name="Content Placeholder 2"/>
          <p:cNvSpPr>
            <a:spLocks noGrp="1"/>
          </p:cNvSpPr>
          <p:nvPr>
            <p:ph idx="1"/>
          </p:nvPr>
        </p:nvSpPr>
        <p:spPr>
          <a:xfrm>
            <a:off x="940777" y="2365131"/>
            <a:ext cx="7144249" cy="4000500"/>
          </a:xfrm>
        </p:spPr>
        <p:txBody>
          <a:bodyPr vert="horz" lIns="91440" tIns="45720" rIns="91440" bIns="45720" rtlCol="0" anchor="t">
            <a:normAutofit/>
          </a:bodyPr>
          <a:lstStyle/>
          <a:p>
            <a:pPr marL="0" indent="0">
              <a:lnSpc>
                <a:spcPct val="90000"/>
              </a:lnSpc>
              <a:buNone/>
            </a:pPr>
            <a:endParaRPr lang="en-GB" sz="1500" dirty="0">
              <a:latin typeface="Calibri" panose="020F0502020204030204" pitchFamily="34" charset="0"/>
              <a:ea typeface="Calibri"/>
              <a:cs typeface="Calibri" panose="020F0502020204030204" pitchFamily="34" charset="0"/>
            </a:endParaRPr>
          </a:p>
          <a:p>
            <a:pPr>
              <a:lnSpc>
                <a:spcPct val="90000"/>
              </a:lnSpc>
            </a:pPr>
            <a:r>
              <a:rPr lang="en-GB" sz="1600" dirty="0">
                <a:latin typeface="Calibri"/>
                <a:ea typeface="Calibri"/>
                <a:cs typeface="Calibri"/>
              </a:rPr>
              <a:t>An individual's capacity to determine and make meaning from their environment through purposive consciousness and reflective and creative action</a:t>
            </a:r>
          </a:p>
          <a:p>
            <a:pPr>
              <a:lnSpc>
                <a:spcPct val="90000"/>
              </a:lnSpc>
            </a:pPr>
            <a:endParaRPr lang="en-GB" sz="1600" dirty="0">
              <a:latin typeface="Calibri" panose="020F0502020204030204" pitchFamily="34" charset="0"/>
              <a:ea typeface="Calibri"/>
              <a:cs typeface="Calibri" panose="020F0502020204030204" pitchFamily="34" charset="0"/>
            </a:endParaRPr>
          </a:p>
          <a:p>
            <a:pPr>
              <a:lnSpc>
                <a:spcPct val="90000"/>
              </a:lnSpc>
            </a:pPr>
            <a:r>
              <a:rPr lang="en-GB" sz="1600" dirty="0">
                <a:latin typeface="Calibri"/>
                <a:ea typeface="Calibri"/>
                <a:cs typeface="Calibri"/>
              </a:rPr>
              <a:t>The ability of individuals and groups to exercise free will and to make social changes on a small or large scale     </a:t>
            </a:r>
          </a:p>
          <a:p>
            <a:pPr marL="0" indent="0">
              <a:lnSpc>
                <a:spcPct val="90000"/>
              </a:lnSpc>
              <a:buNone/>
            </a:pPr>
            <a:r>
              <a:rPr lang="en-GB" sz="1600" dirty="0">
                <a:latin typeface="Calibri"/>
                <a:ea typeface="Calibri"/>
                <a:cs typeface="Calibri"/>
              </a:rPr>
              <a:t>                          </a:t>
            </a:r>
          </a:p>
          <a:p>
            <a:pPr>
              <a:lnSpc>
                <a:spcPct val="90000"/>
              </a:lnSpc>
            </a:pPr>
            <a:r>
              <a:rPr lang="en-GB" sz="1600" dirty="0">
                <a:latin typeface="Calibri"/>
                <a:ea typeface="Calibri"/>
                <a:cs typeface="Calibri"/>
              </a:rPr>
              <a:t>‘Agency implies the ability of individuals or groups to act on their situations, to behave as subjects rather than objects in their own lives, to shape their own circumstances and ultimately achieve change’  </a:t>
            </a:r>
          </a:p>
          <a:p>
            <a:pPr marL="0" indent="0">
              <a:lnSpc>
                <a:spcPct val="90000"/>
              </a:lnSpc>
              <a:buNone/>
            </a:pPr>
            <a:endParaRPr lang="en-GB" sz="1600" dirty="0">
              <a:latin typeface="Calibri" panose="020F0502020204030204" pitchFamily="34" charset="0"/>
              <a:ea typeface="Calibri"/>
              <a:cs typeface="Calibri" panose="020F0502020204030204" pitchFamily="34" charset="0"/>
            </a:endParaRPr>
          </a:p>
          <a:p>
            <a:pPr>
              <a:lnSpc>
                <a:spcPct val="90000"/>
              </a:lnSpc>
            </a:pPr>
            <a:r>
              <a:rPr lang="en-GB" sz="1600" dirty="0">
                <a:latin typeface="Calibri"/>
                <a:ea typeface="Calibri"/>
                <a:cs typeface="Calibri"/>
              </a:rPr>
              <a:t>Agency can be individual, proxy and collective.       </a:t>
            </a:r>
          </a:p>
          <a:p>
            <a:pPr marL="0" indent="0">
              <a:lnSpc>
                <a:spcPct val="90000"/>
              </a:lnSpc>
              <a:buNone/>
            </a:pPr>
            <a:r>
              <a:rPr lang="en-GB" sz="1500" dirty="0">
                <a:latin typeface="Arial"/>
                <a:cs typeface="Arial"/>
              </a:rPr>
              <a:t>                                                                                                                                                                                                          </a:t>
            </a:r>
            <a:endParaRPr lang="en-GB" sz="1100" dirty="0">
              <a:latin typeface="Arial"/>
              <a:cs typeface="Arial"/>
            </a:endParaRPr>
          </a:p>
          <a:p>
            <a:pPr>
              <a:lnSpc>
                <a:spcPct val="90000"/>
              </a:lnSpc>
            </a:pPr>
            <a:endParaRPr lang="en-GB" sz="1100" dirty="0">
              <a:latin typeface="Arial" panose="020B0604020202020204" pitchFamily="34" charset="0"/>
              <a:cs typeface="Arial" panose="020B0604020202020204" pitchFamily="34" charset="0"/>
            </a:endParaRPr>
          </a:p>
        </p:txBody>
      </p:sp>
      <p:pic>
        <p:nvPicPr>
          <p:cNvPr id="8" name="Graphic 7" descr="Group Brainstorm">
            <a:extLst>
              <a:ext uri="{FF2B5EF4-FFF2-40B4-BE49-F238E27FC236}">
                <a16:creationId xmlns:a16="http://schemas.microsoft.com/office/drawing/2014/main" id="{F92C4715-9207-F227-688F-103BAA79919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11495" y="2830373"/>
            <a:ext cx="2739728" cy="2739728"/>
          </a:xfrm>
          <a:prstGeom prst="rect">
            <a:avLst/>
          </a:prstGeom>
          <a:ln w="57150" cmpd="thickThin">
            <a:solidFill>
              <a:schemeClr val="tx1">
                <a:lumMod val="50000"/>
                <a:lumOff val="50000"/>
              </a:schemeClr>
            </a:solidFill>
            <a:miter lim="800000"/>
          </a:ln>
        </p:spPr>
      </p:pic>
      <p:sp>
        <p:nvSpPr>
          <p:cNvPr id="4" name="Slide Number Placeholder 3"/>
          <p:cNvSpPr>
            <a:spLocks noGrp="1"/>
          </p:cNvSpPr>
          <p:nvPr>
            <p:ph type="sldNum" sz="quarter" idx="12"/>
          </p:nvPr>
        </p:nvSpPr>
        <p:spPr>
          <a:xfrm>
            <a:off x="10353901" y="5969000"/>
            <a:ext cx="542697" cy="279400"/>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D57F1E4F-1CFF-5643-939E-217C01CDF565}" type="slidenum">
              <a:rPr kumimoji="0" lang="en-US" b="0" i="0" u="none" strike="noStrike" kern="1200" cap="none" spc="0" normalizeH="0" baseline="0" noProof="0" smtClean="0">
                <a:ln>
                  <a:noFill/>
                </a:ln>
                <a:effectLst/>
                <a:uLnTx/>
                <a:uFillTx/>
                <a:latin typeface="Garamond" panose="02020404030301010803"/>
                <a:ea typeface="+mn-ea"/>
                <a:cs typeface="+mn-cs"/>
              </a:rPr>
              <a:pPr marL="0" marR="0" lvl="0" indent="0" defTabSz="4572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Garamond" panose="02020404030301010803"/>
              <a:ea typeface="+mn-ea"/>
              <a:cs typeface="+mn-cs"/>
            </a:endParaRPr>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sz="6000" b="1" dirty="0">
                <a:solidFill>
                  <a:srgbClr val="262626"/>
                </a:solidFill>
                <a:latin typeface="Calibri" panose="020F0502020204030204" pitchFamily="34" charset="0"/>
                <a:cs typeface="Calibri" panose="020F0502020204030204" pitchFamily="34" charset="0"/>
              </a:rPr>
              <a:t>Structure</a:t>
            </a:r>
            <a:r>
              <a:rPr lang="en-GB" sz="6000" b="1" dirty="0">
                <a:solidFill>
                  <a:srgbClr val="262626"/>
                </a:solidFill>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484112" y="2546408"/>
            <a:ext cx="11223775" cy="567239"/>
          </a:xfrm>
        </p:spPr>
        <p:txBody>
          <a:bodyPr vert="horz" lIns="91440" tIns="45720" rIns="91440" bIns="45720" rtlCol="0" anchor="t">
            <a:normAutofit fontScale="25000" lnSpcReduction="20000"/>
          </a:bodyPr>
          <a:lstStyle/>
          <a:p>
            <a:pPr marL="219710" indent="-219710" defTabSz="352044">
              <a:spcAft>
                <a:spcPts val="462"/>
              </a:spcAft>
            </a:pPr>
            <a:r>
              <a:rPr lang="en-GB" sz="7200" b="1" kern="1200" cap="none" dirty="0">
                <a:effectLst/>
                <a:latin typeface="Calibri"/>
                <a:ea typeface="Calibri"/>
                <a:cs typeface="Calibri"/>
              </a:rPr>
              <a:t>‘The distinctive, stable arrangement of institutions whereby human beings in a society interact and live together’ </a:t>
            </a:r>
          </a:p>
          <a:p>
            <a:pPr marL="219710" indent="-219710" defTabSz="352044">
              <a:spcAft>
                <a:spcPts val="462"/>
              </a:spcAft>
            </a:pPr>
            <a:r>
              <a:rPr lang="en-GB" sz="7200" b="1" kern="1200" cap="none" dirty="0">
                <a:effectLst/>
                <a:latin typeface="Calibri"/>
                <a:ea typeface="Calibri"/>
                <a:cs typeface="Calibri"/>
              </a:rPr>
              <a:t>The established and organised systems, rules, and practices that shape the behaviour, opportunities, and interactions of individuals within society. </a:t>
            </a:r>
          </a:p>
          <a:p>
            <a:pPr marL="219710" indent="-219710" defTabSz="352044">
              <a:spcAft>
                <a:spcPts val="462"/>
              </a:spcAft>
            </a:pPr>
            <a:r>
              <a:rPr lang="en-GB" sz="3800" b="1" kern="1200" cap="none" dirty="0">
                <a:effectLst/>
                <a:latin typeface="Calibri"/>
                <a:ea typeface="Calibri"/>
                <a:cs typeface="Calibri"/>
              </a:rPr>
              <a:t>                                         </a:t>
            </a:r>
          </a:p>
          <a:p>
            <a:pPr marL="0" indent="0">
              <a:buNone/>
            </a:pPr>
            <a:endParaRPr lang="en-GB" dirty="0"/>
          </a:p>
        </p:txBody>
      </p:sp>
      <p:sp>
        <p:nvSpPr>
          <p:cNvPr id="4" name="Slide Number Placeholder 3"/>
          <p:cNvSpPr>
            <a:spLocks noGrp="1"/>
          </p:cNvSpPr>
          <p:nvPr>
            <p:ph type="sldNum" sz="quarter" idx="12"/>
          </p:nvPr>
        </p:nvSpPr>
        <p:spPr>
          <a:xfrm>
            <a:off x="9140355" y="5406121"/>
            <a:ext cx="418902" cy="215666"/>
          </a:xfrm>
        </p:spPr>
        <p:txBody>
          <a:bodyPr/>
          <a:lstStyle/>
          <a:p>
            <a:pPr defTabSz="352044">
              <a:spcAft>
                <a:spcPts val="600"/>
              </a:spcAft>
              <a:defRPr/>
            </a:pPr>
            <a:fld id="{D57F1E4F-1CFF-5643-939E-217C01CDF565}" type="slidenum">
              <a:rPr lang="en-US" sz="770" b="0" i="0" kern="1200">
                <a:solidFill>
                  <a:prstClr val="black"/>
                </a:solidFill>
                <a:effectLst/>
                <a:latin typeface="Garamond" panose="02020404030301010803"/>
                <a:ea typeface="+mn-ea"/>
                <a:cs typeface="+mn-cs"/>
              </a:rPr>
              <a:pPr defTabSz="352044">
                <a:spcAft>
                  <a:spcPts val="600"/>
                </a:spcAft>
                <a:defRPr/>
              </a:pPr>
              <a:t>7</a:t>
            </a:fld>
            <a:endParaRPr kumimoji="0" lang="en-US" sz="1000" b="0" i="0" u="none" strike="noStrike" kern="1200" cap="none" spc="0" normalizeH="0" baseline="0" noProof="0">
              <a:ln>
                <a:noFill/>
              </a:ln>
              <a:solidFill>
                <a:prstClr val="black"/>
              </a:solidFill>
              <a:effectLst/>
              <a:uLnTx/>
              <a:uFillTx/>
              <a:latin typeface="Garamond" panose="02020404030301010803"/>
              <a:ea typeface="+mn-ea"/>
              <a:cs typeface="+mn-cs"/>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3279" b="4301"/>
          <a:stretch/>
        </p:blipFill>
        <p:spPr>
          <a:xfrm>
            <a:off x="633656" y="3619315"/>
            <a:ext cx="2909645" cy="2257631"/>
          </a:xfrm>
          <a:prstGeom prst="rect">
            <a:avLst/>
          </a:prstGeom>
          <a:ln>
            <a:solidFill>
              <a:srgbClr val="0070C0"/>
            </a:solidFill>
          </a:ln>
        </p:spPr>
      </p:pic>
      <p:sp>
        <p:nvSpPr>
          <p:cNvPr id="7" name="TextBox 6"/>
          <p:cNvSpPr txBox="1"/>
          <p:nvPr/>
        </p:nvSpPr>
        <p:spPr>
          <a:xfrm>
            <a:off x="3678382" y="3613710"/>
            <a:ext cx="7983872" cy="2262158"/>
          </a:xfrm>
          <a:prstGeom prst="rect">
            <a:avLst/>
          </a:prstGeom>
          <a:noFill/>
        </p:spPr>
        <p:txBody>
          <a:bodyPr wrap="square" lIns="91440" tIns="45720" rIns="91440" bIns="45720" rtlCol="0" anchor="t">
            <a:spAutoFit/>
          </a:bodyPr>
          <a:lstStyle/>
          <a:p>
            <a:pPr marL="285750" indent="-285750" defTabSz="352044">
              <a:spcAft>
                <a:spcPts val="600"/>
              </a:spcAft>
              <a:buFont typeface="Arial" panose="020B0604020202020204" pitchFamily="34" charset="0"/>
              <a:buChar char="•"/>
              <a:defRPr/>
            </a:pPr>
            <a:r>
              <a:rPr lang="en-GB" dirty="0">
                <a:latin typeface="Calibri"/>
                <a:ea typeface="Calibri"/>
                <a:cs typeface="Calibri"/>
              </a:rPr>
              <a:t>These structures include </a:t>
            </a:r>
            <a:r>
              <a:rPr lang="en-GB" b="1" dirty="0">
                <a:latin typeface="Calibri"/>
                <a:ea typeface="Calibri"/>
                <a:cs typeface="Calibri"/>
              </a:rPr>
              <a:t>social, cultural, and institutional frameworks</a:t>
            </a:r>
            <a:r>
              <a:rPr lang="en-GB" dirty="0">
                <a:latin typeface="Calibri"/>
                <a:ea typeface="Calibri"/>
                <a:cs typeface="Calibri"/>
              </a:rPr>
              <a:t> that influence how people live, work, and relate to one another. </a:t>
            </a:r>
          </a:p>
          <a:p>
            <a:pPr marL="285750" indent="-285750" defTabSz="352044">
              <a:spcAft>
                <a:spcPts val="600"/>
              </a:spcAft>
              <a:buFont typeface="Arial" panose="020B0604020202020204" pitchFamily="34" charset="0"/>
              <a:buChar char="•"/>
              <a:defRPr/>
            </a:pPr>
            <a:r>
              <a:rPr lang="en-GB" dirty="0">
                <a:latin typeface="Calibri"/>
                <a:ea typeface="Calibri"/>
                <a:cs typeface="Calibri"/>
              </a:rPr>
              <a:t>While individuals exercise </a:t>
            </a:r>
            <a:r>
              <a:rPr lang="en-GB" b="1" dirty="0">
                <a:latin typeface="Calibri"/>
                <a:ea typeface="Calibri"/>
                <a:cs typeface="Calibri"/>
              </a:rPr>
              <a:t>agency</a:t>
            </a:r>
            <a:r>
              <a:rPr lang="en-GB" dirty="0">
                <a:latin typeface="Calibri"/>
                <a:ea typeface="Calibri"/>
                <a:cs typeface="Calibri"/>
              </a:rPr>
              <a:t> (the ability to make choices), structures can limit or enable these choices by shaping the environment in which they operate.</a:t>
            </a:r>
          </a:p>
          <a:p>
            <a:pPr marL="285750" indent="-285750" defTabSz="352044">
              <a:spcAft>
                <a:spcPts val="600"/>
              </a:spcAft>
              <a:buFont typeface="Arial" panose="020B0604020202020204" pitchFamily="34" charset="0"/>
              <a:buChar char="•"/>
              <a:defRPr/>
            </a:pPr>
            <a:endParaRPr lang="en-GB" dirty="0">
              <a:latin typeface="Calibri" panose="020F0502020204030204" pitchFamily="34" charset="0"/>
              <a:ea typeface="Calibri"/>
              <a:cs typeface="Calibri" panose="020F0502020204030204" pitchFamily="34" charset="0"/>
            </a:endParaRPr>
          </a:p>
          <a:p>
            <a:pPr marL="285750" indent="-285750" defTabSz="352044">
              <a:spcAft>
                <a:spcPts val="600"/>
              </a:spcAft>
              <a:buFont typeface="Arial" panose="020B0604020202020204" pitchFamily="34" charset="0"/>
              <a:buChar char="•"/>
              <a:defRPr/>
            </a:pPr>
            <a:r>
              <a:rPr kumimoji="0" lang="en-GB" b="1" i="0" u="none" strike="noStrike" kern="1200" cap="none" spc="0" normalizeH="0" baseline="0" noProof="0" dirty="0">
                <a:ln>
                  <a:noFill/>
                </a:ln>
                <a:effectLst/>
                <a:uLnTx/>
                <a:uFillTx/>
                <a:latin typeface="Calibri"/>
                <a:ea typeface="Calibri"/>
                <a:cs typeface="Calibri"/>
              </a:rPr>
              <a:t>Structure</a:t>
            </a:r>
            <a:r>
              <a:rPr kumimoji="0" lang="en-GB" b="1" i="0" u="none" strike="noStrike" kern="1200" cap="none" spc="0" normalizeH="0" noProof="0" dirty="0">
                <a:ln>
                  <a:noFill/>
                </a:ln>
                <a:effectLst/>
                <a:uLnTx/>
                <a:uFillTx/>
                <a:latin typeface="Calibri"/>
                <a:ea typeface="Calibri"/>
                <a:cs typeface="Calibri"/>
              </a:rPr>
              <a:t> and Agency influence each other and are said to be ‘two sides of the same coin’.</a:t>
            </a:r>
            <a:endParaRPr lang="en-GB" b="1" i="0" u="none" strike="noStrike" kern="1200" cap="none" spc="0" normalizeH="0" baseline="0" noProof="0" dirty="0">
              <a:ln>
                <a:noFill/>
              </a:ln>
              <a:effectLst/>
              <a:uLnTx/>
              <a:uFillTx/>
              <a:latin typeface="Calibri"/>
              <a:ea typeface="Calibri"/>
              <a:cs typeface="Calibri"/>
            </a:endParaRPr>
          </a:p>
        </p:txBody>
      </p:sp>
    </p:spTree>
    <p:extLst>
      <p:ext uri="{BB962C8B-B14F-4D97-AF65-F5344CB8AC3E}">
        <p14:creationId xmlns:p14="http://schemas.microsoft.com/office/powerpoint/2010/main" val="2216840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EF25A5-86DC-D537-AC14-CEC6CFB90C86}"/>
              </a:ext>
            </a:extLst>
          </p:cNvPr>
          <p:cNvSpPr>
            <a:spLocks noGrp="1"/>
          </p:cNvSpPr>
          <p:nvPr>
            <p:ph idx="1"/>
          </p:nvPr>
        </p:nvSpPr>
        <p:spPr>
          <a:xfrm>
            <a:off x="882754" y="816903"/>
            <a:ext cx="8492412" cy="5372882"/>
          </a:xfrm>
        </p:spPr>
        <p:txBody>
          <a:bodyPr>
            <a:normAutofit/>
          </a:bodyPr>
          <a:lstStyle/>
          <a:p>
            <a:pPr marL="0" indent="0">
              <a:buNone/>
            </a:pPr>
            <a:r>
              <a:rPr lang="en-US" sz="4000" b="1" dirty="0"/>
              <a:t>Social Capital has Three Critical Components…</a:t>
            </a:r>
          </a:p>
          <a:p>
            <a:pPr marL="0" indent="0">
              <a:buNone/>
            </a:pPr>
            <a:endParaRPr lang="en-US" sz="3200" b="1" dirty="0"/>
          </a:p>
          <a:p>
            <a:r>
              <a:rPr lang="en-US" sz="3200" dirty="0"/>
              <a:t>Bonding </a:t>
            </a:r>
          </a:p>
          <a:p>
            <a:endParaRPr lang="en-US" sz="3200" dirty="0"/>
          </a:p>
          <a:p>
            <a:r>
              <a:rPr lang="en-US" sz="3200" dirty="0"/>
              <a:t>Bridging </a:t>
            </a:r>
          </a:p>
          <a:p>
            <a:endParaRPr lang="en-US" sz="3200" dirty="0"/>
          </a:p>
          <a:p>
            <a:r>
              <a:rPr lang="en-US" sz="3200" dirty="0"/>
              <a:t>Linking </a:t>
            </a:r>
          </a:p>
        </p:txBody>
      </p:sp>
      <p:pic>
        <p:nvPicPr>
          <p:cNvPr id="1026" name="Picture 2" descr="Social Capital: How to Build It, Spend It, and Not Misuse It">
            <a:extLst>
              <a:ext uri="{FF2B5EF4-FFF2-40B4-BE49-F238E27FC236}">
                <a16:creationId xmlns:a16="http://schemas.microsoft.com/office/drawing/2014/main" id="{5D5136C2-4B6F-FC0A-45E8-0D981679CB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64" r="19641" b="3"/>
          <a:stretch/>
        </p:blipFill>
        <p:spPr bwMode="auto">
          <a:xfrm>
            <a:off x="7702062" y="2397966"/>
            <a:ext cx="3795095" cy="3482785"/>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9367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3B3C5-AD66-CDA0-A210-11D65DA421B2}"/>
              </a:ext>
            </a:extLst>
          </p:cNvPr>
          <p:cNvSpPr>
            <a:spLocks noGrp="1"/>
          </p:cNvSpPr>
          <p:nvPr>
            <p:ph type="title"/>
          </p:nvPr>
        </p:nvSpPr>
        <p:spPr>
          <a:xfrm>
            <a:off x="535670" y="448221"/>
            <a:ext cx="7492574" cy="1035781"/>
          </a:xfrm>
        </p:spPr>
        <p:txBody>
          <a:bodyPr anchor="ctr">
            <a:noAutofit/>
          </a:bodyPr>
          <a:lstStyle/>
          <a:p>
            <a:r>
              <a:rPr lang="en-GB" b="1" i="0" dirty="0">
                <a:effectLst/>
                <a:latin typeface="+mn-lt"/>
              </a:rPr>
              <a:t>The Power of Networking</a:t>
            </a:r>
            <a:endParaRPr lang="en-US" b="1" dirty="0">
              <a:latin typeface="+mn-lt"/>
            </a:endParaRPr>
          </a:p>
        </p:txBody>
      </p:sp>
      <p:sp>
        <p:nvSpPr>
          <p:cNvPr id="3" name="Content Placeholder 2">
            <a:extLst>
              <a:ext uri="{FF2B5EF4-FFF2-40B4-BE49-F238E27FC236}">
                <a16:creationId xmlns:a16="http://schemas.microsoft.com/office/drawing/2014/main" id="{55482E2F-A988-DF4D-83F6-6747BFA73BE5}"/>
              </a:ext>
            </a:extLst>
          </p:cNvPr>
          <p:cNvSpPr>
            <a:spLocks noGrp="1"/>
          </p:cNvSpPr>
          <p:nvPr>
            <p:ph idx="1"/>
          </p:nvPr>
        </p:nvSpPr>
        <p:spPr>
          <a:xfrm>
            <a:off x="267837" y="2143009"/>
            <a:ext cx="6684989" cy="4714992"/>
          </a:xfrm>
        </p:spPr>
        <p:txBody>
          <a:bodyPr anchor="ctr">
            <a:normAutofit/>
          </a:bodyPr>
          <a:lstStyle/>
          <a:p>
            <a:pPr marL="0" indent="0">
              <a:buNone/>
            </a:pPr>
            <a:r>
              <a:rPr lang="en-GB" sz="1800" b="0" i="0" dirty="0">
                <a:effectLst/>
              </a:rPr>
              <a:t>Phillips and Ellinas (2014,p.1) simply explain that networking is nothing more than the development of relationships which can be measured by the number and quality of relationships one has. </a:t>
            </a:r>
            <a:endParaRPr lang="en-GB" sz="1400" b="0" i="0" dirty="0">
              <a:effectLst/>
              <a:latin typeface="Söhne"/>
            </a:endParaRPr>
          </a:p>
          <a:p>
            <a:pPr>
              <a:lnSpc>
                <a:spcPct val="110000"/>
              </a:lnSpc>
            </a:pPr>
            <a:r>
              <a:rPr lang="en-GB" sz="1600" b="1" i="0" dirty="0">
                <a:effectLst/>
              </a:rPr>
              <a:t>Effective network</a:t>
            </a:r>
            <a:r>
              <a:rPr lang="en-GB" sz="1600" b="0" i="0" dirty="0">
                <a:effectLst/>
              </a:rPr>
              <a:t>: </a:t>
            </a:r>
            <a:r>
              <a:rPr lang="en-GB" sz="1600" dirty="0"/>
              <a:t>s</a:t>
            </a:r>
            <a:r>
              <a:rPr lang="en-GB" sz="1600" b="0" i="0" dirty="0">
                <a:effectLst/>
              </a:rPr>
              <a:t>trong relationships</a:t>
            </a:r>
          </a:p>
          <a:p>
            <a:pPr>
              <a:lnSpc>
                <a:spcPct val="110000"/>
              </a:lnSpc>
            </a:pPr>
            <a:r>
              <a:rPr lang="en-GB" sz="1600" b="1" i="0" dirty="0">
                <a:effectLst/>
              </a:rPr>
              <a:t>Support network</a:t>
            </a:r>
            <a:r>
              <a:rPr lang="en-GB" sz="1600" b="0" i="0" dirty="0">
                <a:effectLst/>
              </a:rPr>
              <a:t>: </a:t>
            </a:r>
            <a:r>
              <a:rPr lang="en-GB" sz="1600" dirty="0"/>
              <a:t>c</a:t>
            </a:r>
            <a:r>
              <a:rPr lang="en-GB" sz="1600" b="0" i="0" dirty="0">
                <a:effectLst/>
              </a:rPr>
              <a:t>lose relationships </a:t>
            </a:r>
          </a:p>
          <a:p>
            <a:pPr>
              <a:lnSpc>
                <a:spcPct val="110000"/>
              </a:lnSpc>
            </a:pPr>
            <a:r>
              <a:rPr lang="en-GB" sz="1600" b="1" dirty="0"/>
              <a:t>Collaborative network</a:t>
            </a:r>
            <a:r>
              <a:rPr lang="en-GB" sz="1600" dirty="0"/>
              <a:t>: mutually beneficial relationships. </a:t>
            </a:r>
          </a:p>
          <a:p>
            <a:pPr>
              <a:lnSpc>
                <a:spcPct val="110000"/>
              </a:lnSpc>
            </a:pPr>
            <a:r>
              <a:rPr lang="en-GB" sz="1600" b="1" dirty="0"/>
              <a:t>Social network:</a:t>
            </a:r>
            <a:r>
              <a:rPr lang="en-GB" sz="1600" dirty="0"/>
              <a:t> informal relationships. </a:t>
            </a:r>
          </a:p>
          <a:p>
            <a:pPr>
              <a:lnSpc>
                <a:spcPct val="110000"/>
              </a:lnSpc>
            </a:pPr>
            <a:r>
              <a:rPr lang="en-GB" sz="1600" b="1" dirty="0"/>
              <a:t>Business network</a:t>
            </a:r>
            <a:r>
              <a:rPr lang="en-GB" sz="1600" dirty="0"/>
              <a:t>: formal relationships.</a:t>
            </a:r>
          </a:p>
          <a:p>
            <a:pPr>
              <a:lnSpc>
                <a:spcPct val="110000"/>
              </a:lnSpc>
            </a:pPr>
            <a:r>
              <a:rPr lang="en-GB" sz="1600" dirty="0"/>
              <a:t> </a:t>
            </a:r>
            <a:r>
              <a:rPr lang="en-GB" sz="1600" b="1" dirty="0"/>
              <a:t>Social business network</a:t>
            </a:r>
            <a:r>
              <a:rPr lang="en-GB" sz="1600" dirty="0"/>
              <a:t>: balanced relationships.</a:t>
            </a:r>
          </a:p>
          <a:p>
            <a:pPr>
              <a:lnSpc>
                <a:spcPct val="110000"/>
              </a:lnSpc>
            </a:pPr>
            <a:r>
              <a:rPr lang="en-GB" sz="1600" b="1" dirty="0"/>
              <a:t>Trusted network</a:t>
            </a:r>
            <a:r>
              <a:rPr lang="en-GB" sz="1600" dirty="0"/>
              <a:t>: reliable and dependable relationships.</a:t>
            </a:r>
          </a:p>
          <a:p>
            <a:pPr>
              <a:lnSpc>
                <a:spcPct val="110000"/>
              </a:lnSpc>
            </a:pPr>
            <a:r>
              <a:rPr lang="en-GB" sz="1600" b="1" dirty="0"/>
              <a:t>Referral network: </a:t>
            </a:r>
            <a:r>
              <a:rPr lang="en-GB" sz="1600" dirty="0"/>
              <a:t>informed and motivated relationships.</a:t>
            </a:r>
            <a:endParaRPr lang="en-GB" sz="1600" b="0" i="0" dirty="0">
              <a:effectLst/>
            </a:endParaRPr>
          </a:p>
          <a:p>
            <a:pPr marL="0" indent="0">
              <a:buNone/>
            </a:pPr>
            <a:endParaRPr lang="en-GB" sz="1400" dirty="0">
              <a:latin typeface="Söhne"/>
            </a:endParaRPr>
          </a:p>
          <a:p>
            <a:pPr marL="0" indent="0">
              <a:buNone/>
            </a:pPr>
            <a:endParaRPr lang="en-US" sz="1400" dirty="0"/>
          </a:p>
        </p:txBody>
      </p:sp>
      <p:pic>
        <p:nvPicPr>
          <p:cNvPr id="4" name="Picture 2" descr="Boost Your Networking Skills with These 7 Tips | SUCCESS">
            <a:extLst>
              <a:ext uri="{FF2B5EF4-FFF2-40B4-BE49-F238E27FC236}">
                <a16:creationId xmlns:a16="http://schemas.microsoft.com/office/drawing/2014/main" id="{1FBFC808-D044-20FA-1B28-84A557DC68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52826" y="1920982"/>
            <a:ext cx="4223252" cy="3072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452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A3E6C-B879-CF5E-ED79-F4303481D156}"/>
              </a:ext>
            </a:extLst>
          </p:cNvPr>
          <p:cNvSpPr>
            <a:spLocks noGrp="1"/>
          </p:cNvSpPr>
          <p:nvPr>
            <p:ph type="title"/>
          </p:nvPr>
        </p:nvSpPr>
        <p:spPr>
          <a:xfrm>
            <a:off x="479720" y="447526"/>
            <a:ext cx="3582209" cy="1477817"/>
          </a:xfrm>
        </p:spPr>
        <p:txBody>
          <a:bodyPr anchor="b">
            <a:noAutofit/>
          </a:bodyPr>
          <a:lstStyle/>
          <a:p>
            <a:br>
              <a:rPr lang="en-US" b="1" dirty="0">
                <a:latin typeface="+mn-lt"/>
              </a:rPr>
            </a:br>
            <a:r>
              <a:rPr lang="en-US" sz="5000" b="1" dirty="0">
                <a:latin typeface="+mn-lt"/>
              </a:rPr>
              <a:t>Introverted Personality </a:t>
            </a:r>
          </a:p>
        </p:txBody>
      </p:sp>
      <p:sp>
        <p:nvSpPr>
          <p:cNvPr id="3" name="Content Placeholder 2">
            <a:extLst>
              <a:ext uri="{FF2B5EF4-FFF2-40B4-BE49-F238E27FC236}">
                <a16:creationId xmlns:a16="http://schemas.microsoft.com/office/drawing/2014/main" id="{5CC448FC-DF33-45C0-620B-6663C9AE7BEE}"/>
              </a:ext>
            </a:extLst>
          </p:cNvPr>
          <p:cNvSpPr>
            <a:spLocks noGrp="1"/>
          </p:cNvSpPr>
          <p:nvPr>
            <p:ph idx="1"/>
          </p:nvPr>
        </p:nvSpPr>
        <p:spPr>
          <a:xfrm>
            <a:off x="252536" y="1925344"/>
            <a:ext cx="6453064" cy="4932656"/>
          </a:xfrm>
        </p:spPr>
        <p:txBody>
          <a:bodyPr anchor="t">
            <a:normAutofit/>
          </a:bodyPr>
          <a:lstStyle/>
          <a:p>
            <a:pPr marL="0" indent="0">
              <a:buNone/>
            </a:pPr>
            <a:endParaRPr lang="en-US" sz="1200" dirty="0"/>
          </a:p>
          <a:p>
            <a:pPr marL="0" indent="0">
              <a:buNone/>
            </a:pPr>
            <a:endParaRPr lang="en-US" sz="1600" dirty="0"/>
          </a:p>
          <a:p>
            <a:pPr>
              <a:buFont typeface="Arial" panose="020B0604020202020204" pitchFamily="34" charset="0"/>
              <a:buChar char="•"/>
            </a:pPr>
            <a:r>
              <a:rPr lang="en-GB" sz="1800" dirty="0"/>
              <a:t>R</a:t>
            </a:r>
            <a:r>
              <a:rPr lang="en-GB" sz="1800" b="0" i="0" u="none" strike="noStrike" dirty="0">
                <a:effectLst/>
              </a:rPr>
              <a:t>eflective</a:t>
            </a:r>
          </a:p>
          <a:p>
            <a:pPr>
              <a:buFont typeface="Arial" panose="020B0604020202020204" pitchFamily="34" charset="0"/>
              <a:buChar char="•"/>
            </a:pPr>
            <a:r>
              <a:rPr lang="en-GB" sz="1800" dirty="0"/>
              <a:t>S</a:t>
            </a:r>
            <a:r>
              <a:rPr lang="en-GB" sz="1800" b="0" i="0" u="none" strike="noStrike" dirty="0">
                <a:effectLst/>
              </a:rPr>
              <a:t>elf-aware</a:t>
            </a:r>
          </a:p>
          <a:p>
            <a:pPr>
              <a:buFont typeface="Arial" panose="020B0604020202020204" pitchFamily="34" charset="0"/>
              <a:buChar char="•"/>
            </a:pPr>
            <a:r>
              <a:rPr lang="en-GB" sz="1800" b="0" i="0" u="none" strike="noStrike" dirty="0">
                <a:effectLst/>
              </a:rPr>
              <a:t>Take time making decisions</a:t>
            </a:r>
          </a:p>
          <a:p>
            <a:pPr>
              <a:buFont typeface="Arial" panose="020B0604020202020204" pitchFamily="34" charset="0"/>
              <a:buChar char="•"/>
            </a:pPr>
            <a:r>
              <a:rPr lang="en-GB" sz="1800" b="0" i="0" u="none" strike="noStrike" dirty="0">
                <a:effectLst/>
              </a:rPr>
              <a:t>Feel comfortable being alone</a:t>
            </a:r>
          </a:p>
          <a:p>
            <a:pPr>
              <a:buFont typeface="Arial" panose="020B0604020202020204" pitchFamily="34" charset="0"/>
              <a:buChar char="•"/>
            </a:pPr>
            <a:r>
              <a:rPr lang="en-GB" sz="1800" b="0" i="0" u="none" strike="noStrike" dirty="0">
                <a:effectLst/>
              </a:rPr>
              <a:t>Don't like group work</a:t>
            </a:r>
          </a:p>
          <a:p>
            <a:pPr>
              <a:buFont typeface="Arial" panose="020B0604020202020204" pitchFamily="34" charset="0"/>
              <a:buChar char="•"/>
            </a:pPr>
            <a:r>
              <a:rPr lang="en-GB" sz="1800" b="0" i="0" u="none" strike="noStrike" dirty="0">
                <a:effectLst/>
              </a:rPr>
              <a:t>Prefer to write rather than talk</a:t>
            </a:r>
          </a:p>
          <a:p>
            <a:pPr>
              <a:buFont typeface="Arial" panose="020B0604020202020204" pitchFamily="34" charset="0"/>
              <a:buChar char="•"/>
            </a:pPr>
            <a:r>
              <a:rPr lang="en-GB" sz="1800" b="0" i="0" u="none" strike="noStrike" dirty="0">
                <a:effectLst/>
              </a:rPr>
              <a:t>Feel </a:t>
            </a:r>
            <a:r>
              <a:rPr lang="en-GB" sz="1800" b="0" i="0" u="none" strike="noStrike" dirty="0">
                <a:effectLst/>
                <a:hlinkClick r:id="rId2">
                  <a:extLst>
                    <a:ext uri="{A12FA001-AC4F-418D-AE19-62706E023703}">
                      <ahyp:hlinkClr xmlns:ahyp="http://schemas.microsoft.com/office/drawing/2018/hyperlinkcolor" val="tx"/>
                    </a:ext>
                  </a:extLst>
                </a:hlinkClick>
              </a:rPr>
              <a:t>tired</a:t>
            </a:r>
            <a:r>
              <a:rPr lang="en-GB" sz="1800" b="0" i="0" u="none" strike="noStrike" dirty="0">
                <a:effectLst/>
              </a:rPr>
              <a:t> after being in a crowd</a:t>
            </a:r>
          </a:p>
          <a:p>
            <a:pPr>
              <a:buFont typeface="Arial" panose="020B0604020202020204" pitchFamily="34" charset="0"/>
              <a:buChar char="•"/>
            </a:pPr>
            <a:r>
              <a:rPr lang="en-GB" sz="1800" b="0" i="0" u="none" strike="noStrike" dirty="0">
                <a:effectLst/>
              </a:rPr>
              <a:t>Have few friendships, but are very close with these friends</a:t>
            </a:r>
          </a:p>
          <a:p>
            <a:pPr>
              <a:buFont typeface="Arial" panose="020B0604020202020204" pitchFamily="34" charset="0"/>
              <a:buChar char="•"/>
            </a:pPr>
            <a:r>
              <a:rPr lang="en-GB" sz="1800" b="0" i="0" u="none" strike="noStrike" dirty="0">
                <a:effectLst/>
              </a:rPr>
              <a:t>Daydream or use their imaginations to work out a problem</a:t>
            </a:r>
          </a:p>
          <a:p>
            <a:pPr>
              <a:buFont typeface="Arial" panose="020B0604020202020204" pitchFamily="34" charset="0"/>
              <a:buChar char="•"/>
            </a:pPr>
            <a:r>
              <a:rPr lang="en-GB" sz="1800" b="0" i="0" u="none" strike="noStrike" dirty="0">
                <a:effectLst/>
              </a:rPr>
              <a:t>Retreat into their own mind to rest</a:t>
            </a:r>
            <a:br>
              <a:rPr lang="en-GB" sz="1200" dirty="0"/>
            </a:br>
            <a:endParaRPr lang="en-US" sz="1200" dirty="0"/>
          </a:p>
          <a:p>
            <a:pPr marL="0" indent="0">
              <a:buNone/>
            </a:pPr>
            <a:endParaRPr lang="en-US" sz="1000" dirty="0"/>
          </a:p>
          <a:p>
            <a:pPr marL="0" indent="0">
              <a:buNone/>
            </a:pPr>
            <a:endParaRPr lang="en-US" sz="1000" dirty="0"/>
          </a:p>
        </p:txBody>
      </p:sp>
      <p:pic>
        <p:nvPicPr>
          <p:cNvPr id="1026" name="Picture 2" descr="Difference Between Introvert and Extrovert (with Comparison Chart) - Key  Differences">
            <a:extLst>
              <a:ext uri="{FF2B5EF4-FFF2-40B4-BE49-F238E27FC236}">
                <a16:creationId xmlns:a16="http://schemas.microsoft.com/office/drawing/2014/main" id="{A620B97E-02EC-9750-88F1-3AB0BFCBDA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2291715"/>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594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7724B-A484-C413-6225-1A6AE7DDF3C3}"/>
              </a:ext>
            </a:extLst>
          </p:cNvPr>
          <p:cNvSpPr>
            <a:spLocks noGrp="1"/>
          </p:cNvSpPr>
          <p:nvPr>
            <p:ph type="title"/>
          </p:nvPr>
        </p:nvSpPr>
        <p:spPr>
          <a:xfrm>
            <a:off x="630936" y="640080"/>
            <a:ext cx="4818888" cy="1481328"/>
          </a:xfrm>
        </p:spPr>
        <p:txBody>
          <a:bodyPr anchor="b">
            <a:normAutofit/>
          </a:bodyPr>
          <a:lstStyle/>
          <a:p>
            <a:r>
              <a:rPr lang="en-US" sz="5000" b="1" dirty="0">
                <a:latin typeface="+mn-lt"/>
              </a:rPr>
              <a:t>Extroverted Personality </a:t>
            </a:r>
          </a:p>
        </p:txBody>
      </p:sp>
      <p:sp>
        <p:nvSpPr>
          <p:cNvPr id="8" name="Content Placeholder 7">
            <a:extLst>
              <a:ext uri="{FF2B5EF4-FFF2-40B4-BE49-F238E27FC236}">
                <a16:creationId xmlns:a16="http://schemas.microsoft.com/office/drawing/2014/main" id="{00D64E85-6AD2-2258-4066-2DE26D902D41}"/>
              </a:ext>
            </a:extLst>
          </p:cNvPr>
          <p:cNvSpPr>
            <a:spLocks noGrp="1"/>
          </p:cNvSpPr>
          <p:nvPr>
            <p:ph idx="1"/>
          </p:nvPr>
        </p:nvSpPr>
        <p:spPr>
          <a:xfrm>
            <a:off x="406400" y="2694206"/>
            <a:ext cx="5301827" cy="4127218"/>
          </a:xfrm>
        </p:spPr>
        <p:txBody>
          <a:bodyPr anchor="t">
            <a:normAutofit/>
          </a:bodyPr>
          <a:lstStyle/>
          <a:p>
            <a:pPr fontAlgn="base">
              <a:buFont typeface="Arial" panose="020B0604020202020204" pitchFamily="34" charset="0"/>
              <a:buChar char="•"/>
            </a:pPr>
            <a:r>
              <a:rPr lang="en-GB" sz="1800" b="0" i="0" u="none" strike="noStrike" dirty="0">
                <a:effectLst/>
              </a:rPr>
              <a:t>Enjoys being at the centre of attention</a:t>
            </a:r>
          </a:p>
          <a:p>
            <a:pPr fontAlgn="base">
              <a:buFont typeface="Arial" panose="020B0604020202020204" pitchFamily="34" charset="0"/>
              <a:buChar char="•"/>
            </a:pPr>
            <a:r>
              <a:rPr lang="en-GB" sz="1800" b="0" i="0" u="none" strike="noStrike" dirty="0">
                <a:effectLst/>
              </a:rPr>
              <a:t>Enjoys group work</a:t>
            </a:r>
          </a:p>
          <a:p>
            <a:pPr fontAlgn="base">
              <a:buFont typeface="Arial" panose="020B0604020202020204" pitchFamily="34" charset="0"/>
              <a:buChar char="•"/>
            </a:pPr>
            <a:r>
              <a:rPr lang="en-GB" sz="1800" b="0" i="0" u="none" strike="noStrike" dirty="0">
                <a:effectLst/>
              </a:rPr>
              <a:t>Feels isolated by too much time spent alone</a:t>
            </a:r>
          </a:p>
          <a:p>
            <a:pPr fontAlgn="base">
              <a:buFont typeface="Arial" panose="020B0604020202020204" pitchFamily="34" charset="0"/>
              <a:buChar char="•"/>
            </a:pPr>
            <a:r>
              <a:rPr lang="en-GB" sz="1800" b="0" i="0" u="none" strike="noStrike" dirty="0">
                <a:effectLst/>
              </a:rPr>
              <a:t>Likes to communicate by talking</a:t>
            </a:r>
          </a:p>
          <a:p>
            <a:pPr fontAlgn="base">
              <a:buFont typeface="Arial" panose="020B0604020202020204" pitchFamily="34" charset="0"/>
              <a:buChar char="•"/>
            </a:pPr>
            <a:r>
              <a:rPr lang="en-GB" sz="1800" b="0" i="0" u="none" strike="noStrike" dirty="0">
                <a:effectLst/>
              </a:rPr>
              <a:t>Likes to talk about thoughts and feelings</a:t>
            </a:r>
          </a:p>
          <a:p>
            <a:pPr fontAlgn="base">
              <a:buFont typeface="Arial" panose="020B0604020202020204" pitchFamily="34" charset="0"/>
              <a:buChar char="•"/>
            </a:pPr>
            <a:r>
              <a:rPr lang="en-GB" sz="1800" b="0" i="0" u="none" strike="noStrike" dirty="0">
                <a:effectLst/>
              </a:rPr>
              <a:t>Looks to others and outside sources for ideas and inspiration</a:t>
            </a:r>
          </a:p>
          <a:p>
            <a:pPr fontAlgn="base">
              <a:buFont typeface="Arial" panose="020B0604020202020204" pitchFamily="34" charset="0"/>
              <a:buChar char="•"/>
            </a:pPr>
            <a:r>
              <a:rPr lang="en-GB" sz="1800" b="0" i="0" u="none" strike="noStrike" dirty="0">
                <a:effectLst/>
              </a:rPr>
              <a:t>Numerous, broad interests</a:t>
            </a:r>
          </a:p>
          <a:p>
            <a:pPr fontAlgn="base">
              <a:buFont typeface="Arial" panose="020B0604020202020204" pitchFamily="34" charset="0"/>
              <a:buChar char="•"/>
            </a:pPr>
            <a:r>
              <a:rPr lang="en-GB" sz="1800" b="0" i="0" u="none" strike="noStrike" dirty="0">
                <a:effectLst/>
              </a:rPr>
              <a:t>Tends to act first before thinking</a:t>
            </a:r>
          </a:p>
          <a:p>
            <a:endParaRPr lang="en-US" sz="1700" dirty="0"/>
          </a:p>
        </p:txBody>
      </p:sp>
      <p:pic>
        <p:nvPicPr>
          <p:cNvPr id="4" name="Picture 2" descr="Difference Between Introvert and Extrovert (with Comparison Chart) - Key  Differences">
            <a:extLst>
              <a:ext uri="{FF2B5EF4-FFF2-40B4-BE49-F238E27FC236}">
                <a16:creationId xmlns:a16="http://schemas.microsoft.com/office/drawing/2014/main" id="{97C7B541-953E-06DF-6185-1B6FBB518A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2291715"/>
            <a:ext cx="5458968" cy="2274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7177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061A-9025-468E-88AF-BC85B119E363}"/>
              </a:ext>
            </a:extLst>
          </p:cNvPr>
          <p:cNvSpPr>
            <a:spLocks noGrp="1"/>
          </p:cNvSpPr>
          <p:nvPr>
            <p:ph type="title"/>
          </p:nvPr>
        </p:nvSpPr>
        <p:spPr>
          <a:xfrm>
            <a:off x="314989" y="396957"/>
            <a:ext cx="5527935" cy="850486"/>
          </a:xfrm>
        </p:spPr>
        <p:txBody>
          <a:bodyPr anchor="b">
            <a:noAutofit/>
          </a:bodyPr>
          <a:lstStyle/>
          <a:p>
            <a:r>
              <a:rPr lang="en-GB" sz="4000" b="1" dirty="0">
                <a:latin typeface="+mn-lt"/>
              </a:rPr>
              <a:t>Mapping your Network</a:t>
            </a:r>
          </a:p>
        </p:txBody>
      </p:sp>
      <p:sp>
        <p:nvSpPr>
          <p:cNvPr id="3" name="Content Placeholder 2">
            <a:extLst>
              <a:ext uri="{FF2B5EF4-FFF2-40B4-BE49-F238E27FC236}">
                <a16:creationId xmlns:a16="http://schemas.microsoft.com/office/drawing/2014/main" id="{51C579FD-7756-F314-7BF3-865FAFC620B4}"/>
              </a:ext>
            </a:extLst>
          </p:cNvPr>
          <p:cNvSpPr>
            <a:spLocks noGrp="1"/>
          </p:cNvSpPr>
          <p:nvPr>
            <p:ph idx="1"/>
          </p:nvPr>
        </p:nvSpPr>
        <p:spPr>
          <a:xfrm>
            <a:off x="160021" y="1463040"/>
            <a:ext cx="5527935" cy="5336359"/>
          </a:xfrm>
        </p:spPr>
        <p:txBody>
          <a:bodyPr anchor="t">
            <a:normAutofit/>
          </a:bodyPr>
          <a:lstStyle/>
          <a:p>
            <a:r>
              <a:rPr lang="en-GB" sz="2200" b="1" dirty="0"/>
              <a:t>Everything is a Network!</a:t>
            </a:r>
          </a:p>
          <a:p>
            <a:r>
              <a:rPr lang="en-GB" sz="2200" dirty="0"/>
              <a:t>If the noun </a:t>
            </a:r>
            <a:r>
              <a:rPr lang="en-GB" sz="2200" b="1" dirty="0"/>
              <a:t>network </a:t>
            </a:r>
            <a:r>
              <a:rPr lang="en-GB" sz="2200" dirty="0"/>
              <a:t>is used to describe anything that is </a:t>
            </a:r>
            <a:r>
              <a:rPr lang="en-GB" sz="2200" b="1" dirty="0"/>
              <a:t>connected</a:t>
            </a:r>
            <a:r>
              <a:rPr lang="en-GB" sz="2200" dirty="0"/>
              <a:t>, </a:t>
            </a:r>
            <a:r>
              <a:rPr lang="en-GB" sz="2200" b="1" dirty="0"/>
              <a:t>interactive </a:t>
            </a:r>
            <a:r>
              <a:rPr lang="en-GB" sz="2200" dirty="0"/>
              <a:t>or </a:t>
            </a:r>
            <a:r>
              <a:rPr lang="en-GB" sz="2200" b="1" dirty="0"/>
              <a:t>interconnected</a:t>
            </a:r>
            <a:r>
              <a:rPr lang="en-GB" sz="2200" dirty="0"/>
              <a:t>, you know that…</a:t>
            </a:r>
          </a:p>
          <a:p>
            <a:pPr marL="0" indent="0">
              <a:buNone/>
            </a:pPr>
            <a:endParaRPr lang="en-GB" sz="2200" dirty="0"/>
          </a:p>
          <a:p>
            <a:r>
              <a:rPr lang="en-GB" sz="2200" dirty="0"/>
              <a:t>Your personal life is built of networks</a:t>
            </a:r>
          </a:p>
          <a:p>
            <a:r>
              <a:rPr lang="en-GB" sz="2200" dirty="0"/>
              <a:t>your computer and tech devices are networked</a:t>
            </a:r>
          </a:p>
          <a:p>
            <a:r>
              <a:rPr lang="en-GB" sz="2200" dirty="0"/>
              <a:t>your social life is networked</a:t>
            </a:r>
          </a:p>
          <a:p>
            <a:r>
              <a:rPr lang="en-GB" sz="2200" dirty="0"/>
              <a:t>your consumer life is networked.</a:t>
            </a:r>
          </a:p>
        </p:txBody>
      </p:sp>
      <p:pic>
        <p:nvPicPr>
          <p:cNvPr id="4" name="Picture 3" descr="A screenshot of a computer&#10;&#10;Description automatically generated">
            <a:extLst>
              <a:ext uri="{FF2B5EF4-FFF2-40B4-BE49-F238E27FC236}">
                <a16:creationId xmlns:a16="http://schemas.microsoft.com/office/drawing/2014/main" id="{929A6BC1-3C13-FB49-2E9B-B13B7FD8EA50}"/>
              </a:ext>
            </a:extLst>
          </p:cNvPr>
          <p:cNvPicPr>
            <a:picLocks noChangeAspect="1"/>
          </p:cNvPicPr>
          <p:nvPr/>
        </p:nvPicPr>
        <p:blipFill rotWithShape="1">
          <a:blip r:embed="rId3"/>
          <a:srcRect l="47429" t="22967" r="34766" b="23401"/>
          <a:stretch/>
        </p:blipFill>
        <p:spPr bwMode="auto">
          <a:xfrm>
            <a:off x="5376672" y="1124683"/>
            <a:ext cx="6655307" cy="5336359"/>
          </a:xfrm>
          <a:prstGeom prst="rect">
            <a:avLst/>
          </a:prstGeom>
          <a:ln w="25400">
            <a:solidFill>
              <a:srgbClr val="0070C0"/>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463927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046F-75F6-96E4-9D0B-D9E8B7037A0A}"/>
              </a:ext>
            </a:extLst>
          </p:cNvPr>
          <p:cNvSpPr>
            <a:spLocks noGrp="1"/>
          </p:cNvSpPr>
          <p:nvPr>
            <p:ph type="title"/>
          </p:nvPr>
        </p:nvSpPr>
        <p:spPr/>
        <p:txBody>
          <a:bodyPr/>
          <a:lstStyle/>
          <a:p>
            <a:endParaRPr lang="en-GB" dirty="0"/>
          </a:p>
        </p:txBody>
      </p:sp>
      <p:pic>
        <p:nvPicPr>
          <p:cNvPr id="8" name="Content Placeholder 7">
            <a:extLst>
              <a:ext uri="{FF2B5EF4-FFF2-40B4-BE49-F238E27FC236}">
                <a16:creationId xmlns:a16="http://schemas.microsoft.com/office/drawing/2014/main" id="{38D9876F-255A-4604-B3BA-C19EB9CC93BB}"/>
              </a:ext>
            </a:extLst>
          </p:cNvPr>
          <p:cNvPicPr>
            <a:picLocks noGrp="1" noChangeAspect="1"/>
          </p:cNvPicPr>
          <p:nvPr>
            <p:ph idx="1"/>
          </p:nvPr>
        </p:nvPicPr>
        <p:blipFill>
          <a:blip r:embed="rId3"/>
          <a:srcRect l="36376" t="13363" r="38986" b="11134"/>
          <a:stretch>
            <a:fillRect/>
          </a:stretch>
        </p:blipFill>
        <p:spPr>
          <a:xfrm>
            <a:off x="274320" y="0"/>
            <a:ext cx="11541760" cy="6858000"/>
          </a:xfrm>
          <a:prstGeom prst="rect">
            <a:avLst/>
          </a:prstGeom>
        </p:spPr>
      </p:pic>
    </p:spTree>
    <p:extLst>
      <p:ext uri="{BB962C8B-B14F-4D97-AF65-F5344CB8AC3E}">
        <p14:creationId xmlns:p14="http://schemas.microsoft.com/office/powerpoint/2010/main" val="37947493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C6055-284E-6E11-BE9A-98F7870836C4}"/>
              </a:ext>
            </a:extLst>
          </p:cNvPr>
          <p:cNvSpPr>
            <a:spLocks noGrp="1"/>
          </p:cNvSpPr>
          <p:nvPr>
            <p:ph type="title"/>
          </p:nvPr>
        </p:nvSpPr>
        <p:spPr>
          <a:xfrm>
            <a:off x="203884" y="213185"/>
            <a:ext cx="11459113" cy="1344410"/>
          </a:xfrm>
        </p:spPr>
        <p:txBody>
          <a:bodyPr anchor="b">
            <a:noAutofit/>
          </a:bodyPr>
          <a:lstStyle/>
          <a:p>
            <a:pPr algn="ctr"/>
            <a:r>
              <a:rPr lang="en-US" sz="5400" b="1" dirty="0">
                <a:latin typeface="+mn-lt"/>
              </a:rPr>
              <a:t>Desired Skills for Employment </a:t>
            </a:r>
          </a:p>
        </p:txBody>
      </p:sp>
      <p:sp>
        <p:nvSpPr>
          <p:cNvPr id="5" name="Content Placeholder 4">
            <a:extLst>
              <a:ext uri="{FF2B5EF4-FFF2-40B4-BE49-F238E27FC236}">
                <a16:creationId xmlns:a16="http://schemas.microsoft.com/office/drawing/2014/main" id="{2F8A569F-C5FC-D4DF-EE24-AC49D4A24A0D}"/>
              </a:ext>
            </a:extLst>
          </p:cNvPr>
          <p:cNvSpPr>
            <a:spLocks noGrp="1"/>
          </p:cNvSpPr>
          <p:nvPr>
            <p:ph idx="1"/>
          </p:nvPr>
        </p:nvSpPr>
        <p:spPr>
          <a:xfrm>
            <a:off x="366444" y="2544701"/>
            <a:ext cx="4818888" cy="4100114"/>
          </a:xfrm>
        </p:spPr>
        <p:txBody>
          <a:bodyPr anchor="t">
            <a:normAutofit fontScale="92500" lnSpcReduction="10000"/>
          </a:bodyPr>
          <a:lstStyle/>
          <a:p>
            <a:pPr marL="0" indent="0">
              <a:buNone/>
            </a:pPr>
            <a:r>
              <a:rPr lang="en-US" sz="2200" b="1" i="1" dirty="0"/>
              <a:t>Transferable Skills: </a:t>
            </a:r>
          </a:p>
          <a:p>
            <a:r>
              <a:rPr lang="en-US" sz="2000" dirty="0"/>
              <a:t>Self-discipline </a:t>
            </a:r>
          </a:p>
          <a:p>
            <a:r>
              <a:rPr lang="en-US" sz="2000" dirty="0"/>
              <a:t>Creativity and originality </a:t>
            </a:r>
          </a:p>
          <a:p>
            <a:r>
              <a:rPr lang="en-US" sz="2000" dirty="0"/>
              <a:t>Critical thinking and analysis </a:t>
            </a:r>
          </a:p>
          <a:p>
            <a:r>
              <a:rPr lang="en-US" sz="2000" dirty="0"/>
              <a:t>Problem Solving </a:t>
            </a:r>
          </a:p>
          <a:p>
            <a:r>
              <a:rPr lang="en-US" sz="2000" dirty="0"/>
              <a:t>Resilience </a:t>
            </a:r>
          </a:p>
          <a:p>
            <a:r>
              <a:rPr lang="en-US" sz="2000" dirty="0"/>
              <a:t>Adaptability </a:t>
            </a:r>
          </a:p>
          <a:p>
            <a:r>
              <a:rPr lang="en-US" sz="2000" dirty="0"/>
              <a:t>Effective Communication </a:t>
            </a:r>
          </a:p>
          <a:p>
            <a:r>
              <a:rPr lang="en-US" sz="2000" dirty="0"/>
              <a:t>Leadership and Management </a:t>
            </a:r>
          </a:p>
          <a:p>
            <a:r>
              <a:rPr lang="en-US" sz="2000" dirty="0"/>
              <a:t>Teamwork and interpersonal skills </a:t>
            </a:r>
          </a:p>
          <a:p>
            <a:r>
              <a:rPr lang="en-US" sz="2000" dirty="0"/>
              <a:t>Reflection </a:t>
            </a:r>
          </a:p>
          <a:p>
            <a:endParaRPr lang="en-US" sz="1400" dirty="0"/>
          </a:p>
        </p:txBody>
      </p:sp>
      <p:pic>
        <p:nvPicPr>
          <p:cNvPr id="2050" name="Picture 2" descr="The Complete Guide to Transferable Skills">
            <a:extLst>
              <a:ext uri="{FF2B5EF4-FFF2-40B4-BE49-F238E27FC236}">
                <a16:creationId xmlns:a16="http://schemas.microsoft.com/office/drawing/2014/main" id="{B1EA1C05-5DCD-A735-852C-4F1114E2BE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28264" y="2544701"/>
            <a:ext cx="6897292" cy="3448646"/>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06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58E5A-B3A4-3D17-EEAE-1DD9C147BF16}"/>
              </a:ext>
            </a:extLst>
          </p:cNvPr>
          <p:cNvSpPr>
            <a:spLocks noGrp="1"/>
          </p:cNvSpPr>
          <p:nvPr>
            <p:ph type="title"/>
          </p:nvPr>
        </p:nvSpPr>
        <p:spPr>
          <a:xfrm>
            <a:off x="547064" y="1201897"/>
            <a:ext cx="6722142" cy="693479"/>
          </a:xfrm>
        </p:spPr>
        <p:txBody>
          <a:bodyPr anchor="b">
            <a:noAutofit/>
          </a:bodyPr>
          <a:lstStyle/>
          <a:p>
            <a:pPr algn="ctr"/>
            <a:r>
              <a:rPr lang="en-US" sz="6000" b="1" dirty="0">
                <a:latin typeface="+mn-lt"/>
              </a:rPr>
              <a:t>Leveraging LinkedIn </a:t>
            </a:r>
          </a:p>
        </p:txBody>
      </p:sp>
      <p:sp>
        <p:nvSpPr>
          <p:cNvPr id="3" name="Content Placeholder 2">
            <a:extLst>
              <a:ext uri="{FF2B5EF4-FFF2-40B4-BE49-F238E27FC236}">
                <a16:creationId xmlns:a16="http://schemas.microsoft.com/office/drawing/2014/main" id="{6A14AEE7-00FF-22DF-BBCC-1FC601200705}"/>
              </a:ext>
            </a:extLst>
          </p:cNvPr>
          <p:cNvSpPr>
            <a:spLocks noGrp="1"/>
          </p:cNvSpPr>
          <p:nvPr>
            <p:ph idx="1"/>
          </p:nvPr>
        </p:nvSpPr>
        <p:spPr>
          <a:xfrm>
            <a:off x="547064" y="2043799"/>
            <a:ext cx="6329483" cy="4356568"/>
          </a:xfrm>
        </p:spPr>
        <p:txBody>
          <a:bodyPr anchor="t">
            <a:normAutofit/>
          </a:bodyPr>
          <a:lstStyle/>
          <a:p>
            <a:pPr marL="0" indent="0">
              <a:buNone/>
            </a:pPr>
            <a:r>
              <a:rPr lang="en-GB" b="0" i="0" dirty="0">
                <a:effectLst/>
              </a:rPr>
              <a:t>LinkedIn is a </a:t>
            </a:r>
            <a:r>
              <a:rPr lang="en-GB" b="0" i="0" u="sng" dirty="0">
                <a:effectLst/>
                <a:hlinkClick r:id="rId3"/>
              </a:rPr>
              <a:t>social networking</a:t>
            </a:r>
            <a:r>
              <a:rPr lang="en-GB" b="0" i="0" dirty="0">
                <a:effectLst/>
              </a:rPr>
              <a:t> site designed specifically for the business community</a:t>
            </a:r>
            <a:r>
              <a:rPr lang="en-GB" dirty="0"/>
              <a:t> .</a:t>
            </a:r>
          </a:p>
          <a:p>
            <a:r>
              <a:rPr lang="en-GB" dirty="0"/>
              <a:t>Establish networks </a:t>
            </a:r>
          </a:p>
          <a:p>
            <a:r>
              <a:rPr lang="en-GB" dirty="0"/>
              <a:t>Job search </a:t>
            </a:r>
          </a:p>
          <a:p>
            <a:r>
              <a:rPr lang="en-GB" dirty="0"/>
              <a:t>Promote professional profile</a:t>
            </a:r>
          </a:p>
          <a:p>
            <a:r>
              <a:rPr lang="en-GB" dirty="0"/>
              <a:t>Free or premium </a:t>
            </a:r>
          </a:p>
          <a:p>
            <a:r>
              <a:rPr lang="en-GB" dirty="0"/>
              <a:t>Grow your career</a:t>
            </a:r>
          </a:p>
        </p:txBody>
      </p:sp>
      <p:pic>
        <p:nvPicPr>
          <p:cNvPr id="8194" name="Picture 2" descr="1st class Linkedin profile helping secure more job opportunities even while  you sleep - White Recruitment">
            <a:extLst>
              <a:ext uri="{FF2B5EF4-FFF2-40B4-BE49-F238E27FC236}">
                <a16:creationId xmlns:a16="http://schemas.microsoft.com/office/drawing/2014/main" id="{65B7EE58-36F8-189B-1593-AF1B482BFC9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76547" y="2501513"/>
            <a:ext cx="4170530" cy="259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553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BB4A-505E-4FE6-A030-31A4493466DA}"/>
              </a:ext>
            </a:extLst>
          </p:cNvPr>
          <p:cNvSpPr>
            <a:spLocks noGrp="1"/>
          </p:cNvSpPr>
          <p:nvPr>
            <p:ph type="title"/>
          </p:nvPr>
        </p:nvSpPr>
        <p:spPr>
          <a:xfrm>
            <a:off x="457200" y="640654"/>
            <a:ext cx="6396769" cy="656119"/>
          </a:xfrm>
        </p:spPr>
        <p:txBody>
          <a:bodyPr anchor="b">
            <a:noAutofit/>
          </a:bodyPr>
          <a:lstStyle/>
          <a:p>
            <a:pPr algn="ctr"/>
            <a:r>
              <a:rPr lang="en-GB" sz="6000" b="1" i="0" dirty="0">
                <a:effectLst/>
                <a:latin typeface="+mn-lt"/>
              </a:rPr>
              <a:t>LinkedIn Benefits </a:t>
            </a:r>
            <a:endParaRPr lang="en-US" sz="6000" b="1" dirty="0">
              <a:latin typeface="+mn-lt"/>
            </a:endParaRPr>
          </a:p>
        </p:txBody>
      </p:sp>
      <p:sp>
        <p:nvSpPr>
          <p:cNvPr id="3" name="Content Placeholder 2">
            <a:extLst>
              <a:ext uri="{FF2B5EF4-FFF2-40B4-BE49-F238E27FC236}">
                <a16:creationId xmlns:a16="http://schemas.microsoft.com/office/drawing/2014/main" id="{E98F729E-E439-D9A6-51ED-7867E706370C}"/>
              </a:ext>
            </a:extLst>
          </p:cNvPr>
          <p:cNvSpPr>
            <a:spLocks noGrp="1"/>
          </p:cNvSpPr>
          <p:nvPr>
            <p:ph idx="1"/>
          </p:nvPr>
        </p:nvSpPr>
        <p:spPr>
          <a:xfrm>
            <a:off x="457200" y="1624844"/>
            <a:ext cx="7075966" cy="4961486"/>
          </a:xfrm>
        </p:spPr>
        <p:txBody>
          <a:bodyPr anchor="t">
            <a:normAutofit/>
          </a:bodyPr>
          <a:lstStyle/>
          <a:p>
            <a:pPr algn="l">
              <a:buFont typeface="Arial" panose="020B0604020202020204" pitchFamily="34" charset="0"/>
              <a:buChar char="•"/>
            </a:pPr>
            <a:r>
              <a:rPr lang="en-GB" sz="3200" dirty="0">
                <a:solidFill>
                  <a:srgbClr val="0B0C0C"/>
                </a:solidFill>
              </a:rPr>
              <a:t>C</a:t>
            </a:r>
            <a:r>
              <a:rPr lang="en-GB" sz="3200" b="0" i="0" dirty="0">
                <a:solidFill>
                  <a:srgbClr val="0B0C0C"/>
                </a:solidFill>
                <a:effectLst/>
              </a:rPr>
              <a:t>onnect with professionals</a:t>
            </a:r>
          </a:p>
          <a:p>
            <a:pPr algn="l">
              <a:buFont typeface="Arial" panose="020B0604020202020204" pitchFamily="34" charset="0"/>
              <a:buChar char="•"/>
            </a:pPr>
            <a:r>
              <a:rPr lang="en-GB" sz="3200" dirty="0">
                <a:solidFill>
                  <a:srgbClr val="0B0C0C"/>
                </a:solidFill>
              </a:rPr>
              <a:t>G</a:t>
            </a:r>
            <a:r>
              <a:rPr lang="en-GB" sz="3200" b="0" i="0" dirty="0">
                <a:solidFill>
                  <a:srgbClr val="0B0C0C"/>
                </a:solidFill>
                <a:effectLst/>
              </a:rPr>
              <a:t>et seen by employers looking to hire</a:t>
            </a:r>
          </a:p>
          <a:p>
            <a:pPr algn="l">
              <a:buFont typeface="Arial" panose="020B0604020202020204" pitchFamily="34" charset="0"/>
              <a:buChar char="•"/>
            </a:pPr>
            <a:r>
              <a:rPr lang="en-GB" sz="3200" dirty="0">
                <a:solidFill>
                  <a:srgbClr val="0B0C0C"/>
                </a:solidFill>
              </a:rPr>
              <a:t>L</a:t>
            </a:r>
            <a:r>
              <a:rPr lang="en-GB" sz="3200" b="0" i="0" dirty="0">
                <a:solidFill>
                  <a:srgbClr val="0B0C0C"/>
                </a:solidFill>
                <a:effectLst/>
              </a:rPr>
              <a:t>earn more about work you are interested in</a:t>
            </a:r>
          </a:p>
          <a:p>
            <a:pPr algn="l">
              <a:buFont typeface="Arial" panose="020B0604020202020204" pitchFamily="34" charset="0"/>
              <a:buChar char="•"/>
            </a:pPr>
            <a:r>
              <a:rPr lang="en-GB" sz="3200" dirty="0">
                <a:solidFill>
                  <a:srgbClr val="0B0C0C"/>
                </a:solidFill>
              </a:rPr>
              <a:t>F</a:t>
            </a:r>
            <a:r>
              <a:rPr lang="en-GB" sz="3200" b="0" i="0" dirty="0">
                <a:solidFill>
                  <a:srgbClr val="0B0C0C"/>
                </a:solidFill>
                <a:effectLst/>
              </a:rPr>
              <a:t>ind and apply for jobs</a:t>
            </a:r>
          </a:p>
          <a:p>
            <a:pPr algn="l">
              <a:buFont typeface="Arial" panose="020B0604020202020204" pitchFamily="34" charset="0"/>
              <a:buChar char="•"/>
            </a:pPr>
            <a:r>
              <a:rPr lang="en-GB" sz="3200" dirty="0">
                <a:solidFill>
                  <a:srgbClr val="0B0C0C"/>
                </a:solidFill>
              </a:rPr>
              <a:t>G</a:t>
            </a:r>
            <a:r>
              <a:rPr lang="en-GB" sz="3200" b="0" i="0" dirty="0">
                <a:solidFill>
                  <a:srgbClr val="0B0C0C"/>
                </a:solidFill>
                <a:effectLst/>
              </a:rPr>
              <a:t>et advice and support from experienced professionals</a:t>
            </a:r>
          </a:p>
          <a:p>
            <a:pPr algn="l">
              <a:buFont typeface="Arial" panose="020B0604020202020204" pitchFamily="34" charset="0"/>
              <a:buChar char="•"/>
            </a:pPr>
            <a:r>
              <a:rPr lang="en-GB" sz="3200" dirty="0">
                <a:solidFill>
                  <a:srgbClr val="0B0C0C"/>
                </a:solidFill>
              </a:rPr>
              <a:t>Share achievements </a:t>
            </a:r>
            <a:endParaRPr lang="en-GB" sz="3200" b="0" i="0" dirty="0">
              <a:solidFill>
                <a:srgbClr val="0B0C0C"/>
              </a:solidFill>
              <a:effectLst/>
            </a:endParaRPr>
          </a:p>
          <a:p>
            <a:pPr marL="0" indent="0">
              <a:buNone/>
            </a:pPr>
            <a:endParaRPr lang="en-US" sz="2000" dirty="0"/>
          </a:p>
        </p:txBody>
      </p:sp>
      <p:pic>
        <p:nvPicPr>
          <p:cNvPr id="4" name="Picture 2" descr="1st class Linkedin profile helping secure more job opportunities even while  you sleep - White Recruitment">
            <a:extLst>
              <a:ext uri="{FF2B5EF4-FFF2-40B4-BE49-F238E27FC236}">
                <a16:creationId xmlns:a16="http://schemas.microsoft.com/office/drawing/2014/main" id="{127BD438-BB0F-8C0E-6C5C-7928218B04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75967" y="2145327"/>
            <a:ext cx="4170530" cy="2599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8687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Using the STAR method for your next behavioral interview (worksheet  included) – Career Advising &amp; Professional Development | MIT">
            <a:extLst>
              <a:ext uri="{FF2B5EF4-FFF2-40B4-BE49-F238E27FC236}">
                <a16:creationId xmlns:a16="http://schemas.microsoft.com/office/drawing/2014/main" id="{5A62112D-3461-B2ED-3273-136202C8209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8158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People holding hands">
            <a:extLst>
              <a:ext uri="{FF2B5EF4-FFF2-40B4-BE49-F238E27FC236}">
                <a16:creationId xmlns:a16="http://schemas.microsoft.com/office/drawing/2014/main" id="{BEB27926-939A-F608-F1FE-26F29E8A5E4C}"/>
              </a:ext>
            </a:extLst>
          </p:cNvPr>
          <p:cNvPicPr>
            <a:picLocks noChangeAspect="1"/>
          </p:cNvPicPr>
          <p:nvPr/>
        </p:nvPicPr>
        <p:blipFill rotWithShape="1">
          <a:blip r:embed="rId2"/>
          <a:srcRect l="26448" r="14286" b="-1"/>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BC5AEBE5-E0F1-02B5-863C-378B03793741}"/>
              </a:ext>
            </a:extLst>
          </p:cNvPr>
          <p:cNvSpPr>
            <a:spLocks noGrp="1"/>
          </p:cNvSpPr>
          <p:nvPr>
            <p:ph type="title"/>
          </p:nvPr>
        </p:nvSpPr>
        <p:spPr>
          <a:xfrm>
            <a:off x="662317" y="512644"/>
            <a:ext cx="4778387" cy="1628970"/>
          </a:xfrm>
        </p:spPr>
        <p:txBody>
          <a:bodyPr anchor="ctr">
            <a:normAutofit/>
          </a:bodyPr>
          <a:lstStyle/>
          <a:p>
            <a:r>
              <a:rPr lang="en-US" sz="3700" b="1" dirty="0">
                <a:latin typeface="+mn-lt"/>
              </a:rPr>
              <a:t>Digital Inclusion within Health and Social Care</a:t>
            </a:r>
          </a:p>
        </p:txBody>
      </p:sp>
      <p:sp>
        <p:nvSpPr>
          <p:cNvPr id="3" name="Content Placeholder 2">
            <a:extLst>
              <a:ext uri="{FF2B5EF4-FFF2-40B4-BE49-F238E27FC236}">
                <a16:creationId xmlns:a16="http://schemas.microsoft.com/office/drawing/2014/main" id="{578DA342-FF20-B746-6240-F009DFA5B406}"/>
              </a:ext>
            </a:extLst>
          </p:cNvPr>
          <p:cNvSpPr>
            <a:spLocks noGrp="1"/>
          </p:cNvSpPr>
          <p:nvPr>
            <p:ph idx="1"/>
          </p:nvPr>
        </p:nvSpPr>
        <p:spPr>
          <a:xfrm>
            <a:off x="147325" y="2124907"/>
            <a:ext cx="5808372" cy="4572006"/>
          </a:xfrm>
        </p:spPr>
        <p:txBody>
          <a:bodyPr anchor="ctr">
            <a:normAutofit/>
          </a:bodyPr>
          <a:lstStyle/>
          <a:p>
            <a:pPr marL="0" indent="0">
              <a:buNone/>
            </a:pPr>
            <a:r>
              <a:rPr lang="en-US" sz="2000" dirty="0"/>
              <a:t>According to the NHS, the incorporation of </a:t>
            </a:r>
            <a:r>
              <a:rPr lang="en-US" sz="2000" dirty="0" err="1"/>
              <a:t>digitalisation</a:t>
            </a:r>
            <a:r>
              <a:rPr lang="en-US" sz="2000" dirty="0"/>
              <a:t> can be crucial to achieving: </a:t>
            </a:r>
          </a:p>
          <a:p>
            <a:pPr>
              <a:buFont typeface="Arial" panose="020B0604020202020204" pitchFamily="34" charset="0"/>
              <a:buChar char="•"/>
            </a:pPr>
            <a:r>
              <a:rPr lang="en-GB" sz="1600" b="0" i="0" u="none" strike="noStrike" dirty="0">
                <a:effectLst/>
              </a:rPr>
              <a:t>physical and mental wellbeing</a:t>
            </a:r>
          </a:p>
          <a:p>
            <a:pPr>
              <a:buFont typeface="Arial" panose="020B0604020202020204" pitchFamily="34" charset="0"/>
              <a:buChar char="•"/>
            </a:pPr>
            <a:r>
              <a:rPr lang="en-GB" sz="1600" b="0" i="0" u="none" strike="noStrike" dirty="0">
                <a:effectLst/>
              </a:rPr>
              <a:t>prevention</a:t>
            </a:r>
          </a:p>
          <a:p>
            <a:pPr>
              <a:buFont typeface="Arial" panose="020B0604020202020204" pitchFamily="34" charset="0"/>
              <a:buChar char="•"/>
            </a:pPr>
            <a:r>
              <a:rPr lang="en-GB" sz="1600" b="0" i="0" u="none" strike="noStrike" dirty="0">
                <a:effectLst/>
              </a:rPr>
              <a:t>self-care</a:t>
            </a:r>
          </a:p>
          <a:p>
            <a:pPr>
              <a:buFont typeface="Arial" panose="020B0604020202020204" pitchFamily="34" charset="0"/>
              <a:buChar char="•"/>
            </a:pPr>
            <a:r>
              <a:rPr lang="en-GB" sz="1600" b="0" i="0" u="none" strike="noStrike" dirty="0">
                <a:effectLst/>
              </a:rPr>
              <a:t>shared care and shared decision making</a:t>
            </a:r>
          </a:p>
          <a:p>
            <a:pPr>
              <a:buFont typeface="Arial" panose="020B0604020202020204" pitchFamily="34" charset="0"/>
              <a:buChar char="•"/>
            </a:pPr>
            <a:r>
              <a:rPr lang="en-GB" sz="1600" b="0" i="0" u="none" strike="noStrike" dirty="0">
                <a:effectLst/>
              </a:rPr>
              <a:t>long term condition management</a:t>
            </a:r>
          </a:p>
          <a:p>
            <a:pPr>
              <a:buFont typeface="Arial" panose="020B0604020202020204" pitchFamily="34" charset="0"/>
              <a:buChar char="•"/>
            </a:pPr>
            <a:r>
              <a:rPr lang="en-GB" sz="1600" b="0" i="0" u="none" strike="noStrike" dirty="0">
                <a:effectLst/>
              </a:rPr>
              <a:t>appropriate use of urgent and emergency care</a:t>
            </a:r>
          </a:p>
          <a:p>
            <a:pPr marL="0" indent="0">
              <a:buNone/>
            </a:pPr>
            <a:endParaRPr lang="en-GB" sz="1600" b="0" i="0" u="none" strike="noStrike" dirty="0">
              <a:effectLst/>
            </a:endParaRPr>
          </a:p>
          <a:p>
            <a:pPr marL="0" indent="0">
              <a:buNone/>
            </a:pPr>
            <a:r>
              <a:rPr lang="en-US" sz="1600" dirty="0">
                <a:hlinkClick r:id="rId3"/>
              </a:rPr>
              <a:t>https://digital.nhs.uk/about-nhs-digital/corporate-information-and-documents/digital-inclusion/digital-inclusion-in-health-and-social-care</a:t>
            </a:r>
            <a:r>
              <a:rPr lang="en-US" sz="1600" dirty="0"/>
              <a:t> </a:t>
            </a:r>
          </a:p>
        </p:txBody>
      </p:sp>
    </p:spTree>
    <p:extLst>
      <p:ext uri="{BB962C8B-B14F-4D97-AF65-F5344CB8AC3E}">
        <p14:creationId xmlns:p14="http://schemas.microsoft.com/office/powerpoint/2010/main" val="189895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5425" y="-4456"/>
            <a:ext cx="9688485" cy="1182285"/>
          </a:xfrm>
        </p:spPr>
        <p:txBody>
          <a:bodyPr vert="horz" lIns="91440" tIns="45720" rIns="91440" bIns="45720" rtlCol="0" anchor="b">
            <a:noAutofit/>
          </a:bodyPr>
          <a:lstStyle/>
          <a:p>
            <a:r>
              <a:rPr lang="en-US" sz="3200" b="1" dirty="0">
                <a:latin typeface="Aptos"/>
              </a:rPr>
              <a:t>Virtual Wards</a:t>
            </a:r>
          </a:p>
        </p:txBody>
      </p:sp>
      <p:sp>
        <p:nvSpPr>
          <p:cNvPr id="9" name="Content Placeholder 8">
            <a:extLst>
              <a:ext uri="{FF2B5EF4-FFF2-40B4-BE49-F238E27FC236}">
                <a16:creationId xmlns:a16="http://schemas.microsoft.com/office/drawing/2014/main" id="{2F5C10BB-F87C-9408-B340-A5D937C22BF5}"/>
              </a:ext>
            </a:extLst>
          </p:cNvPr>
          <p:cNvSpPr>
            <a:spLocks noGrp="1"/>
          </p:cNvSpPr>
          <p:nvPr>
            <p:ph idx="1"/>
          </p:nvPr>
        </p:nvSpPr>
        <p:spPr>
          <a:xfrm>
            <a:off x="245836" y="1612753"/>
            <a:ext cx="4519378" cy="4762289"/>
          </a:xfrm>
        </p:spPr>
        <p:txBody>
          <a:bodyPr vert="horz" lIns="91440" tIns="45720" rIns="91440" bIns="45720" rtlCol="0" anchor="ctr">
            <a:noAutofit/>
          </a:bodyPr>
          <a:lstStyle/>
          <a:p>
            <a:r>
              <a:rPr lang="en-US" sz="2400" dirty="0">
                <a:ea typeface="+mn-lt"/>
                <a:cs typeface="+mn-lt"/>
              </a:rPr>
              <a:t>Virtual wards provide hospital-level care remotely, allowing patients to be monitored at home using digital tools. </a:t>
            </a:r>
          </a:p>
          <a:p>
            <a:r>
              <a:rPr lang="en-US" sz="2400" dirty="0">
                <a:ea typeface="+mn-lt"/>
                <a:cs typeface="+mn-lt"/>
              </a:rPr>
              <a:t> In community care, virtual wards reduce hospital admissions, support early discharge, and enhance care continuity by integrating hospital and community services.</a:t>
            </a:r>
          </a:p>
          <a:p>
            <a:r>
              <a:rPr lang="en-GB" sz="1600" dirty="0">
                <a:hlinkClick r:id="rId2"/>
              </a:rPr>
              <a:t>NHS England » Virtual wards</a:t>
            </a:r>
            <a:r>
              <a:rPr lang="en-US" sz="2400" dirty="0">
                <a:ea typeface="+mn-lt"/>
                <a:cs typeface="+mn-lt"/>
              </a:rPr>
              <a:t> </a:t>
            </a:r>
            <a:endParaRPr lang="en-US" sz="2400" dirty="0"/>
          </a:p>
        </p:txBody>
      </p:sp>
      <p:pic>
        <p:nvPicPr>
          <p:cNvPr id="10" name="Picture 9" descr="Mersey and West Lancashire Teaching Hospitals NHS Trust Southport and  Ormskirk | Respiratory Virtual Ward">
            <a:extLst>
              <a:ext uri="{FF2B5EF4-FFF2-40B4-BE49-F238E27FC236}">
                <a16:creationId xmlns:a16="http://schemas.microsoft.com/office/drawing/2014/main" id="{881E3DAC-4736-BD77-2162-685CAE6C5C46}"/>
              </a:ext>
            </a:extLst>
          </p:cNvPr>
          <p:cNvPicPr>
            <a:picLocks noChangeAspect="1"/>
          </p:cNvPicPr>
          <p:nvPr/>
        </p:nvPicPr>
        <p:blipFill>
          <a:blip r:embed="rId3"/>
          <a:stretch>
            <a:fillRect/>
          </a:stretch>
        </p:blipFill>
        <p:spPr>
          <a:xfrm>
            <a:off x="4765214" y="1341952"/>
            <a:ext cx="7218168" cy="4103500"/>
          </a:xfrm>
          <a:prstGeom prst="rect">
            <a:avLst/>
          </a:prstGeom>
        </p:spPr>
      </p:pic>
      <p:sp>
        <p:nvSpPr>
          <p:cNvPr id="3" name="TextBox 2">
            <a:extLst>
              <a:ext uri="{FF2B5EF4-FFF2-40B4-BE49-F238E27FC236}">
                <a16:creationId xmlns:a16="http://schemas.microsoft.com/office/drawing/2014/main" id="{6A2433F3-8513-E080-743B-EBB61490E481}"/>
              </a:ext>
            </a:extLst>
          </p:cNvPr>
          <p:cNvSpPr txBox="1"/>
          <p:nvPr/>
        </p:nvSpPr>
        <p:spPr>
          <a:xfrm>
            <a:off x="9643641" y="544545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ptos"/>
                <a:cs typeface="Times New Roman"/>
              </a:rPr>
              <a:t>(NHS, 2022)</a:t>
            </a:r>
            <a:endParaRPr lang="en-US" dirty="0">
              <a:latin typeface="Aptos"/>
            </a:endParaRPr>
          </a:p>
        </p:txBody>
      </p:sp>
    </p:spTree>
    <p:extLst>
      <p:ext uri="{BB962C8B-B14F-4D97-AF65-F5344CB8AC3E}">
        <p14:creationId xmlns:p14="http://schemas.microsoft.com/office/powerpoint/2010/main" val="25552628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BB0D53-21D4-236F-C618-2F78F7771E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740EFD-B5FC-397A-EBC9-1AF5EDF1C3BC}"/>
              </a:ext>
            </a:extLst>
          </p:cNvPr>
          <p:cNvSpPr>
            <a:spLocks noGrp="1"/>
          </p:cNvSpPr>
          <p:nvPr>
            <p:ph type="title"/>
          </p:nvPr>
        </p:nvSpPr>
        <p:spPr>
          <a:xfrm>
            <a:off x="572493" y="238539"/>
            <a:ext cx="11018520" cy="1434415"/>
          </a:xfrm>
        </p:spPr>
        <p:txBody>
          <a:bodyPr anchor="b">
            <a:normAutofit/>
          </a:bodyPr>
          <a:lstStyle/>
          <a:p>
            <a:r>
              <a:rPr lang="en-US" sz="5400" b="1">
                <a:latin typeface="+mn-lt"/>
              </a:rPr>
              <a:t>How can blogs be useful?</a:t>
            </a:r>
          </a:p>
        </p:txBody>
      </p:sp>
      <p:sp>
        <p:nvSpPr>
          <p:cNvPr id="3" name="Content Placeholder 2">
            <a:extLst>
              <a:ext uri="{FF2B5EF4-FFF2-40B4-BE49-F238E27FC236}">
                <a16:creationId xmlns:a16="http://schemas.microsoft.com/office/drawing/2014/main" id="{6518DF16-364F-69EF-472A-5EF9BD39F6A0}"/>
              </a:ext>
            </a:extLst>
          </p:cNvPr>
          <p:cNvSpPr>
            <a:spLocks noGrp="1"/>
          </p:cNvSpPr>
          <p:nvPr>
            <p:ph idx="1"/>
          </p:nvPr>
        </p:nvSpPr>
        <p:spPr>
          <a:xfrm>
            <a:off x="572493" y="2091108"/>
            <a:ext cx="7000539" cy="4406159"/>
          </a:xfrm>
        </p:spPr>
        <p:txBody>
          <a:bodyPr anchor="t">
            <a:normAutofit fontScale="92500" lnSpcReduction="20000"/>
          </a:bodyPr>
          <a:lstStyle/>
          <a:p>
            <a:r>
              <a:rPr lang="en-GB" sz="1900" dirty="0">
                <a:ea typeface="+mn-lt"/>
                <a:cs typeface="+mn-lt"/>
              </a:rPr>
              <a:t>The main goal of a blog is to engage readers, provide value, and sometimes encourage conversation through comments. It’s also a great way to share information, attract an audience, and even monetize the content through ads, affiliate links, or sponsored posts</a:t>
            </a:r>
            <a:endParaRPr lang="en-US" sz="1900">
              <a:ea typeface="Calibri"/>
              <a:cs typeface="Calibri"/>
            </a:endParaRPr>
          </a:p>
          <a:p>
            <a:pPr marL="0" indent="0">
              <a:buNone/>
            </a:pPr>
            <a:r>
              <a:rPr lang="en-GB" sz="1900" dirty="0"/>
              <a:t>Students can build an online reputation through reading blogs by:</a:t>
            </a:r>
            <a:endParaRPr lang="en-GB" sz="1900">
              <a:ea typeface="Calibri" panose="020F0502020204030204"/>
              <a:cs typeface="Calibri" panose="020F0502020204030204"/>
            </a:endParaRPr>
          </a:p>
          <a:p>
            <a:pPr>
              <a:buFont typeface="Arial" panose="020B0604020202020204" pitchFamily="34" charset="0"/>
              <a:buChar char="•"/>
            </a:pPr>
            <a:r>
              <a:rPr lang="en-GB" sz="1900" b="1" dirty="0"/>
              <a:t>Engaging with Quality Content</a:t>
            </a:r>
            <a:r>
              <a:rPr lang="en-GB" sz="1900" dirty="0"/>
              <a:t>: Regularly read reputable blogs to stay informed and show professional growth.</a:t>
            </a:r>
            <a:endParaRPr lang="en-GB" sz="1900">
              <a:ea typeface="Calibri"/>
              <a:cs typeface="Calibri"/>
            </a:endParaRPr>
          </a:p>
          <a:p>
            <a:pPr>
              <a:buFont typeface="Arial" panose="020B0604020202020204" pitchFamily="34" charset="0"/>
              <a:buChar char="•"/>
            </a:pPr>
            <a:r>
              <a:rPr lang="en-GB" sz="1900" b="1" dirty="0"/>
              <a:t>Sharing Insights on Social Media</a:t>
            </a:r>
            <a:r>
              <a:rPr lang="en-GB" sz="1900" dirty="0"/>
              <a:t>: Post key insights from blogs on LinkedIn or Twitter to showcase knowledge.</a:t>
            </a:r>
            <a:endParaRPr lang="en-GB" sz="1900" dirty="0">
              <a:ea typeface="Calibri"/>
              <a:cs typeface="Calibri"/>
            </a:endParaRPr>
          </a:p>
          <a:p>
            <a:pPr>
              <a:buFont typeface="Arial" panose="020B0604020202020204" pitchFamily="34" charset="0"/>
              <a:buChar char="•"/>
            </a:pPr>
            <a:r>
              <a:rPr lang="en-GB" sz="1900" b="1" dirty="0"/>
              <a:t>Commenting and Participating</a:t>
            </a:r>
            <a:r>
              <a:rPr lang="en-GB" sz="1900" dirty="0"/>
              <a:t>: Contribute thoughtful comments to discussions on blogs to increase visibility.</a:t>
            </a:r>
            <a:endParaRPr lang="en-GB" sz="1900">
              <a:ea typeface="Calibri"/>
              <a:cs typeface="Calibri"/>
            </a:endParaRPr>
          </a:p>
          <a:p>
            <a:pPr>
              <a:buFont typeface="Arial" panose="020B0604020202020204" pitchFamily="34" charset="0"/>
              <a:buChar char="•"/>
            </a:pPr>
            <a:r>
              <a:rPr lang="en-GB" sz="1900" b="1" dirty="0"/>
              <a:t>Writing Your Own Blog</a:t>
            </a:r>
            <a:r>
              <a:rPr lang="en-GB" sz="1900" dirty="0"/>
              <a:t>: Share personal blog posts or articles based on learnings to establish a voice.</a:t>
            </a:r>
            <a:endParaRPr lang="en-GB" sz="1900">
              <a:ea typeface="Calibri"/>
              <a:cs typeface="Calibri"/>
            </a:endParaRPr>
          </a:p>
          <a:p>
            <a:pPr>
              <a:buFont typeface="Arial" panose="020B0604020202020204" pitchFamily="34" charset="0"/>
              <a:buChar char="•"/>
            </a:pPr>
            <a:r>
              <a:rPr lang="en-GB" sz="1900" b="1" dirty="0"/>
              <a:t>Networking with Influencers</a:t>
            </a:r>
            <a:r>
              <a:rPr lang="en-GB" sz="1900" dirty="0"/>
              <a:t>: Follow and engage with industry leaders to build connections and credibility.</a:t>
            </a:r>
            <a:endParaRPr lang="en-GB" sz="1900" dirty="0">
              <a:ea typeface="Calibri"/>
              <a:cs typeface="Calibri"/>
            </a:endParaRPr>
          </a:p>
          <a:p>
            <a:pPr marL="0" indent="0">
              <a:buNone/>
            </a:pPr>
            <a:r>
              <a:rPr lang="en-US" sz="1700" dirty="0"/>
              <a:t> </a:t>
            </a:r>
            <a:endParaRPr lang="en-US" sz="1700" dirty="0">
              <a:ea typeface="Calibri"/>
              <a:cs typeface="Calibri"/>
            </a:endParaRPr>
          </a:p>
        </p:txBody>
      </p:sp>
      <p:pic>
        <p:nvPicPr>
          <p:cNvPr id="6146" name="Picture 2" descr="Hear from Claire on things independent health and social care | Blogs |  Royal College of Nursing">
            <a:extLst>
              <a:ext uri="{FF2B5EF4-FFF2-40B4-BE49-F238E27FC236}">
                <a16:creationId xmlns:a16="http://schemas.microsoft.com/office/drawing/2014/main" id="{7EBA9976-3961-0B90-447A-7E7E54A8AEB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2736" r="266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9261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73E70A2-67A0-E88C-2676-EF60EF91712A}"/>
              </a:ext>
            </a:extLst>
          </p:cNvPr>
          <p:cNvPicPr>
            <a:picLocks noChangeAspect="1"/>
          </p:cNvPicPr>
          <p:nvPr/>
        </p:nvPicPr>
        <p:blipFill>
          <a:blip r:embed="rId3"/>
          <a:stretch>
            <a:fillRect/>
          </a:stretch>
        </p:blipFill>
        <p:spPr>
          <a:xfrm>
            <a:off x="2428651" y="16630"/>
            <a:ext cx="6359750" cy="2266015"/>
          </a:xfrm>
          <a:prstGeom prst="rect">
            <a:avLst/>
          </a:prstGeom>
          <a:noFill/>
        </p:spPr>
      </p:pic>
      <p:sp>
        <p:nvSpPr>
          <p:cNvPr id="3" name="Content Placeholder 2">
            <a:extLst>
              <a:ext uri="{FF2B5EF4-FFF2-40B4-BE49-F238E27FC236}">
                <a16:creationId xmlns:a16="http://schemas.microsoft.com/office/drawing/2014/main" id="{63490075-0BA6-9F29-3C9F-C420E5EAAE49}"/>
              </a:ext>
            </a:extLst>
          </p:cNvPr>
          <p:cNvSpPr>
            <a:spLocks noGrp="1"/>
          </p:cNvSpPr>
          <p:nvPr>
            <p:ph sz="half" idx="2"/>
          </p:nvPr>
        </p:nvSpPr>
        <p:spPr>
          <a:xfrm>
            <a:off x="537663" y="2282645"/>
            <a:ext cx="11319058" cy="3856891"/>
          </a:xfrm>
        </p:spPr>
        <p:txBody>
          <a:bodyPr>
            <a:normAutofit/>
          </a:bodyPr>
          <a:lstStyle/>
          <a:p>
            <a:pPr marL="212598" indent="-212598" defTabSz="850392">
              <a:lnSpc>
                <a:spcPct val="150000"/>
              </a:lnSpc>
              <a:spcBef>
                <a:spcPts val="930"/>
              </a:spcBef>
            </a:pPr>
            <a:r>
              <a:rPr lang="en-GB" sz="2046" kern="1200" dirty="0">
                <a:solidFill>
                  <a:schemeClr val="tx1"/>
                </a:solidFill>
                <a:latin typeface="+mn-lt"/>
                <a:ea typeface="+mn-ea"/>
                <a:cs typeface="+mn-cs"/>
              </a:rPr>
              <a:t>The term wellbeing encompasses how people experience and evaluate their lives positively. </a:t>
            </a:r>
          </a:p>
          <a:p>
            <a:pPr marL="212598" indent="-212598" defTabSz="850392">
              <a:lnSpc>
                <a:spcPct val="150000"/>
              </a:lnSpc>
              <a:spcBef>
                <a:spcPts val="930"/>
              </a:spcBef>
            </a:pPr>
            <a:r>
              <a:rPr lang="en-GB" sz="2046" kern="1200" dirty="0">
                <a:solidFill>
                  <a:schemeClr val="tx1"/>
                </a:solidFill>
                <a:latin typeface="+mn-lt"/>
                <a:ea typeface="+mn-ea"/>
                <a:cs typeface="+mn-cs"/>
              </a:rPr>
              <a:t>Some people equate wellbeing with happiness, but this can sometimes conjure up images of an immensely joyful, cheerful person that many do not identify with.</a:t>
            </a:r>
          </a:p>
          <a:p>
            <a:pPr marL="212598" indent="-212598" defTabSz="850392">
              <a:lnSpc>
                <a:spcPct val="150000"/>
              </a:lnSpc>
              <a:spcBef>
                <a:spcPts val="930"/>
              </a:spcBef>
            </a:pPr>
            <a:r>
              <a:rPr lang="en-GB" sz="2046" kern="1200" dirty="0">
                <a:solidFill>
                  <a:schemeClr val="tx1"/>
                </a:solidFill>
                <a:latin typeface="+mn-lt"/>
                <a:ea typeface="+mn-ea"/>
                <a:cs typeface="+mn-cs"/>
              </a:rPr>
              <a:t>Some people prefer to view wellbeing as a prolonged state of contentment. </a:t>
            </a:r>
          </a:p>
          <a:p>
            <a:pPr marL="212598" indent="-212598" defTabSz="850392">
              <a:lnSpc>
                <a:spcPct val="150000"/>
              </a:lnSpc>
              <a:spcBef>
                <a:spcPts val="930"/>
              </a:spcBef>
            </a:pPr>
            <a:r>
              <a:rPr lang="en-GB" sz="2046" kern="1200" dirty="0">
                <a:solidFill>
                  <a:schemeClr val="tx1"/>
                </a:solidFill>
                <a:latin typeface="+mn-lt"/>
                <a:ea typeface="+mn-ea"/>
                <a:cs typeface="+mn-cs"/>
              </a:rPr>
              <a:t>For some others, wellbeing is simply about wellness--as in having good physical and mental health. </a:t>
            </a:r>
          </a:p>
          <a:p>
            <a:pPr marL="212598" indent="-212598" defTabSz="850392">
              <a:lnSpc>
                <a:spcPct val="150000"/>
              </a:lnSpc>
              <a:spcBef>
                <a:spcPts val="930"/>
              </a:spcBef>
            </a:pPr>
            <a:r>
              <a:rPr lang="en-GB" sz="2046" kern="1200" dirty="0">
                <a:solidFill>
                  <a:schemeClr val="tx1"/>
                </a:solidFill>
                <a:latin typeface="+mn-lt"/>
                <a:ea typeface="+mn-ea"/>
                <a:cs typeface="+mn-cs"/>
              </a:rPr>
              <a:t>None of these views is incorrect; but each perspective is incomplete in itself.</a:t>
            </a:r>
          </a:p>
          <a:p>
            <a:pPr marL="0" indent="0">
              <a:lnSpc>
                <a:spcPct val="100000"/>
              </a:lnSpc>
              <a:buNone/>
            </a:pPr>
            <a:endParaRPr lang="en-GB" sz="1500" dirty="0"/>
          </a:p>
        </p:txBody>
      </p:sp>
      <p:sp>
        <p:nvSpPr>
          <p:cNvPr id="10" name="Date Placeholder 4">
            <a:extLst>
              <a:ext uri="{FF2B5EF4-FFF2-40B4-BE49-F238E27FC236}">
                <a16:creationId xmlns:a16="http://schemas.microsoft.com/office/drawing/2014/main" id="{27CBB64F-AE4F-1A7E-E940-5995428EB3F4}"/>
              </a:ext>
            </a:extLst>
          </p:cNvPr>
          <p:cNvSpPr>
            <a:spLocks noGrp="1"/>
          </p:cNvSpPr>
          <p:nvPr>
            <p:ph type="dt" sz="half" idx="10"/>
          </p:nvPr>
        </p:nvSpPr>
        <p:spPr>
          <a:xfrm>
            <a:off x="7179312" y="5871697"/>
            <a:ext cx="2711714" cy="342835"/>
          </a:xfrm>
        </p:spPr>
        <p:txBody>
          <a:bodyPr anchor="b">
            <a:normAutofit/>
          </a:bodyPr>
          <a:lstStyle/>
          <a:p>
            <a:pPr defTabSz="850392">
              <a:spcAft>
                <a:spcPts val="558"/>
              </a:spcAft>
            </a:pPr>
            <a:fld id="{5BA78C1D-B8C9-43D1-BED3-AB201E145563}" type="datetime1">
              <a:rPr lang="en-US" sz="1116" kern="1200">
                <a:solidFill>
                  <a:schemeClr val="tx1">
                    <a:tint val="75000"/>
                  </a:schemeClr>
                </a:solidFill>
                <a:latin typeface="+mn-lt"/>
                <a:ea typeface="+mn-ea"/>
                <a:cs typeface="+mn-cs"/>
              </a:rPr>
              <a:pPr defTabSz="850392">
                <a:spcAft>
                  <a:spcPts val="558"/>
                </a:spcAft>
              </a:pPr>
              <a:t>5/14/2026</a:t>
            </a:fld>
            <a:endParaRPr lang="en-US"/>
          </a:p>
        </p:txBody>
      </p:sp>
    </p:spTree>
    <p:extLst>
      <p:ext uri="{BB962C8B-B14F-4D97-AF65-F5344CB8AC3E}">
        <p14:creationId xmlns:p14="http://schemas.microsoft.com/office/powerpoint/2010/main" val="584798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1688856" y="1734283"/>
            <a:ext cx="8521944" cy="2954308"/>
          </a:xfrm>
        </p:spPr>
        <p:txBody>
          <a:bodyPr/>
          <a:lstStyle/>
          <a:p>
            <a:pPr marL="0" indent="0">
              <a:buNone/>
            </a:pPr>
            <a:endParaRPr lang="en-GB" altLang="en-US" sz="2100" b="1" i="1">
              <a:latin typeface="Arial" charset="0"/>
              <a:cs typeface="Arial" charset="0"/>
            </a:endParaRPr>
          </a:p>
          <a:p>
            <a:pPr marL="0" indent="0">
              <a:buNone/>
            </a:pPr>
            <a:endParaRPr lang="en-GB" altLang="en-US" sz="2100" b="1" i="1">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22</a:t>
            </a:fld>
            <a:endParaRPr lang="en-GB">
              <a:solidFill>
                <a:prstClr val="black">
                  <a:tint val="75000"/>
                </a:prstClr>
              </a:solidFill>
              <a:latin typeface="Calibri"/>
            </a:endParaRPr>
          </a:p>
        </p:txBody>
      </p:sp>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377687" y="244197"/>
            <a:ext cx="11436625" cy="857250"/>
          </a:xfrm>
        </p:spPr>
        <p:txBody>
          <a:bodyPr>
            <a:noAutofit/>
          </a:bodyPr>
          <a:lstStyle/>
          <a:p>
            <a:pPr>
              <a:defRPr/>
            </a:pPr>
            <a:r>
              <a:rPr lang="en-GB" sz="6000" b="1">
                <a:solidFill>
                  <a:srgbClr val="0070C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Problem Solving &amp; Decision Making</a:t>
            </a:r>
          </a:p>
        </p:txBody>
      </p:sp>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131" y="1736154"/>
            <a:ext cx="3872091" cy="350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A64AC064-36FA-9640-B09B-26377764EF16}"/>
              </a:ext>
            </a:extLst>
          </p:cNvPr>
          <p:cNvSpPr/>
          <p:nvPr/>
        </p:nvSpPr>
        <p:spPr>
          <a:xfrm>
            <a:off x="5348322" y="1445132"/>
            <a:ext cx="6466543" cy="4093428"/>
          </a:xfrm>
          <a:prstGeom prst="rect">
            <a:avLst/>
          </a:prstGeom>
        </p:spPr>
        <p:txBody>
          <a:bodyPr wrap="square" lIns="91440" tIns="45720" rIns="91440" bIns="45720" anchor="t">
            <a:spAutoFit/>
          </a:bodyPr>
          <a:lstStyle/>
          <a:p>
            <a:r>
              <a:rPr lang="en-US" sz="2000" b="1">
                <a:solidFill>
                  <a:prstClr val="black"/>
                </a:solidFill>
                <a:latin typeface="Myriad Pro"/>
              </a:rPr>
              <a:t>Problem Solving </a:t>
            </a:r>
            <a:r>
              <a:rPr lang="en-US" sz="2000">
                <a:solidFill>
                  <a:prstClr val="black"/>
                </a:solidFill>
                <a:latin typeface="Myriad Pro"/>
              </a:rPr>
              <a:t>is the process of taking corrective action to meet objectives.</a:t>
            </a:r>
          </a:p>
          <a:p>
            <a:r>
              <a:rPr lang="en-US" sz="2000" b="1">
                <a:solidFill>
                  <a:prstClr val="black"/>
                </a:solidFill>
                <a:ea typeface="+mn-lt"/>
                <a:cs typeface="+mn-lt"/>
              </a:rPr>
              <a:t>Example</a:t>
            </a:r>
            <a:r>
              <a:rPr lang="en-US" sz="2000">
                <a:solidFill>
                  <a:prstClr val="black"/>
                </a:solidFill>
                <a:ea typeface="+mn-lt"/>
                <a:cs typeface="+mn-lt"/>
              </a:rPr>
              <a:t>: If your car isn’t starting, problem-solving involves figuring out why it isn’t working (dead battery, fuel issue, etc.) and finding a solution (replacing the battery, adding fuel).</a:t>
            </a:r>
            <a:endParaRPr lang="en-US">
              <a:solidFill>
                <a:prstClr val="black"/>
              </a:solidFill>
            </a:endParaRPr>
          </a:p>
          <a:p>
            <a:endParaRPr lang="en-US" sz="2000">
              <a:solidFill>
                <a:prstClr val="black"/>
              </a:solidFill>
              <a:latin typeface="Myriad Pro"/>
            </a:endParaRPr>
          </a:p>
          <a:p>
            <a:r>
              <a:rPr lang="en-US" sz="2000" b="1">
                <a:solidFill>
                  <a:prstClr val="black"/>
                </a:solidFill>
                <a:latin typeface="Myriad Pro"/>
              </a:rPr>
              <a:t>Decision making </a:t>
            </a:r>
            <a:r>
              <a:rPr lang="en-US" sz="2000">
                <a:solidFill>
                  <a:prstClr val="black"/>
                </a:solidFill>
                <a:latin typeface="Myriad Pro"/>
              </a:rPr>
              <a:t>is the process of selecting a course of action that will solve the problem. </a:t>
            </a:r>
          </a:p>
          <a:p>
            <a:r>
              <a:rPr lang="en-US" sz="2000" b="1">
                <a:solidFill>
                  <a:prstClr val="black"/>
                </a:solidFill>
                <a:latin typeface="Myriad Pro"/>
              </a:rPr>
              <a:t>Example: </a:t>
            </a:r>
            <a:r>
              <a:rPr lang="en-US" sz="2000">
                <a:solidFill>
                  <a:prstClr val="black"/>
                </a:solidFill>
                <a:ea typeface="+mn-lt"/>
                <a:cs typeface="+mn-lt"/>
              </a:rPr>
              <a:t>Deciding which car to buy involves choosing between different makes, models, and price ranges.</a:t>
            </a:r>
          </a:p>
          <a:p>
            <a:endParaRPr lang="en-US" sz="2000">
              <a:solidFill>
                <a:prstClr val="black"/>
              </a:solidFill>
              <a:latin typeface="Myriad Pro"/>
            </a:endParaRPr>
          </a:p>
          <a:p>
            <a:r>
              <a:rPr lang="en-US" sz="2000">
                <a:solidFill>
                  <a:prstClr val="black"/>
                </a:solidFill>
                <a:latin typeface="Myriad Pro"/>
              </a:rPr>
              <a:t>Decisions must be made when you face a problem.</a:t>
            </a:r>
          </a:p>
        </p:txBody>
      </p:sp>
    </p:spTree>
    <p:extLst>
      <p:ext uri="{BB962C8B-B14F-4D97-AF65-F5344CB8AC3E}">
        <p14:creationId xmlns:p14="http://schemas.microsoft.com/office/powerpoint/2010/main" val="29498170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4FA2-BC0E-AE00-6DE2-F34A6549E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A041AB-8D12-6870-5939-5B02BC2B403C}"/>
              </a:ext>
            </a:extLst>
          </p:cNvPr>
          <p:cNvSpPr>
            <a:spLocks noGrp="1"/>
          </p:cNvSpPr>
          <p:nvPr>
            <p:ph type="title"/>
          </p:nvPr>
        </p:nvSpPr>
        <p:spPr>
          <a:xfrm>
            <a:off x="793662" y="386930"/>
            <a:ext cx="10066122" cy="1298448"/>
          </a:xfrm>
        </p:spPr>
        <p:txBody>
          <a:bodyPr anchor="b">
            <a:normAutofit fontScale="90000"/>
          </a:bodyPr>
          <a:lstStyle/>
          <a:p>
            <a:pPr algn="ctr"/>
            <a:r>
              <a:rPr lang="en-GB" sz="6000" b="1">
                <a:solidFill>
                  <a:srgbClr val="0070C0"/>
                </a:solidFill>
                <a:latin typeface="+mn-lt"/>
                <a:ea typeface="Calibri"/>
                <a:cs typeface="Calibri"/>
              </a:rPr>
              <a:t>Project Management – My Career</a:t>
            </a:r>
          </a:p>
        </p:txBody>
      </p:sp>
      <p:sp>
        <p:nvSpPr>
          <p:cNvPr id="3" name="Content Placeholder 2">
            <a:extLst>
              <a:ext uri="{FF2B5EF4-FFF2-40B4-BE49-F238E27FC236}">
                <a16:creationId xmlns:a16="http://schemas.microsoft.com/office/drawing/2014/main" id="{47828CBA-3FA5-38F6-32DA-B4B80F7935DE}"/>
              </a:ext>
            </a:extLst>
          </p:cNvPr>
          <p:cNvSpPr>
            <a:spLocks noGrp="1"/>
          </p:cNvSpPr>
          <p:nvPr>
            <p:ph idx="1"/>
          </p:nvPr>
        </p:nvSpPr>
        <p:spPr>
          <a:xfrm>
            <a:off x="524998" y="3050017"/>
            <a:ext cx="6869715" cy="3055580"/>
          </a:xfrm>
        </p:spPr>
        <p:txBody>
          <a:bodyPr anchor="ctr">
            <a:noAutofit/>
          </a:bodyPr>
          <a:lstStyle/>
          <a:p>
            <a:pPr>
              <a:buFont typeface="Arial"/>
              <a:buChar char="•"/>
            </a:pPr>
            <a:r>
              <a:rPr lang="en-GB" sz="2400" b="1">
                <a:ea typeface="+mn-lt"/>
                <a:cs typeface="+mn-lt"/>
              </a:rPr>
              <a:t>Initiation</a:t>
            </a:r>
            <a:r>
              <a:rPr lang="en-GB" sz="2400">
                <a:ea typeface="+mn-lt"/>
                <a:cs typeface="+mn-lt"/>
              </a:rPr>
              <a:t>: Define clear career goals and assess current skills.</a:t>
            </a:r>
            <a:endParaRPr lang="en-US"/>
          </a:p>
          <a:p>
            <a:pPr>
              <a:buFont typeface="Arial"/>
              <a:buChar char="•"/>
            </a:pPr>
            <a:r>
              <a:rPr lang="en-GB" sz="2400" b="1">
                <a:ea typeface="+mn-lt"/>
                <a:cs typeface="+mn-lt"/>
              </a:rPr>
              <a:t>Planning</a:t>
            </a:r>
            <a:r>
              <a:rPr lang="en-GB" sz="2400">
                <a:ea typeface="+mn-lt"/>
                <a:cs typeface="+mn-lt"/>
              </a:rPr>
              <a:t>: Create a detailed development plan, set milestones, allocate resources, and establish timelines.</a:t>
            </a:r>
            <a:endParaRPr lang="en-GB"/>
          </a:p>
          <a:p>
            <a:pPr>
              <a:buFont typeface="Arial"/>
              <a:buChar char="•"/>
            </a:pPr>
            <a:r>
              <a:rPr lang="en-GB" sz="2400" b="1">
                <a:ea typeface="+mn-lt"/>
                <a:cs typeface="+mn-lt"/>
              </a:rPr>
              <a:t>Execution</a:t>
            </a:r>
            <a:r>
              <a:rPr lang="en-GB" sz="2400">
                <a:ea typeface="+mn-lt"/>
                <a:cs typeface="+mn-lt"/>
              </a:rPr>
              <a:t>: Take action—</a:t>
            </a:r>
            <a:r>
              <a:rPr lang="en-GB" sz="2400" err="1">
                <a:ea typeface="+mn-lt"/>
                <a:cs typeface="+mn-lt"/>
              </a:rPr>
              <a:t>enroll</a:t>
            </a:r>
            <a:r>
              <a:rPr lang="en-GB" sz="2400">
                <a:ea typeface="+mn-lt"/>
                <a:cs typeface="+mn-lt"/>
              </a:rPr>
              <a:t> in courses, gain experience, and apply new skills.</a:t>
            </a:r>
            <a:endParaRPr lang="en-GB"/>
          </a:p>
          <a:p>
            <a:pPr>
              <a:buFont typeface="Arial"/>
              <a:buChar char="•"/>
            </a:pPr>
            <a:r>
              <a:rPr lang="en-GB" sz="2400" b="1">
                <a:ea typeface="+mn-lt"/>
                <a:cs typeface="+mn-lt"/>
              </a:rPr>
              <a:t>Monitoring &amp; Controlling</a:t>
            </a:r>
            <a:r>
              <a:rPr lang="en-GB" sz="2400">
                <a:ea typeface="+mn-lt"/>
                <a:cs typeface="+mn-lt"/>
              </a:rPr>
              <a:t>: Track your progress, get feedback, and adjust the plan as needed.</a:t>
            </a:r>
            <a:endParaRPr lang="en-GB"/>
          </a:p>
          <a:p>
            <a:pPr>
              <a:buFont typeface="Arial"/>
              <a:buChar char="•"/>
            </a:pPr>
            <a:r>
              <a:rPr lang="en-GB" sz="2400" b="1">
                <a:ea typeface="+mn-lt"/>
                <a:cs typeface="+mn-lt"/>
              </a:rPr>
              <a:t>Closing</a:t>
            </a:r>
            <a:r>
              <a:rPr lang="en-GB" sz="2400">
                <a:ea typeface="+mn-lt"/>
                <a:cs typeface="+mn-lt"/>
              </a:rPr>
              <a:t>: Evaluate achievements, reflect on growth, and update your career development plan.</a:t>
            </a:r>
            <a:endParaRPr lang="en-GB"/>
          </a:p>
          <a:p>
            <a:pPr marL="0" indent="0">
              <a:lnSpc>
                <a:spcPct val="150000"/>
              </a:lnSpc>
              <a:buNone/>
            </a:pPr>
            <a:endParaRPr lang="en-GB" sz="2400">
              <a:ea typeface="Calibri"/>
              <a:cs typeface="Calibri"/>
            </a:endParaRPr>
          </a:p>
        </p:txBody>
      </p:sp>
      <p:pic>
        <p:nvPicPr>
          <p:cNvPr id="4" name="Picture 3">
            <a:extLst>
              <a:ext uri="{FF2B5EF4-FFF2-40B4-BE49-F238E27FC236}">
                <a16:creationId xmlns:a16="http://schemas.microsoft.com/office/drawing/2014/main" id="{52F9F280-C182-3E39-0EDC-672CD24B2D38}"/>
              </a:ext>
            </a:extLst>
          </p:cNvPr>
          <p:cNvPicPr>
            <a:picLocks noChangeAspect="1"/>
          </p:cNvPicPr>
          <p:nvPr/>
        </p:nvPicPr>
        <p:blipFill rotWithShape="1">
          <a:blip r:embed="rId2"/>
          <a:srcRect l="14903" r="13565"/>
          <a:stretch/>
        </p:blipFill>
        <p:spPr>
          <a:xfrm>
            <a:off x="7429459" y="2619941"/>
            <a:ext cx="4022062" cy="3141571"/>
          </a:xfrm>
          <a:prstGeom prst="rect">
            <a:avLst/>
          </a:prstGeom>
          <a:ln>
            <a:solidFill>
              <a:srgbClr val="0070C0"/>
            </a:solidFill>
          </a:ln>
        </p:spPr>
      </p:pic>
    </p:spTree>
    <p:extLst>
      <p:ext uri="{BB962C8B-B14F-4D97-AF65-F5344CB8AC3E}">
        <p14:creationId xmlns:p14="http://schemas.microsoft.com/office/powerpoint/2010/main" val="2798043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7A9EA1-219C-359B-8825-918575F1DF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AE975-5620-C3BF-D4E8-9531A70D40B3}"/>
              </a:ext>
            </a:extLst>
          </p:cNvPr>
          <p:cNvSpPr>
            <a:spLocks noGrp="1"/>
          </p:cNvSpPr>
          <p:nvPr>
            <p:ph type="title"/>
          </p:nvPr>
        </p:nvSpPr>
        <p:spPr>
          <a:xfrm>
            <a:off x="793662" y="386930"/>
            <a:ext cx="10066122" cy="1298448"/>
          </a:xfrm>
        </p:spPr>
        <p:txBody>
          <a:bodyPr anchor="b">
            <a:normAutofit/>
          </a:bodyPr>
          <a:lstStyle/>
          <a:p>
            <a:pPr algn="ctr"/>
            <a:r>
              <a:rPr lang="en-GB" sz="6000" b="1">
                <a:solidFill>
                  <a:srgbClr val="0070C0"/>
                </a:solidFill>
                <a:latin typeface="+mn-lt"/>
                <a:ea typeface="Calibri"/>
                <a:cs typeface="Calibri"/>
              </a:rPr>
              <a:t>Gantt Chart – Tasks in it</a:t>
            </a:r>
          </a:p>
        </p:txBody>
      </p:sp>
      <p:sp>
        <p:nvSpPr>
          <p:cNvPr id="3" name="Content Placeholder 2">
            <a:extLst>
              <a:ext uri="{FF2B5EF4-FFF2-40B4-BE49-F238E27FC236}">
                <a16:creationId xmlns:a16="http://schemas.microsoft.com/office/drawing/2014/main" id="{54FB6881-2700-69CF-D9AC-8AD4D64E81C5}"/>
              </a:ext>
            </a:extLst>
          </p:cNvPr>
          <p:cNvSpPr>
            <a:spLocks noGrp="1"/>
          </p:cNvSpPr>
          <p:nvPr>
            <p:ph idx="1"/>
          </p:nvPr>
        </p:nvSpPr>
        <p:spPr>
          <a:xfrm>
            <a:off x="346868" y="3148977"/>
            <a:ext cx="6226469" cy="2590464"/>
          </a:xfrm>
        </p:spPr>
        <p:txBody>
          <a:bodyPr anchor="ctr">
            <a:noAutofit/>
          </a:bodyPr>
          <a:lstStyle/>
          <a:p>
            <a:r>
              <a:rPr lang="en-US" sz="1600" b="1"/>
              <a:t>1. Skill Assessment</a:t>
            </a:r>
            <a:endParaRPr lang="en-US" sz="1600" b="1">
              <a:ea typeface="Calibri"/>
              <a:cs typeface="Calibri"/>
            </a:endParaRPr>
          </a:p>
          <a:p>
            <a:pPr>
              <a:buFont typeface=""/>
              <a:buChar char="•"/>
            </a:pPr>
            <a:r>
              <a:rPr lang="en-US" sz="1600"/>
              <a:t>Identify current skills and knowledge gaps.</a:t>
            </a:r>
            <a:endParaRPr lang="en-US" sz="1600">
              <a:ea typeface="Calibri"/>
              <a:cs typeface="Calibri"/>
            </a:endParaRPr>
          </a:p>
          <a:p>
            <a:pPr>
              <a:buFont typeface=""/>
              <a:buChar char="•"/>
            </a:pPr>
            <a:r>
              <a:rPr lang="en-US" sz="1600"/>
              <a:t>Complete a self-assessment or ask for feedback from supervisors or colleagues.</a:t>
            </a:r>
            <a:endParaRPr lang="en-US" sz="1600">
              <a:ea typeface="Calibri"/>
              <a:cs typeface="Calibri"/>
            </a:endParaRPr>
          </a:p>
          <a:p>
            <a:r>
              <a:rPr lang="en-US" sz="1600" b="1"/>
              <a:t>2. Set Career Goals</a:t>
            </a:r>
            <a:endParaRPr lang="en-US" sz="1600" b="1">
              <a:ea typeface="Calibri"/>
              <a:cs typeface="Calibri"/>
            </a:endParaRPr>
          </a:p>
          <a:p>
            <a:pPr>
              <a:buFont typeface=""/>
              <a:buChar char="•"/>
            </a:pPr>
            <a:r>
              <a:rPr lang="en-US" sz="1600"/>
              <a:t>Define short-term and long-term career goals (e.g., promotion, certification).</a:t>
            </a:r>
            <a:endParaRPr lang="en-US" sz="1600">
              <a:ea typeface="Calibri"/>
              <a:cs typeface="Calibri"/>
            </a:endParaRPr>
          </a:p>
          <a:p>
            <a:pPr>
              <a:buFont typeface=""/>
              <a:buChar char="•"/>
            </a:pPr>
            <a:r>
              <a:rPr lang="en-US" sz="1600"/>
              <a:t>Break down goals into achievable steps.</a:t>
            </a:r>
            <a:endParaRPr lang="en-US" sz="1600">
              <a:ea typeface="Calibri"/>
              <a:cs typeface="Calibri"/>
            </a:endParaRPr>
          </a:p>
          <a:p>
            <a:r>
              <a:rPr lang="en-US" sz="1600" b="1"/>
              <a:t>3. Enroll in Courses/Training</a:t>
            </a:r>
            <a:endParaRPr lang="en-US" sz="1600" b="1">
              <a:ea typeface="Calibri"/>
              <a:cs typeface="Calibri"/>
            </a:endParaRPr>
          </a:p>
          <a:p>
            <a:pPr>
              <a:buFont typeface=""/>
              <a:buChar char="•"/>
            </a:pPr>
            <a:r>
              <a:rPr lang="en-US" sz="1600"/>
              <a:t>Research relevant courses, certifications, or workshops.</a:t>
            </a:r>
            <a:endParaRPr lang="en-US" sz="1600">
              <a:ea typeface="Calibri"/>
              <a:cs typeface="Calibri"/>
            </a:endParaRPr>
          </a:p>
          <a:p>
            <a:pPr>
              <a:buFont typeface=""/>
              <a:buChar char="•"/>
            </a:pPr>
            <a:r>
              <a:rPr lang="en-US" sz="1600"/>
              <a:t>Register for online or in-person courses.</a:t>
            </a:r>
            <a:endParaRPr lang="en-US" sz="1600">
              <a:ea typeface="Calibri"/>
              <a:cs typeface="Calibri"/>
            </a:endParaRPr>
          </a:p>
          <a:p>
            <a:r>
              <a:rPr lang="en-US" sz="1600" b="1"/>
              <a:t>4. Complete Training/Certifications</a:t>
            </a:r>
            <a:endParaRPr lang="en-US" sz="1600" b="1">
              <a:ea typeface="Calibri"/>
              <a:cs typeface="Calibri"/>
            </a:endParaRPr>
          </a:p>
          <a:p>
            <a:pPr>
              <a:buFont typeface=""/>
              <a:buChar char="•"/>
            </a:pPr>
            <a:r>
              <a:rPr lang="en-US" sz="1600"/>
              <a:t>Start and complete the course or certification.</a:t>
            </a:r>
            <a:endParaRPr lang="en-US" sz="1600">
              <a:ea typeface="Calibri"/>
              <a:cs typeface="Calibri"/>
            </a:endParaRPr>
          </a:p>
          <a:p>
            <a:pPr>
              <a:buFont typeface=""/>
              <a:buChar char="•"/>
            </a:pPr>
            <a:r>
              <a:rPr lang="en-US" sz="1600"/>
              <a:t>Take exams or submit assignments to achieve certification.</a:t>
            </a:r>
            <a:endParaRPr lang="en-GB" sz="1600">
              <a:ea typeface="Calibri"/>
              <a:cs typeface="Calibri"/>
            </a:endParaRPr>
          </a:p>
        </p:txBody>
      </p:sp>
      <p:sp>
        <p:nvSpPr>
          <p:cNvPr id="8" name="Content Placeholder 2">
            <a:extLst>
              <a:ext uri="{FF2B5EF4-FFF2-40B4-BE49-F238E27FC236}">
                <a16:creationId xmlns:a16="http://schemas.microsoft.com/office/drawing/2014/main" id="{327EC8EE-892F-F491-CD3F-143EF98C5EA7}"/>
              </a:ext>
            </a:extLst>
          </p:cNvPr>
          <p:cNvSpPr txBox="1">
            <a:spLocks/>
          </p:cNvSpPr>
          <p:nvPr/>
        </p:nvSpPr>
        <p:spPr>
          <a:xfrm>
            <a:off x="6571517" y="3426068"/>
            <a:ext cx="5751456" cy="2135243"/>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400" dirty="0"/>
              <a:t>5. </a:t>
            </a:r>
            <a:r>
              <a:rPr lang="en-US" sz="1400" b="1" dirty="0"/>
              <a:t>Attend Workshops or Conferences</a:t>
            </a:r>
            <a:endParaRPr lang="en-US" sz="1400" b="1" dirty="0">
              <a:ea typeface="Calibri"/>
              <a:cs typeface="Calibri"/>
            </a:endParaRPr>
          </a:p>
          <a:p>
            <a:r>
              <a:rPr lang="en-US" sz="1400" dirty="0">
                <a:ea typeface="+mn-lt"/>
                <a:cs typeface="+mn-lt"/>
              </a:rPr>
              <a:t>Research industry-related workshops or conferences.</a:t>
            </a:r>
            <a:endParaRPr lang="en-US" sz="1400" dirty="0">
              <a:ea typeface="Calibri"/>
              <a:cs typeface="Calibri"/>
            </a:endParaRPr>
          </a:p>
          <a:p>
            <a:r>
              <a:rPr lang="en-US" sz="1400" dirty="0">
                <a:ea typeface="+mn-lt"/>
                <a:cs typeface="+mn-lt"/>
              </a:rPr>
              <a:t>Register and attend events for professional development.</a:t>
            </a:r>
            <a:endParaRPr lang="en-US" sz="1400" dirty="0">
              <a:ea typeface="Calibri"/>
              <a:cs typeface="Calibri"/>
            </a:endParaRPr>
          </a:p>
          <a:p>
            <a:r>
              <a:rPr lang="en-US" sz="1400" dirty="0"/>
              <a:t>7. </a:t>
            </a:r>
            <a:r>
              <a:rPr lang="en-US" sz="1400" b="1" dirty="0"/>
              <a:t>Develop Soft Skills</a:t>
            </a:r>
            <a:endParaRPr lang="en-US" sz="1400" dirty="0">
              <a:ea typeface="Calibri"/>
              <a:cs typeface="Calibri"/>
            </a:endParaRPr>
          </a:p>
          <a:p>
            <a:r>
              <a:rPr lang="en-US" sz="1400" dirty="0">
                <a:ea typeface="+mn-lt"/>
                <a:cs typeface="+mn-lt"/>
              </a:rPr>
              <a:t>Focus on communication, leadership, and time management skills.</a:t>
            </a:r>
            <a:endParaRPr lang="en-US" sz="1400" dirty="0">
              <a:ea typeface="Calibri"/>
              <a:cs typeface="Calibri"/>
            </a:endParaRPr>
          </a:p>
          <a:p>
            <a:r>
              <a:rPr lang="en-US" sz="1400" dirty="0">
                <a:ea typeface="+mn-lt"/>
                <a:cs typeface="+mn-lt"/>
              </a:rPr>
              <a:t>Attend seminars or webinars to improve these skills.</a:t>
            </a:r>
            <a:endParaRPr lang="en-US" sz="1400" dirty="0">
              <a:ea typeface="Calibri"/>
              <a:cs typeface="Calibri"/>
            </a:endParaRPr>
          </a:p>
          <a:p>
            <a:r>
              <a:rPr lang="en-US" sz="1400" dirty="0"/>
              <a:t>8. </a:t>
            </a:r>
            <a:r>
              <a:rPr lang="en-US" sz="1400" b="1" dirty="0"/>
              <a:t>Build a Network</a:t>
            </a:r>
            <a:endParaRPr lang="en-US" sz="1400" dirty="0">
              <a:ea typeface="Calibri"/>
              <a:cs typeface="Calibri"/>
            </a:endParaRPr>
          </a:p>
          <a:p>
            <a:r>
              <a:rPr lang="en-US" sz="1400" dirty="0">
                <a:ea typeface="+mn-lt"/>
                <a:cs typeface="+mn-lt"/>
              </a:rPr>
              <a:t>Attend networking events or join professional groups.</a:t>
            </a:r>
            <a:endParaRPr lang="en-US" sz="1400" dirty="0">
              <a:ea typeface="Calibri"/>
              <a:cs typeface="Calibri"/>
            </a:endParaRPr>
          </a:p>
          <a:p>
            <a:r>
              <a:rPr lang="en-US" sz="1400" dirty="0">
                <a:ea typeface="+mn-lt"/>
                <a:cs typeface="+mn-lt"/>
              </a:rPr>
              <a:t>Set up meetings with mentors or industry professionals.</a:t>
            </a:r>
            <a:endParaRPr lang="en-US" sz="1400" dirty="0">
              <a:ea typeface="Calibri"/>
              <a:cs typeface="Calibri"/>
            </a:endParaRPr>
          </a:p>
          <a:p>
            <a:r>
              <a:rPr lang="en-US" sz="1400" b="1" dirty="0"/>
              <a:t>9. Achieve Specific Milestones</a:t>
            </a:r>
            <a:endParaRPr lang="en-US" sz="1400" dirty="0">
              <a:ea typeface="Calibri"/>
              <a:cs typeface="Calibri"/>
            </a:endParaRPr>
          </a:p>
          <a:p>
            <a:r>
              <a:rPr lang="en-US" sz="1400" dirty="0">
                <a:ea typeface="+mn-lt"/>
                <a:cs typeface="+mn-lt"/>
              </a:rPr>
              <a:t>Set milestones for completing tasks or achieving goals.</a:t>
            </a:r>
            <a:endParaRPr lang="en-US" sz="1400" dirty="0">
              <a:ea typeface="Calibri"/>
              <a:cs typeface="Calibri"/>
            </a:endParaRPr>
          </a:p>
          <a:p>
            <a:r>
              <a:rPr lang="en-US" sz="1400" dirty="0">
                <a:ea typeface="+mn-lt"/>
                <a:cs typeface="+mn-lt"/>
              </a:rPr>
              <a:t>Celebrate successes to stay motivated.</a:t>
            </a:r>
            <a:endParaRPr lang="en-US" sz="1400" dirty="0"/>
          </a:p>
          <a:p>
            <a:endParaRPr lang="en-US" sz="1100">
              <a:ea typeface="Calibri"/>
              <a:cs typeface="Calibri"/>
            </a:endParaRPr>
          </a:p>
          <a:p>
            <a:endParaRPr lang="en-US" sz="1100" b="1">
              <a:ea typeface="Calibri"/>
              <a:cs typeface="Calibri"/>
            </a:endParaRPr>
          </a:p>
        </p:txBody>
      </p:sp>
    </p:spTree>
    <p:extLst>
      <p:ext uri="{BB962C8B-B14F-4D97-AF65-F5344CB8AC3E}">
        <p14:creationId xmlns:p14="http://schemas.microsoft.com/office/powerpoint/2010/main" val="882925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33EEB0-5890-C389-BAA7-57D142D653BA}"/>
              </a:ext>
            </a:extLst>
          </p:cNvPr>
          <p:cNvSpPr>
            <a:spLocks noGrp="1"/>
          </p:cNvSpPr>
          <p:nvPr>
            <p:ph type="title"/>
          </p:nvPr>
        </p:nvSpPr>
        <p:spPr>
          <a:xfrm>
            <a:off x="1361440" y="1025178"/>
            <a:ext cx="3782922" cy="4064925"/>
          </a:xfrm>
        </p:spPr>
        <p:txBody>
          <a:bodyPr anchor="ctr">
            <a:normAutofit/>
          </a:bodyPr>
          <a:lstStyle/>
          <a:p>
            <a:r>
              <a:rPr lang="en-GB" sz="4100" b="1" dirty="0">
                <a:latin typeface="+mn-lt"/>
              </a:rPr>
              <a:t>Why is Change Management Important?</a:t>
            </a:r>
          </a:p>
        </p:txBody>
      </p:sp>
      <p:graphicFrame>
        <p:nvGraphicFramePr>
          <p:cNvPr id="8" name="Content Placeholder 5">
            <a:extLst>
              <a:ext uri="{FF2B5EF4-FFF2-40B4-BE49-F238E27FC236}">
                <a16:creationId xmlns:a16="http://schemas.microsoft.com/office/drawing/2014/main" id="{A198F9A6-BAD1-2A31-3496-5C066ADDF468}"/>
              </a:ext>
            </a:extLst>
          </p:cNvPr>
          <p:cNvGraphicFramePr>
            <a:graphicFrameLocks noGrp="1"/>
          </p:cNvGraphicFramePr>
          <p:nvPr>
            <p:ph idx="1"/>
          </p:nvPr>
        </p:nvGraphicFramePr>
        <p:xfrm>
          <a:off x="5734812" y="457200"/>
          <a:ext cx="4588002"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88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17307-5B53-63E4-2B77-B0A000AE70A2}"/>
              </a:ext>
            </a:extLst>
          </p:cNvPr>
          <p:cNvSpPr>
            <a:spLocks noGrp="1"/>
          </p:cNvSpPr>
          <p:nvPr>
            <p:ph type="title"/>
          </p:nvPr>
        </p:nvSpPr>
        <p:spPr/>
        <p:txBody>
          <a:bodyPr/>
          <a:lstStyle/>
          <a:p>
            <a:r>
              <a:rPr lang="en-GB" b="1" dirty="0">
                <a:latin typeface="+mn-lt"/>
              </a:rPr>
              <a:t>Key Drivers for Change in the Health and Care Service</a:t>
            </a:r>
          </a:p>
        </p:txBody>
      </p:sp>
      <p:sp>
        <p:nvSpPr>
          <p:cNvPr id="3" name="Content Placeholder 2">
            <a:extLst>
              <a:ext uri="{FF2B5EF4-FFF2-40B4-BE49-F238E27FC236}">
                <a16:creationId xmlns:a16="http://schemas.microsoft.com/office/drawing/2014/main" id="{94E80794-BFEE-DB30-9655-EC327ECF52B7}"/>
              </a:ext>
            </a:extLst>
          </p:cNvPr>
          <p:cNvSpPr>
            <a:spLocks noGrp="1"/>
          </p:cNvSpPr>
          <p:nvPr>
            <p:ph idx="1"/>
          </p:nvPr>
        </p:nvSpPr>
        <p:spPr/>
        <p:txBody>
          <a:bodyPr/>
          <a:lstStyle/>
          <a:p>
            <a:r>
              <a:rPr lang="en-GB" dirty="0"/>
              <a:t>Cost saving</a:t>
            </a:r>
          </a:p>
          <a:p>
            <a:r>
              <a:rPr lang="en-GB" dirty="0"/>
              <a:t>Shift in strategic objectives</a:t>
            </a:r>
          </a:p>
          <a:p>
            <a:r>
              <a:rPr lang="en-GB" dirty="0"/>
              <a:t>Improvement for service/care to the patient or service user</a:t>
            </a:r>
          </a:p>
          <a:p>
            <a:r>
              <a:rPr lang="en-GB" dirty="0"/>
              <a:t>Health and Safety</a:t>
            </a:r>
          </a:p>
          <a:p>
            <a:r>
              <a:rPr lang="en-GB" dirty="0"/>
              <a:t>Legislative changes/Initiatives</a:t>
            </a:r>
          </a:p>
          <a:p>
            <a:r>
              <a:rPr lang="en-GB" dirty="0"/>
              <a:t>Technological developments</a:t>
            </a:r>
          </a:p>
          <a:p>
            <a:endParaRPr lang="en-GB" dirty="0"/>
          </a:p>
        </p:txBody>
      </p:sp>
    </p:spTree>
    <p:extLst>
      <p:ext uri="{BB962C8B-B14F-4D97-AF65-F5344CB8AC3E}">
        <p14:creationId xmlns:p14="http://schemas.microsoft.com/office/powerpoint/2010/main" val="2555453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71E4F7-F365-9408-1561-2F2B6DC8FA96}"/>
              </a:ext>
            </a:extLst>
          </p:cNvPr>
          <p:cNvSpPr>
            <a:spLocks noGrp="1"/>
          </p:cNvSpPr>
          <p:nvPr>
            <p:ph type="title"/>
          </p:nvPr>
        </p:nvSpPr>
        <p:spPr>
          <a:xfrm>
            <a:off x="838200" y="556995"/>
            <a:ext cx="10515600" cy="1133693"/>
          </a:xfrm>
        </p:spPr>
        <p:txBody>
          <a:bodyPr>
            <a:normAutofit/>
          </a:bodyPr>
          <a:lstStyle/>
          <a:p>
            <a:r>
              <a:rPr lang="en-GB" sz="5200" b="1">
                <a:latin typeface="+mn-lt"/>
              </a:rPr>
              <a:t>Skills for Change Managers</a:t>
            </a:r>
          </a:p>
        </p:txBody>
      </p:sp>
      <p:graphicFrame>
        <p:nvGraphicFramePr>
          <p:cNvPr id="5" name="Content Placeholder 2">
            <a:extLst>
              <a:ext uri="{FF2B5EF4-FFF2-40B4-BE49-F238E27FC236}">
                <a16:creationId xmlns:a16="http://schemas.microsoft.com/office/drawing/2014/main" id="{4ABBA9EE-8FE2-6252-8554-7E63F3A292CA}"/>
              </a:ext>
            </a:extLst>
          </p:cNvPr>
          <p:cNvGraphicFramePr>
            <a:graphicFrameLocks noGrp="1"/>
          </p:cNvGraphicFramePr>
          <p:nvPr>
            <p:ph idx="1"/>
            <p:extLst>
              <p:ext uri="{D42A27DB-BD31-4B8C-83A1-F6EECF244321}">
                <p14:modId xmlns:p14="http://schemas.microsoft.com/office/powerpoint/2010/main" val="14954535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9124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4AFA-4FA9-8439-013B-E11590BCE49C}"/>
              </a:ext>
            </a:extLst>
          </p:cNvPr>
          <p:cNvSpPr>
            <a:spLocks noGrp="1"/>
          </p:cNvSpPr>
          <p:nvPr>
            <p:ph type="title"/>
          </p:nvPr>
        </p:nvSpPr>
        <p:spPr/>
        <p:txBody>
          <a:bodyPr/>
          <a:lstStyle/>
          <a:p>
            <a:r>
              <a:rPr lang="en-US" b="1" dirty="0"/>
              <a:t>Module Survey</a:t>
            </a:r>
          </a:p>
        </p:txBody>
      </p:sp>
      <p:pic>
        <p:nvPicPr>
          <p:cNvPr id="4" name="Content Placeholder 3" descr="A screenshot of a computer&#10;&#10;AI-generated content may be incorrect.">
            <a:extLst>
              <a:ext uri="{FF2B5EF4-FFF2-40B4-BE49-F238E27FC236}">
                <a16:creationId xmlns:a16="http://schemas.microsoft.com/office/drawing/2014/main" id="{A10185AD-FB13-2156-B1D7-81305BC29E9B}"/>
              </a:ext>
            </a:extLst>
          </p:cNvPr>
          <p:cNvPicPr>
            <a:picLocks noGrp="1" noChangeAspect="1"/>
          </p:cNvPicPr>
          <p:nvPr>
            <p:ph idx="1"/>
          </p:nvPr>
        </p:nvPicPr>
        <p:blipFill>
          <a:blip r:embed="rId2"/>
          <a:stretch>
            <a:fillRect/>
          </a:stretch>
        </p:blipFill>
        <p:spPr>
          <a:xfrm>
            <a:off x="6970939" y="2265930"/>
            <a:ext cx="3593192" cy="2999014"/>
          </a:xfrm>
        </p:spPr>
      </p:pic>
      <p:pic>
        <p:nvPicPr>
          <p:cNvPr id="5" name="Picture 4" descr="A close-up of a card&#10;&#10;AI-generated content may be incorrect.">
            <a:extLst>
              <a:ext uri="{FF2B5EF4-FFF2-40B4-BE49-F238E27FC236}">
                <a16:creationId xmlns:a16="http://schemas.microsoft.com/office/drawing/2014/main" id="{70ADA316-DE9F-9C3C-32D8-7E49879EFFE8}"/>
              </a:ext>
            </a:extLst>
          </p:cNvPr>
          <p:cNvPicPr>
            <a:picLocks noChangeAspect="1"/>
          </p:cNvPicPr>
          <p:nvPr/>
        </p:nvPicPr>
        <p:blipFill>
          <a:blip r:embed="rId3"/>
          <a:stretch>
            <a:fillRect/>
          </a:stretch>
        </p:blipFill>
        <p:spPr>
          <a:xfrm>
            <a:off x="1682750" y="2399166"/>
            <a:ext cx="3510642" cy="2712810"/>
          </a:xfrm>
          <a:prstGeom prst="rect">
            <a:avLst/>
          </a:prstGeom>
        </p:spPr>
      </p:pic>
    </p:spTree>
    <p:extLst>
      <p:ext uri="{BB962C8B-B14F-4D97-AF65-F5344CB8AC3E}">
        <p14:creationId xmlns:p14="http://schemas.microsoft.com/office/powerpoint/2010/main" val="1763910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71B6A-25E9-DADA-D488-392B45CFB663}"/>
              </a:ext>
            </a:extLst>
          </p:cNvPr>
          <p:cNvSpPr>
            <a:spLocks noGrp="1"/>
          </p:cNvSpPr>
          <p:nvPr>
            <p:ph type="title"/>
          </p:nvPr>
        </p:nvSpPr>
        <p:spPr>
          <a:xfrm>
            <a:off x="1285240" y="1050595"/>
            <a:ext cx="8074815" cy="1618489"/>
          </a:xfrm>
        </p:spPr>
        <p:txBody>
          <a:bodyPr anchor="ctr">
            <a:normAutofit/>
          </a:bodyPr>
          <a:lstStyle/>
          <a:p>
            <a:r>
              <a:rPr lang="en-GB" sz="7200"/>
              <a:t>Drafts and Feedback</a:t>
            </a:r>
          </a:p>
        </p:txBody>
      </p:sp>
      <p:sp>
        <p:nvSpPr>
          <p:cNvPr id="3" name="Content Placeholder 2">
            <a:extLst>
              <a:ext uri="{FF2B5EF4-FFF2-40B4-BE49-F238E27FC236}">
                <a16:creationId xmlns:a16="http://schemas.microsoft.com/office/drawing/2014/main" id="{E57D00C9-3FF9-FEE3-C2C6-88C2F0AF2BB4}"/>
              </a:ext>
            </a:extLst>
          </p:cNvPr>
          <p:cNvSpPr>
            <a:spLocks noGrp="1"/>
          </p:cNvSpPr>
          <p:nvPr>
            <p:ph idx="1"/>
          </p:nvPr>
        </p:nvSpPr>
        <p:spPr>
          <a:xfrm>
            <a:off x="1285240" y="2969469"/>
            <a:ext cx="8074815" cy="2800395"/>
          </a:xfrm>
        </p:spPr>
        <p:txBody>
          <a:bodyPr anchor="t">
            <a:normAutofit/>
          </a:bodyPr>
          <a:lstStyle/>
          <a:p>
            <a:r>
              <a:rPr lang="en-GB" sz="3200" dirty="0"/>
              <a:t>We will use the rest of this session to work on the Component 2 Report which will be submitted on Sunday</a:t>
            </a:r>
          </a:p>
        </p:txBody>
      </p:sp>
    </p:spTree>
    <p:extLst>
      <p:ext uri="{BB962C8B-B14F-4D97-AF65-F5344CB8AC3E}">
        <p14:creationId xmlns:p14="http://schemas.microsoft.com/office/powerpoint/2010/main" val="33492001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2264</Words>
  <Application>Microsoft Office PowerPoint</Application>
  <PresentationFormat>Widescreen</PresentationFormat>
  <Paragraphs>266</Paragraphs>
  <Slides>29</Slides>
  <Notes>15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29</vt:i4>
      </vt:variant>
    </vt:vector>
  </HeadingPairs>
  <TitlesOfParts>
    <vt:vector size="43" baseType="lpstr">
      <vt:lpstr>ff1</vt:lpstr>
      <vt:lpstr>ff2</vt:lpstr>
      <vt:lpstr>FS Albert Extra Bold</vt:lpstr>
      <vt:lpstr>Myriad Pro</vt:lpstr>
      <vt:lpstr>Söhne</vt:lpstr>
      <vt:lpstr>Aptos</vt:lpstr>
      <vt:lpstr>Aptos Display</vt:lpstr>
      <vt:lpstr>Arial</vt:lpstr>
      <vt:lpstr>Calibri</vt:lpstr>
      <vt:lpstr>Garamond</vt:lpstr>
      <vt:lpstr>Lora</vt:lpstr>
      <vt:lpstr>Noto Sans</vt:lpstr>
      <vt:lpstr>Times New Roman</vt:lpstr>
      <vt:lpstr>office theme</vt:lpstr>
      <vt:lpstr>Module Recap</vt:lpstr>
      <vt:lpstr>Changemakers: Building your Professional Brand for Sustainable Employment</vt:lpstr>
      <vt:lpstr>Personal Branding:  What is it? </vt:lpstr>
      <vt:lpstr>Personal Brand </vt:lpstr>
      <vt:lpstr>Personal Development Plan (PDP)</vt:lpstr>
      <vt:lpstr>What is Agency?</vt:lpstr>
      <vt:lpstr>Structure </vt:lpstr>
      <vt:lpstr>PowerPoint Presentation</vt:lpstr>
      <vt:lpstr>The Power of Networking</vt:lpstr>
      <vt:lpstr> Introverted Personality </vt:lpstr>
      <vt:lpstr>Extroverted Personality </vt:lpstr>
      <vt:lpstr>Mapping your Network</vt:lpstr>
      <vt:lpstr>PowerPoint Presentation</vt:lpstr>
      <vt:lpstr>Desired Skills for Employment </vt:lpstr>
      <vt:lpstr>Leveraging LinkedIn </vt:lpstr>
      <vt:lpstr>LinkedIn Benefits </vt:lpstr>
      <vt:lpstr>PowerPoint Presentation</vt:lpstr>
      <vt:lpstr>Digital Inclusion within Health and Social Care</vt:lpstr>
      <vt:lpstr>Virtual Wards</vt:lpstr>
      <vt:lpstr>How can blogs be useful?</vt:lpstr>
      <vt:lpstr>PowerPoint Presentation</vt:lpstr>
      <vt:lpstr>Problem Solving &amp; Decision Making</vt:lpstr>
      <vt:lpstr>Project Management – My Career</vt:lpstr>
      <vt:lpstr>Gantt Chart – Tasks in it</vt:lpstr>
      <vt:lpstr>Why is Change Management Important?</vt:lpstr>
      <vt:lpstr>Key Drivers for Change in the Health and Care Service</vt:lpstr>
      <vt:lpstr>Skills for Change Managers</vt:lpstr>
      <vt:lpstr>Module Survey</vt:lpstr>
      <vt:lpstr>Drafts and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Joanne Davies (Yr Athrofa)</dc:creator>
  <cp:lastModifiedBy>Joanne Davies (Yr Athrofa)</cp:lastModifiedBy>
  <cp:revision>64</cp:revision>
  <dcterms:created xsi:type="dcterms:W3CDTF">2025-03-20T09:11:21Z</dcterms:created>
  <dcterms:modified xsi:type="dcterms:W3CDTF">2026-05-14T08:47:24Z</dcterms:modified>
</cp:coreProperties>
</file>