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4"/>
  </p:notesMasterIdLst>
  <p:sldIdLst>
    <p:sldId id="264" r:id="rId5"/>
    <p:sldId id="256" r:id="rId6"/>
    <p:sldId id="257" r:id="rId7"/>
    <p:sldId id="258" r:id="rId8"/>
    <p:sldId id="261" r:id="rId9"/>
    <p:sldId id="259" r:id="rId10"/>
    <p:sldId id="260" r:id="rId11"/>
    <p:sldId id="263"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198ADD-C075-49EA-ABD0-85E4F92BAF22}" v="32" dt="2023-02-19T20:32:13.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447" autoAdjust="0"/>
  </p:normalViewPr>
  <p:slideViewPr>
    <p:cSldViewPr snapToGrid="0">
      <p:cViewPr>
        <p:scale>
          <a:sx n="74" d="100"/>
          <a:sy n="74" d="100"/>
        </p:scale>
        <p:origin x="35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010A1-DBDC-4DCA-A4BE-5CB5626DD23B}" type="datetimeFigureOut">
              <a:rPr lang="en-GB" smtClean="0"/>
              <a:t>19/02/2023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7443C5-19B8-43A2-9DDD-2CDAFD1C4F7C}" type="slidenum">
              <a:rPr lang="en-GB" smtClean="0"/>
              <a:t>‹#›</a:t>
            </a:fld>
            <a:endParaRPr lang="en-GB" dirty="0"/>
          </a:p>
        </p:txBody>
      </p:sp>
    </p:spTree>
    <p:extLst>
      <p:ext uri="{BB962C8B-B14F-4D97-AF65-F5344CB8AC3E}">
        <p14:creationId xmlns:p14="http://schemas.microsoft.com/office/powerpoint/2010/main" val="2544483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ritannica.com/biography/Jean-Piage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healthline.com/health/baby/sensorimotor-stage#activitie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webmd.com/baby/what-age-do-babies-have-object-permanence#:~:text=Object%20permanence%20involves%20understanding%20that,in%20a%20baby's%20brain%20developm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2</a:t>
            </a:fld>
            <a:endParaRPr lang="en-GB" dirty="0"/>
          </a:p>
        </p:txBody>
      </p:sp>
    </p:spTree>
    <p:extLst>
      <p:ext uri="{BB962C8B-B14F-4D97-AF65-F5344CB8AC3E}">
        <p14:creationId xmlns:p14="http://schemas.microsoft.com/office/powerpoint/2010/main" val="2171652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3</a:t>
            </a:fld>
            <a:endParaRPr lang="en-GB" dirty="0"/>
          </a:p>
        </p:txBody>
      </p:sp>
    </p:spTree>
    <p:extLst>
      <p:ext uri="{BB962C8B-B14F-4D97-AF65-F5344CB8AC3E}">
        <p14:creationId xmlns:p14="http://schemas.microsoft.com/office/powerpoint/2010/main" val="3988912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4</a:t>
            </a:fld>
            <a:endParaRPr lang="en-GB" dirty="0"/>
          </a:p>
        </p:txBody>
      </p:sp>
    </p:spTree>
    <p:extLst>
      <p:ext uri="{BB962C8B-B14F-4D97-AF65-F5344CB8AC3E}">
        <p14:creationId xmlns:p14="http://schemas.microsoft.com/office/powerpoint/2010/main" val="3311200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hlinkClick r:id="rId3"/>
              </a:rPr>
              <a:t>https://www.britannica.com/biography/Jean-Piaget</a:t>
            </a:r>
            <a:endParaRPr lang="en-GB" sz="1200" dirty="0">
              <a:solidFill>
                <a:schemeClr val="tx2"/>
              </a:solidFill>
            </a:endParaRPr>
          </a:p>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5</a:t>
            </a:fld>
            <a:endParaRPr lang="en-GB" dirty="0"/>
          </a:p>
        </p:txBody>
      </p:sp>
    </p:spTree>
    <p:extLst>
      <p:ext uri="{BB962C8B-B14F-4D97-AF65-F5344CB8AC3E}">
        <p14:creationId xmlns:p14="http://schemas.microsoft.com/office/powerpoint/2010/main" val="1584369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hlinkClick r:id="rId3"/>
              </a:rPr>
              <a:t>https://www.healthline.com/health/baby/sensorimotor-stage#activities</a:t>
            </a:r>
            <a:endParaRPr lang="en-GB" b="1" dirty="0"/>
          </a:p>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6</a:t>
            </a:fld>
            <a:endParaRPr lang="en-GB" dirty="0"/>
          </a:p>
        </p:txBody>
      </p:sp>
    </p:spTree>
    <p:extLst>
      <p:ext uri="{BB962C8B-B14F-4D97-AF65-F5344CB8AC3E}">
        <p14:creationId xmlns:p14="http://schemas.microsoft.com/office/powerpoint/2010/main" val="926405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hlinkClick r:id="rId3"/>
              </a:rPr>
              <a:t>https://www.webmd.com/baby/what-age-do-babies-have-object-permanence#:~:text=Object%20permanence%20involves%20understanding%20that,in%20a%20baby's%20brain%20development</a:t>
            </a:r>
            <a:r>
              <a:rPr lang="en-GB" b="1" dirty="0"/>
              <a:t>.</a:t>
            </a:r>
          </a:p>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7</a:t>
            </a:fld>
            <a:endParaRPr lang="en-GB" dirty="0"/>
          </a:p>
        </p:txBody>
      </p:sp>
    </p:spTree>
    <p:extLst>
      <p:ext uri="{BB962C8B-B14F-4D97-AF65-F5344CB8AC3E}">
        <p14:creationId xmlns:p14="http://schemas.microsoft.com/office/powerpoint/2010/main" val="2213631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8</a:t>
            </a:fld>
            <a:endParaRPr lang="en-GB" dirty="0"/>
          </a:p>
        </p:txBody>
      </p:sp>
    </p:spTree>
    <p:extLst>
      <p:ext uri="{BB962C8B-B14F-4D97-AF65-F5344CB8AC3E}">
        <p14:creationId xmlns:p14="http://schemas.microsoft.com/office/powerpoint/2010/main" val="666001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9</a:t>
            </a:fld>
            <a:endParaRPr lang="en-GB" dirty="0"/>
          </a:p>
        </p:txBody>
      </p:sp>
    </p:spTree>
    <p:extLst>
      <p:ext uri="{BB962C8B-B14F-4D97-AF65-F5344CB8AC3E}">
        <p14:creationId xmlns:p14="http://schemas.microsoft.com/office/powerpoint/2010/main" val="3856804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4B0D362A-590E-447E-B2D9-050E738AA0E4}" type="datetime1">
              <a:rPr lang="en-US" smtClean="0"/>
              <a:t>2/19/2023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dirty="0"/>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609923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4E2A99C1-A708-436B-90E2-0B9B39FE12B7}" type="datetime1">
              <a:rPr lang="en-US" smtClean="0"/>
              <a:t>2/19/2023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92711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3261B57E-7DD0-4353-87E9-B376968B1D5C}" type="datetime1">
              <a:rPr lang="en-US" smtClean="0"/>
              <a:t>2/19/2023</a:t>
            </a:fld>
            <a:endParaRPr lang="en-US" dirty="0"/>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954743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36C8558-B7A5-4505-8AC1-3E6088ADC8E6}" type="datetime1">
              <a:rPr lang="en-US" smtClean="0"/>
              <a:t>2/19/2023</a:t>
            </a:fld>
            <a:endParaRPr lang="en-US" dirty="0"/>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017249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D4406948-568D-46CC-B75B-C3969DC9E6B5}" type="datetime1">
              <a:rPr lang="en-US" smtClean="0"/>
              <a:t>2/19/2023</a:t>
            </a:fld>
            <a:endParaRPr lang="en-US" dirty="0"/>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851387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FED397A5-2952-41A6-807D-EE36A058069E}" type="datetime1">
              <a:rPr lang="en-US" smtClean="0"/>
              <a:t>2/19/2023</a:t>
            </a:fld>
            <a:endParaRPr lang="en-US" dirty="0"/>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997606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0F01E12F-0B82-407D-B4D6-FCC1526EFAE0}" type="datetime1">
              <a:rPr lang="en-US" smtClean="0"/>
              <a:t>2/19/2023</a:t>
            </a:fld>
            <a:endParaRPr lang="en-US" dirty="0"/>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344730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68AD3292-BCF6-498D-8778-68D8A708548A}" type="datetime1">
              <a:rPr lang="en-US" smtClean="0"/>
              <a:t>2/19/2023</a:t>
            </a:fld>
            <a:endParaRPr lang="en-US" dirty="0"/>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60108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1EB8F0D4-C73F-45B8-8162-8E361AE3ADE6}" type="datetime1">
              <a:rPr lang="en-US" smtClean="0"/>
              <a:t>2/19/2023</a:t>
            </a:fld>
            <a:endParaRPr lang="en-US" dirty="0"/>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12411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D9412D0B-2654-4120-A7BB-1A0FCD25C64D}" type="datetime1">
              <a:rPr lang="en-US" smtClean="0"/>
              <a:t>2/19/2023</a:t>
            </a:fld>
            <a:endParaRPr lang="en-US" dirty="0"/>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981752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B73B83FC-7E81-46CD-9ECB-DBFD27099EAF}" type="datetime1">
              <a:rPr lang="en-US" smtClean="0"/>
              <a:t>2/19/2023</a:t>
            </a:fld>
            <a:endParaRPr lang="en-US" dirty="0"/>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124173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C3CB30A1-DFB7-4AB5-8601-E5A675A7F507}" type="datetime1">
              <a:rPr lang="en-US" smtClean="0"/>
              <a:t>2/19/2023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48746738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27" r:id="rId8"/>
    <p:sldLayoutId id="2147483728" r:id="rId9"/>
    <p:sldLayoutId id="2147483729" r:id="rId10"/>
    <p:sldLayoutId id="2147483737" r:id="rId11"/>
  </p:sldLayoutIdLst>
  <p:hf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8" Type="http://schemas.openxmlformats.org/officeDocument/2006/relationships/hyperlink" Target="https://www.healthline.com/health/baby/sensorimotor-stage%23activities" TargetMode="External"/><Relationship Id="rId3" Type="http://schemas.openxmlformats.org/officeDocument/2006/relationships/hyperlink" Target="https://www.verywellmind.com/what-is-object-permanence-2795405" TargetMode="External"/><Relationship Id="rId7" Type="http://schemas.openxmlformats.org/officeDocument/2006/relationships/hyperlink" Target="https://www.nidirect.gov.uk/articles/playgroups-and-creches%23:~:text=Cr%C3%A9ches%20which%20care%20for%20children%20for%20more%20than,voluntary%20body%2C%20a%20community%20group%20or%20private%20company."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britannica.com/biography/Jean-Piaget" TargetMode="External"/><Relationship Id="rId5" Type="http://schemas.openxmlformats.org/officeDocument/2006/relationships/hyperlink" Target="https://www.momjunction.com/articles/piaget-sensorimotor-stage-examples-definition-activities_00693557/" TargetMode="External"/><Relationship Id="rId4" Type="http://schemas.openxmlformats.org/officeDocument/2006/relationships/hyperlink" Target="https://www.webmd.com/baby/what-age-do-babies-have-object-permanence%23:~:text=Object%20permanence%20involves%20understanding%20that,in%20a%20baby's%20brain%20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33E598-8D60-A8C4-25B9-DD184E1FC419}"/>
              </a:ext>
            </a:extLst>
          </p:cNvPr>
          <p:cNvSpPr txBox="1"/>
          <p:nvPr/>
        </p:nvSpPr>
        <p:spPr>
          <a:xfrm>
            <a:off x="510988" y="1524000"/>
            <a:ext cx="10031506" cy="3693319"/>
          </a:xfrm>
          <a:prstGeom prst="rect">
            <a:avLst/>
          </a:prstGeom>
          <a:noFill/>
        </p:spPr>
        <p:txBody>
          <a:bodyPr wrap="square" rtlCol="0">
            <a:spAutoFit/>
          </a:bodyPr>
          <a:lstStyle/>
          <a:p>
            <a:r>
              <a:rPr lang="en-GB" b="1" u="sng" dirty="0">
                <a:latin typeface="+mj-lt"/>
              </a:rPr>
              <a:t>Contents Page</a:t>
            </a:r>
            <a:r>
              <a:rPr lang="en-GB" b="1" u="sng" dirty="0"/>
              <a:t>:</a:t>
            </a:r>
          </a:p>
          <a:p>
            <a:endParaRPr lang="en-GB" b="1" u="sng" dirty="0"/>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Title page………………………………………………………………………………………………...1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Introduction………………………………………………………………………………………………2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Creche activities………………………………………………………………………………………...3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Jean Piaget……………………………………………………………………………………………...4</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Creche activity 1…………….......................................................................................................5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Creche activity 2……………………………………………………………………………………...…6</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Conclusion……………………………………………………………………………………………….7</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Reference list……………………………………………………………………………………………8</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743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06" name="Rectangle 1030">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07" name="Rectangle 1032">
            <a:extLst>
              <a:ext uri="{FF2B5EF4-FFF2-40B4-BE49-F238E27FC236}">
                <a16:creationId xmlns:a16="http://schemas.microsoft.com/office/drawing/2014/main" id="{8DBEE602-02D2-420A-AFC1-438A1699A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F5AEC73-8213-6EF6-0B1B-4EEE8787BFEB}"/>
              </a:ext>
            </a:extLst>
          </p:cNvPr>
          <p:cNvSpPr>
            <a:spLocks noGrp="1"/>
          </p:cNvSpPr>
          <p:nvPr>
            <p:ph type="ctrTitle"/>
          </p:nvPr>
        </p:nvSpPr>
        <p:spPr>
          <a:xfrm>
            <a:off x="838200" y="400989"/>
            <a:ext cx="3962400" cy="2895600"/>
          </a:xfrm>
        </p:spPr>
        <p:txBody>
          <a:bodyPr vert="horz" lIns="91440" tIns="45720" rIns="91440" bIns="45720" rtlCol="0" anchor="b">
            <a:normAutofit/>
          </a:bodyPr>
          <a:lstStyle/>
          <a:p>
            <a:pPr algn="l"/>
            <a:r>
              <a:rPr lang="en-US" dirty="0">
                <a:solidFill>
                  <a:schemeClr val="tx2"/>
                </a:solidFill>
              </a:rPr>
              <a:t>Working with Children in a Social Care Setting </a:t>
            </a:r>
          </a:p>
        </p:txBody>
      </p:sp>
      <p:sp>
        <p:nvSpPr>
          <p:cNvPr id="3" name="Subtitle 2">
            <a:extLst>
              <a:ext uri="{FF2B5EF4-FFF2-40B4-BE49-F238E27FC236}">
                <a16:creationId xmlns:a16="http://schemas.microsoft.com/office/drawing/2014/main" id="{DA9FBF9C-37E6-6A53-7B87-5E9A0DB9A2E1}"/>
              </a:ext>
            </a:extLst>
          </p:cNvPr>
          <p:cNvSpPr>
            <a:spLocks noGrp="1"/>
          </p:cNvSpPr>
          <p:nvPr>
            <p:ph type="subTitle" idx="1"/>
          </p:nvPr>
        </p:nvSpPr>
        <p:spPr>
          <a:xfrm>
            <a:off x="835152" y="3503418"/>
            <a:ext cx="3962399" cy="1810740"/>
          </a:xfrm>
        </p:spPr>
        <p:txBody>
          <a:bodyPr vert="horz" lIns="91440" tIns="45720" rIns="91440" bIns="45720" rtlCol="0" anchor="t">
            <a:normAutofit/>
          </a:bodyPr>
          <a:lstStyle/>
          <a:p>
            <a:pPr algn="l"/>
            <a:r>
              <a:rPr lang="en-US" sz="2200" dirty="0">
                <a:solidFill>
                  <a:schemeClr val="tx2"/>
                </a:solidFill>
              </a:rPr>
              <a:t>Nazreen Akhtar - </a:t>
            </a:r>
            <a:r>
              <a:rPr lang="en-GB" sz="2000" dirty="0">
                <a:solidFill>
                  <a:schemeClr val="tx2"/>
                </a:solidFill>
              </a:rPr>
              <a:t>2128933</a:t>
            </a:r>
          </a:p>
          <a:p>
            <a:pPr algn="l"/>
            <a:endParaRPr lang="en-US" sz="2200" dirty="0">
              <a:solidFill>
                <a:schemeClr val="tx2"/>
              </a:solidFill>
            </a:endParaRPr>
          </a:p>
          <a:p>
            <a:pPr algn="l"/>
            <a:endParaRPr lang="en-US" sz="2200" dirty="0">
              <a:solidFill>
                <a:schemeClr val="tx2"/>
              </a:solidFill>
            </a:endParaRPr>
          </a:p>
          <a:p>
            <a:pPr algn="l"/>
            <a:endParaRPr lang="en-US" sz="2200" dirty="0">
              <a:solidFill>
                <a:schemeClr val="tx2"/>
              </a:solidFill>
            </a:endParaRPr>
          </a:p>
        </p:txBody>
      </p:sp>
      <p:pic>
        <p:nvPicPr>
          <p:cNvPr id="1026" name="Picture 2" descr="UK councils offered cash to take in asylum-seeking children for the long  term – Child in the City">
            <a:extLst>
              <a:ext uri="{FF2B5EF4-FFF2-40B4-BE49-F238E27FC236}">
                <a16:creationId xmlns:a16="http://schemas.microsoft.com/office/drawing/2014/main" id="{08B3A55D-9336-9922-53DE-4E516C2D2C1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86557" y="909738"/>
            <a:ext cx="6402214" cy="4113422"/>
          </a:xfrm>
          <a:prstGeom prst="rect">
            <a:avLst/>
          </a:prstGeom>
          <a:noFill/>
          <a:extLst>
            <a:ext uri="{909E8E84-426E-40DD-AFC4-6F175D3DCCD1}">
              <a14:hiddenFill xmlns:a14="http://schemas.microsoft.com/office/drawing/2010/main">
                <a:solidFill>
                  <a:srgbClr val="FFFFFF"/>
                </a:solidFill>
              </a14:hiddenFill>
            </a:ext>
          </a:extLst>
        </p:spPr>
      </p:pic>
      <p:sp>
        <p:nvSpPr>
          <p:cNvPr id="1108" name="Rectangle 1034">
            <a:extLst>
              <a:ext uri="{FF2B5EF4-FFF2-40B4-BE49-F238E27FC236}">
                <a16:creationId xmlns:a16="http://schemas.microsoft.com/office/drawing/2014/main" id="{B3FAB79E-1E1B-4287-B4EA-26E497404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30812"/>
            <a:ext cx="12192000" cy="1127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09" name="Rectangle 1036">
            <a:extLst>
              <a:ext uri="{FF2B5EF4-FFF2-40B4-BE49-F238E27FC236}">
                <a16:creationId xmlns:a16="http://schemas.microsoft.com/office/drawing/2014/main" id="{A22256D1-A993-4D2E-943C-2E87F8BFC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0" y="5730813"/>
            <a:ext cx="12191999" cy="1127186"/>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3F5A65A-4776-EF48-43F0-02BEEEE6D8BA}"/>
              </a:ext>
            </a:extLst>
          </p:cNvPr>
          <p:cNvSpPr txBox="1"/>
          <p:nvPr/>
        </p:nvSpPr>
        <p:spPr>
          <a:xfrm>
            <a:off x="835152" y="4029520"/>
            <a:ext cx="3722915" cy="1000274"/>
          </a:xfrm>
          <a:prstGeom prst="rect">
            <a:avLst/>
          </a:prstGeom>
          <a:noFill/>
        </p:spPr>
        <p:txBody>
          <a:bodyPr wrap="square" rtlCol="0">
            <a:spAutoFit/>
          </a:bodyPr>
          <a:lstStyle/>
          <a:p>
            <a:pPr>
              <a:spcAft>
                <a:spcPts val="600"/>
              </a:spcAft>
            </a:pPr>
            <a:r>
              <a:rPr lang="en-GB" dirty="0"/>
              <a:t>LCHS4006 – Psychology in Health and Social Care</a:t>
            </a:r>
          </a:p>
          <a:p>
            <a:pPr>
              <a:spcAft>
                <a:spcPts val="600"/>
              </a:spcAft>
            </a:pPr>
            <a:r>
              <a:rPr lang="en-GB" dirty="0"/>
              <a:t>Hayley Trower</a:t>
            </a:r>
          </a:p>
        </p:txBody>
      </p:sp>
      <p:sp>
        <p:nvSpPr>
          <p:cNvPr id="5" name="TextBox 4">
            <a:extLst>
              <a:ext uri="{FF2B5EF4-FFF2-40B4-BE49-F238E27FC236}">
                <a16:creationId xmlns:a16="http://schemas.microsoft.com/office/drawing/2014/main" id="{0203794B-CCBA-66B9-ED6B-2E848E6DA8AD}"/>
              </a:ext>
            </a:extLst>
          </p:cNvPr>
          <p:cNvSpPr txBox="1"/>
          <p:nvPr/>
        </p:nvSpPr>
        <p:spPr>
          <a:xfrm>
            <a:off x="5186557" y="5029794"/>
            <a:ext cx="336222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(Childinthecity, 2022)</a:t>
            </a:r>
          </a:p>
        </p:txBody>
      </p:sp>
      <p:sp>
        <p:nvSpPr>
          <p:cNvPr id="7" name="Slide Number Placeholder 6">
            <a:extLst>
              <a:ext uri="{FF2B5EF4-FFF2-40B4-BE49-F238E27FC236}">
                <a16:creationId xmlns:a16="http://schemas.microsoft.com/office/drawing/2014/main" id="{B9E91263-CA46-A924-27EF-05BE96A46248}"/>
              </a:ext>
            </a:extLst>
          </p:cNvPr>
          <p:cNvSpPr>
            <a:spLocks noGrp="1"/>
          </p:cNvSpPr>
          <p:nvPr>
            <p:ph type="sldNum" sz="quarter" idx="12"/>
          </p:nvPr>
        </p:nvSpPr>
        <p:spPr>
          <a:xfrm>
            <a:off x="8548777" y="6181164"/>
            <a:ext cx="2743200" cy="365125"/>
          </a:xfrm>
        </p:spPr>
        <p:txBody>
          <a:bodyPr/>
          <a:lstStyle/>
          <a:p>
            <a:r>
              <a:rPr lang="en-US" sz="1100" b="1" dirty="0"/>
              <a:t>1</a:t>
            </a:r>
          </a:p>
        </p:txBody>
      </p:sp>
    </p:spTree>
    <p:extLst>
      <p:ext uri="{BB962C8B-B14F-4D97-AF65-F5344CB8AC3E}">
        <p14:creationId xmlns:p14="http://schemas.microsoft.com/office/powerpoint/2010/main" val="1259099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7" name="Rectangle 205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9" name="Rectangle 205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1" name="Rectangle 206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3" name="Rectangle 206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3A278A-5403-BC01-A258-AD62B438F117}"/>
              </a:ext>
            </a:extLst>
          </p:cNvPr>
          <p:cNvSpPr>
            <a:spLocks noGrp="1"/>
          </p:cNvSpPr>
          <p:nvPr>
            <p:ph type="title"/>
          </p:nvPr>
        </p:nvSpPr>
        <p:spPr>
          <a:xfrm>
            <a:off x="838200" y="586992"/>
            <a:ext cx="4953000" cy="1664573"/>
          </a:xfrm>
        </p:spPr>
        <p:txBody>
          <a:bodyPr>
            <a:normAutofit/>
          </a:bodyPr>
          <a:lstStyle/>
          <a:p>
            <a:r>
              <a:rPr lang="en-GB" u="sng" dirty="0"/>
              <a:t>Introduction</a:t>
            </a:r>
          </a:p>
        </p:txBody>
      </p:sp>
      <p:sp>
        <p:nvSpPr>
          <p:cNvPr id="3" name="Content Placeholder 2">
            <a:extLst>
              <a:ext uri="{FF2B5EF4-FFF2-40B4-BE49-F238E27FC236}">
                <a16:creationId xmlns:a16="http://schemas.microsoft.com/office/drawing/2014/main" id="{A57F2903-EA15-E8EC-8D16-6F72558B0BB6}"/>
              </a:ext>
            </a:extLst>
          </p:cNvPr>
          <p:cNvSpPr>
            <a:spLocks noGrp="1"/>
          </p:cNvSpPr>
          <p:nvPr>
            <p:ph idx="1"/>
          </p:nvPr>
        </p:nvSpPr>
        <p:spPr>
          <a:xfrm>
            <a:off x="838519" y="2106853"/>
            <a:ext cx="4952681" cy="3728613"/>
          </a:xfrm>
        </p:spPr>
        <p:txBody>
          <a:bodyPr>
            <a:normAutofit fontScale="55000" lnSpcReduction="20000"/>
          </a:bodyPr>
          <a:lstStyle/>
          <a:p>
            <a:pPr marL="0" indent="0">
              <a:buNone/>
            </a:pPr>
            <a:r>
              <a:rPr lang="en-GB" sz="2900" dirty="0"/>
              <a:t>In this presentation I will be presenting </a:t>
            </a:r>
            <a:r>
              <a:rPr lang="en-GB" sz="2900" b="1" dirty="0"/>
              <a:t>two creche activities </a:t>
            </a:r>
            <a:r>
              <a:rPr lang="en-GB" sz="2900" dirty="0"/>
              <a:t>for Refugee children whilst there mothers attend a weekly one hour support session.</a:t>
            </a:r>
          </a:p>
          <a:p>
            <a:pPr marL="0" indent="0">
              <a:buNone/>
            </a:pPr>
            <a:r>
              <a:rPr lang="en-GB" sz="2900" dirty="0"/>
              <a:t>The activities will be for children aged between </a:t>
            </a:r>
            <a:r>
              <a:rPr lang="en-GB" sz="2900" b="1" dirty="0"/>
              <a:t>0-2 </a:t>
            </a:r>
            <a:r>
              <a:rPr lang="en-GB" sz="2900" dirty="0"/>
              <a:t>years and in the </a:t>
            </a:r>
            <a:r>
              <a:rPr lang="en-GB" sz="2900" b="1" dirty="0"/>
              <a:t>Sensorimotor stage </a:t>
            </a:r>
            <a:r>
              <a:rPr lang="en-GB" sz="2900" dirty="0"/>
              <a:t>of Jean Piaget's Theory. (The sensorimotor stage: What it is, its substages, and related activities 2023)</a:t>
            </a:r>
          </a:p>
          <a:p>
            <a:pPr marL="0" indent="0">
              <a:buNone/>
            </a:pPr>
            <a:r>
              <a:rPr lang="en-GB" sz="2900" b="1" dirty="0"/>
              <a:t>Sensorimotor Stage </a:t>
            </a:r>
            <a:r>
              <a:rPr lang="en-GB" sz="2900" dirty="0"/>
              <a:t>is the first 2 years of  a child's life. This stage involves children realising their surroundings themselves, they will be able to sense to piece together information about themselves.</a:t>
            </a:r>
          </a:p>
          <a:p>
            <a:pPr marL="0" indent="0">
              <a:buNone/>
            </a:pPr>
            <a:endParaRPr lang="en-GB" sz="3400" dirty="0"/>
          </a:p>
          <a:p>
            <a:pPr marL="0" indent="0">
              <a:buNone/>
            </a:pPr>
            <a:endParaRPr lang="en-GB" sz="2900" dirty="0"/>
          </a:p>
          <a:p>
            <a:pPr marL="0" indent="0">
              <a:buNone/>
            </a:pPr>
            <a:endParaRPr lang="en-GB" dirty="0"/>
          </a:p>
          <a:p>
            <a:endParaRPr lang="en-GB" sz="1800" dirty="0"/>
          </a:p>
        </p:txBody>
      </p:sp>
      <p:pic>
        <p:nvPicPr>
          <p:cNvPr id="2050" name="Picture 2" descr="My baby, the refugee: mothers on the hardest journey of their lives |  Refugees | The Guardian">
            <a:extLst>
              <a:ext uri="{FF2B5EF4-FFF2-40B4-BE49-F238E27FC236}">
                <a16:creationId xmlns:a16="http://schemas.microsoft.com/office/drawing/2014/main" id="{F02FB54A-C7A4-9B83-0C0E-00187CCC4F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726" t="2528" r="27690" b="-2529"/>
          <a:stretch/>
        </p:blipFill>
        <p:spPr bwMode="auto">
          <a:xfrm>
            <a:off x="6858001" y="567942"/>
            <a:ext cx="4724400" cy="571686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8D4DEF9E-ED05-A2B0-FC53-3D8446119C2E}"/>
              </a:ext>
            </a:extLst>
          </p:cNvPr>
          <p:cNvSpPr>
            <a:spLocks noGrp="1"/>
          </p:cNvSpPr>
          <p:nvPr>
            <p:ph type="sldNum" sz="quarter" idx="12"/>
          </p:nvPr>
        </p:nvSpPr>
        <p:spPr>
          <a:xfrm>
            <a:off x="8592671" y="6206276"/>
            <a:ext cx="2743200" cy="365125"/>
          </a:xfrm>
        </p:spPr>
        <p:txBody>
          <a:bodyPr/>
          <a:lstStyle/>
          <a:p>
            <a:r>
              <a:rPr lang="en-US" sz="1100" b="1" dirty="0">
                <a:solidFill>
                  <a:schemeClr val="tx2">
                    <a:lumMod val="75000"/>
                    <a:lumOff val="25000"/>
                    <a:alpha val="60000"/>
                  </a:schemeClr>
                </a:solidFill>
              </a:rPr>
              <a:t>2</a:t>
            </a:r>
          </a:p>
        </p:txBody>
      </p:sp>
    </p:spTree>
    <p:extLst>
      <p:ext uri="{BB962C8B-B14F-4D97-AF65-F5344CB8AC3E}">
        <p14:creationId xmlns:p14="http://schemas.microsoft.com/office/powerpoint/2010/main" val="92029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0" name="Rectangle 308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01" name="Rectangle 308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02" name="Rectangle 3084">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3" name="Rectangle 3086">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20925-EBC1-DC4C-0658-DCCD4E97BC38}"/>
              </a:ext>
            </a:extLst>
          </p:cNvPr>
          <p:cNvSpPr>
            <a:spLocks noGrp="1"/>
          </p:cNvSpPr>
          <p:nvPr>
            <p:ph type="title"/>
          </p:nvPr>
        </p:nvSpPr>
        <p:spPr>
          <a:xfrm>
            <a:off x="5638800" y="1066800"/>
            <a:ext cx="5334000" cy="1997075"/>
          </a:xfrm>
        </p:spPr>
        <p:txBody>
          <a:bodyPr>
            <a:normAutofit/>
          </a:bodyPr>
          <a:lstStyle/>
          <a:p>
            <a:r>
              <a:rPr lang="en-GB" u="sng" dirty="0">
                <a:solidFill>
                  <a:schemeClr val="tx2"/>
                </a:solidFill>
              </a:rPr>
              <a:t>Creche Activities </a:t>
            </a:r>
          </a:p>
        </p:txBody>
      </p:sp>
      <p:pic>
        <p:nvPicPr>
          <p:cNvPr id="3074" name="Picture 2" descr="Sensory Activities for Babies, Infants &amp; Toddlers | Procare">
            <a:extLst>
              <a:ext uri="{FF2B5EF4-FFF2-40B4-BE49-F238E27FC236}">
                <a16:creationId xmlns:a16="http://schemas.microsoft.com/office/drawing/2014/main" id="{73B898B7-2FEA-5AC5-70C8-F26B1260883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21070" y="1066800"/>
            <a:ext cx="3301083"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at Are Play-Based Learning Child Care Activities?">
            <a:extLst>
              <a:ext uri="{FF2B5EF4-FFF2-40B4-BE49-F238E27FC236}">
                <a16:creationId xmlns:a16="http://schemas.microsoft.com/office/drawing/2014/main" id="{15EB58A3-54AC-AA69-B420-5D62B000E99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459252" y="3598679"/>
            <a:ext cx="3424719" cy="2286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6FFEE7D-A08C-D457-DBAF-427BD4D4FD3D}"/>
              </a:ext>
            </a:extLst>
          </p:cNvPr>
          <p:cNvSpPr>
            <a:spLocks noGrp="1"/>
          </p:cNvSpPr>
          <p:nvPr>
            <p:ph idx="1"/>
          </p:nvPr>
        </p:nvSpPr>
        <p:spPr>
          <a:xfrm>
            <a:off x="5515827" y="2608080"/>
            <a:ext cx="5216921" cy="3183120"/>
          </a:xfrm>
        </p:spPr>
        <p:txBody>
          <a:bodyPr>
            <a:normAutofit/>
          </a:bodyPr>
          <a:lstStyle/>
          <a:p>
            <a:endParaRPr lang="en-GB" sz="1300" dirty="0">
              <a:solidFill>
                <a:schemeClr val="tx2"/>
              </a:solidFill>
              <a:latin typeface="Arial" panose="020B0604020202020204" pitchFamily="34" charset="0"/>
              <a:cs typeface="Arial" panose="020B0604020202020204" pitchFamily="34" charset="0"/>
            </a:endParaRPr>
          </a:p>
          <a:p>
            <a:r>
              <a:rPr lang="en-GB" sz="1300" dirty="0">
                <a:solidFill>
                  <a:schemeClr val="tx2"/>
                </a:solidFill>
                <a:latin typeface="Arial" panose="020B0604020202020204" pitchFamily="34" charset="0"/>
                <a:cs typeface="Arial" panose="020B0604020202020204" pitchFamily="34" charset="0"/>
              </a:rPr>
              <a:t>Children are given creche activities when their parents aren’t available as they are off to work or have other tasks to complete. </a:t>
            </a:r>
          </a:p>
          <a:p>
            <a:r>
              <a:rPr lang="en-GB" sz="1300" dirty="0">
                <a:solidFill>
                  <a:schemeClr val="tx2"/>
                </a:solidFill>
                <a:latin typeface="Arial" panose="020B0604020202020204" pitchFamily="34" charset="0"/>
                <a:cs typeface="Arial" panose="020B0604020202020204" pitchFamily="34" charset="0"/>
              </a:rPr>
              <a:t>They can be attending classes, working, or shopping. In this instance, the mothers will go to a weekly session that lasts an hour.</a:t>
            </a:r>
          </a:p>
          <a:p>
            <a:r>
              <a:rPr lang="en-GB" sz="1300" dirty="0">
                <a:solidFill>
                  <a:schemeClr val="tx2"/>
                </a:solidFill>
                <a:latin typeface="Arial" panose="020B0604020202020204" pitchFamily="34" charset="0"/>
                <a:cs typeface="Arial" panose="020B0604020202020204" pitchFamily="34" charset="0"/>
              </a:rPr>
              <a:t>The importance of Creche Activities is that it allows children develop by helping them use there brain and interact with others. </a:t>
            </a:r>
            <a:r>
              <a:rPr lang="en-GB" sz="1100" i="1" dirty="0">
                <a:solidFill>
                  <a:schemeClr val="tx2"/>
                </a:solidFill>
                <a:effectLst/>
                <a:latin typeface="Arial" panose="020B0604020202020204" pitchFamily="34" charset="0"/>
                <a:cs typeface="Arial" panose="020B0604020202020204" pitchFamily="34" charset="0"/>
              </a:rPr>
              <a:t>(Playgroups and Crèches</a:t>
            </a:r>
            <a:r>
              <a:rPr lang="en-GB" sz="1100" i="1" dirty="0">
                <a:solidFill>
                  <a:schemeClr val="tx2"/>
                </a:solidFill>
                <a:latin typeface="Arial" panose="020B0604020202020204" pitchFamily="34" charset="0"/>
                <a:cs typeface="Arial" panose="020B0604020202020204" pitchFamily="34" charset="0"/>
              </a:rPr>
              <a:t>, </a:t>
            </a:r>
            <a:r>
              <a:rPr lang="en-GB" sz="1100" dirty="0">
                <a:solidFill>
                  <a:schemeClr val="tx2"/>
                </a:solidFill>
                <a:effectLst/>
                <a:latin typeface="Arial" panose="020B0604020202020204" pitchFamily="34" charset="0"/>
                <a:cs typeface="Arial" panose="020B0604020202020204" pitchFamily="34" charset="0"/>
              </a:rPr>
              <a:t>2021</a:t>
            </a:r>
            <a:r>
              <a:rPr lang="en-GB" sz="1100" dirty="0">
                <a:solidFill>
                  <a:schemeClr val="tx2"/>
                </a:solidFill>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CC5B6699-2789-E2F0-F996-88615305E0BA}"/>
              </a:ext>
            </a:extLst>
          </p:cNvPr>
          <p:cNvSpPr txBox="1"/>
          <p:nvPr/>
        </p:nvSpPr>
        <p:spPr>
          <a:xfrm>
            <a:off x="1456205" y="5868948"/>
            <a:ext cx="202720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(Tootris, 2023)</a:t>
            </a:r>
          </a:p>
        </p:txBody>
      </p:sp>
      <p:sp>
        <p:nvSpPr>
          <p:cNvPr id="5" name="TextBox 4">
            <a:extLst>
              <a:ext uri="{FF2B5EF4-FFF2-40B4-BE49-F238E27FC236}">
                <a16:creationId xmlns:a16="http://schemas.microsoft.com/office/drawing/2014/main" id="{0D726C9A-5548-320D-CB97-5384EE33B680}"/>
              </a:ext>
            </a:extLst>
          </p:cNvPr>
          <p:cNvSpPr txBox="1"/>
          <p:nvPr/>
        </p:nvSpPr>
        <p:spPr>
          <a:xfrm>
            <a:off x="1456205" y="3344935"/>
            <a:ext cx="336594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(Procare Solutions, 2020)</a:t>
            </a:r>
          </a:p>
        </p:txBody>
      </p:sp>
      <p:sp>
        <p:nvSpPr>
          <p:cNvPr id="7" name="Slide Number Placeholder 6">
            <a:extLst>
              <a:ext uri="{FF2B5EF4-FFF2-40B4-BE49-F238E27FC236}">
                <a16:creationId xmlns:a16="http://schemas.microsoft.com/office/drawing/2014/main" id="{E546E93B-936B-7B38-1BA3-424F1C90FAA1}"/>
              </a:ext>
            </a:extLst>
          </p:cNvPr>
          <p:cNvSpPr>
            <a:spLocks noGrp="1"/>
          </p:cNvSpPr>
          <p:nvPr>
            <p:ph type="sldNum" sz="quarter" idx="12"/>
          </p:nvPr>
        </p:nvSpPr>
        <p:spPr>
          <a:xfrm>
            <a:off x="8592671" y="6199094"/>
            <a:ext cx="2743200" cy="365125"/>
          </a:xfrm>
        </p:spPr>
        <p:txBody>
          <a:bodyPr/>
          <a:lstStyle/>
          <a:p>
            <a:r>
              <a:rPr lang="en-US" sz="1100" b="1" dirty="0"/>
              <a:t>3</a:t>
            </a:r>
          </a:p>
        </p:txBody>
      </p:sp>
    </p:spTree>
    <p:extLst>
      <p:ext uri="{BB962C8B-B14F-4D97-AF65-F5344CB8AC3E}">
        <p14:creationId xmlns:p14="http://schemas.microsoft.com/office/powerpoint/2010/main" val="2279743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3" name="Rectangle 615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5" name="Rectangle 615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7" name="Rectangle 615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9" name="Rectangle 615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30B28F5-A18C-CA9C-8125-548B3F665DB3}"/>
              </a:ext>
            </a:extLst>
          </p:cNvPr>
          <p:cNvSpPr>
            <a:spLocks noGrp="1"/>
          </p:cNvSpPr>
          <p:nvPr>
            <p:ph type="title"/>
          </p:nvPr>
        </p:nvSpPr>
        <p:spPr>
          <a:xfrm>
            <a:off x="6553200" y="586992"/>
            <a:ext cx="4953000" cy="1664573"/>
          </a:xfrm>
        </p:spPr>
        <p:txBody>
          <a:bodyPr>
            <a:normAutofit/>
          </a:bodyPr>
          <a:lstStyle/>
          <a:p>
            <a:r>
              <a:rPr lang="en-GB" u="sng" dirty="0">
                <a:solidFill>
                  <a:schemeClr val="tx2"/>
                </a:solidFill>
              </a:rPr>
              <a:t>Jean Piaget</a:t>
            </a:r>
          </a:p>
        </p:txBody>
      </p:sp>
      <p:pic>
        <p:nvPicPr>
          <p:cNvPr id="6146" name="Picture 2" descr="Jean Piaget | Biography, Theory, &amp; Facts | Britannica">
            <a:extLst>
              <a:ext uri="{FF2B5EF4-FFF2-40B4-BE49-F238E27FC236}">
                <a16:creationId xmlns:a16="http://schemas.microsoft.com/office/drawing/2014/main" id="{3284E86F-8742-F635-CE54-8BF2E18D241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9266" y="559313"/>
            <a:ext cx="4058972" cy="57168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635B4C8-5650-7545-97BB-1B9FCDA32811}"/>
              </a:ext>
            </a:extLst>
          </p:cNvPr>
          <p:cNvSpPr>
            <a:spLocks noGrp="1"/>
          </p:cNvSpPr>
          <p:nvPr>
            <p:ph idx="1"/>
          </p:nvPr>
        </p:nvSpPr>
        <p:spPr>
          <a:xfrm>
            <a:off x="6553519" y="1878253"/>
            <a:ext cx="5257481" cy="4776547"/>
          </a:xfrm>
        </p:spPr>
        <p:txBody>
          <a:bodyPr>
            <a:normAutofit/>
          </a:bodyPr>
          <a:lstStyle/>
          <a:p>
            <a:pPr marL="0" indent="0">
              <a:buNone/>
            </a:pPr>
            <a:r>
              <a:rPr lang="en-GB" sz="1400" dirty="0">
                <a:solidFill>
                  <a:schemeClr val="tx2"/>
                </a:solidFill>
                <a:latin typeface="Arial" panose="020B0604020202020204" pitchFamily="34" charset="0"/>
                <a:cs typeface="Arial" panose="020B0604020202020204" pitchFamily="34" charset="0"/>
              </a:rPr>
              <a:t>Jean Piaget was a psychologists and epistemologists.</a:t>
            </a:r>
          </a:p>
          <a:p>
            <a:pPr marL="0" indent="0">
              <a:buNone/>
            </a:pPr>
            <a:r>
              <a:rPr lang="en-GB" sz="1400" dirty="0">
                <a:solidFill>
                  <a:schemeClr val="tx2"/>
                </a:solidFill>
                <a:latin typeface="Arial" panose="020B0604020202020204" pitchFamily="34" charset="0"/>
                <a:cs typeface="Arial" panose="020B0604020202020204" pitchFamily="34" charset="0"/>
              </a:rPr>
              <a:t>He developed the theory of Human Cognitive (Genetic Epistemology).</a:t>
            </a:r>
          </a:p>
          <a:p>
            <a:pPr marL="0" indent="0">
              <a:buNone/>
            </a:pPr>
            <a:r>
              <a:rPr lang="en-GB" sz="1400" dirty="0">
                <a:solidFill>
                  <a:schemeClr val="tx2"/>
                </a:solidFill>
                <a:latin typeface="Arial" panose="020B0604020202020204" pitchFamily="34" charset="0"/>
                <a:cs typeface="Arial" panose="020B0604020202020204" pitchFamily="34" charset="0"/>
              </a:rPr>
              <a:t>One of the first voices in the subject of child psychology was Jean Piaget. </a:t>
            </a:r>
          </a:p>
          <a:p>
            <a:pPr marL="0" indent="0">
              <a:buNone/>
            </a:pPr>
            <a:r>
              <a:rPr lang="en-GB" sz="1400" b="1" dirty="0">
                <a:solidFill>
                  <a:schemeClr val="tx2"/>
                </a:solidFill>
                <a:latin typeface="Arial" panose="020B0604020202020204" pitchFamily="34" charset="0"/>
                <a:cs typeface="Arial" panose="020B0604020202020204" pitchFamily="34" charset="0"/>
              </a:rPr>
              <a:t>Sensorimotor, preoperational, concrete operational, and formal operational </a:t>
            </a:r>
            <a:r>
              <a:rPr lang="en-GB" sz="1400" dirty="0">
                <a:solidFill>
                  <a:schemeClr val="tx2"/>
                </a:solidFill>
                <a:latin typeface="Arial" panose="020B0604020202020204" pitchFamily="34" charset="0"/>
                <a:cs typeface="Arial" panose="020B0604020202020204" pitchFamily="34" charset="0"/>
              </a:rPr>
              <a:t>are the four stages of this cognitive framework. </a:t>
            </a:r>
          </a:p>
          <a:p>
            <a:pPr marL="0" indent="0">
              <a:buNone/>
            </a:pPr>
            <a:r>
              <a:rPr lang="en-GB" sz="1400" dirty="0">
                <a:solidFill>
                  <a:schemeClr val="tx2"/>
                </a:solidFill>
                <a:latin typeface="Arial" panose="020B0604020202020204" pitchFamily="34" charset="0"/>
                <a:cs typeface="Arial" panose="020B0604020202020204" pitchFamily="34" charset="0"/>
              </a:rPr>
              <a:t>Jean Piaget's discoveries had a great significant, children do not inherit the same cognitive abilities as adults. Children's cognitive processes however involves:</a:t>
            </a:r>
          </a:p>
          <a:p>
            <a:r>
              <a:rPr lang="en-GB" sz="1400" dirty="0">
                <a:solidFill>
                  <a:schemeClr val="tx2"/>
                </a:solidFill>
                <a:latin typeface="Arial" panose="020B0604020202020204" pitchFamily="34" charset="0"/>
                <a:cs typeface="Arial" panose="020B0604020202020204" pitchFamily="34" charset="0"/>
              </a:rPr>
              <a:t>Develop over time</a:t>
            </a:r>
          </a:p>
          <a:p>
            <a:r>
              <a:rPr lang="en-GB" sz="1400" dirty="0">
                <a:solidFill>
                  <a:schemeClr val="tx2"/>
                </a:solidFill>
                <a:latin typeface="Arial" panose="020B0604020202020204" pitchFamily="34" charset="0"/>
                <a:cs typeface="Arial" panose="020B0604020202020204" pitchFamily="34" charset="0"/>
              </a:rPr>
              <a:t>Develop in response to their environment</a:t>
            </a:r>
          </a:p>
          <a:p>
            <a:r>
              <a:rPr lang="en-GB" sz="1400" dirty="0">
                <a:solidFill>
                  <a:schemeClr val="tx2"/>
                </a:solidFill>
                <a:latin typeface="Arial" panose="020B0604020202020204" pitchFamily="34" charset="0"/>
                <a:cs typeface="Arial" panose="020B0604020202020204" pitchFamily="34" charset="0"/>
              </a:rPr>
              <a:t>Updated with exposure to new information.</a:t>
            </a:r>
          </a:p>
          <a:p>
            <a:pPr marL="0" indent="0">
              <a:buNone/>
            </a:pPr>
            <a:endParaRPr lang="en-GB" sz="1800" dirty="0">
              <a:solidFill>
                <a:schemeClr val="tx2"/>
              </a:solidFill>
            </a:endParaRPr>
          </a:p>
        </p:txBody>
      </p:sp>
      <p:sp>
        <p:nvSpPr>
          <p:cNvPr id="7" name="TextBox 6">
            <a:extLst>
              <a:ext uri="{FF2B5EF4-FFF2-40B4-BE49-F238E27FC236}">
                <a16:creationId xmlns:a16="http://schemas.microsoft.com/office/drawing/2014/main" id="{B67AFE86-B5D2-8D21-9D40-6A4681ACF2DE}"/>
              </a:ext>
            </a:extLst>
          </p:cNvPr>
          <p:cNvSpPr txBox="1"/>
          <p:nvPr/>
        </p:nvSpPr>
        <p:spPr>
          <a:xfrm>
            <a:off x="805544" y="6272033"/>
            <a:ext cx="447402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(Britannica, 2023)</a:t>
            </a:r>
          </a:p>
        </p:txBody>
      </p:sp>
      <p:sp>
        <p:nvSpPr>
          <p:cNvPr id="5" name="Slide Number Placeholder 4">
            <a:extLst>
              <a:ext uri="{FF2B5EF4-FFF2-40B4-BE49-F238E27FC236}">
                <a16:creationId xmlns:a16="http://schemas.microsoft.com/office/drawing/2014/main" id="{684031C2-4B6D-B43C-F461-A4DE7D6932CA}"/>
              </a:ext>
            </a:extLst>
          </p:cNvPr>
          <p:cNvSpPr>
            <a:spLocks noGrp="1"/>
          </p:cNvSpPr>
          <p:nvPr>
            <p:ph type="sldNum" sz="quarter" idx="12"/>
          </p:nvPr>
        </p:nvSpPr>
        <p:spPr>
          <a:xfrm>
            <a:off x="8643256" y="6168518"/>
            <a:ext cx="2743200" cy="365125"/>
          </a:xfrm>
        </p:spPr>
        <p:txBody>
          <a:bodyPr/>
          <a:lstStyle/>
          <a:p>
            <a:r>
              <a:rPr lang="en-US" sz="1100" b="1" dirty="0">
                <a:solidFill>
                  <a:schemeClr val="tx2">
                    <a:lumMod val="75000"/>
                    <a:lumOff val="25000"/>
                    <a:alpha val="60000"/>
                  </a:schemeClr>
                </a:solidFill>
              </a:rPr>
              <a:t>4</a:t>
            </a:r>
          </a:p>
        </p:txBody>
      </p:sp>
    </p:spTree>
    <p:extLst>
      <p:ext uri="{BB962C8B-B14F-4D97-AF65-F5344CB8AC3E}">
        <p14:creationId xmlns:p14="http://schemas.microsoft.com/office/powerpoint/2010/main" val="196942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18" name="Rectangle 4117">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EFDFE18-3AD5-7245-0354-7975F41661DB}"/>
              </a:ext>
            </a:extLst>
          </p:cNvPr>
          <p:cNvSpPr>
            <a:spLocks noGrp="1"/>
          </p:cNvSpPr>
          <p:nvPr>
            <p:ph type="title"/>
          </p:nvPr>
        </p:nvSpPr>
        <p:spPr>
          <a:xfrm>
            <a:off x="838200" y="586992"/>
            <a:ext cx="4953000" cy="1664573"/>
          </a:xfrm>
        </p:spPr>
        <p:txBody>
          <a:bodyPr>
            <a:normAutofit/>
          </a:bodyPr>
          <a:lstStyle/>
          <a:p>
            <a:r>
              <a:rPr lang="en-GB" u="sng" dirty="0">
                <a:solidFill>
                  <a:schemeClr val="tx2"/>
                </a:solidFill>
              </a:rPr>
              <a:t>Creche Activity 1 </a:t>
            </a:r>
          </a:p>
        </p:txBody>
      </p:sp>
      <p:sp>
        <p:nvSpPr>
          <p:cNvPr id="3" name="Content Placeholder 2">
            <a:extLst>
              <a:ext uri="{FF2B5EF4-FFF2-40B4-BE49-F238E27FC236}">
                <a16:creationId xmlns:a16="http://schemas.microsoft.com/office/drawing/2014/main" id="{F2763D95-A186-C6CC-F2A1-BB8C85376D17}"/>
              </a:ext>
            </a:extLst>
          </p:cNvPr>
          <p:cNvSpPr>
            <a:spLocks noGrp="1"/>
          </p:cNvSpPr>
          <p:nvPr>
            <p:ph idx="1"/>
          </p:nvPr>
        </p:nvSpPr>
        <p:spPr>
          <a:xfrm>
            <a:off x="683071" y="1882736"/>
            <a:ext cx="4952681" cy="4366584"/>
          </a:xfrm>
        </p:spPr>
        <p:txBody>
          <a:bodyPr>
            <a:normAutofit fontScale="92500" lnSpcReduction="10000"/>
          </a:bodyPr>
          <a:lstStyle/>
          <a:p>
            <a:pPr marL="0" indent="0">
              <a:lnSpc>
                <a:spcPct val="100000"/>
              </a:lnSpc>
              <a:buNone/>
            </a:pPr>
            <a:r>
              <a:rPr lang="en-GB" sz="1200" b="1" dirty="0">
                <a:solidFill>
                  <a:schemeClr val="tx2"/>
                </a:solidFill>
                <a:latin typeface="Arial" panose="020B0604020202020204" pitchFamily="34" charset="0"/>
                <a:cs typeface="Arial" panose="020B0604020202020204" pitchFamily="34" charset="0"/>
              </a:rPr>
              <a:t>Tactile Play:</a:t>
            </a:r>
          </a:p>
          <a:p>
            <a:pPr marL="0" indent="0">
              <a:lnSpc>
                <a:spcPct val="100000"/>
              </a:lnSpc>
              <a:buNone/>
            </a:pPr>
            <a:r>
              <a:rPr lang="en-GB" sz="1200" dirty="0">
                <a:solidFill>
                  <a:schemeClr val="tx2"/>
                </a:solidFill>
                <a:latin typeface="Arial" panose="020B0604020202020204" pitchFamily="34" charset="0"/>
                <a:cs typeface="Arial" panose="020B0604020202020204" pitchFamily="34" charset="0"/>
              </a:rPr>
              <a:t>Tactile Play, type of activity consists of children playing with various amounts of substances which they can manipulate. This activity can help them learn and have an understanding of different sensations and textures. This can support them with their level of creativity and motor skills. One of the first skills a child learns is touching and feeling, this is due to the reason of not having the ability to develop there language skills. Touching gives them the opportunity to explore objects and play with them.</a:t>
            </a:r>
          </a:p>
          <a:p>
            <a:pPr marL="0" indent="0">
              <a:lnSpc>
                <a:spcPct val="100000"/>
              </a:lnSpc>
              <a:buNone/>
            </a:pPr>
            <a:r>
              <a:rPr lang="en-GB" sz="1200" dirty="0">
                <a:solidFill>
                  <a:schemeClr val="tx2"/>
                </a:solidFill>
                <a:latin typeface="Arial" panose="020B0604020202020204" pitchFamily="34" charset="0"/>
                <a:cs typeface="Arial" panose="020B0604020202020204" pitchFamily="34" charset="0"/>
              </a:rPr>
              <a:t>This activity has been discovered by Jean Piaget.</a:t>
            </a:r>
          </a:p>
          <a:p>
            <a:pPr>
              <a:lnSpc>
                <a:spcPct val="100000"/>
              </a:lnSpc>
            </a:pPr>
            <a:r>
              <a:rPr lang="en-GB" sz="1200" dirty="0">
                <a:solidFill>
                  <a:schemeClr val="tx2"/>
                </a:solidFill>
                <a:latin typeface="Arial" panose="020B0604020202020204" pitchFamily="34" charset="0"/>
                <a:cs typeface="Arial" panose="020B0604020202020204" pitchFamily="34" charset="0"/>
              </a:rPr>
              <a:t>For example give the child play dough in a variety of colours. Show how to make balls, flatten them, or combine smaller balls to form larger ones.</a:t>
            </a:r>
          </a:p>
          <a:p>
            <a:pPr>
              <a:lnSpc>
                <a:spcPct val="100000"/>
              </a:lnSpc>
            </a:pPr>
            <a:r>
              <a:rPr lang="en-GB" sz="1200" dirty="0">
                <a:solidFill>
                  <a:schemeClr val="tx2"/>
                </a:solidFill>
                <a:latin typeface="Arial" panose="020B0604020202020204" pitchFamily="34" charset="0"/>
                <a:cs typeface="Arial" panose="020B0604020202020204" pitchFamily="34" charset="0"/>
              </a:rPr>
              <a:t>Rolling and Bouncing a ball is another example of this activity. An increase in motor coordination and fine motor skills are the benefits of this activity. Balls with bells or any other type of noise maker can be more effective, along with balls with different forms and colours. The children should be encouraged to catch the balls and return them to you. (Raypole, 2019)</a:t>
            </a:r>
          </a:p>
          <a:p>
            <a:pPr>
              <a:lnSpc>
                <a:spcPct val="100000"/>
              </a:lnSpc>
            </a:pPr>
            <a:r>
              <a:rPr lang="en-GB" sz="1200" dirty="0">
                <a:solidFill>
                  <a:schemeClr val="tx2"/>
                </a:solidFill>
                <a:latin typeface="Arial" panose="020B0604020202020204" pitchFamily="34" charset="0"/>
                <a:cs typeface="Arial" panose="020B0604020202020204" pitchFamily="34" charset="0"/>
              </a:rPr>
              <a:t>Another example is providing children with empty bowls in which they are encouraged to fill them up with water. This teaches the children how to combine colours with creative artwork using their hands or fingerprints is another technique involved in Tactile Play. Providing kids with some toys and games that let them tap or hammer out music. (Garoo &amp; Putten, 2023)</a:t>
            </a:r>
          </a:p>
          <a:p>
            <a:pPr>
              <a:lnSpc>
                <a:spcPct val="100000"/>
              </a:lnSpc>
            </a:pPr>
            <a:endParaRPr lang="en-GB" sz="1200" dirty="0">
              <a:solidFill>
                <a:schemeClr val="tx2"/>
              </a:solidFill>
              <a:latin typeface="Arial" panose="020B0604020202020204" pitchFamily="34" charset="0"/>
              <a:cs typeface="Arial" panose="020B0604020202020204" pitchFamily="34" charset="0"/>
            </a:endParaRPr>
          </a:p>
          <a:p>
            <a:pPr>
              <a:lnSpc>
                <a:spcPct val="100000"/>
              </a:lnSpc>
            </a:pPr>
            <a:endParaRPr lang="en-GB" sz="1200" dirty="0">
              <a:solidFill>
                <a:schemeClr val="tx2"/>
              </a:solidFill>
              <a:latin typeface="Arial" panose="020B0604020202020204" pitchFamily="34" charset="0"/>
              <a:cs typeface="Arial" panose="020B0604020202020204" pitchFamily="34" charset="0"/>
            </a:endParaRPr>
          </a:p>
          <a:p>
            <a:pPr marL="0" indent="0">
              <a:lnSpc>
                <a:spcPct val="100000"/>
              </a:lnSpc>
              <a:buNone/>
            </a:pPr>
            <a:endParaRPr lang="en-GB" sz="1200" dirty="0">
              <a:solidFill>
                <a:schemeClr val="tx2"/>
              </a:solidFill>
              <a:latin typeface="Arial" panose="020B0604020202020204" pitchFamily="34" charset="0"/>
              <a:cs typeface="Arial" panose="020B0604020202020204" pitchFamily="34" charset="0"/>
            </a:endParaRPr>
          </a:p>
          <a:p>
            <a:pPr marL="0" indent="0">
              <a:lnSpc>
                <a:spcPct val="100000"/>
              </a:lnSpc>
              <a:buNone/>
            </a:pPr>
            <a:endParaRPr lang="en-GB" sz="1100" b="1" dirty="0">
              <a:solidFill>
                <a:schemeClr val="tx2"/>
              </a:solidFill>
            </a:endParaRPr>
          </a:p>
          <a:p>
            <a:pPr marL="0" indent="0">
              <a:lnSpc>
                <a:spcPct val="100000"/>
              </a:lnSpc>
              <a:buNone/>
            </a:pPr>
            <a:endParaRPr lang="en-GB" sz="1100" b="1" dirty="0">
              <a:solidFill>
                <a:schemeClr val="tx2"/>
              </a:solidFill>
            </a:endParaRPr>
          </a:p>
        </p:txBody>
      </p:sp>
      <p:sp>
        <p:nvSpPr>
          <p:cNvPr id="4120" name="Rectangle 4119">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22" name="Rectangle 4121">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5352" y="0"/>
            <a:ext cx="594664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24" name="Rectangle 4123">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5352" y="0"/>
            <a:ext cx="59436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00" name="Picture 4" descr="7 Years of Conflict in Syria: Meet 7 Refugee Children Who Dream of Home |  Action Against Hunger">
            <a:extLst>
              <a:ext uri="{FF2B5EF4-FFF2-40B4-BE49-F238E27FC236}">
                <a16:creationId xmlns:a16="http://schemas.microsoft.com/office/drawing/2014/main" id="{8F1BFFEE-BD01-25FE-E05B-2960A7C7B3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3489"/>
          <a:stretch/>
        </p:blipFill>
        <p:spPr bwMode="auto">
          <a:xfrm>
            <a:off x="6626750" y="190599"/>
            <a:ext cx="4724400" cy="272815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Sensory Play Room | Farmington Libraries">
            <a:extLst>
              <a:ext uri="{FF2B5EF4-FFF2-40B4-BE49-F238E27FC236}">
                <a16:creationId xmlns:a16="http://schemas.microsoft.com/office/drawing/2014/main" id="{B8004AFE-9C25-A4D1-C077-7EE1E312FD9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3489"/>
          <a:stretch/>
        </p:blipFill>
        <p:spPr bwMode="auto">
          <a:xfrm>
            <a:off x="6854952" y="3521169"/>
            <a:ext cx="4724400" cy="272815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8F17D0-3B27-FBB7-4262-F65DD2EA4F27}"/>
              </a:ext>
            </a:extLst>
          </p:cNvPr>
          <p:cNvSpPr txBox="1"/>
          <p:nvPr/>
        </p:nvSpPr>
        <p:spPr>
          <a:xfrm>
            <a:off x="6854952" y="6260244"/>
            <a:ext cx="4169044"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Farmington Libraries, 2023)</a:t>
            </a:r>
          </a:p>
        </p:txBody>
      </p:sp>
      <p:sp>
        <p:nvSpPr>
          <p:cNvPr id="11" name="TextBox 10">
            <a:extLst>
              <a:ext uri="{FF2B5EF4-FFF2-40B4-BE49-F238E27FC236}">
                <a16:creationId xmlns:a16="http://schemas.microsoft.com/office/drawing/2014/main" id="{7B881EC8-AE58-CFA7-2526-28D3EE380BAD}"/>
              </a:ext>
            </a:extLst>
          </p:cNvPr>
          <p:cNvSpPr txBox="1"/>
          <p:nvPr/>
        </p:nvSpPr>
        <p:spPr>
          <a:xfrm>
            <a:off x="6626033" y="2929674"/>
            <a:ext cx="334293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(Action against hunger, 2018)</a:t>
            </a:r>
          </a:p>
        </p:txBody>
      </p:sp>
      <p:sp>
        <p:nvSpPr>
          <p:cNvPr id="13" name="Slide Number Placeholder 12">
            <a:extLst>
              <a:ext uri="{FF2B5EF4-FFF2-40B4-BE49-F238E27FC236}">
                <a16:creationId xmlns:a16="http://schemas.microsoft.com/office/drawing/2014/main" id="{ACCBBE36-2A96-28D3-1ACA-57FE1BB6A02E}"/>
              </a:ext>
            </a:extLst>
          </p:cNvPr>
          <p:cNvSpPr>
            <a:spLocks noGrp="1"/>
          </p:cNvSpPr>
          <p:nvPr>
            <p:ph type="sldNum" sz="quarter" idx="12"/>
          </p:nvPr>
        </p:nvSpPr>
        <p:spPr>
          <a:xfrm>
            <a:off x="8597366" y="6249320"/>
            <a:ext cx="2743200" cy="365125"/>
          </a:xfrm>
        </p:spPr>
        <p:txBody>
          <a:bodyPr/>
          <a:lstStyle/>
          <a:p>
            <a:r>
              <a:rPr lang="en-US" sz="1100" b="1" dirty="0"/>
              <a:t>5</a:t>
            </a:r>
          </a:p>
        </p:txBody>
      </p:sp>
    </p:spTree>
    <p:extLst>
      <p:ext uri="{BB962C8B-B14F-4D97-AF65-F5344CB8AC3E}">
        <p14:creationId xmlns:p14="http://schemas.microsoft.com/office/powerpoint/2010/main" val="2699016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31" name="Rectangle 513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33" name="Rectangle 5132">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Rectangle 5134">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660BD-DB35-A43F-E018-28B77DE423B7}"/>
              </a:ext>
            </a:extLst>
          </p:cNvPr>
          <p:cNvSpPr>
            <a:spLocks noGrp="1"/>
          </p:cNvSpPr>
          <p:nvPr>
            <p:ph type="title"/>
          </p:nvPr>
        </p:nvSpPr>
        <p:spPr>
          <a:xfrm>
            <a:off x="5638800" y="668929"/>
            <a:ext cx="5334000" cy="1997075"/>
          </a:xfrm>
        </p:spPr>
        <p:txBody>
          <a:bodyPr>
            <a:normAutofit/>
          </a:bodyPr>
          <a:lstStyle/>
          <a:p>
            <a:r>
              <a:rPr lang="en-GB" u="sng" dirty="0">
                <a:solidFill>
                  <a:schemeClr val="tx2"/>
                </a:solidFill>
              </a:rPr>
              <a:t>Creche Activity 2 </a:t>
            </a:r>
            <a:endParaRPr lang="en-GB" dirty="0">
              <a:solidFill>
                <a:schemeClr val="tx2"/>
              </a:solidFill>
            </a:endParaRPr>
          </a:p>
        </p:txBody>
      </p:sp>
      <p:pic>
        <p:nvPicPr>
          <p:cNvPr id="5124" name="Picture 4" descr="What is Object Permanence – Happiest Baby">
            <a:extLst>
              <a:ext uri="{FF2B5EF4-FFF2-40B4-BE49-F238E27FC236}">
                <a16:creationId xmlns:a16="http://schemas.microsoft.com/office/drawing/2014/main" id="{CEEE7A0C-D4B9-B375-4A8D-B39137A8DA2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30540" y="778751"/>
            <a:ext cx="3424719" cy="22860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What Is Object Permanence? Definition &amp; How Babies Learn">
            <a:extLst>
              <a:ext uri="{FF2B5EF4-FFF2-40B4-BE49-F238E27FC236}">
                <a16:creationId xmlns:a16="http://schemas.microsoft.com/office/drawing/2014/main" id="{C4E1EEED-5C17-AD28-6C51-5689C5A4F7B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130540" y="3434551"/>
            <a:ext cx="4082142" cy="2286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1B5E76-F799-FD35-31D9-8544A303A337}"/>
              </a:ext>
            </a:extLst>
          </p:cNvPr>
          <p:cNvSpPr>
            <a:spLocks noGrp="1"/>
          </p:cNvSpPr>
          <p:nvPr>
            <p:ph idx="1"/>
          </p:nvPr>
        </p:nvSpPr>
        <p:spPr>
          <a:xfrm>
            <a:off x="5827285" y="2313075"/>
            <a:ext cx="5334000" cy="3079114"/>
          </a:xfrm>
        </p:spPr>
        <p:txBody>
          <a:bodyPr>
            <a:normAutofit fontScale="25000" lnSpcReduction="20000"/>
          </a:bodyPr>
          <a:lstStyle/>
          <a:p>
            <a:pPr marL="0" indent="0">
              <a:lnSpc>
                <a:spcPct val="100000"/>
              </a:lnSpc>
              <a:buNone/>
            </a:pPr>
            <a:r>
              <a:rPr lang="en-GB" sz="4400" b="1" dirty="0">
                <a:solidFill>
                  <a:schemeClr val="tx2"/>
                </a:solidFill>
                <a:latin typeface="Arial" panose="020B0604020202020204" pitchFamily="34" charset="0"/>
                <a:cs typeface="Arial" panose="020B0604020202020204" pitchFamily="34" charset="0"/>
              </a:rPr>
              <a:t>Object Permanence:</a:t>
            </a:r>
          </a:p>
          <a:p>
            <a:pPr>
              <a:lnSpc>
                <a:spcPct val="100000"/>
              </a:lnSpc>
            </a:pPr>
            <a:r>
              <a:rPr lang="en-GB" sz="4800" dirty="0">
                <a:solidFill>
                  <a:schemeClr val="tx2"/>
                </a:solidFill>
                <a:latin typeface="Arial" panose="020B0604020202020204" pitchFamily="34" charset="0"/>
                <a:cs typeface="Arial" panose="020B0604020202020204" pitchFamily="34" charset="0"/>
              </a:rPr>
              <a:t>Object permanence describes a child's ability to know that objects continue to exist even though they can no longer be seen or heard. (Cherry, K, 2021).</a:t>
            </a:r>
          </a:p>
          <a:p>
            <a:pPr>
              <a:lnSpc>
                <a:spcPct val="100000"/>
              </a:lnSpc>
            </a:pPr>
            <a:r>
              <a:rPr lang="en-GB" sz="4800" dirty="0">
                <a:solidFill>
                  <a:schemeClr val="tx2"/>
                </a:solidFill>
                <a:latin typeface="Arial" panose="020B0604020202020204" pitchFamily="34" charset="0"/>
                <a:cs typeface="Arial" panose="020B0604020202020204" pitchFamily="34" charset="0"/>
              </a:rPr>
              <a:t>Playing Peekaboo is an example of Objective Permanence, this activity involves showing the child a toy and then hiding it from them. This tests the child's understanding as the toy exists, depending on their age the child could possibly get upset due to the disappearance of the toy. This is because they aren’t mature enough to understand the toy is only hidden.</a:t>
            </a:r>
          </a:p>
          <a:p>
            <a:pPr>
              <a:lnSpc>
                <a:spcPct val="100000"/>
              </a:lnSpc>
            </a:pPr>
            <a:r>
              <a:rPr lang="en-GB" sz="4800" dirty="0">
                <a:solidFill>
                  <a:schemeClr val="tx2"/>
                </a:solidFill>
                <a:latin typeface="Arial" panose="020B0604020202020204" pitchFamily="34" charset="0"/>
                <a:cs typeface="Arial" panose="020B0604020202020204" pitchFamily="34" charset="0"/>
              </a:rPr>
              <a:t>This activity relates to Piaget's theory of cognitive development as its in the Sensorimotor Stage: The main achievement for children  between birth and two is to master is their motor abilities and five senses. By playing peekaboo and hiding objects you will be encouraging the child to look for the toy and listen for it if it makes a sound. </a:t>
            </a:r>
          </a:p>
          <a:p>
            <a:pPr marL="0" indent="0">
              <a:lnSpc>
                <a:spcPct val="100000"/>
              </a:lnSpc>
              <a:buNone/>
            </a:pPr>
            <a:endParaRPr lang="en-GB" sz="4600" dirty="0">
              <a:solidFill>
                <a:schemeClr val="tx2"/>
              </a:solidFill>
            </a:endParaRPr>
          </a:p>
          <a:p>
            <a:pPr marL="0" indent="0">
              <a:lnSpc>
                <a:spcPct val="100000"/>
              </a:lnSpc>
              <a:buNone/>
            </a:pPr>
            <a:endParaRPr lang="en-GB" sz="700" b="1" dirty="0">
              <a:solidFill>
                <a:schemeClr val="tx2"/>
              </a:solidFill>
            </a:endParaRPr>
          </a:p>
        </p:txBody>
      </p:sp>
      <p:sp>
        <p:nvSpPr>
          <p:cNvPr id="5" name="TextBox 4">
            <a:extLst>
              <a:ext uri="{FF2B5EF4-FFF2-40B4-BE49-F238E27FC236}">
                <a16:creationId xmlns:a16="http://schemas.microsoft.com/office/drawing/2014/main" id="{DC08A263-5C08-3702-23E8-8D86F13A5E54}"/>
              </a:ext>
            </a:extLst>
          </p:cNvPr>
          <p:cNvSpPr txBox="1"/>
          <p:nvPr/>
        </p:nvSpPr>
        <p:spPr>
          <a:xfrm>
            <a:off x="1127493" y="5694546"/>
            <a:ext cx="3773154"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(Rodgers, 2021)</a:t>
            </a:r>
          </a:p>
        </p:txBody>
      </p:sp>
      <p:sp>
        <p:nvSpPr>
          <p:cNvPr id="6" name="TextBox 5">
            <a:extLst>
              <a:ext uri="{FF2B5EF4-FFF2-40B4-BE49-F238E27FC236}">
                <a16:creationId xmlns:a16="http://schemas.microsoft.com/office/drawing/2014/main" id="{CE0ADEE3-752D-87CF-2CF2-A4F02D600925}"/>
              </a:ext>
            </a:extLst>
          </p:cNvPr>
          <p:cNvSpPr txBox="1"/>
          <p:nvPr/>
        </p:nvSpPr>
        <p:spPr>
          <a:xfrm>
            <a:off x="1130540" y="3024543"/>
            <a:ext cx="265256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(Dr. Cherodath, 2022)</a:t>
            </a:r>
          </a:p>
        </p:txBody>
      </p:sp>
      <p:sp>
        <p:nvSpPr>
          <p:cNvPr id="8" name="Slide Number Placeholder 7">
            <a:extLst>
              <a:ext uri="{FF2B5EF4-FFF2-40B4-BE49-F238E27FC236}">
                <a16:creationId xmlns:a16="http://schemas.microsoft.com/office/drawing/2014/main" id="{AB40D8EB-67A3-A39D-B6AF-9704C5B1CE62}"/>
              </a:ext>
            </a:extLst>
          </p:cNvPr>
          <p:cNvSpPr>
            <a:spLocks noGrp="1"/>
          </p:cNvSpPr>
          <p:nvPr>
            <p:ph type="sldNum" sz="quarter" idx="12"/>
          </p:nvPr>
        </p:nvSpPr>
        <p:spPr>
          <a:xfrm>
            <a:off x="8646458" y="6201230"/>
            <a:ext cx="2743200" cy="365125"/>
          </a:xfrm>
        </p:spPr>
        <p:txBody>
          <a:bodyPr/>
          <a:lstStyle/>
          <a:p>
            <a:r>
              <a:rPr lang="en-US" sz="1100" b="1" dirty="0"/>
              <a:t>6</a:t>
            </a:r>
          </a:p>
        </p:txBody>
      </p:sp>
    </p:spTree>
    <p:extLst>
      <p:ext uri="{BB962C8B-B14F-4D97-AF65-F5344CB8AC3E}">
        <p14:creationId xmlns:p14="http://schemas.microsoft.com/office/powerpoint/2010/main" val="966726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5" name="Rectangle 103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103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8239DC0-0DBD-3C1D-52F2-20642029DFAA}"/>
              </a:ext>
            </a:extLst>
          </p:cNvPr>
          <p:cNvSpPr>
            <a:spLocks noGrp="1"/>
          </p:cNvSpPr>
          <p:nvPr>
            <p:ph type="title"/>
          </p:nvPr>
        </p:nvSpPr>
        <p:spPr>
          <a:xfrm>
            <a:off x="6553200" y="586992"/>
            <a:ext cx="4953000" cy="1664573"/>
          </a:xfrm>
        </p:spPr>
        <p:txBody>
          <a:bodyPr>
            <a:normAutofit/>
          </a:bodyPr>
          <a:lstStyle/>
          <a:p>
            <a:r>
              <a:rPr lang="en-GB" u="sng" dirty="0">
                <a:solidFill>
                  <a:schemeClr val="tx2"/>
                </a:solidFill>
              </a:rPr>
              <a:t>Conclusion</a:t>
            </a:r>
          </a:p>
        </p:txBody>
      </p:sp>
      <p:pic>
        <p:nvPicPr>
          <p:cNvPr id="1026" name="Picture 2" descr="Sensorimotor Stage: What It Is, Activities &amp; Tips To Follow">
            <a:extLst>
              <a:ext uri="{FF2B5EF4-FFF2-40B4-BE49-F238E27FC236}">
                <a16:creationId xmlns:a16="http://schemas.microsoft.com/office/drawing/2014/main" id="{49230070-37BD-B2AD-C2F0-1EA99D160F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6552" y="810538"/>
            <a:ext cx="4724400" cy="53232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76A514-27EA-2B67-BA37-9773EEABC8F3}"/>
              </a:ext>
            </a:extLst>
          </p:cNvPr>
          <p:cNvSpPr>
            <a:spLocks noGrp="1"/>
          </p:cNvSpPr>
          <p:nvPr>
            <p:ph idx="1"/>
          </p:nvPr>
        </p:nvSpPr>
        <p:spPr>
          <a:xfrm>
            <a:off x="6553200" y="2411653"/>
            <a:ext cx="4952681" cy="3728613"/>
          </a:xfrm>
        </p:spPr>
        <p:txBody>
          <a:bodyPr>
            <a:normAutofit/>
          </a:bodyPr>
          <a:lstStyle/>
          <a:p>
            <a:pPr>
              <a:lnSpc>
                <a:spcPct val="100000"/>
              </a:lnSpc>
            </a:pPr>
            <a:r>
              <a:rPr lang="en-GB" sz="1100" dirty="0">
                <a:solidFill>
                  <a:schemeClr val="tx2"/>
                </a:solidFill>
                <a:latin typeface="Arial" panose="020B0604020202020204" pitchFamily="34" charset="0"/>
                <a:cs typeface="Arial" panose="020B0604020202020204" pitchFamily="34" charset="0"/>
              </a:rPr>
              <a:t>In conclusion the two Creche activities I have decided to recommend for Refugee children, whilst their mothers visit the sessions are: </a:t>
            </a:r>
            <a:r>
              <a:rPr lang="en-GB" sz="1100" b="1" dirty="0">
                <a:solidFill>
                  <a:schemeClr val="tx2"/>
                </a:solidFill>
                <a:latin typeface="Arial" panose="020B0604020202020204" pitchFamily="34" charset="0"/>
                <a:cs typeface="Arial" panose="020B0604020202020204" pitchFamily="34" charset="0"/>
              </a:rPr>
              <a:t>Tactical Play </a:t>
            </a:r>
            <a:r>
              <a:rPr lang="en-GB" sz="1100" dirty="0">
                <a:solidFill>
                  <a:schemeClr val="tx2"/>
                </a:solidFill>
                <a:latin typeface="Arial" panose="020B0604020202020204" pitchFamily="34" charset="0"/>
                <a:cs typeface="Arial" panose="020B0604020202020204" pitchFamily="34" charset="0"/>
              </a:rPr>
              <a:t>and </a:t>
            </a:r>
            <a:r>
              <a:rPr lang="en-GB" sz="1100" b="1" dirty="0">
                <a:solidFill>
                  <a:schemeClr val="tx2"/>
                </a:solidFill>
                <a:latin typeface="Arial" panose="020B0604020202020204" pitchFamily="34" charset="0"/>
                <a:cs typeface="Arial" panose="020B0604020202020204" pitchFamily="34" charset="0"/>
              </a:rPr>
              <a:t>Objective Permanence </a:t>
            </a:r>
          </a:p>
          <a:p>
            <a:pPr>
              <a:lnSpc>
                <a:spcPct val="100000"/>
              </a:lnSpc>
            </a:pPr>
            <a:r>
              <a:rPr lang="en-GB" sz="1100" dirty="0">
                <a:solidFill>
                  <a:schemeClr val="tx2"/>
                </a:solidFill>
                <a:latin typeface="Arial" panose="020B0604020202020204" pitchFamily="34" charset="0"/>
                <a:cs typeface="Arial" panose="020B0604020202020204" pitchFamily="34" charset="0"/>
              </a:rPr>
              <a:t>Both of these activities where discovered by </a:t>
            </a:r>
            <a:r>
              <a:rPr lang="en-GB" sz="1100" b="1" dirty="0">
                <a:solidFill>
                  <a:schemeClr val="tx2"/>
                </a:solidFill>
                <a:latin typeface="Arial" panose="020B0604020202020204" pitchFamily="34" charset="0"/>
                <a:cs typeface="Arial" panose="020B0604020202020204" pitchFamily="34" charset="0"/>
              </a:rPr>
              <a:t>Jean Piaget.</a:t>
            </a:r>
          </a:p>
          <a:p>
            <a:pPr marL="0" indent="0">
              <a:lnSpc>
                <a:spcPct val="100000"/>
              </a:lnSpc>
              <a:buNone/>
            </a:pPr>
            <a:r>
              <a:rPr lang="en-GB" sz="1100" dirty="0">
                <a:solidFill>
                  <a:schemeClr val="tx2"/>
                </a:solidFill>
                <a:latin typeface="Arial" panose="020B0604020202020204" pitchFamily="34" charset="0"/>
                <a:cs typeface="Arial" panose="020B0604020202020204" pitchFamily="34" charset="0"/>
              </a:rPr>
              <a:t>Jean Piaget stated that Object permanence  involves the knowledge that parents still exist when they temporarily leave the room. This is good in this case as the refugee children will be away from their mothers as they are in their sessions.</a:t>
            </a:r>
          </a:p>
          <a:p>
            <a:pPr marL="0" indent="0">
              <a:lnSpc>
                <a:spcPct val="100000"/>
              </a:lnSpc>
              <a:buNone/>
            </a:pPr>
            <a:r>
              <a:rPr lang="en-GB" sz="1100" dirty="0">
                <a:solidFill>
                  <a:schemeClr val="tx2"/>
                </a:solidFill>
                <a:latin typeface="Arial" panose="020B0604020202020204" pitchFamily="34" charset="0"/>
                <a:cs typeface="Arial" panose="020B0604020202020204" pitchFamily="34" charset="0"/>
              </a:rPr>
              <a:t>The Tactical Play activity can assists the Refugee children in being more creative as Jean Piaget theory states that the activity can allow children to be ore open minded. (</a:t>
            </a:r>
            <a:r>
              <a:rPr lang="en-GB" sz="1100" dirty="0">
                <a:solidFill>
                  <a:schemeClr val="tx2"/>
                </a:solidFill>
                <a:effectLst/>
                <a:latin typeface="Arial" panose="020B0604020202020204" pitchFamily="34" charset="0"/>
                <a:cs typeface="Arial" panose="020B0604020202020204" pitchFamily="34" charset="0"/>
              </a:rPr>
              <a:t>Garoo, R. 2023)</a:t>
            </a:r>
          </a:p>
          <a:p>
            <a:pPr marL="0" indent="0">
              <a:lnSpc>
                <a:spcPct val="100000"/>
              </a:lnSpc>
              <a:buNone/>
            </a:pPr>
            <a:r>
              <a:rPr lang="en-GB" sz="1100" dirty="0">
                <a:solidFill>
                  <a:schemeClr val="tx2"/>
                </a:solidFill>
                <a:latin typeface="Arial" panose="020B0604020202020204" pitchFamily="34" charset="0"/>
                <a:cs typeface="Arial" panose="020B0604020202020204" pitchFamily="34" charset="0"/>
              </a:rPr>
              <a:t>Overall, these activities have the benefits of being inexpensive which is good for the mothers as they wouldn't need to worry about paying additional costs.</a:t>
            </a:r>
          </a:p>
          <a:p>
            <a:pPr marL="0" indent="0">
              <a:lnSpc>
                <a:spcPct val="100000"/>
              </a:lnSpc>
              <a:buNone/>
            </a:pPr>
            <a:endParaRPr lang="en-GB" sz="1000" dirty="0">
              <a:solidFill>
                <a:schemeClr val="tx2"/>
              </a:solidFill>
            </a:endParaRPr>
          </a:p>
        </p:txBody>
      </p:sp>
      <p:sp>
        <p:nvSpPr>
          <p:cNvPr id="4" name="TextBox 3">
            <a:extLst>
              <a:ext uri="{FF2B5EF4-FFF2-40B4-BE49-F238E27FC236}">
                <a16:creationId xmlns:a16="http://schemas.microsoft.com/office/drawing/2014/main" id="{F75A5206-6091-A347-70DE-BB3C493665D9}"/>
              </a:ext>
            </a:extLst>
          </p:cNvPr>
          <p:cNvSpPr txBox="1"/>
          <p:nvPr/>
        </p:nvSpPr>
        <p:spPr>
          <a:xfrm>
            <a:off x="454152" y="6140266"/>
            <a:ext cx="4405395" cy="307777"/>
          </a:xfrm>
          <a:prstGeom prst="rect">
            <a:avLst/>
          </a:prstGeom>
          <a:noFill/>
        </p:spPr>
        <p:txBody>
          <a:bodyPr wrap="square" rtlCol="0">
            <a:spAutoFit/>
          </a:bodyPr>
          <a:lstStyle/>
          <a:p>
            <a:r>
              <a:rPr lang="en-GB" sz="1400" dirty="0"/>
              <a:t>(Garoo &amp; Putten, 2023)</a:t>
            </a:r>
          </a:p>
        </p:txBody>
      </p:sp>
      <p:sp>
        <p:nvSpPr>
          <p:cNvPr id="6" name="Slide Number Placeholder 5">
            <a:extLst>
              <a:ext uri="{FF2B5EF4-FFF2-40B4-BE49-F238E27FC236}">
                <a16:creationId xmlns:a16="http://schemas.microsoft.com/office/drawing/2014/main" id="{1FABB056-5AD5-8769-2247-65BD1766DA6C}"/>
              </a:ext>
            </a:extLst>
          </p:cNvPr>
          <p:cNvSpPr>
            <a:spLocks noGrp="1"/>
          </p:cNvSpPr>
          <p:nvPr>
            <p:ph type="sldNum" sz="quarter" idx="12"/>
          </p:nvPr>
        </p:nvSpPr>
        <p:spPr>
          <a:xfrm>
            <a:off x="8637364" y="6111591"/>
            <a:ext cx="2743200" cy="365125"/>
          </a:xfrm>
        </p:spPr>
        <p:txBody>
          <a:bodyPr/>
          <a:lstStyle/>
          <a:p>
            <a:r>
              <a:rPr lang="en-US" sz="1100" b="1" dirty="0">
                <a:solidFill>
                  <a:schemeClr val="tx2">
                    <a:lumMod val="75000"/>
                    <a:lumOff val="25000"/>
                    <a:alpha val="60000"/>
                  </a:schemeClr>
                </a:solidFill>
              </a:rPr>
              <a:t>7</a:t>
            </a:r>
          </a:p>
        </p:txBody>
      </p:sp>
    </p:spTree>
    <p:extLst>
      <p:ext uri="{BB962C8B-B14F-4D97-AF65-F5344CB8AC3E}">
        <p14:creationId xmlns:p14="http://schemas.microsoft.com/office/powerpoint/2010/main" val="2211389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983E-312F-D762-D753-A720057B1537}"/>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0A3694B7-D1F6-0076-B6CC-66FE71A1D462}"/>
              </a:ext>
            </a:extLst>
          </p:cNvPr>
          <p:cNvSpPr>
            <a:spLocks noGrp="1"/>
          </p:cNvSpPr>
          <p:nvPr>
            <p:ph idx="1"/>
          </p:nvPr>
        </p:nvSpPr>
        <p:spPr>
          <a:xfrm>
            <a:off x="787400" y="1691323"/>
            <a:ext cx="10515600" cy="4195763"/>
          </a:xfrm>
        </p:spPr>
        <p:txBody>
          <a:bodyPr>
            <a:normAutofit fontScale="77500" lnSpcReduction="20000"/>
          </a:bodyPr>
          <a:lstStyle/>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Cherry, K. (2021) What is Object Permanence? </a:t>
            </a:r>
            <a:r>
              <a:rPr lang="en-GB" sz="1600" dirty="0" err="1">
                <a:effectLst/>
                <a:latin typeface="Arial" panose="020B0604020202020204" pitchFamily="34" charset="0"/>
                <a:ea typeface="Calibri" panose="020F0502020204030204" pitchFamily="34" charset="0"/>
                <a:cs typeface="Arial" panose="020B0604020202020204" pitchFamily="34" charset="0"/>
              </a:rPr>
              <a:t>Verywell</a:t>
            </a:r>
            <a:r>
              <a:rPr lang="en-GB" sz="1600" dirty="0">
                <a:effectLst/>
                <a:latin typeface="Arial" panose="020B0604020202020204" pitchFamily="34" charset="0"/>
                <a:ea typeface="Calibri" panose="020F0502020204030204" pitchFamily="34" charset="0"/>
                <a:cs typeface="Arial" panose="020B0604020202020204" pitchFamily="34" charset="0"/>
              </a:rPr>
              <a:t> Mind.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https://www.verywellmind.com/what-is-object-permanence-2795405</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19, 2023).</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Facts about object permanence in babies (no date) WebMD. WebMD.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https://www.webmd.com/baby/what-age-do-babies-have-object-permanence#:~:text=Object%20permanence%20involves%20understanding%20that,in%20a%20baby's%20brain%20development.</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Garoo, R. (2023) Sensorimotor stage: What it is, Activities &amp; Tips to follow, </a:t>
            </a:r>
            <a:r>
              <a:rPr lang="en-GB" sz="1600" dirty="0" err="1">
                <a:effectLst/>
                <a:latin typeface="Arial" panose="020B0604020202020204" pitchFamily="34" charset="0"/>
                <a:ea typeface="Calibri" panose="020F0502020204030204" pitchFamily="34" charset="0"/>
                <a:cs typeface="Arial" panose="020B0604020202020204" pitchFamily="34" charset="0"/>
              </a:rPr>
              <a:t>MomJunction</a:t>
            </a:r>
            <a:r>
              <a:rPr lang="en-GB" sz="1600" dirty="0">
                <a:effectLst/>
                <a:latin typeface="Arial" panose="020B0604020202020204" pitchFamily="34" charset="0"/>
                <a:ea typeface="Calibri" panose="020F0502020204030204" pitchFamily="34" charset="0"/>
                <a:cs typeface="Arial" panose="020B0604020202020204" pitchFamily="34" charset="0"/>
              </a:rPr>
              <a:t>.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https://www.momjunction.com/articles/piaget-sensorimotor-stage-examples-definition-activities_00693557/</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Jean Piaget (2023) Encyclopedialike Britannica. Encyclopedialike Britannica, inc.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https://www.britannica.com/biography/Jean-Piaget</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Playgroups and Crèches (2021) </a:t>
            </a:r>
            <a:r>
              <a:rPr lang="en-GB" sz="1600" dirty="0" err="1">
                <a:effectLst/>
                <a:latin typeface="Arial" panose="020B0604020202020204" pitchFamily="34" charset="0"/>
                <a:ea typeface="Calibri" panose="020F0502020204030204" pitchFamily="34" charset="0"/>
                <a:cs typeface="Arial" panose="020B0604020202020204" pitchFamily="34" charset="0"/>
              </a:rPr>
              <a:t>nidirect</a:t>
            </a:r>
            <a:r>
              <a:rPr lang="en-GB" sz="1600" dirty="0">
                <a:effectLst/>
                <a:latin typeface="Arial" panose="020B0604020202020204" pitchFamily="34" charset="0"/>
                <a:ea typeface="Calibri" panose="020F0502020204030204" pitchFamily="34" charset="0"/>
                <a:cs typeface="Arial" panose="020B0604020202020204" pitchFamily="34" charset="0"/>
              </a:rPr>
              <a:t>.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https://www.nidirect.gov.uk/articles/playgroups-and-creches#:~:text=Cr%C3%A9ches%20which%20care%20for%20children%20for%20more%20than,voluntary%20body%2C%20a%20community%20group%20or%20private%20company.</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Raypole, C. (2019) Sensorimotor stage: Definition, activities, play, and more, Healthline. Healthline Media.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https://www.healthline.com/health/baby/sensorimotor-stage#activities</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endParaRPr lang="en-GB" sz="2000" dirty="0"/>
          </a:p>
          <a:p>
            <a:endParaRPr lang="en-GB" sz="2000" i="1" dirty="0"/>
          </a:p>
          <a:p>
            <a:endParaRPr lang="en-GB" sz="1100" i="1" dirty="0"/>
          </a:p>
          <a:p>
            <a:endParaRPr lang="en-GB" sz="1400" dirty="0">
              <a:effectLst/>
            </a:endParaRPr>
          </a:p>
          <a:p>
            <a:endParaRPr lang="en-GB" dirty="0"/>
          </a:p>
        </p:txBody>
      </p:sp>
      <p:sp>
        <p:nvSpPr>
          <p:cNvPr id="5" name="Slide Number Placeholder 4">
            <a:extLst>
              <a:ext uri="{FF2B5EF4-FFF2-40B4-BE49-F238E27FC236}">
                <a16:creationId xmlns:a16="http://schemas.microsoft.com/office/drawing/2014/main" id="{BA39FBB6-D703-E676-1CF1-C150672DCC9F}"/>
              </a:ext>
            </a:extLst>
          </p:cNvPr>
          <p:cNvSpPr>
            <a:spLocks noGrp="1"/>
          </p:cNvSpPr>
          <p:nvPr>
            <p:ph type="sldNum" sz="quarter" idx="12"/>
          </p:nvPr>
        </p:nvSpPr>
        <p:spPr/>
        <p:txBody>
          <a:bodyPr/>
          <a:lstStyle/>
          <a:p>
            <a:fld id="{73B850FF-6169-4056-8077-06FFA93A5366}" type="slidenum">
              <a:rPr lang="en-US" sz="1100" b="1" smtClean="0"/>
              <a:t>9</a:t>
            </a:fld>
            <a:endParaRPr lang="en-US" sz="1100" b="1" dirty="0"/>
          </a:p>
        </p:txBody>
      </p:sp>
    </p:spTree>
    <p:extLst>
      <p:ext uri="{BB962C8B-B14F-4D97-AF65-F5344CB8AC3E}">
        <p14:creationId xmlns:p14="http://schemas.microsoft.com/office/powerpoint/2010/main" val="1117076018"/>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9" ma:contentTypeDescription="Create a new document." ma:contentTypeScope="" ma:versionID="c92f514d5642c4db5f5acc0a8698f06c">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f00d08e1af69ea0bff28ca0ea5c798b7"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6E40DB3A-7187-469B-9C16-489AD0D73F6A}">
  <ds:schemaRefs>
    <ds:schemaRef ds:uri="http://schemas.microsoft.com/sharepoint/v3/contenttype/forms"/>
  </ds:schemaRefs>
</ds:datastoreItem>
</file>

<file path=customXml/itemProps2.xml><?xml version="1.0" encoding="utf-8"?>
<ds:datastoreItem xmlns:ds="http://schemas.openxmlformats.org/officeDocument/2006/customXml" ds:itemID="{C52959D5-6548-4533-A362-3DAAB0E939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332A54-B53F-44DD-9768-9AB49A523C00}">
  <ds:schemaRefs>
    <ds:schemaRef ds:uri="http://schemas.microsoft.com/office/infopath/2007/PartnerControls"/>
    <ds:schemaRef ds:uri="http://purl.org/dc/terms/"/>
    <ds:schemaRef ds:uri="5c225c8a-d58b-4f92-9659-fc93657787ef"/>
    <ds:schemaRef ds:uri="http://www.w3.org/XML/1998/namespace"/>
    <ds:schemaRef ds:uri="http://schemas.microsoft.com/office/2006/metadata/properties"/>
    <ds:schemaRef ds:uri="http://purl.org/dc/dcmitype/"/>
    <ds:schemaRef ds:uri="http://schemas.microsoft.com/office/2006/documentManagement/types"/>
    <ds:schemaRef ds:uri="http://schemas.openxmlformats.org/package/2006/metadata/core-properties"/>
    <ds:schemaRef ds:uri="01059ada-d055-41df-ae87-635bd8b92658"/>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447</TotalTime>
  <Words>1353</Words>
  <Application>Microsoft Office PowerPoint</Application>
  <PresentationFormat>Widescreen</PresentationFormat>
  <Paragraphs>95</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AvenirNext LT Pro Medium</vt:lpstr>
      <vt:lpstr>Calibri</vt:lpstr>
      <vt:lpstr>BlockprintVTI</vt:lpstr>
      <vt:lpstr>PowerPoint Presentation</vt:lpstr>
      <vt:lpstr>Working with Children in a Social Care Setting </vt:lpstr>
      <vt:lpstr>Introduction</vt:lpstr>
      <vt:lpstr>Creche Activities </vt:lpstr>
      <vt:lpstr>Jean Piaget</vt:lpstr>
      <vt:lpstr>Creche Activity 1 </vt:lpstr>
      <vt:lpstr>Creche Activity 2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dc:title>
  <dc:creator>Hira Jahangir</dc:creator>
  <cp:lastModifiedBy>Nazreen Akhtar</cp:lastModifiedBy>
  <cp:revision>5</cp:revision>
  <dcterms:created xsi:type="dcterms:W3CDTF">2023-02-13T20:38:36Z</dcterms:created>
  <dcterms:modified xsi:type="dcterms:W3CDTF">2023-02-19T22:08:21Z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