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4" r:id="rId4"/>
    <p:sldId id="262" r:id="rId5"/>
    <p:sldId id="263" r:id="rId6"/>
    <p:sldId id="264" r:id="rId7"/>
    <p:sldId id="265" r:id="rId8"/>
    <p:sldId id="266" r:id="rId9"/>
    <p:sldId id="272" r:id="rId10"/>
    <p:sldId id="267" r:id="rId11"/>
    <p:sldId id="271" r:id="rId12"/>
    <p:sldId id="269" r:id="rId13"/>
    <p:sldId id="278" r:id="rId14"/>
    <p:sldId id="279" r:id="rId15"/>
    <p:sldId id="25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7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145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920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386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85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37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73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88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368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91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04D10-0BFC-4BA3-8F60-AFB82CA66039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2FD00-D894-4D69-B8CD-E805166A4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43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/>
          <a:lstStyle/>
          <a:p>
            <a:r>
              <a:rPr lang="en-GB" dirty="0" err="1" smtClean="0"/>
              <a:t>Biomchanical</a:t>
            </a:r>
            <a:r>
              <a:rPr lang="en-GB" dirty="0" smtClean="0"/>
              <a:t> and Mechanical Ergogenic Aids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4536504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Altitude </a:t>
            </a:r>
            <a:r>
              <a:rPr lang="en-GB" dirty="0" smtClean="0">
                <a:solidFill>
                  <a:schemeClr val="tx1"/>
                </a:solidFill>
              </a:rPr>
              <a:t>Training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Heart Rate Monitors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Computers </a:t>
            </a:r>
            <a:r>
              <a:rPr lang="en-GB" dirty="0" smtClean="0">
                <a:solidFill>
                  <a:schemeClr val="tx1"/>
                </a:solidFill>
              </a:rPr>
              <a:t>aided analyse i.e. VO2 max, blood lactate.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Video recorders - Used to </a:t>
            </a:r>
            <a:r>
              <a:rPr lang="en-GB" dirty="0" smtClean="0">
                <a:solidFill>
                  <a:schemeClr val="tx1"/>
                </a:solidFill>
              </a:rPr>
              <a:t>analyse </a:t>
            </a:r>
            <a:r>
              <a:rPr lang="en-GB" dirty="0">
                <a:solidFill>
                  <a:schemeClr val="tx1"/>
                </a:solidFill>
              </a:rPr>
              <a:t>technique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Weights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SAQ Techniques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Downhill / uphill running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Treadmills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Weighted vests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Sports clothing, footwear and equipment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Timing equipment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Nasal Strips</a:t>
            </a:r>
          </a:p>
        </p:txBody>
      </p:sp>
    </p:spTree>
    <p:extLst>
      <p:ext uri="{BB962C8B-B14F-4D97-AF65-F5344CB8AC3E}">
        <p14:creationId xmlns:p14="http://schemas.microsoft.com/office/powerpoint/2010/main" val="3627986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Hypoxic / Altitude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Alter the environmental oxygen percentage and or partial pressure to stimulate the production of erythropoietin in order to increase the </a:t>
            </a:r>
            <a:r>
              <a:rPr lang="en-GB" dirty="0" err="1" smtClean="0"/>
              <a:t>Reb</a:t>
            </a:r>
            <a:r>
              <a:rPr lang="en-GB" dirty="0" smtClean="0"/>
              <a:t> cell, haemoglobin and haematocrit.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 increase the oxygen and carbon dioxide carrying capacity of the blood.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984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Hypoxic training</a:t>
            </a:r>
            <a:endParaRPr lang="en-GB" dirty="0"/>
          </a:p>
        </p:txBody>
      </p:sp>
      <p:pic>
        <p:nvPicPr>
          <p:cNvPr id="2050" name="Picture 2" descr="Image result for Altitude trai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2857501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hypoxic train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574" y="1326151"/>
            <a:ext cx="3052821" cy="188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hypoxic ten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2" y="4477231"/>
            <a:ext cx="300024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hypoxic ten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3009" y="4200060"/>
            <a:ext cx="3281953" cy="233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EP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3357293" cy="223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605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Heart Rate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754760" cy="175679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Heart Rate max</a:t>
            </a:r>
          </a:p>
          <a:p>
            <a:r>
              <a:rPr lang="en-GB" dirty="0" smtClean="0"/>
              <a:t>Heart rate reserve</a:t>
            </a:r>
          </a:p>
          <a:p>
            <a:r>
              <a:rPr lang="en-GB" dirty="0" smtClean="0"/>
              <a:t>Heart rate zones</a:t>
            </a:r>
          </a:p>
          <a:p>
            <a:r>
              <a:rPr lang="en-GB" dirty="0" smtClean="0"/>
              <a:t>Heart rate variability</a:t>
            </a:r>
            <a:endParaRPr lang="en-GB" dirty="0"/>
          </a:p>
        </p:txBody>
      </p:sp>
      <p:pic>
        <p:nvPicPr>
          <p:cNvPr id="1026" name="Picture 2" descr="Image result for heart graphs and inten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808485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194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Computing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Virtual Immersion technology</a:t>
            </a:r>
          </a:p>
          <a:p>
            <a:pPr marL="0" indent="0">
              <a:buNone/>
            </a:pPr>
            <a:r>
              <a:rPr lang="en-GB" dirty="0" smtClean="0"/>
              <a:t>Data Analysers</a:t>
            </a:r>
          </a:p>
          <a:p>
            <a:pPr marL="0" indent="0">
              <a:buNone/>
            </a:pPr>
            <a:r>
              <a:rPr lang="en-GB" dirty="0" smtClean="0"/>
              <a:t>Fitbits</a:t>
            </a:r>
          </a:p>
          <a:p>
            <a:pPr marL="0" indent="0">
              <a:buNone/>
            </a:pPr>
            <a:r>
              <a:rPr lang="en-GB" dirty="0" smtClean="0"/>
              <a:t>Accelerometers</a:t>
            </a:r>
          </a:p>
          <a:p>
            <a:pPr marL="0" indent="0">
              <a:buNone/>
            </a:pPr>
            <a:r>
              <a:rPr lang="en-GB" dirty="0" err="1" smtClean="0"/>
              <a:t>etc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5856" y="2348880"/>
            <a:ext cx="5523956" cy="33843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4437112"/>
            <a:ext cx="2126903" cy="208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482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Kinematic analysis</a:t>
            </a:r>
          </a:p>
          <a:p>
            <a:r>
              <a:rPr lang="en-GB" dirty="0" smtClean="0"/>
              <a:t>Kinetic analysis</a:t>
            </a:r>
          </a:p>
          <a:p>
            <a:r>
              <a:rPr lang="en-GB" dirty="0" smtClean="0"/>
              <a:t>Notational Analysis</a:t>
            </a:r>
          </a:p>
          <a:p>
            <a:r>
              <a:rPr lang="en-GB" dirty="0" smtClean="0"/>
              <a:t>Observational analysis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077072"/>
            <a:ext cx="4690882" cy="26395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0434" y="1273409"/>
            <a:ext cx="3384376" cy="26132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4088" y="4221088"/>
            <a:ext cx="3157173" cy="2349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0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</a:t>
            </a:r>
          </a:p>
          <a:p>
            <a:r>
              <a:rPr lang="en-GB" dirty="0" smtClean="0"/>
              <a:t>Weighted balls</a:t>
            </a:r>
          </a:p>
          <a:p>
            <a:r>
              <a:rPr lang="en-GB" dirty="0" smtClean="0"/>
              <a:t>Resistance machines</a:t>
            </a:r>
          </a:p>
          <a:p>
            <a:r>
              <a:rPr lang="en-GB" dirty="0" smtClean="0"/>
              <a:t>Dumb bells</a:t>
            </a:r>
          </a:p>
          <a:p>
            <a:r>
              <a:rPr lang="en-GB" dirty="0" smtClean="0"/>
              <a:t>Weighted </a:t>
            </a:r>
            <a:r>
              <a:rPr lang="en-GB" dirty="0" smtClean="0"/>
              <a:t>vests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404664"/>
            <a:ext cx="2209816" cy="19240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443" y="2780928"/>
            <a:ext cx="2990842" cy="17478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5102279"/>
            <a:ext cx="2124397" cy="12241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637" y="4221088"/>
            <a:ext cx="2200291" cy="219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67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SAQ </a:t>
            </a:r>
            <a:r>
              <a:rPr lang="en-GB" dirty="0" smtClean="0"/>
              <a:t>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95457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Speed Agility Quickness</a:t>
            </a:r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87631"/>
            <a:ext cx="2721513" cy="20347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7385" y="2298391"/>
            <a:ext cx="3044069" cy="20132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4581128"/>
            <a:ext cx="3747653" cy="218941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2040" y="4581128"/>
            <a:ext cx="3754760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108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Resistance breathers  and nasal Strips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32" y="1340768"/>
            <a:ext cx="8229600" cy="276490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Increase the strength of the respiratory muscles?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Image result for ventilation during maximal exercis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666" y="2996952"/>
            <a:ext cx="4646638" cy="325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breathing resistance train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17" y="2843609"/>
            <a:ext cx="28575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321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 Hill / Down Hill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 resistance</a:t>
            </a:r>
          </a:p>
          <a:p>
            <a:r>
              <a:rPr lang="en-GB" dirty="0" smtClean="0"/>
              <a:t>Increase power</a:t>
            </a:r>
          </a:p>
          <a:p>
            <a:r>
              <a:rPr lang="en-GB" dirty="0" smtClean="0"/>
              <a:t>Increase speed and leg turn 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007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Timing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Stop watches</a:t>
            </a:r>
          </a:p>
          <a:p>
            <a:pPr marL="0" indent="0">
              <a:buNone/>
            </a:pPr>
            <a:r>
              <a:rPr lang="en-GB" dirty="0" smtClean="0"/>
              <a:t>Timing gates</a:t>
            </a:r>
          </a:p>
          <a:p>
            <a:pPr marL="0" indent="0">
              <a:buNone/>
            </a:pPr>
            <a:r>
              <a:rPr lang="en-GB" dirty="0" smtClean="0"/>
              <a:t>Video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037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Reduced resistance</a:t>
            </a:r>
          </a:p>
          <a:p>
            <a:r>
              <a:rPr lang="en-GB" dirty="0" smtClean="0"/>
              <a:t>Water proof</a:t>
            </a:r>
          </a:p>
          <a:p>
            <a:r>
              <a:rPr lang="en-GB" dirty="0" smtClean="0"/>
              <a:t>Anti grab</a:t>
            </a:r>
          </a:p>
          <a:p>
            <a:r>
              <a:rPr lang="en-GB" dirty="0" smtClean="0"/>
              <a:t>Anti friction</a:t>
            </a:r>
          </a:p>
          <a:p>
            <a:r>
              <a:rPr lang="en-GB" dirty="0" smtClean="0"/>
              <a:t>Improved air circulation</a:t>
            </a:r>
          </a:p>
          <a:p>
            <a:r>
              <a:rPr lang="en-GB" dirty="0" smtClean="0"/>
              <a:t>Strength</a:t>
            </a:r>
          </a:p>
          <a:p>
            <a:r>
              <a:rPr lang="en-GB" dirty="0" smtClean="0"/>
              <a:t>Protection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63117"/>
            <a:ext cx="1656184" cy="21831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6" y="1486981"/>
            <a:ext cx="2466993" cy="18907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605" y="4005064"/>
            <a:ext cx="3962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299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520" y="-16235"/>
            <a:ext cx="4690864" cy="850106"/>
          </a:xfrm>
        </p:spPr>
        <p:txBody>
          <a:bodyPr/>
          <a:lstStyle/>
          <a:p>
            <a:r>
              <a:rPr lang="en-GB" dirty="0" smtClean="0"/>
              <a:t>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833871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Bikes</a:t>
            </a:r>
          </a:p>
          <a:p>
            <a:pPr marL="0" indent="0">
              <a:buNone/>
            </a:pPr>
            <a:r>
              <a:rPr lang="en-GB" dirty="0" smtClean="0"/>
              <a:t>Rackets</a:t>
            </a:r>
          </a:p>
          <a:p>
            <a:pPr marL="0" indent="0">
              <a:buNone/>
            </a:pPr>
            <a:r>
              <a:rPr lang="en-GB" dirty="0" smtClean="0"/>
              <a:t>Shoes</a:t>
            </a:r>
          </a:p>
          <a:p>
            <a:pPr marL="0" indent="0">
              <a:buNone/>
            </a:pPr>
            <a:r>
              <a:rPr lang="en-GB" dirty="0" smtClean="0"/>
              <a:t>Resistance machines</a:t>
            </a:r>
          </a:p>
          <a:p>
            <a:pPr marL="0" indent="0">
              <a:buNone/>
            </a:pPr>
            <a:r>
              <a:rPr lang="en-GB" dirty="0" smtClean="0"/>
              <a:t>Playing surfaces</a:t>
            </a:r>
          </a:p>
          <a:p>
            <a:pPr marL="0" indent="0">
              <a:buNone/>
            </a:pPr>
            <a:r>
              <a:rPr lang="en-GB" dirty="0" smtClean="0"/>
              <a:t>Courts</a:t>
            </a:r>
          </a:p>
          <a:p>
            <a:pPr marL="0" indent="0">
              <a:buNone/>
            </a:pPr>
            <a:r>
              <a:rPr lang="en-GB" dirty="0" err="1" smtClean="0"/>
              <a:t>etc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909" y="9230"/>
            <a:ext cx="4013055" cy="30758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3717032"/>
            <a:ext cx="3838026" cy="29523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096" y="3096852"/>
            <a:ext cx="3509868" cy="370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995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Equipment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183" y="1405166"/>
            <a:ext cx="1932904" cy="12039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1474524"/>
            <a:ext cx="2162191" cy="10906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6389" y="1161225"/>
            <a:ext cx="2339610" cy="1504311"/>
          </a:xfrm>
          <a:prstGeom prst="rect">
            <a:avLst/>
          </a:prstGeom>
        </p:spPr>
      </p:pic>
      <p:sp>
        <p:nvSpPr>
          <p:cNvPr id="8" name="AutoShape 2" descr="https://thumbs.worthpoint.com/zoom/images1/1/1010/31/dennis-lillee-autographed-aluminium_1_9928883c77a9aab66d0f556592e5d4d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3032832"/>
            <a:ext cx="2281220" cy="141353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3584" y="2924944"/>
            <a:ext cx="1578701" cy="1668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2120" y="3051380"/>
            <a:ext cx="3373207" cy="154236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0258" y="4941168"/>
            <a:ext cx="2596449" cy="154484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3888" y="4941168"/>
            <a:ext cx="1625548" cy="176284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24128" y="4941168"/>
            <a:ext cx="3075240" cy="1725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620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926" y="1417638"/>
            <a:ext cx="8229600" cy="452596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/>
              <a:t>Mechanical </a:t>
            </a:r>
            <a:r>
              <a:rPr lang="en-GB" dirty="0" smtClean="0"/>
              <a:t>Ergogenic Design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Design a new mechanical ergogenic aid / strategy.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is the ergogenic </a:t>
            </a:r>
            <a:r>
              <a:rPr lang="en-GB" dirty="0" smtClean="0"/>
              <a:t>aid and how is it to be used?</a:t>
            </a:r>
            <a:endParaRPr lang="en-GB" dirty="0" smtClean="0"/>
          </a:p>
          <a:p>
            <a:r>
              <a:rPr lang="en-GB" dirty="0" smtClean="0"/>
              <a:t>What is the rationale and </a:t>
            </a:r>
            <a:r>
              <a:rPr lang="en-GB" dirty="0" smtClean="0"/>
              <a:t>design?</a:t>
            </a:r>
            <a:endParaRPr lang="en-GB" dirty="0" smtClean="0"/>
          </a:p>
          <a:p>
            <a:r>
              <a:rPr lang="en-GB" dirty="0" smtClean="0"/>
              <a:t>What is the science?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72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243</Words>
  <Application>Microsoft Office PowerPoint</Application>
  <PresentationFormat>On-screen Show (4:3)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Biomchanical and Mechanical Ergogenic Aids</vt:lpstr>
      <vt:lpstr>Hypoxic / Altitude Training</vt:lpstr>
      <vt:lpstr>Hypoxic training</vt:lpstr>
      <vt:lpstr>Heart Rate Monitoring</vt:lpstr>
      <vt:lpstr>Computing technology</vt:lpstr>
      <vt:lpstr>Video Analysis</vt:lpstr>
      <vt:lpstr>Weights</vt:lpstr>
      <vt:lpstr>SAQ techniques</vt:lpstr>
      <vt:lpstr>Resistance breathers  and nasal Strips</vt:lpstr>
      <vt:lpstr>Up Hill / Down Hill Running</vt:lpstr>
      <vt:lpstr>Timing Equipment</vt:lpstr>
      <vt:lpstr>Clothing</vt:lpstr>
      <vt:lpstr>Equipment</vt:lpstr>
      <vt:lpstr>Equipment</vt:lpstr>
      <vt:lpstr>Task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Biomchanical and Mechanical Ergogenic Aids</dc:title>
  <dc:creator>Administrator</dc:creator>
  <cp:lastModifiedBy>David Gardner</cp:lastModifiedBy>
  <cp:revision>20</cp:revision>
  <dcterms:created xsi:type="dcterms:W3CDTF">2017-11-26T11:30:35Z</dcterms:created>
  <dcterms:modified xsi:type="dcterms:W3CDTF">2020-01-29T20:00:48Z</dcterms:modified>
</cp:coreProperties>
</file>