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5" r:id="rId3"/>
    <p:sldId id="264" r:id="rId4"/>
    <p:sldId id="270" r:id="rId5"/>
    <p:sldId id="274" r:id="rId6"/>
    <p:sldId id="266" r:id="rId7"/>
    <p:sldId id="257" r:id="rId8"/>
    <p:sldId id="258" r:id="rId9"/>
    <p:sldId id="259" r:id="rId10"/>
    <p:sldId id="273" r:id="rId11"/>
    <p:sldId id="267" r:id="rId12"/>
    <p:sldId id="268" r:id="rId13"/>
    <p:sldId id="260" r:id="rId14"/>
    <p:sldId id="261" r:id="rId15"/>
    <p:sldId id="262" r:id="rId16"/>
    <p:sldId id="271" r:id="rId1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FFCC99"/>
    <a:srgbClr val="D8AD82"/>
    <a:srgbClr val="D4A576"/>
    <a:srgbClr val="FECDBE"/>
    <a:srgbClr val="FFE4C9"/>
    <a:srgbClr val="EFDECD"/>
    <a:srgbClr val="E8CEB4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-1446" y="-96"/>
      </p:cViewPr>
      <p:guideLst>
        <p:guide orient="horz" pos="2160"/>
        <p:guide orient="horz" pos="386"/>
        <p:guide pos="2880"/>
        <p:guide pos="54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31" name="Text Box 7"/>
          <p:cNvSpPr txBox="1">
            <a:spLocks noChangeArrowheads="1"/>
          </p:cNvSpPr>
          <p:nvPr userDrawn="1"/>
        </p:nvSpPr>
        <p:spPr bwMode="auto">
          <a:xfrm>
            <a:off x="206375" y="652462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 eaLnBrk="0" hangingPunct="0">
              <a:defRPr/>
            </a:pPr>
            <a:r>
              <a:rPr lang="en-GB" sz="800">
                <a:latin typeface="Arial" charset="0"/>
                <a:cs typeface="Times New Roman" charset="0"/>
              </a:rPr>
              <a:t>Peter Atrill and Eddie McLaney, </a:t>
            </a:r>
            <a:r>
              <a:rPr lang="en-GB" sz="800" i="1">
                <a:latin typeface="Arial" charset="0"/>
                <a:cs typeface="Times New Roman" charset="0"/>
              </a:rPr>
              <a:t>Accounting and Finance for  Non-Specialists</a:t>
            </a:r>
            <a:r>
              <a:rPr lang="en-GB" sz="800">
                <a:latin typeface="Arial" charset="0"/>
                <a:cs typeface="Times New Roman" charset="0"/>
              </a:rPr>
              <a:t>, 6</a:t>
            </a:r>
            <a:r>
              <a:rPr lang="en-GB" sz="800" baseline="30000">
                <a:latin typeface="Arial" charset="0"/>
                <a:cs typeface="Times New Roman" charset="0"/>
              </a:rPr>
              <a:t>th</a:t>
            </a:r>
            <a:r>
              <a:rPr lang="en-GB" sz="800">
                <a:latin typeface="Arial" charset="0"/>
                <a:cs typeface="Times New Roman" charset="0"/>
              </a:rPr>
              <a:t> Edition, © Pearson Education Limited 2008</a:t>
            </a:r>
            <a:r>
              <a:rPr lang="en-US" sz="800">
                <a:latin typeface="Arial" charset="0"/>
              </a:rPr>
              <a:t> </a:t>
            </a:r>
            <a:endParaRPr lang="en-GB" sz="800">
              <a:latin typeface="Arial" charset="0"/>
            </a:endParaRPr>
          </a:p>
        </p:txBody>
      </p:sp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algn="ctr" eaLnBrk="0" hangingPunct="0">
              <a:defRPr/>
            </a:pPr>
            <a:r>
              <a:rPr lang="en-GB" sz="800">
                <a:latin typeface="Arial" charset="0"/>
              </a:rPr>
              <a:t>Slide 12.</a:t>
            </a:r>
            <a:fld id="{A8E953A7-FB8C-4EE3-8D96-91C73051C6C3}" type="slidenum">
              <a:rPr lang="en-GB" sz="800">
                <a:latin typeface="Arial" charset="0"/>
              </a:rPr>
              <a:pPr algn="ctr" eaLnBrk="0" hangingPunct="0">
                <a:defRPr/>
              </a:pPr>
              <a:t>‹#›</a:t>
            </a:fld>
            <a:endParaRPr lang="en-GB" sz="800">
              <a:latin typeface="Times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2"/>
          <p:cNvSpPr txBox="1">
            <a:spLocks noChangeArrowheads="1"/>
          </p:cNvSpPr>
          <p:nvPr/>
        </p:nvSpPr>
        <p:spPr bwMode="auto">
          <a:xfrm>
            <a:off x="1263650" y="279400"/>
            <a:ext cx="66167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latin typeface="Arial" charset="0"/>
              </a:rPr>
              <a:t> 	   </a:t>
            </a:r>
            <a:r>
              <a:rPr lang="en-GB" b="1">
                <a:solidFill>
                  <a:srgbClr val="CC0000"/>
                </a:solidFill>
                <a:latin typeface="Arial" charset="0"/>
              </a:rPr>
              <a:t>Managing working capital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2051" name="Group 21"/>
          <p:cNvGrpSpPr>
            <a:grpSpLocks/>
          </p:cNvGrpSpPr>
          <p:nvPr/>
        </p:nvGrpSpPr>
        <p:grpSpPr bwMode="auto">
          <a:xfrm>
            <a:off x="1160463" y="742950"/>
            <a:ext cx="6815137" cy="5729288"/>
            <a:chOff x="1227" y="468"/>
            <a:chExt cx="4293" cy="3609"/>
          </a:xfrm>
        </p:grpSpPr>
        <p:sp>
          <p:nvSpPr>
            <p:cNvPr id="2052" name="AutoShape 3"/>
            <p:cNvSpPr>
              <a:spLocks noChangeArrowheads="1"/>
            </p:cNvSpPr>
            <p:nvPr/>
          </p:nvSpPr>
          <p:spPr bwMode="auto">
            <a:xfrm>
              <a:off x="1326" y="468"/>
              <a:ext cx="4189" cy="3215"/>
            </a:xfrm>
            <a:prstGeom prst="roundRect">
              <a:avLst>
                <a:gd name="adj" fmla="val 7560"/>
              </a:avLst>
            </a:prstGeom>
            <a:solidFill>
              <a:srgbClr val="D8AD8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3" name="Text Box 4"/>
            <p:cNvSpPr txBox="1">
              <a:spLocks noChangeArrowheads="1"/>
            </p:cNvSpPr>
            <p:nvPr/>
          </p:nvSpPr>
          <p:spPr bwMode="auto">
            <a:xfrm>
              <a:off x="1448" y="585"/>
              <a:ext cx="1785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1800" b="1">
                  <a:latin typeface="Arial" charset="0"/>
                </a:rPr>
                <a:t>LEARNING OUTCOMES</a:t>
              </a:r>
            </a:p>
          </p:txBody>
        </p:sp>
        <p:sp>
          <p:nvSpPr>
            <p:cNvPr id="2054" name="Text Box 5"/>
            <p:cNvSpPr txBox="1">
              <a:spLocks noChangeArrowheads="1"/>
            </p:cNvSpPr>
            <p:nvPr/>
          </p:nvSpPr>
          <p:spPr bwMode="auto">
            <a:xfrm>
              <a:off x="3143" y="860"/>
              <a:ext cx="2333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US" sz="1800" b="1" i="1">
                  <a:solidFill>
                    <a:srgbClr val="CC0000"/>
                  </a:solidFill>
                  <a:latin typeface="Arial" charset="0"/>
                </a:rPr>
                <a:t>You should be able to</a:t>
              </a:r>
            </a:p>
          </p:txBody>
        </p:sp>
        <p:sp>
          <p:nvSpPr>
            <p:cNvPr id="2055" name="AutoShape 6"/>
            <p:cNvSpPr>
              <a:spLocks noChangeArrowheads="1"/>
            </p:cNvSpPr>
            <p:nvPr/>
          </p:nvSpPr>
          <p:spPr bwMode="auto">
            <a:xfrm>
              <a:off x="1695" y="1909"/>
              <a:ext cx="3818" cy="627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6" name="Text Box 7"/>
            <p:cNvSpPr txBox="1">
              <a:spLocks noChangeArrowheads="1"/>
            </p:cNvSpPr>
            <p:nvPr/>
          </p:nvSpPr>
          <p:spPr bwMode="auto">
            <a:xfrm>
              <a:off x="1956" y="2056"/>
              <a:ext cx="3284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discuss the purpose of working capital and the nature of the working capital cycle;</a:t>
              </a:r>
            </a:p>
          </p:txBody>
        </p:sp>
        <p:sp>
          <p:nvSpPr>
            <p:cNvPr id="2057" name="AutoShape 8"/>
            <p:cNvSpPr>
              <a:spLocks noChangeArrowheads="1"/>
            </p:cNvSpPr>
            <p:nvPr/>
          </p:nvSpPr>
          <p:spPr bwMode="auto">
            <a:xfrm>
              <a:off x="1694" y="1145"/>
              <a:ext cx="3820" cy="627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8" name="Text Box 9"/>
            <p:cNvSpPr txBox="1">
              <a:spLocks noChangeArrowheads="1"/>
            </p:cNvSpPr>
            <p:nvPr/>
          </p:nvSpPr>
          <p:spPr bwMode="auto">
            <a:xfrm>
              <a:off x="1749" y="1384"/>
              <a:ext cx="3611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identify the main elements of working capital;</a:t>
              </a:r>
            </a:p>
          </p:txBody>
        </p:sp>
        <p:sp>
          <p:nvSpPr>
            <p:cNvPr id="2059" name="AutoShape 10"/>
            <p:cNvSpPr>
              <a:spLocks noChangeArrowheads="1"/>
            </p:cNvSpPr>
            <p:nvPr/>
          </p:nvSpPr>
          <p:spPr bwMode="auto">
            <a:xfrm>
              <a:off x="1227" y="1143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GB">
                <a:solidFill>
                  <a:srgbClr val="CC0000"/>
                </a:solidFill>
              </a:endParaRPr>
            </a:p>
          </p:txBody>
        </p:sp>
        <p:sp>
          <p:nvSpPr>
            <p:cNvPr id="2060" name="AutoShape 11"/>
            <p:cNvSpPr>
              <a:spLocks noChangeArrowheads="1"/>
            </p:cNvSpPr>
            <p:nvPr/>
          </p:nvSpPr>
          <p:spPr bwMode="auto">
            <a:xfrm>
              <a:off x="1227" y="1910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GB">
                <a:solidFill>
                  <a:srgbClr val="CC0000"/>
                </a:solidFill>
              </a:endParaRPr>
            </a:p>
          </p:txBody>
        </p:sp>
        <p:sp>
          <p:nvSpPr>
            <p:cNvPr id="2061" name="AutoShape 12"/>
            <p:cNvSpPr>
              <a:spLocks noChangeArrowheads="1"/>
            </p:cNvSpPr>
            <p:nvPr/>
          </p:nvSpPr>
          <p:spPr bwMode="auto">
            <a:xfrm>
              <a:off x="1695" y="3445"/>
              <a:ext cx="3825" cy="627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62" name="Text Box 13"/>
            <p:cNvSpPr txBox="1">
              <a:spLocks noChangeArrowheads="1"/>
            </p:cNvSpPr>
            <p:nvPr/>
          </p:nvSpPr>
          <p:spPr bwMode="auto">
            <a:xfrm>
              <a:off x="1832" y="3500"/>
              <a:ext cx="3488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explain the factors that have to be taken into account when managing each element of working capital.</a:t>
              </a:r>
            </a:p>
          </p:txBody>
        </p:sp>
        <p:sp>
          <p:nvSpPr>
            <p:cNvPr id="2063" name="AutoShape 14"/>
            <p:cNvSpPr>
              <a:spLocks noChangeArrowheads="1"/>
            </p:cNvSpPr>
            <p:nvPr/>
          </p:nvSpPr>
          <p:spPr bwMode="auto">
            <a:xfrm>
              <a:off x="1694" y="2681"/>
              <a:ext cx="3821" cy="627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64" name="Text Box 15"/>
            <p:cNvSpPr txBox="1">
              <a:spLocks noChangeArrowheads="1"/>
            </p:cNvSpPr>
            <p:nvPr/>
          </p:nvSpPr>
          <p:spPr bwMode="auto">
            <a:xfrm>
              <a:off x="1780" y="2832"/>
              <a:ext cx="3611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explain the importance of establishing policies for the control of working capital;</a:t>
              </a:r>
            </a:p>
          </p:txBody>
        </p:sp>
        <p:sp>
          <p:nvSpPr>
            <p:cNvPr id="2065" name="AutoShape 16"/>
            <p:cNvSpPr>
              <a:spLocks noChangeArrowheads="1"/>
            </p:cNvSpPr>
            <p:nvPr/>
          </p:nvSpPr>
          <p:spPr bwMode="auto">
            <a:xfrm>
              <a:off x="1227" y="2679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GB">
                <a:solidFill>
                  <a:srgbClr val="CC0000"/>
                </a:solidFill>
              </a:endParaRPr>
            </a:p>
          </p:txBody>
        </p:sp>
        <p:sp>
          <p:nvSpPr>
            <p:cNvPr id="2066" name="AutoShape 17"/>
            <p:cNvSpPr>
              <a:spLocks noChangeArrowheads="1"/>
            </p:cNvSpPr>
            <p:nvPr/>
          </p:nvSpPr>
          <p:spPr bwMode="auto">
            <a:xfrm>
              <a:off x="1227" y="3446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GB">
                <a:solidFill>
                  <a:srgbClr val="CC0000"/>
                </a:solidFill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1023938" y="279400"/>
            <a:ext cx="7105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The nature of working capital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3075" name="Group 59"/>
          <p:cNvGrpSpPr>
            <a:grpSpLocks/>
          </p:cNvGrpSpPr>
          <p:nvPr/>
        </p:nvGrpSpPr>
        <p:grpSpPr bwMode="auto">
          <a:xfrm>
            <a:off x="444500" y="958850"/>
            <a:ext cx="8240713" cy="5108575"/>
            <a:chOff x="280" y="564"/>
            <a:chExt cx="5191" cy="3218"/>
          </a:xfrm>
        </p:grpSpPr>
        <p:sp>
          <p:nvSpPr>
            <p:cNvPr id="3076" name="AutoShape 32"/>
            <p:cNvSpPr>
              <a:spLocks noChangeArrowheads="1"/>
            </p:cNvSpPr>
            <p:nvPr/>
          </p:nvSpPr>
          <p:spPr bwMode="auto">
            <a:xfrm>
              <a:off x="3918" y="564"/>
              <a:ext cx="1445" cy="2312"/>
            </a:xfrm>
            <a:prstGeom prst="roundRect">
              <a:avLst>
                <a:gd name="adj" fmla="val 12995"/>
              </a:avLst>
            </a:prstGeom>
            <a:solidFill>
              <a:srgbClr val="D8AD8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77" name="AutoShape 33"/>
            <p:cNvSpPr>
              <a:spLocks noChangeArrowheads="1"/>
            </p:cNvSpPr>
            <p:nvPr/>
          </p:nvSpPr>
          <p:spPr bwMode="auto">
            <a:xfrm>
              <a:off x="2181" y="568"/>
              <a:ext cx="1445" cy="2443"/>
            </a:xfrm>
            <a:prstGeom prst="roundRect">
              <a:avLst>
                <a:gd name="adj" fmla="val 12995"/>
              </a:avLst>
            </a:prstGeom>
            <a:solidFill>
              <a:srgbClr val="D8AD8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78" name="Text Box 34"/>
            <p:cNvSpPr txBox="1">
              <a:spLocks noChangeArrowheads="1"/>
            </p:cNvSpPr>
            <p:nvPr/>
          </p:nvSpPr>
          <p:spPr bwMode="auto">
            <a:xfrm>
              <a:off x="2267" y="600"/>
              <a:ext cx="1444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latin typeface="Arial" charset="0"/>
                </a:rPr>
                <a:t>Major elements</a:t>
              </a:r>
              <a:endParaRPr lang="en-GB" sz="1700" i="1">
                <a:latin typeface="Arial" charset="0"/>
              </a:endParaRPr>
            </a:p>
          </p:txBody>
        </p:sp>
        <p:sp>
          <p:nvSpPr>
            <p:cNvPr id="3079" name="Text Box 35"/>
            <p:cNvSpPr txBox="1">
              <a:spLocks noChangeArrowheads="1"/>
            </p:cNvSpPr>
            <p:nvPr/>
          </p:nvSpPr>
          <p:spPr bwMode="auto">
            <a:xfrm>
              <a:off x="4027" y="600"/>
              <a:ext cx="1444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latin typeface="Arial" charset="0"/>
                </a:rPr>
                <a:t>Major element</a:t>
              </a:r>
              <a:endParaRPr lang="en-GB" sz="1700" i="1">
                <a:latin typeface="Arial" charset="0"/>
              </a:endParaRPr>
            </a:p>
          </p:txBody>
        </p:sp>
        <p:sp>
          <p:nvSpPr>
            <p:cNvPr id="3080" name="AutoShape 36"/>
            <p:cNvSpPr>
              <a:spLocks noChangeArrowheads="1"/>
            </p:cNvSpPr>
            <p:nvPr/>
          </p:nvSpPr>
          <p:spPr bwMode="auto">
            <a:xfrm>
              <a:off x="2098" y="986"/>
              <a:ext cx="1516" cy="324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1" name="Text Box 37"/>
            <p:cNvSpPr txBox="1">
              <a:spLocks noChangeArrowheads="1"/>
            </p:cNvSpPr>
            <p:nvPr/>
          </p:nvSpPr>
          <p:spPr bwMode="auto">
            <a:xfrm>
              <a:off x="2023" y="1061"/>
              <a:ext cx="1617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solidFill>
                    <a:srgbClr val="FFCC99"/>
                  </a:solidFill>
                  <a:latin typeface="Arial" charset="0"/>
                </a:rPr>
                <a:t>Inventories</a:t>
              </a:r>
              <a:endParaRPr lang="en-GB" sz="1800">
                <a:solidFill>
                  <a:srgbClr val="FFCC99"/>
                </a:solidFill>
                <a:latin typeface="Arial" charset="0"/>
              </a:endParaRPr>
            </a:p>
          </p:txBody>
        </p:sp>
        <p:sp>
          <p:nvSpPr>
            <p:cNvPr id="3082" name="AutoShape 38"/>
            <p:cNvSpPr>
              <a:spLocks noChangeArrowheads="1"/>
            </p:cNvSpPr>
            <p:nvPr/>
          </p:nvSpPr>
          <p:spPr bwMode="auto">
            <a:xfrm>
              <a:off x="2098" y="1406"/>
              <a:ext cx="1516" cy="324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3" name="Text Box 39"/>
            <p:cNvSpPr txBox="1">
              <a:spLocks noChangeArrowheads="1"/>
            </p:cNvSpPr>
            <p:nvPr/>
          </p:nvSpPr>
          <p:spPr bwMode="auto">
            <a:xfrm>
              <a:off x="2023" y="1482"/>
              <a:ext cx="1617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solidFill>
                    <a:srgbClr val="FFCC99"/>
                  </a:solidFill>
                  <a:latin typeface="Arial" charset="0"/>
                </a:rPr>
                <a:t>Trade receivables</a:t>
              </a:r>
              <a:endParaRPr lang="en-GB" sz="1800">
                <a:solidFill>
                  <a:srgbClr val="FFCC99"/>
                </a:solidFill>
                <a:latin typeface="Arial" charset="0"/>
              </a:endParaRPr>
            </a:p>
          </p:txBody>
        </p:sp>
        <p:sp>
          <p:nvSpPr>
            <p:cNvPr id="3084" name="AutoShape 40"/>
            <p:cNvSpPr>
              <a:spLocks noChangeArrowheads="1"/>
            </p:cNvSpPr>
            <p:nvPr/>
          </p:nvSpPr>
          <p:spPr bwMode="auto">
            <a:xfrm>
              <a:off x="2098" y="1819"/>
              <a:ext cx="1516" cy="477"/>
            </a:xfrm>
            <a:prstGeom prst="cube">
              <a:avLst>
                <a:gd name="adj" fmla="val 15565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5" name="Text Box 41"/>
            <p:cNvSpPr txBox="1">
              <a:spLocks noChangeArrowheads="1"/>
            </p:cNvSpPr>
            <p:nvPr/>
          </p:nvSpPr>
          <p:spPr bwMode="auto">
            <a:xfrm>
              <a:off x="2023" y="1877"/>
              <a:ext cx="1617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solidFill>
                    <a:srgbClr val="FFCC99"/>
                  </a:solidFill>
                  <a:latin typeface="Arial" charset="0"/>
                </a:rPr>
                <a:t>Cash (in hand and</a:t>
              </a:r>
              <a:br>
                <a:rPr lang="en-GB" sz="1800" b="1">
                  <a:solidFill>
                    <a:srgbClr val="FFCC99"/>
                  </a:solidFill>
                  <a:latin typeface="Arial" charset="0"/>
                </a:rPr>
              </a:br>
              <a:r>
                <a:rPr lang="en-GB" sz="1800" b="1">
                  <a:solidFill>
                    <a:srgbClr val="FFCC99"/>
                  </a:solidFill>
                  <a:latin typeface="Arial" charset="0"/>
                </a:rPr>
                <a:t>at bank)</a:t>
              </a:r>
              <a:endParaRPr lang="en-GB" sz="1800">
                <a:solidFill>
                  <a:srgbClr val="FFCC99"/>
                </a:solidFill>
                <a:latin typeface="Arial" charset="0"/>
              </a:endParaRPr>
            </a:p>
          </p:txBody>
        </p:sp>
        <p:sp>
          <p:nvSpPr>
            <p:cNvPr id="3086" name="AutoShape 42"/>
            <p:cNvSpPr>
              <a:spLocks noChangeArrowheads="1"/>
            </p:cNvSpPr>
            <p:nvPr/>
          </p:nvSpPr>
          <p:spPr bwMode="auto">
            <a:xfrm>
              <a:off x="3838" y="995"/>
              <a:ext cx="1516" cy="324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7" name="Text Box 43"/>
            <p:cNvSpPr txBox="1">
              <a:spLocks noChangeArrowheads="1"/>
            </p:cNvSpPr>
            <p:nvPr/>
          </p:nvSpPr>
          <p:spPr bwMode="auto">
            <a:xfrm>
              <a:off x="3754" y="1079"/>
              <a:ext cx="1617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solidFill>
                    <a:srgbClr val="FFCC99"/>
                  </a:solidFill>
                  <a:latin typeface="Arial" charset="0"/>
                </a:rPr>
                <a:t>Trade payables</a:t>
              </a:r>
              <a:endParaRPr lang="en-GB" sz="1800">
                <a:solidFill>
                  <a:srgbClr val="FFCC99"/>
                </a:solidFill>
                <a:latin typeface="Arial" charset="0"/>
              </a:endParaRPr>
            </a:p>
          </p:txBody>
        </p:sp>
        <p:sp>
          <p:nvSpPr>
            <p:cNvPr id="3088" name="AutoShape 44"/>
            <p:cNvSpPr>
              <a:spLocks noChangeArrowheads="1"/>
            </p:cNvSpPr>
            <p:nvPr/>
          </p:nvSpPr>
          <p:spPr bwMode="auto">
            <a:xfrm>
              <a:off x="3528" y="3005"/>
              <a:ext cx="417" cy="750"/>
            </a:xfrm>
            <a:prstGeom prst="roundRect">
              <a:avLst>
                <a:gd name="adj" fmla="val 16667"/>
              </a:avLst>
            </a:prstGeom>
            <a:solidFill>
              <a:srgbClr val="D8AD8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9" name="Text Box 45"/>
            <p:cNvSpPr txBox="1">
              <a:spLocks noChangeArrowheads="1"/>
            </p:cNvSpPr>
            <p:nvPr/>
          </p:nvSpPr>
          <p:spPr bwMode="auto">
            <a:xfrm>
              <a:off x="3523" y="3500"/>
              <a:ext cx="41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less</a:t>
              </a:r>
              <a:endParaRPr lang="en-GB" sz="1800" i="1">
                <a:latin typeface="Arial" charset="0"/>
              </a:endParaRPr>
            </a:p>
          </p:txBody>
        </p:sp>
        <p:sp>
          <p:nvSpPr>
            <p:cNvPr id="3090" name="AutoShape 46"/>
            <p:cNvSpPr>
              <a:spLocks noChangeArrowheads="1"/>
            </p:cNvSpPr>
            <p:nvPr/>
          </p:nvSpPr>
          <p:spPr bwMode="auto">
            <a:xfrm>
              <a:off x="1693" y="2996"/>
              <a:ext cx="524" cy="786"/>
            </a:xfrm>
            <a:prstGeom prst="roundRect">
              <a:avLst>
                <a:gd name="adj" fmla="val 16667"/>
              </a:avLst>
            </a:prstGeom>
            <a:solidFill>
              <a:srgbClr val="D8AD8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1" name="Text Box 47"/>
            <p:cNvSpPr txBox="1">
              <a:spLocks noChangeArrowheads="1"/>
            </p:cNvSpPr>
            <p:nvPr/>
          </p:nvSpPr>
          <p:spPr bwMode="auto">
            <a:xfrm>
              <a:off x="1634" y="3485"/>
              <a:ext cx="63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equals</a:t>
              </a:r>
              <a:endParaRPr lang="en-GB" sz="1800" i="1">
                <a:latin typeface="Arial" charset="0"/>
              </a:endParaRPr>
            </a:p>
          </p:txBody>
        </p:sp>
        <p:sp>
          <p:nvSpPr>
            <p:cNvPr id="3092" name="AutoShape 48"/>
            <p:cNvSpPr>
              <a:spLocks noChangeArrowheads="1"/>
            </p:cNvSpPr>
            <p:nvPr/>
          </p:nvSpPr>
          <p:spPr bwMode="auto">
            <a:xfrm>
              <a:off x="3808" y="2572"/>
              <a:ext cx="1555" cy="808"/>
            </a:xfrm>
            <a:prstGeom prst="cube">
              <a:avLst>
                <a:gd name="adj" fmla="val 1280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3" name="AutoShape 49"/>
            <p:cNvSpPr>
              <a:spLocks noChangeArrowheads="1"/>
            </p:cNvSpPr>
            <p:nvPr/>
          </p:nvSpPr>
          <p:spPr bwMode="auto">
            <a:xfrm>
              <a:off x="344" y="2581"/>
              <a:ext cx="1458" cy="808"/>
            </a:xfrm>
            <a:prstGeom prst="cube">
              <a:avLst>
                <a:gd name="adj" fmla="val 1280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4" name="AutoShape 50"/>
            <p:cNvSpPr>
              <a:spLocks noChangeArrowheads="1"/>
            </p:cNvSpPr>
            <p:nvPr/>
          </p:nvSpPr>
          <p:spPr bwMode="auto">
            <a:xfrm>
              <a:off x="2076" y="2581"/>
              <a:ext cx="1555" cy="808"/>
            </a:xfrm>
            <a:prstGeom prst="cube">
              <a:avLst>
                <a:gd name="adj" fmla="val 1280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5" name="Text Box 51"/>
            <p:cNvSpPr txBox="1">
              <a:spLocks noChangeArrowheads="1"/>
            </p:cNvSpPr>
            <p:nvPr/>
          </p:nvSpPr>
          <p:spPr bwMode="auto">
            <a:xfrm>
              <a:off x="3808" y="2887"/>
              <a:ext cx="149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Current liabilities</a:t>
              </a:r>
              <a:endParaRPr lang="en-GB" sz="2000">
                <a:latin typeface="Arial" charset="0"/>
              </a:endParaRPr>
            </a:p>
          </p:txBody>
        </p:sp>
        <p:sp>
          <p:nvSpPr>
            <p:cNvPr id="3096" name="Text Box 52"/>
            <p:cNvSpPr txBox="1">
              <a:spLocks noChangeArrowheads="1"/>
            </p:cNvSpPr>
            <p:nvPr/>
          </p:nvSpPr>
          <p:spPr bwMode="auto">
            <a:xfrm>
              <a:off x="280" y="2879"/>
              <a:ext cx="149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solidFill>
                    <a:srgbClr val="FFCC99"/>
                  </a:solidFill>
                  <a:latin typeface="Arial" charset="0"/>
                </a:rPr>
                <a:t>Working capital</a:t>
              </a:r>
              <a:endParaRPr lang="en-GB" sz="2000">
                <a:solidFill>
                  <a:srgbClr val="FFCC99"/>
                </a:solidFill>
                <a:latin typeface="Arial" charset="0"/>
              </a:endParaRPr>
            </a:p>
          </p:txBody>
        </p:sp>
        <p:sp>
          <p:nvSpPr>
            <p:cNvPr id="3097" name="Text Box 53"/>
            <p:cNvSpPr txBox="1">
              <a:spLocks noChangeArrowheads="1"/>
            </p:cNvSpPr>
            <p:nvPr/>
          </p:nvSpPr>
          <p:spPr bwMode="auto">
            <a:xfrm>
              <a:off x="2011" y="2881"/>
              <a:ext cx="1617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Current assets</a:t>
              </a:r>
              <a:endParaRPr lang="en-GB" sz="2000">
                <a:latin typeface="Arial" charset="0"/>
              </a:endParaRPr>
            </a:p>
          </p:txBody>
        </p:sp>
        <p:sp>
          <p:nvSpPr>
            <p:cNvPr id="3098" name="AutoShape 54"/>
            <p:cNvSpPr>
              <a:spLocks noChangeArrowheads="1"/>
            </p:cNvSpPr>
            <p:nvPr/>
          </p:nvSpPr>
          <p:spPr bwMode="auto">
            <a:xfrm>
              <a:off x="1745" y="2872"/>
              <a:ext cx="327" cy="256"/>
            </a:xfrm>
            <a:prstGeom prst="rightArrow">
              <a:avLst>
                <a:gd name="adj1" fmla="val 50000"/>
                <a:gd name="adj2" fmla="val 31934"/>
              </a:avLst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9" name="AutoShape 55"/>
            <p:cNvSpPr>
              <a:spLocks noChangeArrowheads="1"/>
            </p:cNvSpPr>
            <p:nvPr/>
          </p:nvSpPr>
          <p:spPr bwMode="auto">
            <a:xfrm>
              <a:off x="3573" y="2881"/>
              <a:ext cx="248" cy="256"/>
            </a:xfrm>
            <a:prstGeom prst="rightArrow">
              <a:avLst>
                <a:gd name="adj1" fmla="val 50000"/>
                <a:gd name="adj2" fmla="val 35713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00" name="AutoShape 56"/>
            <p:cNvSpPr>
              <a:spLocks noChangeArrowheads="1"/>
            </p:cNvSpPr>
            <p:nvPr/>
          </p:nvSpPr>
          <p:spPr bwMode="auto">
            <a:xfrm>
              <a:off x="3843" y="1609"/>
              <a:ext cx="1516" cy="324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01" name="Text Box 57"/>
            <p:cNvSpPr txBox="1">
              <a:spLocks noChangeArrowheads="1"/>
            </p:cNvSpPr>
            <p:nvPr/>
          </p:nvSpPr>
          <p:spPr bwMode="auto">
            <a:xfrm>
              <a:off x="3759" y="1693"/>
              <a:ext cx="1617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solidFill>
                    <a:srgbClr val="FFCC99"/>
                  </a:solidFill>
                  <a:latin typeface="Arial" charset="0"/>
                </a:rPr>
                <a:t>Bank overdrafts</a:t>
              </a:r>
              <a:endParaRPr lang="en-GB" sz="1800">
                <a:solidFill>
                  <a:srgbClr val="FFCC99"/>
                </a:solidFill>
                <a:latin typeface="Arial" charset="0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023938" y="279400"/>
            <a:ext cx="7105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The working capital cycle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4099" name="Group 28"/>
          <p:cNvGrpSpPr>
            <a:grpSpLocks/>
          </p:cNvGrpSpPr>
          <p:nvPr/>
        </p:nvGrpSpPr>
        <p:grpSpPr bwMode="auto">
          <a:xfrm>
            <a:off x="1538288" y="1481138"/>
            <a:ext cx="6059487" cy="3910012"/>
            <a:chOff x="945" y="885"/>
            <a:chExt cx="3817" cy="2463"/>
          </a:xfrm>
        </p:grpSpPr>
        <p:sp>
          <p:nvSpPr>
            <p:cNvPr id="4100" name="AutoShape 4"/>
            <p:cNvSpPr>
              <a:spLocks noChangeArrowheads="1"/>
            </p:cNvSpPr>
            <p:nvPr/>
          </p:nvSpPr>
          <p:spPr bwMode="auto">
            <a:xfrm>
              <a:off x="2390" y="1708"/>
              <a:ext cx="1033" cy="683"/>
            </a:xfrm>
            <a:prstGeom prst="cube">
              <a:avLst>
                <a:gd name="adj" fmla="val 1606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1" name="AutoShape 5"/>
            <p:cNvSpPr>
              <a:spLocks noChangeArrowheads="1"/>
            </p:cNvSpPr>
            <p:nvPr/>
          </p:nvSpPr>
          <p:spPr bwMode="auto">
            <a:xfrm>
              <a:off x="2390" y="892"/>
              <a:ext cx="1033" cy="683"/>
            </a:xfrm>
            <a:prstGeom prst="cube">
              <a:avLst>
                <a:gd name="adj" fmla="val 1606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2" name="AutoShape 6"/>
            <p:cNvSpPr>
              <a:spLocks noChangeArrowheads="1"/>
            </p:cNvSpPr>
            <p:nvPr/>
          </p:nvSpPr>
          <p:spPr bwMode="auto">
            <a:xfrm>
              <a:off x="3676" y="2665"/>
              <a:ext cx="1033" cy="683"/>
            </a:xfrm>
            <a:prstGeom prst="cube">
              <a:avLst>
                <a:gd name="adj" fmla="val 1606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3" name="Text Box 7"/>
            <p:cNvSpPr txBox="1">
              <a:spLocks noChangeArrowheads="1"/>
            </p:cNvSpPr>
            <p:nvPr/>
          </p:nvSpPr>
          <p:spPr bwMode="auto">
            <a:xfrm>
              <a:off x="2479" y="1054"/>
              <a:ext cx="774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Cash sales</a:t>
              </a:r>
            </a:p>
          </p:txBody>
        </p:sp>
        <p:sp>
          <p:nvSpPr>
            <p:cNvPr id="4104" name="Text Box 8"/>
            <p:cNvSpPr txBox="1">
              <a:spLocks noChangeArrowheads="1"/>
            </p:cNvSpPr>
            <p:nvPr/>
          </p:nvSpPr>
          <p:spPr bwMode="auto">
            <a:xfrm>
              <a:off x="3661" y="2821"/>
              <a:ext cx="984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Trade payables</a:t>
              </a:r>
            </a:p>
          </p:txBody>
        </p:sp>
        <p:sp>
          <p:nvSpPr>
            <p:cNvPr id="4105" name="Text Box 9"/>
            <p:cNvSpPr txBox="1">
              <a:spLocks noChangeArrowheads="1"/>
            </p:cNvSpPr>
            <p:nvPr/>
          </p:nvSpPr>
          <p:spPr bwMode="auto">
            <a:xfrm>
              <a:off x="2266" y="1867"/>
              <a:ext cx="1116" cy="4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Trade</a:t>
              </a:r>
              <a:br>
                <a:rPr lang="en-GB" sz="2000" b="1">
                  <a:latin typeface="Arial" charset="0"/>
                </a:rPr>
              </a:br>
              <a:r>
                <a:rPr lang="en-GB" sz="2000" b="1">
                  <a:latin typeface="Arial" charset="0"/>
                </a:rPr>
                <a:t> receivables</a:t>
              </a:r>
            </a:p>
          </p:txBody>
        </p:sp>
        <p:sp>
          <p:nvSpPr>
            <p:cNvPr id="4106" name="AutoShape 11"/>
            <p:cNvSpPr>
              <a:spLocks noChangeArrowheads="1"/>
            </p:cNvSpPr>
            <p:nvPr/>
          </p:nvSpPr>
          <p:spPr bwMode="auto">
            <a:xfrm>
              <a:off x="1119" y="885"/>
              <a:ext cx="873" cy="1505"/>
            </a:xfrm>
            <a:prstGeom prst="cube">
              <a:avLst>
                <a:gd name="adj" fmla="val 1409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7" name="Text Box 12"/>
            <p:cNvSpPr txBox="1">
              <a:spLocks noChangeArrowheads="1"/>
            </p:cNvSpPr>
            <p:nvPr/>
          </p:nvSpPr>
          <p:spPr bwMode="auto">
            <a:xfrm>
              <a:off x="945" y="1424"/>
              <a:ext cx="1115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Finished goods</a:t>
              </a:r>
            </a:p>
          </p:txBody>
        </p:sp>
        <p:sp>
          <p:nvSpPr>
            <p:cNvPr id="4108" name="AutoShape 13"/>
            <p:cNvSpPr>
              <a:spLocks noChangeArrowheads="1"/>
            </p:cNvSpPr>
            <p:nvPr/>
          </p:nvSpPr>
          <p:spPr bwMode="auto">
            <a:xfrm>
              <a:off x="3826" y="889"/>
              <a:ext cx="873" cy="1505"/>
            </a:xfrm>
            <a:prstGeom prst="cube">
              <a:avLst>
                <a:gd name="adj" fmla="val 1409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9" name="Text Box 14"/>
            <p:cNvSpPr txBox="1">
              <a:spLocks noChangeArrowheads="1"/>
            </p:cNvSpPr>
            <p:nvPr/>
          </p:nvSpPr>
          <p:spPr bwMode="auto">
            <a:xfrm>
              <a:off x="3647" y="1306"/>
              <a:ext cx="1115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Cash/</a:t>
              </a:r>
              <a:br>
                <a:rPr lang="en-GB" sz="2000" b="1">
                  <a:latin typeface="Arial" charset="0"/>
                </a:rPr>
              </a:br>
              <a:r>
                <a:rPr lang="en-GB" sz="2000" b="1">
                  <a:latin typeface="Arial" charset="0"/>
                </a:rPr>
                <a:t>bank overdraft</a:t>
              </a:r>
            </a:p>
          </p:txBody>
        </p:sp>
        <p:sp>
          <p:nvSpPr>
            <p:cNvPr id="4110" name="AutoShape 15"/>
            <p:cNvSpPr>
              <a:spLocks noChangeArrowheads="1"/>
            </p:cNvSpPr>
            <p:nvPr/>
          </p:nvSpPr>
          <p:spPr bwMode="auto">
            <a:xfrm>
              <a:off x="2387" y="2661"/>
              <a:ext cx="1034" cy="683"/>
            </a:xfrm>
            <a:prstGeom prst="cube">
              <a:avLst>
                <a:gd name="adj" fmla="val 16069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1" name="AutoShape 16"/>
            <p:cNvSpPr>
              <a:spLocks noChangeArrowheads="1"/>
            </p:cNvSpPr>
            <p:nvPr/>
          </p:nvSpPr>
          <p:spPr bwMode="auto">
            <a:xfrm>
              <a:off x="1119" y="2661"/>
              <a:ext cx="1034" cy="683"/>
            </a:xfrm>
            <a:prstGeom prst="cube">
              <a:avLst>
                <a:gd name="adj" fmla="val 1606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2" name="Text Box 17"/>
            <p:cNvSpPr txBox="1">
              <a:spLocks noChangeArrowheads="1"/>
            </p:cNvSpPr>
            <p:nvPr/>
          </p:nvSpPr>
          <p:spPr bwMode="auto">
            <a:xfrm>
              <a:off x="1120" y="2827"/>
              <a:ext cx="985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Work in progress</a:t>
              </a:r>
            </a:p>
          </p:txBody>
        </p:sp>
        <p:sp>
          <p:nvSpPr>
            <p:cNvPr id="4113" name="Text Box 18"/>
            <p:cNvSpPr txBox="1">
              <a:spLocks noChangeArrowheads="1"/>
            </p:cNvSpPr>
            <p:nvPr/>
          </p:nvSpPr>
          <p:spPr bwMode="auto">
            <a:xfrm>
              <a:off x="2385" y="2818"/>
              <a:ext cx="915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solidFill>
                    <a:srgbClr val="FFCC99"/>
                  </a:solidFill>
                  <a:latin typeface="Arial" charset="0"/>
                </a:rPr>
                <a:t>Raw materials</a:t>
              </a:r>
            </a:p>
          </p:txBody>
        </p:sp>
        <p:sp>
          <p:nvSpPr>
            <p:cNvPr id="4114" name="AutoShape 19"/>
            <p:cNvSpPr>
              <a:spLocks noChangeArrowheads="1"/>
            </p:cNvSpPr>
            <p:nvPr/>
          </p:nvSpPr>
          <p:spPr bwMode="auto">
            <a:xfrm>
              <a:off x="2075" y="2880"/>
              <a:ext cx="309" cy="284"/>
            </a:xfrm>
            <a:prstGeom prst="leftArrow">
              <a:avLst>
                <a:gd name="adj1" fmla="val 50000"/>
                <a:gd name="adj2" fmla="val 3966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5" name="AutoShape 20"/>
            <p:cNvSpPr>
              <a:spLocks noChangeArrowheads="1"/>
            </p:cNvSpPr>
            <p:nvPr/>
          </p:nvSpPr>
          <p:spPr bwMode="auto">
            <a:xfrm>
              <a:off x="3363" y="2880"/>
              <a:ext cx="317" cy="284"/>
            </a:xfrm>
            <a:prstGeom prst="leftArrow">
              <a:avLst>
                <a:gd name="adj1" fmla="val 50000"/>
                <a:gd name="adj2" fmla="val 40695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6" name="AutoShape 21"/>
            <p:cNvSpPr>
              <a:spLocks noChangeArrowheads="1"/>
            </p:cNvSpPr>
            <p:nvPr/>
          </p:nvSpPr>
          <p:spPr bwMode="auto">
            <a:xfrm>
              <a:off x="1354" y="2382"/>
              <a:ext cx="301" cy="344"/>
            </a:xfrm>
            <a:prstGeom prst="upArrow">
              <a:avLst>
                <a:gd name="adj1" fmla="val 50000"/>
                <a:gd name="adj2" fmla="val 3783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7" name="AutoShape 22"/>
            <p:cNvSpPr>
              <a:spLocks noChangeArrowheads="1"/>
            </p:cNvSpPr>
            <p:nvPr/>
          </p:nvSpPr>
          <p:spPr bwMode="auto">
            <a:xfrm flipH="1">
              <a:off x="1929" y="1120"/>
              <a:ext cx="464" cy="335"/>
            </a:xfrm>
            <a:prstGeom prst="leftArrow">
              <a:avLst>
                <a:gd name="adj1" fmla="val 50648"/>
                <a:gd name="adj2" fmla="val 32703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8" name="AutoShape 23"/>
            <p:cNvSpPr>
              <a:spLocks noChangeArrowheads="1"/>
            </p:cNvSpPr>
            <p:nvPr/>
          </p:nvSpPr>
          <p:spPr bwMode="auto">
            <a:xfrm flipH="1">
              <a:off x="1929" y="1910"/>
              <a:ext cx="464" cy="335"/>
            </a:xfrm>
            <a:prstGeom prst="leftArrow">
              <a:avLst>
                <a:gd name="adj1" fmla="val 50648"/>
                <a:gd name="adj2" fmla="val 32703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9" name="AutoShape 24"/>
            <p:cNvSpPr>
              <a:spLocks noChangeArrowheads="1"/>
            </p:cNvSpPr>
            <p:nvPr/>
          </p:nvSpPr>
          <p:spPr bwMode="auto">
            <a:xfrm flipV="1">
              <a:off x="4032" y="2391"/>
              <a:ext cx="301" cy="335"/>
            </a:xfrm>
            <a:prstGeom prst="upArrow">
              <a:avLst>
                <a:gd name="adj1" fmla="val 50000"/>
                <a:gd name="adj2" fmla="val 3684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0" name="AutoShape 25"/>
            <p:cNvSpPr>
              <a:spLocks noChangeArrowheads="1"/>
            </p:cNvSpPr>
            <p:nvPr/>
          </p:nvSpPr>
          <p:spPr bwMode="auto">
            <a:xfrm flipH="1">
              <a:off x="3371" y="1112"/>
              <a:ext cx="464" cy="334"/>
            </a:xfrm>
            <a:prstGeom prst="leftArrow">
              <a:avLst>
                <a:gd name="adj1" fmla="val 50648"/>
                <a:gd name="adj2" fmla="val 32801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1" name="AutoShape 26"/>
            <p:cNvSpPr>
              <a:spLocks noChangeArrowheads="1"/>
            </p:cNvSpPr>
            <p:nvPr/>
          </p:nvSpPr>
          <p:spPr bwMode="auto">
            <a:xfrm flipH="1">
              <a:off x="3363" y="1910"/>
              <a:ext cx="463" cy="335"/>
            </a:xfrm>
            <a:prstGeom prst="leftArrow">
              <a:avLst>
                <a:gd name="adj1" fmla="val 50648"/>
                <a:gd name="adj2" fmla="val 32633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4"/>
          <p:cNvSpPr txBox="1">
            <a:spLocks noChangeArrowheads="1"/>
          </p:cNvSpPr>
          <p:nvPr/>
        </p:nvSpPr>
        <p:spPr bwMode="auto">
          <a:xfrm>
            <a:off x="209550" y="203200"/>
            <a:ext cx="87249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Total and excess working capital for large European businesses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5123" name="Group 69"/>
          <p:cNvGrpSpPr>
            <a:grpSpLocks/>
          </p:cNvGrpSpPr>
          <p:nvPr/>
        </p:nvGrpSpPr>
        <p:grpSpPr bwMode="auto">
          <a:xfrm>
            <a:off x="439738" y="1017588"/>
            <a:ext cx="8253412" cy="5435600"/>
            <a:chOff x="277" y="601"/>
            <a:chExt cx="5199" cy="3424"/>
          </a:xfrm>
        </p:grpSpPr>
        <p:sp>
          <p:nvSpPr>
            <p:cNvPr id="5124" name="AutoShape 6"/>
            <p:cNvSpPr>
              <a:spLocks noChangeArrowheads="1"/>
            </p:cNvSpPr>
            <p:nvPr/>
          </p:nvSpPr>
          <p:spPr bwMode="auto">
            <a:xfrm>
              <a:off x="1069" y="2776"/>
              <a:ext cx="4397" cy="1200"/>
            </a:xfrm>
            <a:prstGeom prst="roundRect">
              <a:avLst>
                <a:gd name="adj" fmla="val 8500"/>
              </a:avLst>
            </a:prstGeom>
            <a:solidFill>
              <a:srgbClr val="C19B6D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5" name="Rectangle 7"/>
            <p:cNvSpPr>
              <a:spLocks noChangeArrowheads="1"/>
            </p:cNvSpPr>
            <p:nvPr/>
          </p:nvSpPr>
          <p:spPr bwMode="auto">
            <a:xfrm>
              <a:off x="3969" y="2784"/>
              <a:ext cx="800" cy="1173"/>
            </a:xfrm>
            <a:prstGeom prst="rect">
              <a:avLst/>
            </a:prstGeom>
            <a:solidFill>
              <a:srgbClr val="E0BF94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6" name="Rectangle 8"/>
            <p:cNvSpPr>
              <a:spLocks noChangeArrowheads="1"/>
            </p:cNvSpPr>
            <p:nvPr/>
          </p:nvSpPr>
          <p:spPr bwMode="auto">
            <a:xfrm>
              <a:off x="3073" y="2783"/>
              <a:ext cx="800" cy="1173"/>
            </a:xfrm>
            <a:prstGeom prst="rect">
              <a:avLst/>
            </a:prstGeom>
            <a:solidFill>
              <a:srgbClr val="E0BF94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7" name="Rectangle 9"/>
            <p:cNvSpPr>
              <a:spLocks noChangeArrowheads="1"/>
            </p:cNvSpPr>
            <p:nvPr/>
          </p:nvSpPr>
          <p:spPr bwMode="auto">
            <a:xfrm>
              <a:off x="2169" y="2783"/>
              <a:ext cx="800" cy="1156"/>
            </a:xfrm>
            <a:prstGeom prst="rect">
              <a:avLst/>
            </a:prstGeom>
            <a:solidFill>
              <a:srgbClr val="E0BF94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8" name="AutoShape 10"/>
            <p:cNvSpPr>
              <a:spLocks noChangeArrowheads="1"/>
            </p:cNvSpPr>
            <p:nvPr/>
          </p:nvSpPr>
          <p:spPr bwMode="auto">
            <a:xfrm>
              <a:off x="1209" y="605"/>
              <a:ext cx="865" cy="2089"/>
            </a:xfrm>
            <a:prstGeom prst="roundRect">
              <a:avLst>
                <a:gd name="adj" fmla="val 13579"/>
              </a:avLst>
            </a:prstGeom>
            <a:solidFill>
              <a:srgbClr val="E0BF94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9" name="AutoShape 11"/>
            <p:cNvSpPr>
              <a:spLocks noChangeArrowheads="1"/>
            </p:cNvSpPr>
            <p:nvPr/>
          </p:nvSpPr>
          <p:spPr bwMode="auto">
            <a:xfrm>
              <a:off x="3964" y="601"/>
              <a:ext cx="1495" cy="2074"/>
            </a:xfrm>
            <a:prstGeom prst="roundRect">
              <a:avLst>
                <a:gd name="adj" fmla="val 7991"/>
              </a:avLst>
            </a:prstGeom>
            <a:solidFill>
              <a:srgbClr val="E0BF94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0" name="AutoShape 12"/>
            <p:cNvSpPr>
              <a:spLocks noChangeArrowheads="1"/>
            </p:cNvSpPr>
            <p:nvPr/>
          </p:nvSpPr>
          <p:spPr bwMode="auto">
            <a:xfrm>
              <a:off x="2172" y="603"/>
              <a:ext cx="806" cy="2087"/>
            </a:xfrm>
            <a:prstGeom prst="roundRect">
              <a:avLst>
                <a:gd name="adj" fmla="val 13579"/>
              </a:avLst>
            </a:prstGeom>
            <a:solidFill>
              <a:srgbClr val="E0BF94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1" name="AutoShape 13"/>
            <p:cNvSpPr>
              <a:spLocks noChangeArrowheads="1"/>
            </p:cNvSpPr>
            <p:nvPr/>
          </p:nvSpPr>
          <p:spPr bwMode="auto">
            <a:xfrm>
              <a:off x="3072" y="603"/>
              <a:ext cx="802" cy="2089"/>
            </a:xfrm>
            <a:prstGeom prst="roundRect">
              <a:avLst>
                <a:gd name="adj" fmla="val 13579"/>
              </a:avLst>
            </a:prstGeom>
            <a:solidFill>
              <a:srgbClr val="E0BF94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2" name="AutoShape 14"/>
            <p:cNvSpPr>
              <a:spLocks noChangeArrowheads="1"/>
            </p:cNvSpPr>
            <p:nvPr/>
          </p:nvSpPr>
          <p:spPr bwMode="auto">
            <a:xfrm>
              <a:off x="281" y="1451"/>
              <a:ext cx="621" cy="1253"/>
            </a:xfrm>
            <a:prstGeom prst="cube">
              <a:avLst>
                <a:gd name="adj" fmla="val 656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3" name="AutoShape 15"/>
            <p:cNvSpPr>
              <a:spLocks noChangeArrowheads="1"/>
            </p:cNvSpPr>
            <p:nvPr/>
          </p:nvSpPr>
          <p:spPr bwMode="auto">
            <a:xfrm>
              <a:off x="293" y="3033"/>
              <a:ext cx="605" cy="991"/>
            </a:xfrm>
            <a:prstGeom prst="cube">
              <a:avLst>
                <a:gd name="adj" fmla="val 656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4" name="Text Box 16"/>
            <p:cNvSpPr txBox="1">
              <a:spLocks noChangeArrowheads="1"/>
            </p:cNvSpPr>
            <p:nvPr/>
          </p:nvSpPr>
          <p:spPr bwMode="auto">
            <a:xfrm>
              <a:off x="517" y="1768"/>
              <a:ext cx="393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600</a:t>
              </a:r>
            </a:p>
          </p:txBody>
        </p:sp>
        <p:sp>
          <p:nvSpPr>
            <p:cNvPr id="5135" name="Text Box 17"/>
            <p:cNvSpPr txBox="1">
              <a:spLocks noChangeArrowheads="1"/>
            </p:cNvSpPr>
            <p:nvPr/>
          </p:nvSpPr>
          <p:spPr bwMode="auto">
            <a:xfrm>
              <a:off x="505" y="1504"/>
              <a:ext cx="403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800</a:t>
              </a:r>
            </a:p>
          </p:txBody>
        </p:sp>
        <p:sp>
          <p:nvSpPr>
            <p:cNvPr id="5136" name="AutoShape 18"/>
            <p:cNvSpPr>
              <a:spLocks noChangeArrowheads="1"/>
            </p:cNvSpPr>
            <p:nvPr/>
          </p:nvSpPr>
          <p:spPr bwMode="auto">
            <a:xfrm>
              <a:off x="856" y="1797"/>
              <a:ext cx="117" cy="103"/>
            </a:xfrm>
            <a:prstGeom prst="cube">
              <a:avLst>
                <a:gd name="adj" fmla="val 4033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7" name="AutoShape 19"/>
            <p:cNvSpPr>
              <a:spLocks noChangeArrowheads="1"/>
            </p:cNvSpPr>
            <p:nvPr/>
          </p:nvSpPr>
          <p:spPr bwMode="auto">
            <a:xfrm>
              <a:off x="858" y="1536"/>
              <a:ext cx="117" cy="103"/>
            </a:xfrm>
            <a:prstGeom prst="cube">
              <a:avLst>
                <a:gd name="adj" fmla="val 4033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8" name="Text Box 20"/>
            <p:cNvSpPr txBox="1">
              <a:spLocks noChangeArrowheads="1"/>
            </p:cNvSpPr>
            <p:nvPr/>
          </p:nvSpPr>
          <p:spPr bwMode="auto">
            <a:xfrm>
              <a:off x="459" y="2304"/>
              <a:ext cx="450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200</a:t>
              </a:r>
            </a:p>
          </p:txBody>
        </p:sp>
        <p:sp>
          <p:nvSpPr>
            <p:cNvPr id="5139" name="Text Box 21"/>
            <p:cNvSpPr txBox="1">
              <a:spLocks noChangeArrowheads="1"/>
            </p:cNvSpPr>
            <p:nvPr/>
          </p:nvSpPr>
          <p:spPr bwMode="auto">
            <a:xfrm>
              <a:off x="450" y="2038"/>
              <a:ext cx="461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400</a:t>
              </a:r>
            </a:p>
          </p:txBody>
        </p:sp>
        <p:sp>
          <p:nvSpPr>
            <p:cNvPr id="5140" name="AutoShape 22"/>
            <p:cNvSpPr>
              <a:spLocks noChangeArrowheads="1"/>
            </p:cNvSpPr>
            <p:nvPr/>
          </p:nvSpPr>
          <p:spPr bwMode="auto">
            <a:xfrm>
              <a:off x="858" y="2334"/>
              <a:ext cx="117" cy="103"/>
            </a:xfrm>
            <a:prstGeom prst="cube">
              <a:avLst>
                <a:gd name="adj" fmla="val 4033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1" name="AutoShape 23"/>
            <p:cNvSpPr>
              <a:spLocks noChangeArrowheads="1"/>
            </p:cNvSpPr>
            <p:nvPr/>
          </p:nvSpPr>
          <p:spPr bwMode="auto">
            <a:xfrm>
              <a:off x="858" y="2064"/>
              <a:ext cx="117" cy="103"/>
            </a:xfrm>
            <a:prstGeom prst="cube">
              <a:avLst>
                <a:gd name="adj" fmla="val 4033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2" name="Text Box 24"/>
            <p:cNvSpPr txBox="1">
              <a:spLocks noChangeArrowheads="1"/>
            </p:cNvSpPr>
            <p:nvPr/>
          </p:nvSpPr>
          <p:spPr bwMode="auto">
            <a:xfrm>
              <a:off x="502" y="3626"/>
              <a:ext cx="403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200</a:t>
              </a:r>
            </a:p>
          </p:txBody>
        </p:sp>
        <p:sp>
          <p:nvSpPr>
            <p:cNvPr id="5143" name="Text Box 25"/>
            <p:cNvSpPr txBox="1">
              <a:spLocks noChangeArrowheads="1"/>
            </p:cNvSpPr>
            <p:nvPr/>
          </p:nvSpPr>
          <p:spPr bwMode="auto">
            <a:xfrm>
              <a:off x="451" y="3358"/>
              <a:ext cx="450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400</a:t>
              </a:r>
            </a:p>
          </p:txBody>
        </p:sp>
        <p:sp>
          <p:nvSpPr>
            <p:cNvPr id="5144" name="Text Box 26"/>
            <p:cNvSpPr txBox="1">
              <a:spLocks noChangeArrowheads="1"/>
            </p:cNvSpPr>
            <p:nvPr/>
          </p:nvSpPr>
          <p:spPr bwMode="auto">
            <a:xfrm>
              <a:off x="441" y="3086"/>
              <a:ext cx="461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600</a:t>
              </a:r>
            </a:p>
          </p:txBody>
        </p:sp>
        <p:sp>
          <p:nvSpPr>
            <p:cNvPr id="5145" name="AutoShape 27"/>
            <p:cNvSpPr>
              <a:spLocks noChangeArrowheads="1"/>
            </p:cNvSpPr>
            <p:nvPr/>
          </p:nvSpPr>
          <p:spPr bwMode="auto">
            <a:xfrm>
              <a:off x="852" y="3658"/>
              <a:ext cx="117" cy="103"/>
            </a:xfrm>
            <a:prstGeom prst="cube">
              <a:avLst>
                <a:gd name="adj" fmla="val 4033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6" name="AutoShape 28"/>
            <p:cNvSpPr>
              <a:spLocks noChangeArrowheads="1"/>
            </p:cNvSpPr>
            <p:nvPr/>
          </p:nvSpPr>
          <p:spPr bwMode="auto">
            <a:xfrm>
              <a:off x="852" y="3391"/>
              <a:ext cx="117" cy="103"/>
            </a:xfrm>
            <a:prstGeom prst="cube">
              <a:avLst>
                <a:gd name="adj" fmla="val 4033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7" name="AutoShape 29"/>
            <p:cNvSpPr>
              <a:spLocks noChangeArrowheads="1"/>
            </p:cNvSpPr>
            <p:nvPr/>
          </p:nvSpPr>
          <p:spPr bwMode="auto">
            <a:xfrm>
              <a:off x="852" y="3121"/>
              <a:ext cx="117" cy="103"/>
            </a:xfrm>
            <a:prstGeom prst="cube">
              <a:avLst>
                <a:gd name="adj" fmla="val 4033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8" name="AutoShape 30"/>
            <p:cNvSpPr>
              <a:spLocks noChangeArrowheads="1"/>
            </p:cNvSpPr>
            <p:nvPr/>
          </p:nvSpPr>
          <p:spPr bwMode="auto">
            <a:xfrm>
              <a:off x="282" y="604"/>
              <a:ext cx="627" cy="785"/>
            </a:xfrm>
            <a:prstGeom prst="cube">
              <a:avLst>
                <a:gd name="adj" fmla="val 656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9" name="Text Box 31"/>
            <p:cNvSpPr txBox="1">
              <a:spLocks noChangeArrowheads="1"/>
            </p:cNvSpPr>
            <p:nvPr/>
          </p:nvSpPr>
          <p:spPr bwMode="auto">
            <a:xfrm>
              <a:off x="476" y="903"/>
              <a:ext cx="440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1,800</a:t>
              </a:r>
            </a:p>
          </p:txBody>
        </p:sp>
        <p:sp>
          <p:nvSpPr>
            <p:cNvPr id="5150" name="Text Box 32"/>
            <p:cNvSpPr txBox="1">
              <a:spLocks noChangeArrowheads="1"/>
            </p:cNvSpPr>
            <p:nvPr/>
          </p:nvSpPr>
          <p:spPr bwMode="auto">
            <a:xfrm>
              <a:off x="426" y="639"/>
              <a:ext cx="49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2,000</a:t>
              </a:r>
            </a:p>
          </p:txBody>
        </p:sp>
        <p:sp>
          <p:nvSpPr>
            <p:cNvPr id="5151" name="AutoShape 33"/>
            <p:cNvSpPr>
              <a:spLocks noChangeArrowheads="1"/>
            </p:cNvSpPr>
            <p:nvPr/>
          </p:nvSpPr>
          <p:spPr bwMode="auto">
            <a:xfrm>
              <a:off x="867" y="932"/>
              <a:ext cx="107" cy="103"/>
            </a:xfrm>
            <a:prstGeom prst="cube">
              <a:avLst>
                <a:gd name="adj" fmla="val 4033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52" name="AutoShape 34"/>
            <p:cNvSpPr>
              <a:spLocks noChangeArrowheads="1"/>
            </p:cNvSpPr>
            <p:nvPr/>
          </p:nvSpPr>
          <p:spPr bwMode="auto">
            <a:xfrm>
              <a:off x="869" y="668"/>
              <a:ext cx="107" cy="103"/>
            </a:xfrm>
            <a:prstGeom prst="cube">
              <a:avLst>
                <a:gd name="adj" fmla="val 4033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53" name="Text Box 35"/>
            <p:cNvSpPr txBox="1">
              <a:spLocks noChangeArrowheads="1"/>
            </p:cNvSpPr>
            <p:nvPr/>
          </p:nvSpPr>
          <p:spPr bwMode="auto">
            <a:xfrm>
              <a:off x="462" y="1164"/>
              <a:ext cx="46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600" b="1">
                  <a:latin typeface="Arial" charset="0"/>
                </a:rPr>
                <a:t>1,600</a:t>
              </a:r>
            </a:p>
          </p:txBody>
        </p:sp>
        <p:sp>
          <p:nvSpPr>
            <p:cNvPr id="5154" name="AutoShape 36"/>
            <p:cNvSpPr>
              <a:spLocks noChangeArrowheads="1"/>
            </p:cNvSpPr>
            <p:nvPr/>
          </p:nvSpPr>
          <p:spPr bwMode="auto">
            <a:xfrm>
              <a:off x="869" y="1199"/>
              <a:ext cx="107" cy="103"/>
            </a:xfrm>
            <a:prstGeom prst="cube">
              <a:avLst>
                <a:gd name="adj" fmla="val 4033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55" name="Text Box 37"/>
            <p:cNvSpPr txBox="1">
              <a:spLocks noChangeArrowheads="1"/>
            </p:cNvSpPr>
            <p:nvPr/>
          </p:nvSpPr>
          <p:spPr bwMode="auto">
            <a:xfrm rot="-5400000">
              <a:off x="225" y="3136"/>
              <a:ext cx="400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€bn</a:t>
              </a:r>
              <a:endParaRPr lang="en-US" sz="1800" b="1" i="1">
                <a:latin typeface="Arial" charset="0"/>
              </a:endParaRPr>
            </a:p>
          </p:txBody>
        </p:sp>
        <p:sp>
          <p:nvSpPr>
            <p:cNvPr id="5156" name="Text Box 38"/>
            <p:cNvSpPr txBox="1">
              <a:spLocks noChangeArrowheads="1"/>
            </p:cNvSpPr>
            <p:nvPr/>
          </p:nvSpPr>
          <p:spPr bwMode="auto">
            <a:xfrm rot="-5400000">
              <a:off x="193" y="696"/>
              <a:ext cx="400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€bn</a:t>
              </a:r>
              <a:endParaRPr lang="en-US" sz="1800" b="1" i="1">
                <a:latin typeface="Arial" charset="0"/>
              </a:endParaRPr>
            </a:p>
          </p:txBody>
        </p:sp>
        <p:sp>
          <p:nvSpPr>
            <p:cNvPr id="5157" name="AutoShape 39"/>
            <p:cNvSpPr>
              <a:spLocks noChangeArrowheads="1"/>
            </p:cNvSpPr>
            <p:nvPr/>
          </p:nvSpPr>
          <p:spPr bwMode="auto">
            <a:xfrm>
              <a:off x="855" y="2600"/>
              <a:ext cx="4607" cy="104"/>
            </a:xfrm>
            <a:prstGeom prst="cube">
              <a:avLst>
                <a:gd name="adj" fmla="val 4369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58" name="AutoShape 40"/>
            <p:cNvSpPr>
              <a:spLocks noChangeArrowheads="1"/>
            </p:cNvSpPr>
            <p:nvPr/>
          </p:nvSpPr>
          <p:spPr bwMode="auto">
            <a:xfrm>
              <a:off x="846" y="3924"/>
              <a:ext cx="4630" cy="101"/>
            </a:xfrm>
            <a:prstGeom prst="cube">
              <a:avLst>
                <a:gd name="adj" fmla="val 4036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59" name="Text Box 41"/>
            <p:cNvSpPr txBox="1">
              <a:spLocks noChangeArrowheads="1"/>
            </p:cNvSpPr>
            <p:nvPr/>
          </p:nvSpPr>
          <p:spPr bwMode="auto">
            <a:xfrm>
              <a:off x="4741" y="2821"/>
              <a:ext cx="733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Excess working capital</a:t>
              </a:r>
              <a:endParaRPr lang="en-GB" sz="1800" b="1" i="1">
                <a:latin typeface="Arial" charset="0"/>
                <a:cs typeface="Arial" charset="0"/>
              </a:endParaRPr>
            </a:p>
          </p:txBody>
        </p:sp>
        <p:sp>
          <p:nvSpPr>
            <p:cNvPr id="5160" name="AutoShape 42"/>
            <p:cNvSpPr>
              <a:spLocks noChangeArrowheads="1"/>
            </p:cNvSpPr>
            <p:nvPr/>
          </p:nvSpPr>
          <p:spPr bwMode="auto">
            <a:xfrm>
              <a:off x="2284" y="3605"/>
              <a:ext cx="584" cy="372"/>
            </a:xfrm>
            <a:prstGeom prst="cube">
              <a:avLst>
                <a:gd name="adj" fmla="val 14245"/>
              </a:avLst>
            </a:prstGeom>
            <a:solidFill>
              <a:srgbClr val="7E2A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61" name="AutoShape 43"/>
            <p:cNvSpPr>
              <a:spLocks noChangeArrowheads="1"/>
            </p:cNvSpPr>
            <p:nvPr/>
          </p:nvSpPr>
          <p:spPr bwMode="auto">
            <a:xfrm>
              <a:off x="3178" y="3713"/>
              <a:ext cx="584" cy="264"/>
            </a:xfrm>
            <a:prstGeom prst="cube">
              <a:avLst>
                <a:gd name="adj" fmla="val 20074"/>
              </a:avLst>
            </a:prstGeom>
            <a:solidFill>
              <a:srgbClr val="7E2A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62" name="AutoShape 44"/>
            <p:cNvSpPr>
              <a:spLocks noChangeArrowheads="1"/>
            </p:cNvSpPr>
            <p:nvPr/>
          </p:nvSpPr>
          <p:spPr bwMode="auto">
            <a:xfrm>
              <a:off x="4075" y="3106"/>
              <a:ext cx="584" cy="871"/>
            </a:xfrm>
            <a:prstGeom prst="cube">
              <a:avLst>
                <a:gd name="adj" fmla="val 9417"/>
              </a:avLst>
            </a:prstGeom>
            <a:solidFill>
              <a:srgbClr val="7E2A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63" name="AutoShape 45"/>
            <p:cNvSpPr>
              <a:spLocks noChangeArrowheads="1"/>
            </p:cNvSpPr>
            <p:nvPr/>
          </p:nvSpPr>
          <p:spPr bwMode="auto">
            <a:xfrm>
              <a:off x="2283" y="1953"/>
              <a:ext cx="584" cy="690"/>
            </a:xfrm>
            <a:prstGeom prst="cube">
              <a:avLst>
                <a:gd name="adj" fmla="val 856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64" name="AutoShape 46"/>
            <p:cNvSpPr>
              <a:spLocks noChangeArrowheads="1"/>
            </p:cNvSpPr>
            <p:nvPr/>
          </p:nvSpPr>
          <p:spPr bwMode="auto">
            <a:xfrm>
              <a:off x="3177" y="1747"/>
              <a:ext cx="584" cy="896"/>
            </a:xfrm>
            <a:prstGeom prst="cube">
              <a:avLst>
                <a:gd name="adj" fmla="val 907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65" name="AutoShape 47"/>
            <p:cNvSpPr>
              <a:spLocks noChangeArrowheads="1"/>
            </p:cNvSpPr>
            <p:nvPr/>
          </p:nvSpPr>
          <p:spPr bwMode="auto">
            <a:xfrm>
              <a:off x="4074" y="1452"/>
              <a:ext cx="584" cy="1191"/>
            </a:xfrm>
            <a:prstGeom prst="cube">
              <a:avLst>
                <a:gd name="adj" fmla="val 873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66" name="AutoShape 48"/>
            <p:cNvSpPr>
              <a:spLocks noChangeArrowheads="1"/>
            </p:cNvSpPr>
            <p:nvPr/>
          </p:nvSpPr>
          <p:spPr bwMode="auto">
            <a:xfrm>
              <a:off x="4075" y="804"/>
              <a:ext cx="584" cy="583"/>
            </a:xfrm>
            <a:prstGeom prst="cube">
              <a:avLst>
                <a:gd name="adj" fmla="val 856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67" name="Text Box 49"/>
            <p:cNvSpPr txBox="1">
              <a:spLocks noChangeArrowheads="1"/>
            </p:cNvSpPr>
            <p:nvPr/>
          </p:nvSpPr>
          <p:spPr bwMode="auto">
            <a:xfrm>
              <a:off x="4744" y="640"/>
              <a:ext cx="678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Gross working capital</a:t>
              </a:r>
            </a:p>
          </p:txBody>
        </p:sp>
        <p:sp>
          <p:nvSpPr>
            <p:cNvPr id="5168" name="Text Box 50"/>
            <p:cNvSpPr txBox="1">
              <a:spLocks noChangeArrowheads="1"/>
            </p:cNvSpPr>
            <p:nvPr/>
          </p:nvSpPr>
          <p:spPr bwMode="auto">
            <a:xfrm>
              <a:off x="3093" y="704"/>
              <a:ext cx="751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Payables</a:t>
              </a:r>
            </a:p>
          </p:txBody>
        </p:sp>
        <p:sp>
          <p:nvSpPr>
            <p:cNvPr id="5169" name="Text Box 51"/>
            <p:cNvSpPr txBox="1">
              <a:spLocks noChangeArrowheads="1"/>
            </p:cNvSpPr>
            <p:nvPr/>
          </p:nvSpPr>
          <p:spPr bwMode="auto">
            <a:xfrm>
              <a:off x="2181" y="702"/>
              <a:ext cx="791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Inventory</a:t>
              </a:r>
            </a:p>
          </p:txBody>
        </p:sp>
        <p:sp>
          <p:nvSpPr>
            <p:cNvPr id="5170" name="Text Box 52"/>
            <p:cNvSpPr txBox="1">
              <a:spLocks noChangeArrowheads="1"/>
            </p:cNvSpPr>
            <p:nvPr/>
          </p:nvSpPr>
          <p:spPr bwMode="auto">
            <a:xfrm>
              <a:off x="4063" y="876"/>
              <a:ext cx="55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solidFill>
                    <a:srgbClr val="FFCC99"/>
                  </a:solidFill>
                  <a:latin typeface="Arial" charset="0"/>
                </a:rPr>
                <a:t>1,908</a:t>
              </a:r>
            </a:p>
          </p:txBody>
        </p:sp>
        <p:sp>
          <p:nvSpPr>
            <p:cNvPr id="5171" name="Text Box 53"/>
            <p:cNvSpPr txBox="1">
              <a:spLocks noChangeArrowheads="1"/>
            </p:cNvSpPr>
            <p:nvPr/>
          </p:nvSpPr>
          <p:spPr bwMode="auto">
            <a:xfrm>
              <a:off x="3167" y="1828"/>
              <a:ext cx="55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solidFill>
                    <a:srgbClr val="FFCC99"/>
                  </a:solidFill>
                  <a:latin typeface="Arial" charset="0"/>
                </a:rPr>
                <a:t>633</a:t>
              </a:r>
            </a:p>
          </p:txBody>
        </p:sp>
        <p:sp>
          <p:nvSpPr>
            <p:cNvPr id="5172" name="Text Box 54"/>
            <p:cNvSpPr txBox="1">
              <a:spLocks noChangeArrowheads="1"/>
            </p:cNvSpPr>
            <p:nvPr/>
          </p:nvSpPr>
          <p:spPr bwMode="auto">
            <a:xfrm>
              <a:off x="2273" y="2032"/>
              <a:ext cx="55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solidFill>
                    <a:srgbClr val="FFCC99"/>
                  </a:solidFill>
                  <a:latin typeface="Arial" charset="0"/>
                </a:rPr>
                <a:t>498</a:t>
              </a:r>
            </a:p>
          </p:txBody>
        </p:sp>
        <p:sp>
          <p:nvSpPr>
            <p:cNvPr id="5173" name="Text Box 55"/>
            <p:cNvSpPr txBox="1">
              <a:spLocks noChangeArrowheads="1"/>
            </p:cNvSpPr>
            <p:nvPr/>
          </p:nvSpPr>
          <p:spPr bwMode="auto">
            <a:xfrm>
              <a:off x="4063" y="3192"/>
              <a:ext cx="55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solidFill>
                    <a:srgbClr val="FFCC99"/>
                  </a:solidFill>
                  <a:latin typeface="Arial" charset="0"/>
                </a:rPr>
                <a:t>611</a:t>
              </a:r>
            </a:p>
          </p:txBody>
        </p:sp>
        <p:sp>
          <p:nvSpPr>
            <p:cNvPr id="5174" name="Text Box 56"/>
            <p:cNvSpPr txBox="1">
              <a:spLocks noChangeArrowheads="1"/>
            </p:cNvSpPr>
            <p:nvPr/>
          </p:nvSpPr>
          <p:spPr bwMode="auto">
            <a:xfrm>
              <a:off x="3173" y="3760"/>
              <a:ext cx="55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solidFill>
                    <a:srgbClr val="FFCC99"/>
                  </a:solidFill>
                  <a:latin typeface="Arial" charset="0"/>
                </a:rPr>
                <a:t>180</a:t>
              </a:r>
            </a:p>
          </p:txBody>
        </p:sp>
        <p:sp>
          <p:nvSpPr>
            <p:cNvPr id="5175" name="Text Box 57"/>
            <p:cNvSpPr txBox="1">
              <a:spLocks noChangeArrowheads="1"/>
            </p:cNvSpPr>
            <p:nvPr/>
          </p:nvSpPr>
          <p:spPr bwMode="auto">
            <a:xfrm>
              <a:off x="2279" y="3676"/>
              <a:ext cx="55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solidFill>
                    <a:srgbClr val="FFCC99"/>
                  </a:solidFill>
                  <a:latin typeface="Arial" charset="0"/>
                </a:rPr>
                <a:t>223</a:t>
              </a:r>
            </a:p>
          </p:txBody>
        </p:sp>
        <p:sp>
          <p:nvSpPr>
            <p:cNvPr id="5176" name="Rectangle 58"/>
            <p:cNvSpPr>
              <a:spLocks noChangeArrowheads="1"/>
            </p:cNvSpPr>
            <p:nvPr/>
          </p:nvSpPr>
          <p:spPr bwMode="auto">
            <a:xfrm>
              <a:off x="1209" y="2783"/>
              <a:ext cx="864" cy="1146"/>
            </a:xfrm>
            <a:prstGeom prst="rect">
              <a:avLst/>
            </a:prstGeom>
            <a:solidFill>
              <a:srgbClr val="E0BF94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7" name="AutoShape 59"/>
            <p:cNvSpPr>
              <a:spLocks noChangeArrowheads="1"/>
            </p:cNvSpPr>
            <p:nvPr/>
          </p:nvSpPr>
          <p:spPr bwMode="auto">
            <a:xfrm>
              <a:off x="1381" y="3661"/>
              <a:ext cx="584" cy="318"/>
            </a:xfrm>
            <a:prstGeom prst="cube">
              <a:avLst>
                <a:gd name="adj" fmla="val 16981"/>
              </a:avLst>
            </a:prstGeom>
            <a:solidFill>
              <a:srgbClr val="7E2A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8" name="AutoShape 60"/>
            <p:cNvSpPr>
              <a:spLocks noChangeArrowheads="1"/>
            </p:cNvSpPr>
            <p:nvPr/>
          </p:nvSpPr>
          <p:spPr bwMode="auto">
            <a:xfrm>
              <a:off x="1380" y="1642"/>
              <a:ext cx="584" cy="1003"/>
            </a:xfrm>
            <a:prstGeom prst="cube">
              <a:avLst>
                <a:gd name="adj" fmla="val 821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9" name="AutoShape 61"/>
            <p:cNvSpPr>
              <a:spLocks noChangeArrowheads="1"/>
            </p:cNvSpPr>
            <p:nvPr/>
          </p:nvSpPr>
          <p:spPr bwMode="auto">
            <a:xfrm rot="5400000" flipV="1">
              <a:off x="1517" y="2612"/>
              <a:ext cx="288" cy="568"/>
            </a:xfrm>
            <a:custGeom>
              <a:avLst/>
              <a:gdLst>
                <a:gd name="T0" fmla="*/ 157 w 21600"/>
                <a:gd name="T1" fmla="*/ 0 h 21600"/>
                <a:gd name="T2" fmla="*/ 0 w 21600"/>
                <a:gd name="T3" fmla="*/ 284 h 21600"/>
                <a:gd name="T4" fmla="*/ 157 w 21600"/>
                <a:gd name="T5" fmla="*/ 568 h 21600"/>
                <a:gd name="T6" fmla="*/ 288 w 21600"/>
                <a:gd name="T7" fmla="*/ 284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5400 h 21600"/>
                <a:gd name="T14" fmla="*/ 16650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1769" y="0"/>
                  </a:moveTo>
                  <a:lnTo>
                    <a:pt x="11769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1769" y="16200"/>
                  </a:lnTo>
                  <a:lnTo>
                    <a:pt x="11769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80" name="Text Box 62"/>
            <p:cNvSpPr txBox="1">
              <a:spLocks noChangeArrowheads="1"/>
            </p:cNvSpPr>
            <p:nvPr/>
          </p:nvSpPr>
          <p:spPr bwMode="auto">
            <a:xfrm>
              <a:off x="1161" y="702"/>
              <a:ext cx="971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Receivables</a:t>
              </a:r>
            </a:p>
          </p:txBody>
        </p:sp>
        <p:sp>
          <p:nvSpPr>
            <p:cNvPr id="5181" name="Text Box 63"/>
            <p:cNvSpPr txBox="1">
              <a:spLocks noChangeArrowheads="1"/>
            </p:cNvSpPr>
            <p:nvPr/>
          </p:nvSpPr>
          <p:spPr bwMode="auto">
            <a:xfrm>
              <a:off x="1371" y="1726"/>
              <a:ext cx="55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solidFill>
                    <a:srgbClr val="FFCC99"/>
                  </a:solidFill>
                  <a:latin typeface="Arial" charset="0"/>
                </a:rPr>
                <a:t>777</a:t>
              </a:r>
            </a:p>
          </p:txBody>
        </p:sp>
        <p:sp>
          <p:nvSpPr>
            <p:cNvPr id="5182" name="Text Box 64"/>
            <p:cNvSpPr txBox="1">
              <a:spLocks noChangeArrowheads="1"/>
            </p:cNvSpPr>
            <p:nvPr/>
          </p:nvSpPr>
          <p:spPr bwMode="auto">
            <a:xfrm>
              <a:off x="1363" y="3728"/>
              <a:ext cx="55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solidFill>
                    <a:srgbClr val="FFCC99"/>
                  </a:solidFill>
                  <a:latin typeface="Arial" charset="0"/>
                </a:rPr>
                <a:t>208</a:t>
              </a:r>
            </a:p>
          </p:txBody>
        </p:sp>
        <p:sp>
          <p:nvSpPr>
            <p:cNvPr id="5183" name="AutoShape 65"/>
            <p:cNvSpPr>
              <a:spLocks noChangeArrowheads="1"/>
            </p:cNvSpPr>
            <p:nvPr/>
          </p:nvSpPr>
          <p:spPr bwMode="auto">
            <a:xfrm rot="5400000" flipV="1">
              <a:off x="2413" y="2612"/>
              <a:ext cx="288" cy="568"/>
            </a:xfrm>
            <a:custGeom>
              <a:avLst/>
              <a:gdLst>
                <a:gd name="T0" fmla="*/ 157 w 21600"/>
                <a:gd name="T1" fmla="*/ 0 h 21600"/>
                <a:gd name="T2" fmla="*/ 0 w 21600"/>
                <a:gd name="T3" fmla="*/ 284 h 21600"/>
                <a:gd name="T4" fmla="*/ 157 w 21600"/>
                <a:gd name="T5" fmla="*/ 568 h 21600"/>
                <a:gd name="T6" fmla="*/ 288 w 21600"/>
                <a:gd name="T7" fmla="*/ 284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5400 h 21600"/>
                <a:gd name="T14" fmla="*/ 16650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1769" y="0"/>
                  </a:moveTo>
                  <a:lnTo>
                    <a:pt x="11769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1769" y="16200"/>
                  </a:lnTo>
                  <a:lnTo>
                    <a:pt x="11769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84" name="AutoShape 66"/>
            <p:cNvSpPr>
              <a:spLocks noChangeArrowheads="1"/>
            </p:cNvSpPr>
            <p:nvPr/>
          </p:nvSpPr>
          <p:spPr bwMode="auto">
            <a:xfrm rot="5400000" flipV="1">
              <a:off x="3325" y="2604"/>
              <a:ext cx="288" cy="568"/>
            </a:xfrm>
            <a:custGeom>
              <a:avLst/>
              <a:gdLst>
                <a:gd name="T0" fmla="*/ 157 w 21600"/>
                <a:gd name="T1" fmla="*/ 0 h 21600"/>
                <a:gd name="T2" fmla="*/ 0 w 21600"/>
                <a:gd name="T3" fmla="*/ 284 h 21600"/>
                <a:gd name="T4" fmla="*/ 157 w 21600"/>
                <a:gd name="T5" fmla="*/ 568 h 21600"/>
                <a:gd name="T6" fmla="*/ 288 w 21600"/>
                <a:gd name="T7" fmla="*/ 284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5400 h 21600"/>
                <a:gd name="T14" fmla="*/ 16650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1769" y="0"/>
                  </a:moveTo>
                  <a:lnTo>
                    <a:pt x="11769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1769" y="16200"/>
                  </a:lnTo>
                  <a:lnTo>
                    <a:pt x="11769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85" name="AutoShape 67"/>
            <p:cNvSpPr>
              <a:spLocks noChangeArrowheads="1"/>
            </p:cNvSpPr>
            <p:nvPr/>
          </p:nvSpPr>
          <p:spPr bwMode="auto">
            <a:xfrm rot="5400000" flipV="1">
              <a:off x="4221" y="2612"/>
              <a:ext cx="288" cy="568"/>
            </a:xfrm>
            <a:custGeom>
              <a:avLst/>
              <a:gdLst>
                <a:gd name="T0" fmla="*/ 157 w 21600"/>
                <a:gd name="T1" fmla="*/ 0 h 21600"/>
                <a:gd name="T2" fmla="*/ 0 w 21600"/>
                <a:gd name="T3" fmla="*/ 284 h 21600"/>
                <a:gd name="T4" fmla="*/ 157 w 21600"/>
                <a:gd name="T5" fmla="*/ 568 h 21600"/>
                <a:gd name="T6" fmla="*/ 288 w 21600"/>
                <a:gd name="T7" fmla="*/ 284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5400 h 21600"/>
                <a:gd name="T14" fmla="*/ 16650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1769" y="0"/>
                  </a:moveTo>
                  <a:lnTo>
                    <a:pt x="11769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1769" y="16200"/>
                  </a:lnTo>
                  <a:lnTo>
                    <a:pt x="11769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1023938" y="279400"/>
            <a:ext cx="7105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Cost of holding inventories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6147" name="Group 105"/>
          <p:cNvGrpSpPr>
            <a:grpSpLocks/>
          </p:cNvGrpSpPr>
          <p:nvPr/>
        </p:nvGrpSpPr>
        <p:grpSpPr bwMode="auto">
          <a:xfrm>
            <a:off x="346075" y="1358900"/>
            <a:ext cx="8447088" cy="4856163"/>
            <a:chOff x="218" y="632"/>
            <a:chExt cx="5321" cy="3059"/>
          </a:xfrm>
        </p:grpSpPr>
        <p:sp>
          <p:nvSpPr>
            <p:cNvPr id="6148" name="Rectangle 106"/>
            <p:cNvSpPr>
              <a:spLocks noChangeArrowheads="1"/>
            </p:cNvSpPr>
            <p:nvPr/>
          </p:nvSpPr>
          <p:spPr bwMode="auto">
            <a:xfrm>
              <a:off x="4778" y="632"/>
              <a:ext cx="761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endParaRPr lang="en-GB" sz="800" b="1">
                <a:latin typeface="Arial" charset="0"/>
              </a:endParaRPr>
            </a:p>
          </p:txBody>
        </p:sp>
        <p:sp>
          <p:nvSpPr>
            <p:cNvPr id="6149" name="Rectangle 107"/>
            <p:cNvSpPr>
              <a:spLocks noChangeArrowheads="1"/>
            </p:cNvSpPr>
            <p:nvPr/>
          </p:nvSpPr>
          <p:spPr bwMode="auto">
            <a:xfrm>
              <a:off x="4213" y="632"/>
              <a:ext cx="565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endParaRPr lang="en-GB" sz="800" b="1">
                <a:latin typeface="Arial" charset="0"/>
              </a:endParaRPr>
            </a:p>
          </p:txBody>
        </p:sp>
        <p:sp>
          <p:nvSpPr>
            <p:cNvPr id="6150" name="Rectangle 108"/>
            <p:cNvSpPr>
              <a:spLocks noChangeArrowheads="1"/>
            </p:cNvSpPr>
            <p:nvPr/>
          </p:nvSpPr>
          <p:spPr bwMode="auto">
            <a:xfrm>
              <a:off x="3408" y="632"/>
              <a:ext cx="805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endParaRPr lang="en-GB" sz="800" b="1">
                <a:latin typeface="Arial" charset="0"/>
              </a:endParaRPr>
            </a:p>
          </p:txBody>
        </p:sp>
        <p:sp>
          <p:nvSpPr>
            <p:cNvPr id="6151" name="Rectangle 109"/>
            <p:cNvSpPr>
              <a:spLocks noChangeArrowheads="1"/>
            </p:cNvSpPr>
            <p:nvPr/>
          </p:nvSpPr>
          <p:spPr bwMode="auto">
            <a:xfrm>
              <a:off x="2603" y="632"/>
              <a:ext cx="805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endParaRPr lang="en-GB" sz="800" b="1">
                <a:latin typeface="Arial" charset="0"/>
              </a:endParaRPr>
            </a:p>
          </p:txBody>
        </p:sp>
        <p:sp>
          <p:nvSpPr>
            <p:cNvPr id="6152" name="Rectangle 110"/>
            <p:cNvSpPr>
              <a:spLocks noChangeArrowheads="1"/>
            </p:cNvSpPr>
            <p:nvPr/>
          </p:nvSpPr>
          <p:spPr bwMode="auto">
            <a:xfrm>
              <a:off x="2046" y="632"/>
              <a:ext cx="557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endParaRPr lang="en-GB" sz="800" b="1">
                <a:latin typeface="Arial" charset="0"/>
              </a:endParaRPr>
            </a:p>
          </p:txBody>
        </p:sp>
        <p:sp>
          <p:nvSpPr>
            <p:cNvPr id="6153" name="Rectangle 111"/>
            <p:cNvSpPr>
              <a:spLocks noChangeArrowheads="1"/>
            </p:cNvSpPr>
            <p:nvPr/>
          </p:nvSpPr>
          <p:spPr bwMode="auto">
            <a:xfrm>
              <a:off x="1104" y="632"/>
              <a:ext cx="942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endParaRPr lang="en-GB" sz="800" b="1">
                <a:latin typeface="Arial" charset="0"/>
              </a:endParaRPr>
            </a:p>
          </p:txBody>
        </p:sp>
        <p:sp>
          <p:nvSpPr>
            <p:cNvPr id="6154" name="Rectangle 112"/>
            <p:cNvSpPr>
              <a:spLocks noChangeArrowheads="1"/>
            </p:cNvSpPr>
            <p:nvPr/>
          </p:nvSpPr>
          <p:spPr bwMode="auto">
            <a:xfrm>
              <a:off x="218" y="632"/>
              <a:ext cx="886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endParaRPr lang="en-GB" sz="800" b="1">
                <a:latin typeface="Arial" charset="0"/>
              </a:endParaRPr>
            </a:p>
          </p:txBody>
        </p:sp>
        <p:sp>
          <p:nvSpPr>
            <p:cNvPr id="6155" name="Rectangle 113"/>
            <p:cNvSpPr>
              <a:spLocks noChangeArrowheads="1"/>
            </p:cNvSpPr>
            <p:nvPr/>
          </p:nvSpPr>
          <p:spPr bwMode="auto">
            <a:xfrm>
              <a:off x="4778" y="3557"/>
              <a:ext cx="761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endParaRPr lang="en-GB" sz="800">
                <a:latin typeface="Arial" charset="0"/>
              </a:endParaRPr>
            </a:p>
          </p:txBody>
        </p:sp>
        <p:sp>
          <p:nvSpPr>
            <p:cNvPr id="6156" name="Rectangle 114"/>
            <p:cNvSpPr>
              <a:spLocks noChangeArrowheads="1"/>
            </p:cNvSpPr>
            <p:nvPr/>
          </p:nvSpPr>
          <p:spPr bwMode="auto">
            <a:xfrm>
              <a:off x="4213" y="3557"/>
              <a:ext cx="565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endParaRPr lang="en-GB" sz="800">
                <a:latin typeface="Arial" charset="0"/>
              </a:endParaRPr>
            </a:p>
          </p:txBody>
        </p:sp>
        <p:sp>
          <p:nvSpPr>
            <p:cNvPr id="6157" name="Rectangle 115"/>
            <p:cNvSpPr>
              <a:spLocks noChangeArrowheads="1"/>
            </p:cNvSpPr>
            <p:nvPr/>
          </p:nvSpPr>
          <p:spPr bwMode="auto">
            <a:xfrm>
              <a:off x="3408" y="3557"/>
              <a:ext cx="805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endParaRPr lang="en-GB" sz="800">
                <a:latin typeface="Arial" charset="0"/>
              </a:endParaRPr>
            </a:p>
          </p:txBody>
        </p:sp>
        <p:sp>
          <p:nvSpPr>
            <p:cNvPr id="6158" name="Rectangle 116"/>
            <p:cNvSpPr>
              <a:spLocks noChangeArrowheads="1"/>
            </p:cNvSpPr>
            <p:nvPr/>
          </p:nvSpPr>
          <p:spPr bwMode="auto">
            <a:xfrm>
              <a:off x="2603" y="3557"/>
              <a:ext cx="805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endParaRPr lang="en-GB" sz="800">
                <a:latin typeface="Arial" charset="0"/>
              </a:endParaRPr>
            </a:p>
          </p:txBody>
        </p:sp>
        <p:sp>
          <p:nvSpPr>
            <p:cNvPr id="6159" name="Rectangle 117"/>
            <p:cNvSpPr>
              <a:spLocks noChangeArrowheads="1"/>
            </p:cNvSpPr>
            <p:nvPr/>
          </p:nvSpPr>
          <p:spPr bwMode="auto">
            <a:xfrm>
              <a:off x="2046" y="3557"/>
              <a:ext cx="557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endParaRPr lang="en-GB" sz="800">
                <a:latin typeface="Arial" charset="0"/>
              </a:endParaRPr>
            </a:p>
          </p:txBody>
        </p:sp>
        <p:sp>
          <p:nvSpPr>
            <p:cNvPr id="6160" name="Rectangle 118"/>
            <p:cNvSpPr>
              <a:spLocks noChangeArrowheads="1"/>
            </p:cNvSpPr>
            <p:nvPr/>
          </p:nvSpPr>
          <p:spPr bwMode="auto">
            <a:xfrm>
              <a:off x="1104" y="3557"/>
              <a:ext cx="942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endParaRPr lang="en-GB" sz="800">
                <a:latin typeface="Arial" charset="0"/>
              </a:endParaRPr>
            </a:p>
          </p:txBody>
        </p:sp>
        <p:sp>
          <p:nvSpPr>
            <p:cNvPr id="6161" name="Rectangle 119"/>
            <p:cNvSpPr>
              <a:spLocks noChangeArrowheads="1"/>
            </p:cNvSpPr>
            <p:nvPr/>
          </p:nvSpPr>
          <p:spPr bwMode="auto">
            <a:xfrm>
              <a:off x="218" y="3557"/>
              <a:ext cx="886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endParaRPr lang="en-GB" sz="800">
                <a:latin typeface="Arial" charset="0"/>
              </a:endParaRPr>
            </a:p>
          </p:txBody>
        </p:sp>
        <p:sp>
          <p:nvSpPr>
            <p:cNvPr id="6162" name="Rectangle 120"/>
            <p:cNvSpPr>
              <a:spLocks noChangeArrowheads="1"/>
            </p:cNvSpPr>
            <p:nvPr/>
          </p:nvSpPr>
          <p:spPr bwMode="auto">
            <a:xfrm>
              <a:off x="4778" y="1936"/>
              <a:ext cx="761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endParaRPr lang="en-GB" sz="800">
                <a:latin typeface="Arial" charset="0"/>
              </a:endParaRPr>
            </a:p>
          </p:txBody>
        </p:sp>
        <p:sp>
          <p:nvSpPr>
            <p:cNvPr id="6163" name="Rectangle 121"/>
            <p:cNvSpPr>
              <a:spLocks noChangeArrowheads="1"/>
            </p:cNvSpPr>
            <p:nvPr/>
          </p:nvSpPr>
          <p:spPr bwMode="auto">
            <a:xfrm>
              <a:off x="4213" y="1936"/>
              <a:ext cx="565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endParaRPr lang="en-GB" sz="800">
                <a:latin typeface="Arial" charset="0"/>
              </a:endParaRPr>
            </a:p>
          </p:txBody>
        </p:sp>
        <p:sp>
          <p:nvSpPr>
            <p:cNvPr id="6164" name="Rectangle 122"/>
            <p:cNvSpPr>
              <a:spLocks noChangeArrowheads="1"/>
            </p:cNvSpPr>
            <p:nvPr/>
          </p:nvSpPr>
          <p:spPr bwMode="auto">
            <a:xfrm>
              <a:off x="3408" y="1936"/>
              <a:ext cx="805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endParaRPr lang="en-GB" sz="800">
                <a:latin typeface="Arial" charset="0"/>
              </a:endParaRPr>
            </a:p>
          </p:txBody>
        </p:sp>
        <p:sp>
          <p:nvSpPr>
            <p:cNvPr id="6165" name="Rectangle 123"/>
            <p:cNvSpPr>
              <a:spLocks noChangeArrowheads="1"/>
            </p:cNvSpPr>
            <p:nvPr/>
          </p:nvSpPr>
          <p:spPr bwMode="auto">
            <a:xfrm>
              <a:off x="2603" y="1936"/>
              <a:ext cx="805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endParaRPr lang="en-GB" sz="800">
                <a:latin typeface="Arial" charset="0"/>
              </a:endParaRPr>
            </a:p>
          </p:txBody>
        </p:sp>
        <p:sp>
          <p:nvSpPr>
            <p:cNvPr id="6166" name="Rectangle 124"/>
            <p:cNvSpPr>
              <a:spLocks noChangeArrowheads="1"/>
            </p:cNvSpPr>
            <p:nvPr/>
          </p:nvSpPr>
          <p:spPr bwMode="auto">
            <a:xfrm>
              <a:off x="2046" y="1936"/>
              <a:ext cx="557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endParaRPr lang="en-GB" sz="800">
                <a:latin typeface="Arial" charset="0"/>
              </a:endParaRPr>
            </a:p>
          </p:txBody>
        </p:sp>
        <p:sp>
          <p:nvSpPr>
            <p:cNvPr id="6167" name="Rectangle 125"/>
            <p:cNvSpPr>
              <a:spLocks noChangeArrowheads="1"/>
            </p:cNvSpPr>
            <p:nvPr/>
          </p:nvSpPr>
          <p:spPr bwMode="auto">
            <a:xfrm>
              <a:off x="1104" y="1936"/>
              <a:ext cx="942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endParaRPr lang="en-GB" sz="800">
                <a:latin typeface="Arial" charset="0"/>
              </a:endParaRPr>
            </a:p>
          </p:txBody>
        </p:sp>
        <p:sp>
          <p:nvSpPr>
            <p:cNvPr id="6168" name="Rectangle 126"/>
            <p:cNvSpPr>
              <a:spLocks noChangeArrowheads="1"/>
            </p:cNvSpPr>
            <p:nvPr/>
          </p:nvSpPr>
          <p:spPr bwMode="auto">
            <a:xfrm>
              <a:off x="218" y="1936"/>
              <a:ext cx="886" cy="134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endParaRPr lang="en-GB" sz="800">
                <a:latin typeface="Arial" charset="0"/>
              </a:endParaRPr>
            </a:p>
          </p:txBody>
        </p:sp>
        <p:sp>
          <p:nvSpPr>
            <p:cNvPr id="6169" name="Rectangle 127"/>
            <p:cNvSpPr>
              <a:spLocks noChangeArrowheads="1"/>
            </p:cNvSpPr>
            <p:nvPr/>
          </p:nvSpPr>
          <p:spPr bwMode="auto">
            <a:xfrm>
              <a:off x="4778" y="3167"/>
              <a:ext cx="761" cy="390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7.0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70" name="Rectangle 128"/>
            <p:cNvSpPr>
              <a:spLocks noChangeArrowheads="1"/>
            </p:cNvSpPr>
            <p:nvPr/>
          </p:nvSpPr>
          <p:spPr bwMode="auto">
            <a:xfrm>
              <a:off x="4213" y="3167"/>
              <a:ext cx="565" cy="390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222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71" name="Rectangle 129"/>
            <p:cNvSpPr>
              <a:spLocks noChangeArrowheads="1"/>
            </p:cNvSpPr>
            <p:nvPr/>
          </p:nvSpPr>
          <p:spPr bwMode="auto">
            <a:xfrm>
              <a:off x="3408" y="3167"/>
              <a:ext cx="805" cy="390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16.0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72" name="Rectangle 130"/>
            <p:cNvSpPr>
              <a:spLocks noChangeArrowheads="1"/>
            </p:cNvSpPr>
            <p:nvPr/>
          </p:nvSpPr>
          <p:spPr bwMode="auto">
            <a:xfrm>
              <a:off x="2603" y="3167"/>
              <a:ext cx="805" cy="390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223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73" name="Rectangle 131"/>
            <p:cNvSpPr>
              <a:spLocks noChangeArrowheads="1"/>
            </p:cNvSpPr>
            <p:nvPr/>
          </p:nvSpPr>
          <p:spPr bwMode="auto">
            <a:xfrm>
              <a:off x="2046" y="3167"/>
              <a:ext cx="557" cy="390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7.0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74" name="Rectangle 132"/>
            <p:cNvSpPr>
              <a:spLocks noChangeArrowheads="1"/>
            </p:cNvSpPr>
            <p:nvPr/>
          </p:nvSpPr>
          <p:spPr bwMode="auto">
            <a:xfrm>
              <a:off x="1104" y="3167"/>
              <a:ext cx="942" cy="390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Brewer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75" name="Rectangle 133"/>
            <p:cNvSpPr>
              <a:spLocks noChangeArrowheads="1"/>
            </p:cNvSpPr>
            <p:nvPr/>
          </p:nvSpPr>
          <p:spPr bwMode="auto">
            <a:xfrm>
              <a:off x="218" y="3167"/>
              <a:ext cx="886" cy="390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Scottish &amp; Newcastle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76" name="Rectangle 134"/>
            <p:cNvSpPr>
              <a:spLocks noChangeArrowheads="1"/>
            </p:cNvSpPr>
            <p:nvPr/>
          </p:nvSpPr>
          <p:spPr bwMode="auto">
            <a:xfrm>
              <a:off x="4778" y="2802"/>
              <a:ext cx="761" cy="365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15.0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77" name="Rectangle 135"/>
            <p:cNvSpPr>
              <a:spLocks noChangeArrowheads="1"/>
            </p:cNvSpPr>
            <p:nvPr/>
          </p:nvSpPr>
          <p:spPr bwMode="auto">
            <a:xfrm>
              <a:off x="4213" y="2802"/>
              <a:ext cx="565" cy="365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68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78" name="Rectangle 136"/>
            <p:cNvSpPr>
              <a:spLocks noChangeArrowheads="1"/>
            </p:cNvSpPr>
            <p:nvPr/>
          </p:nvSpPr>
          <p:spPr bwMode="auto">
            <a:xfrm>
              <a:off x="3408" y="2802"/>
              <a:ext cx="805" cy="365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10.2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79" name="Rectangle 137"/>
            <p:cNvSpPr>
              <a:spLocks noChangeArrowheads="1"/>
            </p:cNvSpPr>
            <p:nvPr/>
          </p:nvSpPr>
          <p:spPr bwMode="auto">
            <a:xfrm>
              <a:off x="2603" y="2802"/>
              <a:ext cx="805" cy="365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150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80" name="Rectangle 138"/>
            <p:cNvSpPr>
              <a:spLocks noChangeArrowheads="1"/>
            </p:cNvSpPr>
            <p:nvPr/>
          </p:nvSpPr>
          <p:spPr bwMode="auto">
            <a:xfrm>
              <a:off x="2046" y="2802"/>
              <a:ext cx="557" cy="365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6.8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81" name="Rectangle 139"/>
            <p:cNvSpPr>
              <a:spLocks noChangeArrowheads="1"/>
            </p:cNvSpPr>
            <p:nvPr/>
          </p:nvSpPr>
          <p:spPr bwMode="auto">
            <a:xfrm>
              <a:off x="1104" y="2802"/>
              <a:ext cx="942" cy="365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Mobile phone retailer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82" name="Rectangle 140"/>
            <p:cNvSpPr>
              <a:spLocks noChangeArrowheads="1"/>
            </p:cNvSpPr>
            <p:nvPr/>
          </p:nvSpPr>
          <p:spPr bwMode="auto">
            <a:xfrm>
              <a:off x="218" y="2802"/>
              <a:ext cx="886" cy="365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Carphone Warehouse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83" name="Rectangle 141"/>
            <p:cNvSpPr>
              <a:spLocks noChangeArrowheads="1"/>
            </p:cNvSpPr>
            <p:nvPr/>
          </p:nvSpPr>
          <p:spPr bwMode="auto">
            <a:xfrm>
              <a:off x="4778" y="2436"/>
              <a:ext cx="761" cy="366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6.0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84" name="Rectangle 142"/>
            <p:cNvSpPr>
              <a:spLocks noChangeArrowheads="1"/>
            </p:cNvSpPr>
            <p:nvPr/>
          </p:nvSpPr>
          <p:spPr bwMode="auto">
            <a:xfrm>
              <a:off x="4213" y="2436"/>
              <a:ext cx="565" cy="366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466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85" name="Rectangle 143"/>
            <p:cNvSpPr>
              <a:spLocks noChangeArrowheads="1"/>
            </p:cNvSpPr>
            <p:nvPr/>
          </p:nvSpPr>
          <p:spPr bwMode="auto">
            <a:xfrm>
              <a:off x="3408" y="2436"/>
              <a:ext cx="805" cy="366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28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86" name="Rectangle 144"/>
            <p:cNvSpPr>
              <a:spLocks noChangeArrowheads="1"/>
            </p:cNvSpPr>
            <p:nvPr/>
          </p:nvSpPr>
          <p:spPr bwMode="auto">
            <a:xfrm>
              <a:off x="2603" y="2436"/>
              <a:ext cx="805" cy="366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364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87" name="Rectangle 145"/>
            <p:cNvSpPr>
              <a:spLocks noChangeArrowheads="1"/>
            </p:cNvSpPr>
            <p:nvPr/>
          </p:nvSpPr>
          <p:spPr bwMode="auto">
            <a:xfrm>
              <a:off x="2046" y="2436"/>
              <a:ext cx="557" cy="366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7.7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88" name="Rectangle 146"/>
            <p:cNvSpPr>
              <a:spLocks noChangeArrowheads="1"/>
            </p:cNvSpPr>
            <p:nvPr/>
          </p:nvSpPr>
          <p:spPr bwMode="auto">
            <a:xfrm>
              <a:off x="1104" y="2436"/>
              <a:ext cx="942" cy="366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Media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89" name="Rectangle 147"/>
            <p:cNvSpPr>
              <a:spLocks noChangeArrowheads="1"/>
            </p:cNvSpPr>
            <p:nvPr/>
          </p:nvSpPr>
          <p:spPr bwMode="auto">
            <a:xfrm>
              <a:off x="218" y="2436"/>
              <a:ext cx="886" cy="366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Pearson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90" name="Rectangle 148"/>
            <p:cNvSpPr>
              <a:spLocks noChangeArrowheads="1"/>
            </p:cNvSpPr>
            <p:nvPr/>
          </p:nvSpPr>
          <p:spPr bwMode="auto">
            <a:xfrm>
              <a:off x="4778" y="2070"/>
              <a:ext cx="761" cy="366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12.7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91" name="Rectangle 149"/>
            <p:cNvSpPr>
              <a:spLocks noChangeArrowheads="1"/>
            </p:cNvSpPr>
            <p:nvPr/>
          </p:nvSpPr>
          <p:spPr bwMode="auto">
            <a:xfrm>
              <a:off x="4213" y="2070"/>
              <a:ext cx="565" cy="366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1,391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92" name="Rectangle 150"/>
            <p:cNvSpPr>
              <a:spLocks noChangeArrowheads="1"/>
            </p:cNvSpPr>
            <p:nvPr/>
          </p:nvSpPr>
          <p:spPr bwMode="auto">
            <a:xfrm>
              <a:off x="3408" y="2070"/>
              <a:ext cx="805" cy="366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176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93" name="Rectangle 151"/>
            <p:cNvSpPr>
              <a:spLocks noChangeArrowheads="1"/>
            </p:cNvSpPr>
            <p:nvPr/>
          </p:nvSpPr>
          <p:spPr bwMode="auto">
            <a:xfrm>
              <a:off x="2603" y="2070"/>
              <a:ext cx="805" cy="366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1,378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94" name="Rectangle 152"/>
            <p:cNvSpPr>
              <a:spLocks noChangeArrowheads="1"/>
            </p:cNvSpPr>
            <p:nvPr/>
          </p:nvSpPr>
          <p:spPr bwMode="auto">
            <a:xfrm>
              <a:off x="2046" y="2070"/>
              <a:ext cx="557" cy="366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12.75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95" name="Rectangle 153"/>
            <p:cNvSpPr>
              <a:spLocks noChangeArrowheads="1"/>
            </p:cNvSpPr>
            <p:nvPr/>
          </p:nvSpPr>
          <p:spPr bwMode="auto">
            <a:xfrm>
              <a:off x="1104" y="2070"/>
              <a:ext cx="942" cy="366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Engineering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96" name="Rectangle 154"/>
            <p:cNvSpPr>
              <a:spLocks noChangeArrowheads="1"/>
            </p:cNvSpPr>
            <p:nvPr/>
          </p:nvSpPr>
          <p:spPr bwMode="auto">
            <a:xfrm>
              <a:off x="218" y="2070"/>
              <a:ext cx="886" cy="366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r>
                <a:rPr lang="en-GB" sz="1600">
                  <a:latin typeface="Arial" charset="0"/>
                </a:rPr>
                <a:t>Rolls-Royce</a:t>
              </a:r>
              <a:endParaRPr lang="en-US" sz="1600">
                <a:latin typeface="Arial" charset="0"/>
              </a:endParaRPr>
            </a:p>
          </p:txBody>
        </p:sp>
        <p:sp>
          <p:nvSpPr>
            <p:cNvPr id="6197" name="Rectangle 155"/>
            <p:cNvSpPr>
              <a:spLocks noChangeArrowheads="1"/>
            </p:cNvSpPr>
            <p:nvPr/>
          </p:nvSpPr>
          <p:spPr bwMode="auto">
            <a:xfrm>
              <a:off x="4778" y="1692"/>
              <a:ext cx="761" cy="244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 b="1">
                  <a:latin typeface="Arial" charset="0"/>
                </a:rPr>
                <a:t>%</a:t>
              </a:r>
              <a:endParaRPr lang="en-US" sz="1600" b="1">
                <a:latin typeface="Arial" charset="0"/>
              </a:endParaRPr>
            </a:p>
          </p:txBody>
        </p:sp>
        <p:sp>
          <p:nvSpPr>
            <p:cNvPr id="6198" name="Rectangle 156"/>
            <p:cNvSpPr>
              <a:spLocks noChangeArrowheads="1"/>
            </p:cNvSpPr>
            <p:nvPr/>
          </p:nvSpPr>
          <p:spPr bwMode="auto">
            <a:xfrm>
              <a:off x="4213" y="1692"/>
              <a:ext cx="565" cy="244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 b="1">
                  <a:latin typeface="Arial" charset="0"/>
                </a:rPr>
                <a:t>£m</a:t>
              </a:r>
              <a:endParaRPr lang="en-US" sz="1600" b="1">
                <a:latin typeface="Arial" charset="0"/>
              </a:endParaRPr>
            </a:p>
          </p:txBody>
        </p:sp>
        <p:sp>
          <p:nvSpPr>
            <p:cNvPr id="6199" name="Rectangle 157"/>
            <p:cNvSpPr>
              <a:spLocks noChangeArrowheads="1"/>
            </p:cNvSpPr>
            <p:nvPr/>
          </p:nvSpPr>
          <p:spPr bwMode="auto">
            <a:xfrm>
              <a:off x="3408" y="1692"/>
              <a:ext cx="805" cy="244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 b="1">
                  <a:latin typeface="Arial" charset="0"/>
                </a:rPr>
                <a:t>£m</a:t>
              </a:r>
              <a:endParaRPr lang="en-US" sz="1600" b="1">
                <a:latin typeface="Arial" charset="0"/>
              </a:endParaRPr>
            </a:p>
          </p:txBody>
        </p:sp>
        <p:sp>
          <p:nvSpPr>
            <p:cNvPr id="6200" name="Rectangle 158"/>
            <p:cNvSpPr>
              <a:spLocks noChangeArrowheads="1"/>
            </p:cNvSpPr>
            <p:nvPr/>
          </p:nvSpPr>
          <p:spPr bwMode="auto">
            <a:xfrm>
              <a:off x="2603" y="1692"/>
              <a:ext cx="805" cy="244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 b="1">
                  <a:latin typeface="Arial" charset="0"/>
                </a:rPr>
                <a:t>£m</a:t>
              </a:r>
              <a:endParaRPr lang="en-US" sz="1600" b="1">
                <a:latin typeface="Arial" charset="0"/>
              </a:endParaRPr>
            </a:p>
          </p:txBody>
        </p:sp>
        <p:sp>
          <p:nvSpPr>
            <p:cNvPr id="6201" name="Rectangle 159"/>
            <p:cNvSpPr>
              <a:spLocks noChangeArrowheads="1"/>
            </p:cNvSpPr>
            <p:nvPr/>
          </p:nvSpPr>
          <p:spPr bwMode="auto">
            <a:xfrm>
              <a:off x="2046" y="1692"/>
              <a:ext cx="557" cy="244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 b="1">
                  <a:latin typeface="Arial" charset="0"/>
                </a:rPr>
                <a:t>%</a:t>
              </a:r>
              <a:endParaRPr lang="en-US" sz="1600" b="1">
                <a:latin typeface="Arial" charset="0"/>
              </a:endParaRPr>
            </a:p>
          </p:txBody>
        </p:sp>
        <p:sp>
          <p:nvSpPr>
            <p:cNvPr id="6202" name="Rectangle 160"/>
            <p:cNvSpPr>
              <a:spLocks noChangeArrowheads="1"/>
            </p:cNvSpPr>
            <p:nvPr/>
          </p:nvSpPr>
          <p:spPr bwMode="auto">
            <a:xfrm>
              <a:off x="1104" y="1692"/>
              <a:ext cx="942" cy="244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endParaRPr lang="en-GB" sz="1600">
                <a:latin typeface="Arial" charset="0"/>
              </a:endParaRPr>
            </a:p>
          </p:txBody>
        </p:sp>
        <p:sp>
          <p:nvSpPr>
            <p:cNvPr id="6203" name="Rectangle 161"/>
            <p:cNvSpPr>
              <a:spLocks noChangeArrowheads="1"/>
            </p:cNvSpPr>
            <p:nvPr/>
          </p:nvSpPr>
          <p:spPr bwMode="auto">
            <a:xfrm>
              <a:off x="218" y="1692"/>
              <a:ext cx="886" cy="244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endParaRPr lang="en-GB" sz="1600">
                <a:latin typeface="Arial" charset="0"/>
              </a:endParaRPr>
            </a:p>
          </p:txBody>
        </p:sp>
        <p:sp>
          <p:nvSpPr>
            <p:cNvPr id="6204" name="Rectangle 162"/>
            <p:cNvSpPr>
              <a:spLocks noChangeArrowheads="1"/>
            </p:cNvSpPr>
            <p:nvPr/>
          </p:nvSpPr>
          <p:spPr bwMode="auto">
            <a:xfrm>
              <a:off x="4778" y="1439"/>
              <a:ext cx="761" cy="253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endParaRPr lang="en-GB" sz="1600">
                <a:latin typeface="Arial" charset="0"/>
              </a:endParaRPr>
            </a:p>
          </p:txBody>
        </p:sp>
        <p:sp>
          <p:nvSpPr>
            <p:cNvPr id="6205" name="Rectangle 163"/>
            <p:cNvSpPr>
              <a:spLocks noChangeArrowheads="1"/>
            </p:cNvSpPr>
            <p:nvPr/>
          </p:nvSpPr>
          <p:spPr bwMode="auto">
            <a:xfrm>
              <a:off x="4213" y="1439"/>
              <a:ext cx="565" cy="253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endParaRPr lang="en-GB" sz="1600">
                <a:latin typeface="Arial" charset="0"/>
              </a:endParaRPr>
            </a:p>
          </p:txBody>
        </p:sp>
        <p:sp>
          <p:nvSpPr>
            <p:cNvPr id="6206" name="Rectangle 164"/>
            <p:cNvSpPr>
              <a:spLocks noChangeArrowheads="1"/>
            </p:cNvSpPr>
            <p:nvPr/>
          </p:nvSpPr>
          <p:spPr bwMode="auto">
            <a:xfrm>
              <a:off x="3408" y="1439"/>
              <a:ext cx="805" cy="253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 b="1">
                  <a:latin typeface="Arial" charset="0"/>
                </a:rPr>
                <a:t>(a) x (b)</a:t>
              </a:r>
              <a:endParaRPr lang="en-US" sz="1600" b="1">
                <a:latin typeface="Arial" charset="0"/>
              </a:endParaRPr>
            </a:p>
          </p:txBody>
        </p:sp>
        <p:sp>
          <p:nvSpPr>
            <p:cNvPr id="6207" name="Rectangle 165"/>
            <p:cNvSpPr>
              <a:spLocks noChangeArrowheads="1"/>
            </p:cNvSpPr>
            <p:nvPr/>
          </p:nvSpPr>
          <p:spPr bwMode="auto">
            <a:xfrm>
              <a:off x="2603" y="1439"/>
              <a:ext cx="805" cy="253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 b="1">
                  <a:latin typeface="Arial" charset="0"/>
                </a:rPr>
                <a:t>(b)</a:t>
              </a:r>
              <a:endParaRPr lang="en-US" sz="1600" b="1">
                <a:latin typeface="Arial" charset="0"/>
              </a:endParaRPr>
            </a:p>
          </p:txBody>
        </p:sp>
        <p:sp>
          <p:nvSpPr>
            <p:cNvPr id="6208" name="Rectangle 166"/>
            <p:cNvSpPr>
              <a:spLocks noChangeArrowheads="1"/>
            </p:cNvSpPr>
            <p:nvPr/>
          </p:nvSpPr>
          <p:spPr bwMode="auto">
            <a:xfrm>
              <a:off x="2046" y="1439"/>
              <a:ext cx="557" cy="253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 b="1">
                  <a:latin typeface="Arial" charset="0"/>
                </a:rPr>
                <a:t>(a)</a:t>
              </a:r>
              <a:endParaRPr lang="en-US" sz="1600" b="1">
                <a:latin typeface="Arial" charset="0"/>
              </a:endParaRPr>
            </a:p>
          </p:txBody>
        </p:sp>
        <p:sp>
          <p:nvSpPr>
            <p:cNvPr id="6209" name="Rectangle 167"/>
            <p:cNvSpPr>
              <a:spLocks noChangeArrowheads="1"/>
            </p:cNvSpPr>
            <p:nvPr/>
          </p:nvSpPr>
          <p:spPr bwMode="auto">
            <a:xfrm>
              <a:off x="1104" y="1439"/>
              <a:ext cx="942" cy="253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endParaRPr lang="en-GB" sz="1600">
                <a:latin typeface="Arial" charset="0"/>
              </a:endParaRPr>
            </a:p>
          </p:txBody>
        </p:sp>
        <p:sp>
          <p:nvSpPr>
            <p:cNvPr id="6210" name="Rectangle 168"/>
            <p:cNvSpPr>
              <a:spLocks noChangeArrowheads="1"/>
            </p:cNvSpPr>
            <p:nvPr/>
          </p:nvSpPr>
          <p:spPr bwMode="auto">
            <a:xfrm>
              <a:off x="218" y="1439"/>
              <a:ext cx="886" cy="253"/>
            </a:xfrm>
            <a:prstGeom prst="rect">
              <a:avLst/>
            </a:prstGeom>
            <a:solidFill>
              <a:srgbClr val="FFE4C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endParaRPr lang="en-GB" sz="1600">
                <a:latin typeface="Arial" charset="0"/>
              </a:endParaRPr>
            </a:p>
          </p:txBody>
        </p:sp>
        <p:sp>
          <p:nvSpPr>
            <p:cNvPr id="6211" name="Rectangle 169"/>
            <p:cNvSpPr>
              <a:spLocks noChangeArrowheads="1"/>
            </p:cNvSpPr>
            <p:nvPr/>
          </p:nvSpPr>
          <p:spPr bwMode="auto">
            <a:xfrm>
              <a:off x="4704" y="766"/>
              <a:ext cx="835" cy="673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 b="1">
                  <a:latin typeface="Arial" charset="0"/>
                </a:rPr>
                <a:t>Cost as percentage of profit before tax</a:t>
              </a:r>
              <a:endParaRPr lang="en-US" sz="1600" b="1">
                <a:latin typeface="Arial" charset="0"/>
              </a:endParaRPr>
            </a:p>
          </p:txBody>
        </p:sp>
        <p:sp>
          <p:nvSpPr>
            <p:cNvPr id="6212" name="Rectangle 170"/>
            <p:cNvSpPr>
              <a:spLocks noChangeArrowheads="1"/>
            </p:cNvSpPr>
            <p:nvPr/>
          </p:nvSpPr>
          <p:spPr bwMode="auto">
            <a:xfrm>
              <a:off x="4213" y="766"/>
              <a:ext cx="565" cy="673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 b="1">
                  <a:latin typeface="Arial" charset="0"/>
                </a:rPr>
                <a:t>Profit before tax</a:t>
              </a:r>
              <a:endParaRPr lang="en-US" sz="1600" b="1">
                <a:latin typeface="Arial" charset="0"/>
              </a:endParaRPr>
            </a:p>
          </p:txBody>
        </p:sp>
        <p:sp>
          <p:nvSpPr>
            <p:cNvPr id="6213" name="Rectangle 171"/>
            <p:cNvSpPr>
              <a:spLocks noChangeArrowheads="1"/>
            </p:cNvSpPr>
            <p:nvPr/>
          </p:nvSpPr>
          <p:spPr bwMode="auto">
            <a:xfrm>
              <a:off x="3408" y="766"/>
              <a:ext cx="805" cy="673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 b="1">
                  <a:latin typeface="Arial" charset="0"/>
                </a:rPr>
                <a:t>Cost of holding inventories</a:t>
              </a:r>
              <a:endParaRPr lang="en-US" sz="1600" b="1">
                <a:latin typeface="Arial" charset="0"/>
              </a:endParaRPr>
            </a:p>
          </p:txBody>
        </p:sp>
        <p:sp>
          <p:nvSpPr>
            <p:cNvPr id="6214" name="Rectangle 172"/>
            <p:cNvSpPr>
              <a:spLocks noChangeArrowheads="1"/>
            </p:cNvSpPr>
            <p:nvPr/>
          </p:nvSpPr>
          <p:spPr bwMode="auto">
            <a:xfrm>
              <a:off x="2603" y="766"/>
              <a:ext cx="805" cy="673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 b="1">
                  <a:latin typeface="Arial" charset="0"/>
                </a:rPr>
                <a:t>Average inventories held</a:t>
              </a:r>
              <a:endParaRPr lang="en-US" sz="1600" b="1">
                <a:latin typeface="Arial" charset="0"/>
              </a:endParaRPr>
            </a:p>
          </p:txBody>
        </p:sp>
        <p:sp>
          <p:nvSpPr>
            <p:cNvPr id="6215" name="Rectangle 173"/>
            <p:cNvSpPr>
              <a:spLocks noChangeArrowheads="1"/>
            </p:cNvSpPr>
            <p:nvPr/>
          </p:nvSpPr>
          <p:spPr bwMode="auto">
            <a:xfrm>
              <a:off x="2046" y="766"/>
              <a:ext cx="557" cy="673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 b="1">
                  <a:latin typeface="Arial" charset="0"/>
                </a:rPr>
                <a:t>Cost of capital</a:t>
              </a:r>
              <a:endParaRPr lang="en-US" sz="1600" b="1">
                <a:latin typeface="Arial" charset="0"/>
              </a:endParaRPr>
            </a:p>
          </p:txBody>
        </p:sp>
        <p:sp>
          <p:nvSpPr>
            <p:cNvPr id="6216" name="Rectangle 174"/>
            <p:cNvSpPr>
              <a:spLocks noChangeArrowheads="1"/>
            </p:cNvSpPr>
            <p:nvPr/>
          </p:nvSpPr>
          <p:spPr bwMode="auto">
            <a:xfrm>
              <a:off x="1104" y="766"/>
              <a:ext cx="942" cy="673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 b="1">
                  <a:latin typeface="Arial" charset="0"/>
                </a:rPr>
                <a:t>Type of operations</a:t>
              </a:r>
              <a:endParaRPr lang="en-US" sz="1600" b="1">
                <a:latin typeface="Arial" charset="0"/>
              </a:endParaRPr>
            </a:p>
          </p:txBody>
        </p:sp>
        <p:sp>
          <p:nvSpPr>
            <p:cNvPr id="6217" name="Rectangle 175"/>
            <p:cNvSpPr>
              <a:spLocks noChangeArrowheads="1"/>
            </p:cNvSpPr>
            <p:nvPr/>
          </p:nvSpPr>
          <p:spPr bwMode="auto">
            <a:xfrm>
              <a:off x="218" y="766"/>
              <a:ext cx="886" cy="673"/>
            </a:xfrm>
            <a:prstGeom prst="rect">
              <a:avLst/>
            </a:prstGeom>
            <a:solidFill>
              <a:srgbClr val="EFDEC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600" b="1">
                  <a:latin typeface="Arial" charset="0"/>
                </a:rPr>
                <a:t>Business</a:t>
              </a:r>
              <a:endParaRPr lang="en-US" sz="1600" b="1">
                <a:latin typeface="Arial" charset="0"/>
              </a:endParaRPr>
            </a:p>
          </p:txBody>
        </p:sp>
        <p:sp>
          <p:nvSpPr>
            <p:cNvPr id="6218" name="Line 176"/>
            <p:cNvSpPr>
              <a:spLocks noChangeShapeType="1"/>
            </p:cNvSpPr>
            <p:nvPr/>
          </p:nvSpPr>
          <p:spPr bwMode="auto">
            <a:xfrm>
              <a:off x="218" y="632"/>
              <a:ext cx="886" cy="0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19" name="Line 177"/>
            <p:cNvSpPr>
              <a:spLocks noChangeShapeType="1"/>
            </p:cNvSpPr>
            <p:nvPr/>
          </p:nvSpPr>
          <p:spPr bwMode="auto">
            <a:xfrm>
              <a:off x="218" y="3691"/>
              <a:ext cx="886" cy="0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20" name="Line 178"/>
            <p:cNvSpPr>
              <a:spLocks noChangeShapeType="1"/>
            </p:cNvSpPr>
            <p:nvPr/>
          </p:nvSpPr>
          <p:spPr bwMode="auto">
            <a:xfrm>
              <a:off x="218" y="632"/>
              <a:ext cx="0" cy="807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21" name="Line 179"/>
            <p:cNvSpPr>
              <a:spLocks noChangeShapeType="1"/>
            </p:cNvSpPr>
            <p:nvPr/>
          </p:nvSpPr>
          <p:spPr bwMode="auto">
            <a:xfrm>
              <a:off x="5539" y="632"/>
              <a:ext cx="0" cy="807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22" name="Line 180"/>
            <p:cNvSpPr>
              <a:spLocks noChangeShapeType="1"/>
            </p:cNvSpPr>
            <p:nvPr/>
          </p:nvSpPr>
          <p:spPr bwMode="auto">
            <a:xfrm>
              <a:off x="1104" y="632"/>
              <a:ext cx="942" cy="0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23" name="Line 181"/>
            <p:cNvSpPr>
              <a:spLocks noChangeShapeType="1"/>
            </p:cNvSpPr>
            <p:nvPr/>
          </p:nvSpPr>
          <p:spPr bwMode="auto">
            <a:xfrm>
              <a:off x="218" y="1439"/>
              <a:ext cx="0" cy="253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24" name="Line 182"/>
            <p:cNvSpPr>
              <a:spLocks noChangeShapeType="1"/>
            </p:cNvSpPr>
            <p:nvPr/>
          </p:nvSpPr>
          <p:spPr bwMode="auto">
            <a:xfrm>
              <a:off x="2046" y="632"/>
              <a:ext cx="557" cy="0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25" name="Line 183"/>
            <p:cNvSpPr>
              <a:spLocks noChangeShapeType="1"/>
            </p:cNvSpPr>
            <p:nvPr/>
          </p:nvSpPr>
          <p:spPr bwMode="auto">
            <a:xfrm>
              <a:off x="2603" y="632"/>
              <a:ext cx="805" cy="0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26" name="Line 184"/>
            <p:cNvSpPr>
              <a:spLocks noChangeShapeType="1"/>
            </p:cNvSpPr>
            <p:nvPr/>
          </p:nvSpPr>
          <p:spPr bwMode="auto">
            <a:xfrm>
              <a:off x="3408" y="632"/>
              <a:ext cx="805" cy="0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27" name="Line 185"/>
            <p:cNvSpPr>
              <a:spLocks noChangeShapeType="1"/>
            </p:cNvSpPr>
            <p:nvPr/>
          </p:nvSpPr>
          <p:spPr bwMode="auto">
            <a:xfrm>
              <a:off x="4213" y="632"/>
              <a:ext cx="565" cy="0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28" name="Line 186"/>
            <p:cNvSpPr>
              <a:spLocks noChangeShapeType="1"/>
            </p:cNvSpPr>
            <p:nvPr/>
          </p:nvSpPr>
          <p:spPr bwMode="auto">
            <a:xfrm>
              <a:off x="4778" y="632"/>
              <a:ext cx="761" cy="0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29" name="Line 187"/>
            <p:cNvSpPr>
              <a:spLocks noChangeShapeType="1"/>
            </p:cNvSpPr>
            <p:nvPr/>
          </p:nvSpPr>
          <p:spPr bwMode="auto">
            <a:xfrm>
              <a:off x="5539" y="1439"/>
              <a:ext cx="0" cy="253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30" name="Line 188"/>
            <p:cNvSpPr>
              <a:spLocks noChangeShapeType="1"/>
            </p:cNvSpPr>
            <p:nvPr/>
          </p:nvSpPr>
          <p:spPr bwMode="auto">
            <a:xfrm>
              <a:off x="218" y="1692"/>
              <a:ext cx="0" cy="244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31" name="Line 189"/>
            <p:cNvSpPr>
              <a:spLocks noChangeShapeType="1"/>
            </p:cNvSpPr>
            <p:nvPr/>
          </p:nvSpPr>
          <p:spPr bwMode="auto">
            <a:xfrm>
              <a:off x="5539" y="1692"/>
              <a:ext cx="0" cy="244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32" name="Line 190"/>
            <p:cNvSpPr>
              <a:spLocks noChangeShapeType="1"/>
            </p:cNvSpPr>
            <p:nvPr/>
          </p:nvSpPr>
          <p:spPr bwMode="auto">
            <a:xfrm>
              <a:off x="218" y="1936"/>
              <a:ext cx="0" cy="134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33" name="Line 191"/>
            <p:cNvSpPr>
              <a:spLocks noChangeShapeType="1"/>
            </p:cNvSpPr>
            <p:nvPr/>
          </p:nvSpPr>
          <p:spPr bwMode="auto">
            <a:xfrm>
              <a:off x="5539" y="1936"/>
              <a:ext cx="0" cy="134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34" name="Line 192"/>
            <p:cNvSpPr>
              <a:spLocks noChangeShapeType="1"/>
            </p:cNvSpPr>
            <p:nvPr/>
          </p:nvSpPr>
          <p:spPr bwMode="auto">
            <a:xfrm>
              <a:off x="218" y="2070"/>
              <a:ext cx="0" cy="366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35" name="Line 193"/>
            <p:cNvSpPr>
              <a:spLocks noChangeShapeType="1"/>
            </p:cNvSpPr>
            <p:nvPr/>
          </p:nvSpPr>
          <p:spPr bwMode="auto">
            <a:xfrm>
              <a:off x="5539" y="2070"/>
              <a:ext cx="0" cy="366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36" name="Line 194"/>
            <p:cNvSpPr>
              <a:spLocks noChangeShapeType="1"/>
            </p:cNvSpPr>
            <p:nvPr/>
          </p:nvSpPr>
          <p:spPr bwMode="auto">
            <a:xfrm>
              <a:off x="218" y="2436"/>
              <a:ext cx="0" cy="366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37" name="Line 195"/>
            <p:cNvSpPr>
              <a:spLocks noChangeShapeType="1"/>
            </p:cNvSpPr>
            <p:nvPr/>
          </p:nvSpPr>
          <p:spPr bwMode="auto">
            <a:xfrm>
              <a:off x="5539" y="2436"/>
              <a:ext cx="0" cy="366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38" name="Line 196"/>
            <p:cNvSpPr>
              <a:spLocks noChangeShapeType="1"/>
            </p:cNvSpPr>
            <p:nvPr/>
          </p:nvSpPr>
          <p:spPr bwMode="auto">
            <a:xfrm>
              <a:off x="218" y="2802"/>
              <a:ext cx="0" cy="365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39" name="Line 197"/>
            <p:cNvSpPr>
              <a:spLocks noChangeShapeType="1"/>
            </p:cNvSpPr>
            <p:nvPr/>
          </p:nvSpPr>
          <p:spPr bwMode="auto">
            <a:xfrm>
              <a:off x="5539" y="2802"/>
              <a:ext cx="0" cy="365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40" name="Line 198"/>
            <p:cNvSpPr>
              <a:spLocks noChangeShapeType="1"/>
            </p:cNvSpPr>
            <p:nvPr/>
          </p:nvSpPr>
          <p:spPr bwMode="auto">
            <a:xfrm>
              <a:off x="218" y="3167"/>
              <a:ext cx="0" cy="524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41" name="Line 199"/>
            <p:cNvSpPr>
              <a:spLocks noChangeShapeType="1"/>
            </p:cNvSpPr>
            <p:nvPr/>
          </p:nvSpPr>
          <p:spPr bwMode="auto">
            <a:xfrm>
              <a:off x="5539" y="3167"/>
              <a:ext cx="0" cy="524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42" name="Line 200"/>
            <p:cNvSpPr>
              <a:spLocks noChangeShapeType="1"/>
            </p:cNvSpPr>
            <p:nvPr/>
          </p:nvSpPr>
          <p:spPr bwMode="auto">
            <a:xfrm>
              <a:off x="1104" y="3691"/>
              <a:ext cx="942" cy="0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43" name="Line 201"/>
            <p:cNvSpPr>
              <a:spLocks noChangeShapeType="1"/>
            </p:cNvSpPr>
            <p:nvPr/>
          </p:nvSpPr>
          <p:spPr bwMode="auto">
            <a:xfrm>
              <a:off x="2046" y="3691"/>
              <a:ext cx="557" cy="0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44" name="Line 202"/>
            <p:cNvSpPr>
              <a:spLocks noChangeShapeType="1"/>
            </p:cNvSpPr>
            <p:nvPr/>
          </p:nvSpPr>
          <p:spPr bwMode="auto">
            <a:xfrm>
              <a:off x="2603" y="3691"/>
              <a:ext cx="805" cy="0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45" name="Line 203"/>
            <p:cNvSpPr>
              <a:spLocks noChangeShapeType="1"/>
            </p:cNvSpPr>
            <p:nvPr/>
          </p:nvSpPr>
          <p:spPr bwMode="auto">
            <a:xfrm>
              <a:off x="3408" y="3691"/>
              <a:ext cx="805" cy="0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46" name="Line 204"/>
            <p:cNvSpPr>
              <a:spLocks noChangeShapeType="1"/>
            </p:cNvSpPr>
            <p:nvPr/>
          </p:nvSpPr>
          <p:spPr bwMode="auto">
            <a:xfrm>
              <a:off x="4213" y="3691"/>
              <a:ext cx="565" cy="0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47" name="Line 205"/>
            <p:cNvSpPr>
              <a:spLocks noChangeShapeType="1"/>
            </p:cNvSpPr>
            <p:nvPr/>
          </p:nvSpPr>
          <p:spPr bwMode="auto">
            <a:xfrm>
              <a:off x="4778" y="3691"/>
              <a:ext cx="761" cy="0"/>
            </a:xfrm>
            <a:prstGeom prst="line">
              <a:avLst/>
            </a:prstGeom>
            <a:noFill/>
            <a:ln w="12700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1017588" y="279400"/>
            <a:ext cx="7105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Managing inventories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7171" name="Group 22"/>
          <p:cNvGrpSpPr>
            <a:grpSpLocks/>
          </p:cNvGrpSpPr>
          <p:nvPr/>
        </p:nvGrpSpPr>
        <p:grpSpPr bwMode="auto">
          <a:xfrm>
            <a:off x="795338" y="1327150"/>
            <a:ext cx="7543800" cy="4595813"/>
            <a:chOff x="533" y="652"/>
            <a:chExt cx="4752" cy="2895"/>
          </a:xfrm>
        </p:grpSpPr>
        <p:sp>
          <p:nvSpPr>
            <p:cNvPr id="7172" name="AutoShape 4"/>
            <p:cNvSpPr>
              <a:spLocks noChangeArrowheads="1"/>
            </p:cNvSpPr>
            <p:nvPr/>
          </p:nvSpPr>
          <p:spPr bwMode="auto">
            <a:xfrm>
              <a:off x="628" y="652"/>
              <a:ext cx="4657" cy="2822"/>
            </a:xfrm>
            <a:prstGeom prst="roundRect">
              <a:avLst>
                <a:gd name="adj" fmla="val 9912"/>
              </a:avLst>
            </a:prstGeom>
            <a:solidFill>
              <a:srgbClr val="D8AD8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3" name="Text Box 5"/>
            <p:cNvSpPr txBox="1">
              <a:spLocks noChangeArrowheads="1"/>
            </p:cNvSpPr>
            <p:nvPr/>
          </p:nvSpPr>
          <p:spPr bwMode="auto">
            <a:xfrm>
              <a:off x="2819" y="740"/>
              <a:ext cx="232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2000" b="1" i="1">
                  <a:solidFill>
                    <a:srgbClr val="CC0000"/>
                  </a:solidFill>
                  <a:latin typeface="Arial" charset="0"/>
                </a:rPr>
                <a:t>Procedures and techniques</a:t>
              </a:r>
            </a:p>
          </p:txBody>
        </p:sp>
        <p:sp>
          <p:nvSpPr>
            <p:cNvPr id="7174" name="AutoShape 6"/>
            <p:cNvSpPr>
              <a:spLocks noChangeArrowheads="1"/>
            </p:cNvSpPr>
            <p:nvPr/>
          </p:nvSpPr>
          <p:spPr bwMode="auto">
            <a:xfrm>
              <a:off x="533" y="1302"/>
              <a:ext cx="2238" cy="485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5" name="AutoShape 7"/>
            <p:cNvSpPr>
              <a:spLocks noChangeArrowheads="1"/>
            </p:cNvSpPr>
            <p:nvPr/>
          </p:nvSpPr>
          <p:spPr bwMode="auto">
            <a:xfrm>
              <a:off x="536" y="1891"/>
              <a:ext cx="2238" cy="485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6" name="AutoShape 8"/>
            <p:cNvSpPr>
              <a:spLocks noChangeArrowheads="1"/>
            </p:cNvSpPr>
            <p:nvPr/>
          </p:nvSpPr>
          <p:spPr bwMode="auto">
            <a:xfrm>
              <a:off x="536" y="2476"/>
              <a:ext cx="2238" cy="484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7" name="AutoShape 9"/>
            <p:cNvSpPr>
              <a:spLocks noChangeArrowheads="1"/>
            </p:cNvSpPr>
            <p:nvPr/>
          </p:nvSpPr>
          <p:spPr bwMode="auto">
            <a:xfrm>
              <a:off x="539" y="3063"/>
              <a:ext cx="2236" cy="484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8" name="Text Box 10"/>
            <p:cNvSpPr txBox="1">
              <a:spLocks noChangeArrowheads="1"/>
            </p:cNvSpPr>
            <p:nvPr/>
          </p:nvSpPr>
          <p:spPr bwMode="auto">
            <a:xfrm>
              <a:off x="662" y="1381"/>
              <a:ext cx="1907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Budgeting future demand</a:t>
              </a:r>
            </a:p>
          </p:txBody>
        </p:sp>
        <p:sp>
          <p:nvSpPr>
            <p:cNvPr id="7179" name="Text Box 11"/>
            <p:cNvSpPr txBox="1">
              <a:spLocks noChangeArrowheads="1"/>
            </p:cNvSpPr>
            <p:nvPr/>
          </p:nvSpPr>
          <p:spPr bwMode="auto">
            <a:xfrm>
              <a:off x="628" y="2034"/>
              <a:ext cx="1944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Financial ratios</a:t>
              </a:r>
            </a:p>
          </p:txBody>
        </p:sp>
        <p:sp>
          <p:nvSpPr>
            <p:cNvPr id="7180" name="Text Box 12"/>
            <p:cNvSpPr txBox="1">
              <a:spLocks noChangeArrowheads="1"/>
            </p:cNvSpPr>
            <p:nvPr/>
          </p:nvSpPr>
          <p:spPr bwMode="auto">
            <a:xfrm>
              <a:off x="627" y="2523"/>
              <a:ext cx="197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Recording and reordering systems</a:t>
              </a:r>
            </a:p>
          </p:txBody>
        </p:sp>
        <p:sp>
          <p:nvSpPr>
            <p:cNvPr id="7181" name="Text Box 13"/>
            <p:cNvSpPr txBox="1">
              <a:spLocks noChangeArrowheads="1"/>
            </p:cNvSpPr>
            <p:nvPr/>
          </p:nvSpPr>
          <p:spPr bwMode="auto">
            <a:xfrm>
              <a:off x="551" y="3181"/>
              <a:ext cx="2126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Levels of control</a:t>
              </a:r>
            </a:p>
          </p:txBody>
        </p:sp>
        <p:sp>
          <p:nvSpPr>
            <p:cNvPr id="7182" name="AutoShape 14"/>
            <p:cNvSpPr>
              <a:spLocks noChangeArrowheads="1"/>
            </p:cNvSpPr>
            <p:nvPr/>
          </p:nvSpPr>
          <p:spPr bwMode="auto">
            <a:xfrm>
              <a:off x="3047" y="1305"/>
              <a:ext cx="2236" cy="484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83" name="Text Box 15"/>
            <p:cNvSpPr txBox="1">
              <a:spLocks noChangeArrowheads="1"/>
            </p:cNvSpPr>
            <p:nvPr/>
          </p:nvSpPr>
          <p:spPr bwMode="auto">
            <a:xfrm>
              <a:off x="3064" y="1365"/>
              <a:ext cx="2126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Inventories management models</a:t>
              </a:r>
            </a:p>
          </p:txBody>
        </p:sp>
        <p:sp>
          <p:nvSpPr>
            <p:cNvPr id="7184" name="AutoShape 16"/>
            <p:cNvSpPr>
              <a:spLocks noChangeArrowheads="1"/>
            </p:cNvSpPr>
            <p:nvPr/>
          </p:nvSpPr>
          <p:spPr bwMode="auto">
            <a:xfrm>
              <a:off x="3047" y="1907"/>
              <a:ext cx="2236" cy="484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85" name="Text Box 17"/>
            <p:cNvSpPr txBox="1">
              <a:spLocks noChangeArrowheads="1"/>
            </p:cNvSpPr>
            <p:nvPr/>
          </p:nvSpPr>
          <p:spPr bwMode="auto">
            <a:xfrm>
              <a:off x="3075" y="1953"/>
              <a:ext cx="2126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Materials requirement planning (MRP) systems</a:t>
              </a:r>
            </a:p>
          </p:txBody>
        </p:sp>
        <p:sp>
          <p:nvSpPr>
            <p:cNvPr id="7186" name="AutoShape 18"/>
            <p:cNvSpPr>
              <a:spLocks noChangeArrowheads="1"/>
            </p:cNvSpPr>
            <p:nvPr/>
          </p:nvSpPr>
          <p:spPr bwMode="auto">
            <a:xfrm>
              <a:off x="3047" y="2503"/>
              <a:ext cx="2236" cy="484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87" name="Text Box 19"/>
            <p:cNvSpPr txBox="1">
              <a:spLocks noChangeArrowheads="1"/>
            </p:cNvSpPr>
            <p:nvPr/>
          </p:nvSpPr>
          <p:spPr bwMode="auto">
            <a:xfrm>
              <a:off x="3060" y="2555"/>
              <a:ext cx="2126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Just-in-time (JIT) inventories management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577850" y="279400"/>
            <a:ext cx="8001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ABC method of analysing and controlling inventories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8195" name="Group 24"/>
          <p:cNvGrpSpPr>
            <a:grpSpLocks/>
          </p:cNvGrpSpPr>
          <p:nvPr/>
        </p:nvGrpSpPr>
        <p:grpSpPr bwMode="auto">
          <a:xfrm>
            <a:off x="1341438" y="1314450"/>
            <a:ext cx="6462712" cy="4667250"/>
            <a:chOff x="957" y="732"/>
            <a:chExt cx="4071" cy="2940"/>
          </a:xfrm>
        </p:grpSpPr>
        <p:sp>
          <p:nvSpPr>
            <p:cNvPr id="8196" name="AutoShape 4"/>
            <p:cNvSpPr>
              <a:spLocks noChangeArrowheads="1"/>
            </p:cNvSpPr>
            <p:nvPr/>
          </p:nvSpPr>
          <p:spPr bwMode="auto">
            <a:xfrm>
              <a:off x="957" y="732"/>
              <a:ext cx="926" cy="2940"/>
            </a:xfrm>
            <a:prstGeom prst="cube">
              <a:avLst>
                <a:gd name="adj" fmla="val 759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7" name="Text Box 5"/>
            <p:cNvSpPr txBox="1">
              <a:spLocks noChangeArrowheads="1"/>
            </p:cNvSpPr>
            <p:nvPr/>
          </p:nvSpPr>
          <p:spPr bwMode="auto">
            <a:xfrm>
              <a:off x="957" y="850"/>
              <a:ext cx="860" cy="7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Cumulative value of inventory items (%)</a:t>
              </a:r>
            </a:p>
          </p:txBody>
        </p:sp>
        <p:sp>
          <p:nvSpPr>
            <p:cNvPr id="8198" name="AutoShape 6"/>
            <p:cNvSpPr>
              <a:spLocks noChangeArrowheads="1"/>
            </p:cNvSpPr>
            <p:nvPr/>
          </p:nvSpPr>
          <p:spPr bwMode="auto">
            <a:xfrm>
              <a:off x="1808" y="3147"/>
              <a:ext cx="3153" cy="525"/>
            </a:xfrm>
            <a:prstGeom prst="cube">
              <a:avLst>
                <a:gd name="adj" fmla="val 127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9" name="Text Box 7"/>
            <p:cNvSpPr txBox="1">
              <a:spLocks noChangeArrowheads="1"/>
            </p:cNvSpPr>
            <p:nvPr/>
          </p:nvSpPr>
          <p:spPr bwMode="auto">
            <a:xfrm>
              <a:off x="2379" y="3426"/>
              <a:ext cx="2649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Volume of inventory items held (%)</a:t>
              </a:r>
            </a:p>
          </p:txBody>
        </p:sp>
        <p:sp>
          <p:nvSpPr>
            <p:cNvPr id="8200" name="AutoShape 8"/>
            <p:cNvSpPr>
              <a:spLocks noChangeArrowheads="1"/>
            </p:cNvSpPr>
            <p:nvPr/>
          </p:nvSpPr>
          <p:spPr bwMode="auto">
            <a:xfrm>
              <a:off x="2201" y="3038"/>
              <a:ext cx="247" cy="181"/>
            </a:xfrm>
            <a:prstGeom prst="cube">
              <a:avLst>
                <a:gd name="adj" fmla="val 3480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01" name="AutoShape 9"/>
            <p:cNvSpPr>
              <a:spLocks noChangeArrowheads="1"/>
            </p:cNvSpPr>
            <p:nvPr/>
          </p:nvSpPr>
          <p:spPr bwMode="auto">
            <a:xfrm>
              <a:off x="4719" y="3044"/>
              <a:ext cx="242" cy="181"/>
            </a:xfrm>
            <a:prstGeom prst="cube">
              <a:avLst>
                <a:gd name="adj" fmla="val 36463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02" name="Text Box 10"/>
            <p:cNvSpPr txBox="1">
              <a:spLocks noChangeArrowheads="1"/>
            </p:cNvSpPr>
            <p:nvPr/>
          </p:nvSpPr>
          <p:spPr bwMode="auto">
            <a:xfrm>
              <a:off x="1935" y="3203"/>
              <a:ext cx="166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A</a:t>
              </a:r>
            </a:p>
          </p:txBody>
        </p:sp>
        <p:sp>
          <p:nvSpPr>
            <p:cNvPr id="8203" name="Text Box 11"/>
            <p:cNvSpPr txBox="1">
              <a:spLocks noChangeArrowheads="1"/>
            </p:cNvSpPr>
            <p:nvPr/>
          </p:nvSpPr>
          <p:spPr bwMode="auto">
            <a:xfrm>
              <a:off x="2746" y="3203"/>
              <a:ext cx="166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B</a:t>
              </a:r>
            </a:p>
          </p:txBody>
        </p:sp>
        <p:sp>
          <p:nvSpPr>
            <p:cNvPr id="8204" name="Text Box 12"/>
            <p:cNvSpPr txBox="1">
              <a:spLocks noChangeArrowheads="1"/>
            </p:cNvSpPr>
            <p:nvPr/>
          </p:nvSpPr>
          <p:spPr bwMode="auto">
            <a:xfrm>
              <a:off x="4035" y="3203"/>
              <a:ext cx="167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C</a:t>
              </a:r>
            </a:p>
          </p:txBody>
        </p:sp>
        <p:sp>
          <p:nvSpPr>
            <p:cNvPr id="8205" name="Line 13"/>
            <p:cNvSpPr>
              <a:spLocks noChangeShapeType="1"/>
            </p:cNvSpPr>
            <p:nvPr/>
          </p:nvSpPr>
          <p:spPr bwMode="auto">
            <a:xfrm flipV="1">
              <a:off x="2324" y="789"/>
              <a:ext cx="1" cy="2269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prstDash val="sysDot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06" name="Line 14"/>
            <p:cNvSpPr>
              <a:spLocks noChangeShapeType="1"/>
            </p:cNvSpPr>
            <p:nvPr/>
          </p:nvSpPr>
          <p:spPr bwMode="auto">
            <a:xfrm flipV="1">
              <a:off x="3373" y="783"/>
              <a:ext cx="1" cy="2262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prstDash val="sysDot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07" name="Line 15"/>
            <p:cNvSpPr>
              <a:spLocks noChangeShapeType="1"/>
            </p:cNvSpPr>
            <p:nvPr/>
          </p:nvSpPr>
          <p:spPr bwMode="auto">
            <a:xfrm flipV="1">
              <a:off x="4853" y="783"/>
              <a:ext cx="1" cy="2262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prstDash val="sysDot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08" name="AutoShape 16"/>
            <p:cNvSpPr>
              <a:spLocks noChangeArrowheads="1"/>
            </p:cNvSpPr>
            <p:nvPr/>
          </p:nvSpPr>
          <p:spPr bwMode="auto">
            <a:xfrm>
              <a:off x="3249" y="3038"/>
              <a:ext cx="248" cy="181"/>
            </a:xfrm>
            <a:prstGeom prst="cube">
              <a:avLst>
                <a:gd name="adj" fmla="val 3480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09" name="Freeform 17"/>
            <p:cNvSpPr>
              <a:spLocks/>
            </p:cNvSpPr>
            <p:nvPr/>
          </p:nvSpPr>
          <p:spPr bwMode="auto">
            <a:xfrm>
              <a:off x="1866" y="1170"/>
              <a:ext cx="864" cy="1992"/>
            </a:xfrm>
            <a:custGeom>
              <a:avLst/>
              <a:gdLst>
                <a:gd name="T0" fmla="*/ 0 w 864"/>
                <a:gd name="T1" fmla="*/ 1992 h 1992"/>
                <a:gd name="T2" fmla="*/ 186 w 864"/>
                <a:gd name="T3" fmla="*/ 1297 h 1992"/>
                <a:gd name="T4" fmla="*/ 312 w 864"/>
                <a:gd name="T5" fmla="*/ 834 h 1992"/>
                <a:gd name="T6" fmla="*/ 402 w 864"/>
                <a:gd name="T7" fmla="*/ 528 h 1992"/>
                <a:gd name="T8" fmla="*/ 510 w 864"/>
                <a:gd name="T9" fmla="*/ 318 h 1992"/>
                <a:gd name="T10" fmla="*/ 612 w 864"/>
                <a:gd name="T11" fmla="*/ 180 h 1992"/>
                <a:gd name="T12" fmla="*/ 708 w 864"/>
                <a:gd name="T13" fmla="*/ 90 h 1992"/>
                <a:gd name="T14" fmla="*/ 864 w 864"/>
                <a:gd name="T15" fmla="*/ 0 h 1992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864"/>
                <a:gd name="T25" fmla="*/ 0 h 1992"/>
                <a:gd name="T26" fmla="*/ 864 w 864"/>
                <a:gd name="T27" fmla="*/ 1992 h 1992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864" h="1992">
                  <a:moveTo>
                    <a:pt x="0" y="1992"/>
                  </a:moveTo>
                  <a:cubicBezTo>
                    <a:pt x="67" y="1741"/>
                    <a:pt x="134" y="1490"/>
                    <a:pt x="186" y="1297"/>
                  </a:cubicBezTo>
                  <a:cubicBezTo>
                    <a:pt x="238" y="1104"/>
                    <a:pt x="276" y="962"/>
                    <a:pt x="312" y="834"/>
                  </a:cubicBezTo>
                  <a:cubicBezTo>
                    <a:pt x="348" y="706"/>
                    <a:pt x="369" y="614"/>
                    <a:pt x="402" y="528"/>
                  </a:cubicBezTo>
                  <a:cubicBezTo>
                    <a:pt x="435" y="442"/>
                    <a:pt x="475" y="376"/>
                    <a:pt x="510" y="318"/>
                  </a:cubicBezTo>
                  <a:cubicBezTo>
                    <a:pt x="545" y="260"/>
                    <a:pt x="579" y="218"/>
                    <a:pt x="612" y="180"/>
                  </a:cubicBezTo>
                  <a:cubicBezTo>
                    <a:pt x="645" y="142"/>
                    <a:pt x="666" y="120"/>
                    <a:pt x="708" y="90"/>
                  </a:cubicBezTo>
                  <a:cubicBezTo>
                    <a:pt x="750" y="60"/>
                    <a:pt x="838" y="15"/>
                    <a:pt x="864" y="0"/>
                  </a:cubicBezTo>
                </a:path>
              </a:pathLst>
            </a:cu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10" name="Freeform 18"/>
            <p:cNvSpPr>
              <a:spLocks/>
            </p:cNvSpPr>
            <p:nvPr/>
          </p:nvSpPr>
          <p:spPr bwMode="auto">
            <a:xfrm>
              <a:off x="2724" y="977"/>
              <a:ext cx="1800" cy="199"/>
            </a:xfrm>
            <a:custGeom>
              <a:avLst/>
              <a:gdLst>
                <a:gd name="T0" fmla="*/ 0 w 1800"/>
                <a:gd name="T1" fmla="*/ 199 h 199"/>
                <a:gd name="T2" fmla="*/ 126 w 1800"/>
                <a:gd name="T3" fmla="*/ 157 h 199"/>
                <a:gd name="T4" fmla="*/ 372 w 1800"/>
                <a:gd name="T5" fmla="*/ 103 h 199"/>
                <a:gd name="T6" fmla="*/ 618 w 1800"/>
                <a:gd name="T7" fmla="*/ 67 h 199"/>
                <a:gd name="T8" fmla="*/ 1014 w 1800"/>
                <a:gd name="T9" fmla="*/ 31 h 199"/>
                <a:gd name="T10" fmla="*/ 1410 w 1800"/>
                <a:gd name="T11" fmla="*/ 7 h 199"/>
                <a:gd name="T12" fmla="*/ 1638 w 1800"/>
                <a:gd name="T13" fmla="*/ 1 h 199"/>
                <a:gd name="T14" fmla="*/ 1800 w 1800"/>
                <a:gd name="T15" fmla="*/ 1 h 199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1800"/>
                <a:gd name="T25" fmla="*/ 0 h 199"/>
                <a:gd name="T26" fmla="*/ 1800 w 1800"/>
                <a:gd name="T27" fmla="*/ 199 h 199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1800" h="199">
                  <a:moveTo>
                    <a:pt x="0" y="199"/>
                  </a:moveTo>
                  <a:cubicBezTo>
                    <a:pt x="32" y="186"/>
                    <a:pt x="64" y="173"/>
                    <a:pt x="126" y="157"/>
                  </a:cubicBezTo>
                  <a:cubicBezTo>
                    <a:pt x="188" y="141"/>
                    <a:pt x="290" y="118"/>
                    <a:pt x="372" y="103"/>
                  </a:cubicBezTo>
                  <a:cubicBezTo>
                    <a:pt x="454" y="88"/>
                    <a:pt x="511" y="79"/>
                    <a:pt x="618" y="67"/>
                  </a:cubicBezTo>
                  <a:cubicBezTo>
                    <a:pt x="725" y="55"/>
                    <a:pt x="882" y="41"/>
                    <a:pt x="1014" y="31"/>
                  </a:cubicBezTo>
                  <a:cubicBezTo>
                    <a:pt x="1146" y="21"/>
                    <a:pt x="1306" y="12"/>
                    <a:pt x="1410" y="7"/>
                  </a:cubicBezTo>
                  <a:cubicBezTo>
                    <a:pt x="1514" y="2"/>
                    <a:pt x="1573" y="2"/>
                    <a:pt x="1638" y="1"/>
                  </a:cubicBezTo>
                  <a:cubicBezTo>
                    <a:pt x="1703" y="0"/>
                    <a:pt x="1773" y="1"/>
                    <a:pt x="1800" y="1"/>
                  </a:cubicBezTo>
                </a:path>
              </a:pathLst>
            </a:cu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11" name="Freeform 19"/>
            <p:cNvSpPr>
              <a:spLocks/>
            </p:cNvSpPr>
            <p:nvPr/>
          </p:nvSpPr>
          <p:spPr bwMode="auto">
            <a:xfrm>
              <a:off x="4524" y="971"/>
              <a:ext cx="324" cy="7"/>
            </a:xfrm>
            <a:custGeom>
              <a:avLst/>
              <a:gdLst>
                <a:gd name="T0" fmla="*/ 0 w 324"/>
                <a:gd name="T1" fmla="*/ 7 h 7"/>
                <a:gd name="T2" fmla="*/ 210 w 324"/>
                <a:gd name="T3" fmla="*/ 1 h 7"/>
                <a:gd name="T4" fmla="*/ 324 w 324"/>
                <a:gd name="T5" fmla="*/ 1 h 7"/>
                <a:gd name="T6" fmla="*/ 0 60000 65536"/>
                <a:gd name="T7" fmla="*/ 0 60000 65536"/>
                <a:gd name="T8" fmla="*/ 0 60000 65536"/>
                <a:gd name="T9" fmla="*/ 0 w 324"/>
                <a:gd name="T10" fmla="*/ 0 h 7"/>
                <a:gd name="T11" fmla="*/ 324 w 324"/>
                <a:gd name="T12" fmla="*/ 7 h 7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24" h="7">
                  <a:moveTo>
                    <a:pt x="0" y="7"/>
                  </a:moveTo>
                  <a:cubicBezTo>
                    <a:pt x="78" y="4"/>
                    <a:pt x="156" y="2"/>
                    <a:pt x="210" y="1"/>
                  </a:cubicBezTo>
                  <a:cubicBezTo>
                    <a:pt x="264" y="0"/>
                    <a:pt x="305" y="1"/>
                    <a:pt x="324" y="1"/>
                  </a:cubicBezTo>
                </a:path>
              </a:pathLst>
            </a:cu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18" name="Group 29"/>
          <p:cNvGrpSpPr>
            <a:grpSpLocks/>
          </p:cNvGrpSpPr>
          <p:nvPr/>
        </p:nvGrpSpPr>
        <p:grpSpPr bwMode="auto">
          <a:xfrm>
            <a:off x="1239838" y="1536700"/>
            <a:ext cx="6667500" cy="3797300"/>
            <a:chOff x="869" y="936"/>
            <a:chExt cx="4200" cy="2392"/>
          </a:xfrm>
        </p:grpSpPr>
        <p:sp>
          <p:nvSpPr>
            <p:cNvPr id="9220" name="AutoShape 3"/>
            <p:cNvSpPr>
              <a:spLocks noChangeArrowheads="1"/>
            </p:cNvSpPr>
            <p:nvPr/>
          </p:nvSpPr>
          <p:spPr bwMode="auto">
            <a:xfrm>
              <a:off x="869" y="936"/>
              <a:ext cx="508" cy="2388"/>
            </a:xfrm>
            <a:prstGeom prst="cube">
              <a:avLst>
                <a:gd name="adj" fmla="val 11435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" name="Text Box 4"/>
            <p:cNvSpPr txBox="1">
              <a:spLocks noChangeArrowheads="1"/>
            </p:cNvSpPr>
            <p:nvPr/>
          </p:nvSpPr>
          <p:spPr bwMode="auto">
            <a:xfrm rot="-5400000">
              <a:off x="329" y="1525"/>
              <a:ext cx="1331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Inventories level</a:t>
              </a:r>
            </a:p>
          </p:txBody>
        </p:sp>
        <p:sp>
          <p:nvSpPr>
            <p:cNvPr id="9222" name="AutoShape 5"/>
            <p:cNvSpPr>
              <a:spLocks noChangeArrowheads="1"/>
            </p:cNvSpPr>
            <p:nvPr/>
          </p:nvSpPr>
          <p:spPr bwMode="auto">
            <a:xfrm>
              <a:off x="1318" y="2998"/>
              <a:ext cx="3750" cy="330"/>
            </a:xfrm>
            <a:prstGeom prst="cube">
              <a:avLst>
                <a:gd name="adj" fmla="val 1454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3" name="AutoShape 6"/>
            <p:cNvSpPr>
              <a:spLocks noChangeArrowheads="1"/>
            </p:cNvSpPr>
            <p:nvPr/>
          </p:nvSpPr>
          <p:spPr bwMode="auto">
            <a:xfrm>
              <a:off x="1781" y="2915"/>
              <a:ext cx="189" cy="138"/>
            </a:xfrm>
            <a:prstGeom prst="cube">
              <a:avLst>
                <a:gd name="adj" fmla="val 3063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4" name="Text Box 7"/>
            <p:cNvSpPr txBox="1">
              <a:spLocks noChangeArrowheads="1"/>
            </p:cNvSpPr>
            <p:nvPr/>
          </p:nvSpPr>
          <p:spPr bwMode="auto">
            <a:xfrm>
              <a:off x="4478" y="3077"/>
              <a:ext cx="499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Time</a:t>
              </a:r>
            </a:p>
          </p:txBody>
        </p:sp>
        <p:sp>
          <p:nvSpPr>
            <p:cNvPr id="9225" name="AutoShape 8"/>
            <p:cNvSpPr>
              <a:spLocks noChangeArrowheads="1"/>
            </p:cNvSpPr>
            <p:nvPr/>
          </p:nvSpPr>
          <p:spPr bwMode="auto">
            <a:xfrm>
              <a:off x="2295" y="2910"/>
              <a:ext cx="189" cy="138"/>
            </a:xfrm>
            <a:prstGeom prst="cube">
              <a:avLst>
                <a:gd name="adj" fmla="val 3063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6" name="AutoShape 9"/>
            <p:cNvSpPr>
              <a:spLocks noChangeArrowheads="1"/>
            </p:cNvSpPr>
            <p:nvPr/>
          </p:nvSpPr>
          <p:spPr bwMode="auto">
            <a:xfrm>
              <a:off x="2809" y="2915"/>
              <a:ext cx="189" cy="138"/>
            </a:xfrm>
            <a:prstGeom prst="cube">
              <a:avLst>
                <a:gd name="adj" fmla="val 3063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7" name="AutoShape 10"/>
            <p:cNvSpPr>
              <a:spLocks noChangeArrowheads="1"/>
            </p:cNvSpPr>
            <p:nvPr/>
          </p:nvSpPr>
          <p:spPr bwMode="auto">
            <a:xfrm>
              <a:off x="3328" y="2915"/>
              <a:ext cx="190" cy="138"/>
            </a:xfrm>
            <a:prstGeom prst="cube">
              <a:avLst>
                <a:gd name="adj" fmla="val 3063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8" name="AutoShape 11"/>
            <p:cNvSpPr>
              <a:spLocks noChangeArrowheads="1"/>
            </p:cNvSpPr>
            <p:nvPr/>
          </p:nvSpPr>
          <p:spPr bwMode="auto">
            <a:xfrm>
              <a:off x="3842" y="2910"/>
              <a:ext cx="190" cy="138"/>
            </a:xfrm>
            <a:prstGeom prst="cube">
              <a:avLst>
                <a:gd name="adj" fmla="val 3063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9" name="AutoShape 12"/>
            <p:cNvSpPr>
              <a:spLocks noChangeArrowheads="1"/>
            </p:cNvSpPr>
            <p:nvPr/>
          </p:nvSpPr>
          <p:spPr bwMode="auto">
            <a:xfrm>
              <a:off x="4362" y="2915"/>
              <a:ext cx="189" cy="138"/>
            </a:xfrm>
            <a:prstGeom prst="cube">
              <a:avLst>
                <a:gd name="adj" fmla="val 3063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30" name="AutoShape 13"/>
            <p:cNvSpPr>
              <a:spLocks noChangeArrowheads="1"/>
            </p:cNvSpPr>
            <p:nvPr/>
          </p:nvSpPr>
          <p:spPr bwMode="auto">
            <a:xfrm>
              <a:off x="4880" y="2922"/>
              <a:ext cx="189" cy="138"/>
            </a:xfrm>
            <a:prstGeom prst="cube">
              <a:avLst>
                <a:gd name="adj" fmla="val 36231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31" name="Line 14"/>
            <p:cNvSpPr>
              <a:spLocks noChangeShapeType="1"/>
            </p:cNvSpPr>
            <p:nvPr/>
          </p:nvSpPr>
          <p:spPr bwMode="auto">
            <a:xfrm flipV="1">
              <a:off x="1867" y="1758"/>
              <a:ext cx="0" cy="1184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32" name="Line 15"/>
            <p:cNvSpPr>
              <a:spLocks noChangeShapeType="1"/>
            </p:cNvSpPr>
            <p:nvPr/>
          </p:nvSpPr>
          <p:spPr bwMode="auto">
            <a:xfrm>
              <a:off x="1867" y="1766"/>
              <a:ext cx="522" cy="1168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33" name="Line 16"/>
            <p:cNvSpPr>
              <a:spLocks noChangeShapeType="1"/>
            </p:cNvSpPr>
            <p:nvPr/>
          </p:nvSpPr>
          <p:spPr bwMode="auto">
            <a:xfrm flipV="1">
              <a:off x="2389" y="1747"/>
              <a:ext cx="0" cy="1184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34" name="Line 17"/>
            <p:cNvSpPr>
              <a:spLocks noChangeShapeType="1"/>
            </p:cNvSpPr>
            <p:nvPr/>
          </p:nvSpPr>
          <p:spPr bwMode="auto">
            <a:xfrm>
              <a:off x="1346" y="1770"/>
              <a:ext cx="521" cy="1180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35" name="Line 18"/>
            <p:cNvSpPr>
              <a:spLocks noChangeShapeType="1"/>
            </p:cNvSpPr>
            <p:nvPr/>
          </p:nvSpPr>
          <p:spPr bwMode="auto">
            <a:xfrm flipV="1">
              <a:off x="2907" y="1758"/>
              <a:ext cx="0" cy="1184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36" name="Line 19"/>
            <p:cNvSpPr>
              <a:spLocks noChangeShapeType="1"/>
            </p:cNvSpPr>
            <p:nvPr/>
          </p:nvSpPr>
          <p:spPr bwMode="auto">
            <a:xfrm>
              <a:off x="2912" y="1766"/>
              <a:ext cx="516" cy="1168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37" name="Line 20"/>
            <p:cNvSpPr>
              <a:spLocks noChangeShapeType="1"/>
            </p:cNvSpPr>
            <p:nvPr/>
          </p:nvSpPr>
          <p:spPr bwMode="auto">
            <a:xfrm flipV="1">
              <a:off x="3428" y="1747"/>
              <a:ext cx="0" cy="1184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38" name="Line 21"/>
            <p:cNvSpPr>
              <a:spLocks noChangeShapeType="1"/>
            </p:cNvSpPr>
            <p:nvPr/>
          </p:nvSpPr>
          <p:spPr bwMode="auto">
            <a:xfrm>
              <a:off x="2391" y="1758"/>
              <a:ext cx="516" cy="1192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39" name="Line 22"/>
            <p:cNvSpPr>
              <a:spLocks noChangeShapeType="1"/>
            </p:cNvSpPr>
            <p:nvPr/>
          </p:nvSpPr>
          <p:spPr bwMode="auto">
            <a:xfrm flipV="1">
              <a:off x="3946" y="1747"/>
              <a:ext cx="0" cy="1184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40" name="Line 23"/>
            <p:cNvSpPr>
              <a:spLocks noChangeShapeType="1"/>
            </p:cNvSpPr>
            <p:nvPr/>
          </p:nvSpPr>
          <p:spPr bwMode="auto">
            <a:xfrm>
              <a:off x="3952" y="1760"/>
              <a:ext cx="510" cy="1192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41" name="Line 24"/>
            <p:cNvSpPr>
              <a:spLocks noChangeShapeType="1"/>
            </p:cNvSpPr>
            <p:nvPr/>
          </p:nvSpPr>
          <p:spPr bwMode="auto">
            <a:xfrm flipV="1">
              <a:off x="4467" y="1735"/>
              <a:ext cx="0" cy="1213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42" name="Line 25"/>
            <p:cNvSpPr>
              <a:spLocks noChangeShapeType="1"/>
            </p:cNvSpPr>
            <p:nvPr/>
          </p:nvSpPr>
          <p:spPr bwMode="auto">
            <a:xfrm>
              <a:off x="3430" y="1758"/>
              <a:ext cx="516" cy="1180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43" name="Line 26"/>
            <p:cNvSpPr>
              <a:spLocks noChangeShapeType="1"/>
            </p:cNvSpPr>
            <p:nvPr/>
          </p:nvSpPr>
          <p:spPr bwMode="auto">
            <a:xfrm>
              <a:off x="4468" y="1743"/>
              <a:ext cx="504" cy="1198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219" name="Text Box 27"/>
          <p:cNvSpPr txBox="1">
            <a:spLocks noChangeArrowheads="1"/>
          </p:cNvSpPr>
          <p:nvPr/>
        </p:nvSpPr>
        <p:spPr bwMode="auto">
          <a:xfrm>
            <a:off x="1017588" y="279400"/>
            <a:ext cx="7105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Patterns of inventories movements over time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1017588" y="279400"/>
            <a:ext cx="7105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 Inventories holding and order costs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10243" name="Group 45"/>
          <p:cNvGrpSpPr>
            <a:grpSpLocks/>
          </p:cNvGrpSpPr>
          <p:nvPr/>
        </p:nvGrpSpPr>
        <p:grpSpPr bwMode="auto">
          <a:xfrm>
            <a:off x="1046163" y="812800"/>
            <a:ext cx="7983537" cy="5246688"/>
            <a:chOff x="731" y="0"/>
            <a:chExt cx="5029" cy="3305"/>
          </a:xfrm>
        </p:grpSpPr>
        <p:sp>
          <p:nvSpPr>
            <p:cNvPr id="10244" name="AutoShape 4"/>
            <p:cNvSpPr>
              <a:spLocks noChangeArrowheads="1"/>
            </p:cNvSpPr>
            <p:nvPr/>
          </p:nvSpPr>
          <p:spPr bwMode="auto">
            <a:xfrm>
              <a:off x="1632" y="1025"/>
              <a:ext cx="264" cy="432"/>
            </a:xfrm>
            <a:prstGeom prst="downArrow">
              <a:avLst>
                <a:gd name="adj1" fmla="val 50000"/>
                <a:gd name="adj2" fmla="val 40909"/>
              </a:avLst>
            </a:prstGeom>
            <a:solidFill>
              <a:srgbClr val="DEBA96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5" name="AutoShape 5"/>
            <p:cNvSpPr>
              <a:spLocks noChangeArrowheads="1"/>
            </p:cNvSpPr>
            <p:nvPr/>
          </p:nvSpPr>
          <p:spPr bwMode="auto">
            <a:xfrm>
              <a:off x="3540" y="1181"/>
              <a:ext cx="264" cy="432"/>
            </a:xfrm>
            <a:prstGeom prst="downArrow">
              <a:avLst>
                <a:gd name="adj1" fmla="val 50000"/>
                <a:gd name="adj2" fmla="val 40909"/>
              </a:avLst>
            </a:prstGeom>
            <a:solidFill>
              <a:srgbClr val="DEBA96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6" name="AutoShape 6"/>
            <p:cNvSpPr>
              <a:spLocks noChangeArrowheads="1"/>
            </p:cNvSpPr>
            <p:nvPr/>
          </p:nvSpPr>
          <p:spPr bwMode="auto">
            <a:xfrm flipV="1">
              <a:off x="4524" y="1641"/>
              <a:ext cx="264" cy="432"/>
            </a:xfrm>
            <a:prstGeom prst="downArrow">
              <a:avLst>
                <a:gd name="adj1" fmla="val 50000"/>
                <a:gd name="adj2" fmla="val 40909"/>
              </a:avLst>
            </a:prstGeom>
            <a:solidFill>
              <a:srgbClr val="DEBA96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7" name="AutoShape 7"/>
            <p:cNvSpPr>
              <a:spLocks noChangeArrowheads="1"/>
            </p:cNvSpPr>
            <p:nvPr/>
          </p:nvSpPr>
          <p:spPr bwMode="auto">
            <a:xfrm>
              <a:off x="785" y="789"/>
              <a:ext cx="568" cy="2516"/>
            </a:xfrm>
            <a:prstGeom prst="cube">
              <a:avLst>
                <a:gd name="adj" fmla="val 11435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8" name="Text Box 8"/>
            <p:cNvSpPr txBox="1">
              <a:spLocks noChangeArrowheads="1"/>
            </p:cNvSpPr>
            <p:nvPr/>
          </p:nvSpPr>
          <p:spPr bwMode="auto">
            <a:xfrm>
              <a:off x="731" y="905"/>
              <a:ext cx="60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Annual costs (£)</a:t>
              </a:r>
            </a:p>
          </p:txBody>
        </p:sp>
        <p:sp>
          <p:nvSpPr>
            <p:cNvPr id="10249" name="AutoShape 9"/>
            <p:cNvSpPr>
              <a:spLocks noChangeArrowheads="1"/>
            </p:cNvSpPr>
            <p:nvPr/>
          </p:nvSpPr>
          <p:spPr bwMode="auto">
            <a:xfrm>
              <a:off x="1282" y="2859"/>
              <a:ext cx="3715" cy="446"/>
            </a:xfrm>
            <a:prstGeom prst="cube">
              <a:avLst>
                <a:gd name="adj" fmla="val 1345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50" name="Text Box 10"/>
            <p:cNvSpPr txBox="1">
              <a:spLocks noChangeArrowheads="1"/>
            </p:cNvSpPr>
            <p:nvPr/>
          </p:nvSpPr>
          <p:spPr bwMode="auto">
            <a:xfrm>
              <a:off x="3402" y="2918"/>
              <a:ext cx="1579" cy="3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Average inventories level (units)</a:t>
              </a:r>
            </a:p>
          </p:txBody>
        </p:sp>
        <p:sp>
          <p:nvSpPr>
            <p:cNvPr id="10251" name="Line 11"/>
            <p:cNvSpPr>
              <a:spLocks noChangeShapeType="1"/>
            </p:cNvSpPr>
            <p:nvPr/>
          </p:nvSpPr>
          <p:spPr bwMode="auto">
            <a:xfrm flipV="1">
              <a:off x="1332" y="1545"/>
              <a:ext cx="3456" cy="1320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52" name="Line 12"/>
            <p:cNvSpPr>
              <a:spLocks noChangeShapeType="1"/>
            </p:cNvSpPr>
            <p:nvPr/>
          </p:nvSpPr>
          <p:spPr bwMode="auto">
            <a:xfrm flipV="1">
              <a:off x="2904" y="1761"/>
              <a:ext cx="0" cy="1116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prstDash val="sysDot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53" name="Line 13"/>
            <p:cNvSpPr>
              <a:spLocks noChangeShapeType="1"/>
            </p:cNvSpPr>
            <p:nvPr/>
          </p:nvSpPr>
          <p:spPr bwMode="auto">
            <a:xfrm rot="5400000" flipV="1">
              <a:off x="2124" y="981"/>
              <a:ext cx="0" cy="157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prstDash val="sysDot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54" name="Arc 14"/>
            <p:cNvSpPr>
              <a:spLocks/>
            </p:cNvSpPr>
            <p:nvPr/>
          </p:nvSpPr>
          <p:spPr bwMode="auto">
            <a:xfrm rot="-1338708" flipH="1" flipV="1">
              <a:off x="2046" y="827"/>
              <a:ext cx="2457" cy="999"/>
            </a:xfrm>
            <a:custGeom>
              <a:avLst/>
              <a:gdLst>
                <a:gd name="T0" fmla="*/ 0 w 25060"/>
                <a:gd name="T1" fmla="*/ 13 h 21600"/>
                <a:gd name="T2" fmla="*/ 2457 w 25060"/>
                <a:gd name="T3" fmla="*/ 986 h 21600"/>
                <a:gd name="T4" fmla="*/ 339 w 25060"/>
                <a:gd name="T5" fmla="*/ 999 h 21600"/>
                <a:gd name="T6" fmla="*/ 0 60000 65536"/>
                <a:gd name="T7" fmla="*/ 0 60000 65536"/>
                <a:gd name="T8" fmla="*/ 0 60000 65536"/>
                <a:gd name="T9" fmla="*/ 0 w 25060"/>
                <a:gd name="T10" fmla="*/ 0 h 21600"/>
                <a:gd name="T11" fmla="*/ 25060 w 2506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060" h="21600" fill="none" extrusionOk="0">
                  <a:moveTo>
                    <a:pt x="0" y="279"/>
                  </a:moveTo>
                  <a:cubicBezTo>
                    <a:pt x="1144" y="93"/>
                    <a:pt x="2302" y="-1"/>
                    <a:pt x="3462" y="0"/>
                  </a:cubicBezTo>
                  <a:cubicBezTo>
                    <a:pt x="15285" y="0"/>
                    <a:pt x="24911" y="9506"/>
                    <a:pt x="25060" y="21328"/>
                  </a:cubicBezTo>
                </a:path>
                <a:path w="25060" h="21600" stroke="0" extrusionOk="0">
                  <a:moveTo>
                    <a:pt x="0" y="279"/>
                  </a:moveTo>
                  <a:cubicBezTo>
                    <a:pt x="1144" y="93"/>
                    <a:pt x="2302" y="-1"/>
                    <a:pt x="3462" y="0"/>
                  </a:cubicBezTo>
                  <a:cubicBezTo>
                    <a:pt x="15285" y="0"/>
                    <a:pt x="24911" y="9506"/>
                    <a:pt x="25060" y="21328"/>
                  </a:cubicBezTo>
                  <a:lnTo>
                    <a:pt x="3462" y="21600"/>
                  </a:lnTo>
                  <a:close/>
                </a:path>
              </a:pathLst>
            </a:custGeom>
            <a:noFill/>
            <a:ln w="76200">
              <a:solidFill>
                <a:srgbClr val="FFCC99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55" name="Text Box 15"/>
            <p:cNvSpPr txBox="1">
              <a:spLocks noChangeArrowheads="1"/>
            </p:cNvSpPr>
            <p:nvPr/>
          </p:nvSpPr>
          <p:spPr bwMode="auto">
            <a:xfrm>
              <a:off x="2770" y="2906"/>
              <a:ext cx="291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E</a:t>
              </a:r>
            </a:p>
          </p:txBody>
        </p:sp>
        <p:sp>
          <p:nvSpPr>
            <p:cNvPr id="10256" name="AutoShape 17"/>
            <p:cNvSpPr>
              <a:spLocks noChangeArrowheads="1"/>
            </p:cNvSpPr>
            <p:nvPr/>
          </p:nvSpPr>
          <p:spPr bwMode="auto">
            <a:xfrm>
              <a:off x="3464" y="933"/>
              <a:ext cx="888" cy="372"/>
            </a:xfrm>
            <a:prstGeom prst="roundRect">
              <a:avLst>
                <a:gd name="adj" fmla="val 16667"/>
              </a:avLst>
            </a:prstGeom>
            <a:solidFill>
              <a:srgbClr val="DEBA96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57" name="Text Box 18"/>
            <p:cNvSpPr txBox="1">
              <a:spLocks noChangeArrowheads="1"/>
            </p:cNvSpPr>
            <p:nvPr/>
          </p:nvSpPr>
          <p:spPr bwMode="auto">
            <a:xfrm>
              <a:off x="3454" y="995"/>
              <a:ext cx="883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latin typeface="Arial" charset="0"/>
                </a:rPr>
                <a:t>Total costs</a:t>
              </a:r>
            </a:p>
          </p:txBody>
        </p:sp>
        <p:grpSp>
          <p:nvGrpSpPr>
            <p:cNvPr id="10258" name="Group 19"/>
            <p:cNvGrpSpPr>
              <a:grpSpLocks/>
            </p:cNvGrpSpPr>
            <p:nvPr/>
          </p:nvGrpSpPr>
          <p:grpSpPr bwMode="auto">
            <a:xfrm>
              <a:off x="4112" y="1985"/>
              <a:ext cx="825" cy="405"/>
              <a:chOff x="4124" y="2252"/>
              <a:chExt cx="825" cy="405"/>
            </a:xfrm>
          </p:grpSpPr>
          <p:sp>
            <p:nvSpPr>
              <p:cNvPr id="10263" name="AutoShape 20"/>
              <p:cNvSpPr>
                <a:spLocks noChangeArrowheads="1"/>
              </p:cNvSpPr>
              <p:nvPr/>
            </p:nvSpPr>
            <p:spPr bwMode="auto">
              <a:xfrm>
                <a:off x="4124" y="2252"/>
                <a:ext cx="825" cy="404"/>
              </a:xfrm>
              <a:prstGeom prst="roundRect">
                <a:avLst>
                  <a:gd name="adj" fmla="val 16667"/>
                </a:avLst>
              </a:prstGeom>
              <a:solidFill>
                <a:srgbClr val="DEBA96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64" name="Text Box 21"/>
              <p:cNvSpPr txBox="1">
                <a:spLocks noChangeArrowheads="1"/>
              </p:cNvSpPr>
              <p:nvPr/>
            </p:nvSpPr>
            <p:spPr bwMode="auto">
              <a:xfrm>
                <a:off x="4182" y="2273"/>
                <a:ext cx="692" cy="384"/>
              </a:xfrm>
              <a:prstGeom prst="rect">
                <a:avLst/>
              </a:prstGeom>
              <a:solidFill>
                <a:srgbClr val="DEBA96"/>
              </a:solidFill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700" b="1" i="1">
                    <a:latin typeface="Arial" charset="0"/>
                  </a:rPr>
                  <a:t>Holding costs</a:t>
                </a:r>
              </a:p>
            </p:txBody>
          </p:sp>
        </p:grpSp>
        <p:sp>
          <p:nvSpPr>
            <p:cNvPr id="10259" name="Text Box 22"/>
            <p:cNvSpPr txBox="1">
              <a:spLocks noChangeArrowheads="1"/>
            </p:cNvSpPr>
            <p:nvPr/>
          </p:nvSpPr>
          <p:spPr bwMode="auto">
            <a:xfrm>
              <a:off x="1186" y="2906"/>
              <a:ext cx="291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0</a:t>
              </a:r>
            </a:p>
          </p:txBody>
        </p:sp>
        <p:sp>
          <p:nvSpPr>
            <p:cNvPr id="10260" name="AutoShape 24"/>
            <p:cNvSpPr>
              <a:spLocks noChangeArrowheads="1"/>
            </p:cNvSpPr>
            <p:nvPr/>
          </p:nvSpPr>
          <p:spPr bwMode="auto">
            <a:xfrm>
              <a:off x="1524" y="717"/>
              <a:ext cx="881" cy="404"/>
            </a:xfrm>
            <a:prstGeom prst="roundRect">
              <a:avLst>
                <a:gd name="adj" fmla="val 16667"/>
              </a:avLst>
            </a:prstGeom>
            <a:solidFill>
              <a:srgbClr val="DEBA96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61" name="Text Box 25"/>
            <p:cNvSpPr txBox="1">
              <a:spLocks noChangeArrowheads="1"/>
            </p:cNvSpPr>
            <p:nvPr/>
          </p:nvSpPr>
          <p:spPr bwMode="auto">
            <a:xfrm>
              <a:off x="1593" y="730"/>
              <a:ext cx="714" cy="3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latin typeface="Arial" charset="0"/>
                </a:rPr>
                <a:t>Ordering costs</a:t>
              </a:r>
            </a:p>
          </p:txBody>
        </p:sp>
        <p:sp>
          <p:nvSpPr>
            <p:cNvPr id="10262" name="Arc 26"/>
            <p:cNvSpPr>
              <a:spLocks/>
            </p:cNvSpPr>
            <p:nvPr/>
          </p:nvSpPr>
          <p:spPr bwMode="auto">
            <a:xfrm rot="-437193" flipH="1" flipV="1">
              <a:off x="1738" y="0"/>
              <a:ext cx="4022" cy="2807"/>
            </a:xfrm>
            <a:custGeom>
              <a:avLst/>
              <a:gdLst>
                <a:gd name="T0" fmla="*/ 950 w 19469"/>
                <a:gd name="T1" fmla="*/ 0 h 21104"/>
                <a:gd name="T2" fmla="*/ 4022 w 19469"/>
                <a:gd name="T3" fmla="*/ 1563 h 21104"/>
                <a:gd name="T4" fmla="*/ 0 w 19469"/>
                <a:gd name="T5" fmla="*/ 2807 h 21104"/>
                <a:gd name="T6" fmla="*/ 0 60000 65536"/>
                <a:gd name="T7" fmla="*/ 0 60000 65536"/>
                <a:gd name="T8" fmla="*/ 0 60000 65536"/>
                <a:gd name="T9" fmla="*/ 0 w 19469"/>
                <a:gd name="T10" fmla="*/ 0 h 21104"/>
                <a:gd name="T11" fmla="*/ 19469 w 19469"/>
                <a:gd name="T12" fmla="*/ 21104 h 21104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9469" h="21104" fill="none" extrusionOk="0">
                  <a:moveTo>
                    <a:pt x="4601" y="-1"/>
                  </a:moveTo>
                  <a:cubicBezTo>
                    <a:pt x="11102" y="1417"/>
                    <a:pt x="16587" y="5751"/>
                    <a:pt x="19469" y="11749"/>
                  </a:cubicBezTo>
                </a:path>
                <a:path w="19469" h="21104" stroke="0" extrusionOk="0">
                  <a:moveTo>
                    <a:pt x="4601" y="-1"/>
                  </a:moveTo>
                  <a:cubicBezTo>
                    <a:pt x="11102" y="1417"/>
                    <a:pt x="16587" y="5751"/>
                    <a:pt x="19469" y="11749"/>
                  </a:cubicBezTo>
                  <a:lnTo>
                    <a:pt x="0" y="21104"/>
                  </a:lnTo>
                  <a:close/>
                </a:path>
              </a:pathLst>
            </a:custGeom>
            <a:noFill/>
            <a:ln w="762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6"/>
          <p:cNvSpPr txBox="1">
            <a:spLocks noChangeArrowheads="1"/>
          </p:cNvSpPr>
          <p:nvPr/>
        </p:nvSpPr>
        <p:spPr bwMode="auto">
          <a:xfrm>
            <a:off x="1023938" y="279400"/>
            <a:ext cx="7105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Managing receivables</a:t>
            </a:r>
          </a:p>
        </p:txBody>
      </p:sp>
      <p:grpSp>
        <p:nvGrpSpPr>
          <p:cNvPr id="11267" name="Group 40"/>
          <p:cNvGrpSpPr>
            <a:grpSpLocks/>
          </p:cNvGrpSpPr>
          <p:nvPr/>
        </p:nvGrpSpPr>
        <p:grpSpPr bwMode="auto">
          <a:xfrm>
            <a:off x="1536700" y="758825"/>
            <a:ext cx="6073775" cy="5756275"/>
            <a:chOff x="995" y="360"/>
            <a:chExt cx="4057" cy="3846"/>
          </a:xfrm>
        </p:grpSpPr>
        <p:sp>
          <p:nvSpPr>
            <p:cNvPr id="11268" name="AutoShape 21"/>
            <p:cNvSpPr>
              <a:spLocks noChangeArrowheads="1"/>
            </p:cNvSpPr>
            <p:nvPr/>
          </p:nvSpPr>
          <p:spPr bwMode="auto">
            <a:xfrm>
              <a:off x="1090" y="360"/>
              <a:ext cx="3961" cy="3579"/>
            </a:xfrm>
            <a:prstGeom prst="roundRect">
              <a:avLst>
                <a:gd name="adj" fmla="val 5370"/>
              </a:avLst>
            </a:prstGeom>
            <a:solidFill>
              <a:srgbClr val="D8AD8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9" name="AutoShape 9"/>
            <p:cNvSpPr>
              <a:spLocks noChangeArrowheads="1"/>
            </p:cNvSpPr>
            <p:nvPr/>
          </p:nvSpPr>
          <p:spPr bwMode="auto">
            <a:xfrm>
              <a:off x="1535" y="877"/>
              <a:ext cx="3513" cy="411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0" name="Text Box 14"/>
            <p:cNvSpPr txBox="1">
              <a:spLocks noChangeArrowheads="1"/>
            </p:cNvSpPr>
            <p:nvPr/>
          </p:nvSpPr>
          <p:spPr bwMode="auto">
            <a:xfrm>
              <a:off x="1664" y="992"/>
              <a:ext cx="3220" cy="25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 b="1">
                  <a:latin typeface="Arial" charset="0"/>
                </a:rPr>
                <a:t>Which customers should receive credit</a:t>
              </a:r>
            </a:p>
          </p:txBody>
        </p:sp>
        <p:sp>
          <p:nvSpPr>
            <p:cNvPr id="11271" name="Text Box 22"/>
            <p:cNvSpPr txBox="1">
              <a:spLocks noChangeArrowheads="1"/>
            </p:cNvSpPr>
            <p:nvPr/>
          </p:nvSpPr>
          <p:spPr bwMode="auto">
            <a:xfrm>
              <a:off x="3197" y="416"/>
              <a:ext cx="1710" cy="25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900" b="1" i="1">
                  <a:solidFill>
                    <a:srgbClr val="CC0000"/>
                  </a:solidFill>
                  <a:latin typeface="Arial" charset="0"/>
                </a:rPr>
                <a:t>Questions to ask</a:t>
              </a:r>
            </a:p>
          </p:txBody>
        </p:sp>
        <p:sp>
          <p:nvSpPr>
            <p:cNvPr id="11272" name="AutoShape 26"/>
            <p:cNvSpPr>
              <a:spLocks noChangeArrowheads="1"/>
            </p:cNvSpPr>
            <p:nvPr/>
          </p:nvSpPr>
          <p:spPr bwMode="auto">
            <a:xfrm>
              <a:off x="1534" y="1406"/>
              <a:ext cx="3513" cy="411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3" name="Text Box 11"/>
            <p:cNvSpPr txBox="1">
              <a:spLocks noChangeArrowheads="1"/>
            </p:cNvSpPr>
            <p:nvPr/>
          </p:nvSpPr>
          <p:spPr bwMode="auto">
            <a:xfrm>
              <a:off x="1782" y="1528"/>
              <a:ext cx="2958" cy="2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 b="1">
                  <a:latin typeface="Arial" charset="0"/>
                </a:rPr>
                <a:t>How much credit should be offered</a:t>
              </a:r>
            </a:p>
          </p:txBody>
        </p:sp>
        <p:sp>
          <p:nvSpPr>
            <p:cNvPr id="11274" name="AutoShape 28"/>
            <p:cNvSpPr>
              <a:spLocks noChangeArrowheads="1"/>
            </p:cNvSpPr>
            <p:nvPr/>
          </p:nvSpPr>
          <p:spPr bwMode="auto">
            <a:xfrm>
              <a:off x="1534" y="1927"/>
              <a:ext cx="3513" cy="411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5" name="Text Box 13"/>
            <p:cNvSpPr txBox="1">
              <a:spLocks noChangeArrowheads="1"/>
            </p:cNvSpPr>
            <p:nvPr/>
          </p:nvSpPr>
          <p:spPr bwMode="auto">
            <a:xfrm>
              <a:off x="1525" y="2036"/>
              <a:ext cx="3479" cy="2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 b="1">
                  <a:latin typeface="Arial" charset="0"/>
                </a:rPr>
                <a:t>What length of credit it is prepared to offer</a:t>
              </a:r>
            </a:p>
          </p:txBody>
        </p:sp>
        <p:sp>
          <p:nvSpPr>
            <p:cNvPr id="11276" name="AutoShape 29"/>
            <p:cNvSpPr>
              <a:spLocks noChangeArrowheads="1"/>
            </p:cNvSpPr>
            <p:nvPr/>
          </p:nvSpPr>
          <p:spPr bwMode="auto">
            <a:xfrm>
              <a:off x="1533" y="2456"/>
              <a:ext cx="3513" cy="539"/>
            </a:xfrm>
            <a:prstGeom prst="cube">
              <a:avLst>
                <a:gd name="adj" fmla="val 1354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7" name="Text Box 16"/>
            <p:cNvSpPr txBox="1">
              <a:spLocks noChangeArrowheads="1"/>
            </p:cNvSpPr>
            <p:nvPr/>
          </p:nvSpPr>
          <p:spPr bwMode="auto">
            <a:xfrm>
              <a:off x="1587" y="2552"/>
              <a:ext cx="3323" cy="4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 b="1">
                  <a:latin typeface="Arial" charset="0"/>
                </a:rPr>
                <a:t>Whether discounts will be offered for prompt payment</a:t>
              </a:r>
            </a:p>
          </p:txBody>
        </p:sp>
        <p:sp>
          <p:nvSpPr>
            <p:cNvPr id="11278" name="AutoShape 30"/>
            <p:cNvSpPr>
              <a:spLocks noChangeArrowheads="1"/>
            </p:cNvSpPr>
            <p:nvPr/>
          </p:nvSpPr>
          <p:spPr bwMode="auto">
            <a:xfrm>
              <a:off x="1531" y="3123"/>
              <a:ext cx="3513" cy="411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9" name="Text Box 31"/>
            <p:cNvSpPr txBox="1">
              <a:spLocks noChangeArrowheads="1"/>
            </p:cNvSpPr>
            <p:nvPr/>
          </p:nvSpPr>
          <p:spPr bwMode="auto">
            <a:xfrm>
              <a:off x="1515" y="3246"/>
              <a:ext cx="3489" cy="25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 b="1">
                  <a:latin typeface="Arial" charset="0"/>
                </a:rPr>
                <a:t>What collection policies should be adopted</a:t>
              </a:r>
            </a:p>
          </p:txBody>
        </p:sp>
        <p:sp>
          <p:nvSpPr>
            <p:cNvPr id="11280" name="AutoShape 32"/>
            <p:cNvSpPr>
              <a:spLocks noChangeArrowheads="1"/>
            </p:cNvSpPr>
            <p:nvPr/>
          </p:nvSpPr>
          <p:spPr bwMode="auto">
            <a:xfrm>
              <a:off x="1529" y="3670"/>
              <a:ext cx="3523" cy="536"/>
            </a:xfrm>
            <a:prstGeom prst="cube">
              <a:avLst>
                <a:gd name="adj" fmla="val 1362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81" name="Text Box 24"/>
            <p:cNvSpPr txBox="1">
              <a:spLocks noChangeArrowheads="1"/>
            </p:cNvSpPr>
            <p:nvPr/>
          </p:nvSpPr>
          <p:spPr bwMode="auto">
            <a:xfrm>
              <a:off x="1642" y="3758"/>
              <a:ext cx="3113" cy="4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 b="1">
                  <a:latin typeface="Arial" charset="0"/>
                </a:rPr>
                <a:t>How the risk of non-payment can be reduced</a:t>
              </a:r>
            </a:p>
          </p:txBody>
        </p:sp>
        <p:sp>
          <p:nvSpPr>
            <p:cNvPr id="11282" name="AutoShape 33"/>
            <p:cNvSpPr>
              <a:spLocks noChangeArrowheads="1"/>
            </p:cNvSpPr>
            <p:nvPr/>
          </p:nvSpPr>
          <p:spPr bwMode="auto">
            <a:xfrm>
              <a:off x="996" y="879"/>
              <a:ext cx="356" cy="356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83" name="AutoShape 35"/>
            <p:cNvSpPr>
              <a:spLocks noChangeArrowheads="1"/>
            </p:cNvSpPr>
            <p:nvPr/>
          </p:nvSpPr>
          <p:spPr bwMode="auto">
            <a:xfrm>
              <a:off x="995" y="1408"/>
              <a:ext cx="356" cy="356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84" name="AutoShape 36"/>
            <p:cNvSpPr>
              <a:spLocks noChangeArrowheads="1"/>
            </p:cNvSpPr>
            <p:nvPr/>
          </p:nvSpPr>
          <p:spPr bwMode="auto">
            <a:xfrm>
              <a:off x="1004" y="1929"/>
              <a:ext cx="356" cy="356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85" name="AutoShape 37"/>
            <p:cNvSpPr>
              <a:spLocks noChangeArrowheads="1"/>
            </p:cNvSpPr>
            <p:nvPr/>
          </p:nvSpPr>
          <p:spPr bwMode="auto">
            <a:xfrm>
              <a:off x="1004" y="2459"/>
              <a:ext cx="356" cy="356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86" name="AutoShape 38"/>
            <p:cNvSpPr>
              <a:spLocks noChangeArrowheads="1"/>
            </p:cNvSpPr>
            <p:nvPr/>
          </p:nvSpPr>
          <p:spPr bwMode="auto">
            <a:xfrm>
              <a:off x="1004" y="3118"/>
              <a:ext cx="356" cy="356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87" name="AutoShape 39"/>
            <p:cNvSpPr>
              <a:spLocks noChangeArrowheads="1"/>
            </p:cNvSpPr>
            <p:nvPr/>
          </p:nvSpPr>
          <p:spPr bwMode="auto">
            <a:xfrm>
              <a:off x="1004" y="3666"/>
              <a:ext cx="356" cy="356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Group 19"/>
          <p:cNvGrpSpPr>
            <a:grpSpLocks/>
          </p:cNvGrpSpPr>
          <p:nvPr/>
        </p:nvGrpSpPr>
        <p:grpSpPr bwMode="auto">
          <a:xfrm>
            <a:off x="3079750" y="995363"/>
            <a:ext cx="2995613" cy="4879975"/>
            <a:chOff x="1884" y="579"/>
            <a:chExt cx="1887" cy="3074"/>
          </a:xfrm>
        </p:grpSpPr>
        <p:sp>
          <p:nvSpPr>
            <p:cNvPr id="12292" name="AutoShape 3"/>
            <p:cNvSpPr>
              <a:spLocks noChangeArrowheads="1"/>
            </p:cNvSpPr>
            <p:nvPr/>
          </p:nvSpPr>
          <p:spPr bwMode="auto">
            <a:xfrm>
              <a:off x="1967" y="579"/>
              <a:ext cx="1804" cy="2930"/>
            </a:xfrm>
            <a:prstGeom prst="roundRect">
              <a:avLst>
                <a:gd name="adj" fmla="val 11454"/>
              </a:avLst>
            </a:prstGeom>
            <a:solidFill>
              <a:srgbClr val="D8AD8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3" name="AutoShape 4"/>
            <p:cNvSpPr>
              <a:spLocks noChangeArrowheads="1"/>
            </p:cNvSpPr>
            <p:nvPr/>
          </p:nvSpPr>
          <p:spPr bwMode="auto">
            <a:xfrm>
              <a:off x="1890" y="1032"/>
              <a:ext cx="1876" cy="447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4" name="AutoShape 5"/>
            <p:cNvSpPr>
              <a:spLocks noChangeArrowheads="1"/>
            </p:cNvSpPr>
            <p:nvPr/>
          </p:nvSpPr>
          <p:spPr bwMode="auto">
            <a:xfrm>
              <a:off x="1884" y="1574"/>
              <a:ext cx="1885" cy="448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5" name="AutoShape 6"/>
            <p:cNvSpPr>
              <a:spLocks noChangeArrowheads="1"/>
            </p:cNvSpPr>
            <p:nvPr/>
          </p:nvSpPr>
          <p:spPr bwMode="auto">
            <a:xfrm>
              <a:off x="1884" y="2114"/>
              <a:ext cx="1885" cy="448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6" name="AutoShape 7"/>
            <p:cNvSpPr>
              <a:spLocks noChangeArrowheads="1"/>
            </p:cNvSpPr>
            <p:nvPr/>
          </p:nvSpPr>
          <p:spPr bwMode="auto">
            <a:xfrm>
              <a:off x="1887" y="2657"/>
              <a:ext cx="1876" cy="446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7" name="AutoShape 8"/>
            <p:cNvSpPr>
              <a:spLocks noChangeArrowheads="1"/>
            </p:cNvSpPr>
            <p:nvPr/>
          </p:nvSpPr>
          <p:spPr bwMode="auto">
            <a:xfrm>
              <a:off x="1886" y="3205"/>
              <a:ext cx="1884" cy="448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8" name="Text Box 9"/>
            <p:cNvSpPr txBox="1">
              <a:spLocks noChangeArrowheads="1"/>
            </p:cNvSpPr>
            <p:nvPr/>
          </p:nvSpPr>
          <p:spPr bwMode="auto">
            <a:xfrm>
              <a:off x="2027" y="625"/>
              <a:ext cx="1665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 i="1">
                  <a:solidFill>
                    <a:srgbClr val="CC0000"/>
                  </a:solidFill>
                  <a:latin typeface="Arial" charset="0"/>
                </a:rPr>
                <a:t>The five Cs of credit</a:t>
              </a:r>
            </a:p>
          </p:txBody>
        </p:sp>
        <p:sp>
          <p:nvSpPr>
            <p:cNvPr id="12299" name="Text Box 10"/>
            <p:cNvSpPr txBox="1">
              <a:spLocks noChangeArrowheads="1"/>
            </p:cNvSpPr>
            <p:nvPr/>
          </p:nvSpPr>
          <p:spPr bwMode="auto">
            <a:xfrm>
              <a:off x="2177" y="1163"/>
              <a:ext cx="1197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Capital</a:t>
              </a:r>
            </a:p>
          </p:txBody>
        </p:sp>
        <p:sp>
          <p:nvSpPr>
            <p:cNvPr id="12300" name="Text Box 11"/>
            <p:cNvSpPr txBox="1">
              <a:spLocks noChangeArrowheads="1"/>
            </p:cNvSpPr>
            <p:nvPr/>
          </p:nvSpPr>
          <p:spPr bwMode="auto">
            <a:xfrm>
              <a:off x="2194" y="1703"/>
              <a:ext cx="1199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Capacity</a:t>
              </a:r>
            </a:p>
          </p:txBody>
        </p:sp>
        <p:sp>
          <p:nvSpPr>
            <p:cNvPr id="12301" name="Text Box 12"/>
            <p:cNvSpPr txBox="1">
              <a:spLocks noChangeArrowheads="1"/>
            </p:cNvSpPr>
            <p:nvPr/>
          </p:nvSpPr>
          <p:spPr bwMode="auto">
            <a:xfrm>
              <a:off x="2205" y="2250"/>
              <a:ext cx="119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Collateral</a:t>
              </a:r>
            </a:p>
          </p:txBody>
        </p:sp>
        <p:sp>
          <p:nvSpPr>
            <p:cNvPr id="12302" name="Text Box 13"/>
            <p:cNvSpPr txBox="1">
              <a:spLocks noChangeArrowheads="1"/>
            </p:cNvSpPr>
            <p:nvPr/>
          </p:nvSpPr>
          <p:spPr bwMode="auto">
            <a:xfrm>
              <a:off x="2039" y="2784"/>
              <a:ext cx="1507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Conditions</a:t>
              </a:r>
            </a:p>
          </p:txBody>
        </p:sp>
        <p:sp>
          <p:nvSpPr>
            <p:cNvPr id="12303" name="Text Box 14"/>
            <p:cNvSpPr txBox="1">
              <a:spLocks noChangeArrowheads="1"/>
            </p:cNvSpPr>
            <p:nvPr/>
          </p:nvSpPr>
          <p:spPr bwMode="auto">
            <a:xfrm>
              <a:off x="2025" y="3334"/>
              <a:ext cx="1506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Character</a:t>
              </a:r>
            </a:p>
          </p:txBody>
        </p:sp>
      </p:grpSp>
      <p:sp>
        <p:nvSpPr>
          <p:cNvPr id="12291" name="Text Box 15"/>
          <p:cNvSpPr txBox="1">
            <a:spLocks noChangeArrowheads="1"/>
          </p:cNvSpPr>
          <p:nvPr/>
        </p:nvSpPr>
        <p:spPr bwMode="auto">
          <a:xfrm>
            <a:off x="1023938" y="279400"/>
            <a:ext cx="7105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Which customers should receive credit?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4"/>
          <p:cNvSpPr txBox="1">
            <a:spLocks noChangeArrowheads="1"/>
          </p:cNvSpPr>
          <p:nvPr/>
        </p:nvSpPr>
        <p:spPr bwMode="auto">
          <a:xfrm>
            <a:off x="1023938" y="279400"/>
            <a:ext cx="7105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Collection policies</a:t>
            </a:r>
            <a:endParaRPr lang="en-GB">
              <a:latin typeface="Arial" charset="0"/>
            </a:endParaRPr>
          </a:p>
        </p:txBody>
      </p:sp>
      <p:grpSp>
        <p:nvGrpSpPr>
          <p:cNvPr id="13315" name="Group 31"/>
          <p:cNvGrpSpPr>
            <a:grpSpLocks/>
          </p:cNvGrpSpPr>
          <p:nvPr/>
        </p:nvGrpSpPr>
        <p:grpSpPr bwMode="auto">
          <a:xfrm>
            <a:off x="1606550" y="1006475"/>
            <a:ext cx="5922963" cy="5132388"/>
            <a:chOff x="1036" y="482"/>
            <a:chExt cx="3731" cy="3233"/>
          </a:xfrm>
        </p:grpSpPr>
        <p:sp>
          <p:nvSpPr>
            <p:cNvPr id="13316" name="AutoShape 6"/>
            <p:cNvSpPr>
              <a:spLocks noChangeArrowheads="1"/>
            </p:cNvSpPr>
            <p:nvPr/>
          </p:nvSpPr>
          <p:spPr bwMode="auto">
            <a:xfrm>
              <a:off x="1036" y="482"/>
              <a:ext cx="358" cy="374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17" name="AutoShape 7"/>
            <p:cNvSpPr>
              <a:spLocks noChangeArrowheads="1"/>
            </p:cNvSpPr>
            <p:nvPr/>
          </p:nvSpPr>
          <p:spPr bwMode="auto">
            <a:xfrm>
              <a:off x="1036" y="952"/>
              <a:ext cx="358" cy="374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18" name="AutoShape 8"/>
            <p:cNvSpPr>
              <a:spLocks noChangeArrowheads="1"/>
            </p:cNvSpPr>
            <p:nvPr/>
          </p:nvSpPr>
          <p:spPr bwMode="auto">
            <a:xfrm>
              <a:off x="1036" y="1433"/>
              <a:ext cx="358" cy="374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19" name="AutoShape 9"/>
            <p:cNvSpPr>
              <a:spLocks noChangeArrowheads="1"/>
            </p:cNvSpPr>
            <p:nvPr/>
          </p:nvSpPr>
          <p:spPr bwMode="auto">
            <a:xfrm>
              <a:off x="1036" y="1909"/>
              <a:ext cx="358" cy="373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20" name="AutoShape 10"/>
            <p:cNvSpPr>
              <a:spLocks noChangeArrowheads="1"/>
            </p:cNvSpPr>
            <p:nvPr/>
          </p:nvSpPr>
          <p:spPr bwMode="auto">
            <a:xfrm>
              <a:off x="1036" y="2384"/>
              <a:ext cx="358" cy="373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21" name="AutoShape 11"/>
            <p:cNvSpPr>
              <a:spLocks noChangeArrowheads="1"/>
            </p:cNvSpPr>
            <p:nvPr/>
          </p:nvSpPr>
          <p:spPr bwMode="auto">
            <a:xfrm>
              <a:off x="1036" y="2858"/>
              <a:ext cx="358" cy="375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22" name="AutoShape 12"/>
            <p:cNvSpPr>
              <a:spLocks noChangeArrowheads="1"/>
            </p:cNvSpPr>
            <p:nvPr/>
          </p:nvSpPr>
          <p:spPr bwMode="auto">
            <a:xfrm>
              <a:off x="1036" y="3339"/>
              <a:ext cx="358" cy="374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23" name="AutoShape 13"/>
            <p:cNvSpPr>
              <a:spLocks noChangeArrowheads="1"/>
            </p:cNvSpPr>
            <p:nvPr/>
          </p:nvSpPr>
          <p:spPr bwMode="auto">
            <a:xfrm>
              <a:off x="1545" y="482"/>
              <a:ext cx="3216" cy="37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24" name="AutoShape 14"/>
            <p:cNvSpPr>
              <a:spLocks noChangeArrowheads="1"/>
            </p:cNvSpPr>
            <p:nvPr/>
          </p:nvSpPr>
          <p:spPr bwMode="auto">
            <a:xfrm>
              <a:off x="1546" y="960"/>
              <a:ext cx="3216" cy="37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25" name="Text Box 15"/>
            <p:cNvSpPr txBox="1">
              <a:spLocks noChangeArrowheads="1"/>
            </p:cNvSpPr>
            <p:nvPr/>
          </p:nvSpPr>
          <p:spPr bwMode="auto">
            <a:xfrm>
              <a:off x="1566" y="1059"/>
              <a:ext cx="3103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Publicise credit terms</a:t>
              </a:r>
            </a:p>
          </p:txBody>
        </p:sp>
        <p:sp>
          <p:nvSpPr>
            <p:cNvPr id="13326" name="AutoShape 16"/>
            <p:cNvSpPr>
              <a:spLocks noChangeArrowheads="1"/>
            </p:cNvSpPr>
            <p:nvPr/>
          </p:nvSpPr>
          <p:spPr bwMode="auto">
            <a:xfrm>
              <a:off x="1550" y="1432"/>
              <a:ext cx="3217" cy="37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27" name="Text Box 17"/>
            <p:cNvSpPr txBox="1">
              <a:spLocks noChangeArrowheads="1"/>
            </p:cNvSpPr>
            <p:nvPr/>
          </p:nvSpPr>
          <p:spPr bwMode="auto">
            <a:xfrm>
              <a:off x="1575" y="1530"/>
              <a:ext cx="3103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Issue invoices promptly</a:t>
              </a:r>
            </a:p>
          </p:txBody>
        </p:sp>
        <p:sp>
          <p:nvSpPr>
            <p:cNvPr id="13328" name="Text Box 18"/>
            <p:cNvSpPr txBox="1">
              <a:spLocks noChangeArrowheads="1"/>
            </p:cNvSpPr>
            <p:nvPr/>
          </p:nvSpPr>
          <p:spPr bwMode="auto">
            <a:xfrm>
              <a:off x="1590" y="574"/>
              <a:ext cx="3103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Develop customer relationships</a:t>
              </a:r>
            </a:p>
          </p:txBody>
        </p:sp>
        <p:sp>
          <p:nvSpPr>
            <p:cNvPr id="13329" name="AutoShape 19"/>
            <p:cNvSpPr>
              <a:spLocks noChangeArrowheads="1"/>
            </p:cNvSpPr>
            <p:nvPr/>
          </p:nvSpPr>
          <p:spPr bwMode="auto">
            <a:xfrm>
              <a:off x="1549" y="1911"/>
              <a:ext cx="3216" cy="37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30" name="AutoShape 20"/>
            <p:cNvSpPr>
              <a:spLocks noChangeArrowheads="1"/>
            </p:cNvSpPr>
            <p:nvPr/>
          </p:nvSpPr>
          <p:spPr bwMode="auto">
            <a:xfrm>
              <a:off x="1550" y="2383"/>
              <a:ext cx="3216" cy="37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31" name="Text Box 21"/>
            <p:cNvSpPr txBox="1">
              <a:spLocks noChangeArrowheads="1"/>
            </p:cNvSpPr>
            <p:nvPr/>
          </p:nvSpPr>
          <p:spPr bwMode="auto">
            <a:xfrm>
              <a:off x="1583" y="2482"/>
              <a:ext cx="3103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Produce an ageing schedule of receivables</a:t>
              </a:r>
            </a:p>
          </p:txBody>
        </p:sp>
        <p:sp>
          <p:nvSpPr>
            <p:cNvPr id="13332" name="AutoShape 22"/>
            <p:cNvSpPr>
              <a:spLocks noChangeArrowheads="1"/>
            </p:cNvSpPr>
            <p:nvPr/>
          </p:nvSpPr>
          <p:spPr bwMode="auto">
            <a:xfrm>
              <a:off x="1550" y="2861"/>
              <a:ext cx="3217" cy="37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33" name="Text Box 23"/>
            <p:cNvSpPr txBox="1">
              <a:spLocks noChangeArrowheads="1"/>
            </p:cNvSpPr>
            <p:nvPr/>
          </p:nvSpPr>
          <p:spPr bwMode="auto">
            <a:xfrm>
              <a:off x="1593" y="2967"/>
              <a:ext cx="3103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Answer queries quickly</a:t>
              </a:r>
            </a:p>
          </p:txBody>
        </p:sp>
        <p:sp>
          <p:nvSpPr>
            <p:cNvPr id="13334" name="Text Box 24"/>
            <p:cNvSpPr txBox="1">
              <a:spLocks noChangeArrowheads="1"/>
            </p:cNvSpPr>
            <p:nvPr/>
          </p:nvSpPr>
          <p:spPr bwMode="auto">
            <a:xfrm>
              <a:off x="1574" y="2004"/>
              <a:ext cx="310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Monitor outstanding debts</a:t>
              </a:r>
            </a:p>
          </p:txBody>
        </p:sp>
        <p:sp>
          <p:nvSpPr>
            <p:cNvPr id="13335" name="AutoShape 25"/>
            <p:cNvSpPr>
              <a:spLocks noChangeArrowheads="1"/>
            </p:cNvSpPr>
            <p:nvPr/>
          </p:nvSpPr>
          <p:spPr bwMode="auto">
            <a:xfrm>
              <a:off x="1550" y="3341"/>
              <a:ext cx="3217" cy="37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36" name="Text Box 26"/>
            <p:cNvSpPr txBox="1">
              <a:spLocks noChangeArrowheads="1"/>
            </p:cNvSpPr>
            <p:nvPr/>
          </p:nvSpPr>
          <p:spPr bwMode="auto">
            <a:xfrm>
              <a:off x="1579" y="3437"/>
              <a:ext cx="310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Deal with slow payers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8" name="Group 61"/>
          <p:cNvGrpSpPr>
            <a:grpSpLocks/>
          </p:cNvGrpSpPr>
          <p:nvPr/>
        </p:nvGrpSpPr>
        <p:grpSpPr bwMode="auto">
          <a:xfrm>
            <a:off x="625475" y="1139825"/>
            <a:ext cx="7889875" cy="4600575"/>
            <a:chOff x="378" y="678"/>
            <a:chExt cx="4970" cy="2898"/>
          </a:xfrm>
        </p:grpSpPr>
        <p:sp>
          <p:nvSpPr>
            <p:cNvPr id="14340" name="AutoShape 3"/>
            <p:cNvSpPr>
              <a:spLocks noChangeArrowheads="1"/>
            </p:cNvSpPr>
            <p:nvPr/>
          </p:nvSpPr>
          <p:spPr bwMode="auto">
            <a:xfrm>
              <a:off x="4318" y="2132"/>
              <a:ext cx="876" cy="237"/>
            </a:xfrm>
            <a:prstGeom prst="roundRect">
              <a:avLst>
                <a:gd name="adj" fmla="val 16667"/>
              </a:avLst>
            </a:prstGeom>
            <a:solidFill>
              <a:srgbClr val="D8AD82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1" name="Text Box 4"/>
            <p:cNvSpPr txBox="1">
              <a:spLocks noChangeArrowheads="1"/>
            </p:cNvSpPr>
            <p:nvPr/>
          </p:nvSpPr>
          <p:spPr bwMode="auto">
            <a:xfrm>
              <a:off x="4286" y="2123"/>
              <a:ext cx="927" cy="221"/>
            </a:xfrm>
            <a:prstGeom prst="rect">
              <a:avLst/>
            </a:prstGeom>
            <a:solidFill>
              <a:srgbClr val="DEBA96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latin typeface="Arial" charset="0"/>
                </a:rPr>
                <a:t>Inner limit</a:t>
              </a:r>
            </a:p>
          </p:txBody>
        </p:sp>
        <p:sp>
          <p:nvSpPr>
            <p:cNvPr id="14342" name="AutoShape 5"/>
            <p:cNvSpPr>
              <a:spLocks noChangeArrowheads="1"/>
            </p:cNvSpPr>
            <p:nvPr/>
          </p:nvSpPr>
          <p:spPr bwMode="auto">
            <a:xfrm>
              <a:off x="4326" y="2512"/>
              <a:ext cx="876" cy="219"/>
            </a:xfrm>
            <a:prstGeom prst="roundRect">
              <a:avLst>
                <a:gd name="adj" fmla="val 16667"/>
              </a:avLst>
            </a:prstGeom>
            <a:solidFill>
              <a:srgbClr val="DEBA96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3" name="Text Box 6"/>
            <p:cNvSpPr txBox="1">
              <a:spLocks noChangeArrowheads="1"/>
            </p:cNvSpPr>
            <p:nvPr/>
          </p:nvSpPr>
          <p:spPr bwMode="auto">
            <a:xfrm>
              <a:off x="4294" y="2501"/>
              <a:ext cx="927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latin typeface="Arial" charset="0"/>
                </a:rPr>
                <a:t>Outer limit</a:t>
              </a:r>
            </a:p>
          </p:txBody>
        </p:sp>
        <p:sp>
          <p:nvSpPr>
            <p:cNvPr id="14344" name="AutoShape 7"/>
            <p:cNvSpPr>
              <a:spLocks noChangeArrowheads="1"/>
            </p:cNvSpPr>
            <p:nvPr/>
          </p:nvSpPr>
          <p:spPr bwMode="auto">
            <a:xfrm>
              <a:off x="3744" y="1498"/>
              <a:ext cx="1470" cy="219"/>
            </a:xfrm>
            <a:prstGeom prst="roundRect">
              <a:avLst>
                <a:gd name="adj" fmla="val 16667"/>
              </a:avLst>
            </a:prstGeom>
            <a:solidFill>
              <a:srgbClr val="DEBA96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5" name="Text Box 8"/>
            <p:cNvSpPr txBox="1">
              <a:spLocks noChangeArrowheads="1"/>
            </p:cNvSpPr>
            <p:nvPr/>
          </p:nvSpPr>
          <p:spPr bwMode="auto">
            <a:xfrm>
              <a:off x="3714" y="1487"/>
              <a:ext cx="1543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latin typeface="Arial" charset="0"/>
                </a:rPr>
                <a:t>Target cash balance</a:t>
              </a:r>
            </a:p>
          </p:txBody>
        </p:sp>
        <p:sp>
          <p:nvSpPr>
            <p:cNvPr id="14346" name="AutoShape 9"/>
            <p:cNvSpPr>
              <a:spLocks noChangeArrowheads="1"/>
            </p:cNvSpPr>
            <p:nvPr/>
          </p:nvSpPr>
          <p:spPr bwMode="auto">
            <a:xfrm>
              <a:off x="4318" y="1076"/>
              <a:ext cx="876" cy="237"/>
            </a:xfrm>
            <a:prstGeom prst="roundRect">
              <a:avLst>
                <a:gd name="adj" fmla="val 16667"/>
              </a:avLst>
            </a:prstGeom>
            <a:solidFill>
              <a:srgbClr val="DEBA96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7" name="Text Box 10"/>
            <p:cNvSpPr txBox="1">
              <a:spLocks noChangeArrowheads="1"/>
            </p:cNvSpPr>
            <p:nvPr/>
          </p:nvSpPr>
          <p:spPr bwMode="auto">
            <a:xfrm>
              <a:off x="4286" y="1113"/>
              <a:ext cx="927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latin typeface="Arial" charset="0"/>
                </a:rPr>
                <a:t>Inner limit</a:t>
              </a:r>
            </a:p>
          </p:txBody>
        </p:sp>
        <p:sp>
          <p:nvSpPr>
            <p:cNvPr id="14348" name="AutoShape 11"/>
            <p:cNvSpPr>
              <a:spLocks noChangeArrowheads="1"/>
            </p:cNvSpPr>
            <p:nvPr/>
          </p:nvSpPr>
          <p:spPr bwMode="auto">
            <a:xfrm>
              <a:off x="436" y="751"/>
              <a:ext cx="581" cy="2822"/>
            </a:xfrm>
            <a:prstGeom prst="cube">
              <a:avLst>
                <a:gd name="adj" fmla="val 831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9" name="Text Box 12"/>
            <p:cNvSpPr txBox="1">
              <a:spLocks noChangeArrowheads="1"/>
            </p:cNvSpPr>
            <p:nvPr/>
          </p:nvSpPr>
          <p:spPr bwMode="auto">
            <a:xfrm>
              <a:off x="378" y="907"/>
              <a:ext cx="655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Cash balance      (£)</a:t>
              </a:r>
            </a:p>
          </p:txBody>
        </p:sp>
        <p:sp>
          <p:nvSpPr>
            <p:cNvPr id="14350" name="AutoShape 13"/>
            <p:cNvSpPr>
              <a:spLocks noChangeArrowheads="1"/>
            </p:cNvSpPr>
            <p:nvPr/>
          </p:nvSpPr>
          <p:spPr bwMode="auto">
            <a:xfrm>
              <a:off x="4320" y="678"/>
              <a:ext cx="876" cy="235"/>
            </a:xfrm>
            <a:prstGeom prst="roundRect">
              <a:avLst>
                <a:gd name="adj" fmla="val 16667"/>
              </a:avLst>
            </a:prstGeom>
            <a:solidFill>
              <a:srgbClr val="DEBA96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1" name="Text Box 14"/>
            <p:cNvSpPr txBox="1">
              <a:spLocks noChangeArrowheads="1"/>
            </p:cNvSpPr>
            <p:nvPr/>
          </p:nvSpPr>
          <p:spPr bwMode="auto">
            <a:xfrm>
              <a:off x="4288" y="683"/>
              <a:ext cx="927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 i="1">
                  <a:latin typeface="Arial" charset="0"/>
                </a:rPr>
                <a:t>Outer limit</a:t>
              </a:r>
            </a:p>
          </p:txBody>
        </p:sp>
        <p:sp>
          <p:nvSpPr>
            <p:cNvPr id="14352" name="AutoShape 15"/>
            <p:cNvSpPr>
              <a:spLocks noChangeArrowheads="1"/>
            </p:cNvSpPr>
            <p:nvPr/>
          </p:nvSpPr>
          <p:spPr bwMode="auto">
            <a:xfrm>
              <a:off x="964" y="3114"/>
              <a:ext cx="4340" cy="462"/>
            </a:xfrm>
            <a:prstGeom prst="cube">
              <a:avLst>
                <a:gd name="adj" fmla="val 10171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3" name="Text Box 16"/>
            <p:cNvSpPr txBox="1">
              <a:spLocks noChangeArrowheads="1"/>
            </p:cNvSpPr>
            <p:nvPr/>
          </p:nvSpPr>
          <p:spPr bwMode="auto">
            <a:xfrm>
              <a:off x="4046" y="3352"/>
              <a:ext cx="1178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 Time (days)</a:t>
              </a:r>
            </a:p>
          </p:txBody>
        </p:sp>
        <p:sp>
          <p:nvSpPr>
            <p:cNvPr id="14354" name="Text Box 17"/>
            <p:cNvSpPr txBox="1">
              <a:spLocks noChangeArrowheads="1"/>
            </p:cNvSpPr>
            <p:nvPr/>
          </p:nvSpPr>
          <p:spPr bwMode="auto">
            <a:xfrm>
              <a:off x="1587" y="3155"/>
              <a:ext cx="297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2</a:t>
              </a:r>
            </a:p>
          </p:txBody>
        </p:sp>
        <p:sp>
          <p:nvSpPr>
            <p:cNvPr id="14355" name="Text Box 18"/>
            <p:cNvSpPr txBox="1">
              <a:spLocks noChangeArrowheads="1"/>
            </p:cNvSpPr>
            <p:nvPr/>
          </p:nvSpPr>
          <p:spPr bwMode="auto">
            <a:xfrm>
              <a:off x="3671" y="3148"/>
              <a:ext cx="295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8</a:t>
              </a:r>
            </a:p>
          </p:txBody>
        </p:sp>
        <p:sp>
          <p:nvSpPr>
            <p:cNvPr id="14356" name="Text Box 19"/>
            <p:cNvSpPr txBox="1">
              <a:spLocks noChangeArrowheads="1"/>
            </p:cNvSpPr>
            <p:nvPr/>
          </p:nvSpPr>
          <p:spPr bwMode="auto">
            <a:xfrm>
              <a:off x="2979" y="3144"/>
              <a:ext cx="296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6</a:t>
              </a:r>
            </a:p>
          </p:txBody>
        </p:sp>
        <p:sp>
          <p:nvSpPr>
            <p:cNvPr id="14357" name="Text Box 20"/>
            <p:cNvSpPr txBox="1">
              <a:spLocks noChangeArrowheads="1"/>
            </p:cNvSpPr>
            <p:nvPr/>
          </p:nvSpPr>
          <p:spPr bwMode="auto">
            <a:xfrm>
              <a:off x="2285" y="3144"/>
              <a:ext cx="297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4</a:t>
              </a:r>
            </a:p>
          </p:txBody>
        </p:sp>
        <p:sp>
          <p:nvSpPr>
            <p:cNvPr id="14358" name="Text Box 21"/>
            <p:cNvSpPr txBox="1">
              <a:spLocks noChangeArrowheads="1"/>
            </p:cNvSpPr>
            <p:nvPr/>
          </p:nvSpPr>
          <p:spPr bwMode="auto">
            <a:xfrm>
              <a:off x="4014" y="3148"/>
              <a:ext cx="296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9</a:t>
              </a:r>
            </a:p>
          </p:txBody>
        </p:sp>
        <p:sp>
          <p:nvSpPr>
            <p:cNvPr id="14359" name="AutoShape 22"/>
            <p:cNvSpPr>
              <a:spLocks noChangeArrowheads="1"/>
            </p:cNvSpPr>
            <p:nvPr/>
          </p:nvSpPr>
          <p:spPr bwMode="auto">
            <a:xfrm>
              <a:off x="1670" y="3036"/>
              <a:ext cx="158" cy="133"/>
            </a:xfrm>
            <a:prstGeom prst="cube">
              <a:avLst>
                <a:gd name="adj" fmla="val 2751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0" name="AutoShape 23"/>
            <p:cNvSpPr>
              <a:spLocks noChangeArrowheads="1"/>
            </p:cNvSpPr>
            <p:nvPr/>
          </p:nvSpPr>
          <p:spPr bwMode="auto">
            <a:xfrm>
              <a:off x="2019" y="3036"/>
              <a:ext cx="158" cy="133"/>
            </a:xfrm>
            <a:prstGeom prst="cube">
              <a:avLst>
                <a:gd name="adj" fmla="val 3019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1" name="AutoShape 24"/>
            <p:cNvSpPr>
              <a:spLocks noChangeArrowheads="1"/>
            </p:cNvSpPr>
            <p:nvPr/>
          </p:nvSpPr>
          <p:spPr bwMode="auto">
            <a:xfrm>
              <a:off x="4105" y="3036"/>
              <a:ext cx="157" cy="133"/>
            </a:xfrm>
            <a:prstGeom prst="cube">
              <a:avLst>
                <a:gd name="adj" fmla="val 3019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2" name="AutoShape 25"/>
            <p:cNvSpPr>
              <a:spLocks noChangeArrowheads="1"/>
            </p:cNvSpPr>
            <p:nvPr/>
          </p:nvSpPr>
          <p:spPr bwMode="auto">
            <a:xfrm>
              <a:off x="2720" y="3036"/>
              <a:ext cx="158" cy="133"/>
            </a:xfrm>
            <a:prstGeom prst="cube">
              <a:avLst>
                <a:gd name="adj" fmla="val 3019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3" name="AutoShape 26"/>
            <p:cNvSpPr>
              <a:spLocks noChangeArrowheads="1"/>
            </p:cNvSpPr>
            <p:nvPr/>
          </p:nvSpPr>
          <p:spPr bwMode="auto">
            <a:xfrm>
              <a:off x="3761" y="3033"/>
              <a:ext cx="158" cy="133"/>
            </a:xfrm>
            <a:prstGeom prst="cube">
              <a:avLst>
                <a:gd name="adj" fmla="val 3019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4" name="AutoShape 27"/>
            <p:cNvSpPr>
              <a:spLocks noChangeArrowheads="1"/>
            </p:cNvSpPr>
            <p:nvPr/>
          </p:nvSpPr>
          <p:spPr bwMode="auto">
            <a:xfrm>
              <a:off x="964" y="3036"/>
              <a:ext cx="157" cy="133"/>
            </a:xfrm>
            <a:prstGeom prst="cube">
              <a:avLst>
                <a:gd name="adj" fmla="val 3019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5" name="AutoShape 28"/>
            <p:cNvSpPr>
              <a:spLocks noChangeArrowheads="1"/>
            </p:cNvSpPr>
            <p:nvPr/>
          </p:nvSpPr>
          <p:spPr bwMode="auto">
            <a:xfrm>
              <a:off x="1320" y="3036"/>
              <a:ext cx="157" cy="133"/>
            </a:xfrm>
            <a:prstGeom prst="cube">
              <a:avLst>
                <a:gd name="adj" fmla="val 2751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6" name="AutoShape 29"/>
            <p:cNvSpPr>
              <a:spLocks noChangeArrowheads="1"/>
            </p:cNvSpPr>
            <p:nvPr/>
          </p:nvSpPr>
          <p:spPr bwMode="auto">
            <a:xfrm>
              <a:off x="2372" y="3036"/>
              <a:ext cx="158" cy="133"/>
            </a:xfrm>
            <a:prstGeom prst="cube">
              <a:avLst>
                <a:gd name="adj" fmla="val 2751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7" name="AutoShape 30"/>
            <p:cNvSpPr>
              <a:spLocks noChangeArrowheads="1"/>
            </p:cNvSpPr>
            <p:nvPr/>
          </p:nvSpPr>
          <p:spPr bwMode="auto">
            <a:xfrm>
              <a:off x="3069" y="3036"/>
              <a:ext cx="157" cy="133"/>
            </a:xfrm>
            <a:prstGeom prst="cube">
              <a:avLst>
                <a:gd name="adj" fmla="val 2751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8" name="AutoShape 31"/>
            <p:cNvSpPr>
              <a:spLocks noChangeArrowheads="1"/>
            </p:cNvSpPr>
            <p:nvPr/>
          </p:nvSpPr>
          <p:spPr bwMode="auto">
            <a:xfrm>
              <a:off x="3414" y="3036"/>
              <a:ext cx="158" cy="133"/>
            </a:xfrm>
            <a:prstGeom prst="cube">
              <a:avLst>
                <a:gd name="adj" fmla="val 2751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9" name="Text Box 32"/>
            <p:cNvSpPr txBox="1">
              <a:spLocks noChangeArrowheads="1"/>
            </p:cNvSpPr>
            <p:nvPr/>
          </p:nvSpPr>
          <p:spPr bwMode="auto">
            <a:xfrm>
              <a:off x="2635" y="3148"/>
              <a:ext cx="295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5</a:t>
              </a:r>
            </a:p>
          </p:txBody>
        </p:sp>
        <p:sp>
          <p:nvSpPr>
            <p:cNvPr id="14370" name="Text Box 33"/>
            <p:cNvSpPr txBox="1">
              <a:spLocks noChangeArrowheads="1"/>
            </p:cNvSpPr>
            <p:nvPr/>
          </p:nvSpPr>
          <p:spPr bwMode="auto">
            <a:xfrm>
              <a:off x="1938" y="3148"/>
              <a:ext cx="296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3</a:t>
              </a:r>
            </a:p>
          </p:txBody>
        </p:sp>
        <p:sp>
          <p:nvSpPr>
            <p:cNvPr id="14371" name="Text Box 34"/>
            <p:cNvSpPr txBox="1">
              <a:spLocks noChangeArrowheads="1"/>
            </p:cNvSpPr>
            <p:nvPr/>
          </p:nvSpPr>
          <p:spPr bwMode="auto">
            <a:xfrm>
              <a:off x="1220" y="3155"/>
              <a:ext cx="296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1</a:t>
              </a:r>
            </a:p>
          </p:txBody>
        </p:sp>
        <p:sp>
          <p:nvSpPr>
            <p:cNvPr id="14372" name="Text Box 35"/>
            <p:cNvSpPr txBox="1">
              <a:spLocks noChangeArrowheads="1"/>
            </p:cNvSpPr>
            <p:nvPr/>
          </p:nvSpPr>
          <p:spPr bwMode="auto">
            <a:xfrm>
              <a:off x="3330" y="3148"/>
              <a:ext cx="296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7</a:t>
              </a:r>
            </a:p>
          </p:txBody>
        </p:sp>
        <p:grpSp>
          <p:nvGrpSpPr>
            <p:cNvPr id="14373" name="Group 36"/>
            <p:cNvGrpSpPr>
              <a:grpSpLocks/>
            </p:cNvGrpSpPr>
            <p:nvPr/>
          </p:nvGrpSpPr>
          <p:grpSpPr bwMode="auto">
            <a:xfrm>
              <a:off x="4367" y="3033"/>
              <a:ext cx="981" cy="336"/>
              <a:chOff x="3287" y="2809"/>
              <a:chExt cx="1225" cy="304"/>
            </a:xfrm>
          </p:grpSpPr>
          <p:sp>
            <p:nvSpPr>
              <p:cNvPr id="14389" name="Text Box 37"/>
              <p:cNvSpPr txBox="1">
                <a:spLocks noChangeArrowheads="1"/>
              </p:cNvSpPr>
              <p:nvPr/>
            </p:nvSpPr>
            <p:spPr bwMode="auto">
              <a:xfrm>
                <a:off x="3713" y="2913"/>
                <a:ext cx="369" cy="2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700" b="1">
                    <a:latin typeface="Arial" charset="0"/>
                  </a:rPr>
                  <a:t>11</a:t>
                </a:r>
              </a:p>
            </p:txBody>
          </p:sp>
          <p:sp>
            <p:nvSpPr>
              <p:cNvPr id="14390" name="Text Box 38"/>
              <p:cNvSpPr txBox="1">
                <a:spLocks noChangeArrowheads="1"/>
              </p:cNvSpPr>
              <p:nvPr/>
            </p:nvSpPr>
            <p:spPr bwMode="auto">
              <a:xfrm>
                <a:off x="4142" y="2913"/>
                <a:ext cx="370" cy="2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700" b="1">
                    <a:latin typeface="Arial" charset="0"/>
                  </a:rPr>
                  <a:t>12</a:t>
                </a:r>
              </a:p>
            </p:txBody>
          </p:sp>
          <p:sp>
            <p:nvSpPr>
              <p:cNvPr id="14391" name="AutoShape 39"/>
              <p:cNvSpPr>
                <a:spLocks noChangeArrowheads="1"/>
              </p:cNvSpPr>
              <p:nvPr/>
            </p:nvSpPr>
            <p:spPr bwMode="auto">
              <a:xfrm>
                <a:off x="4255" y="2812"/>
                <a:ext cx="197" cy="120"/>
              </a:xfrm>
              <a:prstGeom prst="cube">
                <a:avLst>
                  <a:gd name="adj" fmla="val 30199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92" name="AutoShape 40"/>
              <p:cNvSpPr>
                <a:spLocks noChangeArrowheads="1"/>
              </p:cNvSpPr>
              <p:nvPr/>
            </p:nvSpPr>
            <p:spPr bwMode="auto">
              <a:xfrm>
                <a:off x="3825" y="2809"/>
                <a:ext cx="197" cy="120"/>
              </a:xfrm>
              <a:prstGeom prst="cube">
                <a:avLst>
                  <a:gd name="adj" fmla="val 30199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93" name="AutoShape 41"/>
              <p:cNvSpPr>
                <a:spLocks noChangeArrowheads="1"/>
              </p:cNvSpPr>
              <p:nvPr/>
            </p:nvSpPr>
            <p:spPr bwMode="auto">
              <a:xfrm>
                <a:off x="3393" y="2812"/>
                <a:ext cx="197" cy="120"/>
              </a:xfrm>
              <a:prstGeom prst="cube">
                <a:avLst>
                  <a:gd name="adj" fmla="val 27519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94" name="Text Box 42"/>
              <p:cNvSpPr txBox="1">
                <a:spLocks noChangeArrowheads="1"/>
              </p:cNvSpPr>
              <p:nvPr/>
            </p:nvSpPr>
            <p:spPr bwMode="auto">
              <a:xfrm>
                <a:off x="3287" y="2913"/>
                <a:ext cx="370" cy="2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700" b="1">
                    <a:latin typeface="Arial" charset="0"/>
                  </a:rPr>
                  <a:t>10</a:t>
                </a:r>
              </a:p>
            </p:txBody>
          </p:sp>
        </p:grpSp>
        <p:sp>
          <p:nvSpPr>
            <p:cNvPr id="14374" name="Text Box 43"/>
            <p:cNvSpPr txBox="1">
              <a:spLocks noChangeArrowheads="1"/>
            </p:cNvSpPr>
            <p:nvPr/>
          </p:nvSpPr>
          <p:spPr bwMode="auto">
            <a:xfrm>
              <a:off x="942" y="3155"/>
              <a:ext cx="187" cy="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0</a:t>
              </a:r>
            </a:p>
          </p:txBody>
        </p:sp>
        <p:sp>
          <p:nvSpPr>
            <p:cNvPr id="14375" name="Line 44"/>
            <p:cNvSpPr>
              <a:spLocks noChangeShapeType="1"/>
            </p:cNvSpPr>
            <p:nvPr/>
          </p:nvSpPr>
          <p:spPr bwMode="auto">
            <a:xfrm>
              <a:off x="1014" y="896"/>
              <a:ext cx="4182" cy="0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6" name="Line 45"/>
            <p:cNvSpPr>
              <a:spLocks noChangeShapeType="1"/>
            </p:cNvSpPr>
            <p:nvPr/>
          </p:nvSpPr>
          <p:spPr bwMode="auto">
            <a:xfrm>
              <a:off x="1018" y="1092"/>
              <a:ext cx="4206" cy="0"/>
            </a:xfrm>
            <a:prstGeom prst="line">
              <a:avLst/>
            </a:prstGeom>
            <a:noFill/>
            <a:ln w="76200">
              <a:solidFill>
                <a:srgbClr val="FFCC99"/>
              </a:solidFill>
              <a:prstDash val="sysDot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7" name="Line 46"/>
            <p:cNvSpPr>
              <a:spLocks noChangeShapeType="1"/>
            </p:cNvSpPr>
            <p:nvPr/>
          </p:nvSpPr>
          <p:spPr bwMode="auto">
            <a:xfrm>
              <a:off x="1010" y="1714"/>
              <a:ext cx="4206" cy="0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8" name="Line 47"/>
            <p:cNvSpPr>
              <a:spLocks noChangeShapeType="1"/>
            </p:cNvSpPr>
            <p:nvPr/>
          </p:nvSpPr>
          <p:spPr bwMode="auto">
            <a:xfrm>
              <a:off x="1003" y="2730"/>
              <a:ext cx="4176" cy="0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9" name="Line 48"/>
            <p:cNvSpPr>
              <a:spLocks noChangeShapeType="1"/>
            </p:cNvSpPr>
            <p:nvPr/>
          </p:nvSpPr>
          <p:spPr bwMode="auto">
            <a:xfrm>
              <a:off x="1022" y="2349"/>
              <a:ext cx="4206" cy="0"/>
            </a:xfrm>
            <a:prstGeom prst="line">
              <a:avLst/>
            </a:prstGeom>
            <a:noFill/>
            <a:ln w="76200">
              <a:solidFill>
                <a:srgbClr val="FFCC99"/>
              </a:solidFill>
              <a:prstDash val="sysDot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80" name="Line 49"/>
            <p:cNvSpPr>
              <a:spLocks noChangeShapeType="1"/>
            </p:cNvSpPr>
            <p:nvPr/>
          </p:nvSpPr>
          <p:spPr bwMode="auto">
            <a:xfrm>
              <a:off x="1020" y="1700"/>
              <a:ext cx="732" cy="348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81" name="Line 50"/>
            <p:cNvSpPr>
              <a:spLocks noChangeShapeType="1"/>
            </p:cNvSpPr>
            <p:nvPr/>
          </p:nvSpPr>
          <p:spPr bwMode="auto">
            <a:xfrm>
              <a:off x="1746" y="2042"/>
              <a:ext cx="666" cy="762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82" name="Line 51"/>
            <p:cNvSpPr>
              <a:spLocks noChangeShapeType="1"/>
            </p:cNvSpPr>
            <p:nvPr/>
          </p:nvSpPr>
          <p:spPr bwMode="auto">
            <a:xfrm>
              <a:off x="2406" y="2798"/>
              <a:ext cx="390" cy="162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83" name="Line 52"/>
            <p:cNvSpPr>
              <a:spLocks noChangeShapeType="1"/>
            </p:cNvSpPr>
            <p:nvPr/>
          </p:nvSpPr>
          <p:spPr bwMode="auto">
            <a:xfrm flipV="1">
              <a:off x="2784" y="2822"/>
              <a:ext cx="378" cy="132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84" name="Line 53"/>
            <p:cNvSpPr>
              <a:spLocks noChangeShapeType="1"/>
            </p:cNvSpPr>
            <p:nvPr/>
          </p:nvSpPr>
          <p:spPr bwMode="auto">
            <a:xfrm>
              <a:off x="3156" y="2828"/>
              <a:ext cx="348" cy="84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85" name="Line 54"/>
            <p:cNvSpPr>
              <a:spLocks noChangeShapeType="1"/>
            </p:cNvSpPr>
            <p:nvPr/>
          </p:nvSpPr>
          <p:spPr bwMode="auto">
            <a:xfrm flipV="1">
              <a:off x="3486" y="1976"/>
              <a:ext cx="702" cy="948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86" name="Line 55"/>
            <p:cNvSpPr>
              <a:spLocks noChangeShapeType="1"/>
            </p:cNvSpPr>
            <p:nvPr/>
          </p:nvSpPr>
          <p:spPr bwMode="auto">
            <a:xfrm flipV="1">
              <a:off x="4170" y="1790"/>
              <a:ext cx="378" cy="198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87" name="Line 56"/>
            <p:cNvSpPr>
              <a:spLocks noChangeShapeType="1"/>
            </p:cNvSpPr>
            <p:nvPr/>
          </p:nvSpPr>
          <p:spPr bwMode="auto">
            <a:xfrm>
              <a:off x="4536" y="1796"/>
              <a:ext cx="348" cy="72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88" name="Line 57"/>
            <p:cNvSpPr>
              <a:spLocks noChangeShapeType="1"/>
            </p:cNvSpPr>
            <p:nvPr/>
          </p:nvSpPr>
          <p:spPr bwMode="auto">
            <a:xfrm>
              <a:off x="4876" y="1868"/>
              <a:ext cx="332" cy="168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39" name="Text Box 58"/>
          <p:cNvSpPr txBox="1">
            <a:spLocks noChangeArrowheads="1"/>
          </p:cNvSpPr>
          <p:nvPr/>
        </p:nvSpPr>
        <p:spPr bwMode="auto">
          <a:xfrm>
            <a:off x="1023938" y="279400"/>
            <a:ext cx="7105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Controlling the cash balance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2" name="Group 32"/>
          <p:cNvGrpSpPr>
            <a:grpSpLocks/>
          </p:cNvGrpSpPr>
          <p:nvPr/>
        </p:nvGrpSpPr>
        <p:grpSpPr bwMode="auto">
          <a:xfrm>
            <a:off x="931863" y="1320800"/>
            <a:ext cx="7270750" cy="4530725"/>
            <a:chOff x="387" y="680"/>
            <a:chExt cx="4580" cy="2854"/>
          </a:xfrm>
        </p:grpSpPr>
        <p:sp>
          <p:nvSpPr>
            <p:cNvPr id="15364" name="Rectangle 3"/>
            <p:cNvSpPr>
              <a:spLocks noChangeArrowheads="1"/>
            </p:cNvSpPr>
            <p:nvPr/>
          </p:nvSpPr>
          <p:spPr bwMode="auto">
            <a:xfrm>
              <a:off x="4254" y="2043"/>
              <a:ext cx="151" cy="1491"/>
            </a:xfrm>
            <a:prstGeom prst="rect">
              <a:avLst/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65" name="Rectangle 4"/>
            <p:cNvSpPr>
              <a:spLocks noChangeArrowheads="1"/>
            </p:cNvSpPr>
            <p:nvPr/>
          </p:nvSpPr>
          <p:spPr bwMode="auto">
            <a:xfrm>
              <a:off x="1909" y="2049"/>
              <a:ext cx="150" cy="1485"/>
            </a:xfrm>
            <a:prstGeom prst="rect">
              <a:avLst/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66" name="Rectangle 5"/>
            <p:cNvSpPr>
              <a:spLocks noChangeArrowheads="1"/>
            </p:cNvSpPr>
            <p:nvPr/>
          </p:nvSpPr>
          <p:spPr bwMode="auto">
            <a:xfrm>
              <a:off x="3069" y="2049"/>
              <a:ext cx="150" cy="753"/>
            </a:xfrm>
            <a:prstGeom prst="rect">
              <a:avLst/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67" name="Rectangle 6"/>
            <p:cNvSpPr>
              <a:spLocks noChangeArrowheads="1"/>
            </p:cNvSpPr>
            <p:nvPr/>
          </p:nvSpPr>
          <p:spPr bwMode="auto">
            <a:xfrm>
              <a:off x="743" y="2049"/>
              <a:ext cx="150" cy="753"/>
            </a:xfrm>
            <a:prstGeom prst="rect">
              <a:avLst/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68" name="AutoShape 7"/>
            <p:cNvSpPr>
              <a:spLocks noChangeArrowheads="1"/>
            </p:cNvSpPr>
            <p:nvPr/>
          </p:nvSpPr>
          <p:spPr bwMode="auto">
            <a:xfrm>
              <a:off x="4173" y="1465"/>
              <a:ext cx="313" cy="484"/>
            </a:xfrm>
            <a:prstGeom prst="downArrow">
              <a:avLst>
                <a:gd name="adj1" fmla="val 50000"/>
                <a:gd name="adj2" fmla="val 3865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69" name="AutoShape 8"/>
            <p:cNvSpPr>
              <a:spLocks noChangeArrowheads="1"/>
            </p:cNvSpPr>
            <p:nvPr/>
          </p:nvSpPr>
          <p:spPr bwMode="auto">
            <a:xfrm>
              <a:off x="2987" y="1465"/>
              <a:ext cx="314" cy="484"/>
            </a:xfrm>
            <a:prstGeom prst="downArrow">
              <a:avLst>
                <a:gd name="adj1" fmla="val 50000"/>
                <a:gd name="adj2" fmla="val 38535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70" name="AutoShape 9"/>
            <p:cNvSpPr>
              <a:spLocks noChangeArrowheads="1"/>
            </p:cNvSpPr>
            <p:nvPr/>
          </p:nvSpPr>
          <p:spPr bwMode="auto">
            <a:xfrm>
              <a:off x="1834" y="1465"/>
              <a:ext cx="313" cy="484"/>
            </a:xfrm>
            <a:prstGeom prst="downArrow">
              <a:avLst>
                <a:gd name="adj1" fmla="val 50000"/>
                <a:gd name="adj2" fmla="val 3865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71" name="AutoShape 10"/>
            <p:cNvSpPr>
              <a:spLocks noChangeArrowheads="1"/>
            </p:cNvSpPr>
            <p:nvPr/>
          </p:nvSpPr>
          <p:spPr bwMode="auto">
            <a:xfrm>
              <a:off x="674" y="1465"/>
              <a:ext cx="313" cy="484"/>
            </a:xfrm>
            <a:prstGeom prst="downArrow">
              <a:avLst>
                <a:gd name="adj1" fmla="val 50000"/>
                <a:gd name="adj2" fmla="val 3865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72" name="AutoShape 12"/>
            <p:cNvSpPr>
              <a:spLocks noChangeArrowheads="1"/>
            </p:cNvSpPr>
            <p:nvPr/>
          </p:nvSpPr>
          <p:spPr bwMode="auto">
            <a:xfrm>
              <a:off x="404" y="704"/>
              <a:ext cx="941" cy="897"/>
            </a:xfrm>
            <a:prstGeom prst="cube">
              <a:avLst>
                <a:gd name="adj" fmla="val 1260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73" name="Text Box 13"/>
            <p:cNvSpPr txBox="1">
              <a:spLocks noChangeArrowheads="1"/>
            </p:cNvSpPr>
            <p:nvPr/>
          </p:nvSpPr>
          <p:spPr bwMode="auto">
            <a:xfrm>
              <a:off x="387" y="884"/>
              <a:ext cx="877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Purchase of goods on credit</a:t>
              </a:r>
            </a:p>
          </p:txBody>
        </p:sp>
        <p:sp>
          <p:nvSpPr>
            <p:cNvPr id="15374" name="AutoShape 14"/>
            <p:cNvSpPr>
              <a:spLocks noChangeArrowheads="1"/>
            </p:cNvSpPr>
            <p:nvPr/>
          </p:nvSpPr>
          <p:spPr bwMode="auto">
            <a:xfrm>
              <a:off x="1583" y="704"/>
              <a:ext cx="940" cy="897"/>
            </a:xfrm>
            <a:prstGeom prst="cube">
              <a:avLst>
                <a:gd name="adj" fmla="val 1260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75" name="Text Box 15"/>
            <p:cNvSpPr txBox="1">
              <a:spLocks noChangeArrowheads="1"/>
            </p:cNvSpPr>
            <p:nvPr/>
          </p:nvSpPr>
          <p:spPr bwMode="auto">
            <a:xfrm>
              <a:off x="1590" y="883"/>
              <a:ext cx="837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Payment for goods</a:t>
              </a:r>
            </a:p>
          </p:txBody>
        </p:sp>
        <p:sp>
          <p:nvSpPr>
            <p:cNvPr id="15376" name="AutoShape 16"/>
            <p:cNvSpPr>
              <a:spLocks noChangeArrowheads="1"/>
            </p:cNvSpPr>
            <p:nvPr/>
          </p:nvSpPr>
          <p:spPr bwMode="auto">
            <a:xfrm>
              <a:off x="2737" y="704"/>
              <a:ext cx="940" cy="897"/>
            </a:xfrm>
            <a:prstGeom prst="cube">
              <a:avLst>
                <a:gd name="adj" fmla="val 1260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77" name="Text Box 17"/>
            <p:cNvSpPr txBox="1">
              <a:spLocks noChangeArrowheads="1"/>
            </p:cNvSpPr>
            <p:nvPr/>
          </p:nvSpPr>
          <p:spPr bwMode="auto">
            <a:xfrm>
              <a:off x="2716" y="898"/>
              <a:ext cx="865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Sale of goods on credit</a:t>
              </a:r>
            </a:p>
          </p:txBody>
        </p:sp>
        <p:sp>
          <p:nvSpPr>
            <p:cNvPr id="15378" name="AutoShape 18"/>
            <p:cNvSpPr>
              <a:spLocks noChangeArrowheads="1"/>
            </p:cNvSpPr>
            <p:nvPr/>
          </p:nvSpPr>
          <p:spPr bwMode="auto">
            <a:xfrm>
              <a:off x="3915" y="680"/>
              <a:ext cx="1052" cy="929"/>
            </a:xfrm>
            <a:prstGeom prst="cube">
              <a:avLst>
                <a:gd name="adj" fmla="val 1091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79" name="Text Box 19"/>
            <p:cNvSpPr txBox="1">
              <a:spLocks noChangeArrowheads="1"/>
            </p:cNvSpPr>
            <p:nvPr/>
          </p:nvSpPr>
          <p:spPr bwMode="auto">
            <a:xfrm>
              <a:off x="3886" y="776"/>
              <a:ext cx="1010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Cash received from credit customer</a:t>
              </a:r>
            </a:p>
          </p:txBody>
        </p:sp>
        <p:sp>
          <p:nvSpPr>
            <p:cNvPr id="15380" name="Rectangle 20"/>
            <p:cNvSpPr>
              <a:spLocks noChangeArrowheads="1"/>
            </p:cNvSpPr>
            <p:nvPr/>
          </p:nvSpPr>
          <p:spPr bwMode="auto">
            <a:xfrm>
              <a:off x="404" y="1955"/>
              <a:ext cx="4333" cy="115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81" name="AutoShape 21"/>
            <p:cNvSpPr>
              <a:spLocks noChangeArrowheads="1"/>
            </p:cNvSpPr>
            <p:nvPr/>
          </p:nvSpPr>
          <p:spPr bwMode="auto">
            <a:xfrm>
              <a:off x="1157" y="2224"/>
              <a:ext cx="1624" cy="578"/>
            </a:xfrm>
            <a:prstGeom prst="cube">
              <a:avLst>
                <a:gd name="adj" fmla="val 17301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82" name="AutoShape 22"/>
            <p:cNvSpPr>
              <a:spLocks noChangeArrowheads="1"/>
            </p:cNvSpPr>
            <p:nvPr/>
          </p:nvSpPr>
          <p:spPr bwMode="auto">
            <a:xfrm>
              <a:off x="2718" y="2379"/>
              <a:ext cx="426" cy="295"/>
            </a:xfrm>
            <a:prstGeom prst="rightArrow">
              <a:avLst>
                <a:gd name="adj1" fmla="val 54546"/>
                <a:gd name="adj2" fmla="val 2514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83" name="AutoShape 23"/>
            <p:cNvSpPr>
              <a:spLocks noChangeArrowheads="1"/>
            </p:cNvSpPr>
            <p:nvPr/>
          </p:nvSpPr>
          <p:spPr bwMode="auto">
            <a:xfrm flipH="1">
              <a:off x="805" y="2385"/>
              <a:ext cx="364" cy="296"/>
            </a:xfrm>
            <a:prstGeom prst="rightArrow">
              <a:avLst>
                <a:gd name="adj1" fmla="val 50000"/>
                <a:gd name="adj2" fmla="val 30743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84" name="AutoShape 24"/>
            <p:cNvSpPr>
              <a:spLocks noChangeArrowheads="1"/>
            </p:cNvSpPr>
            <p:nvPr/>
          </p:nvSpPr>
          <p:spPr bwMode="auto">
            <a:xfrm>
              <a:off x="2329" y="2956"/>
              <a:ext cx="1624" cy="578"/>
            </a:xfrm>
            <a:prstGeom prst="cube">
              <a:avLst>
                <a:gd name="adj" fmla="val 1730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85" name="AutoShape 25"/>
            <p:cNvSpPr>
              <a:spLocks noChangeArrowheads="1"/>
            </p:cNvSpPr>
            <p:nvPr/>
          </p:nvSpPr>
          <p:spPr bwMode="auto">
            <a:xfrm>
              <a:off x="3890" y="3111"/>
              <a:ext cx="439" cy="295"/>
            </a:xfrm>
            <a:prstGeom prst="rightArrow">
              <a:avLst>
                <a:gd name="adj1" fmla="val 54546"/>
                <a:gd name="adj2" fmla="val 25911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86" name="AutoShape 26"/>
            <p:cNvSpPr>
              <a:spLocks noChangeArrowheads="1"/>
            </p:cNvSpPr>
            <p:nvPr/>
          </p:nvSpPr>
          <p:spPr bwMode="auto">
            <a:xfrm flipH="1">
              <a:off x="1978" y="3118"/>
              <a:ext cx="348" cy="295"/>
            </a:xfrm>
            <a:prstGeom prst="rightArrow">
              <a:avLst>
                <a:gd name="adj1" fmla="val 50000"/>
                <a:gd name="adj2" fmla="val 2949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87" name="Text Box 27"/>
            <p:cNvSpPr txBox="1">
              <a:spLocks noChangeArrowheads="1"/>
            </p:cNvSpPr>
            <p:nvPr/>
          </p:nvSpPr>
          <p:spPr bwMode="auto">
            <a:xfrm>
              <a:off x="1245" y="2334"/>
              <a:ext cx="1298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 Inventories holding period</a:t>
              </a:r>
            </a:p>
          </p:txBody>
        </p:sp>
        <p:sp>
          <p:nvSpPr>
            <p:cNvPr id="15388" name="Text Box 28"/>
            <p:cNvSpPr txBox="1">
              <a:spLocks noChangeArrowheads="1"/>
            </p:cNvSpPr>
            <p:nvPr/>
          </p:nvSpPr>
          <p:spPr bwMode="auto">
            <a:xfrm>
              <a:off x="2436" y="3077"/>
              <a:ext cx="1298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solidFill>
                    <a:srgbClr val="FFCC99"/>
                  </a:solidFill>
                  <a:latin typeface="Arial" charset="0"/>
                </a:rPr>
                <a:t>Operating cash cycle</a:t>
              </a:r>
            </a:p>
          </p:txBody>
        </p:sp>
      </p:grpSp>
      <p:sp>
        <p:nvSpPr>
          <p:cNvPr id="15363" name="Text Box 29"/>
          <p:cNvSpPr txBox="1">
            <a:spLocks noChangeArrowheads="1"/>
          </p:cNvSpPr>
          <p:nvPr/>
        </p:nvSpPr>
        <p:spPr bwMode="auto">
          <a:xfrm>
            <a:off x="1017588" y="279400"/>
            <a:ext cx="7105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The operating cash cycle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6" name="Group 24"/>
          <p:cNvGrpSpPr>
            <a:grpSpLocks/>
          </p:cNvGrpSpPr>
          <p:nvPr/>
        </p:nvGrpSpPr>
        <p:grpSpPr bwMode="auto">
          <a:xfrm>
            <a:off x="2573338" y="1022350"/>
            <a:ext cx="3992562" cy="5132388"/>
            <a:chOff x="1805" y="572"/>
            <a:chExt cx="2515" cy="3233"/>
          </a:xfrm>
        </p:grpSpPr>
        <p:sp>
          <p:nvSpPr>
            <p:cNvPr id="16388" name="AutoShape 3"/>
            <p:cNvSpPr>
              <a:spLocks noChangeArrowheads="1"/>
            </p:cNvSpPr>
            <p:nvPr/>
          </p:nvSpPr>
          <p:spPr bwMode="auto">
            <a:xfrm>
              <a:off x="2812" y="2830"/>
              <a:ext cx="1508" cy="387"/>
            </a:xfrm>
            <a:prstGeom prst="roundRect">
              <a:avLst>
                <a:gd name="adj" fmla="val 16667"/>
              </a:avLst>
            </a:prstGeom>
            <a:solidFill>
              <a:srgbClr val="DEBA96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389" name="Text Box 6"/>
            <p:cNvSpPr txBox="1">
              <a:spLocks noChangeArrowheads="1"/>
            </p:cNvSpPr>
            <p:nvPr/>
          </p:nvSpPr>
          <p:spPr bwMode="auto">
            <a:xfrm>
              <a:off x="3690" y="2914"/>
              <a:ext cx="621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equals</a:t>
              </a:r>
            </a:p>
          </p:txBody>
        </p:sp>
        <p:sp>
          <p:nvSpPr>
            <p:cNvPr id="16390" name="AutoShape 7"/>
            <p:cNvSpPr>
              <a:spLocks noChangeArrowheads="1"/>
            </p:cNvSpPr>
            <p:nvPr/>
          </p:nvSpPr>
          <p:spPr bwMode="auto">
            <a:xfrm>
              <a:off x="2803" y="1977"/>
              <a:ext cx="1508" cy="388"/>
            </a:xfrm>
            <a:prstGeom prst="roundRect">
              <a:avLst>
                <a:gd name="adj" fmla="val 16667"/>
              </a:avLst>
            </a:prstGeom>
            <a:solidFill>
              <a:srgbClr val="DEBA96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391" name="Text Box 8"/>
            <p:cNvSpPr txBox="1">
              <a:spLocks noChangeArrowheads="1"/>
            </p:cNvSpPr>
            <p:nvPr/>
          </p:nvSpPr>
          <p:spPr bwMode="auto">
            <a:xfrm>
              <a:off x="3727" y="2054"/>
              <a:ext cx="551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minus</a:t>
              </a:r>
            </a:p>
          </p:txBody>
        </p:sp>
        <p:sp>
          <p:nvSpPr>
            <p:cNvPr id="16392" name="AutoShape 9"/>
            <p:cNvSpPr>
              <a:spLocks noChangeArrowheads="1"/>
            </p:cNvSpPr>
            <p:nvPr/>
          </p:nvSpPr>
          <p:spPr bwMode="auto">
            <a:xfrm>
              <a:off x="2812" y="1061"/>
              <a:ext cx="1508" cy="411"/>
            </a:xfrm>
            <a:prstGeom prst="roundRect">
              <a:avLst>
                <a:gd name="adj" fmla="val 16667"/>
              </a:avLst>
            </a:prstGeom>
            <a:solidFill>
              <a:srgbClr val="DEBA96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393" name="Text Box 16"/>
            <p:cNvSpPr txBox="1">
              <a:spLocks noChangeArrowheads="1"/>
            </p:cNvSpPr>
            <p:nvPr/>
          </p:nvSpPr>
          <p:spPr bwMode="auto">
            <a:xfrm>
              <a:off x="3780" y="1142"/>
              <a:ext cx="51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plus</a:t>
              </a:r>
            </a:p>
          </p:txBody>
        </p:sp>
        <p:sp>
          <p:nvSpPr>
            <p:cNvPr id="16394" name="AutoShape 4"/>
            <p:cNvSpPr>
              <a:spLocks noChangeArrowheads="1"/>
            </p:cNvSpPr>
            <p:nvPr/>
          </p:nvSpPr>
          <p:spPr bwMode="auto">
            <a:xfrm>
              <a:off x="1863" y="3220"/>
              <a:ext cx="1931" cy="585"/>
            </a:xfrm>
            <a:prstGeom prst="cube">
              <a:avLst>
                <a:gd name="adj" fmla="val 1378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395" name="AutoShape 5"/>
            <p:cNvSpPr>
              <a:spLocks noChangeArrowheads="1"/>
            </p:cNvSpPr>
            <p:nvPr/>
          </p:nvSpPr>
          <p:spPr bwMode="auto">
            <a:xfrm rot="5400000">
              <a:off x="2559" y="2954"/>
              <a:ext cx="493" cy="263"/>
            </a:xfrm>
            <a:prstGeom prst="rightArrow">
              <a:avLst>
                <a:gd name="adj1" fmla="val 59407"/>
                <a:gd name="adj2" fmla="val 39573"/>
              </a:avLst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396" name="Text Box 10"/>
            <p:cNvSpPr txBox="1">
              <a:spLocks noChangeArrowheads="1"/>
            </p:cNvSpPr>
            <p:nvPr/>
          </p:nvSpPr>
          <p:spPr bwMode="auto">
            <a:xfrm>
              <a:off x="1820" y="3408"/>
              <a:ext cx="1914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solidFill>
                    <a:srgbClr val="FFCC99"/>
                  </a:solidFill>
                  <a:latin typeface="Arial" charset="0"/>
                </a:rPr>
                <a:t>Operating cash cycle</a:t>
              </a:r>
            </a:p>
          </p:txBody>
        </p:sp>
        <p:sp>
          <p:nvSpPr>
            <p:cNvPr id="16397" name="AutoShape 11"/>
            <p:cNvSpPr>
              <a:spLocks noChangeArrowheads="1"/>
            </p:cNvSpPr>
            <p:nvPr/>
          </p:nvSpPr>
          <p:spPr bwMode="auto">
            <a:xfrm>
              <a:off x="1863" y="2354"/>
              <a:ext cx="1931" cy="58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398" name="Text Box 12"/>
            <p:cNvSpPr txBox="1">
              <a:spLocks noChangeArrowheads="1"/>
            </p:cNvSpPr>
            <p:nvPr/>
          </p:nvSpPr>
          <p:spPr bwMode="auto">
            <a:xfrm>
              <a:off x="1892" y="2452"/>
              <a:ext cx="1789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Average payment period for payables</a:t>
              </a:r>
            </a:p>
          </p:txBody>
        </p:sp>
        <p:sp>
          <p:nvSpPr>
            <p:cNvPr id="16399" name="AutoShape 13"/>
            <p:cNvSpPr>
              <a:spLocks noChangeArrowheads="1"/>
            </p:cNvSpPr>
            <p:nvPr/>
          </p:nvSpPr>
          <p:spPr bwMode="auto">
            <a:xfrm rot="5400000">
              <a:off x="2569" y="2018"/>
              <a:ext cx="493" cy="262"/>
            </a:xfrm>
            <a:prstGeom prst="rightArrow">
              <a:avLst>
                <a:gd name="adj1" fmla="val 59407"/>
                <a:gd name="adj2" fmla="val 39724"/>
              </a:avLst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00" name="AutoShape 14"/>
            <p:cNvSpPr>
              <a:spLocks noChangeArrowheads="1"/>
            </p:cNvSpPr>
            <p:nvPr/>
          </p:nvSpPr>
          <p:spPr bwMode="auto">
            <a:xfrm>
              <a:off x="1854" y="1469"/>
              <a:ext cx="1931" cy="58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01" name="Text Box 15"/>
            <p:cNvSpPr txBox="1">
              <a:spLocks noChangeArrowheads="1"/>
            </p:cNvSpPr>
            <p:nvPr/>
          </p:nvSpPr>
          <p:spPr bwMode="auto">
            <a:xfrm>
              <a:off x="1820" y="1580"/>
              <a:ext cx="1914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Average settlement period for receivables</a:t>
              </a:r>
            </a:p>
          </p:txBody>
        </p:sp>
        <p:sp>
          <p:nvSpPr>
            <p:cNvPr id="16402" name="AutoShape 17"/>
            <p:cNvSpPr>
              <a:spLocks noChangeArrowheads="1"/>
            </p:cNvSpPr>
            <p:nvPr/>
          </p:nvSpPr>
          <p:spPr bwMode="auto">
            <a:xfrm rot="5400000">
              <a:off x="2569" y="1165"/>
              <a:ext cx="493" cy="262"/>
            </a:xfrm>
            <a:prstGeom prst="rightArrow">
              <a:avLst>
                <a:gd name="adj1" fmla="val 59407"/>
                <a:gd name="adj2" fmla="val 39724"/>
              </a:avLst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03" name="AutoShape 18"/>
            <p:cNvSpPr>
              <a:spLocks noChangeArrowheads="1"/>
            </p:cNvSpPr>
            <p:nvPr/>
          </p:nvSpPr>
          <p:spPr bwMode="auto">
            <a:xfrm>
              <a:off x="1855" y="572"/>
              <a:ext cx="1933" cy="58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04" name="Text Box 19"/>
            <p:cNvSpPr txBox="1">
              <a:spLocks noChangeArrowheads="1"/>
            </p:cNvSpPr>
            <p:nvPr/>
          </p:nvSpPr>
          <p:spPr bwMode="auto">
            <a:xfrm>
              <a:off x="1805" y="671"/>
              <a:ext cx="1980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Average inventories holding period</a:t>
              </a:r>
            </a:p>
          </p:txBody>
        </p:sp>
      </p:grpSp>
      <p:sp>
        <p:nvSpPr>
          <p:cNvPr id="16387" name="Text Box 20"/>
          <p:cNvSpPr txBox="1">
            <a:spLocks noChangeArrowheads="1"/>
          </p:cNvSpPr>
          <p:nvPr/>
        </p:nvSpPr>
        <p:spPr bwMode="auto">
          <a:xfrm>
            <a:off x="1017588" y="279400"/>
            <a:ext cx="7105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Calculating the operating cash cycle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4"/>
          <p:cNvSpPr txBox="1">
            <a:spLocks noChangeArrowheads="1"/>
          </p:cNvSpPr>
          <p:nvPr/>
        </p:nvSpPr>
        <p:spPr bwMode="auto">
          <a:xfrm>
            <a:off x="185738" y="279400"/>
            <a:ext cx="87725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The average OCC of large European and US businesses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17411" name="Group 5"/>
          <p:cNvGrpSpPr>
            <a:grpSpLocks/>
          </p:cNvGrpSpPr>
          <p:nvPr/>
        </p:nvGrpSpPr>
        <p:grpSpPr bwMode="auto">
          <a:xfrm>
            <a:off x="6205538" y="6037263"/>
            <a:ext cx="2660650" cy="368300"/>
            <a:chOff x="2478" y="3951"/>
            <a:chExt cx="1676" cy="232"/>
          </a:xfrm>
        </p:grpSpPr>
        <p:sp>
          <p:nvSpPr>
            <p:cNvPr id="17456" name="AutoShape 6"/>
            <p:cNvSpPr>
              <a:spLocks noChangeArrowheads="1"/>
            </p:cNvSpPr>
            <p:nvPr/>
          </p:nvSpPr>
          <p:spPr bwMode="auto">
            <a:xfrm>
              <a:off x="2478" y="3968"/>
              <a:ext cx="183" cy="183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57" name="AutoShape 7"/>
            <p:cNvSpPr>
              <a:spLocks noChangeArrowheads="1"/>
            </p:cNvSpPr>
            <p:nvPr/>
          </p:nvSpPr>
          <p:spPr bwMode="auto">
            <a:xfrm>
              <a:off x="3318" y="3976"/>
              <a:ext cx="183" cy="183"/>
            </a:xfrm>
            <a:prstGeom prst="cube">
              <a:avLst>
                <a:gd name="adj" fmla="val 25000"/>
              </a:avLst>
            </a:prstGeom>
            <a:solidFill>
              <a:srgbClr val="66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58" name="Text Box 8"/>
            <p:cNvSpPr txBox="1">
              <a:spLocks noChangeArrowheads="1"/>
            </p:cNvSpPr>
            <p:nvPr/>
          </p:nvSpPr>
          <p:spPr bwMode="auto">
            <a:xfrm>
              <a:off x="2533" y="3952"/>
              <a:ext cx="64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US</a:t>
              </a:r>
            </a:p>
          </p:txBody>
        </p:sp>
        <p:sp>
          <p:nvSpPr>
            <p:cNvPr id="17459" name="Text Box 9"/>
            <p:cNvSpPr txBox="1">
              <a:spLocks noChangeArrowheads="1"/>
            </p:cNvSpPr>
            <p:nvPr/>
          </p:nvSpPr>
          <p:spPr bwMode="auto">
            <a:xfrm>
              <a:off x="3510" y="3951"/>
              <a:ext cx="64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Europe</a:t>
              </a:r>
            </a:p>
          </p:txBody>
        </p:sp>
      </p:grpSp>
      <p:sp>
        <p:nvSpPr>
          <p:cNvPr id="17412" name="AutoShape 10"/>
          <p:cNvSpPr>
            <a:spLocks noChangeArrowheads="1"/>
          </p:cNvSpPr>
          <p:nvPr/>
        </p:nvSpPr>
        <p:spPr bwMode="auto">
          <a:xfrm>
            <a:off x="6015038" y="949325"/>
            <a:ext cx="2782887" cy="4538663"/>
          </a:xfrm>
          <a:prstGeom prst="roundRect">
            <a:avLst>
              <a:gd name="adj" fmla="val 11190"/>
            </a:avLst>
          </a:prstGeom>
          <a:solidFill>
            <a:srgbClr val="D2A774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3" name="Rectangle 11"/>
          <p:cNvSpPr>
            <a:spLocks noChangeArrowheads="1"/>
          </p:cNvSpPr>
          <p:nvPr/>
        </p:nvSpPr>
        <p:spPr bwMode="auto">
          <a:xfrm>
            <a:off x="4097338" y="962025"/>
            <a:ext cx="1692275" cy="4144963"/>
          </a:xfrm>
          <a:prstGeom prst="rect">
            <a:avLst/>
          </a:prstGeom>
          <a:solidFill>
            <a:srgbClr val="D2A774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4" name="Rectangle 12"/>
          <p:cNvSpPr>
            <a:spLocks noChangeArrowheads="1"/>
          </p:cNvSpPr>
          <p:nvPr/>
        </p:nvSpPr>
        <p:spPr bwMode="auto">
          <a:xfrm>
            <a:off x="5681663" y="949325"/>
            <a:ext cx="1558925" cy="4386263"/>
          </a:xfrm>
          <a:prstGeom prst="rect">
            <a:avLst/>
          </a:prstGeom>
          <a:solidFill>
            <a:srgbClr val="DFC3A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5" name="Rectangle 13"/>
          <p:cNvSpPr>
            <a:spLocks noChangeArrowheads="1"/>
          </p:cNvSpPr>
          <p:nvPr/>
        </p:nvSpPr>
        <p:spPr bwMode="auto">
          <a:xfrm>
            <a:off x="2543175" y="963613"/>
            <a:ext cx="1565275" cy="4384675"/>
          </a:xfrm>
          <a:prstGeom prst="rect">
            <a:avLst/>
          </a:prstGeom>
          <a:solidFill>
            <a:srgbClr val="DFC3A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6" name="Rectangle 14"/>
          <p:cNvSpPr>
            <a:spLocks noChangeArrowheads="1"/>
          </p:cNvSpPr>
          <p:nvPr/>
        </p:nvSpPr>
        <p:spPr bwMode="auto">
          <a:xfrm>
            <a:off x="836613" y="963613"/>
            <a:ext cx="1709737" cy="4143375"/>
          </a:xfrm>
          <a:prstGeom prst="rect">
            <a:avLst/>
          </a:prstGeom>
          <a:solidFill>
            <a:srgbClr val="D2A774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7" name="AutoShape 15"/>
          <p:cNvSpPr>
            <a:spLocks noChangeArrowheads="1"/>
          </p:cNvSpPr>
          <p:nvPr/>
        </p:nvSpPr>
        <p:spPr bwMode="auto">
          <a:xfrm>
            <a:off x="236538" y="5094288"/>
            <a:ext cx="8559800" cy="808037"/>
          </a:xfrm>
          <a:prstGeom prst="cube">
            <a:avLst>
              <a:gd name="adj" fmla="val 12602"/>
            </a:avLst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8" name="Text Box 16"/>
          <p:cNvSpPr txBox="1">
            <a:spLocks noChangeArrowheads="1"/>
          </p:cNvSpPr>
          <p:nvPr/>
        </p:nvSpPr>
        <p:spPr bwMode="auto">
          <a:xfrm>
            <a:off x="935038" y="5300663"/>
            <a:ext cx="17780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>
                <a:latin typeface="Arial" charset="0"/>
              </a:rPr>
              <a:t>2002</a:t>
            </a:r>
          </a:p>
        </p:txBody>
      </p:sp>
      <p:sp>
        <p:nvSpPr>
          <p:cNvPr id="17419" name="Text Box 17"/>
          <p:cNvSpPr txBox="1">
            <a:spLocks noChangeArrowheads="1"/>
          </p:cNvSpPr>
          <p:nvPr/>
        </p:nvSpPr>
        <p:spPr bwMode="auto">
          <a:xfrm>
            <a:off x="2797175" y="5300663"/>
            <a:ext cx="1022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>
                <a:latin typeface="Arial" charset="0"/>
              </a:rPr>
              <a:t>2003</a:t>
            </a:r>
          </a:p>
        </p:txBody>
      </p:sp>
      <p:sp>
        <p:nvSpPr>
          <p:cNvPr id="17420" name="Text Box 18"/>
          <p:cNvSpPr txBox="1">
            <a:spLocks noChangeArrowheads="1"/>
          </p:cNvSpPr>
          <p:nvPr/>
        </p:nvSpPr>
        <p:spPr bwMode="auto">
          <a:xfrm>
            <a:off x="4311650" y="5294313"/>
            <a:ext cx="11588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>
                <a:latin typeface="Arial" charset="0"/>
              </a:rPr>
              <a:t>2004</a:t>
            </a:r>
          </a:p>
        </p:txBody>
      </p:sp>
      <p:sp>
        <p:nvSpPr>
          <p:cNvPr id="17421" name="Text Box 19"/>
          <p:cNvSpPr txBox="1">
            <a:spLocks noChangeArrowheads="1"/>
          </p:cNvSpPr>
          <p:nvPr/>
        </p:nvSpPr>
        <p:spPr bwMode="auto">
          <a:xfrm>
            <a:off x="5724525" y="5292725"/>
            <a:ext cx="15208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>
                <a:latin typeface="Arial" charset="0"/>
              </a:rPr>
              <a:t>2005</a:t>
            </a:r>
          </a:p>
        </p:txBody>
      </p:sp>
      <p:sp>
        <p:nvSpPr>
          <p:cNvPr id="17422" name="AutoShape 20"/>
          <p:cNvSpPr>
            <a:spLocks noChangeArrowheads="1"/>
          </p:cNvSpPr>
          <p:nvPr/>
        </p:nvSpPr>
        <p:spPr bwMode="auto">
          <a:xfrm>
            <a:off x="1155700" y="2178050"/>
            <a:ext cx="631825" cy="3043238"/>
          </a:xfrm>
          <a:prstGeom prst="cube">
            <a:avLst>
              <a:gd name="adj" fmla="val 15329"/>
            </a:avLst>
          </a:prstGeom>
          <a:solidFill>
            <a:srgbClr val="CC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3" name="Text Box 21"/>
          <p:cNvSpPr txBox="1">
            <a:spLocks noChangeArrowheads="1"/>
          </p:cNvSpPr>
          <p:nvPr/>
        </p:nvSpPr>
        <p:spPr bwMode="auto">
          <a:xfrm>
            <a:off x="7519988" y="5292725"/>
            <a:ext cx="9810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>
                <a:latin typeface="Arial" charset="0"/>
              </a:rPr>
              <a:t>2006</a:t>
            </a:r>
          </a:p>
        </p:txBody>
      </p:sp>
      <p:sp>
        <p:nvSpPr>
          <p:cNvPr id="17424" name="AutoShape 22"/>
          <p:cNvSpPr>
            <a:spLocks noChangeArrowheads="1"/>
          </p:cNvSpPr>
          <p:nvPr/>
        </p:nvSpPr>
        <p:spPr bwMode="auto">
          <a:xfrm>
            <a:off x="1789113" y="1357313"/>
            <a:ext cx="631825" cy="3863975"/>
          </a:xfrm>
          <a:prstGeom prst="cube">
            <a:avLst>
              <a:gd name="adj" fmla="val 17704"/>
            </a:avLst>
          </a:prstGeom>
          <a:solidFill>
            <a:srgbClr val="6633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5" name="AutoShape 23"/>
          <p:cNvSpPr>
            <a:spLocks noChangeArrowheads="1"/>
          </p:cNvSpPr>
          <p:nvPr/>
        </p:nvSpPr>
        <p:spPr bwMode="auto">
          <a:xfrm>
            <a:off x="2682875" y="2328863"/>
            <a:ext cx="631825" cy="2876550"/>
          </a:xfrm>
          <a:prstGeom prst="cube">
            <a:avLst>
              <a:gd name="adj" fmla="val 16208"/>
            </a:avLst>
          </a:prstGeom>
          <a:solidFill>
            <a:srgbClr val="CC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6" name="AutoShape 24"/>
          <p:cNvSpPr>
            <a:spLocks noChangeArrowheads="1"/>
          </p:cNvSpPr>
          <p:nvPr/>
        </p:nvSpPr>
        <p:spPr bwMode="auto">
          <a:xfrm>
            <a:off x="3317875" y="1447800"/>
            <a:ext cx="630238" cy="3757613"/>
          </a:xfrm>
          <a:prstGeom prst="cube">
            <a:avLst>
              <a:gd name="adj" fmla="val 16208"/>
            </a:avLst>
          </a:prstGeom>
          <a:solidFill>
            <a:srgbClr val="6633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7427" name="Group 25"/>
          <p:cNvGrpSpPr>
            <a:grpSpLocks/>
          </p:cNvGrpSpPr>
          <p:nvPr/>
        </p:nvGrpSpPr>
        <p:grpSpPr bwMode="auto">
          <a:xfrm>
            <a:off x="238125" y="957263"/>
            <a:ext cx="784225" cy="4370387"/>
            <a:chOff x="218" y="714"/>
            <a:chExt cx="494" cy="2753"/>
          </a:xfrm>
        </p:grpSpPr>
        <p:sp>
          <p:nvSpPr>
            <p:cNvPr id="17444" name="AutoShape 26"/>
            <p:cNvSpPr>
              <a:spLocks noChangeArrowheads="1"/>
            </p:cNvSpPr>
            <p:nvPr/>
          </p:nvSpPr>
          <p:spPr bwMode="auto">
            <a:xfrm>
              <a:off x="218" y="714"/>
              <a:ext cx="428" cy="2675"/>
            </a:xfrm>
            <a:prstGeom prst="cube">
              <a:avLst>
                <a:gd name="adj" fmla="val 1366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45" name="Text Box 27"/>
            <p:cNvSpPr txBox="1">
              <a:spLocks noChangeArrowheads="1"/>
            </p:cNvSpPr>
            <p:nvPr/>
          </p:nvSpPr>
          <p:spPr bwMode="auto">
            <a:xfrm>
              <a:off x="390" y="3236"/>
              <a:ext cx="19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0</a:t>
              </a:r>
            </a:p>
          </p:txBody>
        </p:sp>
        <p:sp>
          <p:nvSpPr>
            <p:cNvPr id="17446" name="AutoShape 28"/>
            <p:cNvSpPr>
              <a:spLocks noChangeArrowheads="1"/>
            </p:cNvSpPr>
            <p:nvPr/>
          </p:nvSpPr>
          <p:spPr bwMode="auto">
            <a:xfrm>
              <a:off x="585" y="2818"/>
              <a:ext cx="122" cy="163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47" name="Text Box 29"/>
            <p:cNvSpPr txBox="1">
              <a:spLocks noChangeArrowheads="1"/>
            </p:cNvSpPr>
            <p:nvPr/>
          </p:nvSpPr>
          <p:spPr bwMode="auto">
            <a:xfrm>
              <a:off x="271" y="2820"/>
              <a:ext cx="31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10</a:t>
              </a:r>
            </a:p>
          </p:txBody>
        </p:sp>
        <p:sp>
          <p:nvSpPr>
            <p:cNvPr id="17448" name="Text Box 30"/>
            <p:cNvSpPr txBox="1">
              <a:spLocks noChangeArrowheads="1"/>
            </p:cNvSpPr>
            <p:nvPr/>
          </p:nvSpPr>
          <p:spPr bwMode="auto">
            <a:xfrm>
              <a:off x="244" y="2353"/>
              <a:ext cx="353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20</a:t>
              </a:r>
            </a:p>
          </p:txBody>
        </p:sp>
        <p:sp>
          <p:nvSpPr>
            <p:cNvPr id="17449" name="AutoShape 31"/>
            <p:cNvSpPr>
              <a:spLocks noChangeArrowheads="1"/>
            </p:cNvSpPr>
            <p:nvPr/>
          </p:nvSpPr>
          <p:spPr bwMode="auto">
            <a:xfrm>
              <a:off x="590" y="2349"/>
              <a:ext cx="122" cy="163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50" name="AutoShape 32"/>
            <p:cNvSpPr>
              <a:spLocks noChangeArrowheads="1"/>
            </p:cNvSpPr>
            <p:nvPr/>
          </p:nvSpPr>
          <p:spPr bwMode="auto">
            <a:xfrm>
              <a:off x="590" y="1371"/>
              <a:ext cx="122" cy="162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51" name="AutoShape 33"/>
            <p:cNvSpPr>
              <a:spLocks noChangeArrowheads="1"/>
            </p:cNvSpPr>
            <p:nvPr/>
          </p:nvSpPr>
          <p:spPr bwMode="auto">
            <a:xfrm>
              <a:off x="590" y="1857"/>
              <a:ext cx="122" cy="163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52" name="AutoShape 34"/>
            <p:cNvSpPr>
              <a:spLocks noChangeArrowheads="1"/>
            </p:cNvSpPr>
            <p:nvPr/>
          </p:nvSpPr>
          <p:spPr bwMode="auto">
            <a:xfrm>
              <a:off x="580" y="888"/>
              <a:ext cx="122" cy="163"/>
            </a:xfrm>
            <a:prstGeom prst="cube">
              <a:avLst>
                <a:gd name="adj" fmla="val 336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53" name="Text Box 35"/>
            <p:cNvSpPr txBox="1">
              <a:spLocks noChangeArrowheads="1"/>
            </p:cNvSpPr>
            <p:nvPr/>
          </p:nvSpPr>
          <p:spPr bwMode="auto">
            <a:xfrm>
              <a:off x="257" y="888"/>
              <a:ext cx="33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50</a:t>
              </a:r>
            </a:p>
          </p:txBody>
        </p:sp>
        <p:sp>
          <p:nvSpPr>
            <p:cNvPr id="17454" name="Text Box 36"/>
            <p:cNvSpPr txBox="1">
              <a:spLocks noChangeArrowheads="1"/>
            </p:cNvSpPr>
            <p:nvPr/>
          </p:nvSpPr>
          <p:spPr bwMode="auto">
            <a:xfrm>
              <a:off x="266" y="1371"/>
              <a:ext cx="32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40</a:t>
              </a:r>
            </a:p>
          </p:txBody>
        </p:sp>
        <p:sp>
          <p:nvSpPr>
            <p:cNvPr id="17455" name="Text Box 37"/>
            <p:cNvSpPr txBox="1">
              <a:spLocks noChangeArrowheads="1"/>
            </p:cNvSpPr>
            <p:nvPr/>
          </p:nvSpPr>
          <p:spPr bwMode="auto">
            <a:xfrm>
              <a:off x="286" y="1861"/>
              <a:ext cx="30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30</a:t>
              </a:r>
            </a:p>
          </p:txBody>
        </p:sp>
      </p:grpSp>
      <p:sp>
        <p:nvSpPr>
          <p:cNvPr id="17428" name="AutoShape 38"/>
          <p:cNvSpPr>
            <a:spLocks noChangeArrowheads="1"/>
          </p:cNvSpPr>
          <p:nvPr/>
        </p:nvSpPr>
        <p:spPr bwMode="auto">
          <a:xfrm>
            <a:off x="4244975" y="2093913"/>
            <a:ext cx="631825" cy="3108325"/>
          </a:xfrm>
          <a:prstGeom prst="cube">
            <a:avLst>
              <a:gd name="adj" fmla="val 16208"/>
            </a:avLst>
          </a:prstGeom>
          <a:solidFill>
            <a:srgbClr val="CC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9" name="AutoShape 39"/>
          <p:cNvSpPr>
            <a:spLocks noChangeArrowheads="1"/>
          </p:cNvSpPr>
          <p:nvPr/>
        </p:nvSpPr>
        <p:spPr bwMode="auto">
          <a:xfrm>
            <a:off x="4883150" y="1684338"/>
            <a:ext cx="630238" cy="3511550"/>
          </a:xfrm>
          <a:prstGeom prst="cube">
            <a:avLst>
              <a:gd name="adj" fmla="val 16208"/>
            </a:avLst>
          </a:prstGeom>
          <a:solidFill>
            <a:srgbClr val="6633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0" name="AutoShape 40"/>
          <p:cNvSpPr>
            <a:spLocks noChangeArrowheads="1"/>
          </p:cNvSpPr>
          <p:nvPr/>
        </p:nvSpPr>
        <p:spPr bwMode="auto">
          <a:xfrm>
            <a:off x="5816600" y="2197100"/>
            <a:ext cx="631825" cy="3006725"/>
          </a:xfrm>
          <a:prstGeom prst="cube">
            <a:avLst>
              <a:gd name="adj" fmla="val 16208"/>
            </a:avLst>
          </a:prstGeom>
          <a:solidFill>
            <a:srgbClr val="CC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1" name="AutoShape 41"/>
          <p:cNvSpPr>
            <a:spLocks noChangeArrowheads="1"/>
          </p:cNvSpPr>
          <p:nvPr/>
        </p:nvSpPr>
        <p:spPr bwMode="auto">
          <a:xfrm>
            <a:off x="6451600" y="1489075"/>
            <a:ext cx="630238" cy="3714750"/>
          </a:xfrm>
          <a:prstGeom prst="cube">
            <a:avLst>
              <a:gd name="adj" fmla="val 16208"/>
            </a:avLst>
          </a:prstGeom>
          <a:solidFill>
            <a:srgbClr val="6633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2" name="AutoShape 42"/>
          <p:cNvSpPr>
            <a:spLocks noChangeArrowheads="1"/>
          </p:cNvSpPr>
          <p:nvPr/>
        </p:nvSpPr>
        <p:spPr bwMode="auto">
          <a:xfrm>
            <a:off x="7369175" y="2197100"/>
            <a:ext cx="631825" cy="3006725"/>
          </a:xfrm>
          <a:prstGeom prst="cube">
            <a:avLst>
              <a:gd name="adj" fmla="val 16208"/>
            </a:avLst>
          </a:prstGeom>
          <a:solidFill>
            <a:srgbClr val="CC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3" name="AutoShape 43"/>
          <p:cNvSpPr>
            <a:spLocks noChangeArrowheads="1"/>
          </p:cNvSpPr>
          <p:nvPr/>
        </p:nvSpPr>
        <p:spPr bwMode="auto">
          <a:xfrm>
            <a:off x="8004175" y="1708150"/>
            <a:ext cx="630238" cy="3495675"/>
          </a:xfrm>
          <a:prstGeom prst="cube">
            <a:avLst>
              <a:gd name="adj" fmla="val 16208"/>
            </a:avLst>
          </a:prstGeom>
          <a:solidFill>
            <a:srgbClr val="6633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4" name="Text Box 44"/>
          <p:cNvSpPr txBox="1">
            <a:spLocks noChangeArrowheads="1"/>
          </p:cNvSpPr>
          <p:nvPr/>
        </p:nvSpPr>
        <p:spPr bwMode="auto">
          <a:xfrm>
            <a:off x="895350" y="2355850"/>
            <a:ext cx="1022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 i="1">
                <a:solidFill>
                  <a:srgbClr val="FFCC99"/>
                </a:solidFill>
                <a:latin typeface="Arial" charset="0"/>
              </a:rPr>
              <a:t>39.0</a:t>
            </a:r>
          </a:p>
        </p:txBody>
      </p:sp>
      <p:sp>
        <p:nvSpPr>
          <p:cNvPr id="17435" name="Text Box 45"/>
          <p:cNvSpPr txBox="1">
            <a:spLocks noChangeArrowheads="1"/>
          </p:cNvSpPr>
          <p:nvPr/>
        </p:nvSpPr>
        <p:spPr bwMode="auto">
          <a:xfrm>
            <a:off x="2432050" y="2509838"/>
            <a:ext cx="1022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 i="1">
                <a:solidFill>
                  <a:srgbClr val="FFCC99"/>
                </a:solidFill>
                <a:latin typeface="Arial" charset="0"/>
              </a:rPr>
              <a:t>38.5</a:t>
            </a:r>
          </a:p>
        </p:txBody>
      </p:sp>
      <p:sp>
        <p:nvSpPr>
          <p:cNvPr id="17436" name="Text Box 46"/>
          <p:cNvSpPr txBox="1">
            <a:spLocks noChangeArrowheads="1"/>
          </p:cNvSpPr>
          <p:nvPr/>
        </p:nvSpPr>
        <p:spPr bwMode="auto">
          <a:xfrm>
            <a:off x="1533525" y="1566863"/>
            <a:ext cx="1022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 i="1">
                <a:solidFill>
                  <a:srgbClr val="FFCC99"/>
                </a:solidFill>
                <a:latin typeface="Arial" charset="0"/>
              </a:rPr>
              <a:t>48.8</a:t>
            </a:r>
          </a:p>
        </p:txBody>
      </p:sp>
      <p:sp>
        <p:nvSpPr>
          <p:cNvPr id="17437" name="Text Box 47"/>
          <p:cNvSpPr txBox="1">
            <a:spLocks noChangeArrowheads="1"/>
          </p:cNvSpPr>
          <p:nvPr/>
        </p:nvSpPr>
        <p:spPr bwMode="auto">
          <a:xfrm>
            <a:off x="3071813" y="1654175"/>
            <a:ext cx="1022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 i="1">
                <a:solidFill>
                  <a:srgbClr val="FFCC99"/>
                </a:solidFill>
                <a:latin typeface="Arial" charset="0"/>
              </a:rPr>
              <a:t>48.5</a:t>
            </a:r>
          </a:p>
        </p:txBody>
      </p:sp>
      <p:sp>
        <p:nvSpPr>
          <p:cNvPr id="17438" name="Text Box 48"/>
          <p:cNvSpPr txBox="1">
            <a:spLocks noChangeArrowheads="1"/>
          </p:cNvSpPr>
          <p:nvPr/>
        </p:nvSpPr>
        <p:spPr bwMode="auto">
          <a:xfrm>
            <a:off x="3994150" y="2292350"/>
            <a:ext cx="1022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 i="1">
                <a:solidFill>
                  <a:srgbClr val="FFCC99"/>
                </a:solidFill>
                <a:latin typeface="Arial" charset="0"/>
              </a:rPr>
              <a:t>40.1</a:t>
            </a:r>
          </a:p>
        </p:txBody>
      </p:sp>
      <p:sp>
        <p:nvSpPr>
          <p:cNvPr id="17439" name="Text Box 49"/>
          <p:cNvSpPr txBox="1">
            <a:spLocks noChangeArrowheads="1"/>
          </p:cNvSpPr>
          <p:nvPr/>
        </p:nvSpPr>
        <p:spPr bwMode="auto">
          <a:xfrm>
            <a:off x="4638675" y="1885950"/>
            <a:ext cx="1022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 i="1">
                <a:solidFill>
                  <a:srgbClr val="FFCC99"/>
                </a:solidFill>
                <a:latin typeface="Arial" charset="0"/>
              </a:rPr>
              <a:t>45.5</a:t>
            </a:r>
          </a:p>
        </p:txBody>
      </p:sp>
      <p:sp>
        <p:nvSpPr>
          <p:cNvPr id="17440" name="Text Box 50"/>
          <p:cNvSpPr txBox="1">
            <a:spLocks noChangeArrowheads="1"/>
          </p:cNvSpPr>
          <p:nvPr/>
        </p:nvSpPr>
        <p:spPr bwMode="auto">
          <a:xfrm>
            <a:off x="5562600" y="2403475"/>
            <a:ext cx="1022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 i="1">
                <a:solidFill>
                  <a:srgbClr val="FFCC99"/>
                </a:solidFill>
                <a:latin typeface="Arial" charset="0"/>
              </a:rPr>
              <a:t>38.7</a:t>
            </a:r>
          </a:p>
        </p:txBody>
      </p:sp>
      <p:sp>
        <p:nvSpPr>
          <p:cNvPr id="17441" name="Text Box 51"/>
          <p:cNvSpPr txBox="1">
            <a:spLocks noChangeArrowheads="1"/>
          </p:cNvSpPr>
          <p:nvPr/>
        </p:nvSpPr>
        <p:spPr bwMode="auto">
          <a:xfrm>
            <a:off x="6200775" y="1670050"/>
            <a:ext cx="1022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 i="1">
                <a:solidFill>
                  <a:srgbClr val="FFCC99"/>
                </a:solidFill>
                <a:latin typeface="Arial" charset="0"/>
              </a:rPr>
              <a:t>48.4</a:t>
            </a:r>
          </a:p>
        </p:txBody>
      </p:sp>
      <p:sp>
        <p:nvSpPr>
          <p:cNvPr id="17442" name="Text Box 52"/>
          <p:cNvSpPr txBox="1">
            <a:spLocks noChangeArrowheads="1"/>
          </p:cNvSpPr>
          <p:nvPr/>
        </p:nvSpPr>
        <p:spPr bwMode="auto">
          <a:xfrm>
            <a:off x="7115175" y="2393950"/>
            <a:ext cx="1022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 i="1">
                <a:solidFill>
                  <a:srgbClr val="FFCC99"/>
                </a:solidFill>
                <a:latin typeface="Arial" charset="0"/>
              </a:rPr>
              <a:t>38.8</a:t>
            </a:r>
          </a:p>
        </p:txBody>
      </p:sp>
      <p:sp>
        <p:nvSpPr>
          <p:cNvPr id="17443" name="Text Box 53"/>
          <p:cNvSpPr txBox="1">
            <a:spLocks noChangeArrowheads="1"/>
          </p:cNvSpPr>
          <p:nvPr/>
        </p:nvSpPr>
        <p:spPr bwMode="auto">
          <a:xfrm>
            <a:off x="7750175" y="1885950"/>
            <a:ext cx="1022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 i="1">
                <a:solidFill>
                  <a:srgbClr val="FFCC99"/>
                </a:solidFill>
                <a:latin typeface="Arial" charset="0"/>
              </a:rPr>
              <a:t>45.2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</TotalTime>
  <Words>530</Words>
  <Application>Microsoft Office PowerPoint</Application>
  <PresentationFormat>On-screen Show (4:3)</PresentationFormat>
  <Paragraphs>207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Peter Atrill</dc:creator>
  <cp:lastModifiedBy>Administrator</cp:lastModifiedBy>
  <cp:revision>34</cp:revision>
  <dcterms:created xsi:type="dcterms:W3CDTF">2003-02-24T14:42:27Z</dcterms:created>
  <dcterms:modified xsi:type="dcterms:W3CDTF">2017-09-20T15:58:28Z</dcterms:modified>
</cp:coreProperties>
</file>