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82" r:id="rId1"/>
  </p:sldMasterIdLst>
  <p:notesMasterIdLst>
    <p:notesMasterId r:id="rId3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2E1E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26" autoAdjust="0"/>
    <p:restoredTop sz="95000" autoAdjust="0"/>
  </p:normalViewPr>
  <p:slideViewPr>
    <p:cSldViewPr snapToGrid="0">
      <p:cViewPr varScale="1">
        <p:scale>
          <a:sx n="70" d="100"/>
          <a:sy n="70" d="100"/>
        </p:scale>
        <p:origin x="73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678752-40BA-46AD-BA17-A557005AC110}"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4D2A84CB-29B7-43D2-BDC9-F2C6C9799720}">
      <dgm:prSet phldrT="[Text]" custT="1"/>
      <dgm:spPr>
        <a:solidFill>
          <a:srgbClr val="32E1EA"/>
        </a:solidFill>
      </dgm:spPr>
      <dgm:t>
        <a:bodyPr/>
        <a:lstStyle/>
        <a:p>
          <a:r>
            <a:rPr lang="en-GB" sz="1600" b="1" dirty="0">
              <a:solidFill>
                <a:sysClr val="windowText" lastClr="000000"/>
              </a:solidFill>
            </a:rPr>
            <a:t>Homicide</a:t>
          </a:r>
        </a:p>
      </dgm:t>
    </dgm:pt>
    <dgm:pt modelId="{1B48E5C7-CC54-41C5-99E9-CCECE69641BC}" type="parTrans" cxnId="{DD687B74-AF7C-41E5-9716-A5D024630213}">
      <dgm:prSet/>
      <dgm:spPr/>
      <dgm:t>
        <a:bodyPr/>
        <a:lstStyle/>
        <a:p>
          <a:endParaRPr lang="en-GB"/>
        </a:p>
      </dgm:t>
    </dgm:pt>
    <dgm:pt modelId="{2E9F381C-CDF0-4F10-B724-546CA8C91702}" type="sibTrans" cxnId="{DD687B74-AF7C-41E5-9716-A5D024630213}">
      <dgm:prSet/>
      <dgm:spPr/>
      <dgm:t>
        <a:bodyPr/>
        <a:lstStyle/>
        <a:p>
          <a:endParaRPr lang="en-GB"/>
        </a:p>
      </dgm:t>
    </dgm:pt>
    <dgm:pt modelId="{AB05289D-FD33-46C3-9408-F5621897307D}" type="asst">
      <dgm:prSet phldrT="[Text]" custT="1"/>
      <dgm:spPr>
        <a:solidFill>
          <a:srgbClr val="32E1EA"/>
        </a:solidFill>
      </dgm:spPr>
      <dgm:t>
        <a:bodyPr/>
        <a:lstStyle/>
        <a:p>
          <a:r>
            <a:rPr lang="en-GB" sz="1600" b="1" dirty="0">
              <a:solidFill>
                <a:sysClr val="windowText" lastClr="000000"/>
              </a:solidFill>
            </a:rPr>
            <a:t>Murder</a:t>
          </a:r>
        </a:p>
      </dgm:t>
    </dgm:pt>
    <dgm:pt modelId="{6B791E73-BE15-4E14-9727-ED06C004FAB9}" type="parTrans" cxnId="{A18285E5-8547-4CCE-9C5D-C45AD5639164}">
      <dgm:prSet/>
      <dgm:spPr/>
      <dgm:t>
        <a:bodyPr/>
        <a:lstStyle/>
        <a:p>
          <a:endParaRPr lang="en-GB"/>
        </a:p>
      </dgm:t>
    </dgm:pt>
    <dgm:pt modelId="{D33E51E5-5950-4918-8607-CB7758C2832F}" type="sibTrans" cxnId="{A18285E5-8547-4CCE-9C5D-C45AD5639164}">
      <dgm:prSet/>
      <dgm:spPr/>
      <dgm:t>
        <a:bodyPr/>
        <a:lstStyle/>
        <a:p>
          <a:endParaRPr lang="en-GB"/>
        </a:p>
      </dgm:t>
    </dgm:pt>
    <dgm:pt modelId="{AC959DFF-F275-4F24-A3B3-359EF94E64B9}" type="asst">
      <dgm:prSet custT="1"/>
      <dgm:spPr>
        <a:solidFill>
          <a:srgbClr val="32E1EA"/>
        </a:solidFill>
      </dgm:spPr>
      <dgm:t>
        <a:bodyPr/>
        <a:lstStyle/>
        <a:p>
          <a:r>
            <a:rPr lang="en-GB" sz="1600" b="1" dirty="0">
              <a:solidFill>
                <a:sysClr val="windowText" lastClr="000000"/>
              </a:solidFill>
            </a:rPr>
            <a:t>Manslaughter</a:t>
          </a:r>
        </a:p>
      </dgm:t>
    </dgm:pt>
    <dgm:pt modelId="{C40F42A0-3695-486E-BB6F-5A41A1D1A5B7}" type="parTrans" cxnId="{2EC71994-0A5E-4E4C-9D7F-0AABB995DD56}">
      <dgm:prSet/>
      <dgm:spPr/>
      <dgm:t>
        <a:bodyPr/>
        <a:lstStyle/>
        <a:p>
          <a:endParaRPr lang="en-GB"/>
        </a:p>
      </dgm:t>
    </dgm:pt>
    <dgm:pt modelId="{77B3378A-F7E8-4F0D-B721-167C9573D4FA}" type="sibTrans" cxnId="{2EC71994-0A5E-4E4C-9D7F-0AABB995DD56}">
      <dgm:prSet/>
      <dgm:spPr/>
      <dgm:t>
        <a:bodyPr/>
        <a:lstStyle/>
        <a:p>
          <a:endParaRPr lang="en-GB"/>
        </a:p>
      </dgm:t>
    </dgm:pt>
    <dgm:pt modelId="{98016BF6-77F5-4781-988A-3E905B787479}" type="asst">
      <dgm:prSet custT="1"/>
      <dgm:spPr>
        <a:solidFill>
          <a:srgbClr val="32E1EA"/>
        </a:solidFill>
      </dgm:spPr>
      <dgm:t>
        <a:bodyPr/>
        <a:lstStyle/>
        <a:p>
          <a:r>
            <a:rPr lang="en-GB" sz="1600" b="1" dirty="0">
              <a:solidFill>
                <a:sysClr val="windowText" lastClr="000000"/>
              </a:solidFill>
            </a:rPr>
            <a:t>Voluntary Manslaughter</a:t>
          </a:r>
        </a:p>
      </dgm:t>
    </dgm:pt>
    <dgm:pt modelId="{29A5E5EE-5F3B-412D-A21D-0B1DB4CC3882}" type="parTrans" cxnId="{77BE593D-D6B1-4A99-BF4A-3473647FE2A4}">
      <dgm:prSet/>
      <dgm:spPr/>
      <dgm:t>
        <a:bodyPr/>
        <a:lstStyle/>
        <a:p>
          <a:endParaRPr lang="en-GB"/>
        </a:p>
      </dgm:t>
    </dgm:pt>
    <dgm:pt modelId="{115D186A-EE59-499D-9C4C-6A0AE2385350}" type="sibTrans" cxnId="{77BE593D-D6B1-4A99-BF4A-3473647FE2A4}">
      <dgm:prSet/>
      <dgm:spPr/>
      <dgm:t>
        <a:bodyPr/>
        <a:lstStyle/>
        <a:p>
          <a:endParaRPr lang="en-GB"/>
        </a:p>
      </dgm:t>
    </dgm:pt>
    <dgm:pt modelId="{5111FB60-0F22-43D7-A1B7-D04C652A0BD4}" type="asst">
      <dgm:prSet custT="1"/>
      <dgm:spPr>
        <a:solidFill>
          <a:srgbClr val="32E1EA"/>
        </a:solidFill>
      </dgm:spPr>
      <dgm:t>
        <a:bodyPr/>
        <a:lstStyle/>
        <a:p>
          <a:r>
            <a:rPr lang="en-GB" sz="1600" b="1" dirty="0">
              <a:solidFill>
                <a:sysClr val="windowText" lastClr="000000"/>
              </a:solidFill>
            </a:rPr>
            <a:t>Involuntary Manslaughter</a:t>
          </a:r>
        </a:p>
      </dgm:t>
    </dgm:pt>
    <dgm:pt modelId="{32E65B80-F9C4-4E74-9774-BAA0BA225009}" type="parTrans" cxnId="{F239DE94-86BA-44E1-A0AC-1B5AFDDBB29C}">
      <dgm:prSet/>
      <dgm:spPr/>
      <dgm:t>
        <a:bodyPr/>
        <a:lstStyle/>
        <a:p>
          <a:endParaRPr lang="en-GB"/>
        </a:p>
      </dgm:t>
    </dgm:pt>
    <dgm:pt modelId="{C4732CC9-AF8F-4815-8D48-CB436D2DB01C}" type="sibTrans" cxnId="{F239DE94-86BA-44E1-A0AC-1B5AFDDBB29C}">
      <dgm:prSet/>
      <dgm:spPr/>
      <dgm:t>
        <a:bodyPr/>
        <a:lstStyle/>
        <a:p>
          <a:endParaRPr lang="en-GB"/>
        </a:p>
      </dgm:t>
    </dgm:pt>
    <dgm:pt modelId="{8D9972C0-B50C-429C-A016-D35B3D9DA832}" type="asst">
      <dgm:prSet custT="1"/>
      <dgm:spPr>
        <a:solidFill>
          <a:srgbClr val="32E1EA"/>
        </a:solidFill>
      </dgm:spPr>
      <dgm:t>
        <a:bodyPr/>
        <a:lstStyle/>
        <a:p>
          <a:r>
            <a:rPr lang="en-GB" sz="1600" b="1" dirty="0">
              <a:solidFill>
                <a:sysClr val="windowText" lastClr="000000"/>
              </a:solidFill>
            </a:rPr>
            <a:t>Partial defences: </a:t>
          </a:r>
        </a:p>
        <a:p>
          <a:r>
            <a:rPr lang="en-GB" sz="1600" b="1" dirty="0">
              <a:solidFill>
                <a:sysClr val="windowText" lastClr="000000"/>
              </a:solidFill>
            </a:rPr>
            <a:t>Loss of control</a:t>
          </a:r>
        </a:p>
        <a:p>
          <a:r>
            <a:rPr lang="en-GB" sz="1600" b="1" dirty="0">
              <a:solidFill>
                <a:sysClr val="windowText" lastClr="000000"/>
              </a:solidFill>
            </a:rPr>
            <a:t>Diminished responsibility</a:t>
          </a:r>
        </a:p>
      </dgm:t>
    </dgm:pt>
    <dgm:pt modelId="{744CD795-E87E-41B7-AF07-1A70D5EBE41A}" type="parTrans" cxnId="{CAEC05F9-9480-4E81-8ED6-CB7E9636362A}">
      <dgm:prSet/>
      <dgm:spPr/>
      <dgm:t>
        <a:bodyPr/>
        <a:lstStyle/>
        <a:p>
          <a:endParaRPr lang="en-GB"/>
        </a:p>
      </dgm:t>
    </dgm:pt>
    <dgm:pt modelId="{69A1AEE9-76EE-4EA6-99D2-991B03FB8591}" type="sibTrans" cxnId="{CAEC05F9-9480-4E81-8ED6-CB7E9636362A}">
      <dgm:prSet/>
      <dgm:spPr/>
      <dgm:t>
        <a:bodyPr/>
        <a:lstStyle/>
        <a:p>
          <a:endParaRPr lang="en-GB"/>
        </a:p>
      </dgm:t>
    </dgm:pt>
    <dgm:pt modelId="{0F641CD8-DB59-43C9-B483-19B56D0DA8B2}" type="pres">
      <dgm:prSet presAssocID="{05678752-40BA-46AD-BA17-A557005AC110}" presName="hierChild1" presStyleCnt="0">
        <dgm:presLayoutVars>
          <dgm:orgChart val="1"/>
          <dgm:chPref val="1"/>
          <dgm:dir/>
          <dgm:animOne val="branch"/>
          <dgm:animLvl val="lvl"/>
          <dgm:resizeHandles/>
        </dgm:presLayoutVars>
      </dgm:prSet>
      <dgm:spPr/>
      <dgm:t>
        <a:bodyPr/>
        <a:lstStyle/>
        <a:p>
          <a:endParaRPr lang="en-GB"/>
        </a:p>
      </dgm:t>
    </dgm:pt>
    <dgm:pt modelId="{24002A62-4403-473F-A646-B8B0F3201A94}" type="pres">
      <dgm:prSet presAssocID="{4D2A84CB-29B7-43D2-BDC9-F2C6C9799720}" presName="hierRoot1" presStyleCnt="0">
        <dgm:presLayoutVars>
          <dgm:hierBranch val="init"/>
        </dgm:presLayoutVars>
      </dgm:prSet>
      <dgm:spPr/>
    </dgm:pt>
    <dgm:pt modelId="{2D925DCB-FA1F-49C7-99BC-CE91BC785291}" type="pres">
      <dgm:prSet presAssocID="{4D2A84CB-29B7-43D2-BDC9-F2C6C9799720}" presName="rootComposite1" presStyleCnt="0"/>
      <dgm:spPr/>
    </dgm:pt>
    <dgm:pt modelId="{8E478E04-299C-4673-B14A-385832FB2F60}" type="pres">
      <dgm:prSet presAssocID="{4D2A84CB-29B7-43D2-BDC9-F2C6C9799720}" presName="rootText1" presStyleLbl="node0" presStyleIdx="0" presStyleCnt="1" custLinFactNeighborX="554" custLinFactNeighborY="15526">
        <dgm:presLayoutVars>
          <dgm:chPref val="3"/>
        </dgm:presLayoutVars>
      </dgm:prSet>
      <dgm:spPr/>
      <dgm:t>
        <a:bodyPr/>
        <a:lstStyle/>
        <a:p>
          <a:endParaRPr lang="en-GB"/>
        </a:p>
      </dgm:t>
    </dgm:pt>
    <dgm:pt modelId="{AFF5439D-BA62-466E-B04F-200B9368BDBD}" type="pres">
      <dgm:prSet presAssocID="{4D2A84CB-29B7-43D2-BDC9-F2C6C9799720}" presName="rootConnector1" presStyleLbl="node1" presStyleIdx="0" presStyleCnt="0"/>
      <dgm:spPr/>
      <dgm:t>
        <a:bodyPr/>
        <a:lstStyle/>
        <a:p>
          <a:endParaRPr lang="en-GB"/>
        </a:p>
      </dgm:t>
    </dgm:pt>
    <dgm:pt modelId="{F6E899CE-76CF-4F0A-B0EA-EC7570A3630C}" type="pres">
      <dgm:prSet presAssocID="{4D2A84CB-29B7-43D2-BDC9-F2C6C9799720}" presName="hierChild2" presStyleCnt="0"/>
      <dgm:spPr/>
    </dgm:pt>
    <dgm:pt modelId="{BE5425EA-9CBE-4BEE-ABD0-66DA14E1FE8A}" type="pres">
      <dgm:prSet presAssocID="{4D2A84CB-29B7-43D2-BDC9-F2C6C9799720}" presName="hierChild3" presStyleCnt="0"/>
      <dgm:spPr/>
    </dgm:pt>
    <dgm:pt modelId="{DDFFA4A0-7729-4016-9E6F-E8A7D4D115C8}" type="pres">
      <dgm:prSet presAssocID="{6B791E73-BE15-4E14-9727-ED06C004FAB9}" presName="Name111" presStyleLbl="parChTrans1D2" presStyleIdx="0" presStyleCnt="2"/>
      <dgm:spPr/>
      <dgm:t>
        <a:bodyPr/>
        <a:lstStyle/>
        <a:p>
          <a:endParaRPr lang="en-GB"/>
        </a:p>
      </dgm:t>
    </dgm:pt>
    <dgm:pt modelId="{9413A9DB-3ABA-4ABD-A004-9700B9F2BE3C}" type="pres">
      <dgm:prSet presAssocID="{AB05289D-FD33-46C3-9408-F5621897307D}" presName="hierRoot3" presStyleCnt="0">
        <dgm:presLayoutVars>
          <dgm:hierBranch val="init"/>
        </dgm:presLayoutVars>
      </dgm:prSet>
      <dgm:spPr/>
    </dgm:pt>
    <dgm:pt modelId="{31717A4F-F879-456D-80D3-13888F7E4A48}" type="pres">
      <dgm:prSet presAssocID="{AB05289D-FD33-46C3-9408-F5621897307D}" presName="rootComposite3" presStyleCnt="0"/>
      <dgm:spPr/>
    </dgm:pt>
    <dgm:pt modelId="{559D267E-44C8-43BE-83D1-BAB947CC906B}" type="pres">
      <dgm:prSet presAssocID="{AB05289D-FD33-46C3-9408-F5621897307D}" presName="rootText3" presStyleLbl="asst1" presStyleIdx="0" presStyleCnt="5">
        <dgm:presLayoutVars>
          <dgm:chPref val="3"/>
        </dgm:presLayoutVars>
      </dgm:prSet>
      <dgm:spPr/>
      <dgm:t>
        <a:bodyPr/>
        <a:lstStyle/>
        <a:p>
          <a:endParaRPr lang="en-GB"/>
        </a:p>
      </dgm:t>
    </dgm:pt>
    <dgm:pt modelId="{D3E75D50-DF15-4984-AA80-338B0680FE4D}" type="pres">
      <dgm:prSet presAssocID="{AB05289D-FD33-46C3-9408-F5621897307D}" presName="rootConnector3" presStyleLbl="asst1" presStyleIdx="0" presStyleCnt="5"/>
      <dgm:spPr/>
      <dgm:t>
        <a:bodyPr/>
        <a:lstStyle/>
        <a:p>
          <a:endParaRPr lang="en-GB"/>
        </a:p>
      </dgm:t>
    </dgm:pt>
    <dgm:pt modelId="{8221DE72-E99E-4E2E-9677-8D70910AAD66}" type="pres">
      <dgm:prSet presAssocID="{AB05289D-FD33-46C3-9408-F5621897307D}" presName="hierChild6" presStyleCnt="0"/>
      <dgm:spPr/>
    </dgm:pt>
    <dgm:pt modelId="{495DCB85-2393-4A7F-9368-20A230261932}" type="pres">
      <dgm:prSet presAssocID="{AB05289D-FD33-46C3-9408-F5621897307D}" presName="hierChild7" presStyleCnt="0"/>
      <dgm:spPr/>
    </dgm:pt>
    <dgm:pt modelId="{86B07C82-16AC-4A56-BE2A-3ECAAB3D131C}" type="pres">
      <dgm:prSet presAssocID="{744CD795-E87E-41B7-AF07-1A70D5EBE41A}" presName="Name111" presStyleLbl="parChTrans1D3" presStyleIdx="0" presStyleCnt="3"/>
      <dgm:spPr/>
      <dgm:t>
        <a:bodyPr/>
        <a:lstStyle/>
        <a:p>
          <a:endParaRPr lang="en-GB"/>
        </a:p>
      </dgm:t>
    </dgm:pt>
    <dgm:pt modelId="{12F1A859-38F9-4E67-A486-D74F20C8998C}" type="pres">
      <dgm:prSet presAssocID="{8D9972C0-B50C-429C-A016-D35B3D9DA832}" presName="hierRoot3" presStyleCnt="0">
        <dgm:presLayoutVars>
          <dgm:hierBranch val="init"/>
        </dgm:presLayoutVars>
      </dgm:prSet>
      <dgm:spPr/>
    </dgm:pt>
    <dgm:pt modelId="{FE8B85AF-F15C-4667-8652-9AE03DC69F3C}" type="pres">
      <dgm:prSet presAssocID="{8D9972C0-B50C-429C-A016-D35B3D9DA832}" presName="rootComposite3" presStyleCnt="0"/>
      <dgm:spPr/>
    </dgm:pt>
    <dgm:pt modelId="{5C811F20-9048-4A63-8D30-9FED3C597A8A}" type="pres">
      <dgm:prSet presAssocID="{8D9972C0-B50C-429C-A016-D35B3D9DA832}" presName="rootText3" presStyleLbl="asst1" presStyleIdx="1" presStyleCnt="5">
        <dgm:presLayoutVars>
          <dgm:chPref val="3"/>
        </dgm:presLayoutVars>
      </dgm:prSet>
      <dgm:spPr/>
      <dgm:t>
        <a:bodyPr/>
        <a:lstStyle/>
        <a:p>
          <a:endParaRPr lang="en-GB"/>
        </a:p>
      </dgm:t>
    </dgm:pt>
    <dgm:pt modelId="{D1B976F0-8C1C-4C79-A6A1-D560E2ECAB13}" type="pres">
      <dgm:prSet presAssocID="{8D9972C0-B50C-429C-A016-D35B3D9DA832}" presName="rootConnector3" presStyleLbl="asst1" presStyleIdx="1" presStyleCnt="5"/>
      <dgm:spPr/>
      <dgm:t>
        <a:bodyPr/>
        <a:lstStyle/>
        <a:p>
          <a:endParaRPr lang="en-GB"/>
        </a:p>
      </dgm:t>
    </dgm:pt>
    <dgm:pt modelId="{1AD117B7-7178-4C75-B166-752D5D1EF802}" type="pres">
      <dgm:prSet presAssocID="{8D9972C0-B50C-429C-A016-D35B3D9DA832}" presName="hierChild6" presStyleCnt="0"/>
      <dgm:spPr/>
    </dgm:pt>
    <dgm:pt modelId="{512CA0C0-21EB-435A-8D90-595AF2667317}" type="pres">
      <dgm:prSet presAssocID="{8D9972C0-B50C-429C-A016-D35B3D9DA832}" presName="hierChild7" presStyleCnt="0"/>
      <dgm:spPr/>
    </dgm:pt>
    <dgm:pt modelId="{6A7336C1-B6BA-46BE-B5FA-9904A8985F99}" type="pres">
      <dgm:prSet presAssocID="{C40F42A0-3695-486E-BB6F-5A41A1D1A5B7}" presName="Name111" presStyleLbl="parChTrans1D2" presStyleIdx="1" presStyleCnt="2"/>
      <dgm:spPr/>
      <dgm:t>
        <a:bodyPr/>
        <a:lstStyle/>
        <a:p>
          <a:endParaRPr lang="en-GB"/>
        </a:p>
      </dgm:t>
    </dgm:pt>
    <dgm:pt modelId="{F37DCD4E-6152-45DB-9281-7F2855FC22EE}" type="pres">
      <dgm:prSet presAssocID="{AC959DFF-F275-4F24-A3B3-359EF94E64B9}" presName="hierRoot3" presStyleCnt="0">
        <dgm:presLayoutVars>
          <dgm:hierBranch val="init"/>
        </dgm:presLayoutVars>
      </dgm:prSet>
      <dgm:spPr/>
    </dgm:pt>
    <dgm:pt modelId="{4810AF37-5EAE-4923-A9D2-D0E9687FA1DB}" type="pres">
      <dgm:prSet presAssocID="{AC959DFF-F275-4F24-A3B3-359EF94E64B9}" presName="rootComposite3" presStyleCnt="0"/>
      <dgm:spPr/>
    </dgm:pt>
    <dgm:pt modelId="{88A84F63-0EA0-481F-B156-45930FC85CF9}" type="pres">
      <dgm:prSet presAssocID="{AC959DFF-F275-4F24-A3B3-359EF94E64B9}" presName="rootText3" presStyleLbl="asst1" presStyleIdx="2" presStyleCnt="5">
        <dgm:presLayoutVars>
          <dgm:chPref val="3"/>
        </dgm:presLayoutVars>
      </dgm:prSet>
      <dgm:spPr/>
      <dgm:t>
        <a:bodyPr/>
        <a:lstStyle/>
        <a:p>
          <a:endParaRPr lang="en-GB"/>
        </a:p>
      </dgm:t>
    </dgm:pt>
    <dgm:pt modelId="{558063C4-88BA-42D4-9483-EE64873F162A}" type="pres">
      <dgm:prSet presAssocID="{AC959DFF-F275-4F24-A3B3-359EF94E64B9}" presName="rootConnector3" presStyleLbl="asst1" presStyleIdx="2" presStyleCnt="5"/>
      <dgm:spPr/>
      <dgm:t>
        <a:bodyPr/>
        <a:lstStyle/>
        <a:p>
          <a:endParaRPr lang="en-GB"/>
        </a:p>
      </dgm:t>
    </dgm:pt>
    <dgm:pt modelId="{3BA3B645-6BC4-4789-93F7-04A653F68990}" type="pres">
      <dgm:prSet presAssocID="{AC959DFF-F275-4F24-A3B3-359EF94E64B9}" presName="hierChild6" presStyleCnt="0"/>
      <dgm:spPr/>
    </dgm:pt>
    <dgm:pt modelId="{1F4A66B0-07EC-42D4-8F37-D062D0F7E5D6}" type="pres">
      <dgm:prSet presAssocID="{AC959DFF-F275-4F24-A3B3-359EF94E64B9}" presName="hierChild7" presStyleCnt="0"/>
      <dgm:spPr/>
    </dgm:pt>
    <dgm:pt modelId="{C25F303B-AB9B-4E01-914F-DC91140F1E73}" type="pres">
      <dgm:prSet presAssocID="{29A5E5EE-5F3B-412D-A21D-0B1DB4CC3882}" presName="Name111" presStyleLbl="parChTrans1D3" presStyleIdx="1" presStyleCnt="3"/>
      <dgm:spPr/>
      <dgm:t>
        <a:bodyPr/>
        <a:lstStyle/>
        <a:p>
          <a:endParaRPr lang="en-GB"/>
        </a:p>
      </dgm:t>
    </dgm:pt>
    <dgm:pt modelId="{168A281D-A4D1-428C-824D-FF79418B1588}" type="pres">
      <dgm:prSet presAssocID="{98016BF6-77F5-4781-988A-3E905B787479}" presName="hierRoot3" presStyleCnt="0">
        <dgm:presLayoutVars>
          <dgm:hierBranch val="init"/>
        </dgm:presLayoutVars>
      </dgm:prSet>
      <dgm:spPr/>
    </dgm:pt>
    <dgm:pt modelId="{D60F94F7-C88F-4A99-B160-160C72B8E876}" type="pres">
      <dgm:prSet presAssocID="{98016BF6-77F5-4781-988A-3E905B787479}" presName="rootComposite3" presStyleCnt="0"/>
      <dgm:spPr/>
    </dgm:pt>
    <dgm:pt modelId="{89919B0B-87FD-43F0-871F-A6C34B59A46B}" type="pres">
      <dgm:prSet presAssocID="{98016BF6-77F5-4781-988A-3E905B787479}" presName="rootText3" presStyleLbl="asst1" presStyleIdx="3" presStyleCnt="5">
        <dgm:presLayoutVars>
          <dgm:chPref val="3"/>
        </dgm:presLayoutVars>
      </dgm:prSet>
      <dgm:spPr/>
      <dgm:t>
        <a:bodyPr/>
        <a:lstStyle/>
        <a:p>
          <a:endParaRPr lang="en-GB"/>
        </a:p>
      </dgm:t>
    </dgm:pt>
    <dgm:pt modelId="{9226C327-55A6-4484-804A-CC0A1A121400}" type="pres">
      <dgm:prSet presAssocID="{98016BF6-77F5-4781-988A-3E905B787479}" presName="rootConnector3" presStyleLbl="asst1" presStyleIdx="3" presStyleCnt="5"/>
      <dgm:spPr/>
      <dgm:t>
        <a:bodyPr/>
        <a:lstStyle/>
        <a:p>
          <a:endParaRPr lang="en-GB"/>
        </a:p>
      </dgm:t>
    </dgm:pt>
    <dgm:pt modelId="{C9DFAD5F-9636-40A6-A5DD-8281F0ABCD55}" type="pres">
      <dgm:prSet presAssocID="{98016BF6-77F5-4781-988A-3E905B787479}" presName="hierChild6" presStyleCnt="0"/>
      <dgm:spPr/>
    </dgm:pt>
    <dgm:pt modelId="{DF893891-66C1-464C-A7CE-DEFED9C168F8}" type="pres">
      <dgm:prSet presAssocID="{98016BF6-77F5-4781-988A-3E905B787479}" presName="hierChild7" presStyleCnt="0"/>
      <dgm:spPr/>
    </dgm:pt>
    <dgm:pt modelId="{78CDB63A-EC0E-472C-84EA-E8970A6F8D62}" type="pres">
      <dgm:prSet presAssocID="{32E65B80-F9C4-4E74-9774-BAA0BA225009}" presName="Name111" presStyleLbl="parChTrans1D3" presStyleIdx="2" presStyleCnt="3"/>
      <dgm:spPr/>
      <dgm:t>
        <a:bodyPr/>
        <a:lstStyle/>
        <a:p>
          <a:endParaRPr lang="en-GB"/>
        </a:p>
      </dgm:t>
    </dgm:pt>
    <dgm:pt modelId="{AE780940-E6B1-4182-B7B2-A6758B265753}" type="pres">
      <dgm:prSet presAssocID="{5111FB60-0F22-43D7-A1B7-D04C652A0BD4}" presName="hierRoot3" presStyleCnt="0">
        <dgm:presLayoutVars>
          <dgm:hierBranch val="init"/>
        </dgm:presLayoutVars>
      </dgm:prSet>
      <dgm:spPr/>
    </dgm:pt>
    <dgm:pt modelId="{32A078F6-96BA-4D8C-95F7-DDD65B94D433}" type="pres">
      <dgm:prSet presAssocID="{5111FB60-0F22-43D7-A1B7-D04C652A0BD4}" presName="rootComposite3" presStyleCnt="0"/>
      <dgm:spPr/>
    </dgm:pt>
    <dgm:pt modelId="{91F54E6C-5B45-48ED-A938-1FBB9C820134}" type="pres">
      <dgm:prSet presAssocID="{5111FB60-0F22-43D7-A1B7-D04C652A0BD4}" presName="rootText3" presStyleLbl="asst1" presStyleIdx="4" presStyleCnt="5">
        <dgm:presLayoutVars>
          <dgm:chPref val="3"/>
        </dgm:presLayoutVars>
      </dgm:prSet>
      <dgm:spPr/>
      <dgm:t>
        <a:bodyPr/>
        <a:lstStyle/>
        <a:p>
          <a:endParaRPr lang="en-GB"/>
        </a:p>
      </dgm:t>
    </dgm:pt>
    <dgm:pt modelId="{FCD35F6A-E7DD-4433-B3A1-D34760419545}" type="pres">
      <dgm:prSet presAssocID="{5111FB60-0F22-43D7-A1B7-D04C652A0BD4}" presName="rootConnector3" presStyleLbl="asst1" presStyleIdx="4" presStyleCnt="5"/>
      <dgm:spPr/>
      <dgm:t>
        <a:bodyPr/>
        <a:lstStyle/>
        <a:p>
          <a:endParaRPr lang="en-GB"/>
        </a:p>
      </dgm:t>
    </dgm:pt>
    <dgm:pt modelId="{ABAE691F-E82A-40F1-8FCD-355ACD37F33E}" type="pres">
      <dgm:prSet presAssocID="{5111FB60-0F22-43D7-A1B7-D04C652A0BD4}" presName="hierChild6" presStyleCnt="0"/>
      <dgm:spPr/>
    </dgm:pt>
    <dgm:pt modelId="{85815F02-E383-4C05-AC13-1AF2BDDDC1A2}" type="pres">
      <dgm:prSet presAssocID="{5111FB60-0F22-43D7-A1B7-D04C652A0BD4}" presName="hierChild7" presStyleCnt="0"/>
      <dgm:spPr/>
    </dgm:pt>
  </dgm:ptLst>
  <dgm:cxnLst>
    <dgm:cxn modelId="{E68FA5E7-191C-47A6-81E7-E41C30549562}" type="presOf" srcId="{8D9972C0-B50C-429C-A016-D35B3D9DA832}" destId="{D1B976F0-8C1C-4C79-A6A1-D560E2ECAB13}" srcOrd="1" destOrd="0" presId="urn:microsoft.com/office/officeart/2005/8/layout/orgChart1"/>
    <dgm:cxn modelId="{CAEC05F9-9480-4E81-8ED6-CB7E9636362A}" srcId="{AB05289D-FD33-46C3-9408-F5621897307D}" destId="{8D9972C0-B50C-429C-A016-D35B3D9DA832}" srcOrd="0" destOrd="0" parTransId="{744CD795-E87E-41B7-AF07-1A70D5EBE41A}" sibTransId="{69A1AEE9-76EE-4EA6-99D2-991B03FB8591}"/>
    <dgm:cxn modelId="{EACCEB33-BFE1-4D21-93A3-19FB85327B6A}" type="presOf" srcId="{AC959DFF-F275-4F24-A3B3-359EF94E64B9}" destId="{558063C4-88BA-42D4-9483-EE64873F162A}" srcOrd="1" destOrd="0" presId="urn:microsoft.com/office/officeart/2005/8/layout/orgChart1"/>
    <dgm:cxn modelId="{79513940-CC3D-4F99-A90E-2072AAFE2314}" type="presOf" srcId="{5111FB60-0F22-43D7-A1B7-D04C652A0BD4}" destId="{91F54E6C-5B45-48ED-A938-1FBB9C820134}" srcOrd="0" destOrd="0" presId="urn:microsoft.com/office/officeart/2005/8/layout/orgChart1"/>
    <dgm:cxn modelId="{712CEE68-1DBB-4055-8E32-0F97BBC2C1F6}" type="presOf" srcId="{4D2A84CB-29B7-43D2-BDC9-F2C6C9799720}" destId="{8E478E04-299C-4673-B14A-385832FB2F60}" srcOrd="0" destOrd="0" presId="urn:microsoft.com/office/officeart/2005/8/layout/orgChart1"/>
    <dgm:cxn modelId="{135BD6F5-BA78-4124-9F2C-1749E8C08587}" type="presOf" srcId="{AC959DFF-F275-4F24-A3B3-359EF94E64B9}" destId="{88A84F63-0EA0-481F-B156-45930FC85CF9}" srcOrd="0" destOrd="0" presId="urn:microsoft.com/office/officeart/2005/8/layout/orgChart1"/>
    <dgm:cxn modelId="{579EC8F4-1531-4413-9FB6-A3AF70D78938}" type="presOf" srcId="{32E65B80-F9C4-4E74-9774-BAA0BA225009}" destId="{78CDB63A-EC0E-472C-84EA-E8970A6F8D62}" srcOrd="0" destOrd="0" presId="urn:microsoft.com/office/officeart/2005/8/layout/orgChart1"/>
    <dgm:cxn modelId="{0BE6DB77-7EDF-4018-9DF6-7A8E2F4874AB}" type="presOf" srcId="{6B791E73-BE15-4E14-9727-ED06C004FAB9}" destId="{DDFFA4A0-7729-4016-9E6F-E8A7D4D115C8}" srcOrd="0" destOrd="0" presId="urn:microsoft.com/office/officeart/2005/8/layout/orgChart1"/>
    <dgm:cxn modelId="{C6FE1588-96F3-467D-A0DF-C10D61E8C795}" type="presOf" srcId="{C40F42A0-3695-486E-BB6F-5A41A1D1A5B7}" destId="{6A7336C1-B6BA-46BE-B5FA-9904A8985F99}" srcOrd="0" destOrd="0" presId="urn:microsoft.com/office/officeart/2005/8/layout/orgChart1"/>
    <dgm:cxn modelId="{70E38773-9E40-4D67-8083-30CEAA7A6429}" type="presOf" srcId="{98016BF6-77F5-4781-988A-3E905B787479}" destId="{9226C327-55A6-4484-804A-CC0A1A121400}" srcOrd="1" destOrd="0" presId="urn:microsoft.com/office/officeart/2005/8/layout/orgChart1"/>
    <dgm:cxn modelId="{04DA1401-08CB-4F81-B32C-0DD11C1FCD8D}" type="presOf" srcId="{98016BF6-77F5-4781-988A-3E905B787479}" destId="{89919B0B-87FD-43F0-871F-A6C34B59A46B}" srcOrd="0" destOrd="0" presId="urn:microsoft.com/office/officeart/2005/8/layout/orgChart1"/>
    <dgm:cxn modelId="{7AB1EBE4-358F-45F7-972A-6A8B91D80A79}" type="presOf" srcId="{5111FB60-0F22-43D7-A1B7-D04C652A0BD4}" destId="{FCD35F6A-E7DD-4433-B3A1-D34760419545}" srcOrd="1" destOrd="0" presId="urn:microsoft.com/office/officeart/2005/8/layout/orgChart1"/>
    <dgm:cxn modelId="{1295AC8A-76E5-4451-A47E-00312A93BED9}" type="presOf" srcId="{AB05289D-FD33-46C3-9408-F5621897307D}" destId="{559D267E-44C8-43BE-83D1-BAB947CC906B}" srcOrd="0" destOrd="0" presId="urn:microsoft.com/office/officeart/2005/8/layout/orgChart1"/>
    <dgm:cxn modelId="{35BFF55D-AB2D-4A92-BB10-3B0E6C709E03}" type="presOf" srcId="{744CD795-E87E-41B7-AF07-1A70D5EBE41A}" destId="{86B07C82-16AC-4A56-BE2A-3ECAAB3D131C}" srcOrd="0" destOrd="0" presId="urn:microsoft.com/office/officeart/2005/8/layout/orgChart1"/>
    <dgm:cxn modelId="{A18285E5-8547-4CCE-9C5D-C45AD5639164}" srcId="{4D2A84CB-29B7-43D2-BDC9-F2C6C9799720}" destId="{AB05289D-FD33-46C3-9408-F5621897307D}" srcOrd="0" destOrd="0" parTransId="{6B791E73-BE15-4E14-9727-ED06C004FAB9}" sibTransId="{D33E51E5-5950-4918-8607-CB7758C2832F}"/>
    <dgm:cxn modelId="{F239DE94-86BA-44E1-A0AC-1B5AFDDBB29C}" srcId="{AC959DFF-F275-4F24-A3B3-359EF94E64B9}" destId="{5111FB60-0F22-43D7-A1B7-D04C652A0BD4}" srcOrd="1" destOrd="0" parTransId="{32E65B80-F9C4-4E74-9774-BAA0BA225009}" sibTransId="{C4732CC9-AF8F-4815-8D48-CB436D2DB01C}"/>
    <dgm:cxn modelId="{77BE593D-D6B1-4A99-BF4A-3473647FE2A4}" srcId="{AC959DFF-F275-4F24-A3B3-359EF94E64B9}" destId="{98016BF6-77F5-4781-988A-3E905B787479}" srcOrd="0" destOrd="0" parTransId="{29A5E5EE-5F3B-412D-A21D-0B1DB4CC3882}" sibTransId="{115D186A-EE59-499D-9C4C-6A0AE2385350}"/>
    <dgm:cxn modelId="{DD687B74-AF7C-41E5-9716-A5D024630213}" srcId="{05678752-40BA-46AD-BA17-A557005AC110}" destId="{4D2A84CB-29B7-43D2-BDC9-F2C6C9799720}" srcOrd="0" destOrd="0" parTransId="{1B48E5C7-CC54-41C5-99E9-CCECE69641BC}" sibTransId="{2E9F381C-CDF0-4F10-B724-546CA8C91702}"/>
    <dgm:cxn modelId="{4C242968-8B50-43A3-ADC7-FF9D3D4825EE}" type="presOf" srcId="{29A5E5EE-5F3B-412D-A21D-0B1DB4CC3882}" destId="{C25F303B-AB9B-4E01-914F-DC91140F1E73}" srcOrd="0" destOrd="0" presId="urn:microsoft.com/office/officeart/2005/8/layout/orgChart1"/>
    <dgm:cxn modelId="{2EC71994-0A5E-4E4C-9D7F-0AABB995DD56}" srcId="{4D2A84CB-29B7-43D2-BDC9-F2C6C9799720}" destId="{AC959DFF-F275-4F24-A3B3-359EF94E64B9}" srcOrd="1" destOrd="0" parTransId="{C40F42A0-3695-486E-BB6F-5A41A1D1A5B7}" sibTransId="{77B3378A-F7E8-4F0D-B721-167C9573D4FA}"/>
    <dgm:cxn modelId="{2178DC4C-1C43-4865-89F6-0324080B27BE}" type="presOf" srcId="{05678752-40BA-46AD-BA17-A557005AC110}" destId="{0F641CD8-DB59-43C9-B483-19B56D0DA8B2}" srcOrd="0" destOrd="0" presId="urn:microsoft.com/office/officeart/2005/8/layout/orgChart1"/>
    <dgm:cxn modelId="{FF0BF2BE-2197-454F-8B32-30F1B7F21540}" type="presOf" srcId="{4D2A84CB-29B7-43D2-BDC9-F2C6C9799720}" destId="{AFF5439D-BA62-466E-B04F-200B9368BDBD}" srcOrd="1" destOrd="0" presId="urn:microsoft.com/office/officeart/2005/8/layout/orgChart1"/>
    <dgm:cxn modelId="{0F4C4919-2C03-41DC-9B90-2FCE44FF582E}" type="presOf" srcId="{8D9972C0-B50C-429C-A016-D35B3D9DA832}" destId="{5C811F20-9048-4A63-8D30-9FED3C597A8A}" srcOrd="0" destOrd="0" presId="urn:microsoft.com/office/officeart/2005/8/layout/orgChart1"/>
    <dgm:cxn modelId="{E932F97A-DAD2-42BE-979F-FE2CA46498AA}" type="presOf" srcId="{AB05289D-FD33-46C3-9408-F5621897307D}" destId="{D3E75D50-DF15-4984-AA80-338B0680FE4D}" srcOrd="1" destOrd="0" presId="urn:microsoft.com/office/officeart/2005/8/layout/orgChart1"/>
    <dgm:cxn modelId="{30A4B0E3-F272-49BA-A86F-7DDE9677AF93}" type="presParOf" srcId="{0F641CD8-DB59-43C9-B483-19B56D0DA8B2}" destId="{24002A62-4403-473F-A646-B8B0F3201A94}" srcOrd="0" destOrd="0" presId="urn:microsoft.com/office/officeart/2005/8/layout/orgChart1"/>
    <dgm:cxn modelId="{07439677-ACBE-4A7B-9BA5-EBAF9D89FACC}" type="presParOf" srcId="{24002A62-4403-473F-A646-B8B0F3201A94}" destId="{2D925DCB-FA1F-49C7-99BC-CE91BC785291}" srcOrd="0" destOrd="0" presId="urn:microsoft.com/office/officeart/2005/8/layout/orgChart1"/>
    <dgm:cxn modelId="{ACE38962-4253-438C-A5E6-B861808B95EB}" type="presParOf" srcId="{2D925DCB-FA1F-49C7-99BC-CE91BC785291}" destId="{8E478E04-299C-4673-B14A-385832FB2F60}" srcOrd="0" destOrd="0" presId="urn:microsoft.com/office/officeart/2005/8/layout/orgChart1"/>
    <dgm:cxn modelId="{5770B722-3EA5-40C6-8AD3-F7DB73E32432}" type="presParOf" srcId="{2D925DCB-FA1F-49C7-99BC-CE91BC785291}" destId="{AFF5439D-BA62-466E-B04F-200B9368BDBD}" srcOrd="1" destOrd="0" presId="urn:microsoft.com/office/officeart/2005/8/layout/orgChart1"/>
    <dgm:cxn modelId="{09DAEA17-E5C0-423C-BEA2-854AC94AC9F7}" type="presParOf" srcId="{24002A62-4403-473F-A646-B8B0F3201A94}" destId="{F6E899CE-76CF-4F0A-B0EA-EC7570A3630C}" srcOrd="1" destOrd="0" presId="urn:microsoft.com/office/officeart/2005/8/layout/orgChart1"/>
    <dgm:cxn modelId="{DECA49AB-5E58-4FA7-B114-EB064941759F}" type="presParOf" srcId="{24002A62-4403-473F-A646-B8B0F3201A94}" destId="{BE5425EA-9CBE-4BEE-ABD0-66DA14E1FE8A}" srcOrd="2" destOrd="0" presId="urn:microsoft.com/office/officeart/2005/8/layout/orgChart1"/>
    <dgm:cxn modelId="{B1413B7D-42BE-425A-8CC3-573D244F024B}" type="presParOf" srcId="{BE5425EA-9CBE-4BEE-ABD0-66DA14E1FE8A}" destId="{DDFFA4A0-7729-4016-9E6F-E8A7D4D115C8}" srcOrd="0" destOrd="0" presId="urn:microsoft.com/office/officeart/2005/8/layout/orgChart1"/>
    <dgm:cxn modelId="{C9064AEC-7DE7-4ED4-9FC5-B50347C4E91E}" type="presParOf" srcId="{BE5425EA-9CBE-4BEE-ABD0-66DA14E1FE8A}" destId="{9413A9DB-3ABA-4ABD-A004-9700B9F2BE3C}" srcOrd="1" destOrd="0" presId="urn:microsoft.com/office/officeart/2005/8/layout/orgChart1"/>
    <dgm:cxn modelId="{094D9D7A-CCBD-482A-A23B-0CCBA37732F4}" type="presParOf" srcId="{9413A9DB-3ABA-4ABD-A004-9700B9F2BE3C}" destId="{31717A4F-F879-456D-80D3-13888F7E4A48}" srcOrd="0" destOrd="0" presId="urn:microsoft.com/office/officeart/2005/8/layout/orgChart1"/>
    <dgm:cxn modelId="{63B3FD01-CCE6-45E7-BD43-22FA97BFAB9C}" type="presParOf" srcId="{31717A4F-F879-456D-80D3-13888F7E4A48}" destId="{559D267E-44C8-43BE-83D1-BAB947CC906B}" srcOrd="0" destOrd="0" presId="urn:microsoft.com/office/officeart/2005/8/layout/orgChart1"/>
    <dgm:cxn modelId="{ED30D50A-0D89-4161-9C2D-56DE0B8D4A78}" type="presParOf" srcId="{31717A4F-F879-456D-80D3-13888F7E4A48}" destId="{D3E75D50-DF15-4984-AA80-338B0680FE4D}" srcOrd="1" destOrd="0" presId="urn:microsoft.com/office/officeart/2005/8/layout/orgChart1"/>
    <dgm:cxn modelId="{31AF4E0D-C32F-419D-80A3-DD6632B3E6CE}" type="presParOf" srcId="{9413A9DB-3ABA-4ABD-A004-9700B9F2BE3C}" destId="{8221DE72-E99E-4E2E-9677-8D70910AAD66}" srcOrd="1" destOrd="0" presId="urn:microsoft.com/office/officeart/2005/8/layout/orgChart1"/>
    <dgm:cxn modelId="{B05C598B-F64D-419C-A73A-FBE66F2C747A}" type="presParOf" srcId="{9413A9DB-3ABA-4ABD-A004-9700B9F2BE3C}" destId="{495DCB85-2393-4A7F-9368-20A230261932}" srcOrd="2" destOrd="0" presId="urn:microsoft.com/office/officeart/2005/8/layout/orgChart1"/>
    <dgm:cxn modelId="{FF482CB4-8A5A-45FA-9FAA-5C3D0227D34F}" type="presParOf" srcId="{495DCB85-2393-4A7F-9368-20A230261932}" destId="{86B07C82-16AC-4A56-BE2A-3ECAAB3D131C}" srcOrd="0" destOrd="0" presId="urn:microsoft.com/office/officeart/2005/8/layout/orgChart1"/>
    <dgm:cxn modelId="{4E1A6E2D-F021-4989-BDC3-3ED4832ECD02}" type="presParOf" srcId="{495DCB85-2393-4A7F-9368-20A230261932}" destId="{12F1A859-38F9-4E67-A486-D74F20C8998C}" srcOrd="1" destOrd="0" presId="urn:microsoft.com/office/officeart/2005/8/layout/orgChart1"/>
    <dgm:cxn modelId="{2DBA7D10-6E9B-4CE0-850A-964973F52548}" type="presParOf" srcId="{12F1A859-38F9-4E67-A486-D74F20C8998C}" destId="{FE8B85AF-F15C-4667-8652-9AE03DC69F3C}" srcOrd="0" destOrd="0" presId="urn:microsoft.com/office/officeart/2005/8/layout/orgChart1"/>
    <dgm:cxn modelId="{59E240D4-27CB-49F4-A6B0-544F43AFA750}" type="presParOf" srcId="{FE8B85AF-F15C-4667-8652-9AE03DC69F3C}" destId="{5C811F20-9048-4A63-8D30-9FED3C597A8A}" srcOrd="0" destOrd="0" presId="urn:microsoft.com/office/officeart/2005/8/layout/orgChart1"/>
    <dgm:cxn modelId="{44270FA6-7A9F-44CC-88A8-F95950D0A156}" type="presParOf" srcId="{FE8B85AF-F15C-4667-8652-9AE03DC69F3C}" destId="{D1B976F0-8C1C-4C79-A6A1-D560E2ECAB13}" srcOrd="1" destOrd="0" presId="urn:microsoft.com/office/officeart/2005/8/layout/orgChart1"/>
    <dgm:cxn modelId="{2DD68B9E-6F3E-49FC-96C5-9935A821E25B}" type="presParOf" srcId="{12F1A859-38F9-4E67-A486-D74F20C8998C}" destId="{1AD117B7-7178-4C75-B166-752D5D1EF802}" srcOrd="1" destOrd="0" presId="urn:microsoft.com/office/officeart/2005/8/layout/orgChart1"/>
    <dgm:cxn modelId="{2DA61BCF-0955-4CA7-BEB7-B9C6C08090E8}" type="presParOf" srcId="{12F1A859-38F9-4E67-A486-D74F20C8998C}" destId="{512CA0C0-21EB-435A-8D90-595AF2667317}" srcOrd="2" destOrd="0" presId="urn:microsoft.com/office/officeart/2005/8/layout/orgChart1"/>
    <dgm:cxn modelId="{BBA926F2-FF60-4477-A84A-E0B81FD5A455}" type="presParOf" srcId="{BE5425EA-9CBE-4BEE-ABD0-66DA14E1FE8A}" destId="{6A7336C1-B6BA-46BE-B5FA-9904A8985F99}" srcOrd="2" destOrd="0" presId="urn:microsoft.com/office/officeart/2005/8/layout/orgChart1"/>
    <dgm:cxn modelId="{3FBE1E80-23E2-4BC1-81DE-DCB99192843E}" type="presParOf" srcId="{BE5425EA-9CBE-4BEE-ABD0-66DA14E1FE8A}" destId="{F37DCD4E-6152-45DB-9281-7F2855FC22EE}" srcOrd="3" destOrd="0" presId="urn:microsoft.com/office/officeart/2005/8/layout/orgChart1"/>
    <dgm:cxn modelId="{D1188F59-32AC-4280-8FED-ACEDD43122DB}" type="presParOf" srcId="{F37DCD4E-6152-45DB-9281-7F2855FC22EE}" destId="{4810AF37-5EAE-4923-A9D2-D0E9687FA1DB}" srcOrd="0" destOrd="0" presId="urn:microsoft.com/office/officeart/2005/8/layout/orgChart1"/>
    <dgm:cxn modelId="{B3D0E53C-5A3E-458D-BAAC-3CD1AAF0B9D9}" type="presParOf" srcId="{4810AF37-5EAE-4923-A9D2-D0E9687FA1DB}" destId="{88A84F63-0EA0-481F-B156-45930FC85CF9}" srcOrd="0" destOrd="0" presId="urn:microsoft.com/office/officeart/2005/8/layout/orgChart1"/>
    <dgm:cxn modelId="{8B41538B-9370-4394-B4AB-63D46F4AA46E}" type="presParOf" srcId="{4810AF37-5EAE-4923-A9D2-D0E9687FA1DB}" destId="{558063C4-88BA-42D4-9483-EE64873F162A}" srcOrd="1" destOrd="0" presId="urn:microsoft.com/office/officeart/2005/8/layout/orgChart1"/>
    <dgm:cxn modelId="{84F750E7-6F3F-4A87-86E8-1F79F27EC901}" type="presParOf" srcId="{F37DCD4E-6152-45DB-9281-7F2855FC22EE}" destId="{3BA3B645-6BC4-4789-93F7-04A653F68990}" srcOrd="1" destOrd="0" presId="urn:microsoft.com/office/officeart/2005/8/layout/orgChart1"/>
    <dgm:cxn modelId="{0192FA30-1401-4CF0-AFA4-BB8F47689CAD}" type="presParOf" srcId="{F37DCD4E-6152-45DB-9281-7F2855FC22EE}" destId="{1F4A66B0-07EC-42D4-8F37-D062D0F7E5D6}" srcOrd="2" destOrd="0" presId="urn:microsoft.com/office/officeart/2005/8/layout/orgChart1"/>
    <dgm:cxn modelId="{F9989321-4C82-4CDD-BCE6-BB60F8812FF4}" type="presParOf" srcId="{1F4A66B0-07EC-42D4-8F37-D062D0F7E5D6}" destId="{C25F303B-AB9B-4E01-914F-DC91140F1E73}" srcOrd="0" destOrd="0" presId="urn:microsoft.com/office/officeart/2005/8/layout/orgChart1"/>
    <dgm:cxn modelId="{56B63C4E-6DD9-456A-A9D7-289920D68CD4}" type="presParOf" srcId="{1F4A66B0-07EC-42D4-8F37-D062D0F7E5D6}" destId="{168A281D-A4D1-428C-824D-FF79418B1588}" srcOrd="1" destOrd="0" presId="urn:microsoft.com/office/officeart/2005/8/layout/orgChart1"/>
    <dgm:cxn modelId="{76D7787F-12CB-42CA-89D6-B71F3E5E0AB1}" type="presParOf" srcId="{168A281D-A4D1-428C-824D-FF79418B1588}" destId="{D60F94F7-C88F-4A99-B160-160C72B8E876}" srcOrd="0" destOrd="0" presId="urn:microsoft.com/office/officeart/2005/8/layout/orgChart1"/>
    <dgm:cxn modelId="{26BB3A39-F1BC-4253-A9E3-9AD5B1F4BD3D}" type="presParOf" srcId="{D60F94F7-C88F-4A99-B160-160C72B8E876}" destId="{89919B0B-87FD-43F0-871F-A6C34B59A46B}" srcOrd="0" destOrd="0" presId="urn:microsoft.com/office/officeart/2005/8/layout/orgChart1"/>
    <dgm:cxn modelId="{D60BE33B-4444-49AE-828B-A4A2F3B4C589}" type="presParOf" srcId="{D60F94F7-C88F-4A99-B160-160C72B8E876}" destId="{9226C327-55A6-4484-804A-CC0A1A121400}" srcOrd="1" destOrd="0" presId="urn:microsoft.com/office/officeart/2005/8/layout/orgChart1"/>
    <dgm:cxn modelId="{BA4D4476-7711-4E41-A13E-0444D5195CB8}" type="presParOf" srcId="{168A281D-A4D1-428C-824D-FF79418B1588}" destId="{C9DFAD5F-9636-40A6-A5DD-8281F0ABCD55}" srcOrd="1" destOrd="0" presId="urn:microsoft.com/office/officeart/2005/8/layout/orgChart1"/>
    <dgm:cxn modelId="{1169C503-E06E-4FB0-96D2-7138AA79BADD}" type="presParOf" srcId="{168A281D-A4D1-428C-824D-FF79418B1588}" destId="{DF893891-66C1-464C-A7CE-DEFED9C168F8}" srcOrd="2" destOrd="0" presId="urn:microsoft.com/office/officeart/2005/8/layout/orgChart1"/>
    <dgm:cxn modelId="{EFC94757-39C1-45C8-A528-9A674475F788}" type="presParOf" srcId="{1F4A66B0-07EC-42D4-8F37-D062D0F7E5D6}" destId="{78CDB63A-EC0E-472C-84EA-E8970A6F8D62}" srcOrd="2" destOrd="0" presId="urn:microsoft.com/office/officeart/2005/8/layout/orgChart1"/>
    <dgm:cxn modelId="{B3AB7E1B-E0B5-4F02-AB0A-5ED1D75BDD17}" type="presParOf" srcId="{1F4A66B0-07EC-42D4-8F37-D062D0F7E5D6}" destId="{AE780940-E6B1-4182-B7B2-A6758B265753}" srcOrd="3" destOrd="0" presId="urn:microsoft.com/office/officeart/2005/8/layout/orgChart1"/>
    <dgm:cxn modelId="{F9F8C27E-0381-4880-9F0E-3239DB6467DC}" type="presParOf" srcId="{AE780940-E6B1-4182-B7B2-A6758B265753}" destId="{32A078F6-96BA-4D8C-95F7-DDD65B94D433}" srcOrd="0" destOrd="0" presId="urn:microsoft.com/office/officeart/2005/8/layout/orgChart1"/>
    <dgm:cxn modelId="{D88315B5-68EC-45ED-A5EB-E6F047939CEF}" type="presParOf" srcId="{32A078F6-96BA-4D8C-95F7-DDD65B94D433}" destId="{91F54E6C-5B45-48ED-A938-1FBB9C820134}" srcOrd="0" destOrd="0" presId="urn:microsoft.com/office/officeart/2005/8/layout/orgChart1"/>
    <dgm:cxn modelId="{C4098DC8-FAD8-4792-86F8-13965B3B1740}" type="presParOf" srcId="{32A078F6-96BA-4D8C-95F7-DDD65B94D433}" destId="{FCD35F6A-E7DD-4433-B3A1-D34760419545}" srcOrd="1" destOrd="0" presId="urn:microsoft.com/office/officeart/2005/8/layout/orgChart1"/>
    <dgm:cxn modelId="{53B8D077-8CF3-44FE-81E4-C065301844D8}" type="presParOf" srcId="{AE780940-E6B1-4182-B7B2-A6758B265753}" destId="{ABAE691F-E82A-40F1-8FCD-355ACD37F33E}" srcOrd="1" destOrd="0" presId="urn:microsoft.com/office/officeart/2005/8/layout/orgChart1"/>
    <dgm:cxn modelId="{51A082F5-9FA1-4FE6-8209-8CA691ABAF30}" type="presParOf" srcId="{AE780940-E6B1-4182-B7B2-A6758B265753}" destId="{85815F02-E383-4C05-AC13-1AF2BDDDC1A2}" srcOrd="2" destOrd="0" presId="urn:microsoft.com/office/officeart/2005/8/layout/orgChar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CDB63A-EC0E-472C-84EA-E8970A6F8D62}">
      <dsp:nvSpPr>
        <dsp:cNvPr id="0" name=""/>
        <dsp:cNvSpPr/>
      </dsp:nvSpPr>
      <dsp:spPr>
        <a:xfrm>
          <a:off x="8448826" y="3789894"/>
          <a:ext cx="303781" cy="1330853"/>
        </a:xfrm>
        <a:custGeom>
          <a:avLst/>
          <a:gdLst/>
          <a:ahLst/>
          <a:cxnLst/>
          <a:rect l="0" t="0" r="0" b="0"/>
          <a:pathLst>
            <a:path>
              <a:moveTo>
                <a:pt x="0" y="0"/>
              </a:moveTo>
              <a:lnTo>
                <a:pt x="0" y="1330853"/>
              </a:lnTo>
              <a:lnTo>
                <a:pt x="303781" y="1330853"/>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25F303B-AB9B-4E01-914F-DC91140F1E73}">
      <dsp:nvSpPr>
        <dsp:cNvPr id="0" name=""/>
        <dsp:cNvSpPr/>
      </dsp:nvSpPr>
      <dsp:spPr>
        <a:xfrm>
          <a:off x="8145044" y="3789894"/>
          <a:ext cx="303781" cy="1330853"/>
        </a:xfrm>
        <a:custGeom>
          <a:avLst/>
          <a:gdLst/>
          <a:ahLst/>
          <a:cxnLst/>
          <a:rect l="0" t="0" r="0" b="0"/>
          <a:pathLst>
            <a:path>
              <a:moveTo>
                <a:pt x="303781" y="0"/>
              </a:moveTo>
              <a:lnTo>
                <a:pt x="303781" y="1330853"/>
              </a:lnTo>
              <a:lnTo>
                <a:pt x="0" y="1330853"/>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A7336C1-B6BA-46BE-B5FA-9904A8985F99}">
      <dsp:nvSpPr>
        <dsp:cNvPr id="0" name=""/>
        <dsp:cNvSpPr/>
      </dsp:nvSpPr>
      <dsp:spPr>
        <a:xfrm>
          <a:off x="4964131" y="1960346"/>
          <a:ext cx="2038115" cy="1106257"/>
        </a:xfrm>
        <a:custGeom>
          <a:avLst/>
          <a:gdLst/>
          <a:ahLst/>
          <a:cxnLst/>
          <a:rect l="0" t="0" r="0" b="0"/>
          <a:pathLst>
            <a:path>
              <a:moveTo>
                <a:pt x="0" y="0"/>
              </a:moveTo>
              <a:lnTo>
                <a:pt x="0" y="1106257"/>
              </a:lnTo>
              <a:lnTo>
                <a:pt x="2038115" y="1106257"/>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6B07C82-16AC-4A56-BE2A-3ECAAB3D131C}">
      <dsp:nvSpPr>
        <dsp:cNvPr id="0" name=""/>
        <dsp:cNvSpPr/>
      </dsp:nvSpPr>
      <dsp:spPr>
        <a:xfrm>
          <a:off x="2893959" y="3789894"/>
          <a:ext cx="303781" cy="1330853"/>
        </a:xfrm>
        <a:custGeom>
          <a:avLst/>
          <a:gdLst/>
          <a:ahLst/>
          <a:cxnLst/>
          <a:rect l="0" t="0" r="0" b="0"/>
          <a:pathLst>
            <a:path>
              <a:moveTo>
                <a:pt x="303781" y="0"/>
              </a:moveTo>
              <a:lnTo>
                <a:pt x="303781" y="1330853"/>
              </a:lnTo>
              <a:lnTo>
                <a:pt x="0" y="1330853"/>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DFFA4A0-7729-4016-9E6F-E8A7D4D115C8}">
      <dsp:nvSpPr>
        <dsp:cNvPr id="0" name=""/>
        <dsp:cNvSpPr/>
      </dsp:nvSpPr>
      <dsp:spPr>
        <a:xfrm>
          <a:off x="4644321" y="1960346"/>
          <a:ext cx="319809" cy="1106257"/>
        </a:xfrm>
        <a:custGeom>
          <a:avLst/>
          <a:gdLst/>
          <a:ahLst/>
          <a:cxnLst/>
          <a:rect l="0" t="0" r="0" b="0"/>
          <a:pathLst>
            <a:path>
              <a:moveTo>
                <a:pt x="319809" y="0"/>
              </a:moveTo>
              <a:lnTo>
                <a:pt x="319809" y="1106257"/>
              </a:lnTo>
              <a:lnTo>
                <a:pt x="0" y="1106257"/>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E478E04-299C-4673-B14A-385832FB2F60}">
      <dsp:nvSpPr>
        <dsp:cNvPr id="0" name=""/>
        <dsp:cNvSpPr/>
      </dsp:nvSpPr>
      <dsp:spPr>
        <a:xfrm>
          <a:off x="3517551" y="513767"/>
          <a:ext cx="2893159" cy="1446579"/>
        </a:xfrm>
        <a:prstGeom prst="rect">
          <a:avLst/>
        </a:prstGeom>
        <a:solidFill>
          <a:srgbClr val="32E1EA"/>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GB" sz="1600" b="1" kern="1200" dirty="0">
              <a:solidFill>
                <a:sysClr val="windowText" lastClr="000000"/>
              </a:solidFill>
            </a:rPr>
            <a:t>Homicide</a:t>
          </a:r>
        </a:p>
      </dsp:txBody>
      <dsp:txXfrm>
        <a:off x="3517551" y="513767"/>
        <a:ext cx="2893159" cy="1446579"/>
      </dsp:txXfrm>
    </dsp:sp>
    <dsp:sp modelId="{559D267E-44C8-43BE-83D1-BAB947CC906B}">
      <dsp:nvSpPr>
        <dsp:cNvPr id="0" name=""/>
        <dsp:cNvSpPr/>
      </dsp:nvSpPr>
      <dsp:spPr>
        <a:xfrm>
          <a:off x="1751161" y="2343314"/>
          <a:ext cx="2893159" cy="1446579"/>
        </a:xfrm>
        <a:prstGeom prst="rect">
          <a:avLst/>
        </a:prstGeom>
        <a:solidFill>
          <a:srgbClr val="32E1EA"/>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GB" sz="1600" b="1" kern="1200" dirty="0">
              <a:solidFill>
                <a:sysClr val="windowText" lastClr="000000"/>
              </a:solidFill>
            </a:rPr>
            <a:t>Murder</a:t>
          </a:r>
        </a:p>
      </dsp:txBody>
      <dsp:txXfrm>
        <a:off x="1751161" y="2343314"/>
        <a:ext cx="2893159" cy="1446579"/>
      </dsp:txXfrm>
    </dsp:sp>
    <dsp:sp modelId="{5C811F20-9048-4A63-8D30-9FED3C597A8A}">
      <dsp:nvSpPr>
        <dsp:cNvPr id="0" name=""/>
        <dsp:cNvSpPr/>
      </dsp:nvSpPr>
      <dsp:spPr>
        <a:xfrm>
          <a:off x="799" y="4397458"/>
          <a:ext cx="2893159" cy="1446579"/>
        </a:xfrm>
        <a:prstGeom prst="rect">
          <a:avLst/>
        </a:prstGeom>
        <a:solidFill>
          <a:srgbClr val="32E1EA"/>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GB" sz="1600" b="1" kern="1200" dirty="0">
              <a:solidFill>
                <a:sysClr val="windowText" lastClr="000000"/>
              </a:solidFill>
            </a:rPr>
            <a:t>Partial defences: </a:t>
          </a:r>
        </a:p>
        <a:p>
          <a:pPr lvl="0" algn="ctr" defTabSz="711200">
            <a:lnSpc>
              <a:spcPct val="90000"/>
            </a:lnSpc>
            <a:spcBef>
              <a:spcPct val="0"/>
            </a:spcBef>
            <a:spcAft>
              <a:spcPct val="35000"/>
            </a:spcAft>
          </a:pPr>
          <a:r>
            <a:rPr lang="en-GB" sz="1600" b="1" kern="1200" dirty="0">
              <a:solidFill>
                <a:sysClr val="windowText" lastClr="000000"/>
              </a:solidFill>
            </a:rPr>
            <a:t>Loss of control</a:t>
          </a:r>
        </a:p>
        <a:p>
          <a:pPr lvl="0" algn="ctr" defTabSz="711200">
            <a:lnSpc>
              <a:spcPct val="90000"/>
            </a:lnSpc>
            <a:spcBef>
              <a:spcPct val="0"/>
            </a:spcBef>
            <a:spcAft>
              <a:spcPct val="35000"/>
            </a:spcAft>
          </a:pPr>
          <a:r>
            <a:rPr lang="en-GB" sz="1600" b="1" kern="1200" dirty="0">
              <a:solidFill>
                <a:sysClr val="windowText" lastClr="000000"/>
              </a:solidFill>
            </a:rPr>
            <a:t>Diminished responsibility</a:t>
          </a:r>
        </a:p>
      </dsp:txBody>
      <dsp:txXfrm>
        <a:off x="799" y="4397458"/>
        <a:ext cx="2893159" cy="1446579"/>
      </dsp:txXfrm>
    </dsp:sp>
    <dsp:sp modelId="{88A84F63-0EA0-481F-B156-45930FC85CF9}">
      <dsp:nvSpPr>
        <dsp:cNvPr id="0" name=""/>
        <dsp:cNvSpPr/>
      </dsp:nvSpPr>
      <dsp:spPr>
        <a:xfrm>
          <a:off x="7002246" y="2343314"/>
          <a:ext cx="2893159" cy="1446579"/>
        </a:xfrm>
        <a:prstGeom prst="rect">
          <a:avLst/>
        </a:prstGeom>
        <a:solidFill>
          <a:srgbClr val="32E1EA"/>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GB" sz="1600" b="1" kern="1200" dirty="0">
              <a:solidFill>
                <a:sysClr val="windowText" lastClr="000000"/>
              </a:solidFill>
            </a:rPr>
            <a:t>Manslaughter</a:t>
          </a:r>
        </a:p>
      </dsp:txBody>
      <dsp:txXfrm>
        <a:off x="7002246" y="2343314"/>
        <a:ext cx="2893159" cy="1446579"/>
      </dsp:txXfrm>
    </dsp:sp>
    <dsp:sp modelId="{89919B0B-87FD-43F0-871F-A6C34B59A46B}">
      <dsp:nvSpPr>
        <dsp:cNvPr id="0" name=""/>
        <dsp:cNvSpPr/>
      </dsp:nvSpPr>
      <dsp:spPr>
        <a:xfrm>
          <a:off x="5251884" y="4397458"/>
          <a:ext cx="2893159" cy="1446579"/>
        </a:xfrm>
        <a:prstGeom prst="rect">
          <a:avLst/>
        </a:prstGeom>
        <a:solidFill>
          <a:srgbClr val="32E1EA"/>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GB" sz="1600" b="1" kern="1200" dirty="0">
              <a:solidFill>
                <a:sysClr val="windowText" lastClr="000000"/>
              </a:solidFill>
            </a:rPr>
            <a:t>Voluntary Manslaughter</a:t>
          </a:r>
        </a:p>
      </dsp:txBody>
      <dsp:txXfrm>
        <a:off x="5251884" y="4397458"/>
        <a:ext cx="2893159" cy="1446579"/>
      </dsp:txXfrm>
    </dsp:sp>
    <dsp:sp modelId="{91F54E6C-5B45-48ED-A938-1FBB9C820134}">
      <dsp:nvSpPr>
        <dsp:cNvPr id="0" name=""/>
        <dsp:cNvSpPr/>
      </dsp:nvSpPr>
      <dsp:spPr>
        <a:xfrm>
          <a:off x="8752608" y="4397458"/>
          <a:ext cx="2893159" cy="1446579"/>
        </a:xfrm>
        <a:prstGeom prst="rect">
          <a:avLst/>
        </a:prstGeom>
        <a:solidFill>
          <a:srgbClr val="32E1EA"/>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GB" sz="1600" b="1" kern="1200" dirty="0">
              <a:solidFill>
                <a:sysClr val="windowText" lastClr="000000"/>
              </a:solidFill>
            </a:rPr>
            <a:t>Involuntary Manslaughter</a:t>
          </a:r>
        </a:p>
      </dsp:txBody>
      <dsp:txXfrm>
        <a:off x="8752608" y="4397458"/>
        <a:ext cx="2893159" cy="1446579"/>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2305FD-63AE-42F6-A30E-D439425CD8EE}" type="datetimeFigureOut">
              <a:rPr lang="en-GB" smtClean="0"/>
              <a:t>18/02/2021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6C0411-73AC-4571-A858-6F6A71A89CD5}" type="slidenum">
              <a:rPr lang="en-GB" smtClean="0"/>
              <a:t>‹#›</a:t>
            </a:fld>
            <a:endParaRPr lang="en-GB"/>
          </a:p>
        </p:txBody>
      </p:sp>
    </p:spTree>
    <p:extLst>
      <p:ext uri="{BB962C8B-B14F-4D97-AF65-F5344CB8AC3E}">
        <p14:creationId xmlns:p14="http://schemas.microsoft.com/office/powerpoint/2010/main" val="32420940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5"/>
          </p:nvPr>
        </p:nvSpPr>
        <p:spPr/>
        <p:txBody>
          <a:bodyPr/>
          <a:lstStyle/>
          <a:p>
            <a:fld id="{A06C0411-73AC-4571-A858-6F6A71A89CD5}" type="slidenum">
              <a:rPr lang="en-GB" smtClean="0"/>
              <a:t>5</a:t>
            </a:fld>
            <a:endParaRPr lang="en-GB"/>
          </a:p>
        </p:txBody>
      </p:sp>
    </p:spTree>
    <p:extLst>
      <p:ext uri="{BB962C8B-B14F-4D97-AF65-F5344CB8AC3E}">
        <p14:creationId xmlns:p14="http://schemas.microsoft.com/office/powerpoint/2010/main" val="1882877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xmlns=""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Date Placeholder 9">
            <a:extLst>
              <a:ext uri="{FF2B5EF4-FFF2-40B4-BE49-F238E27FC236}">
                <a16:creationId xmlns:a16="http://schemas.microsoft.com/office/drawing/2014/main" xmlns=""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2/18/2021</a:t>
            </a:fld>
            <a:endParaRPr lang="en-US" dirty="0"/>
          </a:p>
        </p:txBody>
      </p:sp>
      <p:sp>
        <p:nvSpPr>
          <p:cNvPr id="24" name="Footer Placeholder 23">
            <a:extLst>
              <a:ext uri="{FF2B5EF4-FFF2-40B4-BE49-F238E27FC236}">
                <a16:creationId xmlns:a16="http://schemas.microsoft.com/office/drawing/2014/main" xmlns="" id="{EF9C3DE0-E7F5-4B4D-B5AF-CDE724CE79A3}"/>
              </a:ext>
            </a:extLst>
          </p:cNvPr>
          <p:cNvSpPr>
            <a:spLocks noGrp="1"/>
          </p:cNvSpPr>
          <p:nvPr>
            <p:ph type="ftr" sz="quarter" idx="11"/>
          </p:nvPr>
        </p:nvSpPr>
        <p:spPr>
          <a:xfrm>
            <a:off x="4654295" y="6170490"/>
            <a:ext cx="5588349" cy="457200"/>
          </a:xfrm>
        </p:spPr>
        <p:txBody>
          <a:bodyPr/>
          <a:lstStyle/>
          <a:p>
            <a:endParaRPr lang="en-US" dirty="0"/>
          </a:p>
        </p:txBody>
      </p:sp>
      <p:sp>
        <p:nvSpPr>
          <p:cNvPr id="25" name="Slide Number Placeholder 24">
            <a:extLst>
              <a:ext uri="{FF2B5EF4-FFF2-40B4-BE49-F238E27FC236}">
                <a16:creationId xmlns:a16="http://schemas.microsoft.com/office/drawing/2014/main" xmlns=""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dirty="0"/>
          </a:p>
        </p:txBody>
      </p:sp>
      <p:sp>
        <p:nvSpPr>
          <p:cNvPr id="4" name="Freeform: Shape 3">
            <a:extLst>
              <a:ext uri="{FF2B5EF4-FFF2-40B4-BE49-F238E27FC236}">
                <a16:creationId xmlns:a16="http://schemas.microsoft.com/office/drawing/2014/main" xmlns=""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xmlns=""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xmlns=""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9975316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xmlns="" id="{6923EF53-7767-4C94-BEF6-D452927945DA}"/>
              </a:ext>
            </a:extLst>
          </p:cNvPr>
          <p:cNvSpPr>
            <a:spLocks noGrp="1"/>
          </p:cNvSpPr>
          <p:nvPr>
            <p:ph type="dt" sz="half" idx="10"/>
          </p:nvPr>
        </p:nvSpPr>
        <p:spPr/>
        <p:txBody>
          <a:bodyPr/>
          <a:lstStyle/>
          <a:p>
            <a:fld id="{22F3E5F3-28EE-488F-BD53-B744C06C3DEC}" type="datetime1">
              <a:rPr lang="en-US" smtClean="0"/>
              <a:t>2/18/2021</a:t>
            </a:fld>
            <a:endParaRPr lang="en-US" dirty="0"/>
          </a:p>
        </p:txBody>
      </p:sp>
      <p:sp>
        <p:nvSpPr>
          <p:cNvPr id="11" name="Footer Placeholder 10">
            <a:extLst>
              <a:ext uri="{FF2B5EF4-FFF2-40B4-BE49-F238E27FC236}">
                <a16:creationId xmlns:a16="http://schemas.microsoft.com/office/drawing/2014/main" xmlns="" id="{ACF12700-F905-4CFA-970C-C81E05A64D5B}"/>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xmlns=""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3338312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xmlns=""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xmlns=""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xmlns=""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xmlns=""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xmlns=""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xmlns=""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xmlns=""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xmlns=""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Shape 55">
              <a:extLst>
                <a:ext uri="{FF2B5EF4-FFF2-40B4-BE49-F238E27FC236}">
                  <a16:creationId xmlns:a16="http://schemas.microsoft.com/office/drawing/2014/main" xmlns=""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a16="http://schemas.microsoft.com/office/drawing/2014/main" xmlns=""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9" name="Group 8">
            <a:extLst>
              <a:ext uri="{FF2B5EF4-FFF2-40B4-BE49-F238E27FC236}">
                <a16:creationId xmlns:a16="http://schemas.microsoft.com/office/drawing/2014/main" xmlns=""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xmlns=""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xmlns=""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xmlns=""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xmlns=""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endParaRPr lang="en-US" dirty="0"/>
          </a:p>
        </p:txBody>
      </p:sp>
      <p:sp>
        <p:nvSpPr>
          <p:cNvPr id="23" name="Footer Placeholder 22">
            <a:extLst>
              <a:ext uri="{FF2B5EF4-FFF2-40B4-BE49-F238E27FC236}">
                <a16:creationId xmlns:a16="http://schemas.microsoft.com/office/drawing/2014/main" xmlns="" id="{E197B67B-BA44-4D2A-B31D-35A89323C4B1}"/>
              </a:ext>
            </a:extLst>
          </p:cNvPr>
          <p:cNvSpPr>
            <a:spLocks noGrp="1"/>
          </p:cNvSpPr>
          <p:nvPr>
            <p:ph type="ftr" sz="quarter" idx="11"/>
          </p:nvPr>
        </p:nvSpPr>
        <p:spPr>
          <a:xfrm>
            <a:off x="4654296" y="6170490"/>
            <a:ext cx="5713314" cy="457200"/>
          </a:xfrm>
        </p:spPr>
        <p:txBody>
          <a:bodyPr/>
          <a:lstStyle/>
          <a:p>
            <a:endParaRPr lang="en-US" dirty="0"/>
          </a:p>
        </p:txBody>
      </p:sp>
      <p:sp>
        <p:nvSpPr>
          <p:cNvPr id="27" name="Slide Number Placeholder 26">
            <a:extLst>
              <a:ext uri="{FF2B5EF4-FFF2-40B4-BE49-F238E27FC236}">
                <a16:creationId xmlns:a16="http://schemas.microsoft.com/office/drawing/2014/main" xmlns=""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xmlns=""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2/18/2021</a:t>
            </a:fld>
            <a:endParaRPr lang="en-US" dirty="0"/>
          </a:p>
        </p:txBody>
      </p:sp>
    </p:spTree>
    <p:extLst>
      <p:ext uri="{BB962C8B-B14F-4D97-AF65-F5344CB8AC3E}">
        <p14:creationId xmlns:p14="http://schemas.microsoft.com/office/powerpoint/2010/main" val="19491086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xmlns="" id="{7C1D6427-F07F-4D50-B151-455100AF70FF}"/>
              </a:ext>
            </a:extLst>
          </p:cNvPr>
          <p:cNvSpPr>
            <a:spLocks noGrp="1"/>
          </p:cNvSpPr>
          <p:nvPr>
            <p:ph type="dt" sz="half" idx="10"/>
          </p:nvPr>
        </p:nvSpPr>
        <p:spPr/>
        <p:txBody>
          <a:bodyPr/>
          <a:lstStyle/>
          <a:p>
            <a:fld id="{D0158CFD-9357-46BE-A189-D637A67C8730}" type="datetime1">
              <a:rPr lang="en-US" smtClean="0"/>
              <a:t>2/18/2021</a:t>
            </a:fld>
            <a:endParaRPr lang="en-US" dirty="0"/>
          </a:p>
        </p:txBody>
      </p:sp>
      <p:sp>
        <p:nvSpPr>
          <p:cNvPr id="9" name="Footer Placeholder 8">
            <a:extLst>
              <a:ext uri="{FF2B5EF4-FFF2-40B4-BE49-F238E27FC236}">
                <a16:creationId xmlns:a16="http://schemas.microsoft.com/office/drawing/2014/main" xmlns="" id="{479EFBB2-C5E0-4D57-AB1D-3AA907ECFD7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xmlns=""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8261839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xmlns="" id="{3771BF97-4D2A-43A4-8CDC-2250017EB045}"/>
              </a:ext>
            </a:extLst>
          </p:cNvPr>
          <p:cNvSpPr>
            <a:spLocks noGrp="1"/>
          </p:cNvSpPr>
          <p:nvPr>
            <p:ph type="dt" sz="half" idx="10"/>
          </p:nvPr>
        </p:nvSpPr>
        <p:spPr/>
        <p:txBody>
          <a:bodyPr/>
          <a:lstStyle/>
          <a:p>
            <a:fld id="{7B4742EE-B331-4632-BD10-A82FED6B6FC0}" type="datetime1">
              <a:rPr lang="en-US" smtClean="0"/>
              <a:t>2/18/2021</a:t>
            </a:fld>
            <a:endParaRPr lang="en-US" dirty="0"/>
          </a:p>
        </p:txBody>
      </p:sp>
      <p:sp>
        <p:nvSpPr>
          <p:cNvPr id="11" name="Footer Placeholder 10">
            <a:extLst>
              <a:ext uri="{FF2B5EF4-FFF2-40B4-BE49-F238E27FC236}">
                <a16:creationId xmlns:a16="http://schemas.microsoft.com/office/drawing/2014/main" xmlns="" id="{6020661A-DA07-4679-9226-945B5DD2480C}"/>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xmlns=""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3" name="Title 12">
            <a:extLst>
              <a:ext uri="{FF2B5EF4-FFF2-40B4-BE49-F238E27FC236}">
                <a16:creationId xmlns:a16="http://schemas.microsoft.com/office/drawing/2014/main" xmlns=""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7732513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xmlns="" id="{CF30096C-3491-4EF2-ABB2-D57F3F4B5BD5}"/>
              </a:ext>
            </a:extLst>
          </p:cNvPr>
          <p:cNvSpPr>
            <a:spLocks noGrp="1"/>
          </p:cNvSpPr>
          <p:nvPr>
            <p:ph type="dt" sz="half" idx="10"/>
          </p:nvPr>
        </p:nvSpPr>
        <p:spPr/>
        <p:txBody>
          <a:bodyPr/>
          <a:lstStyle/>
          <a:p>
            <a:fld id="{451BA835-D13F-49F4-8F11-5D576AC65FAD}" type="datetime1">
              <a:rPr lang="en-US" smtClean="0"/>
              <a:t>2/18/2021</a:t>
            </a:fld>
            <a:endParaRPr lang="en-US" dirty="0"/>
          </a:p>
        </p:txBody>
      </p:sp>
      <p:sp>
        <p:nvSpPr>
          <p:cNvPr id="7" name="Footer Placeholder 6">
            <a:extLst>
              <a:ext uri="{FF2B5EF4-FFF2-40B4-BE49-F238E27FC236}">
                <a16:creationId xmlns:a16="http://schemas.microsoft.com/office/drawing/2014/main" xmlns="" id="{79DA3A85-7147-4F32-944A-B079AF5147E2}"/>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xmlns=""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1858453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xmlns="" id="{209BEFCA-6D6F-4F26-823F-C86CA694B830}"/>
              </a:ext>
            </a:extLst>
          </p:cNvPr>
          <p:cNvSpPr>
            <a:spLocks noGrp="1"/>
          </p:cNvSpPr>
          <p:nvPr>
            <p:ph type="dt" sz="half" idx="10"/>
          </p:nvPr>
        </p:nvSpPr>
        <p:spPr/>
        <p:txBody>
          <a:bodyPr/>
          <a:lstStyle/>
          <a:p>
            <a:fld id="{ADBD1799-ACB5-4CB2-86A2-5C574F1C8706}" type="datetime1">
              <a:rPr lang="en-US" smtClean="0"/>
              <a:t>2/18/2021</a:t>
            </a:fld>
            <a:endParaRPr lang="en-US" dirty="0"/>
          </a:p>
        </p:txBody>
      </p:sp>
      <p:sp>
        <p:nvSpPr>
          <p:cNvPr id="6" name="Footer Placeholder 5">
            <a:extLst>
              <a:ext uri="{FF2B5EF4-FFF2-40B4-BE49-F238E27FC236}">
                <a16:creationId xmlns:a16="http://schemas.microsoft.com/office/drawing/2014/main" xmlns="" id="{BC2EE2C9-E87D-4495-9EDA-6BC0EDC2709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xmlns=""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0160914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xmlns=""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2/18/2021</a:t>
            </a:fld>
            <a:endParaRPr lang="en-US" dirty="0"/>
          </a:p>
        </p:txBody>
      </p:sp>
      <p:sp>
        <p:nvSpPr>
          <p:cNvPr id="9" name="Footer Placeholder 8">
            <a:extLst>
              <a:ext uri="{FF2B5EF4-FFF2-40B4-BE49-F238E27FC236}">
                <a16:creationId xmlns:a16="http://schemas.microsoft.com/office/drawing/2014/main" xmlns="" id="{ED5580C6-5CD7-4CDD-977D-0533C84F2F45}"/>
              </a:ext>
            </a:extLst>
          </p:cNvPr>
          <p:cNvSpPr>
            <a:spLocks noGrp="1"/>
          </p:cNvSpPr>
          <p:nvPr>
            <p:ph type="ftr" sz="quarter" idx="11"/>
          </p:nvPr>
        </p:nvSpPr>
        <p:spPr>
          <a:xfrm>
            <a:off x="1280160" y="6170490"/>
            <a:ext cx="6949440" cy="457200"/>
          </a:xfrm>
        </p:spPr>
        <p:txBody>
          <a:bodyPr/>
          <a:lstStyle/>
          <a:p>
            <a:endParaRPr lang="en-US" dirty="0"/>
          </a:p>
        </p:txBody>
      </p:sp>
      <p:sp>
        <p:nvSpPr>
          <p:cNvPr id="10" name="Slide Number Placeholder 9">
            <a:extLst>
              <a:ext uri="{FF2B5EF4-FFF2-40B4-BE49-F238E27FC236}">
                <a16:creationId xmlns:a16="http://schemas.microsoft.com/office/drawing/2014/main" xmlns=""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9807084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xmlns=""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2/18/2021</a:t>
            </a:fld>
            <a:endParaRPr lang="en-US" dirty="0"/>
          </a:p>
        </p:txBody>
      </p:sp>
      <p:sp>
        <p:nvSpPr>
          <p:cNvPr id="12" name="Footer Placeholder 11">
            <a:extLst>
              <a:ext uri="{FF2B5EF4-FFF2-40B4-BE49-F238E27FC236}">
                <a16:creationId xmlns:a16="http://schemas.microsoft.com/office/drawing/2014/main" xmlns=""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dirty="0"/>
          </a:p>
        </p:txBody>
      </p:sp>
      <p:sp>
        <p:nvSpPr>
          <p:cNvPr id="13" name="Slide Number Placeholder 12">
            <a:extLst>
              <a:ext uri="{FF2B5EF4-FFF2-40B4-BE49-F238E27FC236}">
                <a16:creationId xmlns:a16="http://schemas.microsoft.com/office/drawing/2014/main" xmlns=""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3358079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xmlns="" id="{36397E4A-EB6A-4FA6-AA4F-69EA0C70FDC9}"/>
              </a:ext>
            </a:extLst>
          </p:cNvPr>
          <p:cNvSpPr>
            <a:spLocks noGrp="1"/>
          </p:cNvSpPr>
          <p:nvPr>
            <p:ph type="dt" sz="half" idx="10"/>
          </p:nvPr>
        </p:nvSpPr>
        <p:spPr/>
        <p:txBody>
          <a:bodyPr/>
          <a:lstStyle/>
          <a:p>
            <a:fld id="{6F86ED0C-1DA7-41F0-94CF-6218B1FEDFF1}" type="datetime1">
              <a:rPr lang="en-US" smtClean="0"/>
              <a:t>2/18/2021</a:t>
            </a:fld>
            <a:endParaRPr lang="en-US" dirty="0"/>
          </a:p>
        </p:txBody>
      </p:sp>
      <p:sp>
        <p:nvSpPr>
          <p:cNvPr id="8" name="Footer Placeholder 7">
            <a:extLst>
              <a:ext uri="{FF2B5EF4-FFF2-40B4-BE49-F238E27FC236}">
                <a16:creationId xmlns:a16="http://schemas.microsoft.com/office/drawing/2014/main" xmlns="" id="{051A2F5D-7AC4-4F91-965A-7B6A45D6F41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xmlns=""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2199467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2/18/2021</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dirty="0"/>
          </a:p>
        </p:txBody>
      </p:sp>
      <p:cxnSp>
        <p:nvCxnSpPr>
          <p:cNvPr id="7" name="Straight Connector 6" title="Rule Line">
            <a:extLst>
              <a:ext uri="{FF2B5EF4-FFF2-40B4-BE49-F238E27FC236}">
                <a16:creationId xmlns:a16="http://schemas.microsoft.com/office/drawing/2014/main" xmlns=""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10406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2/18/2021</a:t>
            </a:fld>
            <a:endParaRPr lang="en-US" dirty="0"/>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dirty="0"/>
          </a:p>
        </p:txBody>
      </p:sp>
      <p:cxnSp>
        <p:nvCxnSpPr>
          <p:cNvPr id="9" name="Straight Connector 8" title="Rule Line">
            <a:extLst>
              <a:ext uri="{FF2B5EF4-FFF2-40B4-BE49-F238E27FC236}">
                <a16:creationId xmlns:a16="http://schemas.microsoft.com/office/drawing/2014/main" xmlns=""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3002935"/>
      </p:ext>
    </p:extLst>
  </p:cSld>
  <p:clrMap bg1="lt1" tx1="dk1" bg2="lt2" tx2="dk2" accent1="accent1" accent2="accent2" accent3="accent3" accent4="accent4" accent5="accent5" accent6="accent6" hlink="hlink" folHlink="folHlink"/>
  <p:sldLayoutIdLst>
    <p:sldLayoutId id="2147484077" r:id="rId1"/>
    <p:sldLayoutId id="2147484078" r:id="rId2"/>
    <p:sldLayoutId id="2147484079" r:id="rId3"/>
    <p:sldLayoutId id="2147484080" r:id="rId4"/>
    <p:sldLayoutId id="2147484081" r:id="rId5"/>
    <p:sldLayoutId id="2147484071" r:id="rId6"/>
    <p:sldLayoutId id="2147484076" r:id="rId7"/>
    <p:sldLayoutId id="2147484072" r:id="rId8"/>
    <p:sldLayoutId id="2147484073" r:id="rId9"/>
    <p:sldLayoutId id="2147484074" r:id="rId10"/>
    <p:sldLayoutId id="2147484075"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7.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9.xml"/><Relationship Id="rId7" Type="http://schemas.openxmlformats.org/officeDocument/2006/relationships/image" Target="../media/image6.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1.xml"/><Relationship Id="rId9"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4" Type="http://schemas.openxmlformats.org/officeDocument/2006/relationships/image" Target="../media/image2.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4" Type="http://schemas.openxmlformats.org/officeDocument/2006/relationships/image" Target="../media/image2.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4" Type="http://schemas.openxmlformats.org/officeDocument/2006/relationships/image" Target="../media/image2.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4" Type="http://schemas.openxmlformats.org/officeDocument/2006/relationships/image" Target="../media/image2.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4" Type="http://schemas.openxmlformats.org/officeDocument/2006/relationships/image" Target="../media/image2.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45" name="Rectangle 70">
            <a:extLst>
              <a:ext uri="{FF2B5EF4-FFF2-40B4-BE49-F238E27FC236}">
                <a16:creationId xmlns:a16="http://schemas.microsoft.com/office/drawing/2014/main" xmlns="" id="{0DBF1ABE-8590-450D-BB49-BDDCCF3EEA9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046" name="Freeform: Shape 72">
            <a:extLst>
              <a:ext uri="{FF2B5EF4-FFF2-40B4-BE49-F238E27FC236}">
                <a16:creationId xmlns:a16="http://schemas.microsoft.com/office/drawing/2014/main" xmlns="" id="{DCD36D47-40B7-494B-B249-3CBA333DE2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Shape 74">
            <a:extLst>
              <a:ext uri="{FF2B5EF4-FFF2-40B4-BE49-F238E27FC236}">
                <a16:creationId xmlns:a16="http://schemas.microsoft.com/office/drawing/2014/main" xmlns="" id="{FBA7E51E-7B6A-4A79-8F84-47C845C7A2C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35374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77" name="Freeform: Shape 76">
            <a:extLst>
              <a:ext uri="{FF2B5EF4-FFF2-40B4-BE49-F238E27FC236}">
                <a16:creationId xmlns:a16="http://schemas.microsoft.com/office/drawing/2014/main" xmlns="" id="{03C85561-90D2-4AFA-B2C5-F2D61D86C2B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xmlns="" id="{518C6572-A88D-4364-9267-144ABFE96B28}"/>
              </a:ext>
            </a:extLst>
          </p:cNvPr>
          <p:cNvSpPr>
            <a:spLocks noGrp="1"/>
          </p:cNvSpPr>
          <p:nvPr>
            <p:ph type="ctrTitle"/>
          </p:nvPr>
        </p:nvSpPr>
        <p:spPr>
          <a:xfrm>
            <a:off x="7954751" y="1479250"/>
            <a:ext cx="4165964" cy="1637564"/>
          </a:xfrm>
        </p:spPr>
        <p:txBody>
          <a:bodyPr anchor="b">
            <a:noAutofit/>
          </a:bodyPr>
          <a:lstStyle/>
          <a:p>
            <a:r>
              <a:rPr lang="en-GB" sz="6600" b="1">
                <a:latin typeface="Arial Nova Cond" panose="020B0506020202020204" pitchFamily="34" charset="0"/>
              </a:rPr>
              <a:t>HOMICIDE</a:t>
            </a:r>
            <a:endParaRPr lang="en-GB" sz="6600" b="1" dirty="0">
              <a:latin typeface="Arial Nova Cond" panose="020B0506020202020204" pitchFamily="34" charset="0"/>
            </a:endParaRPr>
          </a:p>
        </p:txBody>
      </p:sp>
      <p:sp>
        <p:nvSpPr>
          <p:cNvPr id="3" name="Subtitle 2">
            <a:extLst>
              <a:ext uri="{FF2B5EF4-FFF2-40B4-BE49-F238E27FC236}">
                <a16:creationId xmlns:a16="http://schemas.microsoft.com/office/drawing/2014/main" xmlns="" id="{00A315CE-535D-4317-BD32-BBB9AEE4DF7F}"/>
              </a:ext>
            </a:extLst>
          </p:cNvPr>
          <p:cNvSpPr>
            <a:spLocks noGrp="1"/>
          </p:cNvSpPr>
          <p:nvPr>
            <p:ph type="subTitle" idx="1"/>
          </p:nvPr>
        </p:nvSpPr>
        <p:spPr>
          <a:xfrm>
            <a:off x="9005317" y="4596064"/>
            <a:ext cx="1638241" cy="744935"/>
          </a:xfrm>
        </p:spPr>
        <p:txBody>
          <a:bodyPr anchor="t">
            <a:normAutofit/>
          </a:bodyPr>
          <a:lstStyle/>
          <a:p>
            <a:r>
              <a:rPr lang="en-GB" dirty="0"/>
              <a:t>Lecture</a:t>
            </a:r>
          </a:p>
        </p:txBody>
      </p:sp>
      <p:pic>
        <p:nvPicPr>
          <p:cNvPr id="4" name="Picture 4" descr="REVEALED: How foreigners are responsible for 95% of mafia murders and which  day you're most likely to be murdered in Spain - Olive Press News Spain">
            <a:extLst>
              <a:ext uri="{FF2B5EF4-FFF2-40B4-BE49-F238E27FC236}">
                <a16:creationId xmlns:a16="http://schemas.microsoft.com/office/drawing/2014/main" xmlns="" id="{7D208DCF-46AA-484F-9F58-EFD2468C57B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7473" y="1359145"/>
            <a:ext cx="6015643" cy="3609386"/>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6" name="Recorded Sound">
            <a:hlinkClick r:id="" action="ppaction://media"/>
            <a:extLst>
              <a:ext uri="{FF2B5EF4-FFF2-40B4-BE49-F238E27FC236}">
                <a16:creationId xmlns:a16="http://schemas.microsoft.com/office/drawing/2014/main" xmlns="" id="{70B80A42-4049-4CCE-91A9-27B57469657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37841" y="6083994"/>
            <a:ext cx="487363" cy="487363"/>
          </a:xfrm>
          <a:prstGeom prst="rect">
            <a:avLst/>
          </a:prstGeom>
        </p:spPr>
      </p:pic>
    </p:spTree>
    <p:extLst>
      <p:ext uri="{BB962C8B-B14F-4D97-AF65-F5344CB8AC3E}">
        <p14:creationId xmlns:p14="http://schemas.microsoft.com/office/powerpoint/2010/main" val="2345718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9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xmlns="" id="{B880BCB5-05AB-498E-90CF-8015E42695ED}"/>
              </a:ext>
            </a:extLst>
          </p:cNvPr>
          <p:cNvGraphicFramePr/>
          <p:nvPr>
            <p:extLst>
              <p:ext uri="{D42A27DB-BD31-4B8C-83A1-F6EECF244321}">
                <p14:modId xmlns:p14="http://schemas.microsoft.com/office/powerpoint/2010/main" val="2416920130"/>
              </p:ext>
            </p:extLst>
          </p:nvPr>
        </p:nvGraphicFramePr>
        <p:xfrm>
          <a:off x="401052" y="144379"/>
          <a:ext cx="11646568" cy="613320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xmlns="" id="{C61515F8-2433-4CD6-BA5B-0EEA748D5AB2}"/>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24591" y="6222247"/>
            <a:ext cx="487363" cy="487363"/>
          </a:xfrm>
          <a:prstGeom prst="rect">
            <a:avLst/>
          </a:prstGeom>
        </p:spPr>
      </p:pic>
    </p:spTree>
    <p:extLst>
      <p:ext uri="{BB962C8B-B14F-4D97-AF65-F5344CB8AC3E}">
        <p14:creationId xmlns:p14="http://schemas.microsoft.com/office/powerpoint/2010/main" val="1109562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23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xmlns="" id="{0DBF1ABE-8590-450D-BB49-BDDCCF3EEA9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73" name="Freeform: Shape 72">
            <a:extLst>
              <a:ext uri="{FF2B5EF4-FFF2-40B4-BE49-F238E27FC236}">
                <a16:creationId xmlns:a16="http://schemas.microsoft.com/office/drawing/2014/main" xmlns="" id="{391F8D69-709A-4575-A393-B4C26481AF3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966083" y="0"/>
            <a:ext cx="9841377" cy="6858000"/>
          </a:xfrm>
          <a:custGeom>
            <a:avLst/>
            <a:gdLst>
              <a:gd name="connsiteX0" fmla="*/ 8218354 w 9841377"/>
              <a:gd name="connsiteY0" fmla="*/ 0 h 6858000"/>
              <a:gd name="connsiteX1" fmla="*/ 5551962 w 9841377"/>
              <a:gd name="connsiteY1" fmla="*/ 0 h 6858000"/>
              <a:gd name="connsiteX2" fmla="*/ 5482342 w 9841377"/>
              <a:gd name="connsiteY2" fmla="*/ 0 h 6858000"/>
              <a:gd name="connsiteX3" fmla="*/ 4359035 w 9841377"/>
              <a:gd name="connsiteY3" fmla="*/ 0 h 6858000"/>
              <a:gd name="connsiteX4" fmla="*/ 4289415 w 9841377"/>
              <a:gd name="connsiteY4" fmla="*/ 0 h 6858000"/>
              <a:gd name="connsiteX5" fmla="*/ 1623023 w 9841377"/>
              <a:gd name="connsiteY5" fmla="*/ 0 h 6858000"/>
              <a:gd name="connsiteX6" fmla="*/ 1600899 w 9841377"/>
              <a:gd name="connsiteY6" fmla="*/ 14997 h 6858000"/>
              <a:gd name="connsiteX7" fmla="*/ 0 w 9841377"/>
              <a:gd name="connsiteY7" fmla="*/ 3621656 h 6858000"/>
              <a:gd name="connsiteX8" fmla="*/ 1874350 w 9841377"/>
              <a:gd name="connsiteY8" fmla="*/ 6374814 h 6858000"/>
              <a:gd name="connsiteX9" fmla="*/ 2390998 w 9841377"/>
              <a:gd name="connsiteY9" fmla="*/ 6780599 h 6858000"/>
              <a:gd name="connsiteX10" fmla="*/ 2502754 w 9841377"/>
              <a:gd name="connsiteY10" fmla="*/ 6858000 h 6858000"/>
              <a:gd name="connsiteX11" fmla="*/ 4289415 w 9841377"/>
              <a:gd name="connsiteY11" fmla="*/ 6858000 h 6858000"/>
              <a:gd name="connsiteX12" fmla="*/ 4359035 w 9841377"/>
              <a:gd name="connsiteY12" fmla="*/ 6858000 h 6858000"/>
              <a:gd name="connsiteX13" fmla="*/ 5482342 w 9841377"/>
              <a:gd name="connsiteY13" fmla="*/ 6858000 h 6858000"/>
              <a:gd name="connsiteX14" fmla="*/ 5551962 w 9841377"/>
              <a:gd name="connsiteY14" fmla="*/ 6858000 h 6858000"/>
              <a:gd name="connsiteX15" fmla="*/ 7338623 w 9841377"/>
              <a:gd name="connsiteY15" fmla="*/ 6858000 h 6858000"/>
              <a:gd name="connsiteX16" fmla="*/ 7450379 w 9841377"/>
              <a:gd name="connsiteY16" fmla="*/ 6780599 h 6858000"/>
              <a:gd name="connsiteX17" fmla="*/ 7967027 w 9841377"/>
              <a:gd name="connsiteY17" fmla="*/ 6374814 h 6858000"/>
              <a:gd name="connsiteX18" fmla="*/ 9841377 w 9841377"/>
              <a:gd name="connsiteY18" fmla="*/ 3621656 h 6858000"/>
              <a:gd name="connsiteX19" fmla="*/ 8240478 w 9841377"/>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841377" h="6858000">
                <a:moveTo>
                  <a:pt x="8218354" y="0"/>
                </a:moveTo>
                <a:lnTo>
                  <a:pt x="5551962" y="0"/>
                </a:lnTo>
                <a:lnTo>
                  <a:pt x="5482342" y="0"/>
                </a:lnTo>
                <a:lnTo>
                  <a:pt x="4359035" y="0"/>
                </a:lnTo>
                <a:lnTo>
                  <a:pt x="4289415" y="0"/>
                </a:lnTo>
                <a:lnTo>
                  <a:pt x="1623023" y="0"/>
                </a:lnTo>
                <a:lnTo>
                  <a:pt x="1600899" y="14997"/>
                </a:lnTo>
                <a:cubicBezTo>
                  <a:pt x="573736" y="754641"/>
                  <a:pt x="0" y="2093192"/>
                  <a:pt x="0" y="3621656"/>
                </a:cubicBezTo>
                <a:cubicBezTo>
                  <a:pt x="0" y="4969131"/>
                  <a:pt x="928725" y="5602839"/>
                  <a:pt x="1874350" y="6374814"/>
                </a:cubicBezTo>
                <a:cubicBezTo>
                  <a:pt x="2046553" y="6515397"/>
                  <a:pt x="2217180" y="6653108"/>
                  <a:pt x="2390998" y="6780599"/>
                </a:cubicBezTo>
                <a:lnTo>
                  <a:pt x="2502754" y="6858000"/>
                </a:lnTo>
                <a:lnTo>
                  <a:pt x="4289415" y="6858000"/>
                </a:lnTo>
                <a:lnTo>
                  <a:pt x="4359035" y="6858000"/>
                </a:lnTo>
                <a:lnTo>
                  <a:pt x="5482342" y="6858000"/>
                </a:lnTo>
                <a:lnTo>
                  <a:pt x="5551962" y="6858000"/>
                </a:lnTo>
                <a:lnTo>
                  <a:pt x="7338623" y="6858000"/>
                </a:lnTo>
                <a:lnTo>
                  <a:pt x="7450379" y="6780599"/>
                </a:lnTo>
                <a:cubicBezTo>
                  <a:pt x="7624197" y="6653108"/>
                  <a:pt x="7794824" y="6515397"/>
                  <a:pt x="7967027" y="6374814"/>
                </a:cubicBezTo>
                <a:cubicBezTo>
                  <a:pt x="8912652" y="5602839"/>
                  <a:pt x="9841377" y="4969131"/>
                  <a:pt x="9841377" y="3621656"/>
                </a:cubicBezTo>
                <a:cubicBezTo>
                  <a:pt x="9841377" y="2093192"/>
                  <a:pt x="9267641" y="754641"/>
                  <a:pt x="8240478" y="14997"/>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Shape 74">
            <a:extLst>
              <a:ext uri="{FF2B5EF4-FFF2-40B4-BE49-F238E27FC236}">
                <a16:creationId xmlns:a16="http://schemas.microsoft.com/office/drawing/2014/main" xmlns="" id="{C87A50C4-1191-461A-9E09-C8057F2AF0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643035" y="0"/>
            <a:ext cx="2265453" cy="6858000"/>
          </a:xfrm>
          <a:custGeom>
            <a:avLst/>
            <a:gdLst>
              <a:gd name="connsiteX0" fmla="*/ 1117108 w 2265453"/>
              <a:gd name="connsiteY0" fmla="*/ 0 h 6858000"/>
              <a:gd name="connsiteX1" fmla="*/ 1099628 w 2265453"/>
              <a:gd name="connsiteY1" fmla="*/ 0 h 6858000"/>
              <a:gd name="connsiteX2" fmla="*/ 1175238 w 2265453"/>
              <a:gd name="connsiteY2" fmla="*/ 82371 h 6858000"/>
              <a:gd name="connsiteX3" fmla="*/ 2240276 w 2265453"/>
              <a:gd name="connsiteY3" fmla="*/ 3734791 h 6858000"/>
              <a:gd name="connsiteX4" fmla="*/ 274951 w 2265453"/>
              <a:gd name="connsiteY4" fmla="*/ 6634678 h 6858000"/>
              <a:gd name="connsiteX5" fmla="*/ 12802 w 2265453"/>
              <a:gd name="connsiteY5" fmla="*/ 6848127 h 6858000"/>
              <a:gd name="connsiteX6" fmla="*/ 0 w 2265453"/>
              <a:gd name="connsiteY6" fmla="*/ 6858000 h 6858000"/>
              <a:gd name="connsiteX7" fmla="*/ 19410 w 2265453"/>
              <a:gd name="connsiteY7" fmla="*/ 6858000 h 6858000"/>
              <a:gd name="connsiteX8" fmla="*/ 31082 w 2265453"/>
              <a:gd name="connsiteY8" fmla="*/ 6848998 h 6858000"/>
              <a:gd name="connsiteX9" fmla="*/ 293230 w 2265453"/>
              <a:gd name="connsiteY9" fmla="*/ 6635549 h 6858000"/>
              <a:gd name="connsiteX10" fmla="*/ 2258555 w 2265453"/>
              <a:gd name="connsiteY10" fmla="*/ 3735662 h 6858000"/>
              <a:gd name="connsiteX11" fmla="*/ 1193518 w 2265453"/>
              <a:gd name="connsiteY11" fmla="*/ 8324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65453" h="6858000">
                <a:moveTo>
                  <a:pt x="1117108" y="0"/>
                </a:moveTo>
                <a:lnTo>
                  <a:pt x="1099628" y="0"/>
                </a:lnTo>
                <a:lnTo>
                  <a:pt x="1175238" y="82371"/>
                </a:lnTo>
                <a:cubicBezTo>
                  <a:pt x="1926546" y="957940"/>
                  <a:pt x="2303836" y="2277119"/>
                  <a:pt x="2240276" y="3734791"/>
                </a:cubicBezTo>
                <a:cubicBezTo>
                  <a:pt x="2176522" y="5196911"/>
                  <a:pt x="1237280" y="5841173"/>
                  <a:pt x="274951" y="6634678"/>
                </a:cubicBezTo>
                <a:cubicBezTo>
                  <a:pt x="187328" y="6706930"/>
                  <a:pt x="100126" y="6778421"/>
                  <a:pt x="12802" y="6848127"/>
                </a:cubicBezTo>
                <a:lnTo>
                  <a:pt x="0" y="6858000"/>
                </a:lnTo>
                <a:lnTo>
                  <a:pt x="19410" y="6858000"/>
                </a:lnTo>
                <a:lnTo>
                  <a:pt x="31082" y="6848998"/>
                </a:lnTo>
                <a:cubicBezTo>
                  <a:pt x="118405" y="6779292"/>
                  <a:pt x="205608" y="6707801"/>
                  <a:pt x="293230" y="6635549"/>
                </a:cubicBezTo>
                <a:cubicBezTo>
                  <a:pt x="1255560" y="5842045"/>
                  <a:pt x="2194802" y="5197782"/>
                  <a:pt x="2258555" y="3735662"/>
                </a:cubicBezTo>
                <a:cubicBezTo>
                  <a:pt x="2322115" y="2277991"/>
                  <a:pt x="1944825" y="958811"/>
                  <a:pt x="1193518" y="83243"/>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77" name="Freeform: Shape 76">
            <a:extLst>
              <a:ext uri="{FF2B5EF4-FFF2-40B4-BE49-F238E27FC236}">
                <a16:creationId xmlns:a16="http://schemas.microsoft.com/office/drawing/2014/main" xmlns="" id="{BC87DA9F-8DB2-4D48-8716-A928FBB8A5D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81103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79" name="Freeform: Shape 78">
            <a:extLst>
              <a:ext uri="{FF2B5EF4-FFF2-40B4-BE49-F238E27FC236}">
                <a16:creationId xmlns:a16="http://schemas.microsoft.com/office/drawing/2014/main" xmlns="" id="{195EA065-AC5D-431D-927E-87FF0588486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69619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81" name="Freeform: Shape 80">
            <a:extLst>
              <a:ext uri="{FF2B5EF4-FFF2-40B4-BE49-F238E27FC236}">
                <a16:creationId xmlns:a16="http://schemas.microsoft.com/office/drawing/2014/main" xmlns="" id="{46934B3C-D73F-4CD0-95B1-0244D662D1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523292"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xmlns="" id="{6D68C20E-09EF-4EB3-BDBA-FAA779D0217F}"/>
              </a:ext>
            </a:extLst>
          </p:cNvPr>
          <p:cNvSpPr>
            <a:spLocks noGrp="1"/>
          </p:cNvSpPr>
          <p:nvPr>
            <p:ph type="ctrTitle"/>
          </p:nvPr>
        </p:nvSpPr>
        <p:spPr>
          <a:xfrm>
            <a:off x="1743607" y="3912041"/>
            <a:ext cx="8394306" cy="1396053"/>
          </a:xfrm>
        </p:spPr>
        <p:txBody>
          <a:bodyPr anchor="b">
            <a:normAutofit/>
          </a:bodyPr>
          <a:lstStyle/>
          <a:p>
            <a:pPr algn="ctr"/>
            <a:r>
              <a:rPr lang="en-GB" dirty="0"/>
              <a:t>Part 1: Murder</a:t>
            </a:r>
            <a:endParaRPr lang="en-GB"/>
          </a:p>
        </p:txBody>
      </p:sp>
      <p:pic>
        <p:nvPicPr>
          <p:cNvPr id="2050" name="Picture 2" descr="The Legacy of “How to Get Away with Murder” | by Richard LeBeau | Rants and  Raves | Medium">
            <a:extLst>
              <a:ext uri="{FF2B5EF4-FFF2-40B4-BE49-F238E27FC236}">
                <a16:creationId xmlns:a16="http://schemas.microsoft.com/office/drawing/2014/main" xmlns="" id="{4E95689B-1598-4D64-82F4-0317017CFF2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2939868" y="821665"/>
            <a:ext cx="5893806" cy="2946903"/>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xmlns="" id="{271536BB-FC35-4E9D-8FFF-33169CF318D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00941" y="6088146"/>
            <a:ext cx="487363" cy="487363"/>
          </a:xfrm>
          <a:prstGeom prst="rect">
            <a:avLst/>
          </a:prstGeom>
        </p:spPr>
      </p:pic>
    </p:spTree>
    <p:extLst>
      <p:ext uri="{BB962C8B-B14F-4D97-AF65-F5344CB8AC3E}">
        <p14:creationId xmlns:p14="http://schemas.microsoft.com/office/powerpoint/2010/main" val="619858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92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808F122-8449-4AB0-BF32-4E918B5D0B78}"/>
              </a:ext>
            </a:extLst>
          </p:cNvPr>
          <p:cNvSpPr>
            <a:spLocks noGrp="1"/>
          </p:cNvSpPr>
          <p:nvPr>
            <p:ph type="title"/>
          </p:nvPr>
        </p:nvSpPr>
        <p:spPr/>
        <p:txBody>
          <a:bodyPr/>
          <a:lstStyle/>
          <a:p>
            <a:r>
              <a:rPr lang="en-GB" dirty="0"/>
              <a:t>Learning Objectives:</a:t>
            </a:r>
          </a:p>
        </p:txBody>
      </p:sp>
      <p:sp>
        <p:nvSpPr>
          <p:cNvPr id="3" name="Content Placeholder 2">
            <a:extLst>
              <a:ext uri="{FF2B5EF4-FFF2-40B4-BE49-F238E27FC236}">
                <a16:creationId xmlns:a16="http://schemas.microsoft.com/office/drawing/2014/main" xmlns="" id="{AED35679-2A10-4590-9546-AA0704B1635E}"/>
              </a:ext>
            </a:extLst>
          </p:cNvPr>
          <p:cNvSpPr>
            <a:spLocks noGrp="1"/>
          </p:cNvSpPr>
          <p:nvPr>
            <p:ph idx="1"/>
          </p:nvPr>
        </p:nvSpPr>
        <p:spPr>
          <a:xfrm>
            <a:off x="513346" y="2312276"/>
            <a:ext cx="11325728" cy="4103504"/>
          </a:xfrm>
        </p:spPr>
        <p:txBody>
          <a:bodyPr>
            <a:noAutofit/>
          </a:bodyPr>
          <a:lstStyle/>
          <a:p>
            <a:pPr marL="285750" indent="-285750">
              <a:buFont typeface="Wingdings" panose="05000000000000000000" pitchFamily="2" charset="2"/>
              <a:buChar char="§"/>
            </a:pPr>
            <a:r>
              <a:rPr lang="en-GB" sz="2800" dirty="0"/>
              <a:t>To provide a definition for murder.</a:t>
            </a:r>
          </a:p>
          <a:p>
            <a:endParaRPr lang="en-GB" sz="2800" dirty="0"/>
          </a:p>
          <a:p>
            <a:pPr marL="285750" indent="-285750">
              <a:buFont typeface="Wingdings" panose="05000000000000000000" pitchFamily="2" charset="2"/>
              <a:buChar char="§"/>
            </a:pPr>
            <a:r>
              <a:rPr lang="en-GB" sz="2800" dirty="0"/>
              <a:t>To understand the Actus Reus and </a:t>
            </a:r>
            <a:r>
              <a:rPr lang="en-GB" sz="2800" dirty="0" err="1"/>
              <a:t>Mens</a:t>
            </a:r>
            <a:r>
              <a:rPr lang="en-GB" sz="2800" dirty="0"/>
              <a:t> Rea for murder.</a:t>
            </a:r>
          </a:p>
          <a:p>
            <a:endParaRPr lang="en-GB" sz="2800" dirty="0"/>
          </a:p>
          <a:p>
            <a:pPr marL="285750" indent="-285750">
              <a:buFont typeface="Wingdings" panose="05000000000000000000" pitchFamily="2" charset="2"/>
              <a:buChar char="§"/>
            </a:pPr>
            <a:r>
              <a:rPr lang="en-GB" sz="2800" dirty="0"/>
              <a:t>To be able to describe the defences to murder.</a:t>
            </a:r>
          </a:p>
        </p:txBody>
      </p:sp>
      <p:pic>
        <p:nvPicPr>
          <p:cNvPr id="4" name="Recorded Sound">
            <a:hlinkClick r:id="" action="ppaction://media"/>
            <a:extLst>
              <a:ext uri="{FF2B5EF4-FFF2-40B4-BE49-F238E27FC236}">
                <a16:creationId xmlns:a16="http://schemas.microsoft.com/office/drawing/2014/main" xmlns="" id="{D501AF3A-FB35-4148-A005-E5D68294524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52830" y="6172098"/>
            <a:ext cx="487363" cy="487363"/>
          </a:xfrm>
          <a:prstGeom prst="rect">
            <a:avLst/>
          </a:prstGeom>
        </p:spPr>
      </p:pic>
    </p:spTree>
    <p:extLst>
      <p:ext uri="{BB962C8B-B14F-4D97-AF65-F5344CB8AC3E}">
        <p14:creationId xmlns:p14="http://schemas.microsoft.com/office/powerpoint/2010/main" val="3637490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37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xmlns="" id="{9B0F7D69-D93C-4C38-A23D-76E000D691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xmlns="" id="{8CD419D4-EA9D-42D9-BF62-B07F0B7B672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 name="Freeform: Shape 19">
            <a:extLst>
              <a:ext uri="{FF2B5EF4-FFF2-40B4-BE49-F238E27FC236}">
                <a16:creationId xmlns:a16="http://schemas.microsoft.com/office/drawing/2014/main" xmlns="" id="{1C6FEC9B-9608-4181-A9E5-A1B80E72021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2" name="Freeform: Shape 21">
            <a:extLst>
              <a:ext uri="{FF2B5EF4-FFF2-40B4-BE49-F238E27FC236}">
                <a16:creationId xmlns:a16="http://schemas.microsoft.com/office/drawing/2014/main" xmlns="" id="{AB1564ED-F26F-451D-97D6-A6EC3E83FD5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4" name="Freeform: Shape 23">
            <a:extLst>
              <a:ext uri="{FF2B5EF4-FFF2-40B4-BE49-F238E27FC236}">
                <a16:creationId xmlns:a16="http://schemas.microsoft.com/office/drawing/2014/main" xmlns="" id="{BB168F72-A342-4B52-B314-F53AC19A478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6" name="Freeform: Shape 25">
            <a:extLst>
              <a:ext uri="{FF2B5EF4-FFF2-40B4-BE49-F238E27FC236}">
                <a16:creationId xmlns:a16="http://schemas.microsoft.com/office/drawing/2014/main" xmlns="" id="{66E92082-8FC1-49D3-A908-48C155A815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xmlns="" id="{DF2CC012-05E5-4253-848D-2541E40D1D9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30" name="Rectangle 29">
            <a:extLst>
              <a:ext uri="{FF2B5EF4-FFF2-40B4-BE49-F238E27FC236}">
                <a16:creationId xmlns:a16="http://schemas.microsoft.com/office/drawing/2014/main" xmlns="" id="{0DBF1ABE-8590-450D-BB49-BDDCCF3EEA9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2" name="Freeform: Shape 31">
            <a:extLst>
              <a:ext uri="{FF2B5EF4-FFF2-40B4-BE49-F238E27FC236}">
                <a16:creationId xmlns:a16="http://schemas.microsoft.com/office/drawing/2014/main" xmlns="" id="{DD07CC9A-85E0-40A8-89DE-C5C07C77318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85410" y="0"/>
            <a:ext cx="3997527" cy="2646947"/>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4" name="Freeform: Shape 33">
            <a:extLst>
              <a:ext uri="{FF2B5EF4-FFF2-40B4-BE49-F238E27FC236}">
                <a16:creationId xmlns:a16="http://schemas.microsoft.com/office/drawing/2014/main" xmlns="" id="{195576F1-56B1-4EE5-BCC2-BEB2BF6200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80875" y="0"/>
            <a:ext cx="4244813" cy="2866417"/>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6" name="Freeform: Shape 35">
            <a:extLst>
              <a:ext uri="{FF2B5EF4-FFF2-40B4-BE49-F238E27FC236}">
                <a16:creationId xmlns:a16="http://schemas.microsoft.com/office/drawing/2014/main" xmlns="" id="{B5830376-8E61-4C65-9C2A-AE30148E377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76336" y="0"/>
            <a:ext cx="4584032" cy="3020235"/>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8" name="Content Placeholder 3">
            <a:extLst>
              <a:ext uri="{FF2B5EF4-FFF2-40B4-BE49-F238E27FC236}">
                <a16:creationId xmlns:a16="http://schemas.microsoft.com/office/drawing/2014/main" xmlns="" id="{970F433F-7B93-43DC-8964-525BB327E56C}"/>
              </a:ext>
            </a:extLst>
          </p:cNvPr>
          <p:cNvPicPr>
            <a:picLocks noChangeAspect="1"/>
          </p:cNvPicPr>
          <p:nvPr/>
        </p:nvPicPr>
        <p:blipFill rotWithShape="1">
          <a:blip r:embed="rId5"/>
          <a:srcRect t="33584" r="4" b="21589"/>
          <a:stretch/>
        </p:blipFill>
        <p:spPr>
          <a:xfrm>
            <a:off x="1338072" y="1"/>
            <a:ext cx="3392905" cy="2376547"/>
          </a:xfrm>
          <a:custGeom>
            <a:avLst/>
            <a:gdLst/>
            <a:ahLst/>
            <a:cxnLst/>
            <a:rect l="l" t="t" r="r" b="b"/>
            <a:pathLst>
              <a:path w="3484186" h="2440484">
                <a:moveTo>
                  <a:pt x="341018" y="0"/>
                </a:moveTo>
                <a:lnTo>
                  <a:pt x="3285181" y="0"/>
                </a:lnTo>
                <a:lnTo>
                  <a:pt x="3321562" y="74937"/>
                </a:lnTo>
                <a:cubicBezTo>
                  <a:pt x="3427818" y="322243"/>
                  <a:pt x="3484186" y="608579"/>
                  <a:pt x="3484186" y="914184"/>
                </a:cubicBezTo>
                <a:cubicBezTo>
                  <a:pt x="3484186" y="1109268"/>
                  <a:pt x="3428334" y="1265837"/>
                  <a:pt x="3303173" y="1421888"/>
                </a:cubicBezTo>
                <a:cubicBezTo>
                  <a:pt x="3172255" y="1585125"/>
                  <a:pt x="2975540" y="1735475"/>
                  <a:pt x="2767237" y="1894635"/>
                </a:cubicBezTo>
                <a:cubicBezTo>
                  <a:pt x="2728806" y="1923966"/>
                  <a:pt x="2689104" y="1954332"/>
                  <a:pt x="2649403" y="1985068"/>
                </a:cubicBezTo>
                <a:cubicBezTo>
                  <a:pt x="2294030" y="2260140"/>
                  <a:pt x="2034660" y="2440484"/>
                  <a:pt x="1681157" y="2440484"/>
                </a:cubicBezTo>
                <a:cubicBezTo>
                  <a:pt x="1142528" y="2440484"/>
                  <a:pt x="761064" y="2219109"/>
                  <a:pt x="405691" y="1700219"/>
                </a:cubicBezTo>
                <a:cubicBezTo>
                  <a:pt x="359186" y="1632303"/>
                  <a:pt x="313726" y="1570535"/>
                  <a:pt x="269763" y="1510839"/>
                </a:cubicBezTo>
                <a:cubicBezTo>
                  <a:pt x="87553" y="1263318"/>
                  <a:pt x="0" y="1134597"/>
                  <a:pt x="0" y="914184"/>
                </a:cubicBezTo>
                <a:cubicBezTo>
                  <a:pt x="0" y="695327"/>
                  <a:pt x="54880" y="479135"/>
                  <a:pt x="162994" y="271610"/>
                </a:cubicBezTo>
                <a:cubicBezTo>
                  <a:pt x="189444" y="220858"/>
                  <a:pt x="218734" y="171179"/>
                  <a:pt x="250799" y="122658"/>
                </a:cubicBezTo>
                <a:close/>
              </a:path>
            </a:pathLst>
          </a:custGeom>
          <a:solidFill>
            <a:schemeClr val="bg2">
              <a:lumMod val="90000"/>
            </a:schemeClr>
          </a:solidFill>
        </p:spPr>
      </p:pic>
      <p:sp>
        <p:nvSpPr>
          <p:cNvPr id="38" name="Freeform: Shape 37">
            <a:extLst>
              <a:ext uri="{FF2B5EF4-FFF2-40B4-BE49-F238E27FC236}">
                <a16:creationId xmlns:a16="http://schemas.microsoft.com/office/drawing/2014/main" xmlns="" id="{185FD2CF-35DE-4F7D-B04C-C7B7DC4DB00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232156" y="3297832"/>
            <a:ext cx="5959692" cy="3560169"/>
          </a:xfrm>
          <a:custGeom>
            <a:avLst/>
            <a:gdLst>
              <a:gd name="connsiteX0" fmla="*/ 3008109 w 5959692"/>
              <a:gd name="connsiteY0" fmla="*/ 42 h 3560169"/>
              <a:gd name="connsiteX1" fmla="*/ 4702247 w 5959692"/>
              <a:gd name="connsiteY1" fmla="*/ 626282 h 3560169"/>
              <a:gd name="connsiteX2" fmla="*/ 5069411 w 5959692"/>
              <a:gd name="connsiteY2" fmla="*/ 865826 h 3560169"/>
              <a:gd name="connsiteX3" fmla="*/ 5895906 w 5959692"/>
              <a:gd name="connsiteY3" fmla="*/ 1594994 h 3560169"/>
              <a:gd name="connsiteX4" fmla="*/ 5959691 w 5959692"/>
              <a:gd name="connsiteY4" fmla="*/ 1728783 h 3560169"/>
              <a:gd name="connsiteX5" fmla="*/ 5959692 w 5959692"/>
              <a:gd name="connsiteY5" fmla="*/ 3560169 h 3560169"/>
              <a:gd name="connsiteX6" fmla="*/ 635 w 5959692"/>
              <a:gd name="connsiteY6" fmla="*/ 3560169 h 3560169"/>
              <a:gd name="connsiteX7" fmla="*/ 0 w 5959692"/>
              <a:gd name="connsiteY7" fmla="*/ 3534810 h 3560169"/>
              <a:gd name="connsiteX8" fmla="*/ 56896 w 5959692"/>
              <a:gd name="connsiteY8" fmla="*/ 3142342 h 3560169"/>
              <a:gd name="connsiteX9" fmla="*/ 605568 w 5959692"/>
              <a:gd name="connsiteY9" fmla="*/ 1932853 h 3560169"/>
              <a:gd name="connsiteX10" fmla="*/ 736162 w 5959692"/>
              <a:gd name="connsiteY10" fmla="*/ 1690788 h 3560169"/>
              <a:gd name="connsiteX11" fmla="*/ 2021319 w 5959692"/>
              <a:gd name="connsiteY11" fmla="*/ 209863 h 3560169"/>
              <a:gd name="connsiteX12" fmla="*/ 3008109 w 5959692"/>
              <a:gd name="connsiteY12" fmla="*/ 42 h 3560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959692" h="3560169">
                <a:moveTo>
                  <a:pt x="3008109" y="42"/>
                </a:moveTo>
                <a:cubicBezTo>
                  <a:pt x="3549058" y="3372"/>
                  <a:pt x="4091345" y="208628"/>
                  <a:pt x="4702247" y="626282"/>
                </a:cubicBezTo>
                <a:cubicBezTo>
                  <a:pt x="4830168" y="713755"/>
                  <a:pt x="4951806" y="791097"/>
                  <a:pt x="5069411" y="865826"/>
                </a:cubicBezTo>
                <a:cubicBezTo>
                  <a:pt x="5495976" y="1136988"/>
                  <a:pt x="5734167" y="1298128"/>
                  <a:pt x="5895906" y="1594994"/>
                </a:cubicBezTo>
                <a:lnTo>
                  <a:pt x="5959691" y="1728783"/>
                </a:lnTo>
                <a:lnTo>
                  <a:pt x="5959692" y="3560169"/>
                </a:lnTo>
                <a:lnTo>
                  <a:pt x="635" y="3560169"/>
                </a:lnTo>
                <a:lnTo>
                  <a:pt x="0" y="3534810"/>
                </a:lnTo>
                <a:cubicBezTo>
                  <a:pt x="2402" y="3407978"/>
                  <a:pt x="21463" y="3278501"/>
                  <a:pt x="56896" y="3142342"/>
                </a:cubicBezTo>
                <a:cubicBezTo>
                  <a:pt x="155720" y="2762537"/>
                  <a:pt x="374193" y="2359525"/>
                  <a:pt x="605568" y="1932853"/>
                </a:cubicBezTo>
                <a:cubicBezTo>
                  <a:pt x="648282" y="1854194"/>
                  <a:pt x="692359" y="1772817"/>
                  <a:pt x="736162" y="1690788"/>
                </a:cubicBezTo>
                <a:cubicBezTo>
                  <a:pt x="1128289" y="956620"/>
                  <a:pt x="1429537" y="456850"/>
                  <a:pt x="2021319" y="209863"/>
                </a:cubicBezTo>
                <a:cubicBezTo>
                  <a:pt x="2359453" y="68739"/>
                  <a:pt x="2683541" y="-1956"/>
                  <a:pt x="3008109" y="4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0" name="Freeform: Shape 39">
            <a:extLst>
              <a:ext uri="{FF2B5EF4-FFF2-40B4-BE49-F238E27FC236}">
                <a16:creationId xmlns:a16="http://schemas.microsoft.com/office/drawing/2014/main" xmlns="" id="{3CB86892-9581-4F9E-8058-A94D5DEFF3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443499" y="319598"/>
            <a:ext cx="3110997" cy="3301428"/>
          </a:xfrm>
          <a:custGeom>
            <a:avLst/>
            <a:gdLst>
              <a:gd name="connsiteX0" fmla="*/ 1431069 w 3110997"/>
              <a:gd name="connsiteY0" fmla="*/ 1514 h 3301428"/>
              <a:gd name="connsiteX1" fmla="*/ 1946520 w 3110997"/>
              <a:gd name="connsiteY1" fmla="*/ 42088 h 3301428"/>
              <a:gd name="connsiteX2" fmla="*/ 2402721 w 3110997"/>
              <a:gd name="connsiteY2" fmla="*/ 303594 h 3301428"/>
              <a:gd name="connsiteX3" fmla="*/ 2762423 w 3110997"/>
              <a:gd name="connsiteY3" fmla="*/ 889436 h 3301428"/>
              <a:gd name="connsiteX4" fmla="*/ 2828518 w 3110997"/>
              <a:gd name="connsiteY4" fmla="*/ 1015773 h 3301428"/>
              <a:gd name="connsiteX5" fmla="*/ 3094962 w 3110997"/>
              <a:gd name="connsiteY5" fmla="*/ 2001284 h 3301428"/>
              <a:gd name="connsiteX6" fmla="*/ 2157067 w 3110997"/>
              <a:gd name="connsiteY6" fmla="*/ 3054444 h 3301428"/>
              <a:gd name="connsiteX7" fmla="*/ 1950853 w 3110997"/>
              <a:gd name="connsiteY7" fmla="*/ 3146478 h 3301428"/>
              <a:gd name="connsiteX8" fmla="*/ 1329246 w 3110997"/>
              <a:gd name="connsiteY8" fmla="*/ 3288753 h 3301428"/>
              <a:gd name="connsiteX9" fmla="*/ 740145 w 3110997"/>
              <a:gd name="connsiteY9" fmla="*/ 3019378 h 3301428"/>
              <a:gd name="connsiteX10" fmla="*/ 288773 w 3110997"/>
              <a:gd name="connsiteY10" fmla="*/ 2499557 h 3301428"/>
              <a:gd name="connsiteX11" fmla="*/ 35659 w 3110997"/>
              <a:gd name="connsiteY11" fmla="*/ 1823964 h 3301428"/>
              <a:gd name="connsiteX12" fmla="*/ 31208 w 3110997"/>
              <a:gd name="connsiteY12" fmla="*/ 1116817 h 3301428"/>
              <a:gd name="connsiteX13" fmla="*/ 266830 w 3110997"/>
              <a:gd name="connsiteY13" fmla="*/ 556451 h 3301428"/>
              <a:gd name="connsiteX14" fmla="*/ 683944 w 3110997"/>
              <a:gd name="connsiteY14" fmla="*/ 194390 h 3301428"/>
              <a:gd name="connsiteX15" fmla="*/ 1431069 w 3110997"/>
              <a:gd name="connsiteY15" fmla="*/ 1514 h 3301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10997" h="3301428">
                <a:moveTo>
                  <a:pt x="1431069" y="1514"/>
                </a:moveTo>
                <a:cubicBezTo>
                  <a:pt x="1596908" y="-4789"/>
                  <a:pt x="1770176" y="8561"/>
                  <a:pt x="1946520" y="42088"/>
                </a:cubicBezTo>
                <a:cubicBezTo>
                  <a:pt x="2134136" y="77759"/>
                  <a:pt x="2274818" y="158432"/>
                  <a:pt x="2402721" y="303594"/>
                </a:cubicBezTo>
                <a:cubicBezTo>
                  <a:pt x="2536515" y="455435"/>
                  <a:pt x="2646258" y="666231"/>
                  <a:pt x="2762423" y="889436"/>
                </a:cubicBezTo>
                <a:cubicBezTo>
                  <a:pt x="2783822" y="930610"/>
                  <a:pt x="2805992" y="973158"/>
                  <a:pt x="2828518" y="1015773"/>
                </a:cubicBezTo>
                <a:cubicBezTo>
                  <a:pt x="3030101" y="1397216"/>
                  <a:pt x="3157590" y="1671880"/>
                  <a:pt x="3094962" y="2001284"/>
                </a:cubicBezTo>
                <a:cubicBezTo>
                  <a:pt x="2999536" y="2503193"/>
                  <a:pt x="2719052" y="2818175"/>
                  <a:pt x="2157067" y="3054444"/>
                </a:cubicBezTo>
                <a:cubicBezTo>
                  <a:pt x="2083511" y="3085361"/>
                  <a:pt x="2016053" y="3116427"/>
                  <a:pt x="1950853" y="3146478"/>
                </a:cubicBezTo>
                <a:cubicBezTo>
                  <a:pt x="1680527" y="3271008"/>
                  <a:pt x="1541221" y="3329055"/>
                  <a:pt x="1329246" y="3288753"/>
                </a:cubicBezTo>
                <a:cubicBezTo>
                  <a:pt x="1118766" y="3248736"/>
                  <a:pt x="920572" y="3158068"/>
                  <a:pt x="740145" y="3019378"/>
                </a:cubicBezTo>
                <a:cubicBezTo>
                  <a:pt x="563651" y="2883673"/>
                  <a:pt x="411737" y="2708752"/>
                  <a:pt x="288773" y="2499557"/>
                </a:cubicBezTo>
                <a:cubicBezTo>
                  <a:pt x="167863" y="2293930"/>
                  <a:pt x="80312" y="2060356"/>
                  <a:pt x="35659" y="1823964"/>
                </a:cubicBezTo>
                <a:cubicBezTo>
                  <a:pt x="-10360" y="1581177"/>
                  <a:pt x="-11829" y="1343178"/>
                  <a:pt x="31208" y="1116817"/>
                </a:cubicBezTo>
                <a:cubicBezTo>
                  <a:pt x="71795" y="903345"/>
                  <a:pt x="151102" y="714850"/>
                  <a:pt x="266830" y="556451"/>
                </a:cubicBezTo>
                <a:cubicBezTo>
                  <a:pt x="375349" y="408016"/>
                  <a:pt x="515707" y="286208"/>
                  <a:pt x="683944" y="194390"/>
                </a:cubicBezTo>
                <a:cubicBezTo>
                  <a:pt x="898912" y="77121"/>
                  <a:pt x="1154672" y="12021"/>
                  <a:pt x="1431069" y="1514"/>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2" name="Freeform: Shape 41">
            <a:extLst>
              <a:ext uri="{FF2B5EF4-FFF2-40B4-BE49-F238E27FC236}">
                <a16:creationId xmlns:a16="http://schemas.microsoft.com/office/drawing/2014/main" xmlns="" id="{B9563693-F617-44EE-8004-4D363DFABA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575604" y="443150"/>
            <a:ext cx="2805016" cy="3049345"/>
          </a:xfrm>
          <a:custGeom>
            <a:avLst/>
            <a:gdLst>
              <a:gd name="connsiteX0" fmla="*/ 1448892 w 2805016"/>
              <a:gd name="connsiteY0" fmla="*/ 1295 h 3049345"/>
              <a:gd name="connsiteX1" fmla="*/ 1762036 w 2805016"/>
              <a:gd name="connsiteY1" fmla="*/ 37054 h 3049345"/>
              <a:gd name="connsiteX2" fmla="*/ 2172496 w 2805016"/>
              <a:gd name="connsiteY2" fmla="*/ 276646 h 3049345"/>
              <a:gd name="connsiteX3" fmla="*/ 2494528 w 2805016"/>
              <a:gd name="connsiteY3" fmla="*/ 816190 h 3049345"/>
              <a:gd name="connsiteX4" fmla="*/ 2553622 w 2805016"/>
              <a:gd name="connsiteY4" fmla="*/ 932591 h 3049345"/>
              <a:gd name="connsiteX5" fmla="*/ 2789833 w 2805016"/>
              <a:gd name="connsiteY5" fmla="*/ 1841650 h 3049345"/>
              <a:gd name="connsiteX6" fmla="*/ 1939259 w 2805016"/>
              <a:gd name="connsiteY6" fmla="*/ 2818274 h 3049345"/>
              <a:gd name="connsiteX7" fmla="*/ 1752834 w 2805016"/>
              <a:gd name="connsiteY7" fmla="*/ 2904144 h 3049345"/>
              <a:gd name="connsiteX8" fmla="*/ 1191447 w 2805016"/>
              <a:gd name="connsiteY8" fmla="*/ 3038170 h 3049345"/>
              <a:gd name="connsiteX9" fmla="*/ 661126 w 2805016"/>
              <a:gd name="connsiteY9" fmla="*/ 2791872 h 3049345"/>
              <a:gd name="connsiteX10" fmla="*/ 256115 w 2805016"/>
              <a:gd name="connsiteY10" fmla="*/ 2313690 h 3049345"/>
              <a:gd name="connsiteX11" fmla="*/ 30620 w 2805016"/>
              <a:gd name="connsiteY11" fmla="*/ 1690804 h 3049345"/>
              <a:gd name="connsiteX12" fmla="*/ 29591 w 2805016"/>
              <a:gd name="connsiteY12" fmla="*/ 1037726 h 3049345"/>
              <a:gd name="connsiteX13" fmla="*/ 244525 w 2805016"/>
              <a:gd name="connsiteY13" fmla="*/ 519197 h 3049345"/>
              <a:gd name="connsiteX14" fmla="*/ 622356 w 2805016"/>
              <a:gd name="connsiteY14" fmla="*/ 183048 h 3049345"/>
              <a:gd name="connsiteX15" fmla="*/ 1448892 w 2805016"/>
              <a:gd name="connsiteY15" fmla="*/ 1295 h 3049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05016" h="3049345">
                <a:moveTo>
                  <a:pt x="1448892" y="1295"/>
                </a:moveTo>
                <a:cubicBezTo>
                  <a:pt x="1551302" y="5038"/>
                  <a:pt x="1656071" y="16908"/>
                  <a:pt x="1762036" y="37054"/>
                </a:cubicBezTo>
                <a:cubicBezTo>
                  <a:pt x="1931145" y="69206"/>
                  <a:pt x="2057720" y="143119"/>
                  <a:pt x="2172496" y="276646"/>
                </a:cubicBezTo>
                <a:cubicBezTo>
                  <a:pt x="2292557" y="416316"/>
                  <a:pt x="2390672" y="610536"/>
                  <a:pt x="2494528" y="816190"/>
                </a:cubicBezTo>
                <a:cubicBezTo>
                  <a:pt x="2513659" y="854126"/>
                  <a:pt x="2533480" y="893328"/>
                  <a:pt x="2553622" y="932591"/>
                </a:cubicBezTo>
                <a:cubicBezTo>
                  <a:pt x="2733870" y="1284027"/>
                  <a:pt x="2847724" y="1537159"/>
                  <a:pt x="2789833" y="1841650"/>
                </a:cubicBezTo>
                <a:cubicBezTo>
                  <a:pt x="2701624" y="2305599"/>
                  <a:pt x="2447254" y="2597690"/>
                  <a:pt x="1939259" y="2818274"/>
                </a:cubicBezTo>
                <a:cubicBezTo>
                  <a:pt x="1872770" y="2847138"/>
                  <a:pt x="1811781" y="2876114"/>
                  <a:pt x="1752834" y="2904144"/>
                </a:cubicBezTo>
                <a:cubicBezTo>
                  <a:pt x="1508432" y="3020297"/>
                  <a:pt x="1382512" y="3074496"/>
                  <a:pt x="1191447" y="3038170"/>
                </a:cubicBezTo>
                <a:cubicBezTo>
                  <a:pt x="1001732" y="3002100"/>
                  <a:pt x="823313" y="2919199"/>
                  <a:pt x="661126" y="2791872"/>
                </a:cubicBezTo>
                <a:cubicBezTo>
                  <a:pt x="502474" y="2667286"/>
                  <a:pt x="366163" y="2506376"/>
                  <a:pt x="256115" y="2313690"/>
                </a:cubicBezTo>
                <a:cubicBezTo>
                  <a:pt x="147904" y="2124290"/>
                  <a:pt x="69906" y="1908939"/>
                  <a:pt x="30620" y="1690804"/>
                </a:cubicBezTo>
                <a:cubicBezTo>
                  <a:pt x="-9871" y="1466769"/>
                  <a:pt x="-10191" y="1246967"/>
                  <a:pt x="29591" y="1037726"/>
                </a:cubicBezTo>
                <a:cubicBezTo>
                  <a:pt x="67109" y="840400"/>
                  <a:pt x="139452" y="665977"/>
                  <a:pt x="244525" y="519197"/>
                </a:cubicBezTo>
                <a:cubicBezTo>
                  <a:pt x="343054" y="381648"/>
                  <a:pt x="470192" y="268558"/>
                  <a:pt x="622356" y="183048"/>
                </a:cubicBezTo>
                <a:cubicBezTo>
                  <a:pt x="855671" y="51991"/>
                  <a:pt x="1141662" y="-9932"/>
                  <a:pt x="1448892" y="1295"/>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4" name="Freeform: Shape 43">
            <a:extLst>
              <a:ext uri="{FF2B5EF4-FFF2-40B4-BE49-F238E27FC236}">
                <a16:creationId xmlns:a16="http://schemas.microsoft.com/office/drawing/2014/main" xmlns="" id="{0B3A0E94-CF00-4A2C-A1A1-1DF74388E6A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693466" y="623454"/>
            <a:ext cx="2567901" cy="2687367"/>
          </a:xfrm>
          <a:custGeom>
            <a:avLst/>
            <a:gdLst>
              <a:gd name="connsiteX0" fmla="*/ 1177679 w 2567901"/>
              <a:gd name="connsiteY0" fmla="*/ 1063 h 2687367"/>
              <a:gd name="connsiteX1" fmla="*/ 1603094 w 2567901"/>
              <a:gd name="connsiteY1" fmla="*/ 35223 h 2687367"/>
              <a:gd name="connsiteX2" fmla="*/ 1980105 w 2567901"/>
              <a:gd name="connsiteY2" fmla="*/ 249099 h 2687367"/>
              <a:gd name="connsiteX3" fmla="*/ 2278200 w 2567901"/>
              <a:gd name="connsiteY3" fmla="*/ 726784 h 2687367"/>
              <a:gd name="connsiteX4" fmla="*/ 2333016 w 2567901"/>
              <a:gd name="connsiteY4" fmla="*/ 829771 h 2687367"/>
              <a:gd name="connsiteX5" fmla="*/ 2555036 w 2567901"/>
              <a:gd name="connsiteY5" fmla="*/ 1632596 h 2687367"/>
              <a:gd name="connsiteX6" fmla="*/ 1783436 w 2567901"/>
              <a:gd name="connsiteY6" fmla="*/ 2487849 h 2687367"/>
              <a:gd name="connsiteX7" fmla="*/ 1613480 w 2567901"/>
              <a:gd name="connsiteY7" fmla="*/ 2562316 h 2687367"/>
              <a:gd name="connsiteX8" fmla="*/ 1100869 w 2567901"/>
              <a:gd name="connsiteY8" fmla="*/ 2676769 h 2687367"/>
              <a:gd name="connsiteX9" fmla="*/ 614178 w 2567901"/>
              <a:gd name="connsiteY9" fmla="*/ 2456196 h 2687367"/>
              <a:gd name="connsiteX10" fmla="*/ 240586 w 2567901"/>
              <a:gd name="connsiteY10" fmla="*/ 2032054 h 2687367"/>
              <a:gd name="connsiteX11" fmla="*/ 30245 w 2567901"/>
              <a:gd name="connsiteY11" fmla="*/ 1481541 h 2687367"/>
              <a:gd name="connsiteX12" fmla="*/ 25021 w 2567901"/>
              <a:gd name="connsiteY12" fmla="*/ 905889 h 2687367"/>
              <a:gd name="connsiteX13" fmla="*/ 218217 w 2567901"/>
              <a:gd name="connsiteY13" fmla="*/ 450248 h 2687367"/>
              <a:gd name="connsiteX14" fmla="*/ 561607 w 2567901"/>
              <a:gd name="connsiteY14" fmla="*/ 156432 h 2687367"/>
              <a:gd name="connsiteX15" fmla="*/ 1177679 w 2567901"/>
              <a:gd name="connsiteY15" fmla="*/ 1063 h 268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567901" h="2687367">
                <a:moveTo>
                  <a:pt x="1177679" y="1063"/>
                </a:moveTo>
                <a:cubicBezTo>
                  <a:pt x="1314507" y="-3704"/>
                  <a:pt x="1457510" y="7543"/>
                  <a:pt x="1603094" y="35223"/>
                </a:cubicBezTo>
                <a:cubicBezTo>
                  <a:pt x="1757985" y="64671"/>
                  <a:pt x="1874247" y="130651"/>
                  <a:pt x="1980105" y="249099"/>
                </a:cubicBezTo>
                <a:cubicBezTo>
                  <a:pt x="2090840" y="372996"/>
                  <a:pt x="2181857" y="544832"/>
                  <a:pt x="2278200" y="726784"/>
                </a:cubicBezTo>
                <a:cubicBezTo>
                  <a:pt x="2295948" y="760348"/>
                  <a:pt x="2314335" y="795032"/>
                  <a:pt x="2333016" y="829771"/>
                </a:cubicBezTo>
                <a:cubicBezTo>
                  <a:pt x="2500190" y="1140721"/>
                  <a:pt x="2605991" y="1364587"/>
                  <a:pt x="2555036" y="1632596"/>
                </a:cubicBezTo>
                <a:cubicBezTo>
                  <a:pt x="2477395" y="2040959"/>
                  <a:pt x="2246644" y="2296751"/>
                  <a:pt x="1783436" y="2487849"/>
                </a:cubicBezTo>
                <a:cubicBezTo>
                  <a:pt x="1722809" y="2512855"/>
                  <a:pt x="1667214" y="2537996"/>
                  <a:pt x="1613480" y="2562316"/>
                </a:cubicBezTo>
                <a:cubicBezTo>
                  <a:pt x="1390692" y="2663095"/>
                  <a:pt x="1275870" y="2710042"/>
                  <a:pt x="1100869" y="2676769"/>
                </a:cubicBezTo>
                <a:cubicBezTo>
                  <a:pt x="927103" y="2643732"/>
                  <a:pt x="763363" y="2569490"/>
                  <a:pt x="614178" y="2456196"/>
                </a:cubicBezTo>
                <a:cubicBezTo>
                  <a:pt x="468245" y="2345340"/>
                  <a:pt x="342509" y="2202615"/>
                  <a:pt x="240586" y="2032054"/>
                </a:cubicBezTo>
                <a:cubicBezTo>
                  <a:pt x="140365" y="1864400"/>
                  <a:pt x="67610" y="1674071"/>
                  <a:pt x="30245" y="1481541"/>
                </a:cubicBezTo>
                <a:cubicBezTo>
                  <a:pt x="-8261" y="1283803"/>
                  <a:pt x="-9994" y="1090060"/>
                  <a:pt x="25021" y="905889"/>
                </a:cubicBezTo>
                <a:cubicBezTo>
                  <a:pt x="58043" y="732204"/>
                  <a:pt x="123071" y="578936"/>
                  <a:pt x="218217" y="450248"/>
                </a:cubicBezTo>
                <a:cubicBezTo>
                  <a:pt x="307436" y="329654"/>
                  <a:pt x="422987" y="230806"/>
                  <a:pt x="561607" y="156432"/>
                </a:cubicBezTo>
                <a:cubicBezTo>
                  <a:pt x="738731" y="61442"/>
                  <a:pt x="949631" y="9010"/>
                  <a:pt x="1177679" y="1063"/>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6" name="Freeform: Shape 45">
            <a:extLst>
              <a:ext uri="{FF2B5EF4-FFF2-40B4-BE49-F238E27FC236}">
                <a16:creationId xmlns:a16="http://schemas.microsoft.com/office/drawing/2014/main" xmlns="" id="{D00382C6-249C-4F5B-A1AB-9531B53983F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787256" y="0"/>
            <a:ext cx="3404592" cy="2880968"/>
          </a:xfrm>
          <a:custGeom>
            <a:avLst/>
            <a:gdLst>
              <a:gd name="connsiteX0" fmla="*/ 30625 w 3404592"/>
              <a:gd name="connsiteY0" fmla="*/ 0 h 2880968"/>
              <a:gd name="connsiteX1" fmla="*/ 3404591 w 3404592"/>
              <a:gd name="connsiteY1" fmla="*/ 0 h 2880968"/>
              <a:gd name="connsiteX2" fmla="*/ 3404592 w 3404592"/>
              <a:gd name="connsiteY2" fmla="*/ 2363677 h 2880968"/>
              <a:gd name="connsiteX3" fmla="*/ 3368234 w 3404592"/>
              <a:gd name="connsiteY3" fmla="*/ 2400463 h 2880968"/>
              <a:gd name="connsiteX4" fmla="*/ 2673169 w 3404592"/>
              <a:gd name="connsiteY4" fmla="*/ 2691710 h 2880968"/>
              <a:gd name="connsiteX5" fmla="*/ 2383908 w 3404592"/>
              <a:gd name="connsiteY5" fmla="*/ 2766733 h 2880968"/>
              <a:gd name="connsiteX6" fmla="*/ 580011 w 3404592"/>
              <a:gd name="connsiteY6" fmla="*/ 2455996 h 2880968"/>
              <a:gd name="connsiteX7" fmla="*/ 103935 w 3404592"/>
              <a:gd name="connsiteY7" fmla="*/ 1224395 h 2880968"/>
              <a:gd name="connsiteX8" fmla="*/ 76737 w 3404592"/>
              <a:gd name="connsiteY8" fmla="*/ 1040246 h 2880968"/>
              <a:gd name="connsiteX9" fmla="*/ 6986 w 3404592"/>
              <a:gd name="connsiteY9" fmla="*/ 142569 h 2880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04592" h="2880968">
                <a:moveTo>
                  <a:pt x="30625" y="0"/>
                </a:moveTo>
                <a:lnTo>
                  <a:pt x="3404591" y="0"/>
                </a:lnTo>
                <a:lnTo>
                  <a:pt x="3404592" y="2363677"/>
                </a:lnTo>
                <a:lnTo>
                  <a:pt x="3368234" y="2400463"/>
                </a:lnTo>
                <a:cubicBezTo>
                  <a:pt x="3196560" y="2556781"/>
                  <a:pt x="3007578" y="2609148"/>
                  <a:pt x="2673169" y="2691710"/>
                </a:cubicBezTo>
                <a:cubicBezTo>
                  <a:pt x="2580978" y="2714454"/>
                  <a:pt x="2485617" y="2738008"/>
                  <a:pt x="2383908" y="2766733"/>
                </a:cubicBezTo>
                <a:cubicBezTo>
                  <a:pt x="1606788" y="2986132"/>
                  <a:pt x="1067300" y="2893177"/>
                  <a:pt x="580011" y="2455996"/>
                </a:cubicBezTo>
                <a:cubicBezTo>
                  <a:pt x="260201" y="2169073"/>
                  <a:pt x="183906" y="1782048"/>
                  <a:pt x="103935" y="1224395"/>
                </a:cubicBezTo>
                <a:cubicBezTo>
                  <a:pt x="95007" y="1162089"/>
                  <a:pt x="85753" y="1100145"/>
                  <a:pt x="76737" y="1040246"/>
                </a:cubicBezTo>
                <a:cubicBezTo>
                  <a:pt x="28042" y="715402"/>
                  <a:pt x="-17905" y="408591"/>
                  <a:pt x="6986" y="14256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8" name="Freeform: Shape 47">
            <a:extLst>
              <a:ext uri="{FF2B5EF4-FFF2-40B4-BE49-F238E27FC236}">
                <a16:creationId xmlns:a16="http://schemas.microsoft.com/office/drawing/2014/main" xmlns="" id="{EE4C8343-9B2C-4A33-AE54-5945E6E9D4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611772" y="0"/>
            <a:ext cx="3580076" cy="3029264"/>
          </a:xfrm>
          <a:custGeom>
            <a:avLst/>
            <a:gdLst>
              <a:gd name="connsiteX0" fmla="*/ 19381 w 3580076"/>
              <a:gd name="connsiteY0" fmla="*/ 0 h 3029264"/>
              <a:gd name="connsiteX1" fmla="*/ 3580076 w 3580076"/>
              <a:gd name="connsiteY1" fmla="*/ 0 h 3029264"/>
              <a:gd name="connsiteX2" fmla="*/ 3580076 w 3580076"/>
              <a:gd name="connsiteY2" fmla="*/ 2559343 h 3029264"/>
              <a:gd name="connsiteX3" fmla="*/ 3556258 w 3580076"/>
              <a:gd name="connsiteY3" fmla="*/ 2578706 h 3029264"/>
              <a:gd name="connsiteX4" fmla="*/ 2887450 w 3580076"/>
              <a:gd name="connsiteY4" fmla="*/ 2826324 h 3029264"/>
              <a:gd name="connsiteX5" fmla="*/ 2575407 w 3580076"/>
              <a:gd name="connsiteY5" fmla="*/ 2906908 h 3029264"/>
              <a:gd name="connsiteX6" fmla="*/ 628491 w 3580076"/>
              <a:gd name="connsiteY6" fmla="*/ 2569492 h 3029264"/>
              <a:gd name="connsiteX7" fmla="*/ 113276 w 3580076"/>
              <a:gd name="connsiteY7" fmla="*/ 1240251 h 3029264"/>
              <a:gd name="connsiteX8" fmla="*/ 83702 w 3580076"/>
              <a:gd name="connsiteY8" fmla="*/ 1041556 h 3029264"/>
              <a:gd name="connsiteX9" fmla="*/ 7347 w 3580076"/>
              <a:gd name="connsiteY9" fmla="*/ 73049 h 3029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80076" h="3029264">
                <a:moveTo>
                  <a:pt x="19381" y="0"/>
                </a:moveTo>
                <a:lnTo>
                  <a:pt x="3580076" y="0"/>
                </a:lnTo>
                <a:lnTo>
                  <a:pt x="3580076" y="2559343"/>
                </a:lnTo>
                <a:lnTo>
                  <a:pt x="3556258" y="2578706"/>
                </a:lnTo>
                <a:cubicBezTo>
                  <a:pt x="3390615" y="2698133"/>
                  <a:pt x="3196665" y="2750327"/>
                  <a:pt x="2887450" y="2826324"/>
                </a:cubicBezTo>
                <a:cubicBezTo>
                  <a:pt x="2787996" y="2850747"/>
                  <a:pt x="2685123" y="2876042"/>
                  <a:pt x="2575407" y="2906908"/>
                </a:cubicBezTo>
                <a:cubicBezTo>
                  <a:pt x="1737105" y="3142655"/>
                  <a:pt x="1154843" y="3041718"/>
                  <a:pt x="628491" y="2569492"/>
                </a:cubicBezTo>
                <a:cubicBezTo>
                  <a:pt x="283045" y="2259569"/>
                  <a:pt x="200247" y="1841949"/>
                  <a:pt x="113276" y="1240251"/>
                </a:cubicBezTo>
                <a:cubicBezTo>
                  <a:pt x="103566" y="1173024"/>
                  <a:pt x="93505" y="1106186"/>
                  <a:pt x="83702" y="1041556"/>
                </a:cubicBezTo>
                <a:cubicBezTo>
                  <a:pt x="30763" y="691052"/>
                  <a:pt x="-19190" y="360006"/>
                  <a:pt x="7347" y="7304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xmlns="" id="{B76FEFBE-09C1-441E-BB53-303E4CED5D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897970" y="0"/>
            <a:ext cx="3293877" cy="2743212"/>
          </a:xfrm>
          <a:custGeom>
            <a:avLst/>
            <a:gdLst>
              <a:gd name="connsiteX0" fmla="*/ 37772 w 3293877"/>
              <a:gd name="connsiteY0" fmla="*/ 0 h 2743212"/>
              <a:gd name="connsiteX1" fmla="*/ 3293877 w 3293877"/>
              <a:gd name="connsiteY1" fmla="*/ 0 h 2743212"/>
              <a:gd name="connsiteX2" fmla="*/ 3293877 w 3293877"/>
              <a:gd name="connsiteY2" fmla="*/ 2133887 h 2743212"/>
              <a:gd name="connsiteX3" fmla="*/ 3222757 w 3293877"/>
              <a:gd name="connsiteY3" fmla="*/ 2223039 h 2743212"/>
              <a:gd name="connsiteX4" fmla="*/ 2503136 w 3293877"/>
              <a:gd name="connsiteY4" fmla="*/ 2565392 h 2743212"/>
              <a:gd name="connsiteX5" fmla="*/ 2232111 w 3293877"/>
              <a:gd name="connsiteY5" fmla="*/ 2635826 h 2743212"/>
              <a:gd name="connsiteX6" fmla="*/ 542319 w 3293877"/>
              <a:gd name="connsiteY6" fmla="*/ 2345567 h 2743212"/>
              <a:gd name="connsiteX7" fmla="*/ 96920 w 3293877"/>
              <a:gd name="connsiteY7" fmla="*/ 1191868 h 2743212"/>
              <a:gd name="connsiteX8" fmla="*/ 71529 w 3293877"/>
              <a:gd name="connsiteY8" fmla="*/ 1019346 h 2743212"/>
              <a:gd name="connsiteX9" fmla="*/ 6623 w 3293877"/>
              <a:gd name="connsiteY9" fmla="*/ 178315 h 2743212"/>
              <a:gd name="connsiteX10" fmla="*/ 34833 w 3293877"/>
              <a:gd name="connsiteY10" fmla="*/ 8680 h 2743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93877" h="2743212">
                <a:moveTo>
                  <a:pt x="37772" y="0"/>
                </a:moveTo>
                <a:lnTo>
                  <a:pt x="3293877" y="0"/>
                </a:lnTo>
                <a:lnTo>
                  <a:pt x="3293877" y="2133887"/>
                </a:lnTo>
                <a:lnTo>
                  <a:pt x="3222757" y="2223039"/>
                </a:lnTo>
                <a:cubicBezTo>
                  <a:pt x="3041339" y="2425251"/>
                  <a:pt x="2861221" y="2476800"/>
                  <a:pt x="2503136" y="2565392"/>
                </a:cubicBezTo>
                <a:cubicBezTo>
                  <a:pt x="2416757" y="2586746"/>
                  <a:pt x="2327408" y="2608861"/>
                  <a:pt x="2232111" y="2635826"/>
                </a:cubicBezTo>
                <a:cubicBezTo>
                  <a:pt x="1503976" y="2841768"/>
                  <a:pt x="998612" y="2754939"/>
                  <a:pt x="542319" y="2345567"/>
                </a:cubicBezTo>
                <a:cubicBezTo>
                  <a:pt x="242852" y="2076894"/>
                  <a:pt x="171565" y="1714314"/>
                  <a:pt x="96920" y="1191868"/>
                </a:cubicBezTo>
                <a:cubicBezTo>
                  <a:pt x="88586" y="1133496"/>
                  <a:pt x="79946" y="1075462"/>
                  <a:pt x="71529" y="1019346"/>
                </a:cubicBezTo>
                <a:cubicBezTo>
                  <a:pt x="26070" y="715012"/>
                  <a:pt x="-16826" y="427572"/>
                  <a:pt x="6623" y="178315"/>
                </a:cubicBezTo>
                <a:cubicBezTo>
                  <a:pt x="12226" y="118742"/>
                  <a:pt x="21526" y="62431"/>
                  <a:pt x="34833" y="868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xmlns="" id="{6B357D90-5835-41AD-A093-F73220E272A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050493" y="3105611"/>
            <a:ext cx="6141507" cy="3752389"/>
          </a:xfrm>
          <a:custGeom>
            <a:avLst/>
            <a:gdLst>
              <a:gd name="connsiteX0" fmla="*/ 3215595 w 6141507"/>
              <a:gd name="connsiteY0" fmla="*/ 37 h 3752389"/>
              <a:gd name="connsiteX1" fmla="*/ 5025810 w 6141507"/>
              <a:gd name="connsiteY1" fmla="*/ 667544 h 3752389"/>
              <a:gd name="connsiteX2" fmla="*/ 5418068 w 6141507"/>
              <a:gd name="connsiteY2" fmla="*/ 923043 h 3752389"/>
              <a:gd name="connsiteX3" fmla="*/ 6130109 w 6141507"/>
              <a:gd name="connsiteY3" fmla="*/ 1458777 h 3752389"/>
              <a:gd name="connsiteX4" fmla="*/ 6141506 w 6141507"/>
              <a:gd name="connsiteY4" fmla="*/ 1473047 h 3752389"/>
              <a:gd name="connsiteX5" fmla="*/ 6141507 w 6141507"/>
              <a:gd name="connsiteY5" fmla="*/ 3752389 h 3752389"/>
              <a:gd name="connsiteX6" fmla="*/ 0 w 6141507"/>
              <a:gd name="connsiteY6" fmla="*/ 3752389 h 3752389"/>
              <a:gd name="connsiteX7" fmla="*/ 7127 w 6141507"/>
              <a:gd name="connsiteY7" fmla="*/ 3638865 h 3752389"/>
              <a:gd name="connsiteX8" fmla="*/ 59603 w 6141507"/>
              <a:gd name="connsiteY8" fmla="*/ 3356358 h 3752389"/>
              <a:gd name="connsiteX9" fmla="*/ 646726 w 6141507"/>
              <a:gd name="connsiteY9" fmla="*/ 2064848 h 3752389"/>
              <a:gd name="connsiteX10" fmla="*/ 786444 w 6141507"/>
              <a:gd name="connsiteY10" fmla="*/ 1806355 h 3752389"/>
              <a:gd name="connsiteX11" fmla="*/ 2160845 w 6141507"/>
              <a:gd name="connsiteY11" fmla="*/ 224629 h 3752389"/>
              <a:gd name="connsiteX12" fmla="*/ 3215595 w 6141507"/>
              <a:gd name="connsiteY12" fmla="*/ 37 h 3752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141507" h="3752389">
                <a:moveTo>
                  <a:pt x="3215595" y="37"/>
                </a:moveTo>
                <a:cubicBezTo>
                  <a:pt x="3793727" y="3265"/>
                  <a:pt x="4373168" y="222053"/>
                  <a:pt x="5025810" y="667544"/>
                </a:cubicBezTo>
                <a:cubicBezTo>
                  <a:pt x="5162471" y="760846"/>
                  <a:pt x="5292423" y="843339"/>
                  <a:pt x="5418068" y="923043"/>
                </a:cubicBezTo>
                <a:cubicBezTo>
                  <a:pt x="5743584" y="1129628"/>
                  <a:pt x="5966418" y="1276344"/>
                  <a:pt x="6130109" y="1458777"/>
                </a:cubicBezTo>
                <a:lnTo>
                  <a:pt x="6141506" y="1473047"/>
                </a:lnTo>
                <a:lnTo>
                  <a:pt x="6141507" y="3752389"/>
                </a:lnTo>
                <a:lnTo>
                  <a:pt x="0" y="3752389"/>
                </a:lnTo>
                <a:lnTo>
                  <a:pt x="7127" y="3638865"/>
                </a:lnTo>
                <a:cubicBezTo>
                  <a:pt x="16780" y="3547020"/>
                  <a:pt x="34303" y="3453276"/>
                  <a:pt x="59603" y="3356358"/>
                </a:cubicBezTo>
                <a:cubicBezTo>
                  <a:pt x="165452" y="2950843"/>
                  <a:pt x="399187" y="2520480"/>
                  <a:pt x="646726" y="2064848"/>
                </a:cubicBezTo>
                <a:cubicBezTo>
                  <a:pt x="692424" y="1980851"/>
                  <a:pt x="739580" y="1893951"/>
                  <a:pt x="786444" y="1806355"/>
                </a:cubicBezTo>
                <a:cubicBezTo>
                  <a:pt x="1205972" y="1022363"/>
                  <a:pt x="1528233" y="488656"/>
                  <a:pt x="2160845" y="224629"/>
                </a:cubicBezTo>
                <a:cubicBezTo>
                  <a:pt x="2522310" y="73767"/>
                  <a:pt x="2868717" y="-1899"/>
                  <a:pt x="3215595" y="37"/>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10" name="Picture 9">
            <a:extLst>
              <a:ext uri="{FF2B5EF4-FFF2-40B4-BE49-F238E27FC236}">
                <a16:creationId xmlns:a16="http://schemas.microsoft.com/office/drawing/2014/main" xmlns="" id="{B53BDABF-BB29-4587-A51D-A83170D83F7D}"/>
              </a:ext>
            </a:extLst>
          </p:cNvPr>
          <p:cNvPicPr>
            <a:picLocks noChangeAspect="1"/>
          </p:cNvPicPr>
          <p:nvPr/>
        </p:nvPicPr>
        <p:blipFill rotWithShape="1">
          <a:blip r:embed="rId6"/>
          <a:srcRect t="16604" r="-2" b="9353"/>
          <a:stretch/>
        </p:blipFill>
        <p:spPr>
          <a:xfrm>
            <a:off x="5853211" y="791373"/>
            <a:ext cx="2246489" cy="2351005"/>
          </a:xfrm>
          <a:custGeom>
            <a:avLst/>
            <a:gdLst/>
            <a:ahLst/>
            <a:cxnLst/>
            <a:rect l="l" t="t" r="r" b="b"/>
            <a:pathLst>
              <a:path w="2246489" h="2351005">
                <a:moveTo>
                  <a:pt x="1151661" y="1443"/>
                </a:moveTo>
                <a:cubicBezTo>
                  <a:pt x="1233631" y="4917"/>
                  <a:pt x="1317535" y="14671"/>
                  <a:pt x="1402443" y="30814"/>
                </a:cubicBezTo>
                <a:cubicBezTo>
                  <a:pt x="1537948" y="56577"/>
                  <a:pt x="1639656" y="114298"/>
                  <a:pt x="1732265" y="217920"/>
                </a:cubicBezTo>
                <a:cubicBezTo>
                  <a:pt x="1829139" y="326311"/>
                  <a:pt x="1908765" y="476638"/>
                  <a:pt x="1993051" y="635816"/>
                </a:cubicBezTo>
                <a:cubicBezTo>
                  <a:pt x="2008576" y="665180"/>
                  <a:pt x="2024662" y="695523"/>
                  <a:pt x="2041004" y="725913"/>
                </a:cubicBezTo>
                <a:cubicBezTo>
                  <a:pt x="2187254" y="997942"/>
                  <a:pt x="2279812" y="1193790"/>
                  <a:pt x="2235234" y="1428254"/>
                </a:cubicBezTo>
                <a:cubicBezTo>
                  <a:pt x="2167312" y="1785504"/>
                  <a:pt x="1965442" y="2009279"/>
                  <a:pt x="1560212" y="2176460"/>
                </a:cubicBezTo>
                <a:cubicBezTo>
                  <a:pt x="1507174" y="2198335"/>
                  <a:pt x="1458538" y="2220330"/>
                  <a:pt x="1411529" y="2241605"/>
                </a:cubicBezTo>
                <a:cubicBezTo>
                  <a:pt x="1216626" y="2329770"/>
                  <a:pt x="1116176" y="2370842"/>
                  <a:pt x="963078" y="2341734"/>
                </a:cubicBezTo>
                <a:cubicBezTo>
                  <a:pt x="811062" y="2312832"/>
                  <a:pt x="667816" y="2247882"/>
                  <a:pt x="537304" y="2148767"/>
                </a:cubicBezTo>
                <a:cubicBezTo>
                  <a:pt x="409636" y="2051788"/>
                  <a:pt x="299638" y="1926926"/>
                  <a:pt x="210472" y="1777713"/>
                </a:cubicBezTo>
                <a:cubicBezTo>
                  <a:pt x="122796" y="1631044"/>
                  <a:pt x="59147" y="1464537"/>
                  <a:pt x="26459" y="1296106"/>
                </a:cubicBezTo>
                <a:cubicBezTo>
                  <a:pt x="-7227" y="1123116"/>
                  <a:pt x="-8744" y="953623"/>
                  <a:pt x="21889" y="792504"/>
                </a:cubicBezTo>
                <a:cubicBezTo>
                  <a:pt x="50778" y="640558"/>
                  <a:pt x="107667" y="506474"/>
                  <a:pt x="190903" y="393892"/>
                </a:cubicBezTo>
                <a:cubicBezTo>
                  <a:pt x="268956" y="288393"/>
                  <a:pt x="370042" y="201917"/>
                  <a:pt x="491313" y="136852"/>
                </a:cubicBezTo>
                <a:cubicBezTo>
                  <a:pt x="677259" y="37131"/>
                  <a:pt x="905753" y="-8977"/>
                  <a:pt x="1151661" y="1443"/>
                </a:cubicBezTo>
                <a:close/>
              </a:path>
            </a:pathLst>
          </a:custGeom>
        </p:spPr>
      </p:pic>
      <p:pic>
        <p:nvPicPr>
          <p:cNvPr id="11" name="Picture 10">
            <a:extLst>
              <a:ext uri="{FF2B5EF4-FFF2-40B4-BE49-F238E27FC236}">
                <a16:creationId xmlns:a16="http://schemas.microsoft.com/office/drawing/2014/main" xmlns="" id="{B8418F02-18A1-4371-AE44-F2523D303F67}"/>
              </a:ext>
            </a:extLst>
          </p:cNvPr>
          <p:cNvPicPr>
            <a:picLocks noChangeAspect="1"/>
          </p:cNvPicPr>
          <p:nvPr/>
        </p:nvPicPr>
        <p:blipFill rotWithShape="1">
          <a:blip r:embed="rId7"/>
          <a:srcRect t="4296" r="-3" b="30668"/>
          <a:stretch/>
        </p:blipFill>
        <p:spPr>
          <a:xfrm>
            <a:off x="9109902" y="-9270"/>
            <a:ext cx="3093269" cy="2530405"/>
          </a:xfrm>
          <a:custGeom>
            <a:avLst/>
            <a:gdLst/>
            <a:ahLst/>
            <a:cxnLst/>
            <a:rect l="l" t="t" r="r" b="b"/>
            <a:pathLst>
              <a:path w="3093269" h="2530405">
                <a:moveTo>
                  <a:pt x="60381" y="0"/>
                </a:moveTo>
                <a:lnTo>
                  <a:pt x="3093269" y="0"/>
                </a:lnTo>
                <a:lnTo>
                  <a:pt x="3093269" y="1760938"/>
                </a:lnTo>
                <a:lnTo>
                  <a:pt x="3091357" y="1764934"/>
                </a:lnTo>
                <a:cubicBezTo>
                  <a:pt x="3032651" y="1871844"/>
                  <a:pt x="2962668" y="1970741"/>
                  <a:pt x="2881807" y="2060870"/>
                </a:cubicBezTo>
                <a:cubicBezTo>
                  <a:pt x="2718935" y="2242410"/>
                  <a:pt x="2557541" y="2288971"/>
                  <a:pt x="2236713" y="2369092"/>
                </a:cubicBezTo>
                <a:cubicBezTo>
                  <a:pt x="2159321" y="2388405"/>
                  <a:pt x="2079268" y="2408405"/>
                  <a:pt x="1993879" y="2432762"/>
                </a:cubicBezTo>
                <a:cubicBezTo>
                  <a:pt x="1341447" y="2618793"/>
                  <a:pt x="889107" y="2542063"/>
                  <a:pt x="481384" y="2176267"/>
                </a:cubicBezTo>
                <a:cubicBezTo>
                  <a:pt x="213794" y="1936193"/>
                  <a:pt x="150722" y="1611509"/>
                  <a:pt x="84978" y="1143609"/>
                </a:cubicBezTo>
                <a:cubicBezTo>
                  <a:pt x="77638" y="1091332"/>
                  <a:pt x="70023" y="1039358"/>
                  <a:pt x="62604" y="989101"/>
                </a:cubicBezTo>
                <a:cubicBezTo>
                  <a:pt x="22537" y="716545"/>
                  <a:pt x="-15270" y="459119"/>
                  <a:pt x="6250" y="235762"/>
                </a:cubicBezTo>
                <a:cubicBezTo>
                  <a:pt x="11393" y="182380"/>
                  <a:pt x="19838" y="131912"/>
                  <a:pt x="31866" y="83728"/>
                </a:cubicBezTo>
                <a:close/>
              </a:path>
            </a:pathLst>
          </a:custGeom>
        </p:spPr>
      </p:pic>
      <p:sp>
        <p:nvSpPr>
          <p:cNvPr id="54" name="Freeform: Shape 53">
            <a:extLst>
              <a:ext uri="{FF2B5EF4-FFF2-40B4-BE49-F238E27FC236}">
                <a16:creationId xmlns:a16="http://schemas.microsoft.com/office/drawing/2014/main" xmlns="" id="{E188EC29-E620-4E9C-9ABB-0CD603CCF1A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467814" y="3406834"/>
            <a:ext cx="5724034" cy="3451167"/>
          </a:xfrm>
          <a:custGeom>
            <a:avLst/>
            <a:gdLst>
              <a:gd name="connsiteX0" fmla="*/ 2808622 w 5724034"/>
              <a:gd name="connsiteY0" fmla="*/ 207 h 3451167"/>
              <a:gd name="connsiteX1" fmla="*/ 4400004 w 5724034"/>
              <a:gd name="connsiteY1" fmla="*/ 607462 h 3451167"/>
              <a:gd name="connsiteX2" fmla="*/ 4745277 w 5724034"/>
              <a:gd name="connsiteY2" fmla="*/ 837612 h 3451167"/>
              <a:gd name="connsiteX3" fmla="*/ 5584627 w 5724034"/>
              <a:gd name="connsiteY3" fmla="*/ 1665805 h 3451167"/>
              <a:gd name="connsiteX4" fmla="*/ 5682689 w 5724034"/>
              <a:gd name="connsiteY4" fmla="*/ 1947596 h 3451167"/>
              <a:gd name="connsiteX5" fmla="*/ 5724034 w 5724034"/>
              <a:gd name="connsiteY5" fmla="*/ 2133764 h 3451167"/>
              <a:gd name="connsiteX6" fmla="*/ 5724034 w 5724034"/>
              <a:gd name="connsiteY6" fmla="*/ 3254784 h 3451167"/>
              <a:gd name="connsiteX7" fmla="*/ 5682668 w 5724034"/>
              <a:gd name="connsiteY7" fmla="*/ 3451167 h 3451167"/>
              <a:gd name="connsiteX8" fmla="*/ 3398 w 5724034"/>
              <a:gd name="connsiteY8" fmla="*/ 3451167 h 3451167"/>
              <a:gd name="connsiteX9" fmla="*/ 0 w 5724034"/>
              <a:gd name="connsiteY9" fmla="*/ 3332475 h 3451167"/>
              <a:gd name="connsiteX10" fmla="*/ 51930 w 5724034"/>
              <a:gd name="connsiteY10" fmla="*/ 2960389 h 3451167"/>
              <a:gd name="connsiteX11" fmla="*/ 562146 w 5724034"/>
              <a:gd name="connsiteY11" fmla="*/ 1816544 h 3451167"/>
              <a:gd name="connsiteX12" fmla="*/ 683754 w 5724034"/>
              <a:gd name="connsiteY12" fmla="*/ 1587775 h 3451167"/>
              <a:gd name="connsiteX13" fmla="*/ 1883792 w 5724034"/>
              <a:gd name="connsiteY13" fmla="*/ 191878 h 3451167"/>
              <a:gd name="connsiteX14" fmla="*/ 2808622 w 5724034"/>
              <a:gd name="connsiteY14" fmla="*/ 207 h 345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724034" h="3451167">
                <a:moveTo>
                  <a:pt x="2808622" y="207"/>
                </a:moveTo>
                <a:cubicBezTo>
                  <a:pt x="3316039" y="7471"/>
                  <a:pt x="3825452" y="206405"/>
                  <a:pt x="4400004" y="607462"/>
                </a:cubicBezTo>
                <a:cubicBezTo>
                  <a:pt x="4520314" y="691458"/>
                  <a:pt x="4634691" y="765791"/>
                  <a:pt x="4745277" y="837612"/>
                </a:cubicBezTo>
                <a:cubicBezTo>
                  <a:pt x="5203686" y="1135457"/>
                  <a:pt x="5430786" y="1295036"/>
                  <a:pt x="5584627" y="1665805"/>
                </a:cubicBezTo>
                <a:cubicBezTo>
                  <a:pt x="5622816" y="1757843"/>
                  <a:pt x="5655511" y="1851832"/>
                  <a:pt x="5682689" y="1947596"/>
                </a:cubicBezTo>
                <a:lnTo>
                  <a:pt x="5724034" y="2133764"/>
                </a:lnTo>
                <a:lnTo>
                  <a:pt x="5724034" y="3254784"/>
                </a:lnTo>
                <a:lnTo>
                  <a:pt x="5682668" y="3451167"/>
                </a:lnTo>
                <a:lnTo>
                  <a:pt x="3398" y="3451167"/>
                </a:lnTo>
                <a:lnTo>
                  <a:pt x="0" y="3332475"/>
                </a:lnTo>
                <a:cubicBezTo>
                  <a:pt x="1789" y="3212109"/>
                  <a:pt x="19193" y="3089357"/>
                  <a:pt x="51930" y="2960389"/>
                </a:cubicBezTo>
                <a:cubicBezTo>
                  <a:pt x="143234" y="2600640"/>
                  <a:pt x="346682" y="2219774"/>
                  <a:pt x="562146" y="1816544"/>
                </a:cubicBezTo>
                <a:cubicBezTo>
                  <a:pt x="601922" y="1742209"/>
                  <a:pt x="642967" y="1665303"/>
                  <a:pt x="683754" y="1587775"/>
                </a:cubicBezTo>
                <a:cubicBezTo>
                  <a:pt x="1048876" y="893902"/>
                  <a:pt x="1329611" y="421821"/>
                  <a:pt x="1883792" y="191878"/>
                </a:cubicBezTo>
                <a:cubicBezTo>
                  <a:pt x="2200442" y="60492"/>
                  <a:pt x="2504173" y="-4151"/>
                  <a:pt x="2808622" y="20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9" name="Picture 8">
            <a:extLst>
              <a:ext uri="{FF2B5EF4-FFF2-40B4-BE49-F238E27FC236}">
                <a16:creationId xmlns:a16="http://schemas.microsoft.com/office/drawing/2014/main" xmlns="" id="{89797113-9CFB-465B-BC09-CF2C3507C695}"/>
              </a:ext>
            </a:extLst>
          </p:cNvPr>
          <p:cNvPicPr>
            <a:picLocks noChangeAspect="1"/>
          </p:cNvPicPr>
          <p:nvPr/>
        </p:nvPicPr>
        <p:blipFill rotWithShape="1">
          <a:blip r:embed="rId8"/>
          <a:srcRect t="17347" r="-2" b="39125"/>
          <a:stretch/>
        </p:blipFill>
        <p:spPr>
          <a:xfrm>
            <a:off x="6807196" y="3656543"/>
            <a:ext cx="5185262" cy="3201454"/>
          </a:xfrm>
          <a:custGeom>
            <a:avLst/>
            <a:gdLst/>
            <a:ahLst/>
            <a:cxnLst/>
            <a:rect l="l" t="t" r="r" b="b"/>
            <a:pathLst>
              <a:path w="5185262" h="3201454">
                <a:moveTo>
                  <a:pt x="2395657" y="533"/>
                </a:moveTo>
                <a:cubicBezTo>
                  <a:pt x="2853132" y="-10568"/>
                  <a:pt x="3320085" y="151875"/>
                  <a:pt x="3853824" y="495130"/>
                </a:cubicBezTo>
                <a:cubicBezTo>
                  <a:pt x="3965587" y="567021"/>
                  <a:pt x="4071620" y="630367"/>
                  <a:pt x="4174137" y="691568"/>
                </a:cubicBezTo>
                <a:cubicBezTo>
                  <a:pt x="4599096" y="945381"/>
                  <a:pt x="4810106" y="1082014"/>
                  <a:pt x="4963571" y="1412493"/>
                </a:cubicBezTo>
                <a:cubicBezTo>
                  <a:pt x="5115952" y="1740640"/>
                  <a:pt x="5190392" y="2100122"/>
                  <a:pt x="5184988" y="2480884"/>
                </a:cubicBezTo>
                <a:cubicBezTo>
                  <a:pt x="5182321" y="2667133"/>
                  <a:pt x="5160907" y="2854257"/>
                  <a:pt x="5121020" y="3040915"/>
                </a:cubicBezTo>
                <a:lnTo>
                  <a:pt x="5078712" y="3201454"/>
                </a:lnTo>
                <a:lnTo>
                  <a:pt x="5755" y="3201454"/>
                </a:lnTo>
                <a:lnTo>
                  <a:pt x="0" y="3006621"/>
                </a:lnTo>
                <a:cubicBezTo>
                  <a:pt x="4041" y="2932436"/>
                  <a:pt x="14231" y="2856537"/>
                  <a:pt x="30450" y="2777898"/>
                </a:cubicBezTo>
                <a:cubicBezTo>
                  <a:pt x="98304" y="2448859"/>
                  <a:pt x="266355" y="2096783"/>
                  <a:pt x="444335" y="1724033"/>
                </a:cubicBezTo>
                <a:cubicBezTo>
                  <a:pt x="477196" y="1655314"/>
                  <a:pt x="511097" y="1584223"/>
                  <a:pt x="544740" y="1512578"/>
                </a:cubicBezTo>
                <a:cubicBezTo>
                  <a:pt x="845919" y="871350"/>
                  <a:pt x="1079952" y="433962"/>
                  <a:pt x="1570060" y="206371"/>
                </a:cubicBezTo>
                <a:cubicBezTo>
                  <a:pt x="1850099" y="76329"/>
                  <a:pt x="2121172" y="7193"/>
                  <a:pt x="2395657" y="533"/>
                </a:cubicBezTo>
                <a:close/>
              </a:path>
            </a:pathLst>
          </a:custGeom>
        </p:spPr>
      </p:pic>
      <p:sp>
        <p:nvSpPr>
          <p:cNvPr id="5" name="Rectangle 4">
            <a:extLst>
              <a:ext uri="{FF2B5EF4-FFF2-40B4-BE49-F238E27FC236}">
                <a16:creationId xmlns:a16="http://schemas.microsoft.com/office/drawing/2014/main" xmlns="" id="{E8F23303-8A1B-4EFB-AE1A-2C355B2513F7}"/>
              </a:ext>
            </a:extLst>
          </p:cNvPr>
          <p:cNvSpPr/>
          <p:nvPr/>
        </p:nvSpPr>
        <p:spPr>
          <a:xfrm>
            <a:off x="172065" y="3478404"/>
            <a:ext cx="5743944" cy="2227868"/>
          </a:xfrm>
          <a:prstGeom prst="rect">
            <a:avLst/>
          </a:prstGeom>
          <a:solidFill>
            <a:srgbClr val="32E1E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2">
            <a:extLst>
              <a:ext uri="{FF2B5EF4-FFF2-40B4-BE49-F238E27FC236}">
                <a16:creationId xmlns:a16="http://schemas.microsoft.com/office/drawing/2014/main" xmlns="" id="{98CC572F-8EF2-442B-8CFA-CC2B6F1CCB9C}"/>
              </a:ext>
            </a:extLst>
          </p:cNvPr>
          <p:cNvSpPr>
            <a:spLocks noGrp="1"/>
          </p:cNvSpPr>
          <p:nvPr>
            <p:ph type="title"/>
          </p:nvPr>
        </p:nvSpPr>
        <p:spPr>
          <a:xfrm>
            <a:off x="276411" y="3501765"/>
            <a:ext cx="5574692" cy="2060751"/>
          </a:xfrm>
        </p:spPr>
        <p:txBody>
          <a:bodyPr vert="horz" lIns="109728" tIns="109728" rIns="109728" bIns="91440" rtlCol="0" anchor="b">
            <a:normAutofit/>
          </a:bodyPr>
          <a:lstStyle/>
          <a:p>
            <a:pPr>
              <a:lnSpc>
                <a:spcPct val="120000"/>
              </a:lnSpc>
            </a:pPr>
            <a:r>
              <a:rPr lang="en-US" sz="4800" dirty="0">
                <a:solidFill>
                  <a:schemeClr val="tx1">
                    <a:lumMod val="85000"/>
                    <a:lumOff val="15000"/>
                  </a:schemeClr>
                </a:solidFill>
              </a:rPr>
              <a:t>Famous murder cases:</a:t>
            </a:r>
          </a:p>
        </p:txBody>
      </p:sp>
      <p:pic>
        <p:nvPicPr>
          <p:cNvPr id="4" name="Recorded Sound">
            <a:hlinkClick r:id="" action="ppaction://media"/>
            <a:extLst>
              <a:ext uri="{FF2B5EF4-FFF2-40B4-BE49-F238E27FC236}">
                <a16:creationId xmlns:a16="http://schemas.microsoft.com/office/drawing/2014/main" xmlns="" id="{97843063-2861-4572-A20C-819C24E9364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333526" y="6068798"/>
            <a:ext cx="487363" cy="487363"/>
          </a:xfrm>
          <a:prstGeom prst="rect">
            <a:avLst/>
          </a:prstGeom>
        </p:spPr>
      </p:pic>
    </p:spTree>
    <p:extLst>
      <p:ext uri="{BB962C8B-B14F-4D97-AF65-F5344CB8AC3E}">
        <p14:creationId xmlns:p14="http://schemas.microsoft.com/office/powerpoint/2010/main" val="132815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18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FDE21CF-EEA3-4855-B16B-F48986C27B9C}"/>
              </a:ext>
            </a:extLst>
          </p:cNvPr>
          <p:cNvSpPr>
            <a:spLocks noGrp="1"/>
          </p:cNvSpPr>
          <p:nvPr>
            <p:ph type="title"/>
          </p:nvPr>
        </p:nvSpPr>
        <p:spPr/>
        <p:txBody>
          <a:bodyPr/>
          <a:lstStyle/>
          <a:p>
            <a:r>
              <a:rPr lang="en-GB" dirty="0"/>
              <a:t>Murder– Classic definition:</a:t>
            </a:r>
          </a:p>
        </p:txBody>
      </p:sp>
      <p:sp>
        <p:nvSpPr>
          <p:cNvPr id="3" name="Content Placeholder 2">
            <a:extLst>
              <a:ext uri="{FF2B5EF4-FFF2-40B4-BE49-F238E27FC236}">
                <a16:creationId xmlns:a16="http://schemas.microsoft.com/office/drawing/2014/main" xmlns="" id="{229B47AB-0B96-4B05-AAB7-40A319472E82}"/>
              </a:ext>
            </a:extLst>
          </p:cNvPr>
          <p:cNvSpPr>
            <a:spLocks noGrp="1"/>
          </p:cNvSpPr>
          <p:nvPr>
            <p:ph idx="1"/>
          </p:nvPr>
        </p:nvSpPr>
        <p:spPr/>
        <p:txBody>
          <a:bodyPr/>
          <a:lstStyle/>
          <a:p>
            <a:pPr marL="285750" indent="-285750">
              <a:buFont typeface="Wingdings" panose="05000000000000000000" pitchFamily="2" charset="2"/>
              <a:buChar char="§"/>
            </a:pPr>
            <a:r>
              <a:rPr lang="en-GB" dirty="0"/>
              <a:t>Sir Edwards Coke (Lord Chief Justice, early 17</a:t>
            </a:r>
            <a:r>
              <a:rPr lang="en-GB" baseline="30000" dirty="0"/>
              <a:t>th</a:t>
            </a:r>
            <a:r>
              <a:rPr lang="en-GB" dirty="0"/>
              <a:t> century)</a:t>
            </a:r>
          </a:p>
          <a:p>
            <a:r>
              <a:rPr lang="en-GB" dirty="0"/>
              <a:t>“</a:t>
            </a:r>
            <a:r>
              <a:rPr lang="en-GB" i="1" dirty="0"/>
              <a:t>Unlawfully killing a reasonable person who is in being or under the King’s peace, the death following within a year and a day with malice aforethought”</a:t>
            </a:r>
          </a:p>
          <a:p>
            <a:endParaRPr lang="en-GB" i="1" dirty="0"/>
          </a:p>
          <a:p>
            <a:pPr marL="285750" indent="-285750">
              <a:buFont typeface="Arial" panose="020B0604020202020204" pitchFamily="34" charset="0"/>
              <a:buChar char="•"/>
            </a:pPr>
            <a:r>
              <a:rPr lang="en-GB" dirty="0"/>
              <a:t>Requirement for death to be within a year and a day of the incident was abolished by Law Reform (Year and a Day Rule) Act 1996.</a:t>
            </a:r>
          </a:p>
        </p:txBody>
      </p:sp>
      <p:pic>
        <p:nvPicPr>
          <p:cNvPr id="4" name="Recorded Sound">
            <a:hlinkClick r:id="" action="ppaction://media"/>
            <a:extLst>
              <a:ext uri="{FF2B5EF4-FFF2-40B4-BE49-F238E27FC236}">
                <a16:creationId xmlns:a16="http://schemas.microsoft.com/office/drawing/2014/main" xmlns="" id="{90E738E4-58F7-437B-9111-6722173B5DD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36788" y="6072064"/>
            <a:ext cx="487363" cy="487363"/>
          </a:xfrm>
          <a:prstGeom prst="rect">
            <a:avLst/>
          </a:prstGeom>
        </p:spPr>
      </p:pic>
    </p:spTree>
    <p:extLst>
      <p:ext uri="{BB962C8B-B14F-4D97-AF65-F5344CB8AC3E}">
        <p14:creationId xmlns:p14="http://schemas.microsoft.com/office/powerpoint/2010/main" val="1285270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93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B189BD7-9C03-4E4C-89A8-53104134A85F}"/>
              </a:ext>
            </a:extLst>
          </p:cNvPr>
          <p:cNvSpPr>
            <a:spLocks noGrp="1"/>
          </p:cNvSpPr>
          <p:nvPr>
            <p:ph type="title"/>
          </p:nvPr>
        </p:nvSpPr>
        <p:spPr/>
        <p:txBody>
          <a:bodyPr/>
          <a:lstStyle/>
          <a:p>
            <a:r>
              <a:rPr lang="en-GB" dirty="0"/>
              <a:t>Murder – Modern definition:</a:t>
            </a:r>
          </a:p>
        </p:txBody>
      </p:sp>
      <p:sp>
        <p:nvSpPr>
          <p:cNvPr id="3" name="Content Placeholder 2">
            <a:extLst>
              <a:ext uri="{FF2B5EF4-FFF2-40B4-BE49-F238E27FC236}">
                <a16:creationId xmlns:a16="http://schemas.microsoft.com/office/drawing/2014/main" xmlns="" id="{37004191-7823-4105-8A81-A3343010DDF5}"/>
              </a:ext>
            </a:extLst>
          </p:cNvPr>
          <p:cNvSpPr>
            <a:spLocks noGrp="1"/>
          </p:cNvSpPr>
          <p:nvPr>
            <p:ph idx="1"/>
          </p:nvPr>
        </p:nvSpPr>
        <p:spPr>
          <a:xfrm>
            <a:off x="1920240" y="2296233"/>
            <a:ext cx="8770571" cy="3651504"/>
          </a:xfrm>
        </p:spPr>
        <p:txBody>
          <a:bodyPr/>
          <a:lstStyle/>
          <a:p>
            <a:pPr marL="285750" indent="-285750">
              <a:buFont typeface="Wingdings" panose="05000000000000000000" pitchFamily="2" charset="2"/>
              <a:buChar char="§"/>
            </a:pPr>
            <a:r>
              <a:rPr lang="en-GB" dirty="0"/>
              <a:t>Murder is where D kills V and D intends to kill or intends to cause grievous bodily harm (GBH).</a:t>
            </a:r>
          </a:p>
          <a:p>
            <a:endParaRPr lang="en-GB" dirty="0"/>
          </a:p>
          <a:p>
            <a:pPr marL="285750" indent="-285750">
              <a:buFont typeface="Wingdings" panose="05000000000000000000" pitchFamily="2" charset="2"/>
              <a:buChar char="§"/>
            </a:pPr>
            <a:r>
              <a:rPr lang="en-GB" dirty="0"/>
              <a:t>The offence takes place under the Queens’ peace.</a:t>
            </a:r>
          </a:p>
          <a:p>
            <a:endParaRPr lang="en-GB" dirty="0"/>
          </a:p>
        </p:txBody>
      </p:sp>
      <p:pic>
        <p:nvPicPr>
          <p:cNvPr id="5" name="Recorded Sound">
            <a:hlinkClick r:id="" action="ppaction://media"/>
            <a:extLst>
              <a:ext uri="{FF2B5EF4-FFF2-40B4-BE49-F238E27FC236}">
                <a16:creationId xmlns:a16="http://schemas.microsoft.com/office/drawing/2014/main" xmlns="" id="{8FE6AED0-6A11-4D73-9CE4-6C9B7E46DBF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84914" y="6200441"/>
            <a:ext cx="487363" cy="487363"/>
          </a:xfrm>
          <a:prstGeom prst="rect">
            <a:avLst/>
          </a:prstGeom>
        </p:spPr>
      </p:pic>
    </p:spTree>
    <p:extLst>
      <p:ext uri="{BB962C8B-B14F-4D97-AF65-F5344CB8AC3E}">
        <p14:creationId xmlns:p14="http://schemas.microsoft.com/office/powerpoint/2010/main" val="2116938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815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30A61A4-5689-48C7-A6B4-74079EA24F9B}"/>
              </a:ext>
            </a:extLst>
          </p:cNvPr>
          <p:cNvSpPr>
            <a:spLocks noGrp="1"/>
          </p:cNvSpPr>
          <p:nvPr>
            <p:ph type="title"/>
          </p:nvPr>
        </p:nvSpPr>
        <p:spPr/>
        <p:txBody>
          <a:bodyPr/>
          <a:lstStyle/>
          <a:p>
            <a:r>
              <a:rPr lang="en-GB" dirty="0"/>
              <a:t>Actus Reus of Murder:</a:t>
            </a:r>
          </a:p>
        </p:txBody>
      </p:sp>
      <p:sp>
        <p:nvSpPr>
          <p:cNvPr id="3" name="Content Placeholder 2">
            <a:extLst>
              <a:ext uri="{FF2B5EF4-FFF2-40B4-BE49-F238E27FC236}">
                <a16:creationId xmlns:a16="http://schemas.microsoft.com/office/drawing/2014/main" xmlns="" id="{31B7C531-7CF7-4454-8E98-AF69C969BB61}"/>
              </a:ext>
            </a:extLst>
          </p:cNvPr>
          <p:cNvSpPr>
            <a:spLocks noGrp="1"/>
          </p:cNvSpPr>
          <p:nvPr>
            <p:ph idx="1"/>
          </p:nvPr>
        </p:nvSpPr>
        <p:spPr/>
        <p:txBody>
          <a:bodyPr/>
          <a:lstStyle/>
          <a:p>
            <a:pPr marL="285750" indent="-285750">
              <a:buFont typeface="Wingdings" panose="05000000000000000000" pitchFamily="2" charset="2"/>
              <a:buChar char="§"/>
            </a:pPr>
            <a:r>
              <a:rPr lang="en-GB" dirty="0"/>
              <a:t>D unlawfully kills another person under the Queen’s peace.</a:t>
            </a:r>
          </a:p>
          <a:p>
            <a:pPr marL="285750" indent="-285750">
              <a:buFont typeface="Wingdings" panose="05000000000000000000" pitchFamily="2" charset="2"/>
              <a:buChar char="§"/>
            </a:pPr>
            <a:r>
              <a:rPr lang="en-GB" dirty="0"/>
              <a:t>Acts and Omissions.</a:t>
            </a:r>
          </a:p>
          <a:p>
            <a:pPr marL="285750" indent="-285750">
              <a:buFont typeface="Wingdings" panose="05000000000000000000" pitchFamily="2" charset="2"/>
              <a:buChar char="§"/>
            </a:pPr>
            <a:r>
              <a:rPr lang="en-GB" dirty="0">
                <a:solidFill>
                  <a:srgbClr val="FF0000"/>
                </a:solidFill>
              </a:rPr>
              <a:t>Gibbins and Proctor [1918]</a:t>
            </a:r>
          </a:p>
        </p:txBody>
      </p:sp>
      <p:pic>
        <p:nvPicPr>
          <p:cNvPr id="4" name="Picture 3">
            <a:extLst>
              <a:ext uri="{FF2B5EF4-FFF2-40B4-BE49-F238E27FC236}">
                <a16:creationId xmlns:a16="http://schemas.microsoft.com/office/drawing/2014/main" xmlns="" id="{B884E01C-E84E-4086-B840-A55D183B7D94}"/>
              </a:ext>
            </a:extLst>
          </p:cNvPr>
          <p:cNvPicPr>
            <a:picLocks noChangeAspect="1"/>
          </p:cNvPicPr>
          <p:nvPr/>
        </p:nvPicPr>
        <p:blipFill>
          <a:blip r:embed="rId4"/>
          <a:stretch>
            <a:fillRect/>
          </a:stretch>
        </p:blipFill>
        <p:spPr>
          <a:xfrm>
            <a:off x="4686300" y="4869317"/>
            <a:ext cx="2819400" cy="1619250"/>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5" name="Picture 4">
            <a:extLst>
              <a:ext uri="{FF2B5EF4-FFF2-40B4-BE49-F238E27FC236}">
                <a16:creationId xmlns:a16="http://schemas.microsoft.com/office/drawing/2014/main" xmlns="" id="{4D4125E8-F885-4ECC-AE46-6D403B627BEF}"/>
              </a:ext>
            </a:extLst>
          </p:cNvPr>
          <p:cNvPicPr>
            <a:picLocks noChangeAspect="1"/>
          </p:cNvPicPr>
          <p:nvPr/>
        </p:nvPicPr>
        <p:blipFill>
          <a:blip r:embed="rId5"/>
          <a:stretch>
            <a:fillRect/>
          </a:stretch>
        </p:blipFill>
        <p:spPr>
          <a:xfrm>
            <a:off x="8515511" y="3266490"/>
            <a:ext cx="2619375" cy="1743075"/>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7" name="Recorded Sound">
            <a:hlinkClick r:id="" action="ppaction://media"/>
            <a:extLst>
              <a:ext uri="{FF2B5EF4-FFF2-40B4-BE49-F238E27FC236}">
                <a16:creationId xmlns:a16="http://schemas.microsoft.com/office/drawing/2014/main" xmlns="" id="{D22257E7-694F-40A6-9A9D-2B40D1E7CDC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88662" y="6244885"/>
            <a:ext cx="487363" cy="487363"/>
          </a:xfrm>
          <a:prstGeom prst="rect">
            <a:avLst/>
          </a:prstGeom>
        </p:spPr>
      </p:pic>
    </p:spTree>
    <p:extLst>
      <p:ext uri="{BB962C8B-B14F-4D97-AF65-F5344CB8AC3E}">
        <p14:creationId xmlns:p14="http://schemas.microsoft.com/office/powerpoint/2010/main" val="2548615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3145"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C15C0F6-ABB0-443E-9E33-646C0AA4A4C7}"/>
              </a:ext>
            </a:extLst>
          </p:cNvPr>
          <p:cNvSpPr>
            <a:spLocks noGrp="1"/>
          </p:cNvSpPr>
          <p:nvPr>
            <p:ph type="title"/>
          </p:nvPr>
        </p:nvSpPr>
        <p:spPr>
          <a:xfrm>
            <a:off x="1106906" y="442220"/>
            <a:ext cx="9583906" cy="1345269"/>
          </a:xfrm>
        </p:spPr>
        <p:txBody>
          <a:bodyPr>
            <a:normAutofit/>
          </a:bodyPr>
          <a:lstStyle/>
          <a:p>
            <a:r>
              <a:rPr lang="en-GB" dirty="0"/>
              <a:t>Actus Reus – Necessary circumstances:</a:t>
            </a:r>
          </a:p>
        </p:txBody>
      </p:sp>
      <p:sp>
        <p:nvSpPr>
          <p:cNvPr id="3" name="Content Placeholder 2">
            <a:extLst>
              <a:ext uri="{FF2B5EF4-FFF2-40B4-BE49-F238E27FC236}">
                <a16:creationId xmlns:a16="http://schemas.microsoft.com/office/drawing/2014/main" xmlns="" id="{08F9345F-E1DA-45DD-9EF4-5620BAC7B23F}"/>
              </a:ext>
            </a:extLst>
          </p:cNvPr>
          <p:cNvSpPr>
            <a:spLocks noGrp="1"/>
          </p:cNvSpPr>
          <p:nvPr>
            <p:ph idx="1"/>
          </p:nvPr>
        </p:nvSpPr>
        <p:spPr>
          <a:xfrm>
            <a:off x="433138" y="2312275"/>
            <a:ext cx="8261683" cy="4216861"/>
          </a:xfrm>
        </p:spPr>
        <p:txBody>
          <a:bodyPr>
            <a:normAutofit/>
          </a:bodyPr>
          <a:lstStyle/>
          <a:p>
            <a:pPr>
              <a:lnSpc>
                <a:spcPct val="100000"/>
              </a:lnSpc>
            </a:pPr>
            <a:r>
              <a:rPr lang="en-GB" b="1" dirty="0"/>
              <a:t>Under the Queen’s peace:</a:t>
            </a:r>
          </a:p>
          <a:p>
            <a:pPr marL="285750" indent="-285750">
              <a:lnSpc>
                <a:spcPct val="100000"/>
              </a:lnSpc>
              <a:buFont typeface="Wingdings" panose="05000000000000000000" pitchFamily="2" charset="2"/>
              <a:buChar char="§"/>
            </a:pPr>
            <a:r>
              <a:rPr lang="en-GB" dirty="0"/>
              <a:t>When soldiers kill enemies in the heat of war, the killing is not under the Queen’s peace and therefore it is not murder.</a:t>
            </a:r>
          </a:p>
          <a:p>
            <a:pPr>
              <a:lnSpc>
                <a:spcPct val="100000"/>
              </a:lnSpc>
            </a:pPr>
            <a:endParaRPr lang="en-GB" dirty="0"/>
          </a:p>
          <a:p>
            <a:pPr>
              <a:lnSpc>
                <a:spcPct val="100000"/>
              </a:lnSpc>
            </a:pPr>
            <a:r>
              <a:rPr lang="en-GB" b="1" dirty="0"/>
              <a:t>Unlawful killing:</a:t>
            </a:r>
          </a:p>
          <a:p>
            <a:pPr marL="285750" indent="-285750">
              <a:lnSpc>
                <a:spcPct val="100000"/>
              </a:lnSpc>
              <a:buFont typeface="Wingdings" panose="05000000000000000000" pitchFamily="2" charset="2"/>
              <a:buChar char="§"/>
            </a:pPr>
            <a:r>
              <a:rPr lang="en-GB" dirty="0"/>
              <a:t>The actus reus and </a:t>
            </a:r>
            <a:r>
              <a:rPr lang="en-GB" dirty="0" err="1"/>
              <a:t>mens</a:t>
            </a:r>
            <a:r>
              <a:rPr lang="en-GB" dirty="0"/>
              <a:t> rea elements of the offence must be satisfied without a lawful defence.</a:t>
            </a:r>
          </a:p>
          <a:p>
            <a:pPr>
              <a:lnSpc>
                <a:spcPct val="100000"/>
              </a:lnSpc>
            </a:pPr>
            <a:endParaRPr lang="en-GB" dirty="0"/>
          </a:p>
          <a:p>
            <a:pPr>
              <a:lnSpc>
                <a:spcPct val="100000"/>
              </a:lnSpc>
            </a:pPr>
            <a:r>
              <a:rPr lang="en-GB" b="1" dirty="0"/>
              <a:t>V must be a person:</a:t>
            </a:r>
          </a:p>
          <a:p>
            <a:pPr marL="285750" indent="-285750">
              <a:lnSpc>
                <a:spcPct val="100000"/>
              </a:lnSpc>
              <a:buFont typeface="Wingdings" panose="05000000000000000000" pitchFamily="2" charset="2"/>
              <a:buChar char="§"/>
            </a:pPr>
            <a:r>
              <a:rPr lang="en-GB" dirty="0"/>
              <a:t>When does V begin and stop being a person?</a:t>
            </a:r>
          </a:p>
        </p:txBody>
      </p:sp>
      <p:pic>
        <p:nvPicPr>
          <p:cNvPr id="5" name="Recorded Sound">
            <a:hlinkClick r:id="" action="ppaction://media"/>
            <a:extLst>
              <a:ext uri="{FF2B5EF4-FFF2-40B4-BE49-F238E27FC236}">
                <a16:creationId xmlns:a16="http://schemas.microsoft.com/office/drawing/2014/main" xmlns="" id="{49022DD4-9004-47BE-A5F5-339CAF3628D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89456" y="6285454"/>
            <a:ext cx="487363" cy="487363"/>
          </a:xfrm>
          <a:prstGeom prst="rect">
            <a:avLst/>
          </a:prstGeom>
        </p:spPr>
      </p:pic>
    </p:spTree>
    <p:extLst>
      <p:ext uri="{BB962C8B-B14F-4D97-AF65-F5344CB8AC3E}">
        <p14:creationId xmlns:p14="http://schemas.microsoft.com/office/powerpoint/2010/main" val="962148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053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008AB24-91E7-4140-98C3-75E328FBEB3E}"/>
              </a:ext>
            </a:extLst>
          </p:cNvPr>
          <p:cNvSpPr>
            <a:spLocks noGrp="1"/>
          </p:cNvSpPr>
          <p:nvPr>
            <p:ph type="title"/>
          </p:nvPr>
        </p:nvSpPr>
        <p:spPr>
          <a:xfrm>
            <a:off x="8229600" y="640080"/>
            <a:ext cx="3474603" cy="1860336"/>
          </a:xfrm>
        </p:spPr>
        <p:txBody>
          <a:bodyPr>
            <a:normAutofit fontScale="90000"/>
          </a:bodyPr>
          <a:lstStyle/>
          <a:p>
            <a:r>
              <a:rPr lang="en-GB" dirty="0"/>
              <a:t>Actus Reus – Consequences</a:t>
            </a:r>
            <a:br>
              <a:rPr lang="en-GB" dirty="0"/>
            </a:br>
            <a:r>
              <a:rPr lang="en-GB" dirty="0"/>
              <a:t>causing death</a:t>
            </a:r>
          </a:p>
        </p:txBody>
      </p:sp>
      <p:sp>
        <p:nvSpPr>
          <p:cNvPr id="3" name="Content Placeholder 2">
            <a:extLst>
              <a:ext uri="{FF2B5EF4-FFF2-40B4-BE49-F238E27FC236}">
                <a16:creationId xmlns:a16="http://schemas.microsoft.com/office/drawing/2014/main" xmlns="" id="{2B302F07-9B38-49E2-A3F1-16CA4B7B1DF1}"/>
              </a:ext>
            </a:extLst>
          </p:cNvPr>
          <p:cNvSpPr>
            <a:spLocks noGrp="1"/>
          </p:cNvSpPr>
          <p:nvPr>
            <p:ph idx="1"/>
          </p:nvPr>
        </p:nvSpPr>
        <p:spPr>
          <a:xfrm>
            <a:off x="718686" y="1185511"/>
            <a:ext cx="6949440" cy="4974657"/>
          </a:xfrm>
        </p:spPr>
        <p:txBody>
          <a:bodyPr/>
          <a:lstStyle/>
          <a:p>
            <a:pPr marL="285750" indent="-285750">
              <a:buFont typeface="Wingdings" panose="05000000000000000000" pitchFamily="2" charset="2"/>
              <a:buChar char="§"/>
            </a:pPr>
            <a:r>
              <a:rPr lang="en-GB" dirty="0"/>
              <a:t>D’s acts or omissions must cause the V’s death.</a:t>
            </a:r>
          </a:p>
          <a:p>
            <a:endParaRPr lang="en-GB" dirty="0"/>
          </a:p>
          <a:p>
            <a:pPr marL="285750" indent="-285750">
              <a:buFont typeface="Wingdings" panose="05000000000000000000" pitchFamily="2" charset="2"/>
              <a:buChar char="§"/>
            </a:pPr>
            <a:r>
              <a:rPr lang="en-GB" dirty="0"/>
              <a:t>This includes any acceleration of death.</a:t>
            </a:r>
          </a:p>
          <a:p>
            <a:endParaRPr lang="en-GB" dirty="0"/>
          </a:p>
          <a:p>
            <a:r>
              <a:rPr lang="en-GB" dirty="0"/>
              <a:t>Example = Killing of a terminally ill patient or someone who has only a short time to live will satisfy the actus reus of murder.</a:t>
            </a:r>
          </a:p>
        </p:txBody>
      </p:sp>
      <p:pic>
        <p:nvPicPr>
          <p:cNvPr id="5" name="Recorded Sound">
            <a:hlinkClick r:id="" action="ppaction://media"/>
            <a:extLst>
              <a:ext uri="{FF2B5EF4-FFF2-40B4-BE49-F238E27FC236}">
                <a16:creationId xmlns:a16="http://schemas.microsoft.com/office/drawing/2014/main" xmlns="" id="{355CA208-89C1-41C2-B4BF-9E4D942AD13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31323" y="6160168"/>
            <a:ext cx="487363" cy="487363"/>
          </a:xfrm>
          <a:prstGeom prst="rect">
            <a:avLst/>
          </a:prstGeom>
        </p:spPr>
      </p:pic>
    </p:spTree>
    <p:extLst>
      <p:ext uri="{BB962C8B-B14F-4D97-AF65-F5344CB8AC3E}">
        <p14:creationId xmlns:p14="http://schemas.microsoft.com/office/powerpoint/2010/main" val="457106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08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294F24B-0E1F-4DD5-B017-7CA99C280053}"/>
              </a:ext>
            </a:extLst>
          </p:cNvPr>
          <p:cNvSpPr>
            <a:spLocks noGrp="1"/>
          </p:cNvSpPr>
          <p:nvPr>
            <p:ph type="title"/>
          </p:nvPr>
        </p:nvSpPr>
        <p:spPr/>
        <p:txBody>
          <a:bodyPr>
            <a:normAutofit/>
          </a:bodyPr>
          <a:lstStyle/>
          <a:p>
            <a:r>
              <a:rPr lang="en-GB" dirty="0" err="1"/>
              <a:t>Mens</a:t>
            </a:r>
            <a:r>
              <a:rPr lang="en-GB" dirty="0"/>
              <a:t> Rea of murder:</a:t>
            </a:r>
          </a:p>
        </p:txBody>
      </p:sp>
      <p:sp>
        <p:nvSpPr>
          <p:cNvPr id="3" name="Content Placeholder 2">
            <a:extLst>
              <a:ext uri="{FF2B5EF4-FFF2-40B4-BE49-F238E27FC236}">
                <a16:creationId xmlns:a16="http://schemas.microsoft.com/office/drawing/2014/main" xmlns="" id="{7D68528B-53A2-4153-9A27-B76A65BCB7BA}"/>
              </a:ext>
            </a:extLst>
          </p:cNvPr>
          <p:cNvSpPr>
            <a:spLocks noGrp="1"/>
          </p:cNvSpPr>
          <p:nvPr>
            <p:ph idx="1"/>
          </p:nvPr>
        </p:nvSpPr>
        <p:spPr>
          <a:xfrm>
            <a:off x="240632" y="2392487"/>
            <a:ext cx="7507705" cy="3651504"/>
          </a:xfrm>
        </p:spPr>
        <p:txBody>
          <a:bodyPr/>
          <a:lstStyle/>
          <a:p>
            <a:pPr marL="285750" indent="-285750">
              <a:buFont typeface="Wingdings" panose="05000000000000000000" pitchFamily="2" charset="2"/>
              <a:buChar char="§"/>
            </a:pPr>
            <a:r>
              <a:rPr lang="en-GB" dirty="0"/>
              <a:t>Intention to kill or cause GBH</a:t>
            </a:r>
          </a:p>
          <a:p>
            <a:r>
              <a:rPr lang="en-GB" dirty="0">
                <a:solidFill>
                  <a:srgbClr val="FF0000"/>
                </a:solidFill>
              </a:rPr>
              <a:t>Moloney [1985]</a:t>
            </a:r>
          </a:p>
          <a:p>
            <a:endParaRPr lang="en-GB" dirty="0"/>
          </a:p>
          <a:p>
            <a:pPr marL="285750" indent="-285750">
              <a:buFont typeface="Wingdings" panose="05000000000000000000" pitchFamily="2" charset="2"/>
              <a:buChar char="§"/>
            </a:pPr>
            <a:r>
              <a:rPr lang="en-GB" dirty="0"/>
              <a:t>Coke – Malice aforethought</a:t>
            </a:r>
          </a:p>
          <a:p>
            <a:r>
              <a:rPr lang="en-GB" dirty="0">
                <a:solidFill>
                  <a:srgbClr val="FF0000"/>
                </a:solidFill>
              </a:rPr>
              <a:t>Vickers [1957]</a:t>
            </a:r>
          </a:p>
          <a:p>
            <a:endParaRPr lang="en-GB" dirty="0"/>
          </a:p>
          <a:p>
            <a:pPr marL="285750" indent="-285750">
              <a:buFont typeface="Wingdings" panose="05000000000000000000" pitchFamily="2" charset="2"/>
              <a:buChar char="§"/>
            </a:pPr>
            <a:r>
              <a:rPr lang="en-GB" dirty="0"/>
              <a:t>Current law – D’s MR does not need to be malicious.</a:t>
            </a:r>
          </a:p>
        </p:txBody>
      </p:sp>
      <p:sp>
        <p:nvSpPr>
          <p:cNvPr id="4" name="Content Placeholder 2">
            <a:extLst>
              <a:ext uri="{FF2B5EF4-FFF2-40B4-BE49-F238E27FC236}">
                <a16:creationId xmlns:a16="http://schemas.microsoft.com/office/drawing/2014/main" xmlns="" id="{425B34D9-E11E-4A2F-9ED2-F3206007BD7B}"/>
              </a:ext>
            </a:extLst>
          </p:cNvPr>
          <p:cNvSpPr txBox="1">
            <a:spLocks/>
          </p:cNvSpPr>
          <p:nvPr/>
        </p:nvSpPr>
        <p:spPr>
          <a:xfrm>
            <a:off x="6096000" y="2721350"/>
            <a:ext cx="5053264" cy="2446998"/>
          </a:xfrm>
          <a:prstGeom prst="rect">
            <a:avLst/>
          </a:prstGeom>
          <a:ln>
            <a:solidFill>
              <a:srgbClr val="FF0000"/>
            </a:solidFill>
          </a:ln>
        </p:spPr>
        <p:txBody>
          <a:bodyPr vert="horz" lIns="109728" tIns="109728" rIns="109728" bIns="91440" rtlCol="0">
            <a:normAutofit fontScale="92500" lnSpcReduction="10000"/>
          </a:bodyPr>
          <a:lst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r>
              <a:rPr lang="en-GB" b="1" dirty="0"/>
              <a:t>Murder is a constructive offence:</a:t>
            </a:r>
          </a:p>
          <a:p>
            <a:r>
              <a:rPr lang="en-GB" dirty="0"/>
              <a:t>The </a:t>
            </a:r>
            <a:r>
              <a:rPr lang="en-GB" dirty="0" err="1"/>
              <a:t>Mens</a:t>
            </a:r>
            <a:r>
              <a:rPr lang="en-GB" dirty="0"/>
              <a:t> Rea of murder can be satisfied by an intention to cause GBH and not just an intention to kill.</a:t>
            </a:r>
          </a:p>
          <a:p>
            <a:r>
              <a:rPr lang="en-GB" dirty="0">
                <a:solidFill>
                  <a:srgbClr val="FF0000"/>
                </a:solidFill>
              </a:rPr>
              <a:t>Cunningham (Anthony Barry) [1982] AC 566</a:t>
            </a:r>
          </a:p>
        </p:txBody>
      </p:sp>
      <p:pic>
        <p:nvPicPr>
          <p:cNvPr id="6" name="Recorded Sound">
            <a:hlinkClick r:id="" action="ppaction://media"/>
            <a:extLst>
              <a:ext uri="{FF2B5EF4-FFF2-40B4-BE49-F238E27FC236}">
                <a16:creationId xmlns:a16="http://schemas.microsoft.com/office/drawing/2014/main" xmlns="" id="{75076093-8AA9-410A-91D1-BE5FA9B16C6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04800" y="6141573"/>
            <a:ext cx="487363" cy="487363"/>
          </a:xfrm>
          <a:prstGeom prst="rect">
            <a:avLst/>
          </a:prstGeom>
        </p:spPr>
      </p:pic>
    </p:spTree>
    <p:extLst>
      <p:ext uri="{BB962C8B-B14F-4D97-AF65-F5344CB8AC3E}">
        <p14:creationId xmlns:p14="http://schemas.microsoft.com/office/powerpoint/2010/main" val="3162985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42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47FC6A8B-34F9-40FB-AA2D-E34168F5285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xmlns="" id="{4B2A2EA6-31D3-47D0-BDCA-42E544C577E5}"/>
              </a:ext>
            </a:extLst>
          </p:cNvPr>
          <p:cNvSpPr>
            <a:spLocks noGrp="1"/>
          </p:cNvSpPr>
          <p:nvPr>
            <p:ph type="title"/>
          </p:nvPr>
        </p:nvSpPr>
        <p:spPr>
          <a:xfrm>
            <a:off x="651000" y="-455211"/>
            <a:ext cx="3870677" cy="4277802"/>
          </a:xfrm>
        </p:spPr>
        <p:txBody>
          <a:bodyPr anchor="ctr">
            <a:normAutofit/>
          </a:bodyPr>
          <a:lstStyle/>
          <a:p>
            <a:r>
              <a:rPr lang="en-GB" dirty="0"/>
              <a:t>Specific partial defences to murder:</a:t>
            </a:r>
          </a:p>
        </p:txBody>
      </p:sp>
      <p:grpSp>
        <p:nvGrpSpPr>
          <p:cNvPr id="10" name="Group 9">
            <a:extLst>
              <a:ext uri="{FF2B5EF4-FFF2-40B4-BE49-F238E27FC236}">
                <a16:creationId xmlns:a16="http://schemas.microsoft.com/office/drawing/2014/main" xmlns="" id="{D4D684F8-91BF-481C-A965-722756A383D0}"/>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flipH="1">
            <a:off x="4308533" y="0"/>
            <a:ext cx="7883467" cy="6858000"/>
            <a:chOff x="0" y="0"/>
            <a:chExt cx="7883467" cy="6858000"/>
          </a:xfrm>
        </p:grpSpPr>
        <p:sp>
          <p:nvSpPr>
            <p:cNvPr id="11" name="Freeform: Shape 10">
              <a:extLst>
                <a:ext uri="{FF2B5EF4-FFF2-40B4-BE49-F238E27FC236}">
                  <a16:creationId xmlns:a16="http://schemas.microsoft.com/office/drawing/2014/main" xmlns="" id="{05DF7B3C-29EF-4ADC-BFDC-C3A038AC432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xmlns="" id="{20289037-6999-491E-AA63-CC1C3CBBF86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535374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xmlns="" id="{497CF6DF-9FF9-4D10-B338-0BEFC0AA317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3" name="Content Placeholder 2">
            <a:extLst>
              <a:ext uri="{FF2B5EF4-FFF2-40B4-BE49-F238E27FC236}">
                <a16:creationId xmlns:a16="http://schemas.microsoft.com/office/drawing/2014/main" xmlns="" id="{1DA87E1D-25FE-46E6-BB20-F1E11377E832}"/>
              </a:ext>
            </a:extLst>
          </p:cNvPr>
          <p:cNvSpPr>
            <a:spLocks noGrp="1"/>
          </p:cNvSpPr>
          <p:nvPr>
            <p:ph idx="1"/>
          </p:nvPr>
        </p:nvSpPr>
        <p:spPr>
          <a:xfrm>
            <a:off x="6096000" y="1105232"/>
            <a:ext cx="5176298" cy="4277802"/>
          </a:xfrm>
        </p:spPr>
        <p:txBody>
          <a:bodyPr anchor="ctr">
            <a:normAutofit fontScale="92500" lnSpcReduction="10000"/>
          </a:bodyPr>
          <a:lstStyle/>
          <a:p>
            <a:pPr marL="285750" indent="-285750">
              <a:buFont typeface="Wingdings" panose="05000000000000000000" pitchFamily="2" charset="2"/>
              <a:buChar char="§"/>
            </a:pPr>
            <a:r>
              <a:rPr lang="en-GB" dirty="0"/>
              <a:t>Killing with diminished responsibility: a statutory defence under s.2 Homicide Act 1957.</a:t>
            </a:r>
          </a:p>
          <a:p>
            <a:pPr marL="285750" indent="-285750">
              <a:buFont typeface="Wingdings" panose="05000000000000000000" pitchFamily="2" charset="2"/>
              <a:buChar char="§"/>
            </a:pPr>
            <a:r>
              <a:rPr lang="en-GB" dirty="0"/>
              <a:t>Killing under loss of control ss.54 and 55 Coroners and Justice Act 2009 (formally provocation): a common law defence modified by s.3 Homicide Act 1957.</a:t>
            </a:r>
          </a:p>
          <a:p>
            <a:pPr marL="285750" indent="-285750">
              <a:buFont typeface="Wingdings" panose="05000000000000000000" pitchFamily="2" charset="2"/>
              <a:buChar char="§"/>
            </a:pPr>
            <a:r>
              <a:rPr lang="en-GB" dirty="0"/>
              <a:t>Killing in pursuance of a suicide pact (where all participants are meant to die): s.4 Homicide Act 1957.</a:t>
            </a:r>
          </a:p>
        </p:txBody>
      </p:sp>
      <p:sp>
        <p:nvSpPr>
          <p:cNvPr id="9" name="Content Placeholder 2">
            <a:extLst>
              <a:ext uri="{FF2B5EF4-FFF2-40B4-BE49-F238E27FC236}">
                <a16:creationId xmlns:a16="http://schemas.microsoft.com/office/drawing/2014/main" xmlns="" id="{DF138043-5FE9-494E-9D21-7E50B7EC1F6F}"/>
              </a:ext>
            </a:extLst>
          </p:cNvPr>
          <p:cNvSpPr txBox="1">
            <a:spLocks/>
          </p:cNvSpPr>
          <p:nvPr/>
        </p:nvSpPr>
        <p:spPr>
          <a:xfrm>
            <a:off x="307794" y="4880115"/>
            <a:ext cx="5176298" cy="1608151"/>
          </a:xfrm>
          <a:prstGeom prst="rect">
            <a:avLst/>
          </a:prstGeom>
        </p:spPr>
        <p:txBody>
          <a:bodyPr vert="horz" lIns="109728" tIns="109728" rIns="109728" bIns="91440" rtlCol="0" anchor="ctr">
            <a:normAutofit lnSpcReduction="10000"/>
          </a:bodyPr>
          <a:lst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pPr marL="285750" indent="-285750">
              <a:buFont typeface="Wingdings" panose="05000000000000000000" pitchFamily="2" charset="2"/>
              <a:buChar char="§"/>
            </a:pPr>
            <a:r>
              <a:rPr lang="en-GB" dirty="0"/>
              <a:t>These defences, if successful reduce what would be murder (because of D’s intent) to ‘voluntary manslaughter’.</a:t>
            </a:r>
          </a:p>
        </p:txBody>
      </p:sp>
      <p:pic>
        <p:nvPicPr>
          <p:cNvPr id="5" name="Recorded Sound">
            <a:hlinkClick r:id="" action="ppaction://media"/>
            <a:extLst>
              <a:ext uri="{FF2B5EF4-FFF2-40B4-BE49-F238E27FC236}">
                <a16:creationId xmlns:a16="http://schemas.microsoft.com/office/drawing/2014/main" xmlns="" id="{C7E1A028-F58E-4537-9DF3-89DA36E53CD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42624" y="6244584"/>
            <a:ext cx="487363" cy="487363"/>
          </a:xfrm>
          <a:prstGeom prst="rect">
            <a:avLst/>
          </a:prstGeom>
        </p:spPr>
      </p:pic>
    </p:spTree>
    <p:extLst>
      <p:ext uri="{BB962C8B-B14F-4D97-AF65-F5344CB8AC3E}">
        <p14:creationId xmlns:p14="http://schemas.microsoft.com/office/powerpoint/2010/main" val="1073768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87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432F27B-38D5-4106-8ABE-A132590D5E7E}"/>
              </a:ext>
            </a:extLst>
          </p:cNvPr>
          <p:cNvSpPr>
            <a:spLocks noGrp="1"/>
          </p:cNvSpPr>
          <p:nvPr>
            <p:ph type="title"/>
          </p:nvPr>
        </p:nvSpPr>
        <p:spPr/>
        <p:txBody>
          <a:bodyPr/>
          <a:lstStyle/>
          <a:p>
            <a:r>
              <a:rPr lang="en-GB" dirty="0"/>
              <a:t>Diminished Responsibility:</a:t>
            </a:r>
          </a:p>
        </p:txBody>
      </p:sp>
      <p:sp>
        <p:nvSpPr>
          <p:cNvPr id="3" name="Content Placeholder 2">
            <a:extLst>
              <a:ext uri="{FF2B5EF4-FFF2-40B4-BE49-F238E27FC236}">
                <a16:creationId xmlns:a16="http://schemas.microsoft.com/office/drawing/2014/main" xmlns="" id="{D0AC2BC4-5EBE-42E3-A9B7-B8E81D0565D5}"/>
              </a:ext>
            </a:extLst>
          </p:cNvPr>
          <p:cNvSpPr>
            <a:spLocks noGrp="1"/>
          </p:cNvSpPr>
          <p:nvPr>
            <p:ph idx="1"/>
          </p:nvPr>
        </p:nvSpPr>
        <p:spPr/>
        <p:txBody>
          <a:bodyPr>
            <a:normAutofit fontScale="85000" lnSpcReduction="10000"/>
          </a:bodyPr>
          <a:lstStyle/>
          <a:p>
            <a:pPr marL="285750" indent="-285750">
              <a:buFont typeface="Wingdings" panose="05000000000000000000" pitchFamily="2" charset="2"/>
              <a:buChar char="§"/>
            </a:pPr>
            <a:r>
              <a:rPr lang="en-GB" dirty="0"/>
              <a:t>S.2 Homicide Act 1957 as amended by s.52 Coroners and Justice Act 2009 provides</a:t>
            </a:r>
          </a:p>
          <a:p>
            <a:r>
              <a:rPr lang="en-GB" dirty="0"/>
              <a:t>A person (D) who kills or is a party to the killing of another is not to be convicted of murder if D was suffering from an abnormality of mental functioning which</a:t>
            </a:r>
          </a:p>
          <a:p>
            <a:pPr marL="342900" indent="-342900">
              <a:buAutoNum type="alphaLcParenR"/>
            </a:pPr>
            <a:r>
              <a:rPr lang="en-GB" dirty="0"/>
              <a:t>Arose from a recognised medical condition.</a:t>
            </a:r>
          </a:p>
          <a:p>
            <a:pPr marL="342900" indent="-342900">
              <a:buAutoNum type="alphaLcParenR"/>
            </a:pPr>
            <a:r>
              <a:rPr lang="en-GB" dirty="0"/>
              <a:t>Substantially impaired D’s ability to understand the nature of their conduct, form rational judgement or exercise self-control.</a:t>
            </a:r>
          </a:p>
          <a:p>
            <a:pPr marL="342900" indent="-342900">
              <a:buAutoNum type="alphaLcParenR"/>
            </a:pPr>
            <a:r>
              <a:rPr lang="en-GB" dirty="0"/>
              <a:t>Provides an explanation for D’s acts and omissions in doing or being a party to the killing.</a:t>
            </a:r>
          </a:p>
        </p:txBody>
      </p:sp>
      <p:pic>
        <p:nvPicPr>
          <p:cNvPr id="5" name="Recorded Sound">
            <a:hlinkClick r:id="" action="ppaction://media"/>
            <a:extLst>
              <a:ext uri="{FF2B5EF4-FFF2-40B4-BE49-F238E27FC236}">
                <a16:creationId xmlns:a16="http://schemas.microsoft.com/office/drawing/2014/main" xmlns="" id="{2A256B4A-F93C-474A-831A-3199E067B35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52831" y="6189369"/>
            <a:ext cx="487363" cy="487363"/>
          </a:xfrm>
          <a:prstGeom prst="rect">
            <a:avLst/>
          </a:prstGeom>
        </p:spPr>
      </p:pic>
    </p:spTree>
    <p:extLst>
      <p:ext uri="{BB962C8B-B14F-4D97-AF65-F5344CB8AC3E}">
        <p14:creationId xmlns:p14="http://schemas.microsoft.com/office/powerpoint/2010/main" val="903242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49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432F27B-38D5-4106-8ABE-A132590D5E7E}"/>
              </a:ext>
            </a:extLst>
          </p:cNvPr>
          <p:cNvSpPr>
            <a:spLocks noGrp="1"/>
          </p:cNvSpPr>
          <p:nvPr>
            <p:ph type="title"/>
          </p:nvPr>
        </p:nvSpPr>
        <p:spPr/>
        <p:txBody>
          <a:bodyPr/>
          <a:lstStyle/>
          <a:p>
            <a:r>
              <a:rPr lang="en-GB" dirty="0"/>
              <a:t>Diminished Responsibility:</a:t>
            </a:r>
          </a:p>
        </p:txBody>
      </p:sp>
      <p:sp>
        <p:nvSpPr>
          <p:cNvPr id="3" name="Content Placeholder 2">
            <a:extLst>
              <a:ext uri="{FF2B5EF4-FFF2-40B4-BE49-F238E27FC236}">
                <a16:creationId xmlns:a16="http://schemas.microsoft.com/office/drawing/2014/main" xmlns="" id="{D0AC2BC4-5EBE-42E3-A9B7-B8E81D0565D5}"/>
              </a:ext>
            </a:extLst>
          </p:cNvPr>
          <p:cNvSpPr>
            <a:spLocks noGrp="1"/>
          </p:cNvSpPr>
          <p:nvPr>
            <p:ph idx="1"/>
          </p:nvPr>
        </p:nvSpPr>
        <p:spPr/>
        <p:txBody>
          <a:bodyPr>
            <a:normAutofit/>
          </a:bodyPr>
          <a:lstStyle/>
          <a:p>
            <a:pPr marL="285750" indent="-285750">
              <a:buFont typeface="Wingdings" panose="05000000000000000000" pitchFamily="2" charset="2"/>
              <a:buChar char="§"/>
            </a:pPr>
            <a:r>
              <a:rPr lang="en-GB" dirty="0"/>
              <a:t>Is only available as a defence for murder, not attempted murder – </a:t>
            </a:r>
            <a:r>
              <a:rPr lang="en-GB" dirty="0">
                <a:solidFill>
                  <a:srgbClr val="FF0000"/>
                </a:solidFill>
              </a:rPr>
              <a:t>Campbell [1997] Crim LR 495</a:t>
            </a:r>
            <a:r>
              <a:rPr lang="en-GB" dirty="0"/>
              <a:t>.</a:t>
            </a:r>
          </a:p>
          <a:p>
            <a:pPr marL="285750" indent="-285750">
              <a:buFont typeface="Wingdings" panose="05000000000000000000" pitchFamily="2" charset="2"/>
              <a:buChar char="§"/>
            </a:pPr>
            <a:r>
              <a:rPr lang="en-GB" dirty="0"/>
              <a:t>S.2(2) Homicide Act 1957, the burden of proof is on D – D must prove that at the same time as the killing, they were suffering with diminished responsibility.</a:t>
            </a:r>
          </a:p>
          <a:p>
            <a:pPr marL="285750" indent="-285750">
              <a:buFont typeface="Wingdings" panose="05000000000000000000" pitchFamily="2" charset="2"/>
              <a:buChar char="§"/>
            </a:pPr>
            <a:r>
              <a:rPr lang="en-GB" dirty="0"/>
              <a:t>Successful defence of diminished responsibility usually leads to committal to hospital under a hospital order issued under the Mental Health Act 1983.</a:t>
            </a:r>
          </a:p>
        </p:txBody>
      </p:sp>
      <p:pic>
        <p:nvPicPr>
          <p:cNvPr id="5" name="Recorded Sound">
            <a:hlinkClick r:id="" action="ppaction://media"/>
            <a:extLst>
              <a:ext uri="{FF2B5EF4-FFF2-40B4-BE49-F238E27FC236}">
                <a16:creationId xmlns:a16="http://schemas.microsoft.com/office/drawing/2014/main" xmlns="" id="{358A0F7E-A5A4-4739-AD0A-C9506382DE7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16998" y="6088146"/>
            <a:ext cx="487363" cy="487363"/>
          </a:xfrm>
          <a:prstGeom prst="rect">
            <a:avLst/>
          </a:prstGeom>
        </p:spPr>
      </p:pic>
    </p:spTree>
    <p:extLst>
      <p:ext uri="{BB962C8B-B14F-4D97-AF65-F5344CB8AC3E}">
        <p14:creationId xmlns:p14="http://schemas.microsoft.com/office/powerpoint/2010/main" val="2787987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10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432F27B-38D5-4106-8ABE-A132590D5E7E}"/>
              </a:ext>
            </a:extLst>
          </p:cNvPr>
          <p:cNvSpPr>
            <a:spLocks noGrp="1"/>
          </p:cNvSpPr>
          <p:nvPr>
            <p:ph type="title"/>
          </p:nvPr>
        </p:nvSpPr>
        <p:spPr/>
        <p:txBody>
          <a:bodyPr/>
          <a:lstStyle/>
          <a:p>
            <a:r>
              <a:rPr lang="en-GB" dirty="0"/>
              <a:t>Diminished Responsibility:</a:t>
            </a:r>
          </a:p>
        </p:txBody>
      </p:sp>
      <p:sp>
        <p:nvSpPr>
          <p:cNvPr id="3" name="Content Placeholder 2">
            <a:extLst>
              <a:ext uri="{FF2B5EF4-FFF2-40B4-BE49-F238E27FC236}">
                <a16:creationId xmlns:a16="http://schemas.microsoft.com/office/drawing/2014/main" xmlns="" id="{D0AC2BC4-5EBE-42E3-A9B7-B8E81D0565D5}"/>
              </a:ext>
            </a:extLst>
          </p:cNvPr>
          <p:cNvSpPr>
            <a:spLocks noGrp="1"/>
          </p:cNvSpPr>
          <p:nvPr>
            <p:ph idx="1"/>
          </p:nvPr>
        </p:nvSpPr>
        <p:spPr/>
        <p:txBody>
          <a:bodyPr>
            <a:normAutofit fontScale="92500" lnSpcReduction="10000"/>
          </a:bodyPr>
          <a:lstStyle/>
          <a:p>
            <a:pPr marL="285750" indent="-285750">
              <a:buFont typeface="Wingdings" panose="05000000000000000000" pitchFamily="2" charset="2"/>
              <a:buChar char="§"/>
            </a:pPr>
            <a:r>
              <a:rPr lang="en-GB" dirty="0">
                <a:solidFill>
                  <a:schemeClr val="tx1"/>
                </a:solidFill>
              </a:rPr>
              <a:t>In order to rely successfully on the diminished responsibility defence, the D must</a:t>
            </a:r>
          </a:p>
          <a:p>
            <a:r>
              <a:rPr lang="en-GB" dirty="0">
                <a:solidFill>
                  <a:schemeClr val="tx1"/>
                </a:solidFill>
              </a:rPr>
              <a:t>S.2(1)(a) – D must be suffering from an abnormality of mental functioning.</a:t>
            </a:r>
          </a:p>
          <a:p>
            <a:r>
              <a:rPr lang="en-GB" dirty="0">
                <a:solidFill>
                  <a:schemeClr val="tx1"/>
                </a:solidFill>
              </a:rPr>
              <a:t>S.2(1)(b) – which substantially impaired D’s ability to do one or more of the things mentioned in s.2(1)(a).</a:t>
            </a:r>
          </a:p>
          <a:p>
            <a:r>
              <a:rPr lang="en-GB" dirty="0">
                <a:solidFill>
                  <a:schemeClr val="tx1"/>
                </a:solidFill>
              </a:rPr>
              <a:t>S.2(1)(c) – The abnormality of mental functioning provides an explanation for D’s acts and omissions in being a party to the killing.</a:t>
            </a:r>
          </a:p>
        </p:txBody>
      </p:sp>
      <p:pic>
        <p:nvPicPr>
          <p:cNvPr id="5" name="Recorded Sound">
            <a:hlinkClick r:id="" action="ppaction://media"/>
            <a:extLst>
              <a:ext uri="{FF2B5EF4-FFF2-40B4-BE49-F238E27FC236}">
                <a16:creationId xmlns:a16="http://schemas.microsoft.com/office/drawing/2014/main" xmlns="" id="{0FB8AF30-3FD3-4766-8084-480E6D77086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36788" y="6120230"/>
            <a:ext cx="487363" cy="487363"/>
          </a:xfrm>
          <a:prstGeom prst="rect">
            <a:avLst/>
          </a:prstGeom>
        </p:spPr>
      </p:pic>
    </p:spTree>
    <p:extLst>
      <p:ext uri="{BB962C8B-B14F-4D97-AF65-F5344CB8AC3E}">
        <p14:creationId xmlns:p14="http://schemas.microsoft.com/office/powerpoint/2010/main" val="4179286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35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432F27B-38D5-4106-8ABE-A132590D5E7E}"/>
              </a:ext>
            </a:extLst>
          </p:cNvPr>
          <p:cNvSpPr>
            <a:spLocks noGrp="1"/>
          </p:cNvSpPr>
          <p:nvPr>
            <p:ph type="title"/>
          </p:nvPr>
        </p:nvSpPr>
        <p:spPr/>
        <p:txBody>
          <a:bodyPr/>
          <a:lstStyle/>
          <a:p>
            <a:r>
              <a:rPr lang="en-GB" dirty="0"/>
              <a:t>Diminished Responsibility:</a:t>
            </a:r>
          </a:p>
        </p:txBody>
      </p:sp>
      <p:sp>
        <p:nvSpPr>
          <p:cNvPr id="3" name="Content Placeholder 2">
            <a:extLst>
              <a:ext uri="{FF2B5EF4-FFF2-40B4-BE49-F238E27FC236}">
                <a16:creationId xmlns:a16="http://schemas.microsoft.com/office/drawing/2014/main" xmlns="" id="{D0AC2BC4-5EBE-42E3-A9B7-B8E81D0565D5}"/>
              </a:ext>
            </a:extLst>
          </p:cNvPr>
          <p:cNvSpPr>
            <a:spLocks noGrp="1"/>
          </p:cNvSpPr>
          <p:nvPr>
            <p:ph idx="1"/>
          </p:nvPr>
        </p:nvSpPr>
        <p:spPr>
          <a:xfrm>
            <a:off x="1632547" y="2292612"/>
            <a:ext cx="9345955" cy="3651504"/>
          </a:xfrm>
        </p:spPr>
        <p:txBody>
          <a:bodyPr>
            <a:normAutofit lnSpcReduction="10000"/>
          </a:bodyPr>
          <a:lstStyle/>
          <a:p>
            <a:pPr marL="285750" indent="-285750">
              <a:buFont typeface="Wingdings" panose="05000000000000000000" pitchFamily="2" charset="2"/>
              <a:buChar char="§"/>
            </a:pPr>
            <a:r>
              <a:rPr lang="en-GB" dirty="0">
                <a:solidFill>
                  <a:schemeClr val="tx1"/>
                </a:solidFill>
              </a:rPr>
              <a:t>S.52(1) Coroners and Justice Act 2009 – “recognised medical condition”.</a:t>
            </a:r>
          </a:p>
          <a:p>
            <a:pPr marL="285750" indent="-285750">
              <a:buFont typeface="Wingdings" panose="05000000000000000000" pitchFamily="2" charset="2"/>
              <a:buChar char="§"/>
            </a:pPr>
            <a:r>
              <a:rPr lang="en-GB" dirty="0">
                <a:solidFill>
                  <a:schemeClr val="tx1"/>
                </a:solidFill>
              </a:rPr>
              <a:t>A recognised medical condition which includes psychiatric, psychological and physical conditions – </a:t>
            </a:r>
            <a:r>
              <a:rPr lang="en-GB" dirty="0">
                <a:solidFill>
                  <a:srgbClr val="FF0000"/>
                </a:solidFill>
              </a:rPr>
              <a:t>Conroy [2017].</a:t>
            </a:r>
          </a:p>
          <a:p>
            <a:pPr marL="285750" indent="-285750">
              <a:buFont typeface="Arial" panose="020B0604020202020204" pitchFamily="34" charset="0"/>
              <a:buChar char="•"/>
            </a:pPr>
            <a:r>
              <a:rPr lang="en-GB" dirty="0">
                <a:solidFill>
                  <a:schemeClr val="tx1"/>
                </a:solidFill>
              </a:rPr>
              <a:t>Schizophrenia – </a:t>
            </a:r>
            <a:r>
              <a:rPr lang="en-GB" dirty="0">
                <a:solidFill>
                  <a:srgbClr val="FF0000"/>
                </a:solidFill>
              </a:rPr>
              <a:t>Moyle [2008].</a:t>
            </a:r>
          </a:p>
          <a:p>
            <a:pPr marL="285750" indent="-285750">
              <a:buFont typeface="Arial" panose="020B0604020202020204" pitchFamily="34" charset="0"/>
              <a:buChar char="•"/>
            </a:pPr>
            <a:r>
              <a:rPr lang="en-GB" dirty="0">
                <a:solidFill>
                  <a:schemeClr val="tx1"/>
                </a:solidFill>
              </a:rPr>
              <a:t>Premenstrual tension and post natal depression – </a:t>
            </a:r>
            <a:r>
              <a:rPr lang="en-GB" dirty="0">
                <a:solidFill>
                  <a:srgbClr val="FF0000"/>
                </a:solidFill>
              </a:rPr>
              <a:t>Reynolds [1988].</a:t>
            </a:r>
          </a:p>
          <a:p>
            <a:pPr marL="285750" indent="-285750">
              <a:buFont typeface="Arial" panose="020B0604020202020204" pitchFamily="34" charset="0"/>
              <a:buChar char="•"/>
            </a:pPr>
            <a:r>
              <a:rPr lang="en-GB" dirty="0">
                <a:solidFill>
                  <a:schemeClr val="tx1"/>
                </a:solidFill>
              </a:rPr>
              <a:t>Paranoia – </a:t>
            </a:r>
            <a:r>
              <a:rPr lang="en-GB" dirty="0">
                <a:solidFill>
                  <a:srgbClr val="FF0000"/>
                </a:solidFill>
              </a:rPr>
              <a:t>Simcox [1964].</a:t>
            </a:r>
          </a:p>
          <a:p>
            <a:pPr marL="285750" indent="-285750">
              <a:buFont typeface="Arial" panose="020B0604020202020204" pitchFamily="34" charset="0"/>
              <a:buChar char="•"/>
            </a:pPr>
            <a:r>
              <a:rPr lang="en-GB" dirty="0">
                <a:solidFill>
                  <a:schemeClr val="tx1"/>
                </a:solidFill>
              </a:rPr>
              <a:t>Personality disorders – </a:t>
            </a:r>
            <a:r>
              <a:rPr lang="en-GB" dirty="0">
                <a:solidFill>
                  <a:srgbClr val="FF0000"/>
                </a:solidFill>
              </a:rPr>
              <a:t>Haddon [2003].</a:t>
            </a:r>
            <a:endParaRPr lang="en-GB" dirty="0">
              <a:solidFill>
                <a:schemeClr val="tx1"/>
              </a:solidFill>
            </a:endParaRPr>
          </a:p>
          <a:p>
            <a:pPr marL="285750" indent="-285750">
              <a:buFont typeface="Wingdings" panose="05000000000000000000" pitchFamily="2" charset="2"/>
              <a:buChar char="§"/>
            </a:pPr>
            <a:endParaRPr lang="en-GB" dirty="0">
              <a:solidFill>
                <a:schemeClr val="tx1"/>
              </a:solidFill>
            </a:endParaRPr>
          </a:p>
        </p:txBody>
      </p:sp>
      <p:pic>
        <p:nvPicPr>
          <p:cNvPr id="5" name="Recorded Sound">
            <a:hlinkClick r:id="" action="ppaction://media"/>
            <a:extLst>
              <a:ext uri="{FF2B5EF4-FFF2-40B4-BE49-F238E27FC236}">
                <a16:creationId xmlns:a16="http://schemas.microsoft.com/office/drawing/2014/main" xmlns="" id="{3E69FCA6-BB08-434F-A2BE-91DFD171E29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68873" y="6088146"/>
            <a:ext cx="487363" cy="487363"/>
          </a:xfrm>
          <a:prstGeom prst="rect">
            <a:avLst/>
          </a:prstGeom>
        </p:spPr>
      </p:pic>
    </p:spTree>
    <p:extLst>
      <p:ext uri="{BB962C8B-B14F-4D97-AF65-F5344CB8AC3E}">
        <p14:creationId xmlns:p14="http://schemas.microsoft.com/office/powerpoint/2010/main" val="1266008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732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22F24225-0E3A-40A5-A927-CEFC144381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0" name="Freeform: Shape 9">
            <a:extLst>
              <a:ext uri="{FF2B5EF4-FFF2-40B4-BE49-F238E27FC236}">
                <a16:creationId xmlns:a16="http://schemas.microsoft.com/office/drawing/2014/main" xmlns="" id="{5B02B8FB-EF36-4677-B5B5-E9B989F25EB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583796" cy="6858000"/>
          </a:xfrm>
          <a:custGeom>
            <a:avLst/>
            <a:gdLst>
              <a:gd name="connsiteX0" fmla="*/ 0 w 4583796"/>
              <a:gd name="connsiteY0" fmla="*/ 0 h 6858000"/>
              <a:gd name="connsiteX1" fmla="*/ 1087374 w 4583796"/>
              <a:gd name="connsiteY1" fmla="*/ 0 h 6858000"/>
              <a:gd name="connsiteX2" fmla="*/ 1598212 w 4583796"/>
              <a:gd name="connsiteY2" fmla="*/ 0 h 6858000"/>
              <a:gd name="connsiteX3" fmla="*/ 2960773 w 4583796"/>
              <a:gd name="connsiteY3" fmla="*/ 0 h 6858000"/>
              <a:gd name="connsiteX4" fmla="*/ 2982897 w 4583796"/>
              <a:gd name="connsiteY4" fmla="*/ 14997 h 6858000"/>
              <a:gd name="connsiteX5" fmla="*/ 4583796 w 4583796"/>
              <a:gd name="connsiteY5" fmla="*/ 3621656 h 6858000"/>
              <a:gd name="connsiteX6" fmla="*/ 2709446 w 4583796"/>
              <a:gd name="connsiteY6" fmla="*/ 6374814 h 6858000"/>
              <a:gd name="connsiteX7" fmla="*/ 2192798 w 4583796"/>
              <a:gd name="connsiteY7" fmla="*/ 6780599 h 6858000"/>
              <a:gd name="connsiteX8" fmla="*/ 2081042 w 4583796"/>
              <a:gd name="connsiteY8" fmla="*/ 6858000 h 6858000"/>
              <a:gd name="connsiteX9" fmla="*/ 1598212 w 4583796"/>
              <a:gd name="connsiteY9" fmla="*/ 6858000 h 6858000"/>
              <a:gd name="connsiteX10" fmla="*/ 1087374 w 4583796"/>
              <a:gd name="connsiteY10" fmla="*/ 6858000 h 6858000"/>
              <a:gd name="connsiteX11" fmla="*/ 0 w 4583796"/>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83796" h="6858000">
                <a:moveTo>
                  <a:pt x="0" y="0"/>
                </a:moveTo>
                <a:lnTo>
                  <a:pt x="1087374" y="0"/>
                </a:lnTo>
                <a:lnTo>
                  <a:pt x="1598212" y="0"/>
                </a:lnTo>
                <a:lnTo>
                  <a:pt x="2960773" y="0"/>
                </a:lnTo>
                <a:lnTo>
                  <a:pt x="2982897" y="14997"/>
                </a:lnTo>
                <a:cubicBezTo>
                  <a:pt x="4010060" y="754641"/>
                  <a:pt x="4583796" y="2093192"/>
                  <a:pt x="4583796" y="3621656"/>
                </a:cubicBezTo>
                <a:cubicBezTo>
                  <a:pt x="4583796" y="4969131"/>
                  <a:pt x="3655071" y="5602839"/>
                  <a:pt x="2709446" y="6374814"/>
                </a:cubicBezTo>
                <a:cubicBezTo>
                  <a:pt x="2537243" y="6515397"/>
                  <a:pt x="2366616" y="6653108"/>
                  <a:pt x="2192798" y="6780599"/>
                </a:cubicBezTo>
                <a:lnTo>
                  <a:pt x="2081042" y="6858000"/>
                </a:lnTo>
                <a:lnTo>
                  <a:pt x="1598212" y="6858000"/>
                </a:lnTo>
                <a:lnTo>
                  <a:pt x="1087374"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Shape 11">
            <a:extLst>
              <a:ext uri="{FF2B5EF4-FFF2-40B4-BE49-F238E27FC236}">
                <a16:creationId xmlns:a16="http://schemas.microsoft.com/office/drawing/2014/main" xmlns="" id="{BE30D5C6-EC5C-4D78-8689-1B6822BFF71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50012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xmlns="" id="{12A73499-12A4-4080-B0DE-351867697F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280113"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xmlns="" id="{60A52FE6-BB17-4BE4-BFA1-8896FD7CFAB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048872"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8" name="Freeform: Shape 17">
            <a:extLst>
              <a:ext uri="{FF2B5EF4-FFF2-40B4-BE49-F238E27FC236}">
                <a16:creationId xmlns:a16="http://schemas.microsoft.com/office/drawing/2014/main" xmlns="" id="{A7BBF837-70DD-4FFD-A87C-FAD1F5D8AB4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50012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 name="Freeform: Shape 19">
            <a:extLst>
              <a:ext uri="{FF2B5EF4-FFF2-40B4-BE49-F238E27FC236}">
                <a16:creationId xmlns:a16="http://schemas.microsoft.com/office/drawing/2014/main" xmlns="" id="{CE5EB792-CB0B-44C0-9561-24A263D874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280113"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2" name="Freeform: Shape 21">
            <a:extLst>
              <a:ext uri="{FF2B5EF4-FFF2-40B4-BE49-F238E27FC236}">
                <a16:creationId xmlns:a16="http://schemas.microsoft.com/office/drawing/2014/main" xmlns="" id="{C0FB4A96-0FD5-4642-8CE2-57623A3A42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048872"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xmlns="" id="{A2002579-67EB-4EE8-9114-1F9B6FB9C224}"/>
              </a:ext>
            </a:extLst>
          </p:cNvPr>
          <p:cNvSpPr>
            <a:spLocks noGrp="1"/>
          </p:cNvSpPr>
          <p:nvPr>
            <p:ph type="title"/>
          </p:nvPr>
        </p:nvSpPr>
        <p:spPr>
          <a:xfrm>
            <a:off x="830218" y="1833229"/>
            <a:ext cx="3348492" cy="2934031"/>
          </a:xfrm>
        </p:spPr>
        <p:txBody>
          <a:bodyPr anchor="ctr">
            <a:normAutofit/>
          </a:bodyPr>
          <a:lstStyle/>
          <a:p>
            <a:r>
              <a:rPr lang="en-GB" dirty="0"/>
              <a:t>Provocation:</a:t>
            </a:r>
          </a:p>
        </p:txBody>
      </p:sp>
      <p:sp>
        <p:nvSpPr>
          <p:cNvPr id="3" name="Content Placeholder 2">
            <a:extLst>
              <a:ext uri="{FF2B5EF4-FFF2-40B4-BE49-F238E27FC236}">
                <a16:creationId xmlns:a16="http://schemas.microsoft.com/office/drawing/2014/main" xmlns="" id="{B4F47172-E0A3-42BA-A655-7EE329B2E1C4}"/>
              </a:ext>
            </a:extLst>
          </p:cNvPr>
          <p:cNvSpPr>
            <a:spLocks noGrp="1"/>
          </p:cNvSpPr>
          <p:nvPr>
            <p:ph idx="1"/>
          </p:nvPr>
        </p:nvSpPr>
        <p:spPr>
          <a:xfrm>
            <a:off x="5262673" y="510866"/>
            <a:ext cx="6696344" cy="5836268"/>
          </a:xfrm>
        </p:spPr>
        <p:txBody>
          <a:bodyPr anchor="ctr">
            <a:normAutofit/>
          </a:bodyPr>
          <a:lstStyle/>
          <a:p>
            <a:r>
              <a:rPr lang="en-GB" dirty="0"/>
              <a:t>S.3 Homicide Act 1957 modified the common law defence:</a:t>
            </a:r>
          </a:p>
          <a:p>
            <a:r>
              <a:rPr lang="en-GB" dirty="0"/>
              <a:t>“</a:t>
            </a:r>
            <a:r>
              <a:rPr lang="en-GB" i="1" dirty="0"/>
              <a:t>Where on a charge of murder there is evidence on which the jury can find that the person charged was provoked (whether by things done or by things said or both) to lose his self-control, the question whether the provocation was enough to make a reasonable man do as he did shall be left to be determined by the jury; and in determining that question the jury shall take into account everything both done and said according to the effect which, in their opinion, it would have on a reasonable man”</a:t>
            </a:r>
            <a:endParaRPr lang="en-GB" dirty="0"/>
          </a:p>
        </p:txBody>
      </p:sp>
      <p:pic>
        <p:nvPicPr>
          <p:cNvPr id="4" name="Recorded Sound">
            <a:hlinkClick r:id="" action="ppaction://media"/>
            <a:extLst>
              <a:ext uri="{FF2B5EF4-FFF2-40B4-BE49-F238E27FC236}">
                <a16:creationId xmlns:a16="http://schemas.microsoft.com/office/drawing/2014/main" xmlns="" id="{364D75EA-BA1D-43D8-A220-24ECFFE0D8E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93468" y="6103452"/>
            <a:ext cx="487363" cy="487363"/>
          </a:xfrm>
          <a:prstGeom prst="rect">
            <a:avLst/>
          </a:prstGeom>
        </p:spPr>
      </p:pic>
    </p:spTree>
    <p:extLst>
      <p:ext uri="{BB962C8B-B14F-4D97-AF65-F5344CB8AC3E}">
        <p14:creationId xmlns:p14="http://schemas.microsoft.com/office/powerpoint/2010/main" val="1110615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04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22F24225-0E3A-40A5-A927-CEFC144381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0" name="Freeform: Shape 9">
            <a:extLst>
              <a:ext uri="{FF2B5EF4-FFF2-40B4-BE49-F238E27FC236}">
                <a16:creationId xmlns:a16="http://schemas.microsoft.com/office/drawing/2014/main" xmlns="" id="{5B02B8FB-EF36-4677-B5B5-E9B989F25EB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583796" cy="6858000"/>
          </a:xfrm>
          <a:custGeom>
            <a:avLst/>
            <a:gdLst>
              <a:gd name="connsiteX0" fmla="*/ 0 w 4583796"/>
              <a:gd name="connsiteY0" fmla="*/ 0 h 6858000"/>
              <a:gd name="connsiteX1" fmla="*/ 1087374 w 4583796"/>
              <a:gd name="connsiteY1" fmla="*/ 0 h 6858000"/>
              <a:gd name="connsiteX2" fmla="*/ 1598212 w 4583796"/>
              <a:gd name="connsiteY2" fmla="*/ 0 h 6858000"/>
              <a:gd name="connsiteX3" fmla="*/ 2960773 w 4583796"/>
              <a:gd name="connsiteY3" fmla="*/ 0 h 6858000"/>
              <a:gd name="connsiteX4" fmla="*/ 2982897 w 4583796"/>
              <a:gd name="connsiteY4" fmla="*/ 14997 h 6858000"/>
              <a:gd name="connsiteX5" fmla="*/ 4583796 w 4583796"/>
              <a:gd name="connsiteY5" fmla="*/ 3621656 h 6858000"/>
              <a:gd name="connsiteX6" fmla="*/ 2709446 w 4583796"/>
              <a:gd name="connsiteY6" fmla="*/ 6374814 h 6858000"/>
              <a:gd name="connsiteX7" fmla="*/ 2192798 w 4583796"/>
              <a:gd name="connsiteY7" fmla="*/ 6780599 h 6858000"/>
              <a:gd name="connsiteX8" fmla="*/ 2081042 w 4583796"/>
              <a:gd name="connsiteY8" fmla="*/ 6858000 h 6858000"/>
              <a:gd name="connsiteX9" fmla="*/ 1598212 w 4583796"/>
              <a:gd name="connsiteY9" fmla="*/ 6858000 h 6858000"/>
              <a:gd name="connsiteX10" fmla="*/ 1087374 w 4583796"/>
              <a:gd name="connsiteY10" fmla="*/ 6858000 h 6858000"/>
              <a:gd name="connsiteX11" fmla="*/ 0 w 4583796"/>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83796" h="6858000">
                <a:moveTo>
                  <a:pt x="0" y="0"/>
                </a:moveTo>
                <a:lnTo>
                  <a:pt x="1087374" y="0"/>
                </a:lnTo>
                <a:lnTo>
                  <a:pt x="1598212" y="0"/>
                </a:lnTo>
                <a:lnTo>
                  <a:pt x="2960773" y="0"/>
                </a:lnTo>
                <a:lnTo>
                  <a:pt x="2982897" y="14997"/>
                </a:lnTo>
                <a:cubicBezTo>
                  <a:pt x="4010060" y="754641"/>
                  <a:pt x="4583796" y="2093192"/>
                  <a:pt x="4583796" y="3621656"/>
                </a:cubicBezTo>
                <a:cubicBezTo>
                  <a:pt x="4583796" y="4969131"/>
                  <a:pt x="3655071" y="5602839"/>
                  <a:pt x="2709446" y="6374814"/>
                </a:cubicBezTo>
                <a:cubicBezTo>
                  <a:pt x="2537243" y="6515397"/>
                  <a:pt x="2366616" y="6653108"/>
                  <a:pt x="2192798" y="6780599"/>
                </a:cubicBezTo>
                <a:lnTo>
                  <a:pt x="2081042" y="6858000"/>
                </a:lnTo>
                <a:lnTo>
                  <a:pt x="1598212" y="6858000"/>
                </a:lnTo>
                <a:lnTo>
                  <a:pt x="1087374"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Shape 11">
            <a:extLst>
              <a:ext uri="{FF2B5EF4-FFF2-40B4-BE49-F238E27FC236}">
                <a16:creationId xmlns:a16="http://schemas.microsoft.com/office/drawing/2014/main" xmlns="" id="{BE30D5C6-EC5C-4D78-8689-1B6822BFF71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50012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xmlns="" id="{12A73499-12A4-4080-B0DE-351867697F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280113"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xmlns="" id="{60A52FE6-BB17-4BE4-BFA1-8896FD7CFAB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048872"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8" name="Freeform: Shape 17">
            <a:extLst>
              <a:ext uri="{FF2B5EF4-FFF2-40B4-BE49-F238E27FC236}">
                <a16:creationId xmlns:a16="http://schemas.microsoft.com/office/drawing/2014/main" xmlns="" id="{A7BBF837-70DD-4FFD-A87C-FAD1F5D8AB4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50012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 name="Freeform: Shape 19">
            <a:extLst>
              <a:ext uri="{FF2B5EF4-FFF2-40B4-BE49-F238E27FC236}">
                <a16:creationId xmlns:a16="http://schemas.microsoft.com/office/drawing/2014/main" xmlns="" id="{CE5EB792-CB0B-44C0-9561-24A263D874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280113"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2" name="Freeform: Shape 21">
            <a:extLst>
              <a:ext uri="{FF2B5EF4-FFF2-40B4-BE49-F238E27FC236}">
                <a16:creationId xmlns:a16="http://schemas.microsoft.com/office/drawing/2014/main" xmlns="" id="{C0FB4A96-0FD5-4642-8CE2-57623A3A42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048872"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xmlns="" id="{A2002579-67EB-4EE8-9114-1F9B6FB9C224}"/>
              </a:ext>
            </a:extLst>
          </p:cNvPr>
          <p:cNvSpPr>
            <a:spLocks noGrp="1"/>
          </p:cNvSpPr>
          <p:nvPr>
            <p:ph type="title"/>
          </p:nvPr>
        </p:nvSpPr>
        <p:spPr>
          <a:xfrm>
            <a:off x="830218" y="1833229"/>
            <a:ext cx="3348492" cy="2934031"/>
          </a:xfrm>
        </p:spPr>
        <p:txBody>
          <a:bodyPr anchor="ctr">
            <a:normAutofit/>
          </a:bodyPr>
          <a:lstStyle/>
          <a:p>
            <a:r>
              <a:rPr lang="en-GB" dirty="0"/>
              <a:t>Provocation:</a:t>
            </a:r>
          </a:p>
        </p:txBody>
      </p:sp>
      <p:sp>
        <p:nvSpPr>
          <p:cNvPr id="3" name="Content Placeholder 2">
            <a:extLst>
              <a:ext uri="{FF2B5EF4-FFF2-40B4-BE49-F238E27FC236}">
                <a16:creationId xmlns:a16="http://schemas.microsoft.com/office/drawing/2014/main" xmlns="" id="{B4F47172-E0A3-42BA-A655-7EE329B2E1C4}"/>
              </a:ext>
            </a:extLst>
          </p:cNvPr>
          <p:cNvSpPr>
            <a:spLocks noGrp="1"/>
          </p:cNvSpPr>
          <p:nvPr>
            <p:ph idx="1"/>
          </p:nvPr>
        </p:nvSpPr>
        <p:spPr>
          <a:xfrm>
            <a:off x="5262673" y="510866"/>
            <a:ext cx="6696344" cy="5836268"/>
          </a:xfrm>
        </p:spPr>
        <p:txBody>
          <a:bodyPr anchor="ctr">
            <a:normAutofit/>
          </a:bodyPr>
          <a:lstStyle/>
          <a:p>
            <a:pPr marL="285750" indent="-285750">
              <a:buFont typeface="Wingdings" panose="05000000000000000000" pitchFamily="2" charset="2"/>
              <a:buChar char="§"/>
            </a:pPr>
            <a:r>
              <a:rPr lang="en-GB" dirty="0"/>
              <a:t>Established in common law.</a:t>
            </a:r>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r>
              <a:rPr lang="en-GB" dirty="0"/>
              <a:t>Amended by s.3 Homicide Act 1957.</a:t>
            </a:r>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r>
              <a:rPr lang="en-GB" dirty="0"/>
              <a:t>Previous partial defence:</a:t>
            </a:r>
          </a:p>
          <a:p>
            <a:r>
              <a:rPr lang="en-GB" dirty="0"/>
              <a:t>Something said or done which was provocative.</a:t>
            </a:r>
          </a:p>
          <a:p>
            <a:r>
              <a:rPr lang="en-GB" dirty="0"/>
              <a:t>Caused loss of control.</a:t>
            </a:r>
          </a:p>
          <a:p>
            <a:r>
              <a:rPr lang="en-GB" dirty="0"/>
              <a:t>Enough to make a reasonable person to do what D did.</a:t>
            </a:r>
          </a:p>
          <a:p>
            <a:endParaRPr lang="en-GB" dirty="0"/>
          </a:p>
          <a:p>
            <a:pPr marL="285750" indent="-285750">
              <a:buFont typeface="Wingdings" panose="05000000000000000000" pitchFamily="2" charset="2"/>
              <a:buChar char="§"/>
            </a:pPr>
            <a:r>
              <a:rPr lang="en-GB" dirty="0"/>
              <a:t>Replaced by partial defence “loss of control” ss.54 and 55 Coroners and Justice Act 2009.</a:t>
            </a:r>
          </a:p>
        </p:txBody>
      </p:sp>
      <p:pic>
        <p:nvPicPr>
          <p:cNvPr id="4" name="Recorded Sound">
            <a:hlinkClick r:id="" action="ppaction://media"/>
            <a:extLst>
              <a:ext uri="{FF2B5EF4-FFF2-40B4-BE49-F238E27FC236}">
                <a16:creationId xmlns:a16="http://schemas.microsoft.com/office/drawing/2014/main" xmlns="" id="{07FC5CF5-4E0F-4163-BD8B-3045315B4B7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32983" y="6103452"/>
            <a:ext cx="487363" cy="487363"/>
          </a:xfrm>
          <a:prstGeom prst="rect">
            <a:avLst/>
          </a:prstGeom>
        </p:spPr>
      </p:pic>
    </p:spTree>
    <p:extLst>
      <p:ext uri="{BB962C8B-B14F-4D97-AF65-F5344CB8AC3E}">
        <p14:creationId xmlns:p14="http://schemas.microsoft.com/office/powerpoint/2010/main" val="1473412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586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47FC6A8B-34F9-40FB-AA2D-E34168F5285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xmlns="" id="{0E5B93FF-C033-49B0-B020-5D0F8288E389}"/>
              </a:ext>
            </a:extLst>
          </p:cNvPr>
          <p:cNvSpPr>
            <a:spLocks noGrp="1"/>
          </p:cNvSpPr>
          <p:nvPr>
            <p:ph type="title"/>
          </p:nvPr>
        </p:nvSpPr>
        <p:spPr>
          <a:xfrm>
            <a:off x="1188340" y="1105232"/>
            <a:ext cx="3013545" cy="4277802"/>
          </a:xfrm>
        </p:spPr>
        <p:txBody>
          <a:bodyPr anchor="ctr">
            <a:normAutofit/>
          </a:bodyPr>
          <a:lstStyle/>
          <a:p>
            <a:r>
              <a:rPr lang="en-GB" dirty="0"/>
              <a:t>Loss of control:</a:t>
            </a:r>
          </a:p>
        </p:txBody>
      </p:sp>
      <p:grpSp>
        <p:nvGrpSpPr>
          <p:cNvPr id="10" name="Group 9">
            <a:extLst>
              <a:ext uri="{FF2B5EF4-FFF2-40B4-BE49-F238E27FC236}">
                <a16:creationId xmlns:a16="http://schemas.microsoft.com/office/drawing/2014/main" xmlns="" id="{D4D684F8-91BF-481C-A965-722756A383D0}"/>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flipH="1">
            <a:off x="4308533" y="0"/>
            <a:ext cx="7883467" cy="6858000"/>
            <a:chOff x="0" y="0"/>
            <a:chExt cx="7883467" cy="6858000"/>
          </a:xfrm>
        </p:grpSpPr>
        <p:sp>
          <p:nvSpPr>
            <p:cNvPr id="11" name="Freeform: Shape 10">
              <a:extLst>
                <a:ext uri="{FF2B5EF4-FFF2-40B4-BE49-F238E27FC236}">
                  <a16:creationId xmlns:a16="http://schemas.microsoft.com/office/drawing/2014/main" xmlns="" id="{05DF7B3C-29EF-4ADC-BFDC-C3A038AC432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xmlns="" id="{20289037-6999-491E-AA63-CC1C3CBBF86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535374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xmlns="" id="{497CF6DF-9FF9-4D10-B338-0BEFC0AA317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3" name="Content Placeholder 2">
            <a:extLst>
              <a:ext uri="{FF2B5EF4-FFF2-40B4-BE49-F238E27FC236}">
                <a16:creationId xmlns:a16="http://schemas.microsoft.com/office/drawing/2014/main" xmlns="" id="{A3CD6950-5B10-4AF6-863D-3BEBA1AFB8BE}"/>
              </a:ext>
            </a:extLst>
          </p:cNvPr>
          <p:cNvSpPr>
            <a:spLocks noGrp="1"/>
          </p:cNvSpPr>
          <p:nvPr>
            <p:ph idx="1"/>
          </p:nvPr>
        </p:nvSpPr>
        <p:spPr>
          <a:xfrm>
            <a:off x="5790046" y="552104"/>
            <a:ext cx="6012040" cy="5384058"/>
          </a:xfrm>
        </p:spPr>
        <p:txBody>
          <a:bodyPr anchor="ctr">
            <a:normAutofit fontScale="92500" lnSpcReduction="10000"/>
          </a:bodyPr>
          <a:lstStyle/>
          <a:p>
            <a:r>
              <a:rPr lang="en-GB" dirty="0"/>
              <a:t>S.54(1) Coroners and Justice Act 2009:</a:t>
            </a:r>
          </a:p>
          <a:p>
            <a:pPr marL="285750" indent="-285750">
              <a:buFont typeface="Arial" panose="020B0604020202020204" pitchFamily="34" charset="0"/>
              <a:buChar char="•"/>
            </a:pPr>
            <a:r>
              <a:rPr lang="en-GB" dirty="0"/>
              <a:t>Where a person (D) kills or is a party to the killing of another (V), D is not to be convicted or murder if</a:t>
            </a:r>
          </a:p>
          <a:p>
            <a:pPr marL="342900" indent="-342900">
              <a:buAutoNum type="alphaLcParenR"/>
            </a:pPr>
            <a:r>
              <a:rPr lang="en-GB" dirty="0"/>
              <a:t>D’s acts and omissions in doing or being a party to the killing resulted from D’s loss of self-control.</a:t>
            </a:r>
          </a:p>
          <a:p>
            <a:pPr marL="342900" indent="-342900">
              <a:buAutoNum type="alphaLcParenR"/>
            </a:pPr>
            <a:r>
              <a:rPr lang="en-GB" dirty="0"/>
              <a:t>The loss of self-control had a qualifying trigger and</a:t>
            </a:r>
          </a:p>
          <a:p>
            <a:pPr marL="342900" indent="-342900">
              <a:buAutoNum type="alphaLcParenR"/>
            </a:pPr>
            <a:r>
              <a:rPr lang="en-GB" dirty="0"/>
              <a:t>A person of D’s sex and age, with a normal degree of tolerance and self-restraint and in the same circumstances, might have reacted in the same or in a similar way to D.</a:t>
            </a:r>
          </a:p>
          <a:p>
            <a:endParaRPr lang="en-GB" dirty="0"/>
          </a:p>
        </p:txBody>
      </p:sp>
      <p:pic>
        <p:nvPicPr>
          <p:cNvPr id="4" name="Recorded Sound">
            <a:hlinkClick r:id="" action="ppaction://media"/>
            <a:extLst>
              <a:ext uri="{FF2B5EF4-FFF2-40B4-BE49-F238E27FC236}">
                <a16:creationId xmlns:a16="http://schemas.microsoft.com/office/drawing/2014/main" xmlns="" id="{377275BD-B9FC-4209-BCFB-116C9EEB966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16998" y="5980278"/>
            <a:ext cx="487363" cy="487363"/>
          </a:xfrm>
          <a:prstGeom prst="rect">
            <a:avLst/>
          </a:prstGeom>
        </p:spPr>
      </p:pic>
    </p:spTree>
    <p:extLst>
      <p:ext uri="{BB962C8B-B14F-4D97-AF65-F5344CB8AC3E}">
        <p14:creationId xmlns:p14="http://schemas.microsoft.com/office/powerpoint/2010/main" val="2830017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62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47FC6A8B-34F9-40FB-AA2D-E34168F5285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xmlns="" id="{0E5B93FF-C033-49B0-B020-5D0F8288E389}"/>
              </a:ext>
            </a:extLst>
          </p:cNvPr>
          <p:cNvSpPr>
            <a:spLocks noGrp="1"/>
          </p:cNvSpPr>
          <p:nvPr>
            <p:ph type="title"/>
          </p:nvPr>
        </p:nvSpPr>
        <p:spPr>
          <a:xfrm>
            <a:off x="1188340" y="1105232"/>
            <a:ext cx="3013545" cy="4277802"/>
          </a:xfrm>
        </p:spPr>
        <p:txBody>
          <a:bodyPr anchor="ctr">
            <a:normAutofit/>
          </a:bodyPr>
          <a:lstStyle/>
          <a:p>
            <a:r>
              <a:rPr lang="en-GB" dirty="0"/>
              <a:t>Loss of control:</a:t>
            </a:r>
          </a:p>
        </p:txBody>
      </p:sp>
      <p:grpSp>
        <p:nvGrpSpPr>
          <p:cNvPr id="10" name="Group 9">
            <a:extLst>
              <a:ext uri="{FF2B5EF4-FFF2-40B4-BE49-F238E27FC236}">
                <a16:creationId xmlns:a16="http://schemas.microsoft.com/office/drawing/2014/main" xmlns="" id="{D4D684F8-91BF-481C-A965-722756A383D0}"/>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flipH="1">
            <a:off x="4308533" y="0"/>
            <a:ext cx="7883467" cy="6858000"/>
            <a:chOff x="0" y="0"/>
            <a:chExt cx="7883467" cy="6858000"/>
          </a:xfrm>
        </p:grpSpPr>
        <p:sp>
          <p:nvSpPr>
            <p:cNvPr id="11" name="Freeform: Shape 10">
              <a:extLst>
                <a:ext uri="{FF2B5EF4-FFF2-40B4-BE49-F238E27FC236}">
                  <a16:creationId xmlns:a16="http://schemas.microsoft.com/office/drawing/2014/main" xmlns="" id="{05DF7B3C-29EF-4ADC-BFDC-C3A038AC432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xmlns="" id="{20289037-6999-491E-AA63-CC1C3CBBF86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535374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xmlns="" id="{497CF6DF-9FF9-4D10-B338-0BEFC0AA317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3" name="Content Placeholder 2">
            <a:extLst>
              <a:ext uri="{FF2B5EF4-FFF2-40B4-BE49-F238E27FC236}">
                <a16:creationId xmlns:a16="http://schemas.microsoft.com/office/drawing/2014/main" xmlns="" id="{A3CD6950-5B10-4AF6-863D-3BEBA1AFB8BE}"/>
              </a:ext>
            </a:extLst>
          </p:cNvPr>
          <p:cNvSpPr>
            <a:spLocks noGrp="1"/>
          </p:cNvSpPr>
          <p:nvPr>
            <p:ph idx="1"/>
          </p:nvPr>
        </p:nvSpPr>
        <p:spPr>
          <a:xfrm>
            <a:off x="5790046" y="552104"/>
            <a:ext cx="6012040" cy="5384058"/>
          </a:xfrm>
        </p:spPr>
        <p:txBody>
          <a:bodyPr anchor="ctr">
            <a:normAutofit/>
          </a:bodyPr>
          <a:lstStyle/>
          <a:p>
            <a:r>
              <a:rPr lang="en-GB" dirty="0"/>
              <a:t>Elements of the defence:</a:t>
            </a:r>
          </a:p>
          <a:p>
            <a:pPr marL="285750" indent="-285750">
              <a:buFont typeface="Wingdings" panose="05000000000000000000" pitchFamily="2" charset="2"/>
              <a:buChar char="§"/>
            </a:pPr>
            <a:r>
              <a:rPr lang="en-GB" dirty="0"/>
              <a:t>One of two qualifying triggers applies.</a:t>
            </a:r>
          </a:p>
          <a:p>
            <a:pPr marL="285750" indent="-285750">
              <a:buFont typeface="Wingdings" panose="05000000000000000000" pitchFamily="2" charset="2"/>
              <a:buChar char="§"/>
            </a:pPr>
            <a:r>
              <a:rPr lang="en-GB" dirty="0"/>
              <a:t>This causes D to lose self-control.</a:t>
            </a:r>
          </a:p>
          <a:p>
            <a:pPr marL="285750" indent="-285750">
              <a:buFont typeface="Wingdings" panose="05000000000000000000" pitchFamily="2" charset="2"/>
              <a:buChar char="§"/>
            </a:pPr>
            <a:r>
              <a:rPr lang="en-GB" dirty="0"/>
              <a:t>This lead to an act or omission resulting in D killing or being party to a killing.</a:t>
            </a:r>
          </a:p>
          <a:p>
            <a:pPr marL="285750" indent="-285750">
              <a:buFont typeface="Wingdings" panose="05000000000000000000" pitchFamily="2" charset="2"/>
              <a:buChar char="§"/>
            </a:pPr>
            <a:r>
              <a:rPr lang="en-GB" dirty="0"/>
              <a:t>A person of D’s sex and age, with a normal degree of tolerance and self restraint and in the same circumstances, might have reacted in the same or in a similar way to D.</a:t>
            </a:r>
          </a:p>
          <a:p>
            <a:pPr marL="285750" indent="-285750">
              <a:buFont typeface="Wingdings" panose="05000000000000000000" pitchFamily="2" charset="2"/>
              <a:buChar char="§"/>
            </a:pPr>
            <a:r>
              <a:rPr lang="en-GB" dirty="0"/>
              <a:t>D did not act in a considered desire for revenge.</a:t>
            </a:r>
          </a:p>
          <a:p>
            <a:endParaRPr lang="en-GB" dirty="0"/>
          </a:p>
        </p:txBody>
      </p:sp>
      <p:pic>
        <p:nvPicPr>
          <p:cNvPr id="4" name="Recorded Sound">
            <a:hlinkClick r:id="" action="ppaction://media"/>
            <a:extLst>
              <a:ext uri="{FF2B5EF4-FFF2-40B4-BE49-F238E27FC236}">
                <a16:creationId xmlns:a16="http://schemas.microsoft.com/office/drawing/2014/main" xmlns="" id="{FDAEE645-BB19-4012-B286-55DD6284432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84915" y="6088146"/>
            <a:ext cx="487363" cy="487363"/>
          </a:xfrm>
          <a:prstGeom prst="rect">
            <a:avLst/>
          </a:prstGeom>
        </p:spPr>
      </p:pic>
    </p:spTree>
    <p:extLst>
      <p:ext uri="{BB962C8B-B14F-4D97-AF65-F5344CB8AC3E}">
        <p14:creationId xmlns:p14="http://schemas.microsoft.com/office/powerpoint/2010/main" val="3213917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73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47FC6A8B-34F9-40FB-AA2D-E34168F5285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xmlns="" id="{0E5B93FF-C033-49B0-B020-5D0F8288E389}"/>
              </a:ext>
            </a:extLst>
          </p:cNvPr>
          <p:cNvSpPr>
            <a:spLocks noGrp="1"/>
          </p:cNvSpPr>
          <p:nvPr>
            <p:ph type="title"/>
          </p:nvPr>
        </p:nvSpPr>
        <p:spPr>
          <a:xfrm>
            <a:off x="1188340" y="1105232"/>
            <a:ext cx="3013545" cy="4277802"/>
          </a:xfrm>
        </p:spPr>
        <p:txBody>
          <a:bodyPr anchor="ctr">
            <a:normAutofit/>
          </a:bodyPr>
          <a:lstStyle/>
          <a:p>
            <a:r>
              <a:rPr lang="en-GB" dirty="0"/>
              <a:t>Loss of control – qualifying trigger:</a:t>
            </a:r>
          </a:p>
        </p:txBody>
      </p:sp>
      <p:grpSp>
        <p:nvGrpSpPr>
          <p:cNvPr id="10" name="Group 9">
            <a:extLst>
              <a:ext uri="{FF2B5EF4-FFF2-40B4-BE49-F238E27FC236}">
                <a16:creationId xmlns:a16="http://schemas.microsoft.com/office/drawing/2014/main" xmlns="" id="{D4D684F8-91BF-481C-A965-722756A383D0}"/>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flipH="1">
            <a:off x="4308533" y="0"/>
            <a:ext cx="7883467" cy="6858000"/>
            <a:chOff x="0" y="0"/>
            <a:chExt cx="7883467" cy="6858000"/>
          </a:xfrm>
        </p:grpSpPr>
        <p:sp>
          <p:nvSpPr>
            <p:cNvPr id="11" name="Freeform: Shape 10">
              <a:extLst>
                <a:ext uri="{FF2B5EF4-FFF2-40B4-BE49-F238E27FC236}">
                  <a16:creationId xmlns:a16="http://schemas.microsoft.com/office/drawing/2014/main" xmlns="" id="{05DF7B3C-29EF-4ADC-BFDC-C3A038AC432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xmlns="" id="{20289037-6999-491E-AA63-CC1C3CBBF86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535374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xmlns="" id="{497CF6DF-9FF9-4D10-B338-0BEFC0AA317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3" name="Content Placeholder 2">
            <a:extLst>
              <a:ext uri="{FF2B5EF4-FFF2-40B4-BE49-F238E27FC236}">
                <a16:creationId xmlns:a16="http://schemas.microsoft.com/office/drawing/2014/main" xmlns="" id="{A3CD6950-5B10-4AF6-863D-3BEBA1AFB8BE}"/>
              </a:ext>
            </a:extLst>
          </p:cNvPr>
          <p:cNvSpPr>
            <a:spLocks noGrp="1"/>
          </p:cNvSpPr>
          <p:nvPr>
            <p:ph idx="1"/>
          </p:nvPr>
        </p:nvSpPr>
        <p:spPr>
          <a:xfrm>
            <a:off x="5790046" y="552104"/>
            <a:ext cx="6012040" cy="5384058"/>
          </a:xfrm>
        </p:spPr>
        <p:txBody>
          <a:bodyPr anchor="ctr">
            <a:normAutofit fontScale="70000" lnSpcReduction="20000"/>
          </a:bodyPr>
          <a:lstStyle/>
          <a:p>
            <a:pPr marL="285750" indent="-285750">
              <a:buFont typeface="Wingdings" panose="05000000000000000000" pitchFamily="2" charset="2"/>
              <a:buChar char="§"/>
            </a:pPr>
            <a:r>
              <a:rPr lang="en-GB" dirty="0"/>
              <a:t>Requires a qualifying trigger – s.54(1)(b).</a:t>
            </a:r>
          </a:p>
          <a:p>
            <a:pPr marL="285750" indent="-285750">
              <a:buFont typeface="Wingdings" panose="05000000000000000000" pitchFamily="2" charset="2"/>
              <a:buChar char="§"/>
            </a:pPr>
            <a:r>
              <a:rPr lang="en-GB" dirty="0"/>
              <a:t>Two qualifying triggers – s.55(3) and (4).</a:t>
            </a:r>
          </a:p>
          <a:p>
            <a:pPr marL="285750" indent="-285750">
              <a:buFont typeface="Wingdings" panose="05000000000000000000" pitchFamily="2" charset="2"/>
              <a:buChar char="§"/>
            </a:pPr>
            <a:r>
              <a:rPr lang="en-GB" dirty="0"/>
              <a:t>S.55(3) – 1</a:t>
            </a:r>
            <a:r>
              <a:rPr lang="en-GB" baseline="30000" dirty="0"/>
              <a:t>st</a:t>
            </a:r>
            <a:r>
              <a:rPr lang="en-GB" dirty="0"/>
              <a:t> qualifying tigger</a:t>
            </a:r>
          </a:p>
          <a:p>
            <a:r>
              <a:rPr lang="en-GB" dirty="0"/>
              <a:t>D’s fear of serious violence from V against D or another identified person – </a:t>
            </a:r>
            <a:r>
              <a:rPr lang="en-GB" dirty="0">
                <a:solidFill>
                  <a:srgbClr val="FF0000"/>
                </a:solidFill>
              </a:rPr>
              <a:t>Pearson [1992]</a:t>
            </a:r>
            <a:r>
              <a:rPr lang="en-GB" dirty="0"/>
              <a:t>.</a:t>
            </a:r>
          </a:p>
          <a:p>
            <a:r>
              <a:rPr lang="en-GB" dirty="0"/>
              <a:t>Test is subjective – fear need only have been genuine, not reasonable.</a:t>
            </a:r>
          </a:p>
          <a:p>
            <a:r>
              <a:rPr lang="en-GB" dirty="0"/>
              <a:t>s.55(6) – the court is to disregard D’s fear if it was caused by something which D incited to be said or done for the purpose of providing an excuse to use violence.</a:t>
            </a:r>
          </a:p>
          <a:p>
            <a:pPr marL="285750" indent="-285750">
              <a:buFont typeface="Wingdings" panose="05000000000000000000" pitchFamily="2" charset="2"/>
              <a:buChar char="§"/>
            </a:pPr>
            <a:r>
              <a:rPr lang="en-GB" dirty="0"/>
              <a:t>S.55(4) applies where loss of control was cause by things said or done which</a:t>
            </a:r>
          </a:p>
          <a:p>
            <a:r>
              <a:rPr lang="en-GB" dirty="0"/>
              <a:t>Constituted circumstances of an extremely grave character and caused D to have a justifiable sense of being seriously wronged.</a:t>
            </a:r>
          </a:p>
          <a:p>
            <a:r>
              <a:rPr lang="en-GB" dirty="0">
                <a:solidFill>
                  <a:srgbClr val="FF0000"/>
                </a:solidFill>
              </a:rPr>
              <a:t>Dawes, Hatter and Bowyer [2013]</a:t>
            </a:r>
          </a:p>
        </p:txBody>
      </p:sp>
      <p:pic>
        <p:nvPicPr>
          <p:cNvPr id="4" name="Recorded Sound">
            <a:hlinkClick r:id="" action="ppaction://media"/>
            <a:extLst>
              <a:ext uri="{FF2B5EF4-FFF2-40B4-BE49-F238E27FC236}">
                <a16:creationId xmlns:a16="http://schemas.microsoft.com/office/drawing/2014/main" xmlns="" id="{E7F9DB2B-ACF6-4574-8C7C-9B4BA1295B3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0746" y="6136272"/>
            <a:ext cx="487363" cy="487363"/>
          </a:xfrm>
          <a:prstGeom prst="rect">
            <a:avLst/>
          </a:prstGeom>
        </p:spPr>
      </p:pic>
    </p:spTree>
    <p:extLst>
      <p:ext uri="{BB962C8B-B14F-4D97-AF65-F5344CB8AC3E}">
        <p14:creationId xmlns:p14="http://schemas.microsoft.com/office/powerpoint/2010/main" val="203645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434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47FC6A8B-34F9-40FB-AA2D-E34168F5285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xmlns="" id="{0E5B93FF-C033-49B0-B020-5D0F8288E389}"/>
              </a:ext>
            </a:extLst>
          </p:cNvPr>
          <p:cNvSpPr>
            <a:spLocks noGrp="1"/>
          </p:cNvSpPr>
          <p:nvPr>
            <p:ph type="title"/>
          </p:nvPr>
        </p:nvSpPr>
        <p:spPr>
          <a:xfrm>
            <a:off x="1188340" y="1105232"/>
            <a:ext cx="3013545" cy="4277802"/>
          </a:xfrm>
        </p:spPr>
        <p:txBody>
          <a:bodyPr anchor="ctr">
            <a:normAutofit/>
          </a:bodyPr>
          <a:lstStyle/>
          <a:p>
            <a:r>
              <a:rPr lang="en-GB" dirty="0"/>
              <a:t>Loss of control – qualifying trigger:</a:t>
            </a:r>
          </a:p>
        </p:txBody>
      </p:sp>
      <p:grpSp>
        <p:nvGrpSpPr>
          <p:cNvPr id="10" name="Group 9">
            <a:extLst>
              <a:ext uri="{FF2B5EF4-FFF2-40B4-BE49-F238E27FC236}">
                <a16:creationId xmlns:a16="http://schemas.microsoft.com/office/drawing/2014/main" xmlns="" id="{D4D684F8-91BF-481C-A965-722756A383D0}"/>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flipH="1">
            <a:off x="4308533" y="0"/>
            <a:ext cx="7883467" cy="6858000"/>
            <a:chOff x="0" y="0"/>
            <a:chExt cx="7883467" cy="6858000"/>
          </a:xfrm>
        </p:grpSpPr>
        <p:sp>
          <p:nvSpPr>
            <p:cNvPr id="11" name="Freeform: Shape 10">
              <a:extLst>
                <a:ext uri="{FF2B5EF4-FFF2-40B4-BE49-F238E27FC236}">
                  <a16:creationId xmlns:a16="http://schemas.microsoft.com/office/drawing/2014/main" xmlns="" id="{05DF7B3C-29EF-4ADC-BFDC-C3A038AC432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xmlns="" id="{20289037-6999-491E-AA63-CC1C3CBBF86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535374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xmlns="" id="{497CF6DF-9FF9-4D10-B338-0BEFC0AA317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3" name="Content Placeholder 2">
            <a:extLst>
              <a:ext uri="{FF2B5EF4-FFF2-40B4-BE49-F238E27FC236}">
                <a16:creationId xmlns:a16="http://schemas.microsoft.com/office/drawing/2014/main" xmlns="" id="{A3CD6950-5B10-4AF6-863D-3BEBA1AFB8BE}"/>
              </a:ext>
            </a:extLst>
          </p:cNvPr>
          <p:cNvSpPr>
            <a:spLocks noGrp="1"/>
          </p:cNvSpPr>
          <p:nvPr>
            <p:ph idx="1"/>
          </p:nvPr>
        </p:nvSpPr>
        <p:spPr>
          <a:xfrm>
            <a:off x="5790046" y="552104"/>
            <a:ext cx="6012040" cy="5384058"/>
          </a:xfrm>
        </p:spPr>
        <p:txBody>
          <a:bodyPr anchor="ctr">
            <a:normAutofit/>
          </a:bodyPr>
          <a:lstStyle/>
          <a:p>
            <a:pPr marL="285750" indent="-285750">
              <a:buFont typeface="Wingdings" panose="05000000000000000000" pitchFamily="2" charset="2"/>
              <a:buChar char="§"/>
            </a:pPr>
            <a:r>
              <a:rPr lang="en-GB" dirty="0">
                <a:solidFill>
                  <a:schemeClr val="tx1"/>
                </a:solidFill>
              </a:rPr>
              <a:t>S.54(1)(b) – qualifying trigger must lead to loss of control.</a:t>
            </a:r>
          </a:p>
          <a:p>
            <a:pPr marL="285750" indent="-285750">
              <a:buFont typeface="Wingdings" panose="05000000000000000000" pitchFamily="2" charset="2"/>
              <a:buChar char="§"/>
            </a:pPr>
            <a:r>
              <a:rPr lang="en-GB" dirty="0">
                <a:solidFill>
                  <a:schemeClr val="tx1"/>
                </a:solidFill>
              </a:rPr>
              <a:t>S.54(2) – loss of control does not have to be sudden.</a:t>
            </a:r>
          </a:p>
          <a:p>
            <a:pPr marL="285750" indent="-285750">
              <a:buFont typeface="Wingdings" panose="05000000000000000000" pitchFamily="2" charset="2"/>
              <a:buChar char="§"/>
            </a:pPr>
            <a:r>
              <a:rPr lang="en-GB" dirty="0">
                <a:solidFill>
                  <a:schemeClr val="tx1"/>
                </a:solidFill>
              </a:rPr>
              <a:t>It does not need to be a “one-off” incident</a:t>
            </a:r>
          </a:p>
          <a:p>
            <a:r>
              <a:rPr lang="en-GB" dirty="0">
                <a:solidFill>
                  <a:srgbClr val="FF0000"/>
                </a:solidFill>
              </a:rPr>
              <a:t>Humphreys [1995]</a:t>
            </a:r>
          </a:p>
        </p:txBody>
      </p:sp>
      <p:pic>
        <p:nvPicPr>
          <p:cNvPr id="4" name="Recorded Sound">
            <a:hlinkClick r:id="" action="ppaction://media"/>
            <a:extLst>
              <a:ext uri="{FF2B5EF4-FFF2-40B4-BE49-F238E27FC236}">
                <a16:creationId xmlns:a16="http://schemas.microsoft.com/office/drawing/2014/main" xmlns="" id="{B623EE44-5F7C-4425-B187-F4792B1E57A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36789" y="6184399"/>
            <a:ext cx="487363" cy="487363"/>
          </a:xfrm>
          <a:prstGeom prst="rect">
            <a:avLst/>
          </a:prstGeom>
        </p:spPr>
      </p:pic>
    </p:spTree>
    <p:extLst>
      <p:ext uri="{BB962C8B-B14F-4D97-AF65-F5344CB8AC3E}">
        <p14:creationId xmlns:p14="http://schemas.microsoft.com/office/powerpoint/2010/main" val="2891756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99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B90C76C-6BA4-44AC-A91E-3347497CDC00}"/>
              </a:ext>
            </a:extLst>
          </p:cNvPr>
          <p:cNvSpPr>
            <a:spLocks noGrp="1"/>
          </p:cNvSpPr>
          <p:nvPr>
            <p:ph type="title"/>
          </p:nvPr>
        </p:nvSpPr>
        <p:spPr/>
        <p:txBody>
          <a:bodyPr/>
          <a:lstStyle/>
          <a:p>
            <a:r>
              <a:rPr lang="en-GB" dirty="0"/>
              <a:t>Involuntary manslaughter:</a:t>
            </a:r>
          </a:p>
        </p:txBody>
      </p:sp>
      <p:sp>
        <p:nvSpPr>
          <p:cNvPr id="3" name="Content Placeholder 2">
            <a:extLst>
              <a:ext uri="{FF2B5EF4-FFF2-40B4-BE49-F238E27FC236}">
                <a16:creationId xmlns:a16="http://schemas.microsoft.com/office/drawing/2014/main" xmlns="" id="{60A46635-D435-4852-9F26-BC48CFC59D61}"/>
              </a:ext>
            </a:extLst>
          </p:cNvPr>
          <p:cNvSpPr>
            <a:spLocks noGrp="1"/>
          </p:cNvSpPr>
          <p:nvPr>
            <p:ph idx="1"/>
          </p:nvPr>
        </p:nvSpPr>
        <p:spPr/>
        <p:txBody>
          <a:bodyPr>
            <a:normAutofit fontScale="92500" lnSpcReduction="20000"/>
          </a:bodyPr>
          <a:lstStyle/>
          <a:p>
            <a:r>
              <a:rPr lang="en-GB" dirty="0"/>
              <a:t>Where D kills V with anything less than an intent to kill or cause GBH, then D may be liable for so called ‘involuntary’ manslaughter.</a:t>
            </a:r>
          </a:p>
          <a:p>
            <a:r>
              <a:rPr lang="en-GB" dirty="0"/>
              <a:t>This takes 3 forms:</a:t>
            </a:r>
          </a:p>
          <a:p>
            <a:pPr marL="285750" indent="-285750">
              <a:buFont typeface="Wingdings" panose="05000000000000000000" pitchFamily="2" charset="2"/>
              <a:buChar char="§"/>
            </a:pPr>
            <a:r>
              <a:rPr lang="en-GB" dirty="0"/>
              <a:t>Gross negligence manslaughter – killing as a result of gross negligence.</a:t>
            </a:r>
          </a:p>
          <a:p>
            <a:pPr marL="285750" indent="-285750">
              <a:buFont typeface="Wingdings" panose="05000000000000000000" pitchFamily="2" charset="2"/>
              <a:buChar char="§"/>
            </a:pPr>
            <a:r>
              <a:rPr lang="en-GB" dirty="0"/>
              <a:t>Constructive manslaughter (also referred to as ‘unlawful and dangerous act’ manslaughter) – killing as a result of committing some other crime of </a:t>
            </a:r>
            <a:r>
              <a:rPr lang="en-GB" dirty="0" err="1"/>
              <a:t>mens</a:t>
            </a:r>
            <a:r>
              <a:rPr lang="en-GB" dirty="0"/>
              <a:t> rea (e.g. assault, robbery, rape).</a:t>
            </a:r>
          </a:p>
          <a:p>
            <a:pPr marL="285750" indent="-285750">
              <a:buFont typeface="Wingdings" panose="05000000000000000000" pitchFamily="2" charset="2"/>
              <a:buChar char="§"/>
            </a:pPr>
            <a:r>
              <a:rPr lang="en-GB" dirty="0"/>
              <a:t>Subjectively reckless manslaughter – killing recklessly. </a:t>
            </a:r>
          </a:p>
        </p:txBody>
      </p:sp>
      <p:pic>
        <p:nvPicPr>
          <p:cNvPr id="4" name="Recorded Sound">
            <a:hlinkClick r:id="" action="ppaction://media"/>
            <a:extLst>
              <a:ext uri="{FF2B5EF4-FFF2-40B4-BE49-F238E27FC236}">
                <a16:creationId xmlns:a16="http://schemas.microsoft.com/office/drawing/2014/main" xmlns="" id="{50548FD9-0813-4061-8515-02CB5AB97D1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16999" y="6120230"/>
            <a:ext cx="487363" cy="487363"/>
          </a:xfrm>
          <a:prstGeom prst="rect">
            <a:avLst/>
          </a:prstGeom>
        </p:spPr>
      </p:pic>
    </p:spTree>
    <p:extLst>
      <p:ext uri="{BB962C8B-B14F-4D97-AF65-F5344CB8AC3E}">
        <p14:creationId xmlns:p14="http://schemas.microsoft.com/office/powerpoint/2010/main" val="184864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14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347448A-222C-456B-9548-57EC87CEC2C8}"/>
              </a:ext>
            </a:extLst>
          </p:cNvPr>
          <p:cNvSpPr>
            <a:spLocks noGrp="1"/>
          </p:cNvSpPr>
          <p:nvPr>
            <p:ph type="title"/>
          </p:nvPr>
        </p:nvSpPr>
        <p:spPr/>
        <p:txBody>
          <a:bodyPr/>
          <a:lstStyle/>
          <a:p>
            <a:r>
              <a:rPr lang="en-GB" dirty="0"/>
              <a:t>Gross Negligence Manslaughter:</a:t>
            </a:r>
          </a:p>
        </p:txBody>
      </p:sp>
      <p:sp>
        <p:nvSpPr>
          <p:cNvPr id="3" name="Content Placeholder 2">
            <a:extLst>
              <a:ext uri="{FF2B5EF4-FFF2-40B4-BE49-F238E27FC236}">
                <a16:creationId xmlns:a16="http://schemas.microsoft.com/office/drawing/2014/main" xmlns="" id="{54776D50-5044-47AA-BF1A-7079B45D8D34}"/>
              </a:ext>
            </a:extLst>
          </p:cNvPr>
          <p:cNvSpPr>
            <a:spLocks noGrp="1"/>
          </p:cNvSpPr>
          <p:nvPr>
            <p:ph idx="1"/>
          </p:nvPr>
        </p:nvSpPr>
        <p:spPr/>
        <p:txBody>
          <a:bodyPr/>
          <a:lstStyle/>
          <a:p>
            <a:pPr marL="285750" indent="-285750">
              <a:buFont typeface="Arial" panose="020B0604020202020204" pitchFamily="34" charset="0"/>
              <a:buChar char="•"/>
            </a:pPr>
            <a:r>
              <a:rPr lang="en-GB" dirty="0">
                <a:solidFill>
                  <a:srgbClr val="FF0000"/>
                </a:solidFill>
              </a:rPr>
              <a:t>Adomako [1994]</a:t>
            </a:r>
          </a:p>
          <a:p>
            <a:endParaRPr lang="en-GB" dirty="0"/>
          </a:p>
          <a:p>
            <a:r>
              <a:rPr lang="en-GB" dirty="0"/>
              <a:t>The elements of gross negligence manslaughter are:</a:t>
            </a:r>
          </a:p>
          <a:p>
            <a:pPr marL="285750" indent="-285750">
              <a:buFont typeface="Wingdings" panose="05000000000000000000" pitchFamily="2" charset="2"/>
              <a:buChar char="§"/>
            </a:pPr>
            <a:r>
              <a:rPr lang="en-GB" dirty="0"/>
              <a:t>D owed a duty of care to V.</a:t>
            </a:r>
          </a:p>
          <a:p>
            <a:pPr marL="285750" indent="-285750">
              <a:buFont typeface="Wingdings" panose="05000000000000000000" pitchFamily="2" charset="2"/>
              <a:buChar char="§"/>
            </a:pPr>
            <a:r>
              <a:rPr lang="en-GB" dirty="0"/>
              <a:t>D breached that duty of care.</a:t>
            </a:r>
          </a:p>
          <a:p>
            <a:pPr marL="285750" indent="-285750">
              <a:buFont typeface="Wingdings" panose="05000000000000000000" pitchFamily="2" charset="2"/>
              <a:buChar char="§"/>
            </a:pPr>
            <a:r>
              <a:rPr lang="en-GB" dirty="0"/>
              <a:t>The negligence was gross.</a:t>
            </a:r>
          </a:p>
          <a:p>
            <a:pPr marL="285750" indent="-285750">
              <a:buFont typeface="Wingdings" panose="05000000000000000000" pitchFamily="2" charset="2"/>
              <a:buChar char="§"/>
            </a:pPr>
            <a:r>
              <a:rPr lang="en-GB" dirty="0"/>
              <a:t>D’s negligence caused the death.</a:t>
            </a:r>
          </a:p>
        </p:txBody>
      </p:sp>
      <p:pic>
        <p:nvPicPr>
          <p:cNvPr id="4" name="Recorded Sound">
            <a:hlinkClick r:id="" action="ppaction://media"/>
            <a:extLst>
              <a:ext uri="{FF2B5EF4-FFF2-40B4-BE49-F238E27FC236}">
                <a16:creationId xmlns:a16="http://schemas.microsoft.com/office/drawing/2014/main" xmlns="" id="{B66F382C-4220-4F2B-B840-EDBB8B856A9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52830" y="6104188"/>
            <a:ext cx="487363" cy="487363"/>
          </a:xfrm>
          <a:prstGeom prst="rect">
            <a:avLst/>
          </a:prstGeom>
        </p:spPr>
      </p:pic>
    </p:spTree>
    <p:extLst>
      <p:ext uri="{BB962C8B-B14F-4D97-AF65-F5344CB8AC3E}">
        <p14:creationId xmlns:p14="http://schemas.microsoft.com/office/powerpoint/2010/main" val="1061884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287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3D19582-5DE9-47B2-989C-7615B87477E7}"/>
              </a:ext>
            </a:extLst>
          </p:cNvPr>
          <p:cNvSpPr>
            <a:spLocks noGrp="1"/>
          </p:cNvSpPr>
          <p:nvPr>
            <p:ph type="title"/>
          </p:nvPr>
        </p:nvSpPr>
        <p:spPr/>
        <p:txBody>
          <a:bodyPr/>
          <a:lstStyle/>
          <a:p>
            <a:r>
              <a:rPr lang="en-GB" dirty="0"/>
              <a:t>Gross Negligence Manslaughter:</a:t>
            </a:r>
          </a:p>
        </p:txBody>
      </p:sp>
      <p:sp>
        <p:nvSpPr>
          <p:cNvPr id="3" name="Content Placeholder 2">
            <a:extLst>
              <a:ext uri="{FF2B5EF4-FFF2-40B4-BE49-F238E27FC236}">
                <a16:creationId xmlns:a16="http://schemas.microsoft.com/office/drawing/2014/main" xmlns="" id="{380E96A6-81DF-4D3C-9E3A-1B8BBA696441}"/>
              </a:ext>
            </a:extLst>
          </p:cNvPr>
          <p:cNvSpPr>
            <a:spLocks noGrp="1"/>
          </p:cNvSpPr>
          <p:nvPr>
            <p:ph idx="1"/>
          </p:nvPr>
        </p:nvSpPr>
        <p:spPr>
          <a:xfrm>
            <a:off x="304800" y="2312276"/>
            <a:ext cx="11614484" cy="3651504"/>
          </a:xfrm>
        </p:spPr>
        <p:txBody>
          <a:bodyPr>
            <a:normAutofit/>
          </a:bodyPr>
          <a:lstStyle/>
          <a:p>
            <a:pPr marL="342900" indent="-342900">
              <a:buAutoNum type="arabicPeriod"/>
            </a:pPr>
            <a:r>
              <a:rPr lang="en-GB" dirty="0"/>
              <a:t>Duty of care</a:t>
            </a:r>
          </a:p>
          <a:p>
            <a:r>
              <a:rPr lang="en-GB" dirty="0"/>
              <a:t>Judge decides if a duty of care is capable of arising. </a:t>
            </a:r>
          </a:p>
          <a:p>
            <a:r>
              <a:rPr lang="en-GB" dirty="0"/>
              <a:t>Jury decides whether a duty actually exists – </a:t>
            </a:r>
            <a:r>
              <a:rPr lang="en-GB" dirty="0">
                <a:solidFill>
                  <a:srgbClr val="FF0000"/>
                </a:solidFill>
              </a:rPr>
              <a:t>Evans [2009].</a:t>
            </a:r>
          </a:p>
          <a:p>
            <a:endParaRPr lang="en-GB" dirty="0">
              <a:solidFill>
                <a:srgbClr val="FF0000"/>
              </a:solidFill>
            </a:endParaRPr>
          </a:p>
          <a:p>
            <a:r>
              <a:rPr lang="en-GB" dirty="0">
                <a:solidFill>
                  <a:schemeClr val="tx1"/>
                </a:solidFill>
              </a:rPr>
              <a:t>2. D breached that duty of care</a:t>
            </a:r>
          </a:p>
          <a:p>
            <a:r>
              <a:rPr lang="en-GB" dirty="0">
                <a:solidFill>
                  <a:schemeClr val="tx1"/>
                </a:solidFill>
              </a:rPr>
              <a:t>Objective test.</a:t>
            </a:r>
          </a:p>
          <a:p>
            <a:r>
              <a:rPr lang="en-GB" dirty="0">
                <a:solidFill>
                  <a:schemeClr val="tx1"/>
                </a:solidFill>
              </a:rPr>
              <a:t>Breach can be positive act or omission.</a:t>
            </a:r>
          </a:p>
        </p:txBody>
      </p:sp>
      <p:pic>
        <p:nvPicPr>
          <p:cNvPr id="4" name="Recorded Sound">
            <a:hlinkClick r:id="" action="ppaction://media"/>
            <a:extLst>
              <a:ext uri="{FF2B5EF4-FFF2-40B4-BE49-F238E27FC236}">
                <a16:creationId xmlns:a16="http://schemas.microsoft.com/office/drawing/2014/main" xmlns="" id="{465304E0-76F7-4747-BD92-9D400A50EDB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04800" y="6013236"/>
            <a:ext cx="487363" cy="487363"/>
          </a:xfrm>
          <a:prstGeom prst="rect">
            <a:avLst/>
          </a:prstGeom>
        </p:spPr>
      </p:pic>
    </p:spTree>
    <p:extLst>
      <p:ext uri="{BB962C8B-B14F-4D97-AF65-F5344CB8AC3E}">
        <p14:creationId xmlns:p14="http://schemas.microsoft.com/office/powerpoint/2010/main" val="2727007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089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88D2550-0E39-48FD-B329-D9E17F1F86E5}"/>
              </a:ext>
            </a:extLst>
          </p:cNvPr>
          <p:cNvSpPr>
            <a:spLocks noGrp="1"/>
          </p:cNvSpPr>
          <p:nvPr>
            <p:ph type="title"/>
          </p:nvPr>
        </p:nvSpPr>
        <p:spPr/>
        <p:txBody>
          <a:bodyPr/>
          <a:lstStyle/>
          <a:p>
            <a:r>
              <a:rPr lang="en-GB" dirty="0"/>
              <a:t>Gross Negligence Manslaughter:</a:t>
            </a:r>
          </a:p>
        </p:txBody>
      </p:sp>
      <p:sp>
        <p:nvSpPr>
          <p:cNvPr id="3" name="Content Placeholder 2">
            <a:extLst>
              <a:ext uri="{FF2B5EF4-FFF2-40B4-BE49-F238E27FC236}">
                <a16:creationId xmlns:a16="http://schemas.microsoft.com/office/drawing/2014/main" xmlns="" id="{14DFC66C-2B0B-4212-8FD0-F7646D7D8B3B}"/>
              </a:ext>
            </a:extLst>
          </p:cNvPr>
          <p:cNvSpPr>
            <a:spLocks noGrp="1"/>
          </p:cNvSpPr>
          <p:nvPr>
            <p:ph idx="1"/>
          </p:nvPr>
        </p:nvSpPr>
        <p:spPr>
          <a:xfrm>
            <a:off x="304800" y="2312276"/>
            <a:ext cx="11614484" cy="4377282"/>
          </a:xfrm>
        </p:spPr>
        <p:txBody>
          <a:bodyPr>
            <a:normAutofit/>
          </a:bodyPr>
          <a:lstStyle/>
          <a:p>
            <a:r>
              <a:rPr lang="en-GB" dirty="0"/>
              <a:t>3. Negligence was gross</a:t>
            </a:r>
          </a:p>
          <a:p>
            <a:r>
              <a:rPr lang="en-GB" i="1" dirty="0"/>
              <a:t>So bad in all the circumstances as to amount in the jury’s judgement to a criminal act or omission – </a:t>
            </a:r>
            <a:r>
              <a:rPr lang="en-GB" dirty="0">
                <a:solidFill>
                  <a:srgbClr val="FF0000"/>
                </a:solidFill>
              </a:rPr>
              <a:t>Adomako [1994].</a:t>
            </a:r>
          </a:p>
          <a:p>
            <a:r>
              <a:rPr lang="en-GB" i="1" dirty="0"/>
              <a:t>Went beyond a mere matter of compensation between subjects and showed such disregard for the life and safety of others, as to amount to a crime against the state and conduct deserving of punishment – </a:t>
            </a:r>
            <a:r>
              <a:rPr lang="en-GB" dirty="0">
                <a:solidFill>
                  <a:srgbClr val="FF0000"/>
                </a:solidFill>
              </a:rPr>
              <a:t>Bateman [1925].</a:t>
            </a:r>
          </a:p>
          <a:p>
            <a:endParaRPr lang="en-GB" i="1" dirty="0"/>
          </a:p>
          <a:p>
            <a:r>
              <a:rPr lang="en-GB" i="1" dirty="0"/>
              <a:t>4. D’s negligence caused V’s death</a:t>
            </a:r>
          </a:p>
          <a:p>
            <a:r>
              <a:rPr lang="en-GB" i="1" dirty="0"/>
              <a:t>Factual and legal causation must be established.</a:t>
            </a:r>
          </a:p>
        </p:txBody>
      </p:sp>
      <p:pic>
        <p:nvPicPr>
          <p:cNvPr id="4" name="Recorded Sound">
            <a:hlinkClick r:id="" action="ppaction://media"/>
            <a:extLst>
              <a:ext uri="{FF2B5EF4-FFF2-40B4-BE49-F238E27FC236}">
                <a16:creationId xmlns:a16="http://schemas.microsoft.com/office/drawing/2014/main" xmlns="" id="{42241729-7FE3-41FD-969C-23F0634D2AD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72716" y="6334542"/>
            <a:ext cx="487363" cy="487363"/>
          </a:xfrm>
          <a:prstGeom prst="rect">
            <a:avLst/>
          </a:prstGeom>
        </p:spPr>
      </p:pic>
    </p:spTree>
    <p:extLst>
      <p:ext uri="{BB962C8B-B14F-4D97-AF65-F5344CB8AC3E}">
        <p14:creationId xmlns:p14="http://schemas.microsoft.com/office/powerpoint/2010/main" val="2842900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32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22F24225-0E3A-40A5-A927-CEFC144381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0" name="Freeform: Shape 9">
            <a:extLst>
              <a:ext uri="{FF2B5EF4-FFF2-40B4-BE49-F238E27FC236}">
                <a16:creationId xmlns:a16="http://schemas.microsoft.com/office/drawing/2014/main" xmlns="" id="{5B02B8FB-EF36-4677-B5B5-E9B989F25EB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583796" cy="6858000"/>
          </a:xfrm>
          <a:custGeom>
            <a:avLst/>
            <a:gdLst>
              <a:gd name="connsiteX0" fmla="*/ 0 w 4583796"/>
              <a:gd name="connsiteY0" fmla="*/ 0 h 6858000"/>
              <a:gd name="connsiteX1" fmla="*/ 1087374 w 4583796"/>
              <a:gd name="connsiteY1" fmla="*/ 0 h 6858000"/>
              <a:gd name="connsiteX2" fmla="*/ 1598212 w 4583796"/>
              <a:gd name="connsiteY2" fmla="*/ 0 h 6858000"/>
              <a:gd name="connsiteX3" fmla="*/ 2960773 w 4583796"/>
              <a:gd name="connsiteY3" fmla="*/ 0 h 6858000"/>
              <a:gd name="connsiteX4" fmla="*/ 2982897 w 4583796"/>
              <a:gd name="connsiteY4" fmla="*/ 14997 h 6858000"/>
              <a:gd name="connsiteX5" fmla="*/ 4583796 w 4583796"/>
              <a:gd name="connsiteY5" fmla="*/ 3621656 h 6858000"/>
              <a:gd name="connsiteX6" fmla="*/ 2709446 w 4583796"/>
              <a:gd name="connsiteY6" fmla="*/ 6374814 h 6858000"/>
              <a:gd name="connsiteX7" fmla="*/ 2192798 w 4583796"/>
              <a:gd name="connsiteY7" fmla="*/ 6780599 h 6858000"/>
              <a:gd name="connsiteX8" fmla="*/ 2081042 w 4583796"/>
              <a:gd name="connsiteY8" fmla="*/ 6858000 h 6858000"/>
              <a:gd name="connsiteX9" fmla="*/ 1598212 w 4583796"/>
              <a:gd name="connsiteY9" fmla="*/ 6858000 h 6858000"/>
              <a:gd name="connsiteX10" fmla="*/ 1087374 w 4583796"/>
              <a:gd name="connsiteY10" fmla="*/ 6858000 h 6858000"/>
              <a:gd name="connsiteX11" fmla="*/ 0 w 4583796"/>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83796" h="6858000">
                <a:moveTo>
                  <a:pt x="0" y="0"/>
                </a:moveTo>
                <a:lnTo>
                  <a:pt x="1087374" y="0"/>
                </a:lnTo>
                <a:lnTo>
                  <a:pt x="1598212" y="0"/>
                </a:lnTo>
                <a:lnTo>
                  <a:pt x="2960773" y="0"/>
                </a:lnTo>
                <a:lnTo>
                  <a:pt x="2982897" y="14997"/>
                </a:lnTo>
                <a:cubicBezTo>
                  <a:pt x="4010060" y="754641"/>
                  <a:pt x="4583796" y="2093192"/>
                  <a:pt x="4583796" y="3621656"/>
                </a:cubicBezTo>
                <a:cubicBezTo>
                  <a:pt x="4583796" y="4969131"/>
                  <a:pt x="3655071" y="5602839"/>
                  <a:pt x="2709446" y="6374814"/>
                </a:cubicBezTo>
                <a:cubicBezTo>
                  <a:pt x="2537243" y="6515397"/>
                  <a:pt x="2366616" y="6653108"/>
                  <a:pt x="2192798" y="6780599"/>
                </a:cubicBezTo>
                <a:lnTo>
                  <a:pt x="2081042" y="6858000"/>
                </a:lnTo>
                <a:lnTo>
                  <a:pt x="1598212" y="6858000"/>
                </a:lnTo>
                <a:lnTo>
                  <a:pt x="1087374"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Shape 11">
            <a:extLst>
              <a:ext uri="{FF2B5EF4-FFF2-40B4-BE49-F238E27FC236}">
                <a16:creationId xmlns:a16="http://schemas.microsoft.com/office/drawing/2014/main" xmlns="" id="{BE30D5C6-EC5C-4D78-8689-1B6822BFF71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50012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xmlns="" id="{12A73499-12A4-4080-B0DE-351867697F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280113"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xmlns="" id="{60A52FE6-BB17-4BE4-BFA1-8896FD7CFAB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048872"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8" name="Freeform: Shape 17">
            <a:extLst>
              <a:ext uri="{FF2B5EF4-FFF2-40B4-BE49-F238E27FC236}">
                <a16:creationId xmlns:a16="http://schemas.microsoft.com/office/drawing/2014/main" xmlns="" id="{A7BBF837-70DD-4FFD-A87C-FAD1F5D8AB4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50012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 name="Freeform: Shape 19">
            <a:extLst>
              <a:ext uri="{FF2B5EF4-FFF2-40B4-BE49-F238E27FC236}">
                <a16:creationId xmlns:a16="http://schemas.microsoft.com/office/drawing/2014/main" xmlns="" id="{CE5EB792-CB0B-44C0-9561-24A263D874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280113"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2" name="Freeform: Shape 21">
            <a:extLst>
              <a:ext uri="{FF2B5EF4-FFF2-40B4-BE49-F238E27FC236}">
                <a16:creationId xmlns:a16="http://schemas.microsoft.com/office/drawing/2014/main" xmlns="" id="{C0FB4A96-0FD5-4642-8CE2-57623A3A42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048872"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xmlns="" id="{FB9432EC-6F9D-4677-BC9A-E1D59F79829F}"/>
              </a:ext>
            </a:extLst>
          </p:cNvPr>
          <p:cNvSpPr>
            <a:spLocks noGrp="1"/>
          </p:cNvSpPr>
          <p:nvPr>
            <p:ph type="title"/>
          </p:nvPr>
        </p:nvSpPr>
        <p:spPr>
          <a:xfrm>
            <a:off x="551895" y="1807007"/>
            <a:ext cx="3758328" cy="2934031"/>
          </a:xfrm>
        </p:spPr>
        <p:txBody>
          <a:bodyPr anchor="ctr">
            <a:normAutofit/>
          </a:bodyPr>
          <a:lstStyle/>
          <a:p>
            <a:r>
              <a:rPr lang="en-GB" dirty="0"/>
              <a:t>Constructive/ unlawful and dangerous act manslaughter:</a:t>
            </a:r>
          </a:p>
        </p:txBody>
      </p:sp>
      <p:sp>
        <p:nvSpPr>
          <p:cNvPr id="3" name="Content Placeholder 2">
            <a:extLst>
              <a:ext uri="{FF2B5EF4-FFF2-40B4-BE49-F238E27FC236}">
                <a16:creationId xmlns:a16="http://schemas.microsoft.com/office/drawing/2014/main" xmlns="" id="{54A48B83-DF79-4466-AE82-141293D4040E}"/>
              </a:ext>
            </a:extLst>
          </p:cNvPr>
          <p:cNvSpPr>
            <a:spLocks noGrp="1"/>
          </p:cNvSpPr>
          <p:nvPr>
            <p:ph idx="1"/>
          </p:nvPr>
        </p:nvSpPr>
        <p:spPr>
          <a:xfrm>
            <a:off x="6084834" y="1105306"/>
            <a:ext cx="4982452" cy="4337435"/>
          </a:xfrm>
        </p:spPr>
        <p:txBody>
          <a:bodyPr anchor="ctr">
            <a:normAutofit/>
          </a:bodyPr>
          <a:lstStyle/>
          <a:p>
            <a:r>
              <a:rPr lang="en-GB" dirty="0">
                <a:solidFill>
                  <a:srgbClr val="FF0000"/>
                </a:solidFill>
              </a:rPr>
              <a:t>A-G’s Reference (no.3 of 1994)[1997] </a:t>
            </a:r>
            <a:r>
              <a:rPr lang="en-GB" dirty="0"/>
              <a:t>clarifies elements of offence:</a:t>
            </a:r>
          </a:p>
          <a:p>
            <a:pPr marL="285750" indent="-285750">
              <a:buFont typeface="Arial" panose="020B0604020202020204" pitchFamily="34" charset="0"/>
              <a:buChar char="•"/>
            </a:pPr>
            <a:r>
              <a:rPr lang="en-GB" dirty="0"/>
              <a:t>D does an act.</a:t>
            </a:r>
          </a:p>
          <a:p>
            <a:pPr marL="285750" indent="-285750">
              <a:buFont typeface="Arial" panose="020B0604020202020204" pitchFamily="34" charset="0"/>
              <a:buChar char="•"/>
            </a:pPr>
            <a:r>
              <a:rPr lang="en-GB" dirty="0"/>
              <a:t>The act must be unlawful.</a:t>
            </a:r>
          </a:p>
          <a:p>
            <a:pPr marL="285750" indent="-285750">
              <a:buFont typeface="Arial" panose="020B0604020202020204" pitchFamily="34" charset="0"/>
              <a:buChar char="•"/>
            </a:pPr>
            <a:r>
              <a:rPr lang="en-GB" dirty="0"/>
              <a:t>The act must be dangerous.</a:t>
            </a:r>
          </a:p>
          <a:p>
            <a:pPr marL="285750" indent="-285750">
              <a:buFont typeface="Arial" panose="020B0604020202020204" pitchFamily="34" charset="0"/>
              <a:buChar char="•"/>
            </a:pPr>
            <a:r>
              <a:rPr lang="en-GB" dirty="0"/>
              <a:t>The act causes V’s death.</a:t>
            </a:r>
          </a:p>
        </p:txBody>
      </p:sp>
      <p:pic>
        <p:nvPicPr>
          <p:cNvPr id="4" name="Recorded Sound">
            <a:hlinkClick r:id="" action="ppaction://media"/>
            <a:extLst>
              <a:ext uri="{FF2B5EF4-FFF2-40B4-BE49-F238E27FC236}">
                <a16:creationId xmlns:a16="http://schemas.microsoft.com/office/drawing/2014/main" xmlns="" id="{80E8542A-4DDB-4270-9349-C046B82E127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08213" y="6060682"/>
            <a:ext cx="487363" cy="487363"/>
          </a:xfrm>
          <a:prstGeom prst="rect">
            <a:avLst/>
          </a:prstGeom>
        </p:spPr>
      </p:pic>
    </p:spTree>
    <p:extLst>
      <p:ext uri="{BB962C8B-B14F-4D97-AF65-F5344CB8AC3E}">
        <p14:creationId xmlns:p14="http://schemas.microsoft.com/office/powerpoint/2010/main" val="831054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15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22F24225-0E3A-40A5-A927-CEFC144381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0" name="Freeform: Shape 9">
            <a:extLst>
              <a:ext uri="{FF2B5EF4-FFF2-40B4-BE49-F238E27FC236}">
                <a16:creationId xmlns:a16="http://schemas.microsoft.com/office/drawing/2014/main" xmlns="" id="{5B02B8FB-EF36-4677-B5B5-E9B989F25EB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583796" cy="6858000"/>
          </a:xfrm>
          <a:custGeom>
            <a:avLst/>
            <a:gdLst>
              <a:gd name="connsiteX0" fmla="*/ 0 w 4583796"/>
              <a:gd name="connsiteY0" fmla="*/ 0 h 6858000"/>
              <a:gd name="connsiteX1" fmla="*/ 1087374 w 4583796"/>
              <a:gd name="connsiteY1" fmla="*/ 0 h 6858000"/>
              <a:gd name="connsiteX2" fmla="*/ 1598212 w 4583796"/>
              <a:gd name="connsiteY2" fmla="*/ 0 h 6858000"/>
              <a:gd name="connsiteX3" fmla="*/ 2960773 w 4583796"/>
              <a:gd name="connsiteY3" fmla="*/ 0 h 6858000"/>
              <a:gd name="connsiteX4" fmla="*/ 2982897 w 4583796"/>
              <a:gd name="connsiteY4" fmla="*/ 14997 h 6858000"/>
              <a:gd name="connsiteX5" fmla="*/ 4583796 w 4583796"/>
              <a:gd name="connsiteY5" fmla="*/ 3621656 h 6858000"/>
              <a:gd name="connsiteX6" fmla="*/ 2709446 w 4583796"/>
              <a:gd name="connsiteY6" fmla="*/ 6374814 h 6858000"/>
              <a:gd name="connsiteX7" fmla="*/ 2192798 w 4583796"/>
              <a:gd name="connsiteY7" fmla="*/ 6780599 h 6858000"/>
              <a:gd name="connsiteX8" fmla="*/ 2081042 w 4583796"/>
              <a:gd name="connsiteY8" fmla="*/ 6858000 h 6858000"/>
              <a:gd name="connsiteX9" fmla="*/ 1598212 w 4583796"/>
              <a:gd name="connsiteY9" fmla="*/ 6858000 h 6858000"/>
              <a:gd name="connsiteX10" fmla="*/ 1087374 w 4583796"/>
              <a:gd name="connsiteY10" fmla="*/ 6858000 h 6858000"/>
              <a:gd name="connsiteX11" fmla="*/ 0 w 4583796"/>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83796" h="6858000">
                <a:moveTo>
                  <a:pt x="0" y="0"/>
                </a:moveTo>
                <a:lnTo>
                  <a:pt x="1087374" y="0"/>
                </a:lnTo>
                <a:lnTo>
                  <a:pt x="1598212" y="0"/>
                </a:lnTo>
                <a:lnTo>
                  <a:pt x="2960773" y="0"/>
                </a:lnTo>
                <a:lnTo>
                  <a:pt x="2982897" y="14997"/>
                </a:lnTo>
                <a:cubicBezTo>
                  <a:pt x="4010060" y="754641"/>
                  <a:pt x="4583796" y="2093192"/>
                  <a:pt x="4583796" y="3621656"/>
                </a:cubicBezTo>
                <a:cubicBezTo>
                  <a:pt x="4583796" y="4969131"/>
                  <a:pt x="3655071" y="5602839"/>
                  <a:pt x="2709446" y="6374814"/>
                </a:cubicBezTo>
                <a:cubicBezTo>
                  <a:pt x="2537243" y="6515397"/>
                  <a:pt x="2366616" y="6653108"/>
                  <a:pt x="2192798" y="6780599"/>
                </a:cubicBezTo>
                <a:lnTo>
                  <a:pt x="2081042" y="6858000"/>
                </a:lnTo>
                <a:lnTo>
                  <a:pt x="1598212" y="6858000"/>
                </a:lnTo>
                <a:lnTo>
                  <a:pt x="1087374"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Shape 11">
            <a:extLst>
              <a:ext uri="{FF2B5EF4-FFF2-40B4-BE49-F238E27FC236}">
                <a16:creationId xmlns:a16="http://schemas.microsoft.com/office/drawing/2014/main" xmlns="" id="{BE30D5C6-EC5C-4D78-8689-1B6822BFF71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50012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xmlns="" id="{12A73499-12A4-4080-B0DE-351867697F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280113"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xmlns="" id="{60A52FE6-BB17-4BE4-BFA1-8896FD7CFAB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048872"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8" name="Freeform: Shape 17">
            <a:extLst>
              <a:ext uri="{FF2B5EF4-FFF2-40B4-BE49-F238E27FC236}">
                <a16:creationId xmlns:a16="http://schemas.microsoft.com/office/drawing/2014/main" xmlns="" id="{A7BBF837-70DD-4FFD-A87C-FAD1F5D8AB4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50012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 name="Freeform: Shape 19">
            <a:extLst>
              <a:ext uri="{FF2B5EF4-FFF2-40B4-BE49-F238E27FC236}">
                <a16:creationId xmlns:a16="http://schemas.microsoft.com/office/drawing/2014/main" xmlns="" id="{CE5EB792-CB0B-44C0-9561-24A263D874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280113"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2" name="Freeform: Shape 21">
            <a:extLst>
              <a:ext uri="{FF2B5EF4-FFF2-40B4-BE49-F238E27FC236}">
                <a16:creationId xmlns:a16="http://schemas.microsoft.com/office/drawing/2014/main" xmlns="" id="{C0FB4A96-0FD5-4642-8CE2-57623A3A42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048872"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xmlns="" id="{FB9432EC-6F9D-4677-BC9A-E1D59F79829F}"/>
              </a:ext>
            </a:extLst>
          </p:cNvPr>
          <p:cNvSpPr>
            <a:spLocks noGrp="1"/>
          </p:cNvSpPr>
          <p:nvPr>
            <p:ph type="title"/>
          </p:nvPr>
        </p:nvSpPr>
        <p:spPr>
          <a:xfrm>
            <a:off x="551895" y="1807007"/>
            <a:ext cx="3758328" cy="2934031"/>
          </a:xfrm>
        </p:spPr>
        <p:txBody>
          <a:bodyPr anchor="ctr">
            <a:normAutofit/>
          </a:bodyPr>
          <a:lstStyle/>
          <a:p>
            <a:r>
              <a:rPr lang="en-GB" dirty="0"/>
              <a:t>Constructive/ unlawful and dangerous act manslaughter:</a:t>
            </a:r>
          </a:p>
        </p:txBody>
      </p:sp>
      <p:sp>
        <p:nvSpPr>
          <p:cNvPr id="3" name="Content Placeholder 2">
            <a:extLst>
              <a:ext uri="{FF2B5EF4-FFF2-40B4-BE49-F238E27FC236}">
                <a16:creationId xmlns:a16="http://schemas.microsoft.com/office/drawing/2014/main" xmlns="" id="{54A48B83-DF79-4466-AE82-141293D4040E}"/>
              </a:ext>
            </a:extLst>
          </p:cNvPr>
          <p:cNvSpPr>
            <a:spLocks noGrp="1"/>
          </p:cNvSpPr>
          <p:nvPr>
            <p:ph idx="1"/>
          </p:nvPr>
        </p:nvSpPr>
        <p:spPr>
          <a:xfrm>
            <a:off x="5789476" y="163632"/>
            <a:ext cx="5642739" cy="6530736"/>
          </a:xfrm>
        </p:spPr>
        <p:txBody>
          <a:bodyPr anchor="ctr">
            <a:normAutofit/>
          </a:bodyPr>
          <a:lstStyle/>
          <a:p>
            <a:pPr marL="342900" indent="-342900">
              <a:buAutoNum type="arabicPeriod"/>
            </a:pPr>
            <a:r>
              <a:rPr lang="en-GB" dirty="0"/>
              <a:t>D does an act</a:t>
            </a:r>
          </a:p>
          <a:p>
            <a:pPr marL="285750" indent="-285750">
              <a:buFont typeface="Arial" panose="020B0604020202020204" pitchFamily="34" charset="0"/>
              <a:buChar char="•"/>
            </a:pPr>
            <a:r>
              <a:rPr lang="en-GB" dirty="0"/>
              <a:t>Deliberate rather than negligent.</a:t>
            </a:r>
          </a:p>
          <a:p>
            <a:endParaRPr lang="en-GB" dirty="0"/>
          </a:p>
          <a:p>
            <a:r>
              <a:rPr lang="en-GB" dirty="0"/>
              <a:t>2. The act must be unlawful</a:t>
            </a:r>
          </a:p>
          <a:p>
            <a:pPr marL="285750" indent="-285750">
              <a:buFont typeface="Arial" panose="020B0604020202020204" pitchFamily="34" charset="0"/>
              <a:buChar char="•"/>
            </a:pPr>
            <a:r>
              <a:rPr lang="en-GB" dirty="0"/>
              <a:t>Unlawful act must be a crime – </a:t>
            </a:r>
            <a:r>
              <a:rPr lang="en-GB" dirty="0">
                <a:solidFill>
                  <a:srgbClr val="FF0000"/>
                </a:solidFill>
              </a:rPr>
              <a:t>Franklin [1883] 15 Cox CC 163</a:t>
            </a:r>
          </a:p>
          <a:p>
            <a:pPr marL="285750" indent="-285750">
              <a:buFont typeface="Arial" panose="020B0604020202020204" pitchFamily="34" charset="0"/>
              <a:buChar char="•"/>
            </a:pPr>
            <a:r>
              <a:rPr lang="en-GB" dirty="0"/>
              <a:t>The crime must be one requiring </a:t>
            </a:r>
            <a:r>
              <a:rPr lang="en-GB" dirty="0" err="1"/>
              <a:t>mens</a:t>
            </a:r>
            <a:r>
              <a:rPr lang="en-GB" dirty="0"/>
              <a:t> rea – </a:t>
            </a:r>
            <a:r>
              <a:rPr lang="en-GB" dirty="0">
                <a:solidFill>
                  <a:srgbClr val="FF0000"/>
                </a:solidFill>
              </a:rPr>
              <a:t>Andrews v DPP [1937] AC 576</a:t>
            </a:r>
          </a:p>
          <a:p>
            <a:endParaRPr lang="en-GB" dirty="0">
              <a:solidFill>
                <a:schemeClr val="tx2">
                  <a:lumMod val="75000"/>
                </a:schemeClr>
              </a:solidFill>
            </a:endParaRPr>
          </a:p>
          <a:p>
            <a:r>
              <a:rPr lang="en-GB" dirty="0">
                <a:solidFill>
                  <a:srgbClr val="FF0000"/>
                </a:solidFill>
              </a:rPr>
              <a:t> </a:t>
            </a:r>
          </a:p>
        </p:txBody>
      </p:sp>
      <p:pic>
        <p:nvPicPr>
          <p:cNvPr id="4" name="Recorded Sound">
            <a:hlinkClick r:id="" action="ppaction://media"/>
            <a:extLst>
              <a:ext uri="{FF2B5EF4-FFF2-40B4-BE49-F238E27FC236}">
                <a16:creationId xmlns:a16="http://schemas.microsoft.com/office/drawing/2014/main" xmlns="" id="{06970BAF-2AD3-46DB-BB8A-5DD4F7525DD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72422" y="6202994"/>
            <a:ext cx="487363" cy="487363"/>
          </a:xfrm>
          <a:prstGeom prst="rect">
            <a:avLst/>
          </a:prstGeom>
        </p:spPr>
      </p:pic>
    </p:spTree>
    <p:extLst>
      <p:ext uri="{BB962C8B-B14F-4D97-AF65-F5344CB8AC3E}">
        <p14:creationId xmlns:p14="http://schemas.microsoft.com/office/powerpoint/2010/main" val="2510581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52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22F24225-0E3A-40A5-A927-CEFC144381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0" name="Freeform: Shape 9">
            <a:extLst>
              <a:ext uri="{FF2B5EF4-FFF2-40B4-BE49-F238E27FC236}">
                <a16:creationId xmlns:a16="http://schemas.microsoft.com/office/drawing/2014/main" xmlns="" id="{5B02B8FB-EF36-4677-B5B5-E9B989F25EB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583796" cy="6858000"/>
          </a:xfrm>
          <a:custGeom>
            <a:avLst/>
            <a:gdLst>
              <a:gd name="connsiteX0" fmla="*/ 0 w 4583796"/>
              <a:gd name="connsiteY0" fmla="*/ 0 h 6858000"/>
              <a:gd name="connsiteX1" fmla="*/ 1087374 w 4583796"/>
              <a:gd name="connsiteY1" fmla="*/ 0 h 6858000"/>
              <a:gd name="connsiteX2" fmla="*/ 1598212 w 4583796"/>
              <a:gd name="connsiteY2" fmla="*/ 0 h 6858000"/>
              <a:gd name="connsiteX3" fmla="*/ 2960773 w 4583796"/>
              <a:gd name="connsiteY3" fmla="*/ 0 h 6858000"/>
              <a:gd name="connsiteX4" fmla="*/ 2982897 w 4583796"/>
              <a:gd name="connsiteY4" fmla="*/ 14997 h 6858000"/>
              <a:gd name="connsiteX5" fmla="*/ 4583796 w 4583796"/>
              <a:gd name="connsiteY5" fmla="*/ 3621656 h 6858000"/>
              <a:gd name="connsiteX6" fmla="*/ 2709446 w 4583796"/>
              <a:gd name="connsiteY6" fmla="*/ 6374814 h 6858000"/>
              <a:gd name="connsiteX7" fmla="*/ 2192798 w 4583796"/>
              <a:gd name="connsiteY7" fmla="*/ 6780599 h 6858000"/>
              <a:gd name="connsiteX8" fmla="*/ 2081042 w 4583796"/>
              <a:gd name="connsiteY8" fmla="*/ 6858000 h 6858000"/>
              <a:gd name="connsiteX9" fmla="*/ 1598212 w 4583796"/>
              <a:gd name="connsiteY9" fmla="*/ 6858000 h 6858000"/>
              <a:gd name="connsiteX10" fmla="*/ 1087374 w 4583796"/>
              <a:gd name="connsiteY10" fmla="*/ 6858000 h 6858000"/>
              <a:gd name="connsiteX11" fmla="*/ 0 w 4583796"/>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83796" h="6858000">
                <a:moveTo>
                  <a:pt x="0" y="0"/>
                </a:moveTo>
                <a:lnTo>
                  <a:pt x="1087374" y="0"/>
                </a:lnTo>
                <a:lnTo>
                  <a:pt x="1598212" y="0"/>
                </a:lnTo>
                <a:lnTo>
                  <a:pt x="2960773" y="0"/>
                </a:lnTo>
                <a:lnTo>
                  <a:pt x="2982897" y="14997"/>
                </a:lnTo>
                <a:cubicBezTo>
                  <a:pt x="4010060" y="754641"/>
                  <a:pt x="4583796" y="2093192"/>
                  <a:pt x="4583796" y="3621656"/>
                </a:cubicBezTo>
                <a:cubicBezTo>
                  <a:pt x="4583796" y="4969131"/>
                  <a:pt x="3655071" y="5602839"/>
                  <a:pt x="2709446" y="6374814"/>
                </a:cubicBezTo>
                <a:cubicBezTo>
                  <a:pt x="2537243" y="6515397"/>
                  <a:pt x="2366616" y="6653108"/>
                  <a:pt x="2192798" y="6780599"/>
                </a:cubicBezTo>
                <a:lnTo>
                  <a:pt x="2081042" y="6858000"/>
                </a:lnTo>
                <a:lnTo>
                  <a:pt x="1598212" y="6858000"/>
                </a:lnTo>
                <a:lnTo>
                  <a:pt x="1087374"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Shape 11">
            <a:extLst>
              <a:ext uri="{FF2B5EF4-FFF2-40B4-BE49-F238E27FC236}">
                <a16:creationId xmlns:a16="http://schemas.microsoft.com/office/drawing/2014/main" xmlns="" id="{BE30D5C6-EC5C-4D78-8689-1B6822BFF71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50012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xmlns="" id="{12A73499-12A4-4080-B0DE-351867697F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280113"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xmlns="" id="{60A52FE6-BB17-4BE4-BFA1-8896FD7CFAB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048872"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8" name="Freeform: Shape 17">
            <a:extLst>
              <a:ext uri="{FF2B5EF4-FFF2-40B4-BE49-F238E27FC236}">
                <a16:creationId xmlns:a16="http://schemas.microsoft.com/office/drawing/2014/main" xmlns="" id="{A7BBF837-70DD-4FFD-A87C-FAD1F5D8AB4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50012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 name="Freeform: Shape 19">
            <a:extLst>
              <a:ext uri="{FF2B5EF4-FFF2-40B4-BE49-F238E27FC236}">
                <a16:creationId xmlns:a16="http://schemas.microsoft.com/office/drawing/2014/main" xmlns="" id="{CE5EB792-CB0B-44C0-9561-24A263D874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280113"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2" name="Freeform: Shape 21">
            <a:extLst>
              <a:ext uri="{FF2B5EF4-FFF2-40B4-BE49-F238E27FC236}">
                <a16:creationId xmlns:a16="http://schemas.microsoft.com/office/drawing/2014/main" xmlns="" id="{C0FB4A96-0FD5-4642-8CE2-57623A3A42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048872"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xmlns="" id="{FB9432EC-6F9D-4677-BC9A-E1D59F79829F}"/>
              </a:ext>
            </a:extLst>
          </p:cNvPr>
          <p:cNvSpPr>
            <a:spLocks noGrp="1"/>
          </p:cNvSpPr>
          <p:nvPr>
            <p:ph type="title"/>
          </p:nvPr>
        </p:nvSpPr>
        <p:spPr>
          <a:xfrm>
            <a:off x="551895" y="1807007"/>
            <a:ext cx="3758328" cy="2934031"/>
          </a:xfrm>
        </p:spPr>
        <p:txBody>
          <a:bodyPr anchor="ctr">
            <a:normAutofit/>
          </a:bodyPr>
          <a:lstStyle/>
          <a:p>
            <a:r>
              <a:rPr lang="en-GB" dirty="0"/>
              <a:t>Constructive/ unlawful and dangerous act manslaughter:</a:t>
            </a:r>
          </a:p>
        </p:txBody>
      </p:sp>
      <p:sp>
        <p:nvSpPr>
          <p:cNvPr id="3" name="Content Placeholder 2">
            <a:extLst>
              <a:ext uri="{FF2B5EF4-FFF2-40B4-BE49-F238E27FC236}">
                <a16:creationId xmlns:a16="http://schemas.microsoft.com/office/drawing/2014/main" xmlns="" id="{54A48B83-DF79-4466-AE82-141293D4040E}"/>
              </a:ext>
            </a:extLst>
          </p:cNvPr>
          <p:cNvSpPr>
            <a:spLocks noGrp="1"/>
          </p:cNvSpPr>
          <p:nvPr>
            <p:ph idx="1"/>
          </p:nvPr>
        </p:nvSpPr>
        <p:spPr>
          <a:xfrm>
            <a:off x="5789476" y="163632"/>
            <a:ext cx="5642739" cy="6530736"/>
          </a:xfrm>
        </p:spPr>
        <p:txBody>
          <a:bodyPr anchor="ctr">
            <a:normAutofit/>
          </a:bodyPr>
          <a:lstStyle/>
          <a:p>
            <a:r>
              <a:rPr lang="en-GB" dirty="0">
                <a:solidFill>
                  <a:schemeClr val="tx2">
                    <a:lumMod val="75000"/>
                  </a:schemeClr>
                </a:solidFill>
              </a:rPr>
              <a:t>3. The act must be dangerous</a:t>
            </a:r>
          </a:p>
          <a:p>
            <a:pPr marL="285750" indent="-285750">
              <a:buFont typeface="Arial" panose="020B0604020202020204" pitchFamily="34" charset="0"/>
              <a:buChar char="•"/>
            </a:pPr>
            <a:r>
              <a:rPr lang="en-GB" dirty="0">
                <a:solidFill>
                  <a:srgbClr val="FF0000"/>
                </a:solidFill>
              </a:rPr>
              <a:t>Church [1966] 1 QB 59</a:t>
            </a:r>
          </a:p>
          <a:p>
            <a:pPr marL="285750" indent="-285750">
              <a:buFont typeface="Arial" panose="020B0604020202020204" pitchFamily="34" charset="0"/>
              <a:buChar char="•"/>
            </a:pPr>
            <a:r>
              <a:rPr lang="en-GB" dirty="0">
                <a:solidFill>
                  <a:srgbClr val="FF0000"/>
                </a:solidFill>
              </a:rPr>
              <a:t>Dawson [1985] 81 Cr App R 150</a:t>
            </a:r>
          </a:p>
          <a:p>
            <a:pPr marL="285750" indent="-285750">
              <a:buFont typeface="Arial" panose="020B0604020202020204" pitchFamily="34" charset="0"/>
              <a:buChar char="•"/>
            </a:pPr>
            <a:r>
              <a:rPr lang="en-GB" dirty="0">
                <a:solidFill>
                  <a:srgbClr val="FF0000"/>
                </a:solidFill>
              </a:rPr>
              <a:t>Watson [1989] 1 WLR 684</a:t>
            </a:r>
          </a:p>
          <a:p>
            <a:endParaRPr lang="en-GB" dirty="0">
              <a:solidFill>
                <a:schemeClr val="tx2">
                  <a:lumMod val="75000"/>
                </a:schemeClr>
              </a:solidFill>
            </a:endParaRPr>
          </a:p>
          <a:p>
            <a:r>
              <a:rPr lang="en-GB" dirty="0">
                <a:solidFill>
                  <a:schemeClr val="tx2">
                    <a:lumMod val="75000"/>
                  </a:schemeClr>
                </a:solidFill>
              </a:rPr>
              <a:t>4. The act must cause V’s death</a:t>
            </a:r>
          </a:p>
          <a:p>
            <a:pPr marL="285750" indent="-285750">
              <a:buFont typeface="Arial" panose="020B0604020202020204" pitchFamily="34" charset="0"/>
              <a:buChar char="•"/>
            </a:pPr>
            <a:r>
              <a:rPr lang="en-GB" dirty="0">
                <a:solidFill>
                  <a:schemeClr val="tx2">
                    <a:lumMod val="75000"/>
                  </a:schemeClr>
                </a:solidFill>
              </a:rPr>
              <a:t>Causation – must be factual and legal cause of death.</a:t>
            </a:r>
          </a:p>
          <a:p>
            <a:pPr marL="285750" indent="-285750">
              <a:buFont typeface="Arial" panose="020B0604020202020204" pitchFamily="34" charset="0"/>
              <a:buChar char="•"/>
            </a:pPr>
            <a:r>
              <a:rPr lang="en-GB" dirty="0">
                <a:solidFill>
                  <a:srgbClr val="FF0000"/>
                </a:solidFill>
              </a:rPr>
              <a:t>Mitchell [1983] 76 Cr App R 293</a:t>
            </a:r>
          </a:p>
        </p:txBody>
      </p:sp>
      <p:pic>
        <p:nvPicPr>
          <p:cNvPr id="4" name="Recorded Sound">
            <a:hlinkClick r:id="" action="ppaction://media"/>
            <a:extLst>
              <a:ext uri="{FF2B5EF4-FFF2-40B4-BE49-F238E27FC236}">
                <a16:creationId xmlns:a16="http://schemas.microsoft.com/office/drawing/2014/main" xmlns="" id="{5B6ABE95-48CA-4FA8-8D58-10A5FCE117F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08213" y="6186952"/>
            <a:ext cx="487363" cy="487363"/>
          </a:xfrm>
          <a:prstGeom prst="rect">
            <a:avLst/>
          </a:prstGeom>
        </p:spPr>
      </p:pic>
    </p:spTree>
    <p:extLst>
      <p:ext uri="{BB962C8B-B14F-4D97-AF65-F5344CB8AC3E}">
        <p14:creationId xmlns:p14="http://schemas.microsoft.com/office/powerpoint/2010/main" val="3933091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267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C51A08AC-F796-409C-AD97-8B476289EC5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nvGrpSpPr>
          <p:cNvPr id="10" name="Group 9">
            <a:extLst>
              <a:ext uri="{FF2B5EF4-FFF2-40B4-BE49-F238E27FC236}">
                <a16:creationId xmlns:a16="http://schemas.microsoft.com/office/drawing/2014/main" xmlns="" id="{1E1B312B-4E9A-405C-9CE8-10325438035E}"/>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 y="0"/>
            <a:ext cx="10853745" cy="6858000"/>
            <a:chOff x="-1" y="0"/>
            <a:chExt cx="10934058" cy="6858000"/>
          </a:xfrm>
        </p:grpSpPr>
        <p:sp>
          <p:nvSpPr>
            <p:cNvPr id="11" name="Freeform: Shape 10">
              <a:extLst>
                <a:ext uri="{FF2B5EF4-FFF2-40B4-BE49-F238E27FC236}">
                  <a16:creationId xmlns:a16="http://schemas.microsoft.com/office/drawing/2014/main" xmlns="" id="{027ED404-4912-4C80-B5EB-98E67EB26AD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 y="0"/>
              <a:ext cx="10515600" cy="6858000"/>
            </a:xfrm>
            <a:custGeom>
              <a:avLst/>
              <a:gdLst>
                <a:gd name="connsiteX0" fmla="*/ 0 w 10515600"/>
                <a:gd name="connsiteY0" fmla="*/ 0 h 6858000"/>
                <a:gd name="connsiteX1" fmla="*/ 3039549 w 10515600"/>
                <a:gd name="connsiteY1" fmla="*/ 0 h 6858000"/>
                <a:gd name="connsiteX2" fmla="*/ 3387573 w 10515600"/>
                <a:gd name="connsiteY2" fmla="*/ 0 h 6858000"/>
                <a:gd name="connsiteX3" fmla="*/ 3678072 w 10515600"/>
                <a:gd name="connsiteY3" fmla="*/ 0 h 6858000"/>
                <a:gd name="connsiteX4" fmla="*/ 3721524 w 10515600"/>
                <a:gd name="connsiteY4" fmla="*/ 0 h 6858000"/>
                <a:gd name="connsiteX5" fmla="*/ 4595394 w 10515600"/>
                <a:gd name="connsiteY5" fmla="*/ 0 h 6858000"/>
                <a:gd name="connsiteX6" fmla="*/ 4607603 w 10515600"/>
                <a:gd name="connsiteY6" fmla="*/ 0 h 6858000"/>
                <a:gd name="connsiteX7" fmla="*/ 4733044 w 10515600"/>
                <a:gd name="connsiteY7" fmla="*/ 0 h 6858000"/>
                <a:gd name="connsiteX8" fmla="*/ 6226185 w 10515600"/>
                <a:gd name="connsiteY8" fmla="*/ 0 h 6858000"/>
                <a:gd name="connsiteX9" fmla="*/ 8892577 w 10515600"/>
                <a:gd name="connsiteY9" fmla="*/ 0 h 6858000"/>
                <a:gd name="connsiteX10" fmla="*/ 8914701 w 10515600"/>
                <a:gd name="connsiteY10" fmla="*/ 14997 h 6858000"/>
                <a:gd name="connsiteX11" fmla="*/ 10515600 w 10515600"/>
                <a:gd name="connsiteY11" fmla="*/ 3621656 h 6858000"/>
                <a:gd name="connsiteX12" fmla="*/ 8641250 w 10515600"/>
                <a:gd name="connsiteY12" fmla="*/ 6374814 h 6858000"/>
                <a:gd name="connsiteX13" fmla="*/ 8124602 w 10515600"/>
                <a:gd name="connsiteY13" fmla="*/ 6780599 h 6858000"/>
                <a:gd name="connsiteX14" fmla="*/ 8012846 w 10515600"/>
                <a:gd name="connsiteY14" fmla="*/ 6858000 h 6858000"/>
                <a:gd name="connsiteX15" fmla="*/ 6226185 w 10515600"/>
                <a:gd name="connsiteY15" fmla="*/ 6858000 h 6858000"/>
                <a:gd name="connsiteX16" fmla="*/ 4607603 w 10515600"/>
                <a:gd name="connsiteY16" fmla="*/ 6858000 h 6858000"/>
                <a:gd name="connsiteX17" fmla="*/ 4595394 w 10515600"/>
                <a:gd name="connsiteY17" fmla="*/ 6858000 h 6858000"/>
                <a:gd name="connsiteX18" fmla="*/ 4424650 w 10515600"/>
                <a:gd name="connsiteY18" fmla="*/ 6858000 h 6858000"/>
                <a:gd name="connsiteX19" fmla="*/ 3721524 w 10515600"/>
                <a:gd name="connsiteY19" fmla="*/ 6858000 h 6858000"/>
                <a:gd name="connsiteX20" fmla="*/ 3678072 w 10515600"/>
                <a:gd name="connsiteY20" fmla="*/ 6858000 h 6858000"/>
                <a:gd name="connsiteX21" fmla="*/ 3387573 w 10515600"/>
                <a:gd name="connsiteY21" fmla="*/ 6858000 h 6858000"/>
                <a:gd name="connsiteX22" fmla="*/ 3039549 w 10515600"/>
                <a:gd name="connsiteY22" fmla="*/ 6858000 h 6858000"/>
                <a:gd name="connsiteX23" fmla="*/ 0 w 10515600"/>
                <a:gd name="connsiteY23"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0515600" h="6858000">
                  <a:moveTo>
                    <a:pt x="0" y="0"/>
                  </a:moveTo>
                  <a:lnTo>
                    <a:pt x="3039549" y="0"/>
                  </a:lnTo>
                  <a:lnTo>
                    <a:pt x="3387573" y="0"/>
                  </a:lnTo>
                  <a:lnTo>
                    <a:pt x="3678072" y="0"/>
                  </a:lnTo>
                  <a:lnTo>
                    <a:pt x="3721524" y="0"/>
                  </a:lnTo>
                  <a:lnTo>
                    <a:pt x="4595394" y="0"/>
                  </a:lnTo>
                  <a:lnTo>
                    <a:pt x="4607603" y="0"/>
                  </a:lnTo>
                  <a:lnTo>
                    <a:pt x="4733044" y="0"/>
                  </a:lnTo>
                  <a:lnTo>
                    <a:pt x="6226185" y="0"/>
                  </a:lnTo>
                  <a:lnTo>
                    <a:pt x="8892577" y="0"/>
                  </a:lnTo>
                  <a:lnTo>
                    <a:pt x="8914701" y="14997"/>
                  </a:lnTo>
                  <a:cubicBezTo>
                    <a:pt x="9941864" y="754641"/>
                    <a:pt x="10515600" y="2093192"/>
                    <a:pt x="10515600" y="3621656"/>
                  </a:cubicBezTo>
                  <a:cubicBezTo>
                    <a:pt x="10515600" y="4969131"/>
                    <a:pt x="9586875" y="5602839"/>
                    <a:pt x="8641250" y="6374814"/>
                  </a:cubicBezTo>
                  <a:cubicBezTo>
                    <a:pt x="8469047" y="6515397"/>
                    <a:pt x="8298420" y="6653108"/>
                    <a:pt x="8124602" y="6780599"/>
                  </a:cubicBezTo>
                  <a:lnTo>
                    <a:pt x="8012846" y="6858000"/>
                  </a:lnTo>
                  <a:lnTo>
                    <a:pt x="6226185" y="6858000"/>
                  </a:lnTo>
                  <a:lnTo>
                    <a:pt x="4607603" y="6858000"/>
                  </a:lnTo>
                  <a:lnTo>
                    <a:pt x="4595394" y="6858000"/>
                  </a:lnTo>
                  <a:lnTo>
                    <a:pt x="4424650" y="6858000"/>
                  </a:lnTo>
                  <a:lnTo>
                    <a:pt x="3721524" y="6858000"/>
                  </a:lnTo>
                  <a:lnTo>
                    <a:pt x="3678072" y="6858000"/>
                  </a:lnTo>
                  <a:lnTo>
                    <a:pt x="3387573" y="6858000"/>
                  </a:lnTo>
                  <a:lnTo>
                    <a:pt x="3039549"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xmlns="" id="{4E58012C-4DA3-4ED3-9500-41F9AF60B1A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840433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xmlns="" id="{59AC73F7-22BD-4C46-B368-3F03B8478F9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818432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xmlns="" id="{95C99F96-8984-456F-BD66-5C019A65103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7953086"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2" name="Title 1">
            <a:extLst>
              <a:ext uri="{FF2B5EF4-FFF2-40B4-BE49-F238E27FC236}">
                <a16:creationId xmlns:a16="http://schemas.microsoft.com/office/drawing/2014/main" xmlns="" id="{BBC850FF-7AE8-4E2F-A14A-083FCBFBAA47}"/>
              </a:ext>
            </a:extLst>
          </p:cNvPr>
          <p:cNvSpPr>
            <a:spLocks noGrp="1"/>
          </p:cNvSpPr>
          <p:nvPr>
            <p:ph type="title"/>
          </p:nvPr>
        </p:nvSpPr>
        <p:spPr>
          <a:xfrm>
            <a:off x="499554" y="-311066"/>
            <a:ext cx="8517485" cy="1344612"/>
          </a:xfrm>
        </p:spPr>
        <p:txBody>
          <a:bodyPr anchor="b">
            <a:normAutofit fontScale="90000"/>
          </a:bodyPr>
          <a:lstStyle/>
          <a:p>
            <a:r>
              <a:rPr lang="en-GB" dirty="0"/>
              <a:t>Subjectively reckless manslaughter:</a:t>
            </a:r>
          </a:p>
        </p:txBody>
      </p:sp>
      <p:sp>
        <p:nvSpPr>
          <p:cNvPr id="3" name="Content Placeholder 2">
            <a:extLst>
              <a:ext uri="{FF2B5EF4-FFF2-40B4-BE49-F238E27FC236}">
                <a16:creationId xmlns:a16="http://schemas.microsoft.com/office/drawing/2014/main" xmlns="" id="{61368A14-603D-42C7-8ED4-771FE2B7296A}"/>
              </a:ext>
            </a:extLst>
          </p:cNvPr>
          <p:cNvSpPr>
            <a:spLocks noGrp="1"/>
          </p:cNvSpPr>
          <p:nvPr>
            <p:ph idx="1"/>
          </p:nvPr>
        </p:nvSpPr>
        <p:spPr>
          <a:xfrm>
            <a:off x="499554" y="1344612"/>
            <a:ext cx="9334257" cy="4975977"/>
          </a:xfrm>
        </p:spPr>
        <p:txBody>
          <a:bodyPr>
            <a:normAutofit lnSpcReduction="10000"/>
          </a:bodyPr>
          <a:lstStyle/>
          <a:p>
            <a:r>
              <a:rPr lang="en-GB" dirty="0"/>
              <a:t>Elements are:</a:t>
            </a:r>
          </a:p>
          <a:p>
            <a:pPr marL="285750" indent="-285750">
              <a:buFont typeface="Arial" panose="020B0604020202020204" pitchFamily="34" charset="0"/>
              <a:buChar char="•"/>
            </a:pPr>
            <a:r>
              <a:rPr lang="en-GB" dirty="0"/>
              <a:t>D kills.</a:t>
            </a:r>
          </a:p>
          <a:p>
            <a:pPr marL="285750" indent="-285750">
              <a:buFont typeface="Arial" panose="020B0604020202020204" pitchFamily="34" charset="0"/>
              <a:buChar char="•"/>
            </a:pPr>
            <a:r>
              <a:rPr lang="en-GB" dirty="0"/>
              <a:t>By an act or omission.</a:t>
            </a:r>
          </a:p>
          <a:p>
            <a:pPr marL="285750" indent="-285750">
              <a:buFont typeface="Arial" panose="020B0604020202020204" pitchFamily="34" charset="0"/>
              <a:buChar char="•"/>
            </a:pPr>
            <a:r>
              <a:rPr lang="en-GB" dirty="0"/>
              <a:t>Which does not have to amount to an offence.</a:t>
            </a:r>
          </a:p>
          <a:p>
            <a:pPr marL="285750" indent="-285750">
              <a:buFont typeface="Arial" panose="020B0604020202020204" pitchFamily="34" charset="0"/>
              <a:buChar char="•"/>
            </a:pPr>
            <a:r>
              <a:rPr lang="en-GB" dirty="0"/>
              <a:t>Where D is aware that it is highly probable that he will cause GBH.</a:t>
            </a:r>
          </a:p>
          <a:p>
            <a:endParaRPr lang="en-GB" dirty="0"/>
          </a:p>
          <a:p>
            <a:r>
              <a:rPr lang="en-GB" dirty="0"/>
              <a:t>Actus reus = an act or omission need not amount to an offence.</a:t>
            </a:r>
          </a:p>
          <a:p>
            <a:r>
              <a:rPr lang="en-GB" dirty="0" err="1"/>
              <a:t>Mens</a:t>
            </a:r>
            <a:r>
              <a:rPr lang="en-GB" dirty="0"/>
              <a:t> rea = aware that it is highly probable that he will cause GBH.</a:t>
            </a:r>
          </a:p>
          <a:p>
            <a:endParaRPr lang="en-GB" dirty="0"/>
          </a:p>
          <a:p>
            <a:r>
              <a:rPr lang="en-GB" dirty="0">
                <a:solidFill>
                  <a:srgbClr val="FF0000"/>
                </a:solidFill>
              </a:rPr>
              <a:t>Lidar [1999] 4 Archbold News 3</a:t>
            </a:r>
          </a:p>
          <a:p>
            <a:pPr marL="285750" indent="-285750">
              <a:buFont typeface="Arial" panose="020B0604020202020204" pitchFamily="34" charset="0"/>
              <a:buChar char="•"/>
            </a:pPr>
            <a:endParaRPr lang="en-GB" dirty="0"/>
          </a:p>
        </p:txBody>
      </p:sp>
      <p:pic>
        <p:nvPicPr>
          <p:cNvPr id="4" name="Recorded Sound">
            <a:hlinkClick r:id="" action="ppaction://media"/>
            <a:extLst>
              <a:ext uri="{FF2B5EF4-FFF2-40B4-BE49-F238E27FC236}">
                <a16:creationId xmlns:a16="http://schemas.microsoft.com/office/drawing/2014/main" xmlns="" id="{03961529-E2E3-420A-98E0-C6DDCA087A2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55796" y="6172366"/>
            <a:ext cx="487363" cy="487363"/>
          </a:xfrm>
          <a:prstGeom prst="rect">
            <a:avLst/>
          </a:prstGeom>
        </p:spPr>
      </p:pic>
    </p:spTree>
    <p:extLst>
      <p:ext uri="{BB962C8B-B14F-4D97-AF65-F5344CB8AC3E}">
        <p14:creationId xmlns:p14="http://schemas.microsoft.com/office/powerpoint/2010/main" val="47149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680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SketchLinesVTI">
  <a:themeElements>
    <a:clrScheme name="SketchLines">
      <a:dk1>
        <a:sysClr val="windowText" lastClr="000000"/>
      </a:dk1>
      <a:lt1>
        <a:sysClr val="window" lastClr="FFFFFF"/>
      </a:lt1>
      <a:dk2>
        <a:srgbClr val="564E4E"/>
      </a:dk2>
      <a:lt2>
        <a:srgbClr val="EEEBE2"/>
      </a:lt2>
      <a:accent1>
        <a:srgbClr val="E54837"/>
      </a:accent1>
      <a:accent2>
        <a:srgbClr val="947F53"/>
      </a:accent2>
      <a:accent3>
        <a:srgbClr val="BE8D64"/>
      </a:accent3>
      <a:accent4>
        <a:srgbClr val="E0C171"/>
      </a:accent4>
      <a:accent5>
        <a:srgbClr val="968572"/>
      </a:accent5>
      <a:accent6>
        <a:srgbClr val="855D5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248</TotalTime>
  <Words>1874</Words>
  <Application>Microsoft Office PowerPoint</Application>
  <PresentationFormat>Widescreen</PresentationFormat>
  <Paragraphs>191</Paragraphs>
  <Slides>30</Slides>
  <Notes>1</Notes>
  <HiddenSlides>0</HiddenSlides>
  <MMClips>30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Arial</vt:lpstr>
      <vt:lpstr>Arial Nova Cond</vt:lpstr>
      <vt:lpstr>Calibri</vt:lpstr>
      <vt:lpstr>Corbel</vt:lpstr>
      <vt:lpstr>Meiryo</vt:lpstr>
      <vt:lpstr>Wingdings</vt:lpstr>
      <vt:lpstr>SketchLinesVTI</vt:lpstr>
      <vt:lpstr>HOMICIDE</vt:lpstr>
      <vt:lpstr>PowerPoint Presentation</vt:lpstr>
      <vt:lpstr>Part 1: Murder</vt:lpstr>
      <vt:lpstr>Learning Objectives:</vt:lpstr>
      <vt:lpstr>Famous murder cases:</vt:lpstr>
      <vt:lpstr>Murder– Classic definition:</vt:lpstr>
      <vt:lpstr>Murder – Modern definition:</vt:lpstr>
      <vt:lpstr>Actus Reus of Murder:</vt:lpstr>
      <vt:lpstr>Actus Reus – Necessary circumstances:</vt:lpstr>
      <vt:lpstr>Actus Reus – Consequences causing death</vt:lpstr>
      <vt:lpstr>Mens Rea of murder:</vt:lpstr>
      <vt:lpstr>Specific partial defences to murder:</vt:lpstr>
      <vt:lpstr>Diminished Responsibility:</vt:lpstr>
      <vt:lpstr>Diminished Responsibility:</vt:lpstr>
      <vt:lpstr>Diminished Responsibility:</vt:lpstr>
      <vt:lpstr>Diminished Responsibility:</vt:lpstr>
      <vt:lpstr>Provocation:</vt:lpstr>
      <vt:lpstr>Provocation:</vt:lpstr>
      <vt:lpstr>Loss of control:</vt:lpstr>
      <vt:lpstr>Loss of control:</vt:lpstr>
      <vt:lpstr>Loss of control – qualifying trigger:</vt:lpstr>
      <vt:lpstr>Loss of control – qualifying trigger:</vt:lpstr>
      <vt:lpstr>Involuntary manslaughter:</vt:lpstr>
      <vt:lpstr>Gross Negligence Manslaughter:</vt:lpstr>
      <vt:lpstr>Gross Negligence Manslaughter:</vt:lpstr>
      <vt:lpstr>Gross Negligence Manslaughter:</vt:lpstr>
      <vt:lpstr>Constructive/ unlawful and dangerous act manslaughter:</vt:lpstr>
      <vt:lpstr>Constructive/ unlawful and dangerous act manslaughter:</vt:lpstr>
      <vt:lpstr>Constructive/ unlawful and dangerous act manslaughter:</vt:lpstr>
      <vt:lpstr>Subjectively reckless manslaughter:</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HOMICIDE</dc:title>
  <dc:creator>Mellissa Wallbridge</dc:creator>
  <cp:lastModifiedBy>Laura Knight</cp:lastModifiedBy>
  <cp:revision>14</cp:revision>
  <dcterms:created xsi:type="dcterms:W3CDTF">2021-01-22T23:00:16Z</dcterms:created>
  <dcterms:modified xsi:type="dcterms:W3CDTF">2021-02-18T09:07:13Z</dcterms:modified>
</cp:coreProperties>
</file>