
<file path=[Content_Types].xml><?xml version="1.0" encoding="utf-8"?>
<Types xmlns="http://schemas.openxmlformats.org/package/2006/content-types">
  <Default ContentType="application/x-fontdata" Extension="fntdata"/>
  <Default ContentType="image/gif" Extension="gif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</p:sldIdLst>
  <p:sldSz cx="18288000" cy="10287000"/>
  <p:notesSz cx="6858000" cy="9144000"/>
  <p:embeddedFontLst>
    <p:embeddedFont>
      <p:font typeface="Poppins Heavy" charset="1" panose="00000A00000000000000"/>
      <p:regular r:id="rId20"/>
    </p:embeddedFont>
    <p:embeddedFont>
      <p:font typeface="Poppins Semi-Bold" charset="1" panose="00000700000000000000"/>
      <p:regular r:id="rId21"/>
    </p:embeddedFont>
    <p:embeddedFont>
      <p:font typeface="Poppins Bold" charset="1" panose="00000800000000000000"/>
      <p:regular r:id="rId22"/>
    </p:embeddedFont>
    <p:embeddedFont>
      <p:font typeface="Poppins" charset="1" panose="00000500000000000000"/>
      <p:regular r:id="rId23"/>
    </p:embeddedFont>
    <p:embeddedFont>
      <p:font typeface="Canva Sans" charset="1" panose="020B0503030501040103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21" Target="fonts/font21.fntdata" Type="http://schemas.openxmlformats.org/officeDocument/2006/relationships/font"/><Relationship Id="rId22" Target="fonts/font22.fntdata" Type="http://schemas.openxmlformats.org/officeDocument/2006/relationships/font"/><Relationship Id="rId23" Target="fonts/font23.fntdata" Type="http://schemas.openxmlformats.org/officeDocument/2006/relationships/font"/><Relationship Id="rId24" Target="fonts/font24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Relationship Id="rId3" Target="../media/image3.svg" Type="http://schemas.openxmlformats.org/officeDocument/2006/relationships/image"/><Relationship Id="rId4" Target="../media/image4.png" Type="http://schemas.openxmlformats.org/officeDocument/2006/relationships/image"/><Relationship Id="rId5" Target="../media/image6.png" Type="http://schemas.openxmlformats.org/officeDocument/2006/relationships/image"/><Relationship Id="rId6" Target="../media/image7.png" Type="http://schemas.openxmlformats.org/officeDocument/2006/relationships/image"/><Relationship Id="rId7" Target="../media/image8.png" Type="http://schemas.openxmlformats.org/officeDocument/2006/relationships/image"/><Relationship Id="rId8" Target="../media/image9.gif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jpeg" Type="http://schemas.openxmlformats.org/officeDocument/2006/relationships/image"/><Relationship Id="rId3" Target="../media/image11.jpeg" Type="http://schemas.openxmlformats.org/officeDocument/2006/relationships/image"/><Relationship Id="rId4" Target="../media/image12.png" Type="http://schemas.openxmlformats.org/officeDocument/2006/relationships/image"/><Relationship Id="rId5" Target="../media/image4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14.png" Type="http://schemas.openxmlformats.org/officeDocument/2006/relationships/image"/><Relationship Id="rId6" Target="../media/image4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jpeg" Type="http://schemas.openxmlformats.org/officeDocument/2006/relationships/image"/><Relationship Id="rId3" Target="../media/image16.jpeg" Type="http://schemas.openxmlformats.org/officeDocument/2006/relationships/image"/><Relationship Id="rId4" Target="../media/image4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7.jpeg" Type="http://schemas.openxmlformats.org/officeDocument/2006/relationships/image"/><Relationship Id="rId3" Target="../media/image18.jpeg" Type="http://schemas.openxmlformats.org/officeDocument/2006/relationships/image"/><Relationship Id="rId4" Target="../media/image19.jpeg" Type="http://schemas.openxmlformats.org/officeDocument/2006/relationships/image"/><Relationship Id="rId5" Target="../media/image2.png" Type="http://schemas.openxmlformats.org/officeDocument/2006/relationships/image"/><Relationship Id="rId6" Target="../media/image3.svg" Type="http://schemas.openxmlformats.org/officeDocument/2006/relationships/image"/><Relationship Id="rId7" Target="../media/image4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Relationship Id="rId3" Target="../media/image3.svg" Type="http://schemas.openxmlformats.org/officeDocument/2006/relationships/image"/><Relationship Id="rId4" Target="../media/image4.png" Type="http://schemas.openxmlformats.org/officeDocument/2006/relationships/image"/><Relationship Id="rId5" Target="../media/image20.png" Type="http://schemas.openxmlformats.org/officeDocument/2006/relationships/image"/><Relationship Id="rId6" Target="../media/image21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2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23.png" Type="http://schemas.openxmlformats.org/officeDocument/2006/relationships/image"/><Relationship Id="rId7" Target="../media/image24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Relationship Id="rId3" Target="../media/image3.svg" Type="http://schemas.openxmlformats.org/officeDocument/2006/relationships/image"/><Relationship Id="rId4" Target="../media/image4.png" Type="http://schemas.openxmlformats.org/officeDocument/2006/relationships/image"/><Relationship Id="rId5" Target="../media/image26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Relationship Id="rId3" Target="../media/image3.svg" Type="http://schemas.openxmlformats.org/officeDocument/2006/relationships/image"/><Relationship Id="rId4" Target="../media/image4.png" Type="http://schemas.openxmlformats.org/officeDocument/2006/relationships/image"/><Relationship Id="rId5" Target="../media/image27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Relationship Id="rId3" Target="../media/image3.svg" Type="http://schemas.openxmlformats.org/officeDocument/2006/relationships/image"/><Relationship Id="rId4" Target="../media/image4.png" Type="http://schemas.openxmlformats.org/officeDocument/2006/relationships/image"/><Relationship Id="rId5" Target="../media/image28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9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30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6534150"/>
            <a:ext cx="13258800" cy="3752850"/>
            <a:chOff x="0" y="0"/>
            <a:chExt cx="3492030" cy="98840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3492029" cy="988405"/>
            </a:xfrm>
            <a:custGeom>
              <a:avLst/>
              <a:gdLst/>
              <a:ahLst/>
              <a:cxnLst/>
              <a:rect r="r" b="b" t="t" l="l"/>
              <a:pathLst>
                <a:path h="988405" w="3492029">
                  <a:moveTo>
                    <a:pt x="0" y="0"/>
                  </a:moveTo>
                  <a:lnTo>
                    <a:pt x="3492029" y="0"/>
                  </a:lnTo>
                  <a:lnTo>
                    <a:pt x="3492029" y="988405"/>
                  </a:lnTo>
                  <a:lnTo>
                    <a:pt x="0" y="988405"/>
                  </a:lnTo>
                  <a:close/>
                </a:path>
              </a:pathLst>
            </a:custGeom>
            <a:solidFill>
              <a:srgbClr val="F7EAE7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3492030" cy="102650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7896225" y="-1230674"/>
            <a:ext cx="10725150" cy="9296400"/>
            <a:chOff x="0" y="0"/>
            <a:chExt cx="2824731" cy="2448435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824731" cy="2448435"/>
            </a:xfrm>
            <a:custGeom>
              <a:avLst/>
              <a:gdLst/>
              <a:ahLst/>
              <a:cxnLst/>
              <a:rect r="r" b="b" t="t" l="l"/>
              <a:pathLst>
                <a:path h="2448435" w="2824731">
                  <a:moveTo>
                    <a:pt x="97449" y="0"/>
                  </a:moveTo>
                  <a:lnTo>
                    <a:pt x="2727282" y="0"/>
                  </a:lnTo>
                  <a:cubicBezTo>
                    <a:pt x="2781101" y="0"/>
                    <a:pt x="2824731" y="43630"/>
                    <a:pt x="2824731" y="97449"/>
                  </a:cubicBezTo>
                  <a:lnTo>
                    <a:pt x="2824731" y="2350985"/>
                  </a:lnTo>
                  <a:cubicBezTo>
                    <a:pt x="2824731" y="2404805"/>
                    <a:pt x="2781101" y="2448435"/>
                    <a:pt x="2727282" y="2448435"/>
                  </a:cubicBezTo>
                  <a:lnTo>
                    <a:pt x="97449" y="2448435"/>
                  </a:lnTo>
                  <a:cubicBezTo>
                    <a:pt x="43630" y="2448435"/>
                    <a:pt x="0" y="2404805"/>
                    <a:pt x="0" y="2350985"/>
                  </a:cubicBezTo>
                  <a:lnTo>
                    <a:pt x="0" y="97449"/>
                  </a:lnTo>
                  <a:cubicBezTo>
                    <a:pt x="0" y="43630"/>
                    <a:pt x="43630" y="0"/>
                    <a:pt x="97449" y="0"/>
                  </a:cubicBezTo>
                  <a:close/>
                </a:path>
              </a:pathLst>
            </a:custGeom>
            <a:solidFill>
              <a:srgbClr val="144152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2824731" cy="248653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8058150" y="2369776"/>
            <a:ext cx="2095500" cy="2095500"/>
            <a:chOff x="0" y="0"/>
            <a:chExt cx="551901" cy="551901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551901" cy="551901"/>
            </a:xfrm>
            <a:custGeom>
              <a:avLst/>
              <a:gdLst/>
              <a:ahLst/>
              <a:cxnLst/>
              <a:rect r="r" b="b" t="t" l="l"/>
              <a:pathLst>
                <a:path h="551901" w="551901">
                  <a:moveTo>
                    <a:pt x="275951" y="0"/>
                  </a:moveTo>
                  <a:cubicBezTo>
                    <a:pt x="123547" y="0"/>
                    <a:pt x="0" y="123547"/>
                    <a:pt x="0" y="275951"/>
                  </a:cubicBezTo>
                  <a:cubicBezTo>
                    <a:pt x="0" y="428354"/>
                    <a:pt x="123547" y="551901"/>
                    <a:pt x="275951" y="551901"/>
                  </a:cubicBezTo>
                  <a:cubicBezTo>
                    <a:pt x="428354" y="551901"/>
                    <a:pt x="551901" y="428354"/>
                    <a:pt x="551901" y="275951"/>
                  </a:cubicBezTo>
                  <a:cubicBezTo>
                    <a:pt x="551901" y="123547"/>
                    <a:pt x="428354" y="0"/>
                    <a:pt x="27595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23850" cap="sq">
              <a:solidFill>
                <a:srgbClr val="D59586"/>
              </a:solidFill>
              <a:prstDash val="solid"/>
              <a:miter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51741" y="13641"/>
              <a:ext cx="448420" cy="4865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629650" y="2857500"/>
            <a:ext cx="952500" cy="952500"/>
            <a:chOff x="0" y="0"/>
            <a:chExt cx="250864" cy="250864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50864" cy="250864"/>
            </a:xfrm>
            <a:custGeom>
              <a:avLst/>
              <a:gdLst/>
              <a:ahLst/>
              <a:cxnLst/>
              <a:rect r="r" b="b" t="t" l="l"/>
              <a:pathLst>
                <a:path h="250864" w="250864">
                  <a:moveTo>
                    <a:pt x="125432" y="0"/>
                  </a:moveTo>
                  <a:cubicBezTo>
                    <a:pt x="56158" y="0"/>
                    <a:pt x="0" y="56158"/>
                    <a:pt x="0" y="125432"/>
                  </a:cubicBezTo>
                  <a:cubicBezTo>
                    <a:pt x="0" y="194706"/>
                    <a:pt x="56158" y="250864"/>
                    <a:pt x="125432" y="250864"/>
                  </a:cubicBezTo>
                  <a:cubicBezTo>
                    <a:pt x="194706" y="250864"/>
                    <a:pt x="250864" y="194706"/>
                    <a:pt x="250864" y="125432"/>
                  </a:cubicBezTo>
                  <a:cubicBezTo>
                    <a:pt x="250864" y="56158"/>
                    <a:pt x="194706" y="0"/>
                    <a:pt x="125432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23519" y="-14581"/>
              <a:ext cx="203827" cy="24192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9105900" y="1066800"/>
            <a:ext cx="8305800" cy="9277350"/>
            <a:chOff x="0" y="0"/>
            <a:chExt cx="1286786" cy="1437304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1286786" cy="1437304"/>
            </a:xfrm>
            <a:custGeom>
              <a:avLst/>
              <a:gdLst/>
              <a:ahLst/>
              <a:cxnLst/>
              <a:rect r="r" b="b" t="t" l="l"/>
              <a:pathLst>
                <a:path h="1437304" w="1286786">
                  <a:moveTo>
                    <a:pt x="125835" y="0"/>
                  </a:moveTo>
                  <a:lnTo>
                    <a:pt x="1160951" y="0"/>
                  </a:lnTo>
                  <a:cubicBezTo>
                    <a:pt x="1194324" y="0"/>
                    <a:pt x="1226331" y="13258"/>
                    <a:pt x="1249930" y="36856"/>
                  </a:cubicBezTo>
                  <a:cubicBezTo>
                    <a:pt x="1273528" y="60455"/>
                    <a:pt x="1286786" y="92461"/>
                    <a:pt x="1286786" y="125835"/>
                  </a:cubicBezTo>
                  <a:lnTo>
                    <a:pt x="1286786" y="1311469"/>
                  </a:lnTo>
                  <a:cubicBezTo>
                    <a:pt x="1286786" y="1344843"/>
                    <a:pt x="1273528" y="1376849"/>
                    <a:pt x="1249930" y="1400448"/>
                  </a:cubicBezTo>
                  <a:cubicBezTo>
                    <a:pt x="1226331" y="1424047"/>
                    <a:pt x="1194324" y="1437304"/>
                    <a:pt x="1160951" y="1437304"/>
                  </a:cubicBezTo>
                  <a:lnTo>
                    <a:pt x="125835" y="1437304"/>
                  </a:lnTo>
                  <a:cubicBezTo>
                    <a:pt x="92461" y="1437304"/>
                    <a:pt x="60455" y="1424047"/>
                    <a:pt x="36856" y="1400448"/>
                  </a:cubicBezTo>
                  <a:cubicBezTo>
                    <a:pt x="13258" y="1376849"/>
                    <a:pt x="0" y="1344843"/>
                    <a:pt x="0" y="1311469"/>
                  </a:cubicBezTo>
                  <a:lnTo>
                    <a:pt x="0" y="125835"/>
                  </a:lnTo>
                  <a:cubicBezTo>
                    <a:pt x="0" y="92461"/>
                    <a:pt x="13258" y="60455"/>
                    <a:pt x="36856" y="36856"/>
                  </a:cubicBezTo>
                  <a:cubicBezTo>
                    <a:pt x="60455" y="13258"/>
                    <a:pt x="92461" y="0"/>
                    <a:pt x="125835" y="0"/>
                  </a:cubicBezTo>
                  <a:close/>
                </a:path>
              </a:pathLst>
            </a:custGeom>
            <a:blipFill>
              <a:blip r:embed="rId2"/>
              <a:stretch>
                <a:fillRect l="-159688" t="0" r="-8653" b="0"/>
              </a:stretch>
            </a:blipFill>
          </p:spPr>
        </p:sp>
      </p:grpSp>
      <p:grpSp>
        <p:nvGrpSpPr>
          <p:cNvPr name="Group 16" id="16"/>
          <p:cNvGrpSpPr/>
          <p:nvPr/>
        </p:nvGrpSpPr>
        <p:grpSpPr>
          <a:xfrm rot="0">
            <a:off x="1219200" y="-590550"/>
            <a:ext cx="1047750" cy="1047750"/>
            <a:chOff x="0" y="0"/>
            <a:chExt cx="275951" cy="275951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275951" cy="275951"/>
            </a:xfrm>
            <a:custGeom>
              <a:avLst/>
              <a:gdLst/>
              <a:ahLst/>
              <a:cxnLst/>
              <a:rect r="r" b="b" t="t" l="l"/>
              <a:pathLst>
                <a:path h="275951" w="275951">
                  <a:moveTo>
                    <a:pt x="137975" y="0"/>
                  </a:moveTo>
                  <a:cubicBezTo>
                    <a:pt x="61774" y="0"/>
                    <a:pt x="0" y="61774"/>
                    <a:pt x="0" y="137975"/>
                  </a:cubicBezTo>
                  <a:cubicBezTo>
                    <a:pt x="0" y="214177"/>
                    <a:pt x="61774" y="275951"/>
                    <a:pt x="137975" y="275951"/>
                  </a:cubicBezTo>
                  <a:cubicBezTo>
                    <a:pt x="214177" y="275951"/>
                    <a:pt x="275951" y="214177"/>
                    <a:pt x="275951" y="137975"/>
                  </a:cubicBezTo>
                  <a:cubicBezTo>
                    <a:pt x="275951" y="61774"/>
                    <a:pt x="214177" y="0"/>
                    <a:pt x="137975" y="0"/>
                  </a:cubicBezTo>
                  <a:close/>
                </a:path>
              </a:pathLst>
            </a:custGeom>
            <a:solidFill>
              <a:srgbClr val="F7EAE7"/>
            </a:solidFill>
            <a:ln cap="sq">
              <a:noFill/>
              <a:prstDash val="solid"/>
              <a:miter/>
            </a:ln>
          </p:spPr>
        </p:sp>
        <p:sp>
          <p:nvSpPr>
            <p:cNvPr name="TextBox 18" id="18"/>
            <p:cNvSpPr txBox="true"/>
            <p:nvPr/>
          </p:nvSpPr>
          <p:spPr>
            <a:xfrm>
              <a:off x="25870" y="-12230"/>
              <a:ext cx="224210" cy="26231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9" id="19"/>
          <p:cNvSpPr/>
          <p:nvPr/>
        </p:nvSpPr>
        <p:spPr>
          <a:xfrm flipH="false" flipV="false" rot="0">
            <a:off x="17335500" y="0"/>
            <a:ext cx="952500" cy="952500"/>
          </a:xfrm>
          <a:custGeom>
            <a:avLst/>
            <a:gdLst/>
            <a:ahLst/>
            <a:cxnLst/>
            <a:rect r="r" b="b" t="t" l="l"/>
            <a:pathLst>
              <a:path h="952500" w="952500">
                <a:moveTo>
                  <a:pt x="0" y="0"/>
                </a:moveTo>
                <a:lnTo>
                  <a:pt x="952500" y="0"/>
                </a:lnTo>
                <a:lnTo>
                  <a:pt x="952500" y="952500"/>
                </a:lnTo>
                <a:lnTo>
                  <a:pt x="0" y="9525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0" id="20"/>
          <p:cNvGrpSpPr/>
          <p:nvPr/>
        </p:nvGrpSpPr>
        <p:grpSpPr>
          <a:xfrm rot="0">
            <a:off x="8439150" y="4714875"/>
            <a:ext cx="381000" cy="381000"/>
            <a:chOff x="0" y="0"/>
            <a:chExt cx="100346" cy="100346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22" id="22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3" id="23"/>
          <p:cNvGrpSpPr/>
          <p:nvPr/>
        </p:nvGrpSpPr>
        <p:grpSpPr>
          <a:xfrm rot="0">
            <a:off x="8439150" y="5210175"/>
            <a:ext cx="381000" cy="381000"/>
            <a:chOff x="0" y="0"/>
            <a:chExt cx="100346" cy="100346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DAA9E"/>
            </a:solidFill>
            <a:ln cap="sq">
              <a:noFill/>
              <a:prstDash val="solid"/>
              <a:miter/>
            </a:ln>
          </p:spPr>
        </p:sp>
        <p:sp>
          <p:nvSpPr>
            <p:cNvPr name="TextBox 25" id="25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6" id="26"/>
          <p:cNvGrpSpPr/>
          <p:nvPr/>
        </p:nvGrpSpPr>
        <p:grpSpPr>
          <a:xfrm rot="0">
            <a:off x="8439150" y="5705475"/>
            <a:ext cx="381000" cy="381000"/>
            <a:chOff x="0" y="0"/>
            <a:chExt cx="100346" cy="100346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EED5CF"/>
            </a:solidFill>
            <a:ln cap="sq">
              <a:noFill/>
              <a:prstDash val="solid"/>
              <a:miter/>
            </a:ln>
          </p:spPr>
        </p:sp>
        <p:sp>
          <p:nvSpPr>
            <p:cNvPr name="TextBox 28" id="28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9" id="29"/>
          <p:cNvGrpSpPr/>
          <p:nvPr/>
        </p:nvGrpSpPr>
        <p:grpSpPr>
          <a:xfrm rot="0">
            <a:off x="8439150" y="6200775"/>
            <a:ext cx="381000" cy="381000"/>
            <a:chOff x="0" y="0"/>
            <a:chExt cx="100346" cy="100346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F7EAE7"/>
            </a:solidFill>
            <a:ln cap="sq">
              <a:noFill/>
              <a:prstDash val="solid"/>
              <a:miter/>
            </a:ln>
          </p:spPr>
        </p:sp>
        <p:sp>
          <p:nvSpPr>
            <p:cNvPr name="TextBox 31" id="31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32" id="32"/>
          <p:cNvGrpSpPr/>
          <p:nvPr/>
        </p:nvGrpSpPr>
        <p:grpSpPr>
          <a:xfrm rot="0">
            <a:off x="1863050" y="505987"/>
            <a:ext cx="53728" cy="53728"/>
            <a:chOff x="0" y="0"/>
            <a:chExt cx="812800" cy="812800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1B3A2"/>
            </a:solidFill>
          </p:spPr>
        </p:sp>
        <p:sp>
          <p:nvSpPr>
            <p:cNvPr name="TextBox 34" id="34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74078" lIns="74078" bIns="74078" rIns="74078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35" id="35"/>
          <p:cNvGrpSpPr/>
          <p:nvPr/>
        </p:nvGrpSpPr>
        <p:grpSpPr>
          <a:xfrm rot="0">
            <a:off x="666750" y="2290086"/>
            <a:ext cx="533400" cy="533400"/>
            <a:chOff x="0" y="0"/>
            <a:chExt cx="140484" cy="140484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140484" cy="140484"/>
            </a:xfrm>
            <a:custGeom>
              <a:avLst/>
              <a:gdLst/>
              <a:ahLst/>
              <a:cxnLst/>
              <a:rect r="r" b="b" t="t" l="l"/>
              <a:pathLst>
                <a:path h="140484" w="140484">
                  <a:moveTo>
                    <a:pt x="70242" y="0"/>
                  </a:moveTo>
                  <a:cubicBezTo>
                    <a:pt x="31448" y="0"/>
                    <a:pt x="0" y="31448"/>
                    <a:pt x="0" y="70242"/>
                  </a:cubicBezTo>
                  <a:cubicBezTo>
                    <a:pt x="0" y="109036"/>
                    <a:pt x="31448" y="140484"/>
                    <a:pt x="70242" y="140484"/>
                  </a:cubicBezTo>
                  <a:cubicBezTo>
                    <a:pt x="109036" y="140484"/>
                    <a:pt x="140484" y="109036"/>
                    <a:pt x="140484" y="70242"/>
                  </a:cubicBezTo>
                  <a:cubicBezTo>
                    <a:pt x="140484" y="31448"/>
                    <a:pt x="109036" y="0"/>
                    <a:pt x="70242" y="0"/>
                  </a:cubicBezTo>
                  <a:close/>
                </a:path>
              </a:pathLst>
            </a:custGeom>
            <a:solidFill>
              <a:srgbClr val="144152"/>
            </a:solidFill>
            <a:ln cap="sq">
              <a:noFill/>
              <a:prstDash val="solid"/>
              <a:miter/>
            </a:ln>
          </p:spPr>
        </p:sp>
        <p:sp>
          <p:nvSpPr>
            <p:cNvPr name="TextBox 37" id="37"/>
            <p:cNvSpPr txBox="true"/>
            <p:nvPr/>
          </p:nvSpPr>
          <p:spPr>
            <a:xfrm>
              <a:off x="13170" y="-24930"/>
              <a:ext cx="114143" cy="1522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38" id="38"/>
          <p:cNvGrpSpPr/>
          <p:nvPr/>
        </p:nvGrpSpPr>
        <p:grpSpPr>
          <a:xfrm rot="0">
            <a:off x="1104900" y="2290086"/>
            <a:ext cx="533400" cy="533400"/>
            <a:chOff x="0" y="0"/>
            <a:chExt cx="140484" cy="140484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140484" cy="140484"/>
            </a:xfrm>
            <a:custGeom>
              <a:avLst/>
              <a:gdLst/>
              <a:ahLst/>
              <a:cxnLst/>
              <a:rect r="r" b="b" t="t" l="l"/>
              <a:pathLst>
                <a:path h="140484" w="140484">
                  <a:moveTo>
                    <a:pt x="70242" y="0"/>
                  </a:moveTo>
                  <a:cubicBezTo>
                    <a:pt x="31448" y="0"/>
                    <a:pt x="0" y="31448"/>
                    <a:pt x="0" y="70242"/>
                  </a:cubicBezTo>
                  <a:cubicBezTo>
                    <a:pt x="0" y="109036"/>
                    <a:pt x="31448" y="140484"/>
                    <a:pt x="70242" y="140484"/>
                  </a:cubicBezTo>
                  <a:cubicBezTo>
                    <a:pt x="109036" y="140484"/>
                    <a:pt x="140484" y="109036"/>
                    <a:pt x="140484" y="70242"/>
                  </a:cubicBezTo>
                  <a:cubicBezTo>
                    <a:pt x="140484" y="31448"/>
                    <a:pt x="109036" y="0"/>
                    <a:pt x="70242" y="0"/>
                  </a:cubicBezTo>
                  <a:close/>
                </a:path>
              </a:pathLst>
            </a:custGeom>
            <a:solidFill>
              <a:srgbClr val="51B3A2"/>
            </a:solidFill>
            <a:ln cap="sq">
              <a:noFill/>
              <a:prstDash val="solid"/>
              <a:miter/>
            </a:ln>
          </p:spPr>
        </p:sp>
        <p:sp>
          <p:nvSpPr>
            <p:cNvPr name="TextBox 40" id="40"/>
            <p:cNvSpPr txBox="true"/>
            <p:nvPr/>
          </p:nvSpPr>
          <p:spPr>
            <a:xfrm>
              <a:off x="13170" y="-24930"/>
              <a:ext cx="114143" cy="1522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1" id="41"/>
          <p:cNvGrpSpPr/>
          <p:nvPr/>
        </p:nvGrpSpPr>
        <p:grpSpPr>
          <a:xfrm rot="0">
            <a:off x="1543050" y="2290086"/>
            <a:ext cx="533400" cy="533400"/>
            <a:chOff x="0" y="0"/>
            <a:chExt cx="140484" cy="140484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0" y="0"/>
              <a:ext cx="140484" cy="140484"/>
            </a:xfrm>
            <a:custGeom>
              <a:avLst/>
              <a:gdLst/>
              <a:ahLst/>
              <a:cxnLst/>
              <a:rect r="r" b="b" t="t" l="l"/>
              <a:pathLst>
                <a:path h="140484" w="140484">
                  <a:moveTo>
                    <a:pt x="70242" y="0"/>
                  </a:moveTo>
                  <a:cubicBezTo>
                    <a:pt x="31448" y="0"/>
                    <a:pt x="0" y="31448"/>
                    <a:pt x="0" y="70242"/>
                  </a:cubicBezTo>
                  <a:cubicBezTo>
                    <a:pt x="0" y="109036"/>
                    <a:pt x="31448" y="140484"/>
                    <a:pt x="70242" y="140484"/>
                  </a:cubicBezTo>
                  <a:cubicBezTo>
                    <a:pt x="109036" y="140484"/>
                    <a:pt x="140484" y="109036"/>
                    <a:pt x="140484" y="70242"/>
                  </a:cubicBezTo>
                  <a:cubicBezTo>
                    <a:pt x="140484" y="31448"/>
                    <a:pt x="109036" y="0"/>
                    <a:pt x="70242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43" id="43"/>
            <p:cNvSpPr txBox="true"/>
            <p:nvPr/>
          </p:nvSpPr>
          <p:spPr>
            <a:xfrm>
              <a:off x="13170" y="-24930"/>
              <a:ext cx="114143" cy="1522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44" id="44"/>
          <p:cNvSpPr/>
          <p:nvPr/>
        </p:nvSpPr>
        <p:spPr>
          <a:xfrm flipH="false" flipV="false" rot="0">
            <a:off x="124091" y="0"/>
            <a:ext cx="2567428" cy="1028700"/>
          </a:xfrm>
          <a:custGeom>
            <a:avLst/>
            <a:gdLst/>
            <a:ahLst/>
            <a:cxnLst/>
            <a:rect r="r" b="b" t="t" l="l"/>
            <a:pathLst>
              <a:path h="1028700" w="2567428">
                <a:moveTo>
                  <a:pt x="0" y="0"/>
                </a:moveTo>
                <a:lnTo>
                  <a:pt x="2567427" y="0"/>
                </a:lnTo>
                <a:lnTo>
                  <a:pt x="2567427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45" id="45"/>
          <p:cNvSpPr txBox="true"/>
          <p:nvPr/>
        </p:nvSpPr>
        <p:spPr>
          <a:xfrm rot="0">
            <a:off x="438150" y="2886075"/>
            <a:ext cx="7315200" cy="21657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46"/>
              </a:lnSpc>
            </a:pPr>
            <a:r>
              <a:rPr lang="en-US" sz="5333" spc="-74" b="true">
                <a:solidFill>
                  <a:srgbClr val="2B2B2B"/>
                </a:solidFill>
                <a:latin typeface="Poppins Heavy"/>
                <a:ea typeface="Poppins Heavy"/>
                <a:cs typeface="Poppins Heavy"/>
                <a:sym typeface="Poppins Heavy"/>
              </a:rPr>
              <a:t>Understanding and Managing Asthma in the UK</a:t>
            </a:r>
          </a:p>
        </p:txBody>
      </p:sp>
      <p:sp>
        <p:nvSpPr>
          <p:cNvPr name="TextBox 46" id="46"/>
          <p:cNvSpPr txBox="true"/>
          <p:nvPr/>
        </p:nvSpPr>
        <p:spPr>
          <a:xfrm rot="0">
            <a:off x="287539" y="7085494"/>
            <a:ext cx="7105650" cy="7712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11"/>
              </a:lnSpc>
            </a:pPr>
            <a:r>
              <a:rPr lang="en-US" b="true" sz="2799" spc="-39">
                <a:solidFill>
                  <a:srgbClr val="51B3A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NAME: MUHAMMAD HAMZA </a:t>
            </a:r>
          </a:p>
          <a:p>
            <a:pPr algn="l">
              <a:lnSpc>
                <a:spcPts val="2911"/>
              </a:lnSpc>
            </a:pPr>
            <a:r>
              <a:rPr lang="en-US" b="true" sz="2799" spc="-39">
                <a:solidFill>
                  <a:srgbClr val="51B3A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STUDENT ID NUMBER: 2515820</a:t>
            </a:r>
          </a:p>
        </p:txBody>
      </p:sp>
      <p:sp>
        <p:nvSpPr>
          <p:cNvPr name="TextBox 47" id="47"/>
          <p:cNvSpPr txBox="true"/>
          <p:nvPr/>
        </p:nvSpPr>
        <p:spPr>
          <a:xfrm rot="0">
            <a:off x="287539" y="7980001"/>
            <a:ext cx="9566718" cy="23761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Module: LCHS7003 – Community Care and Management of Long-Term Conditions</a:t>
            </a:r>
          </a:p>
          <a:p>
            <a:pPr algn="l">
              <a:lnSpc>
                <a:spcPts val="3919"/>
              </a:lnSpc>
            </a:pPr>
            <a:r>
              <a:rPr lang="en-US" sz="27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Lecturer: Dr. Aishat Bakre</a:t>
            </a:r>
          </a:p>
          <a:p>
            <a:pPr algn="l">
              <a:lnSpc>
                <a:spcPts val="3919"/>
              </a:lnSpc>
            </a:pPr>
            <a:r>
              <a:rPr lang="en-US" sz="27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Date: 10th November 2025</a:t>
            </a:r>
          </a:p>
          <a:p>
            <a:pPr algn="l">
              <a:lnSpc>
                <a:spcPts val="294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705600" y="5543550"/>
            <a:ext cx="2095500" cy="2095500"/>
            <a:chOff x="0" y="0"/>
            <a:chExt cx="551901" cy="551901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51901" cy="551901"/>
            </a:xfrm>
            <a:custGeom>
              <a:avLst/>
              <a:gdLst/>
              <a:ahLst/>
              <a:cxnLst/>
              <a:rect r="r" b="b" t="t" l="l"/>
              <a:pathLst>
                <a:path h="551901" w="551901">
                  <a:moveTo>
                    <a:pt x="275951" y="0"/>
                  </a:moveTo>
                  <a:cubicBezTo>
                    <a:pt x="123547" y="0"/>
                    <a:pt x="0" y="123547"/>
                    <a:pt x="0" y="275951"/>
                  </a:cubicBezTo>
                  <a:cubicBezTo>
                    <a:pt x="0" y="428354"/>
                    <a:pt x="123547" y="551901"/>
                    <a:pt x="275951" y="551901"/>
                  </a:cubicBezTo>
                  <a:cubicBezTo>
                    <a:pt x="428354" y="551901"/>
                    <a:pt x="551901" y="428354"/>
                    <a:pt x="551901" y="275951"/>
                  </a:cubicBezTo>
                  <a:cubicBezTo>
                    <a:pt x="551901" y="123547"/>
                    <a:pt x="428354" y="0"/>
                    <a:pt x="27595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23850" cap="sq">
              <a:solidFill>
                <a:srgbClr val="D59586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51741" y="13641"/>
              <a:ext cx="448420" cy="4865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7277100" y="6115050"/>
            <a:ext cx="952500" cy="952500"/>
            <a:chOff x="0" y="0"/>
            <a:chExt cx="250864" cy="250864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50864" cy="250864"/>
            </a:xfrm>
            <a:custGeom>
              <a:avLst/>
              <a:gdLst/>
              <a:ahLst/>
              <a:cxnLst/>
              <a:rect r="r" b="b" t="t" l="l"/>
              <a:pathLst>
                <a:path h="250864" w="250864">
                  <a:moveTo>
                    <a:pt x="125432" y="0"/>
                  </a:moveTo>
                  <a:cubicBezTo>
                    <a:pt x="56158" y="0"/>
                    <a:pt x="0" y="56158"/>
                    <a:pt x="0" y="125432"/>
                  </a:cubicBezTo>
                  <a:cubicBezTo>
                    <a:pt x="0" y="194706"/>
                    <a:pt x="56158" y="250864"/>
                    <a:pt x="125432" y="250864"/>
                  </a:cubicBezTo>
                  <a:cubicBezTo>
                    <a:pt x="194706" y="250864"/>
                    <a:pt x="250864" y="194706"/>
                    <a:pt x="250864" y="125432"/>
                  </a:cubicBezTo>
                  <a:cubicBezTo>
                    <a:pt x="250864" y="56158"/>
                    <a:pt x="194706" y="0"/>
                    <a:pt x="125432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23519" y="-14581"/>
              <a:ext cx="203827" cy="24192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3638550" y="0"/>
            <a:ext cx="5562600" cy="6591300"/>
            <a:chOff x="0" y="0"/>
            <a:chExt cx="1465047" cy="173598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465047" cy="1735980"/>
            </a:xfrm>
            <a:custGeom>
              <a:avLst/>
              <a:gdLst/>
              <a:ahLst/>
              <a:cxnLst/>
              <a:rect r="r" b="b" t="t" l="l"/>
              <a:pathLst>
                <a:path h="1735980" w="1465047">
                  <a:moveTo>
                    <a:pt x="0" y="0"/>
                  </a:moveTo>
                  <a:lnTo>
                    <a:pt x="1465047" y="0"/>
                  </a:lnTo>
                  <a:lnTo>
                    <a:pt x="1465047" y="1735980"/>
                  </a:lnTo>
                  <a:lnTo>
                    <a:pt x="0" y="1735980"/>
                  </a:lnTo>
                  <a:close/>
                </a:path>
              </a:pathLst>
            </a:custGeom>
            <a:solidFill>
              <a:srgbClr val="144152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1465047" cy="177408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914400" y="1085850"/>
            <a:ext cx="6838950" cy="8286750"/>
            <a:chOff x="0" y="0"/>
            <a:chExt cx="2177576" cy="263856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177576" cy="2638567"/>
            </a:xfrm>
            <a:custGeom>
              <a:avLst/>
              <a:gdLst/>
              <a:ahLst/>
              <a:cxnLst/>
              <a:rect r="r" b="b" t="t" l="l"/>
              <a:pathLst>
                <a:path h="2638567" w="2177576">
                  <a:moveTo>
                    <a:pt x="407532" y="0"/>
                  </a:moveTo>
                  <a:lnTo>
                    <a:pt x="1770044" y="0"/>
                  </a:lnTo>
                  <a:cubicBezTo>
                    <a:pt x="1995118" y="0"/>
                    <a:pt x="2177576" y="182458"/>
                    <a:pt x="2177576" y="407532"/>
                  </a:cubicBezTo>
                  <a:lnTo>
                    <a:pt x="2177576" y="2231035"/>
                  </a:lnTo>
                  <a:cubicBezTo>
                    <a:pt x="2177576" y="2456109"/>
                    <a:pt x="1995118" y="2638567"/>
                    <a:pt x="1770044" y="2638567"/>
                  </a:cubicBezTo>
                  <a:lnTo>
                    <a:pt x="407532" y="2638567"/>
                  </a:lnTo>
                  <a:cubicBezTo>
                    <a:pt x="299448" y="2638567"/>
                    <a:pt x="195790" y="2595631"/>
                    <a:pt x="119363" y="2519204"/>
                  </a:cubicBezTo>
                  <a:cubicBezTo>
                    <a:pt x="42936" y="2442777"/>
                    <a:pt x="0" y="2339119"/>
                    <a:pt x="0" y="2231035"/>
                  </a:cubicBezTo>
                  <a:lnTo>
                    <a:pt x="0" y="407532"/>
                  </a:lnTo>
                  <a:cubicBezTo>
                    <a:pt x="0" y="299448"/>
                    <a:pt x="42936" y="195790"/>
                    <a:pt x="119363" y="119363"/>
                  </a:cubicBezTo>
                  <a:cubicBezTo>
                    <a:pt x="195790" y="42936"/>
                    <a:pt x="299448" y="0"/>
                    <a:pt x="407532" y="0"/>
                  </a:cubicBezTo>
                  <a:close/>
                </a:path>
              </a:pathLst>
            </a:custGeom>
            <a:blipFill>
              <a:blip r:embed="rId2"/>
              <a:stretch>
                <a:fillRect l="-45409" t="0" r="-45409" b="0"/>
              </a:stretch>
            </a:blip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914400" y="5953125"/>
            <a:ext cx="6838950" cy="3419475"/>
            <a:chOff x="0" y="0"/>
            <a:chExt cx="1625600" cy="8128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625600" cy="812800"/>
            </a:xfrm>
            <a:custGeom>
              <a:avLst/>
              <a:gdLst/>
              <a:ahLst/>
              <a:cxnLst/>
              <a:rect r="r" b="b" t="t" l="l"/>
              <a:pathLst>
                <a:path h="812800" w="1625600">
                  <a:moveTo>
                    <a:pt x="0" y="0"/>
                  </a:moveTo>
                  <a:lnTo>
                    <a:pt x="1625600" y="0"/>
                  </a:lnTo>
                  <a:lnTo>
                    <a:pt x="16256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2"/>
              <a:stretch>
                <a:fillRect l="-41528" t="-132178" r="-42844" b="-1974"/>
              </a:stretch>
            </a:blipFill>
          </p:spPr>
        </p:sp>
      </p:grpSp>
      <p:sp>
        <p:nvSpPr>
          <p:cNvPr name="Freeform 15" id="15"/>
          <p:cNvSpPr/>
          <p:nvPr/>
        </p:nvSpPr>
        <p:spPr>
          <a:xfrm flipH="false" flipV="false" rot="0">
            <a:off x="8115300" y="0"/>
            <a:ext cx="1085850" cy="1085850"/>
          </a:xfrm>
          <a:custGeom>
            <a:avLst/>
            <a:gdLst/>
            <a:ahLst/>
            <a:cxnLst/>
            <a:rect r="r" b="b" t="t" l="l"/>
            <a:pathLst>
              <a:path h="1085850" w="1085850">
                <a:moveTo>
                  <a:pt x="0" y="0"/>
                </a:moveTo>
                <a:lnTo>
                  <a:pt x="1085850" y="0"/>
                </a:lnTo>
                <a:lnTo>
                  <a:pt x="1085850" y="1085850"/>
                </a:lnTo>
                <a:lnTo>
                  <a:pt x="0" y="10858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-10800000">
            <a:off x="8115300" y="5734050"/>
            <a:ext cx="381000" cy="381000"/>
            <a:chOff x="0" y="0"/>
            <a:chExt cx="100346" cy="100346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18" id="18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-10800000">
            <a:off x="8115300" y="5238750"/>
            <a:ext cx="381000" cy="381000"/>
            <a:chOff x="0" y="0"/>
            <a:chExt cx="100346" cy="100346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DAA9E"/>
            </a:solidFill>
            <a:ln cap="sq">
              <a:noFill/>
              <a:prstDash val="solid"/>
              <a:miter/>
            </a:ln>
          </p:spPr>
        </p:sp>
        <p:sp>
          <p:nvSpPr>
            <p:cNvPr name="TextBox 21" id="21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2" id="22"/>
          <p:cNvGrpSpPr/>
          <p:nvPr/>
        </p:nvGrpSpPr>
        <p:grpSpPr>
          <a:xfrm rot="-10800000">
            <a:off x="8115300" y="4743450"/>
            <a:ext cx="381000" cy="381000"/>
            <a:chOff x="0" y="0"/>
            <a:chExt cx="100346" cy="100346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EED5CF"/>
            </a:solidFill>
            <a:ln cap="sq">
              <a:noFill/>
              <a:prstDash val="solid"/>
              <a:miter/>
            </a:ln>
          </p:spPr>
        </p:sp>
        <p:sp>
          <p:nvSpPr>
            <p:cNvPr name="TextBox 24" id="24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5" id="25"/>
          <p:cNvGrpSpPr/>
          <p:nvPr/>
        </p:nvGrpSpPr>
        <p:grpSpPr>
          <a:xfrm rot="-10800000">
            <a:off x="8115300" y="4248150"/>
            <a:ext cx="381000" cy="381000"/>
            <a:chOff x="0" y="0"/>
            <a:chExt cx="100346" cy="100346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F7EAE7"/>
            </a:solidFill>
            <a:ln cap="sq">
              <a:noFill/>
              <a:prstDash val="solid"/>
              <a:miter/>
            </a:ln>
          </p:spPr>
        </p:sp>
        <p:sp>
          <p:nvSpPr>
            <p:cNvPr name="TextBox 27" id="27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1863050" y="505987"/>
            <a:ext cx="53728" cy="53728"/>
            <a:chOff x="0" y="0"/>
            <a:chExt cx="812800" cy="812800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1B3A2"/>
            </a:solidFill>
          </p:spPr>
        </p:sp>
        <p:sp>
          <p:nvSpPr>
            <p:cNvPr name="TextBox 30" id="30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74078" lIns="74078" bIns="74078" rIns="74078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AutoShape 31" id="3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true">
            <a:off x="10382250" y="3302888"/>
            <a:ext cx="6153150" cy="0"/>
          </a:xfrm>
          <a:prstGeom prst="line">
            <a:avLst/>
          </a:prstGeom>
          <a:ln cap="flat" w="28575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2" id="3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382250" y="3974453"/>
            <a:ext cx="6153150" cy="0"/>
          </a:xfrm>
          <a:prstGeom prst="line">
            <a:avLst/>
          </a:prstGeom>
          <a:ln cap="flat" w="28575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3" id="3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382250" y="4646019"/>
            <a:ext cx="6153150" cy="0"/>
          </a:xfrm>
          <a:prstGeom prst="line">
            <a:avLst/>
          </a:prstGeom>
          <a:ln cap="flat" w="28575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4" id="3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382250" y="5317585"/>
            <a:ext cx="6153150" cy="0"/>
          </a:xfrm>
          <a:prstGeom prst="line">
            <a:avLst/>
          </a:prstGeom>
          <a:ln cap="flat" w="28575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5" id="3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382250" y="5989151"/>
            <a:ext cx="6153150" cy="0"/>
          </a:xfrm>
          <a:prstGeom prst="line">
            <a:avLst/>
          </a:prstGeom>
          <a:ln cap="flat" w="28575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6" id="3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382250" y="6660716"/>
            <a:ext cx="6153150" cy="0"/>
          </a:xfrm>
          <a:prstGeom prst="line">
            <a:avLst/>
          </a:prstGeom>
          <a:ln cap="flat" w="28575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7" id="3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382250" y="7336296"/>
            <a:ext cx="6153150" cy="0"/>
          </a:xfrm>
          <a:prstGeom prst="line">
            <a:avLst/>
          </a:prstGeom>
          <a:ln cap="flat" w="28575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8" id="3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true">
            <a:off x="10382250" y="7900881"/>
            <a:ext cx="6153150" cy="0"/>
          </a:xfrm>
          <a:prstGeom prst="line">
            <a:avLst/>
          </a:prstGeom>
          <a:ln cap="flat" w="28575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9" id="39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382250" y="8572447"/>
            <a:ext cx="6153150" cy="0"/>
          </a:xfrm>
          <a:prstGeom prst="line">
            <a:avLst/>
          </a:prstGeom>
          <a:ln cap="flat" w="28575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40" id="40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382250" y="9244012"/>
            <a:ext cx="6153150" cy="0"/>
          </a:xfrm>
          <a:prstGeom prst="line">
            <a:avLst/>
          </a:prstGeom>
          <a:ln cap="flat" w="28575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41" id="4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382250" y="9739071"/>
            <a:ext cx="6153150" cy="0"/>
          </a:xfrm>
          <a:prstGeom prst="line">
            <a:avLst/>
          </a:prstGeom>
          <a:ln cap="flat" w="28575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42" id="42"/>
          <p:cNvSpPr txBox="true"/>
          <p:nvPr/>
        </p:nvSpPr>
        <p:spPr>
          <a:xfrm rot="0">
            <a:off x="10382250" y="2879267"/>
            <a:ext cx="6662995" cy="3256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4"/>
              </a:lnSpc>
              <a:spcBef>
                <a:spcPct val="0"/>
              </a:spcBef>
            </a:pPr>
            <a:r>
              <a:rPr lang="en-US" sz="1803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Introduction and Pathophysiology of Asthma</a:t>
            </a:r>
          </a:p>
        </p:txBody>
      </p:sp>
      <p:sp>
        <p:nvSpPr>
          <p:cNvPr name="TextBox 43" id="43"/>
          <p:cNvSpPr txBox="true"/>
          <p:nvPr/>
        </p:nvSpPr>
        <p:spPr>
          <a:xfrm rot="0">
            <a:off x="10382250" y="3550833"/>
            <a:ext cx="5514982" cy="3256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4"/>
              </a:lnSpc>
              <a:spcBef>
                <a:spcPct val="0"/>
              </a:spcBef>
            </a:pPr>
            <a:r>
              <a:rPr lang="en-US" sz="1803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Epidemiology and Disease Burden</a:t>
            </a:r>
          </a:p>
        </p:txBody>
      </p:sp>
      <p:sp>
        <p:nvSpPr>
          <p:cNvPr name="TextBox 44" id="44"/>
          <p:cNvSpPr txBox="true"/>
          <p:nvPr/>
        </p:nvSpPr>
        <p:spPr>
          <a:xfrm rot="0">
            <a:off x="10382250" y="4222398"/>
            <a:ext cx="5514982" cy="3256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4"/>
              </a:lnSpc>
              <a:spcBef>
                <a:spcPct val="0"/>
              </a:spcBef>
            </a:pPr>
            <a:r>
              <a:rPr lang="en-US" sz="1803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Economic and Social Burden</a:t>
            </a:r>
          </a:p>
        </p:txBody>
      </p:sp>
      <p:sp>
        <p:nvSpPr>
          <p:cNvPr name="TextBox 45" id="45"/>
          <p:cNvSpPr txBox="true"/>
          <p:nvPr/>
        </p:nvSpPr>
        <p:spPr>
          <a:xfrm rot="0">
            <a:off x="10382250" y="4893964"/>
            <a:ext cx="5514982" cy="3256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4"/>
              </a:lnSpc>
              <a:spcBef>
                <a:spcPct val="0"/>
              </a:spcBef>
            </a:pPr>
            <a:r>
              <a:rPr lang="en-US" sz="1803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Diagnosis and Clinical Assessment</a:t>
            </a:r>
          </a:p>
        </p:txBody>
      </p:sp>
      <p:sp>
        <p:nvSpPr>
          <p:cNvPr name="TextBox 46" id="46"/>
          <p:cNvSpPr txBox="true"/>
          <p:nvPr/>
        </p:nvSpPr>
        <p:spPr>
          <a:xfrm rot="0">
            <a:off x="10382250" y="6237096"/>
            <a:ext cx="6153150" cy="3256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4"/>
              </a:lnSpc>
              <a:spcBef>
                <a:spcPct val="0"/>
              </a:spcBef>
            </a:pPr>
            <a:r>
              <a:rPr lang="en-US" sz="1803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Comorbidities and Multimorbidity Considerations</a:t>
            </a:r>
          </a:p>
        </p:txBody>
      </p:sp>
      <p:sp>
        <p:nvSpPr>
          <p:cNvPr name="TextBox 47" id="47"/>
          <p:cNvSpPr txBox="true"/>
          <p:nvPr/>
        </p:nvSpPr>
        <p:spPr>
          <a:xfrm rot="0">
            <a:off x="10382250" y="6908661"/>
            <a:ext cx="6302834" cy="3256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4"/>
              </a:lnSpc>
              <a:spcBef>
                <a:spcPct val="0"/>
              </a:spcBef>
            </a:pPr>
            <a:r>
              <a:rPr lang="en-US" sz="1803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Prevention and Public Health Strategies</a:t>
            </a:r>
          </a:p>
        </p:txBody>
      </p:sp>
      <p:sp>
        <p:nvSpPr>
          <p:cNvPr name="TextBox 48" id="48"/>
          <p:cNvSpPr txBox="true"/>
          <p:nvPr/>
        </p:nvSpPr>
        <p:spPr>
          <a:xfrm rot="0">
            <a:off x="10371246" y="1659940"/>
            <a:ext cx="6888054" cy="9240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44"/>
              </a:lnSpc>
            </a:pPr>
            <a:r>
              <a:rPr lang="en-US" sz="5600" b="true">
                <a:solidFill>
                  <a:srgbClr val="2B2B2B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Table of Content</a:t>
            </a:r>
          </a:p>
        </p:txBody>
      </p:sp>
      <p:sp>
        <p:nvSpPr>
          <p:cNvPr name="TextBox 49" id="49"/>
          <p:cNvSpPr txBox="true"/>
          <p:nvPr/>
        </p:nvSpPr>
        <p:spPr>
          <a:xfrm rot="0">
            <a:off x="10382250" y="7477260"/>
            <a:ext cx="6662995" cy="3256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4"/>
              </a:lnSpc>
              <a:spcBef>
                <a:spcPct val="0"/>
              </a:spcBef>
            </a:pPr>
            <a:r>
              <a:rPr lang="en-US" sz="1803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Co-productive and Person-Centred Care</a:t>
            </a:r>
          </a:p>
        </p:txBody>
      </p:sp>
      <p:sp>
        <p:nvSpPr>
          <p:cNvPr name="TextBox 50" id="50"/>
          <p:cNvSpPr txBox="true"/>
          <p:nvPr/>
        </p:nvSpPr>
        <p:spPr>
          <a:xfrm rot="0">
            <a:off x="10382250" y="8148826"/>
            <a:ext cx="5514982" cy="3256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4"/>
              </a:lnSpc>
              <a:spcBef>
                <a:spcPct val="0"/>
              </a:spcBef>
            </a:pPr>
            <a:r>
              <a:rPr lang="en-US" sz="1803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The House of Care Model</a:t>
            </a:r>
          </a:p>
        </p:txBody>
      </p:sp>
      <p:sp>
        <p:nvSpPr>
          <p:cNvPr name="TextBox 51" id="51"/>
          <p:cNvSpPr txBox="true"/>
          <p:nvPr/>
        </p:nvSpPr>
        <p:spPr>
          <a:xfrm rot="0">
            <a:off x="10382250" y="8820392"/>
            <a:ext cx="5514982" cy="3256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4"/>
              </a:lnSpc>
              <a:spcBef>
                <a:spcPct val="0"/>
              </a:spcBef>
            </a:pPr>
            <a:r>
              <a:rPr lang="en-US" sz="1803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Comprehensive Model of Personalised Care</a:t>
            </a:r>
          </a:p>
        </p:txBody>
      </p:sp>
      <p:sp>
        <p:nvSpPr>
          <p:cNvPr name="TextBox 52" id="52"/>
          <p:cNvSpPr txBox="true"/>
          <p:nvPr/>
        </p:nvSpPr>
        <p:spPr>
          <a:xfrm rot="0">
            <a:off x="10382250" y="9315450"/>
            <a:ext cx="5514982" cy="3256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4"/>
              </a:lnSpc>
              <a:spcBef>
                <a:spcPct val="0"/>
              </a:spcBef>
            </a:pPr>
            <a:r>
              <a:rPr lang="en-US" sz="1803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Conclusion and Recommendations</a:t>
            </a:r>
          </a:p>
        </p:txBody>
      </p:sp>
      <p:sp>
        <p:nvSpPr>
          <p:cNvPr name="TextBox 53" id="53"/>
          <p:cNvSpPr txBox="true"/>
          <p:nvPr/>
        </p:nvSpPr>
        <p:spPr>
          <a:xfrm rot="0">
            <a:off x="10371246" y="5571172"/>
            <a:ext cx="5654278" cy="297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2B2B2B"/>
                </a:solidFill>
                <a:latin typeface="Canva Sans"/>
                <a:ea typeface="Canva Sans"/>
                <a:cs typeface="Canva Sans"/>
                <a:sym typeface="Canva Sans"/>
              </a:rPr>
              <a:t>Role of Community Nurses and Primary Care Teams</a:t>
            </a:r>
          </a:p>
        </p:txBody>
      </p:sp>
    </p:spTree>
  </p:cSld>
  <p:clrMapOvr>
    <a:masterClrMapping/>
  </p:clrMapOvr>
  <p:transition spd="fast">
    <p:wipe dir="l"/>
  </p:transition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105900" y="0"/>
            <a:ext cx="9182100" cy="10287000"/>
            <a:chOff x="0" y="0"/>
            <a:chExt cx="2418331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418331" cy="2709333"/>
            </a:xfrm>
            <a:custGeom>
              <a:avLst/>
              <a:gdLst/>
              <a:ahLst/>
              <a:cxnLst/>
              <a:rect r="r" b="b" t="t" l="l"/>
              <a:pathLst>
                <a:path h="2709333" w="2418331">
                  <a:moveTo>
                    <a:pt x="0" y="0"/>
                  </a:moveTo>
                  <a:lnTo>
                    <a:pt x="2418331" y="0"/>
                  </a:lnTo>
                  <a:lnTo>
                    <a:pt x="2418331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7EAE7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2418331" cy="27474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6211550" y="7974076"/>
            <a:ext cx="2095500" cy="2095500"/>
            <a:chOff x="0" y="0"/>
            <a:chExt cx="551901" cy="551901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551901" cy="551901"/>
            </a:xfrm>
            <a:custGeom>
              <a:avLst/>
              <a:gdLst/>
              <a:ahLst/>
              <a:cxnLst/>
              <a:rect r="r" b="b" t="t" l="l"/>
              <a:pathLst>
                <a:path h="551901" w="551901">
                  <a:moveTo>
                    <a:pt x="275951" y="0"/>
                  </a:moveTo>
                  <a:cubicBezTo>
                    <a:pt x="123547" y="0"/>
                    <a:pt x="0" y="123547"/>
                    <a:pt x="0" y="275951"/>
                  </a:cubicBezTo>
                  <a:cubicBezTo>
                    <a:pt x="0" y="428354"/>
                    <a:pt x="123547" y="551901"/>
                    <a:pt x="275951" y="551901"/>
                  </a:cubicBezTo>
                  <a:cubicBezTo>
                    <a:pt x="428354" y="551901"/>
                    <a:pt x="551901" y="428354"/>
                    <a:pt x="551901" y="275951"/>
                  </a:cubicBezTo>
                  <a:cubicBezTo>
                    <a:pt x="551901" y="123547"/>
                    <a:pt x="428354" y="0"/>
                    <a:pt x="27595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23850" cap="sq">
              <a:solidFill>
                <a:srgbClr val="D59586"/>
              </a:solidFill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51741" y="13641"/>
              <a:ext cx="448420" cy="4865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0039350" y="6057900"/>
            <a:ext cx="952500" cy="952500"/>
            <a:chOff x="0" y="0"/>
            <a:chExt cx="250864" cy="250864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50864" cy="250864"/>
            </a:xfrm>
            <a:custGeom>
              <a:avLst/>
              <a:gdLst/>
              <a:ahLst/>
              <a:cxnLst/>
              <a:rect r="r" b="b" t="t" l="l"/>
              <a:pathLst>
                <a:path h="250864" w="250864">
                  <a:moveTo>
                    <a:pt x="125432" y="0"/>
                  </a:moveTo>
                  <a:cubicBezTo>
                    <a:pt x="56158" y="0"/>
                    <a:pt x="0" y="56158"/>
                    <a:pt x="0" y="125432"/>
                  </a:cubicBezTo>
                  <a:cubicBezTo>
                    <a:pt x="0" y="194706"/>
                    <a:pt x="56158" y="250864"/>
                    <a:pt x="125432" y="250864"/>
                  </a:cubicBezTo>
                  <a:cubicBezTo>
                    <a:pt x="194706" y="250864"/>
                    <a:pt x="250864" y="194706"/>
                    <a:pt x="250864" y="125432"/>
                  </a:cubicBezTo>
                  <a:cubicBezTo>
                    <a:pt x="250864" y="56158"/>
                    <a:pt x="194706" y="0"/>
                    <a:pt x="125432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23519" y="-14581"/>
              <a:ext cx="203827" cy="24192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219200" y="-590550"/>
            <a:ext cx="1047750" cy="1047750"/>
            <a:chOff x="0" y="0"/>
            <a:chExt cx="275951" cy="275951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75951" cy="275951"/>
            </a:xfrm>
            <a:custGeom>
              <a:avLst/>
              <a:gdLst/>
              <a:ahLst/>
              <a:cxnLst/>
              <a:rect r="r" b="b" t="t" l="l"/>
              <a:pathLst>
                <a:path h="275951" w="275951">
                  <a:moveTo>
                    <a:pt x="137975" y="0"/>
                  </a:moveTo>
                  <a:cubicBezTo>
                    <a:pt x="61774" y="0"/>
                    <a:pt x="0" y="61774"/>
                    <a:pt x="0" y="137975"/>
                  </a:cubicBezTo>
                  <a:cubicBezTo>
                    <a:pt x="0" y="214177"/>
                    <a:pt x="61774" y="275951"/>
                    <a:pt x="137975" y="275951"/>
                  </a:cubicBezTo>
                  <a:cubicBezTo>
                    <a:pt x="214177" y="275951"/>
                    <a:pt x="275951" y="214177"/>
                    <a:pt x="275951" y="137975"/>
                  </a:cubicBezTo>
                  <a:cubicBezTo>
                    <a:pt x="275951" y="61774"/>
                    <a:pt x="214177" y="0"/>
                    <a:pt x="137975" y="0"/>
                  </a:cubicBezTo>
                  <a:close/>
                </a:path>
              </a:pathLst>
            </a:custGeom>
            <a:solidFill>
              <a:srgbClr val="F7EAE7"/>
            </a:solidFill>
            <a:ln cap="sq">
              <a:noFill/>
              <a:prstDash val="solid"/>
              <a:miter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25870" y="-12230"/>
              <a:ext cx="224210" cy="26231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16897350" y="0"/>
            <a:ext cx="1390650" cy="1390650"/>
          </a:xfrm>
          <a:custGeom>
            <a:avLst/>
            <a:gdLst/>
            <a:ahLst/>
            <a:cxnLst/>
            <a:rect r="r" b="b" t="t" l="l"/>
            <a:pathLst>
              <a:path h="1390650" w="1390650">
                <a:moveTo>
                  <a:pt x="0" y="0"/>
                </a:moveTo>
                <a:lnTo>
                  <a:pt x="1390650" y="0"/>
                </a:lnTo>
                <a:lnTo>
                  <a:pt x="1390650" y="1390650"/>
                </a:lnTo>
                <a:lnTo>
                  <a:pt x="0" y="139065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5" id="15"/>
          <p:cNvGrpSpPr/>
          <p:nvPr/>
        </p:nvGrpSpPr>
        <p:grpSpPr>
          <a:xfrm rot="-5400000">
            <a:off x="10515600" y="295275"/>
            <a:ext cx="381000" cy="381000"/>
            <a:chOff x="0" y="0"/>
            <a:chExt cx="100346" cy="100346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17" id="17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-5400000">
            <a:off x="11010900" y="295275"/>
            <a:ext cx="381000" cy="381000"/>
            <a:chOff x="0" y="0"/>
            <a:chExt cx="100346" cy="100346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DAA9E"/>
            </a:solidFill>
            <a:ln cap="sq">
              <a:noFill/>
              <a:prstDash val="solid"/>
              <a:miter/>
            </a:ln>
          </p:spPr>
        </p:sp>
        <p:sp>
          <p:nvSpPr>
            <p:cNvPr name="TextBox 20" id="20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1" id="21"/>
          <p:cNvGrpSpPr/>
          <p:nvPr/>
        </p:nvGrpSpPr>
        <p:grpSpPr>
          <a:xfrm rot="-5400000">
            <a:off x="11506200" y="295275"/>
            <a:ext cx="381000" cy="381000"/>
            <a:chOff x="0" y="0"/>
            <a:chExt cx="100346" cy="100346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EED5CF"/>
            </a:solidFill>
            <a:ln cap="sq">
              <a:noFill/>
              <a:prstDash val="solid"/>
              <a:miter/>
            </a:ln>
          </p:spPr>
        </p:sp>
        <p:sp>
          <p:nvSpPr>
            <p:cNvPr name="TextBox 23" id="23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-5400000">
            <a:off x="12001500" y="295275"/>
            <a:ext cx="381000" cy="381000"/>
            <a:chOff x="0" y="0"/>
            <a:chExt cx="100346" cy="100346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F7EAE7"/>
            </a:solidFill>
            <a:ln cap="sq">
              <a:noFill/>
              <a:prstDash val="solid"/>
              <a:miter/>
            </a:ln>
          </p:spPr>
        </p:sp>
        <p:sp>
          <p:nvSpPr>
            <p:cNvPr name="TextBox 26" id="26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7" id="27"/>
          <p:cNvGrpSpPr/>
          <p:nvPr/>
        </p:nvGrpSpPr>
        <p:grpSpPr>
          <a:xfrm rot="0">
            <a:off x="1863050" y="505987"/>
            <a:ext cx="53728" cy="53728"/>
            <a:chOff x="0" y="0"/>
            <a:chExt cx="812800" cy="81280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1B3A2"/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74078" lIns="74078" bIns="74078" rIns="74078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AutoShape 30" id="30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5760" y="1838330"/>
            <a:ext cx="1586281" cy="19050"/>
          </a:xfrm>
          <a:prstGeom prst="line">
            <a:avLst/>
          </a:prstGeom>
          <a:ln cap="flat" w="133350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31" id="31"/>
          <p:cNvSpPr/>
          <p:nvPr/>
        </p:nvSpPr>
        <p:spPr>
          <a:xfrm flipH="false" flipV="false" rot="0">
            <a:off x="0" y="0"/>
            <a:ext cx="2245028" cy="899523"/>
          </a:xfrm>
          <a:custGeom>
            <a:avLst/>
            <a:gdLst/>
            <a:ahLst/>
            <a:cxnLst/>
            <a:rect r="r" b="b" t="t" l="l"/>
            <a:pathLst>
              <a:path h="899523" w="2245028">
                <a:moveTo>
                  <a:pt x="0" y="0"/>
                </a:moveTo>
                <a:lnTo>
                  <a:pt x="2245028" y="0"/>
                </a:lnTo>
                <a:lnTo>
                  <a:pt x="2245028" y="899523"/>
                </a:lnTo>
                <a:lnTo>
                  <a:pt x="0" y="8995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false" flipV="false" rot="0">
            <a:off x="2784886" y="2310836"/>
            <a:ext cx="4177318" cy="5271064"/>
          </a:xfrm>
          <a:custGeom>
            <a:avLst/>
            <a:gdLst/>
            <a:ahLst/>
            <a:cxnLst/>
            <a:rect r="r" b="b" t="t" l="l"/>
            <a:pathLst>
              <a:path h="5271064" w="4177318">
                <a:moveTo>
                  <a:pt x="0" y="0"/>
                </a:moveTo>
                <a:lnTo>
                  <a:pt x="4177318" y="0"/>
                </a:lnTo>
                <a:lnTo>
                  <a:pt x="4177318" y="5271064"/>
                </a:lnTo>
                <a:lnTo>
                  <a:pt x="0" y="527106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14000"/>
            </a:blip>
            <a:stretch>
              <a:fillRect l="0" t="0" r="0" b="0"/>
            </a:stretch>
          </a:blipFill>
        </p:spPr>
      </p:sp>
      <p:sp>
        <p:nvSpPr>
          <p:cNvPr name="Freeform 33" id="33"/>
          <p:cNvSpPr/>
          <p:nvPr/>
        </p:nvSpPr>
        <p:spPr>
          <a:xfrm flipH="false" flipV="false" rot="0">
            <a:off x="8949115" y="2038350"/>
            <a:ext cx="9495670" cy="6148446"/>
          </a:xfrm>
          <a:custGeom>
            <a:avLst/>
            <a:gdLst/>
            <a:ahLst/>
            <a:cxnLst/>
            <a:rect r="r" b="b" t="t" l="l"/>
            <a:pathLst>
              <a:path h="6148446" w="9495670">
                <a:moveTo>
                  <a:pt x="0" y="0"/>
                </a:moveTo>
                <a:lnTo>
                  <a:pt x="9495670" y="0"/>
                </a:lnTo>
                <a:lnTo>
                  <a:pt x="9495670" y="6148446"/>
                </a:lnTo>
                <a:lnTo>
                  <a:pt x="0" y="614844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34" id="34"/>
          <p:cNvSpPr/>
          <p:nvPr/>
        </p:nvSpPr>
        <p:spPr>
          <a:xfrm flipH="false" flipV="false" rot="0">
            <a:off x="16079724" y="164330"/>
            <a:ext cx="2208276" cy="2538248"/>
          </a:xfrm>
          <a:custGeom>
            <a:avLst/>
            <a:gdLst/>
            <a:ahLst/>
            <a:cxnLst/>
            <a:rect r="r" b="b" t="t" l="l"/>
            <a:pathLst>
              <a:path h="2538248" w="2208276">
                <a:moveTo>
                  <a:pt x="0" y="0"/>
                </a:moveTo>
                <a:lnTo>
                  <a:pt x="2208276" y="0"/>
                </a:lnTo>
                <a:lnTo>
                  <a:pt x="2208276" y="2538248"/>
                </a:lnTo>
                <a:lnTo>
                  <a:pt x="0" y="253824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pic>
        <p:nvPicPr>
          <p:cNvPr name="Picture 35" id="35"/>
          <p:cNvPicPr>
            <a:picLocks noChangeAspect="true"/>
          </p:cNvPicPr>
          <p:nvPr/>
        </p:nvPicPr>
        <p:blipFill>
          <a:blip r:embed="rId8"/>
          <a:srcRect l="0" t="0" r="0" b="0"/>
          <a:stretch>
            <a:fillRect/>
          </a:stretch>
        </p:blipFill>
        <p:spPr>
          <a:xfrm flipH="false" flipV="false" rot="-10800000">
            <a:off x="14617940" y="1605525"/>
            <a:ext cx="1461784" cy="1410621"/>
          </a:xfrm>
          <a:prstGeom prst="rect">
            <a:avLst/>
          </a:prstGeom>
        </p:spPr>
      </p:pic>
      <p:sp>
        <p:nvSpPr>
          <p:cNvPr name="TextBox 36" id="36"/>
          <p:cNvSpPr txBox="true"/>
          <p:nvPr/>
        </p:nvSpPr>
        <p:spPr>
          <a:xfrm rot="0">
            <a:off x="485760" y="933328"/>
            <a:ext cx="5372100" cy="9240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44"/>
              </a:lnSpc>
            </a:pPr>
            <a:r>
              <a:rPr lang="en-US" sz="5600" b="true">
                <a:solidFill>
                  <a:srgbClr val="2B2B2B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Definition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485760" y="2028825"/>
            <a:ext cx="8822730" cy="11844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93"/>
              </a:lnSpc>
            </a:pPr>
            <a:r>
              <a:rPr lang="en-US" sz="2599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 long-term inflammatory condition of the airways resulting in episodes of wheeze, difficulty breathing, tightness of the chest, and cough. 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485760" y="3349132"/>
            <a:ext cx="7780674" cy="7391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80"/>
              </a:lnSpc>
            </a:pPr>
            <a:r>
              <a:rPr lang="en-US" sz="4500" b="true">
                <a:solidFill>
                  <a:srgbClr val="51B3A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Aetiology (Causes)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321270" y="4271802"/>
            <a:ext cx="8987221" cy="19654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61334" indent="-280667" lvl="1">
              <a:lnSpc>
                <a:spcPts val="3093"/>
              </a:lnSpc>
              <a:buFont typeface="Arial"/>
              <a:buChar char="•"/>
            </a:pPr>
            <a:r>
              <a:rPr lang="en-US" sz="2599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 Genetic predisposition</a:t>
            </a:r>
          </a:p>
          <a:p>
            <a:pPr algn="l" marL="561334" indent="-280667" lvl="1">
              <a:lnSpc>
                <a:spcPts val="3093"/>
              </a:lnSpc>
              <a:buFont typeface="Arial"/>
              <a:buChar char="•"/>
            </a:pPr>
            <a:r>
              <a:rPr lang="en-US" sz="2599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 Environmental (pollution, allergens, tobacco smoke)</a:t>
            </a:r>
          </a:p>
          <a:p>
            <a:pPr algn="l" marL="561334" indent="-280667" lvl="1">
              <a:lnSpc>
                <a:spcPts val="3093"/>
              </a:lnSpc>
              <a:buFont typeface="Arial"/>
              <a:buChar char="•"/>
            </a:pPr>
            <a:r>
              <a:rPr lang="en-US" sz="2599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 Exposure in the workplace</a:t>
            </a:r>
          </a:p>
          <a:p>
            <a:pPr algn="l" marL="561334" indent="-280667" lvl="1">
              <a:lnSpc>
                <a:spcPts val="3093"/>
              </a:lnSpc>
              <a:buFont typeface="Arial"/>
              <a:buChar char="•"/>
            </a:pPr>
            <a:r>
              <a:rPr lang="en-US" sz="2599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 Respiratory infection during childhood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485760" y="6627779"/>
            <a:ext cx="7780674" cy="7391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80"/>
              </a:lnSpc>
            </a:pPr>
            <a:r>
              <a:rPr lang="en-US" sz="4500" b="true">
                <a:solidFill>
                  <a:srgbClr val="51B3A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Pathophysiology: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462180" y="7572375"/>
            <a:ext cx="8822730" cy="7938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93"/>
              </a:lnSpc>
            </a:pPr>
            <a:r>
              <a:rPr lang="en-US" sz="2599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Airway narrows due to inflammation, mucus, and muscle constriction.</a:t>
            </a:r>
          </a:p>
        </p:txBody>
      </p:sp>
    </p:spTree>
  </p:cSld>
  <p:clrMapOvr>
    <a:masterClrMapping/>
  </p:clrMapOvr>
  <p:transition spd="fast">
    <p:circle/>
  </p:transition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4592300" y="0"/>
            <a:ext cx="3695700" cy="10287000"/>
            <a:chOff x="0" y="0"/>
            <a:chExt cx="572561" cy="159372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72561" cy="1593725"/>
            </a:xfrm>
            <a:custGeom>
              <a:avLst/>
              <a:gdLst/>
              <a:ahLst/>
              <a:cxnLst/>
              <a:rect r="r" b="b" t="t" l="l"/>
              <a:pathLst>
                <a:path h="1593725" w="572561">
                  <a:moveTo>
                    <a:pt x="0" y="0"/>
                  </a:moveTo>
                  <a:lnTo>
                    <a:pt x="572561" y="0"/>
                  </a:lnTo>
                  <a:lnTo>
                    <a:pt x="572561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35857" t="0" r="-281929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3695700" y="1066800"/>
            <a:ext cx="12344400" cy="5467350"/>
            <a:chOff x="0" y="0"/>
            <a:chExt cx="3251200" cy="143996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3251200" cy="1439960"/>
            </a:xfrm>
            <a:custGeom>
              <a:avLst/>
              <a:gdLst/>
              <a:ahLst/>
              <a:cxnLst/>
              <a:rect r="r" b="b" t="t" l="l"/>
              <a:pathLst>
                <a:path h="1439960" w="3251200">
                  <a:moveTo>
                    <a:pt x="0" y="0"/>
                  </a:moveTo>
                  <a:lnTo>
                    <a:pt x="3251200" y="0"/>
                  </a:lnTo>
                  <a:lnTo>
                    <a:pt x="3251200" y="1439960"/>
                  </a:lnTo>
                  <a:lnTo>
                    <a:pt x="0" y="1439960"/>
                  </a:lnTo>
                  <a:close/>
                </a:path>
              </a:pathLst>
            </a:custGeom>
            <a:solidFill>
              <a:srgbClr val="144152">
                <a:alpha val="80000"/>
              </a:srgbClr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38100"/>
              <a:ext cx="3251200" cy="147806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5245907" y="5486400"/>
            <a:ext cx="2095500" cy="2095500"/>
            <a:chOff x="0" y="0"/>
            <a:chExt cx="551901" cy="551901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551901" cy="551901"/>
            </a:xfrm>
            <a:custGeom>
              <a:avLst/>
              <a:gdLst/>
              <a:ahLst/>
              <a:cxnLst/>
              <a:rect r="r" b="b" t="t" l="l"/>
              <a:pathLst>
                <a:path h="551901" w="551901">
                  <a:moveTo>
                    <a:pt x="275951" y="0"/>
                  </a:moveTo>
                  <a:cubicBezTo>
                    <a:pt x="123547" y="0"/>
                    <a:pt x="0" y="123547"/>
                    <a:pt x="0" y="275951"/>
                  </a:cubicBezTo>
                  <a:cubicBezTo>
                    <a:pt x="0" y="428354"/>
                    <a:pt x="123547" y="551901"/>
                    <a:pt x="275951" y="551901"/>
                  </a:cubicBezTo>
                  <a:cubicBezTo>
                    <a:pt x="428354" y="551901"/>
                    <a:pt x="551901" y="428354"/>
                    <a:pt x="551901" y="275951"/>
                  </a:cubicBezTo>
                  <a:cubicBezTo>
                    <a:pt x="551901" y="123547"/>
                    <a:pt x="428354" y="0"/>
                    <a:pt x="27595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23850" cap="sq">
              <a:solidFill>
                <a:srgbClr val="D59586"/>
              </a:solidFill>
              <a:prstDash val="solid"/>
              <a:miter/>
            </a:ln>
          </p:spPr>
        </p:sp>
        <p:sp>
          <p:nvSpPr>
            <p:cNvPr name="TextBox 9" id="9"/>
            <p:cNvSpPr txBox="true"/>
            <p:nvPr/>
          </p:nvSpPr>
          <p:spPr>
            <a:xfrm>
              <a:off x="51741" y="13641"/>
              <a:ext cx="448420" cy="4865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5962650" y="6057900"/>
            <a:ext cx="952500" cy="952500"/>
            <a:chOff x="0" y="0"/>
            <a:chExt cx="250864" cy="250864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250864" cy="250864"/>
            </a:xfrm>
            <a:custGeom>
              <a:avLst/>
              <a:gdLst/>
              <a:ahLst/>
              <a:cxnLst/>
              <a:rect r="r" b="b" t="t" l="l"/>
              <a:pathLst>
                <a:path h="250864" w="250864">
                  <a:moveTo>
                    <a:pt x="125432" y="0"/>
                  </a:moveTo>
                  <a:cubicBezTo>
                    <a:pt x="56158" y="0"/>
                    <a:pt x="0" y="56158"/>
                    <a:pt x="0" y="125432"/>
                  </a:cubicBezTo>
                  <a:cubicBezTo>
                    <a:pt x="0" y="194706"/>
                    <a:pt x="56158" y="250864"/>
                    <a:pt x="125432" y="250864"/>
                  </a:cubicBezTo>
                  <a:cubicBezTo>
                    <a:pt x="194706" y="250864"/>
                    <a:pt x="250864" y="194706"/>
                    <a:pt x="250864" y="125432"/>
                  </a:cubicBezTo>
                  <a:cubicBezTo>
                    <a:pt x="250864" y="56158"/>
                    <a:pt x="194706" y="0"/>
                    <a:pt x="125432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12" id="12"/>
            <p:cNvSpPr txBox="true"/>
            <p:nvPr/>
          </p:nvSpPr>
          <p:spPr>
            <a:xfrm>
              <a:off x="23519" y="-14581"/>
              <a:ext cx="203827" cy="24192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291425" y="2400300"/>
            <a:ext cx="6147475" cy="7536973"/>
            <a:chOff x="0" y="0"/>
            <a:chExt cx="861792" cy="1056581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861792" cy="1056581"/>
            </a:xfrm>
            <a:custGeom>
              <a:avLst/>
              <a:gdLst/>
              <a:ahLst/>
              <a:cxnLst/>
              <a:rect r="r" b="b" t="t" l="l"/>
              <a:pathLst>
                <a:path h="1056581" w="861792">
                  <a:moveTo>
                    <a:pt x="367735" y="0"/>
                  </a:moveTo>
                  <a:lnTo>
                    <a:pt x="494057" y="0"/>
                  </a:lnTo>
                  <a:cubicBezTo>
                    <a:pt x="591587" y="0"/>
                    <a:pt x="685122" y="38743"/>
                    <a:pt x="754085" y="107707"/>
                  </a:cubicBezTo>
                  <a:cubicBezTo>
                    <a:pt x="823049" y="176671"/>
                    <a:pt x="861792" y="270205"/>
                    <a:pt x="861792" y="367735"/>
                  </a:cubicBezTo>
                  <a:lnTo>
                    <a:pt x="861792" y="688846"/>
                  </a:lnTo>
                  <a:cubicBezTo>
                    <a:pt x="861792" y="786375"/>
                    <a:pt x="823049" y="879910"/>
                    <a:pt x="754085" y="948874"/>
                  </a:cubicBezTo>
                  <a:cubicBezTo>
                    <a:pt x="685122" y="1017838"/>
                    <a:pt x="591587" y="1056581"/>
                    <a:pt x="494057" y="1056581"/>
                  </a:cubicBezTo>
                  <a:lnTo>
                    <a:pt x="367735" y="1056581"/>
                  </a:lnTo>
                  <a:cubicBezTo>
                    <a:pt x="270205" y="1056581"/>
                    <a:pt x="176671" y="1017838"/>
                    <a:pt x="107707" y="948874"/>
                  </a:cubicBezTo>
                  <a:cubicBezTo>
                    <a:pt x="38743" y="879910"/>
                    <a:pt x="0" y="786375"/>
                    <a:pt x="0" y="688846"/>
                  </a:cubicBezTo>
                  <a:lnTo>
                    <a:pt x="0" y="367735"/>
                  </a:lnTo>
                  <a:cubicBezTo>
                    <a:pt x="0" y="270205"/>
                    <a:pt x="38743" y="176671"/>
                    <a:pt x="107707" y="107707"/>
                  </a:cubicBezTo>
                  <a:cubicBezTo>
                    <a:pt x="176671" y="38743"/>
                    <a:pt x="270205" y="0"/>
                    <a:pt x="367735" y="0"/>
                  </a:cubicBezTo>
                  <a:close/>
                </a:path>
              </a:pathLst>
            </a:custGeom>
            <a:blipFill>
              <a:blip r:embed="rId3"/>
              <a:stretch>
                <a:fillRect l="-50494" t="0" r="-50494" b="0"/>
              </a:stretch>
            </a:blipFill>
          </p:spPr>
        </p:sp>
      </p:grpSp>
      <p:grpSp>
        <p:nvGrpSpPr>
          <p:cNvPr name="Group 15" id="15"/>
          <p:cNvGrpSpPr/>
          <p:nvPr/>
        </p:nvGrpSpPr>
        <p:grpSpPr>
          <a:xfrm rot="-5400000">
            <a:off x="876300" y="1543050"/>
            <a:ext cx="381000" cy="381000"/>
            <a:chOff x="0" y="0"/>
            <a:chExt cx="100346" cy="100346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17" id="17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-5400000">
            <a:off x="1371600" y="1543050"/>
            <a:ext cx="381000" cy="381000"/>
            <a:chOff x="0" y="0"/>
            <a:chExt cx="100346" cy="100346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DAA9E"/>
            </a:solidFill>
            <a:ln cap="sq">
              <a:noFill/>
              <a:prstDash val="solid"/>
              <a:miter/>
            </a:ln>
          </p:spPr>
        </p:sp>
        <p:sp>
          <p:nvSpPr>
            <p:cNvPr name="TextBox 20" id="20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1" id="21"/>
          <p:cNvGrpSpPr/>
          <p:nvPr/>
        </p:nvGrpSpPr>
        <p:grpSpPr>
          <a:xfrm rot="-5400000">
            <a:off x="1866900" y="1543050"/>
            <a:ext cx="381000" cy="381000"/>
            <a:chOff x="0" y="0"/>
            <a:chExt cx="100346" cy="100346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EED5CF"/>
            </a:solidFill>
            <a:ln cap="sq">
              <a:noFill/>
              <a:prstDash val="solid"/>
              <a:miter/>
            </a:ln>
          </p:spPr>
        </p:sp>
        <p:sp>
          <p:nvSpPr>
            <p:cNvPr name="TextBox 23" id="23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-5400000">
            <a:off x="2362200" y="1543050"/>
            <a:ext cx="381000" cy="381000"/>
            <a:chOff x="0" y="0"/>
            <a:chExt cx="100346" cy="100346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F7EAE7"/>
            </a:solidFill>
            <a:ln cap="sq">
              <a:noFill/>
              <a:prstDash val="solid"/>
              <a:miter/>
            </a:ln>
          </p:spPr>
        </p:sp>
        <p:sp>
          <p:nvSpPr>
            <p:cNvPr name="TextBox 26" id="26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AutoShape 27" id="27"/>
          <p:cNvSpPr/>
          <p:nvPr/>
        </p:nvSpPr>
        <p:spPr>
          <a:xfrm>
            <a:off x="3695700" y="533400"/>
            <a:ext cx="12344400" cy="0"/>
          </a:xfrm>
          <a:prstGeom prst="line">
            <a:avLst/>
          </a:prstGeom>
          <a:ln cap="flat" w="76200">
            <a:solidFill>
              <a:srgbClr val="D59586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28" id="28"/>
          <p:cNvGrpSpPr/>
          <p:nvPr/>
        </p:nvGrpSpPr>
        <p:grpSpPr>
          <a:xfrm rot="0">
            <a:off x="1863050" y="505987"/>
            <a:ext cx="53728" cy="53728"/>
            <a:chOff x="0" y="0"/>
            <a:chExt cx="812800" cy="812800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1B3A2"/>
            </a:solidFill>
          </p:spPr>
        </p:sp>
        <p:sp>
          <p:nvSpPr>
            <p:cNvPr name="TextBox 30" id="30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74078" lIns="74078" bIns="74078" rIns="74078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AutoShape 31" id="3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772400" y="1954403"/>
            <a:ext cx="1181100" cy="0"/>
          </a:xfrm>
          <a:prstGeom prst="line">
            <a:avLst/>
          </a:prstGeom>
          <a:ln cap="flat" w="133350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32" id="32"/>
          <p:cNvSpPr/>
          <p:nvPr/>
        </p:nvSpPr>
        <p:spPr>
          <a:xfrm flipH="false" flipV="false" rot="0">
            <a:off x="13379205" y="1066800"/>
            <a:ext cx="2660895" cy="1513384"/>
          </a:xfrm>
          <a:custGeom>
            <a:avLst/>
            <a:gdLst/>
            <a:ahLst/>
            <a:cxnLst/>
            <a:rect r="r" b="b" t="t" l="l"/>
            <a:pathLst>
              <a:path h="1513384" w="2660895">
                <a:moveTo>
                  <a:pt x="0" y="0"/>
                </a:moveTo>
                <a:lnTo>
                  <a:pt x="2660895" y="0"/>
                </a:lnTo>
                <a:lnTo>
                  <a:pt x="2660895" y="1513384"/>
                </a:lnTo>
                <a:lnTo>
                  <a:pt x="0" y="151338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33" id="33"/>
          <p:cNvSpPr txBox="true"/>
          <p:nvPr/>
        </p:nvSpPr>
        <p:spPr>
          <a:xfrm rot="0">
            <a:off x="7341407" y="2209292"/>
            <a:ext cx="9318514" cy="18003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44"/>
              </a:lnSpc>
            </a:pPr>
            <a:r>
              <a:rPr lang="en-US" sz="5600" b="true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Epidemiology and Disease Burden 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7341407" y="3971544"/>
            <a:ext cx="8518612" cy="23058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023"/>
              </a:lnSpc>
            </a:pPr>
            <a:r>
              <a:rPr lang="en-US" b="true" sz="2399" spc="-5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United Kingdom data: </a:t>
            </a:r>
            <a:r>
              <a:rPr lang="en-US" sz="2399" spc="-5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Approximately 8 million people currently receiving treatment (Asthma + Lung UK, 2024).</a:t>
            </a:r>
          </a:p>
          <a:p>
            <a:pPr algn="just">
              <a:lnSpc>
                <a:spcPts val="3023"/>
              </a:lnSpc>
            </a:pPr>
            <a:r>
              <a:rPr lang="en-US" sz="2399" spc="-5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Around 1,200 deaths per year due to exacerbations related to poorly controlled asthma.</a:t>
            </a:r>
          </a:p>
          <a:p>
            <a:pPr algn="just">
              <a:lnSpc>
                <a:spcPts val="3023"/>
              </a:lnSpc>
            </a:pPr>
            <a:r>
              <a:rPr lang="en-US" sz="2399" spc="-5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Increased prevalence of asthma in socio-economically deprived and ethnically diverse groups. 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7341407" y="7543800"/>
            <a:ext cx="6762829" cy="26868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023"/>
              </a:lnSpc>
            </a:pPr>
            <a:r>
              <a:rPr lang="en-US" b="true" sz="2399" spc="-5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Over 262 million cases reported (WHO, 2023).Asthma is one of the top 20 causes of years lived with disability (YLDs).</a:t>
            </a:r>
          </a:p>
          <a:p>
            <a:pPr algn="just">
              <a:lnSpc>
                <a:spcPts val="3023"/>
              </a:lnSpc>
            </a:pPr>
            <a:r>
              <a:rPr lang="en-US" b="true" sz="2399" spc="-5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Public Health Challenge: A preventable long-term condition that presents an ongoing burden in economic and service delivery to the NHS. 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7341407" y="6612255"/>
            <a:ext cx="7780674" cy="7391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80"/>
              </a:lnSpc>
            </a:pPr>
            <a:r>
              <a:rPr lang="en-US" sz="4500" b="true">
                <a:solidFill>
                  <a:srgbClr val="51B3A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Global Context</a:t>
            </a:r>
          </a:p>
        </p:txBody>
      </p:sp>
      <p:sp>
        <p:nvSpPr>
          <p:cNvPr name="Freeform 37" id="37"/>
          <p:cNvSpPr/>
          <p:nvPr/>
        </p:nvSpPr>
        <p:spPr>
          <a:xfrm flipH="false" flipV="false" rot="0">
            <a:off x="0" y="0"/>
            <a:ext cx="2245028" cy="899523"/>
          </a:xfrm>
          <a:custGeom>
            <a:avLst/>
            <a:gdLst/>
            <a:ahLst/>
            <a:cxnLst/>
            <a:rect r="r" b="b" t="t" l="l"/>
            <a:pathLst>
              <a:path h="899523" w="2245028">
                <a:moveTo>
                  <a:pt x="0" y="0"/>
                </a:moveTo>
                <a:lnTo>
                  <a:pt x="2245028" y="0"/>
                </a:lnTo>
                <a:lnTo>
                  <a:pt x="2245028" y="899523"/>
                </a:lnTo>
                <a:lnTo>
                  <a:pt x="0" y="89952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</p:spTree>
  </p:cSld>
  <p:clrMapOvr>
    <a:masterClrMapping/>
  </p:clrMapOvr>
  <p:transition spd="fast">
    <p:cover dir="d"/>
  </p:transition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552700" y="0"/>
            <a:ext cx="12172950" cy="4610100"/>
            <a:chOff x="0" y="0"/>
            <a:chExt cx="3206044" cy="121418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3206044" cy="1214183"/>
            </a:xfrm>
            <a:custGeom>
              <a:avLst/>
              <a:gdLst/>
              <a:ahLst/>
              <a:cxnLst/>
              <a:rect r="r" b="b" t="t" l="l"/>
              <a:pathLst>
                <a:path h="1214183" w="3206044">
                  <a:moveTo>
                    <a:pt x="0" y="0"/>
                  </a:moveTo>
                  <a:lnTo>
                    <a:pt x="3206044" y="0"/>
                  </a:lnTo>
                  <a:lnTo>
                    <a:pt x="3206044" y="1214183"/>
                  </a:lnTo>
                  <a:lnTo>
                    <a:pt x="0" y="1214183"/>
                  </a:lnTo>
                  <a:close/>
                </a:path>
              </a:pathLst>
            </a:custGeom>
            <a:solidFill>
              <a:srgbClr val="144152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3206044" cy="125228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0" y="2438400"/>
            <a:ext cx="5105400" cy="7848600"/>
            <a:chOff x="0" y="0"/>
            <a:chExt cx="790960" cy="1215954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790960" cy="1215953"/>
            </a:xfrm>
            <a:custGeom>
              <a:avLst/>
              <a:gdLst/>
              <a:ahLst/>
              <a:cxnLst/>
              <a:rect r="r" b="b" t="t" l="l"/>
              <a:pathLst>
                <a:path h="1215953" w="790960">
                  <a:moveTo>
                    <a:pt x="395480" y="0"/>
                  </a:moveTo>
                  <a:lnTo>
                    <a:pt x="395480" y="0"/>
                  </a:lnTo>
                  <a:cubicBezTo>
                    <a:pt x="613898" y="0"/>
                    <a:pt x="790960" y="177062"/>
                    <a:pt x="790960" y="395480"/>
                  </a:cubicBezTo>
                  <a:lnTo>
                    <a:pt x="790960" y="820473"/>
                  </a:lnTo>
                  <a:cubicBezTo>
                    <a:pt x="790960" y="1038891"/>
                    <a:pt x="613898" y="1215953"/>
                    <a:pt x="395480" y="1215953"/>
                  </a:cubicBezTo>
                  <a:lnTo>
                    <a:pt x="395480" y="1215953"/>
                  </a:lnTo>
                  <a:cubicBezTo>
                    <a:pt x="177062" y="1215953"/>
                    <a:pt x="0" y="1038891"/>
                    <a:pt x="0" y="820473"/>
                  </a:cubicBezTo>
                  <a:lnTo>
                    <a:pt x="0" y="395480"/>
                  </a:lnTo>
                  <a:cubicBezTo>
                    <a:pt x="0" y="177062"/>
                    <a:pt x="177062" y="0"/>
                    <a:pt x="395480" y="0"/>
                  </a:cubicBezTo>
                  <a:close/>
                </a:path>
              </a:pathLst>
            </a:custGeom>
            <a:blipFill>
              <a:blip r:embed="rId2"/>
              <a:stretch>
                <a:fillRect l="-128239" t="0" r="-128239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14725650" y="0"/>
            <a:ext cx="4610100" cy="4610100"/>
          </a:xfrm>
          <a:custGeom>
            <a:avLst/>
            <a:gdLst/>
            <a:ahLst/>
            <a:cxnLst/>
            <a:rect r="r" b="b" t="t" l="l"/>
            <a:pathLst>
              <a:path h="4610100" w="4610100">
                <a:moveTo>
                  <a:pt x="0" y="0"/>
                </a:moveTo>
                <a:lnTo>
                  <a:pt x="4610100" y="0"/>
                </a:lnTo>
                <a:lnTo>
                  <a:pt x="4610100" y="4610100"/>
                </a:lnTo>
                <a:lnTo>
                  <a:pt x="0" y="46101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8" id="8"/>
          <p:cNvGrpSpPr/>
          <p:nvPr/>
        </p:nvGrpSpPr>
        <p:grpSpPr>
          <a:xfrm rot="0">
            <a:off x="1863050" y="505987"/>
            <a:ext cx="53728" cy="53728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1B3A2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74078" lIns="74078" bIns="74078" rIns="74078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AutoShape 11" id="1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858987" y="2012253"/>
            <a:ext cx="1181100" cy="0"/>
          </a:xfrm>
          <a:prstGeom prst="line">
            <a:avLst/>
          </a:prstGeom>
          <a:ln cap="flat" w="133350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12" id="12"/>
          <p:cNvSpPr/>
          <p:nvPr/>
        </p:nvSpPr>
        <p:spPr>
          <a:xfrm flipH="false" flipV="false" rot="0">
            <a:off x="12931641" y="6268660"/>
            <a:ext cx="6031280" cy="4018340"/>
          </a:xfrm>
          <a:custGeom>
            <a:avLst/>
            <a:gdLst/>
            <a:ahLst/>
            <a:cxnLst/>
            <a:rect r="r" b="b" t="t" l="l"/>
            <a:pathLst>
              <a:path h="4018340" w="6031280">
                <a:moveTo>
                  <a:pt x="0" y="0"/>
                </a:moveTo>
                <a:lnTo>
                  <a:pt x="6031280" y="0"/>
                </a:lnTo>
                <a:lnTo>
                  <a:pt x="6031280" y="4018340"/>
                </a:lnTo>
                <a:lnTo>
                  <a:pt x="0" y="401834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0" y="0"/>
            <a:ext cx="2423512" cy="971037"/>
          </a:xfrm>
          <a:custGeom>
            <a:avLst/>
            <a:gdLst/>
            <a:ahLst/>
            <a:cxnLst/>
            <a:rect r="r" b="b" t="t" l="l"/>
            <a:pathLst>
              <a:path h="971037" w="2423512">
                <a:moveTo>
                  <a:pt x="0" y="0"/>
                </a:moveTo>
                <a:lnTo>
                  <a:pt x="2423512" y="0"/>
                </a:lnTo>
                <a:lnTo>
                  <a:pt x="2423512" y="971037"/>
                </a:lnTo>
                <a:lnTo>
                  <a:pt x="0" y="97103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5858987" y="2040828"/>
            <a:ext cx="7370125" cy="18003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44"/>
              </a:lnSpc>
            </a:pPr>
            <a:r>
              <a:rPr lang="en-US" sz="5600" b="true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Economic and Social Implications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5344499" y="4705350"/>
            <a:ext cx="8382853" cy="51676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4118"/>
              </a:lnSpc>
            </a:pPr>
            <a:r>
              <a:rPr lang="en-US" b="true" sz="2764" spc="-71">
                <a:solidFill>
                  <a:srgbClr val="3D78AE"/>
                </a:solidFill>
                <a:latin typeface="Poppins Bold"/>
                <a:ea typeface="Poppins Bold"/>
                <a:cs typeface="Poppins Bold"/>
                <a:sym typeface="Poppins Bold"/>
              </a:rPr>
              <a:t>Direct costs to the NHS: </a:t>
            </a:r>
            <a:r>
              <a:rPr lang="en-US" b="true" sz="2764" spc="-71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&gt;£1 billion annually on hospital admissions, prescriptions, and emergency care.</a:t>
            </a:r>
          </a:p>
          <a:p>
            <a:pPr algn="just">
              <a:lnSpc>
                <a:spcPts val="4118"/>
              </a:lnSpc>
            </a:pPr>
            <a:r>
              <a:rPr lang="en-US" b="true" sz="2764" spc="-71">
                <a:solidFill>
                  <a:srgbClr val="3D78AE"/>
                </a:solidFill>
                <a:latin typeface="Poppins Bold"/>
                <a:ea typeface="Poppins Bold"/>
                <a:cs typeface="Poppins Bold"/>
                <a:sym typeface="Poppins Bold"/>
              </a:rPr>
              <a:t>Indirect costs: </a:t>
            </a:r>
            <a:r>
              <a:rPr lang="en-US" b="true" sz="2764" spc="-71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reduced productivity, school absence, and carer burden.</a:t>
            </a:r>
          </a:p>
          <a:p>
            <a:pPr algn="just">
              <a:lnSpc>
                <a:spcPts val="4118"/>
              </a:lnSpc>
            </a:pPr>
            <a:r>
              <a:rPr lang="en-US" b="true" sz="2764" spc="-71">
                <a:solidFill>
                  <a:srgbClr val="3D78AE"/>
                </a:solidFill>
                <a:latin typeface="Poppins Bold"/>
                <a:ea typeface="Poppins Bold"/>
                <a:cs typeface="Poppins Bold"/>
                <a:sym typeface="Poppins Bold"/>
              </a:rPr>
              <a:t>Psychosocial issues:</a:t>
            </a:r>
            <a:r>
              <a:rPr lang="en-US" b="true" sz="2764" spc="-71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 anxiety, insomnia, and stigma related to chronic illness.</a:t>
            </a:r>
          </a:p>
          <a:p>
            <a:pPr algn="just">
              <a:lnSpc>
                <a:spcPts val="4118"/>
              </a:lnSpc>
            </a:pPr>
            <a:r>
              <a:rPr lang="en-US" b="true" sz="2764" spc="-71">
                <a:solidFill>
                  <a:srgbClr val="3D78AE"/>
                </a:solidFill>
                <a:latin typeface="Poppins Bold"/>
                <a:ea typeface="Poppins Bold"/>
                <a:cs typeface="Poppins Bold"/>
                <a:sym typeface="Poppins Bold"/>
              </a:rPr>
              <a:t>Health disparities</a:t>
            </a:r>
            <a:r>
              <a:rPr lang="en-US" b="true" sz="2764" spc="-71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 may worsen disease-specific outcomes for socio-economically deprived urban communities. </a:t>
            </a:r>
          </a:p>
        </p:txBody>
      </p:sp>
    </p:spTree>
  </p:cSld>
  <p:clrMapOvr>
    <a:masterClrMapping/>
  </p:clrMapOvr>
  <p:transition spd="fast">
    <p:cover dir="d"/>
  </p:transition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4592300" y="0"/>
            <a:ext cx="3695700" cy="10287000"/>
            <a:chOff x="0" y="0"/>
            <a:chExt cx="572561" cy="159372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72561" cy="1593725"/>
            </a:xfrm>
            <a:custGeom>
              <a:avLst/>
              <a:gdLst/>
              <a:ahLst/>
              <a:cxnLst/>
              <a:rect r="r" b="b" t="t" l="l"/>
              <a:pathLst>
                <a:path h="1593725" w="572561">
                  <a:moveTo>
                    <a:pt x="0" y="0"/>
                  </a:moveTo>
                  <a:lnTo>
                    <a:pt x="572561" y="0"/>
                  </a:lnTo>
                  <a:lnTo>
                    <a:pt x="572561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228618" t="0" r="-88528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3695700" y="1066800"/>
            <a:ext cx="12344400" cy="9220200"/>
            <a:chOff x="0" y="0"/>
            <a:chExt cx="3251200" cy="2428365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3251200" cy="2428365"/>
            </a:xfrm>
            <a:custGeom>
              <a:avLst/>
              <a:gdLst/>
              <a:ahLst/>
              <a:cxnLst/>
              <a:rect r="r" b="b" t="t" l="l"/>
              <a:pathLst>
                <a:path h="2428365" w="3251200">
                  <a:moveTo>
                    <a:pt x="0" y="0"/>
                  </a:moveTo>
                  <a:lnTo>
                    <a:pt x="3251200" y="0"/>
                  </a:lnTo>
                  <a:lnTo>
                    <a:pt x="3251200" y="2428365"/>
                  </a:lnTo>
                  <a:lnTo>
                    <a:pt x="0" y="2428365"/>
                  </a:lnTo>
                  <a:close/>
                </a:path>
              </a:pathLst>
            </a:custGeom>
            <a:solidFill>
              <a:srgbClr val="144152">
                <a:alpha val="80000"/>
              </a:srgbClr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38100"/>
              <a:ext cx="3251200" cy="246646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5391150" y="5486400"/>
            <a:ext cx="2095500" cy="2095500"/>
            <a:chOff x="0" y="0"/>
            <a:chExt cx="551901" cy="551901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551901" cy="551901"/>
            </a:xfrm>
            <a:custGeom>
              <a:avLst/>
              <a:gdLst/>
              <a:ahLst/>
              <a:cxnLst/>
              <a:rect r="r" b="b" t="t" l="l"/>
              <a:pathLst>
                <a:path h="551901" w="551901">
                  <a:moveTo>
                    <a:pt x="275951" y="0"/>
                  </a:moveTo>
                  <a:cubicBezTo>
                    <a:pt x="123547" y="0"/>
                    <a:pt x="0" y="123547"/>
                    <a:pt x="0" y="275951"/>
                  </a:cubicBezTo>
                  <a:cubicBezTo>
                    <a:pt x="0" y="428354"/>
                    <a:pt x="123547" y="551901"/>
                    <a:pt x="275951" y="551901"/>
                  </a:cubicBezTo>
                  <a:cubicBezTo>
                    <a:pt x="428354" y="551901"/>
                    <a:pt x="551901" y="428354"/>
                    <a:pt x="551901" y="275951"/>
                  </a:cubicBezTo>
                  <a:cubicBezTo>
                    <a:pt x="551901" y="123547"/>
                    <a:pt x="428354" y="0"/>
                    <a:pt x="27595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23850" cap="sq">
              <a:solidFill>
                <a:srgbClr val="D59586"/>
              </a:solidFill>
              <a:prstDash val="solid"/>
              <a:miter/>
            </a:ln>
          </p:spPr>
        </p:sp>
        <p:sp>
          <p:nvSpPr>
            <p:cNvPr name="TextBox 9" id="9"/>
            <p:cNvSpPr txBox="true"/>
            <p:nvPr/>
          </p:nvSpPr>
          <p:spPr>
            <a:xfrm>
              <a:off x="51741" y="13641"/>
              <a:ext cx="448420" cy="4865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5962650" y="6057900"/>
            <a:ext cx="952500" cy="952500"/>
            <a:chOff x="0" y="0"/>
            <a:chExt cx="250864" cy="250864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250864" cy="250864"/>
            </a:xfrm>
            <a:custGeom>
              <a:avLst/>
              <a:gdLst/>
              <a:ahLst/>
              <a:cxnLst/>
              <a:rect r="r" b="b" t="t" l="l"/>
              <a:pathLst>
                <a:path h="250864" w="250864">
                  <a:moveTo>
                    <a:pt x="125432" y="0"/>
                  </a:moveTo>
                  <a:cubicBezTo>
                    <a:pt x="56158" y="0"/>
                    <a:pt x="0" y="56158"/>
                    <a:pt x="0" y="125432"/>
                  </a:cubicBezTo>
                  <a:cubicBezTo>
                    <a:pt x="0" y="194706"/>
                    <a:pt x="56158" y="250864"/>
                    <a:pt x="125432" y="250864"/>
                  </a:cubicBezTo>
                  <a:cubicBezTo>
                    <a:pt x="194706" y="250864"/>
                    <a:pt x="250864" y="194706"/>
                    <a:pt x="250864" y="125432"/>
                  </a:cubicBezTo>
                  <a:cubicBezTo>
                    <a:pt x="250864" y="56158"/>
                    <a:pt x="194706" y="0"/>
                    <a:pt x="125432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12" id="12"/>
            <p:cNvSpPr txBox="true"/>
            <p:nvPr/>
          </p:nvSpPr>
          <p:spPr>
            <a:xfrm>
              <a:off x="23519" y="-14581"/>
              <a:ext cx="203827" cy="24192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-393273" y="2400300"/>
            <a:ext cx="6832173" cy="8376432"/>
            <a:chOff x="0" y="0"/>
            <a:chExt cx="861792" cy="1056581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861792" cy="1056581"/>
            </a:xfrm>
            <a:custGeom>
              <a:avLst/>
              <a:gdLst/>
              <a:ahLst/>
              <a:cxnLst/>
              <a:rect r="r" b="b" t="t" l="l"/>
              <a:pathLst>
                <a:path h="1056581" w="861792">
                  <a:moveTo>
                    <a:pt x="330882" y="0"/>
                  </a:moveTo>
                  <a:lnTo>
                    <a:pt x="530911" y="0"/>
                  </a:lnTo>
                  <a:cubicBezTo>
                    <a:pt x="618666" y="0"/>
                    <a:pt x="702827" y="34861"/>
                    <a:pt x="764879" y="96913"/>
                  </a:cubicBezTo>
                  <a:cubicBezTo>
                    <a:pt x="826932" y="158965"/>
                    <a:pt x="861792" y="243126"/>
                    <a:pt x="861792" y="330882"/>
                  </a:cubicBezTo>
                  <a:lnTo>
                    <a:pt x="861792" y="725699"/>
                  </a:lnTo>
                  <a:cubicBezTo>
                    <a:pt x="861792" y="813455"/>
                    <a:pt x="826932" y="897616"/>
                    <a:pt x="764879" y="959668"/>
                  </a:cubicBezTo>
                  <a:cubicBezTo>
                    <a:pt x="702827" y="1021720"/>
                    <a:pt x="618666" y="1056581"/>
                    <a:pt x="530911" y="1056581"/>
                  </a:cubicBezTo>
                  <a:lnTo>
                    <a:pt x="330882" y="1056581"/>
                  </a:lnTo>
                  <a:cubicBezTo>
                    <a:pt x="243126" y="1056581"/>
                    <a:pt x="158965" y="1021720"/>
                    <a:pt x="96913" y="959668"/>
                  </a:cubicBezTo>
                  <a:cubicBezTo>
                    <a:pt x="34861" y="897616"/>
                    <a:pt x="0" y="813455"/>
                    <a:pt x="0" y="725699"/>
                  </a:cubicBezTo>
                  <a:lnTo>
                    <a:pt x="0" y="330882"/>
                  </a:lnTo>
                  <a:cubicBezTo>
                    <a:pt x="0" y="243126"/>
                    <a:pt x="34861" y="158965"/>
                    <a:pt x="96913" y="96913"/>
                  </a:cubicBezTo>
                  <a:cubicBezTo>
                    <a:pt x="158965" y="34861"/>
                    <a:pt x="243126" y="0"/>
                    <a:pt x="330882" y="0"/>
                  </a:cubicBezTo>
                  <a:close/>
                </a:path>
              </a:pathLst>
            </a:custGeom>
            <a:blipFill>
              <a:blip r:embed="rId3"/>
              <a:stretch>
                <a:fillRect l="-33109" t="0" r="-85824" b="0"/>
              </a:stretch>
            </a:blipFill>
          </p:spPr>
        </p:sp>
      </p:grpSp>
      <p:grpSp>
        <p:nvGrpSpPr>
          <p:cNvPr name="Group 15" id="15"/>
          <p:cNvGrpSpPr/>
          <p:nvPr/>
        </p:nvGrpSpPr>
        <p:grpSpPr>
          <a:xfrm rot="-5400000">
            <a:off x="876300" y="1543050"/>
            <a:ext cx="381000" cy="381000"/>
            <a:chOff x="0" y="0"/>
            <a:chExt cx="100346" cy="100346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17" id="17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-5400000">
            <a:off x="1371600" y="1543050"/>
            <a:ext cx="381000" cy="381000"/>
            <a:chOff x="0" y="0"/>
            <a:chExt cx="100346" cy="100346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DAA9E"/>
            </a:solidFill>
            <a:ln cap="sq">
              <a:noFill/>
              <a:prstDash val="solid"/>
              <a:miter/>
            </a:ln>
          </p:spPr>
        </p:sp>
        <p:sp>
          <p:nvSpPr>
            <p:cNvPr name="TextBox 20" id="20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1" id="21"/>
          <p:cNvGrpSpPr/>
          <p:nvPr/>
        </p:nvGrpSpPr>
        <p:grpSpPr>
          <a:xfrm rot="-5400000">
            <a:off x="1866900" y="1543050"/>
            <a:ext cx="381000" cy="381000"/>
            <a:chOff x="0" y="0"/>
            <a:chExt cx="100346" cy="100346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EED5CF"/>
            </a:solidFill>
            <a:ln cap="sq">
              <a:noFill/>
              <a:prstDash val="solid"/>
              <a:miter/>
            </a:ln>
          </p:spPr>
        </p:sp>
        <p:sp>
          <p:nvSpPr>
            <p:cNvPr name="TextBox 23" id="23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-5400000">
            <a:off x="2362200" y="1543050"/>
            <a:ext cx="381000" cy="381000"/>
            <a:chOff x="0" y="0"/>
            <a:chExt cx="100346" cy="100346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F7EAE7"/>
            </a:solidFill>
            <a:ln cap="sq">
              <a:noFill/>
              <a:prstDash val="solid"/>
              <a:miter/>
            </a:ln>
          </p:spPr>
        </p:sp>
        <p:sp>
          <p:nvSpPr>
            <p:cNvPr name="TextBox 26" id="26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AutoShape 27" id="27"/>
          <p:cNvSpPr/>
          <p:nvPr/>
        </p:nvSpPr>
        <p:spPr>
          <a:xfrm>
            <a:off x="3695700" y="533400"/>
            <a:ext cx="12344400" cy="0"/>
          </a:xfrm>
          <a:prstGeom prst="line">
            <a:avLst/>
          </a:prstGeom>
          <a:ln cap="flat" w="76200">
            <a:solidFill>
              <a:srgbClr val="D59586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28" id="28"/>
          <p:cNvGrpSpPr/>
          <p:nvPr/>
        </p:nvGrpSpPr>
        <p:grpSpPr>
          <a:xfrm rot="0">
            <a:off x="1863050" y="505987"/>
            <a:ext cx="53728" cy="53728"/>
            <a:chOff x="0" y="0"/>
            <a:chExt cx="812800" cy="812800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1B3A2"/>
            </a:solidFill>
          </p:spPr>
        </p:sp>
        <p:sp>
          <p:nvSpPr>
            <p:cNvPr name="TextBox 30" id="30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74078" lIns="74078" bIns="74078" rIns="74078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AutoShape 31" id="3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772400" y="2067814"/>
            <a:ext cx="1181100" cy="0"/>
          </a:xfrm>
          <a:prstGeom prst="line">
            <a:avLst/>
          </a:prstGeom>
          <a:ln cap="flat" w="133350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32" id="32"/>
          <p:cNvSpPr/>
          <p:nvPr/>
        </p:nvSpPr>
        <p:spPr>
          <a:xfrm flipH="false" flipV="false" rot="0">
            <a:off x="0" y="0"/>
            <a:ext cx="2423512" cy="971037"/>
          </a:xfrm>
          <a:custGeom>
            <a:avLst/>
            <a:gdLst/>
            <a:ahLst/>
            <a:cxnLst/>
            <a:rect r="r" b="b" t="t" l="l"/>
            <a:pathLst>
              <a:path h="971037" w="2423512">
                <a:moveTo>
                  <a:pt x="0" y="0"/>
                </a:moveTo>
                <a:lnTo>
                  <a:pt x="2423512" y="0"/>
                </a:lnTo>
                <a:lnTo>
                  <a:pt x="2423512" y="971037"/>
                </a:lnTo>
                <a:lnTo>
                  <a:pt x="0" y="97103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33" id="33"/>
          <p:cNvSpPr txBox="true"/>
          <p:nvPr/>
        </p:nvSpPr>
        <p:spPr>
          <a:xfrm rot="0">
            <a:off x="7772400" y="2258314"/>
            <a:ext cx="7075290" cy="15421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942"/>
              </a:lnSpc>
            </a:pPr>
            <a:r>
              <a:rPr lang="en-US" sz="4792" b="true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Diagnosis and Clinical Assessment 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7486650" y="3894010"/>
            <a:ext cx="8338532" cy="5486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74"/>
              </a:lnSpc>
            </a:pPr>
            <a:r>
              <a:rPr lang="en-US" sz="2499" spc="144" b="true">
                <a:solidFill>
                  <a:srgbClr val="F3CE2B"/>
                </a:solidFill>
                <a:latin typeface="Poppins Bold"/>
                <a:ea typeface="Poppins Bold"/>
                <a:cs typeface="Poppins Bold"/>
                <a:sym typeface="Poppins Bold"/>
              </a:rPr>
              <a:t>Guidelines: NICE NG80 (2024); BTS/SIGN (2019)</a:t>
            </a:r>
          </a:p>
          <a:p>
            <a:pPr algn="l">
              <a:lnSpc>
                <a:spcPts val="3674"/>
              </a:lnSpc>
            </a:pPr>
            <a:r>
              <a:rPr lang="en-US" sz="2499" spc="144" b="true">
                <a:solidFill>
                  <a:srgbClr val="EED5CF"/>
                </a:solidFill>
                <a:latin typeface="Poppins Bold"/>
                <a:ea typeface="Poppins Bold"/>
                <a:cs typeface="Poppins Bold"/>
                <a:sym typeface="Poppins Bold"/>
              </a:rPr>
              <a:t>Diagnostic Pathway: </a:t>
            </a:r>
          </a:p>
          <a:p>
            <a:pPr algn="l">
              <a:lnSpc>
                <a:spcPts val="3674"/>
              </a:lnSpc>
            </a:pPr>
            <a:r>
              <a:rPr lang="en-US" sz="2499" spc="144" b="true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Objective Testing: </a:t>
            </a:r>
            <a:r>
              <a:rPr lang="en-US" sz="2499" spc="144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Spirometry (FEV₁/FVC ratio &lt;70%), Fractional Exhaled Nitric Oxide (FeNO), and peak expiratory flow variability.</a:t>
            </a:r>
          </a:p>
          <a:p>
            <a:pPr algn="l">
              <a:lnSpc>
                <a:spcPts val="3674"/>
              </a:lnSpc>
            </a:pPr>
            <a:r>
              <a:rPr lang="en-US" sz="2499" spc="144" b="true">
                <a:solidFill>
                  <a:srgbClr val="EED5CF"/>
                </a:solidFill>
                <a:latin typeface="Poppins Bold"/>
                <a:ea typeface="Poppins Bold"/>
                <a:cs typeface="Poppins Bold"/>
                <a:sym typeface="Poppins Bold"/>
              </a:rPr>
              <a:t>Clinical Assessment: </a:t>
            </a:r>
            <a:r>
              <a:rPr lang="en-US" sz="2499" spc="144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Symptom diary, nocturnal symptoms, and atopic history.</a:t>
            </a:r>
          </a:p>
          <a:p>
            <a:pPr algn="l">
              <a:lnSpc>
                <a:spcPts val="3674"/>
              </a:lnSpc>
            </a:pPr>
            <a:r>
              <a:rPr lang="en-US" sz="2499" spc="144" b="true">
                <a:solidFill>
                  <a:srgbClr val="EED5CF"/>
                </a:solidFill>
                <a:latin typeface="Poppins Bold"/>
                <a:ea typeface="Poppins Bold"/>
                <a:cs typeface="Poppins Bold"/>
                <a:sym typeface="Poppins Bold"/>
              </a:rPr>
              <a:t>Risk Stratification: </a:t>
            </a:r>
            <a:r>
              <a:rPr lang="en-US" sz="2499" spc="144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Identifying phenotypes at high risk for potential treatment response (eosinophilic asthma, steroid-resistant asthma) to construct an individualized therapeutic approach.</a:t>
            </a:r>
          </a:p>
        </p:txBody>
      </p:sp>
    </p:spTree>
  </p:cSld>
  <p:clrMapOvr>
    <a:masterClrMapping/>
  </p:clrMapOvr>
  <p:transition spd="fast">
    <p:cover dir="rd"/>
  </p:transition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286000" y="0"/>
            <a:ext cx="12439650" cy="4610100"/>
            <a:chOff x="0" y="0"/>
            <a:chExt cx="3276286" cy="121418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3276286" cy="1214183"/>
            </a:xfrm>
            <a:custGeom>
              <a:avLst/>
              <a:gdLst/>
              <a:ahLst/>
              <a:cxnLst/>
              <a:rect r="r" b="b" t="t" l="l"/>
              <a:pathLst>
                <a:path h="1214183" w="3276286">
                  <a:moveTo>
                    <a:pt x="0" y="0"/>
                  </a:moveTo>
                  <a:lnTo>
                    <a:pt x="3276286" y="0"/>
                  </a:lnTo>
                  <a:lnTo>
                    <a:pt x="3276286" y="1214183"/>
                  </a:lnTo>
                  <a:lnTo>
                    <a:pt x="0" y="1214183"/>
                  </a:lnTo>
                  <a:close/>
                </a:path>
              </a:pathLst>
            </a:custGeom>
            <a:solidFill>
              <a:srgbClr val="144152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3276286" cy="125228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0" y="2438400"/>
            <a:ext cx="5105400" cy="7848600"/>
            <a:chOff x="0" y="0"/>
            <a:chExt cx="790960" cy="1215954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790960" cy="1215953"/>
            </a:xfrm>
            <a:custGeom>
              <a:avLst/>
              <a:gdLst/>
              <a:ahLst/>
              <a:cxnLst/>
              <a:rect r="r" b="b" t="t" l="l"/>
              <a:pathLst>
                <a:path h="1215953" w="790960">
                  <a:moveTo>
                    <a:pt x="395480" y="0"/>
                  </a:moveTo>
                  <a:lnTo>
                    <a:pt x="395480" y="0"/>
                  </a:lnTo>
                  <a:cubicBezTo>
                    <a:pt x="613898" y="0"/>
                    <a:pt x="790960" y="177062"/>
                    <a:pt x="790960" y="395480"/>
                  </a:cubicBezTo>
                  <a:lnTo>
                    <a:pt x="790960" y="820473"/>
                  </a:lnTo>
                  <a:cubicBezTo>
                    <a:pt x="790960" y="1038891"/>
                    <a:pt x="613898" y="1215953"/>
                    <a:pt x="395480" y="1215953"/>
                  </a:cubicBezTo>
                  <a:lnTo>
                    <a:pt x="395480" y="1215953"/>
                  </a:lnTo>
                  <a:cubicBezTo>
                    <a:pt x="177062" y="1215953"/>
                    <a:pt x="0" y="1038891"/>
                    <a:pt x="0" y="820473"/>
                  </a:cubicBezTo>
                  <a:lnTo>
                    <a:pt x="0" y="395480"/>
                  </a:lnTo>
                  <a:cubicBezTo>
                    <a:pt x="0" y="177062"/>
                    <a:pt x="177062" y="0"/>
                    <a:pt x="395480" y="0"/>
                  </a:cubicBezTo>
                  <a:close/>
                </a:path>
              </a:pathLst>
            </a:custGeom>
            <a:blipFill>
              <a:blip r:embed="rId2"/>
              <a:stretch>
                <a:fillRect l="-65370" t="0" r="-65370" b="0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0" y="7734300"/>
            <a:ext cx="5105400" cy="2552700"/>
            <a:chOff x="0" y="0"/>
            <a:chExt cx="16256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625600" cy="812800"/>
            </a:xfrm>
            <a:custGeom>
              <a:avLst/>
              <a:gdLst/>
              <a:ahLst/>
              <a:cxnLst/>
              <a:rect r="r" b="b" t="t" l="l"/>
              <a:pathLst>
                <a:path h="812800" w="1625600">
                  <a:moveTo>
                    <a:pt x="0" y="0"/>
                  </a:moveTo>
                  <a:lnTo>
                    <a:pt x="1625600" y="0"/>
                  </a:lnTo>
                  <a:lnTo>
                    <a:pt x="16256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2"/>
              <a:stretch>
                <a:fillRect l="-69461" t="-218364" r="-69461" b="0"/>
              </a:stretch>
            </a:blipFill>
          </p:spPr>
        </p:sp>
      </p:grpSp>
      <p:grpSp>
        <p:nvGrpSpPr>
          <p:cNvPr name="Group 9" id="9"/>
          <p:cNvGrpSpPr/>
          <p:nvPr/>
        </p:nvGrpSpPr>
        <p:grpSpPr>
          <a:xfrm rot="0">
            <a:off x="13277850" y="1047750"/>
            <a:ext cx="4248150" cy="7524750"/>
            <a:chOff x="0" y="0"/>
            <a:chExt cx="1352645" cy="239594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352645" cy="2395940"/>
            </a:xfrm>
            <a:custGeom>
              <a:avLst/>
              <a:gdLst/>
              <a:ahLst/>
              <a:cxnLst/>
              <a:rect r="r" b="b" t="t" l="l"/>
              <a:pathLst>
                <a:path h="2395940" w="1352645">
                  <a:moveTo>
                    <a:pt x="408222" y="0"/>
                  </a:moveTo>
                  <a:lnTo>
                    <a:pt x="944422" y="0"/>
                  </a:lnTo>
                  <a:cubicBezTo>
                    <a:pt x="1169877" y="0"/>
                    <a:pt x="1352645" y="182767"/>
                    <a:pt x="1352645" y="408222"/>
                  </a:cubicBezTo>
                  <a:lnTo>
                    <a:pt x="1352645" y="1987718"/>
                  </a:lnTo>
                  <a:cubicBezTo>
                    <a:pt x="1352645" y="2213173"/>
                    <a:pt x="1169877" y="2395940"/>
                    <a:pt x="944422" y="2395940"/>
                  </a:cubicBezTo>
                  <a:lnTo>
                    <a:pt x="408222" y="2395940"/>
                  </a:lnTo>
                  <a:cubicBezTo>
                    <a:pt x="299955" y="2395940"/>
                    <a:pt x="196122" y="2352931"/>
                    <a:pt x="119566" y="2276375"/>
                  </a:cubicBezTo>
                  <a:cubicBezTo>
                    <a:pt x="43009" y="2199818"/>
                    <a:pt x="0" y="2095985"/>
                    <a:pt x="0" y="1987718"/>
                  </a:cubicBezTo>
                  <a:lnTo>
                    <a:pt x="0" y="408222"/>
                  </a:lnTo>
                  <a:cubicBezTo>
                    <a:pt x="0" y="182767"/>
                    <a:pt x="182767" y="0"/>
                    <a:pt x="408222" y="0"/>
                  </a:cubicBezTo>
                  <a:close/>
                </a:path>
              </a:pathLst>
            </a:custGeom>
            <a:blipFill>
              <a:blip r:embed="rId3"/>
              <a:stretch>
                <a:fillRect l="-82930" t="0" r="-82930" b="0"/>
              </a:stretch>
            </a:blip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13277850" y="6448425"/>
            <a:ext cx="4248150" cy="2124075"/>
            <a:chOff x="0" y="0"/>
            <a:chExt cx="16256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1625600" cy="812800"/>
            </a:xfrm>
            <a:custGeom>
              <a:avLst/>
              <a:gdLst/>
              <a:ahLst/>
              <a:cxnLst/>
              <a:rect r="r" b="b" t="t" l="l"/>
              <a:pathLst>
                <a:path h="812800" w="1625600">
                  <a:moveTo>
                    <a:pt x="0" y="0"/>
                  </a:moveTo>
                  <a:lnTo>
                    <a:pt x="1625600" y="0"/>
                  </a:lnTo>
                  <a:lnTo>
                    <a:pt x="16256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4"/>
              <a:stretch>
                <a:fillRect l="-78808" t="-243274" r="-78808" b="0"/>
              </a:stretch>
            </a:blipFill>
          </p:spPr>
        </p:sp>
      </p:grpSp>
      <p:sp>
        <p:nvSpPr>
          <p:cNvPr name="Freeform 13" id="13"/>
          <p:cNvSpPr/>
          <p:nvPr/>
        </p:nvSpPr>
        <p:spPr>
          <a:xfrm flipH="false" flipV="false" rot="0">
            <a:off x="2286000" y="0"/>
            <a:ext cx="1409700" cy="1409700"/>
          </a:xfrm>
          <a:custGeom>
            <a:avLst/>
            <a:gdLst/>
            <a:ahLst/>
            <a:cxnLst/>
            <a:rect r="r" b="b" t="t" l="l"/>
            <a:pathLst>
              <a:path h="1409700" w="1409700">
                <a:moveTo>
                  <a:pt x="0" y="0"/>
                </a:moveTo>
                <a:lnTo>
                  <a:pt x="1409700" y="0"/>
                </a:lnTo>
                <a:lnTo>
                  <a:pt x="1409700" y="1409700"/>
                </a:lnTo>
                <a:lnTo>
                  <a:pt x="0" y="14097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4" id="14"/>
          <p:cNvGrpSpPr/>
          <p:nvPr/>
        </p:nvGrpSpPr>
        <p:grpSpPr>
          <a:xfrm rot="-5400000">
            <a:off x="15659100" y="9105900"/>
            <a:ext cx="381000" cy="381000"/>
            <a:chOff x="0" y="0"/>
            <a:chExt cx="100346" cy="100346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16" id="16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7" id="17"/>
          <p:cNvGrpSpPr/>
          <p:nvPr/>
        </p:nvGrpSpPr>
        <p:grpSpPr>
          <a:xfrm rot="-5400000">
            <a:off x="16154400" y="9105900"/>
            <a:ext cx="381000" cy="381000"/>
            <a:chOff x="0" y="0"/>
            <a:chExt cx="100346" cy="100346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DAA9E"/>
            </a:solidFill>
            <a:ln cap="sq">
              <a:noFill/>
              <a:prstDash val="solid"/>
              <a:miter/>
            </a:ln>
          </p:spPr>
        </p:sp>
        <p:sp>
          <p:nvSpPr>
            <p:cNvPr name="TextBox 19" id="19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0" id="20"/>
          <p:cNvGrpSpPr/>
          <p:nvPr/>
        </p:nvGrpSpPr>
        <p:grpSpPr>
          <a:xfrm rot="-5400000">
            <a:off x="16649700" y="9105900"/>
            <a:ext cx="381000" cy="381000"/>
            <a:chOff x="0" y="0"/>
            <a:chExt cx="100346" cy="100346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EED5CF"/>
            </a:solidFill>
            <a:ln cap="sq">
              <a:noFill/>
              <a:prstDash val="solid"/>
              <a:miter/>
            </a:ln>
          </p:spPr>
        </p:sp>
        <p:sp>
          <p:nvSpPr>
            <p:cNvPr name="TextBox 22" id="22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3" id="23"/>
          <p:cNvGrpSpPr/>
          <p:nvPr/>
        </p:nvGrpSpPr>
        <p:grpSpPr>
          <a:xfrm rot="-5400000">
            <a:off x="17145000" y="9105900"/>
            <a:ext cx="381000" cy="381000"/>
            <a:chOff x="0" y="0"/>
            <a:chExt cx="100346" cy="100346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F7EAE7"/>
            </a:solidFill>
            <a:ln cap="sq">
              <a:noFill/>
              <a:prstDash val="solid"/>
              <a:miter/>
            </a:ln>
          </p:spPr>
        </p:sp>
        <p:sp>
          <p:nvSpPr>
            <p:cNvPr name="TextBox 25" id="25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6" id="26"/>
          <p:cNvGrpSpPr/>
          <p:nvPr/>
        </p:nvGrpSpPr>
        <p:grpSpPr>
          <a:xfrm rot="0">
            <a:off x="1863050" y="505987"/>
            <a:ext cx="53728" cy="53728"/>
            <a:chOff x="0" y="0"/>
            <a:chExt cx="812800" cy="812800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1B3A2"/>
            </a:solidFill>
          </p:spPr>
        </p:sp>
        <p:sp>
          <p:nvSpPr>
            <p:cNvPr name="TextBox 28" id="28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74078" lIns="74078" bIns="74078" rIns="74078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AutoShape 29" id="29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91150" y="1942973"/>
            <a:ext cx="1181100" cy="0"/>
          </a:xfrm>
          <a:prstGeom prst="line">
            <a:avLst/>
          </a:prstGeom>
          <a:ln cap="flat" w="133350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30" id="30"/>
          <p:cNvSpPr/>
          <p:nvPr/>
        </p:nvSpPr>
        <p:spPr>
          <a:xfrm flipH="false" flipV="false" rot="0">
            <a:off x="0" y="0"/>
            <a:ext cx="2286000" cy="915939"/>
          </a:xfrm>
          <a:custGeom>
            <a:avLst/>
            <a:gdLst/>
            <a:ahLst/>
            <a:cxnLst/>
            <a:rect r="r" b="b" t="t" l="l"/>
            <a:pathLst>
              <a:path h="915939" w="2286000">
                <a:moveTo>
                  <a:pt x="0" y="0"/>
                </a:moveTo>
                <a:lnTo>
                  <a:pt x="2286000" y="0"/>
                </a:lnTo>
                <a:lnTo>
                  <a:pt x="2286000" y="915939"/>
                </a:lnTo>
                <a:lnTo>
                  <a:pt x="0" y="91593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31" id="31"/>
          <p:cNvSpPr txBox="true"/>
          <p:nvPr/>
        </p:nvSpPr>
        <p:spPr>
          <a:xfrm rot="0">
            <a:off x="5391150" y="1933448"/>
            <a:ext cx="8305800" cy="26766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44"/>
              </a:lnSpc>
            </a:pPr>
            <a:r>
              <a:rPr lang="en-US" sz="5600" b="true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Role of Community Nurses and Primary Care Teams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5259015" y="4594097"/>
            <a:ext cx="7772400" cy="47023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443"/>
              </a:lnSpc>
            </a:pPr>
            <a:r>
              <a:rPr lang="en-US" sz="20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Perform a comprehensive evaluation that addresses biomedical, psychological, and social factors.</a:t>
            </a:r>
          </a:p>
          <a:p>
            <a:pPr algn="just">
              <a:lnSpc>
                <a:spcPts val="3443"/>
              </a:lnSpc>
            </a:pPr>
          </a:p>
          <a:p>
            <a:pPr algn="just">
              <a:lnSpc>
                <a:spcPts val="3443"/>
              </a:lnSpc>
            </a:pPr>
            <a:r>
              <a:rPr lang="en-US" sz="20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Develop individualized asthma action plans and assess adherence by utilizing motivational interviewing.</a:t>
            </a:r>
          </a:p>
          <a:p>
            <a:pPr algn="just">
              <a:lnSpc>
                <a:spcPts val="3443"/>
              </a:lnSpc>
            </a:pPr>
          </a:p>
          <a:p>
            <a:pPr algn="just">
              <a:lnSpc>
                <a:spcPts val="3443"/>
              </a:lnSpc>
            </a:pPr>
            <a:r>
              <a:rPr lang="en-US" sz="20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Promote continuity of care through coordination with physicians, pharmacists, and respiratory specialists.</a:t>
            </a:r>
          </a:p>
          <a:p>
            <a:pPr algn="just">
              <a:lnSpc>
                <a:spcPts val="3443"/>
              </a:lnSpc>
            </a:pPr>
          </a:p>
          <a:p>
            <a:pPr algn="just">
              <a:lnSpc>
                <a:spcPts val="3443"/>
              </a:lnSpc>
            </a:pPr>
            <a:r>
              <a:rPr lang="en-US" b="true" sz="20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Participate in anticipatory care planning to reduce emergency department admissions.</a:t>
            </a:r>
          </a:p>
        </p:txBody>
      </p:sp>
    </p:spTree>
  </p:cSld>
  <p:clrMapOvr>
    <a:masterClrMapping/>
  </p:clrMapOvr>
  <p:transition spd="fast">
    <p:circle/>
  </p:transition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7048500" y="7181850"/>
            <a:ext cx="2095500" cy="2095500"/>
            <a:chOff x="0" y="0"/>
            <a:chExt cx="551901" cy="551901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51901" cy="551901"/>
            </a:xfrm>
            <a:custGeom>
              <a:avLst/>
              <a:gdLst/>
              <a:ahLst/>
              <a:cxnLst/>
              <a:rect r="r" b="b" t="t" l="l"/>
              <a:pathLst>
                <a:path h="551901" w="551901">
                  <a:moveTo>
                    <a:pt x="275951" y="0"/>
                  </a:moveTo>
                  <a:cubicBezTo>
                    <a:pt x="123547" y="0"/>
                    <a:pt x="0" y="123547"/>
                    <a:pt x="0" y="275951"/>
                  </a:cubicBezTo>
                  <a:cubicBezTo>
                    <a:pt x="0" y="428354"/>
                    <a:pt x="123547" y="551901"/>
                    <a:pt x="275951" y="551901"/>
                  </a:cubicBezTo>
                  <a:cubicBezTo>
                    <a:pt x="428354" y="551901"/>
                    <a:pt x="551901" y="428354"/>
                    <a:pt x="551901" y="275951"/>
                  </a:cubicBezTo>
                  <a:cubicBezTo>
                    <a:pt x="551901" y="123547"/>
                    <a:pt x="428354" y="0"/>
                    <a:pt x="27595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23850" cap="sq">
              <a:solidFill>
                <a:srgbClr val="D59586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51741" y="13641"/>
              <a:ext cx="448420" cy="4865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7620000" y="7753350"/>
            <a:ext cx="952500" cy="952500"/>
            <a:chOff x="0" y="0"/>
            <a:chExt cx="250864" cy="250864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50864" cy="250864"/>
            </a:xfrm>
            <a:custGeom>
              <a:avLst/>
              <a:gdLst/>
              <a:ahLst/>
              <a:cxnLst/>
              <a:rect r="r" b="b" t="t" l="l"/>
              <a:pathLst>
                <a:path h="250864" w="250864">
                  <a:moveTo>
                    <a:pt x="125432" y="0"/>
                  </a:moveTo>
                  <a:cubicBezTo>
                    <a:pt x="56158" y="0"/>
                    <a:pt x="0" y="56158"/>
                    <a:pt x="0" y="125432"/>
                  </a:cubicBezTo>
                  <a:cubicBezTo>
                    <a:pt x="0" y="194706"/>
                    <a:pt x="56158" y="250864"/>
                    <a:pt x="125432" y="250864"/>
                  </a:cubicBezTo>
                  <a:cubicBezTo>
                    <a:pt x="194706" y="250864"/>
                    <a:pt x="250864" y="194706"/>
                    <a:pt x="250864" y="125432"/>
                  </a:cubicBezTo>
                  <a:cubicBezTo>
                    <a:pt x="250864" y="56158"/>
                    <a:pt x="194706" y="0"/>
                    <a:pt x="125432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23519" y="-14581"/>
              <a:ext cx="203827" cy="24192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3638550" y="0"/>
            <a:ext cx="5562600" cy="4743450"/>
            <a:chOff x="0" y="0"/>
            <a:chExt cx="1465047" cy="1249304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465047" cy="1249304"/>
            </a:xfrm>
            <a:custGeom>
              <a:avLst/>
              <a:gdLst/>
              <a:ahLst/>
              <a:cxnLst/>
              <a:rect r="r" b="b" t="t" l="l"/>
              <a:pathLst>
                <a:path h="1249304" w="1465047">
                  <a:moveTo>
                    <a:pt x="0" y="0"/>
                  </a:moveTo>
                  <a:lnTo>
                    <a:pt x="1465047" y="0"/>
                  </a:lnTo>
                  <a:lnTo>
                    <a:pt x="1465047" y="1249304"/>
                  </a:lnTo>
                  <a:lnTo>
                    <a:pt x="0" y="1249304"/>
                  </a:lnTo>
                  <a:close/>
                </a:path>
              </a:pathLst>
            </a:custGeom>
            <a:solidFill>
              <a:srgbClr val="144152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1465047" cy="128740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8115300" y="0"/>
            <a:ext cx="1085850" cy="1085850"/>
          </a:xfrm>
          <a:custGeom>
            <a:avLst/>
            <a:gdLst/>
            <a:ahLst/>
            <a:cxnLst/>
            <a:rect r="r" b="b" t="t" l="l"/>
            <a:pathLst>
              <a:path h="1085850" w="1085850">
                <a:moveTo>
                  <a:pt x="0" y="0"/>
                </a:moveTo>
                <a:lnTo>
                  <a:pt x="1085850" y="0"/>
                </a:lnTo>
                <a:lnTo>
                  <a:pt x="1085850" y="1085850"/>
                </a:lnTo>
                <a:lnTo>
                  <a:pt x="0" y="108585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2" id="12"/>
          <p:cNvGrpSpPr/>
          <p:nvPr/>
        </p:nvGrpSpPr>
        <p:grpSpPr>
          <a:xfrm rot="-10800000">
            <a:off x="8115300" y="5734050"/>
            <a:ext cx="381000" cy="381000"/>
            <a:chOff x="0" y="0"/>
            <a:chExt cx="100346" cy="100346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14" id="14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-10800000">
            <a:off x="8115300" y="5238750"/>
            <a:ext cx="381000" cy="381000"/>
            <a:chOff x="0" y="0"/>
            <a:chExt cx="100346" cy="100346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DAA9E"/>
            </a:solidFill>
            <a:ln cap="sq">
              <a:noFill/>
              <a:prstDash val="solid"/>
              <a:miter/>
            </a:ln>
          </p:spPr>
        </p:sp>
        <p:sp>
          <p:nvSpPr>
            <p:cNvPr name="TextBox 17" id="17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-10800000">
            <a:off x="8115300" y="4743450"/>
            <a:ext cx="381000" cy="381000"/>
            <a:chOff x="0" y="0"/>
            <a:chExt cx="100346" cy="100346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EED5CF"/>
            </a:solidFill>
            <a:ln cap="sq">
              <a:noFill/>
              <a:prstDash val="solid"/>
              <a:miter/>
            </a:ln>
          </p:spPr>
        </p:sp>
        <p:sp>
          <p:nvSpPr>
            <p:cNvPr name="TextBox 20" id="20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1" id="21"/>
          <p:cNvGrpSpPr/>
          <p:nvPr/>
        </p:nvGrpSpPr>
        <p:grpSpPr>
          <a:xfrm rot="-10800000">
            <a:off x="8115300" y="4248150"/>
            <a:ext cx="381000" cy="381000"/>
            <a:chOff x="0" y="0"/>
            <a:chExt cx="100346" cy="100346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F7EAE7"/>
            </a:solidFill>
            <a:ln cap="sq">
              <a:noFill/>
              <a:prstDash val="solid"/>
              <a:miter/>
            </a:ln>
          </p:spPr>
        </p:sp>
        <p:sp>
          <p:nvSpPr>
            <p:cNvPr name="TextBox 23" id="23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0">
            <a:off x="1863050" y="505987"/>
            <a:ext cx="53728" cy="53728"/>
            <a:chOff x="0" y="0"/>
            <a:chExt cx="812800" cy="81280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1B3A2"/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74078" lIns="74078" bIns="74078" rIns="74078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AutoShape 27" id="2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382250" y="1827370"/>
            <a:ext cx="1181100" cy="0"/>
          </a:xfrm>
          <a:prstGeom prst="line">
            <a:avLst/>
          </a:prstGeom>
          <a:ln cap="flat" w="133350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28" id="28"/>
          <p:cNvSpPr/>
          <p:nvPr/>
        </p:nvSpPr>
        <p:spPr>
          <a:xfrm flipH="false" flipV="false" rot="0">
            <a:off x="0" y="0"/>
            <a:ext cx="2286000" cy="915939"/>
          </a:xfrm>
          <a:custGeom>
            <a:avLst/>
            <a:gdLst/>
            <a:ahLst/>
            <a:cxnLst/>
            <a:rect r="r" b="b" t="t" l="l"/>
            <a:pathLst>
              <a:path h="915939" w="2286000">
                <a:moveTo>
                  <a:pt x="0" y="0"/>
                </a:moveTo>
                <a:lnTo>
                  <a:pt x="2286000" y="0"/>
                </a:lnTo>
                <a:lnTo>
                  <a:pt x="2286000" y="915939"/>
                </a:lnTo>
                <a:lnTo>
                  <a:pt x="0" y="91593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29" id="29"/>
          <p:cNvSpPr/>
          <p:nvPr/>
        </p:nvSpPr>
        <p:spPr>
          <a:xfrm flipH="false" flipV="false" rot="0">
            <a:off x="-628270" y="6229350"/>
            <a:ext cx="8743570" cy="4358553"/>
          </a:xfrm>
          <a:custGeom>
            <a:avLst/>
            <a:gdLst/>
            <a:ahLst/>
            <a:cxnLst/>
            <a:rect r="r" b="b" t="t" l="l"/>
            <a:pathLst>
              <a:path h="4358553" w="8743570">
                <a:moveTo>
                  <a:pt x="0" y="0"/>
                </a:moveTo>
                <a:lnTo>
                  <a:pt x="8743570" y="0"/>
                </a:lnTo>
                <a:lnTo>
                  <a:pt x="8743570" y="4358553"/>
                </a:lnTo>
                <a:lnTo>
                  <a:pt x="0" y="435855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-33654" r="0" b="0"/>
            </a:stretch>
          </a:blipFill>
        </p:spPr>
      </p:sp>
      <p:sp>
        <p:nvSpPr>
          <p:cNvPr name="Freeform 30" id="30"/>
          <p:cNvSpPr/>
          <p:nvPr/>
        </p:nvSpPr>
        <p:spPr>
          <a:xfrm flipH="false" flipV="false" rot="0">
            <a:off x="3638550" y="264605"/>
            <a:ext cx="5562600" cy="4478845"/>
          </a:xfrm>
          <a:custGeom>
            <a:avLst/>
            <a:gdLst/>
            <a:ahLst/>
            <a:cxnLst/>
            <a:rect r="r" b="b" t="t" l="l"/>
            <a:pathLst>
              <a:path h="4478845" w="5562600">
                <a:moveTo>
                  <a:pt x="0" y="0"/>
                </a:moveTo>
                <a:lnTo>
                  <a:pt x="5562600" y="0"/>
                </a:lnTo>
                <a:lnTo>
                  <a:pt x="5562600" y="4478845"/>
                </a:lnTo>
                <a:lnTo>
                  <a:pt x="0" y="447884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-19064" b="0"/>
            </a:stretch>
          </a:blipFill>
        </p:spPr>
      </p:sp>
      <p:sp>
        <p:nvSpPr>
          <p:cNvPr name="TextBox 31" id="31"/>
          <p:cNvSpPr txBox="true"/>
          <p:nvPr/>
        </p:nvSpPr>
        <p:spPr>
          <a:xfrm rot="0">
            <a:off x="10382250" y="1968032"/>
            <a:ext cx="8244273" cy="227154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852"/>
              </a:lnSpc>
            </a:pPr>
            <a:r>
              <a:rPr lang="en-US" sz="4720" b="true">
                <a:solidFill>
                  <a:srgbClr val="417DB5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Comorbidities and Multimorbidity Considerations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10329008" y="4258629"/>
            <a:ext cx="7540565" cy="54380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935"/>
              </a:lnSpc>
            </a:pPr>
            <a:r>
              <a:rPr lang="en-US" sz="23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Common coexisting conditions: allergic rhinitis, eczema, obesity, gastroesophageal reflux, and depression. </a:t>
            </a:r>
          </a:p>
          <a:p>
            <a:pPr algn="just">
              <a:lnSpc>
                <a:spcPts val="3935"/>
              </a:lnSpc>
            </a:pPr>
          </a:p>
          <a:p>
            <a:pPr algn="just">
              <a:lnSpc>
                <a:spcPts val="3935"/>
              </a:lnSpc>
            </a:pPr>
            <a:r>
              <a:rPr lang="en-US" sz="23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Clinical implications: comorbidities exacerbate disease burden, complicate treatment, and decrease quality of life. </a:t>
            </a:r>
          </a:p>
          <a:p>
            <a:pPr algn="just">
              <a:lnSpc>
                <a:spcPts val="3935"/>
              </a:lnSpc>
            </a:pPr>
          </a:p>
          <a:p>
            <a:pPr algn="just">
              <a:lnSpc>
                <a:spcPts val="3935"/>
              </a:lnSpc>
            </a:pPr>
            <a:r>
              <a:rPr lang="en-US" b="true" sz="23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Integrated care pathways should encompass multimorbidity using a biopsychosocial framework.</a:t>
            </a:r>
          </a:p>
        </p:txBody>
      </p:sp>
    </p:spTree>
  </p:cSld>
  <p:clrMapOvr>
    <a:masterClrMapping/>
  </p:clrMapOvr>
  <p:transition spd="fast">
    <p:cover dir="rd"/>
  </p:transition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286000" y="0"/>
            <a:ext cx="12439650" cy="4610100"/>
            <a:chOff x="0" y="0"/>
            <a:chExt cx="3276286" cy="121418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3276286" cy="1214183"/>
            </a:xfrm>
            <a:custGeom>
              <a:avLst/>
              <a:gdLst/>
              <a:ahLst/>
              <a:cxnLst/>
              <a:rect r="r" b="b" t="t" l="l"/>
              <a:pathLst>
                <a:path h="1214183" w="3276286">
                  <a:moveTo>
                    <a:pt x="0" y="0"/>
                  </a:moveTo>
                  <a:lnTo>
                    <a:pt x="3276286" y="0"/>
                  </a:lnTo>
                  <a:lnTo>
                    <a:pt x="3276286" y="1214183"/>
                  </a:lnTo>
                  <a:lnTo>
                    <a:pt x="0" y="1214183"/>
                  </a:lnTo>
                  <a:close/>
                </a:path>
              </a:pathLst>
            </a:custGeom>
            <a:solidFill>
              <a:srgbClr val="144152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3276286" cy="125228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3277850" y="1047750"/>
            <a:ext cx="4248150" cy="7524750"/>
            <a:chOff x="0" y="0"/>
            <a:chExt cx="1352645" cy="239594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352645" cy="2395940"/>
            </a:xfrm>
            <a:custGeom>
              <a:avLst/>
              <a:gdLst/>
              <a:ahLst/>
              <a:cxnLst/>
              <a:rect r="r" b="b" t="t" l="l"/>
              <a:pathLst>
                <a:path h="2395940" w="1352645">
                  <a:moveTo>
                    <a:pt x="408222" y="0"/>
                  </a:moveTo>
                  <a:lnTo>
                    <a:pt x="944422" y="0"/>
                  </a:lnTo>
                  <a:cubicBezTo>
                    <a:pt x="1169877" y="0"/>
                    <a:pt x="1352645" y="182767"/>
                    <a:pt x="1352645" y="408222"/>
                  </a:cubicBezTo>
                  <a:lnTo>
                    <a:pt x="1352645" y="1987718"/>
                  </a:lnTo>
                  <a:cubicBezTo>
                    <a:pt x="1352645" y="2213173"/>
                    <a:pt x="1169877" y="2395940"/>
                    <a:pt x="944422" y="2395940"/>
                  </a:cubicBezTo>
                  <a:lnTo>
                    <a:pt x="408222" y="2395940"/>
                  </a:lnTo>
                  <a:cubicBezTo>
                    <a:pt x="299955" y="2395940"/>
                    <a:pt x="196122" y="2352931"/>
                    <a:pt x="119566" y="2276375"/>
                  </a:cubicBezTo>
                  <a:cubicBezTo>
                    <a:pt x="43009" y="2199818"/>
                    <a:pt x="0" y="2095985"/>
                    <a:pt x="0" y="1987718"/>
                  </a:cubicBezTo>
                  <a:lnTo>
                    <a:pt x="0" y="408222"/>
                  </a:lnTo>
                  <a:cubicBezTo>
                    <a:pt x="0" y="182767"/>
                    <a:pt x="182767" y="0"/>
                    <a:pt x="408222" y="0"/>
                  </a:cubicBezTo>
                  <a:close/>
                </a:path>
              </a:pathLst>
            </a:custGeom>
            <a:blipFill>
              <a:blip r:embed="rId2"/>
              <a:stretch>
                <a:fillRect l="-88382" t="0" r="-88382" b="0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13277850" y="6448425"/>
            <a:ext cx="4248150" cy="2124075"/>
            <a:chOff x="0" y="0"/>
            <a:chExt cx="16256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625600" cy="812800"/>
            </a:xfrm>
            <a:custGeom>
              <a:avLst/>
              <a:gdLst/>
              <a:ahLst/>
              <a:cxnLst/>
              <a:rect r="r" b="b" t="t" l="l"/>
              <a:pathLst>
                <a:path h="812800" w="1625600">
                  <a:moveTo>
                    <a:pt x="0" y="0"/>
                  </a:moveTo>
                  <a:lnTo>
                    <a:pt x="1625600" y="0"/>
                  </a:lnTo>
                  <a:lnTo>
                    <a:pt x="16256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2"/>
              <a:stretch>
                <a:fillRect l="-88007" t="-253298" r="-88007" b="0"/>
              </a:stretch>
            </a:blipFill>
          </p:spPr>
        </p:sp>
      </p:grpSp>
      <p:sp>
        <p:nvSpPr>
          <p:cNvPr name="Freeform 9" id="9"/>
          <p:cNvSpPr/>
          <p:nvPr/>
        </p:nvSpPr>
        <p:spPr>
          <a:xfrm flipH="false" flipV="false" rot="0">
            <a:off x="2286000" y="0"/>
            <a:ext cx="1409700" cy="1409700"/>
          </a:xfrm>
          <a:custGeom>
            <a:avLst/>
            <a:gdLst/>
            <a:ahLst/>
            <a:cxnLst/>
            <a:rect r="r" b="b" t="t" l="l"/>
            <a:pathLst>
              <a:path h="1409700" w="1409700">
                <a:moveTo>
                  <a:pt x="0" y="0"/>
                </a:moveTo>
                <a:lnTo>
                  <a:pt x="1409700" y="0"/>
                </a:lnTo>
                <a:lnTo>
                  <a:pt x="1409700" y="1409700"/>
                </a:lnTo>
                <a:lnTo>
                  <a:pt x="0" y="14097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0" id="10"/>
          <p:cNvGrpSpPr/>
          <p:nvPr/>
        </p:nvGrpSpPr>
        <p:grpSpPr>
          <a:xfrm rot="-5400000">
            <a:off x="15659100" y="9105900"/>
            <a:ext cx="381000" cy="381000"/>
            <a:chOff x="0" y="0"/>
            <a:chExt cx="100346" cy="100346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12" id="12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-5400000">
            <a:off x="16154400" y="9105900"/>
            <a:ext cx="381000" cy="381000"/>
            <a:chOff x="0" y="0"/>
            <a:chExt cx="100346" cy="100346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DAA9E"/>
            </a:solidFill>
            <a:ln cap="sq">
              <a:noFill/>
              <a:prstDash val="solid"/>
              <a:miter/>
            </a:ln>
          </p:spPr>
        </p:sp>
        <p:sp>
          <p:nvSpPr>
            <p:cNvPr name="TextBox 15" id="15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6" id="16"/>
          <p:cNvGrpSpPr/>
          <p:nvPr/>
        </p:nvGrpSpPr>
        <p:grpSpPr>
          <a:xfrm rot="-5400000">
            <a:off x="16649700" y="9105900"/>
            <a:ext cx="381000" cy="381000"/>
            <a:chOff x="0" y="0"/>
            <a:chExt cx="100346" cy="100346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EED5CF"/>
            </a:solidFill>
            <a:ln cap="sq">
              <a:noFill/>
              <a:prstDash val="solid"/>
              <a:miter/>
            </a:ln>
          </p:spPr>
        </p:sp>
        <p:sp>
          <p:nvSpPr>
            <p:cNvPr name="TextBox 18" id="18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-5400000">
            <a:off x="17145000" y="9105900"/>
            <a:ext cx="381000" cy="381000"/>
            <a:chOff x="0" y="0"/>
            <a:chExt cx="100346" cy="100346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F7EAE7"/>
            </a:solidFill>
            <a:ln cap="sq">
              <a:noFill/>
              <a:prstDash val="solid"/>
              <a:miter/>
            </a:ln>
          </p:spPr>
        </p:sp>
        <p:sp>
          <p:nvSpPr>
            <p:cNvPr name="TextBox 21" id="21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2" id="22"/>
          <p:cNvGrpSpPr/>
          <p:nvPr/>
        </p:nvGrpSpPr>
        <p:grpSpPr>
          <a:xfrm rot="0">
            <a:off x="1863050" y="505987"/>
            <a:ext cx="53728" cy="53728"/>
            <a:chOff x="0" y="0"/>
            <a:chExt cx="812800" cy="812800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1B3A2"/>
            </a:solidFill>
          </p:spPr>
        </p:sp>
        <p:sp>
          <p:nvSpPr>
            <p:cNvPr name="TextBox 24" id="24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74078" lIns="74078" bIns="74078" rIns="74078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AutoShape 25" id="2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91150" y="1942973"/>
            <a:ext cx="1181100" cy="0"/>
          </a:xfrm>
          <a:prstGeom prst="line">
            <a:avLst/>
          </a:prstGeom>
          <a:ln cap="flat" w="133350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26" id="26"/>
          <p:cNvSpPr/>
          <p:nvPr/>
        </p:nvSpPr>
        <p:spPr>
          <a:xfrm flipH="false" flipV="false" rot="0">
            <a:off x="0" y="0"/>
            <a:ext cx="2286000" cy="915939"/>
          </a:xfrm>
          <a:custGeom>
            <a:avLst/>
            <a:gdLst/>
            <a:ahLst/>
            <a:cxnLst/>
            <a:rect r="r" b="b" t="t" l="l"/>
            <a:pathLst>
              <a:path h="915939" w="2286000">
                <a:moveTo>
                  <a:pt x="0" y="0"/>
                </a:moveTo>
                <a:lnTo>
                  <a:pt x="2286000" y="0"/>
                </a:lnTo>
                <a:lnTo>
                  <a:pt x="2286000" y="915939"/>
                </a:lnTo>
                <a:lnTo>
                  <a:pt x="0" y="91593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27" id="27"/>
          <p:cNvSpPr/>
          <p:nvPr/>
        </p:nvSpPr>
        <p:spPr>
          <a:xfrm flipH="false" flipV="false" rot="0">
            <a:off x="683462" y="4889372"/>
            <a:ext cx="2412903" cy="2174629"/>
          </a:xfrm>
          <a:custGeom>
            <a:avLst/>
            <a:gdLst/>
            <a:ahLst/>
            <a:cxnLst/>
            <a:rect r="r" b="b" t="t" l="l"/>
            <a:pathLst>
              <a:path h="2174629" w="2412903">
                <a:moveTo>
                  <a:pt x="0" y="0"/>
                </a:moveTo>
                <a:lnTo>
                  <a:pt x="2412903" y="0"/>
                </a:lnTo>
                <a:lnTo>
                  <a:pt x="2412903" y="2174629"/>
                </a:lnTo>
                <a:lnTo>
                  <a:pt x="0" y="217462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654550" y="7380256"/>
            <a:ext cx="3569698" cy="2498789"/>
          </a:xfrm>
          <a:custGeom>
            <a:avLst/>
            <a:gdLst/>
            <a:ahLst/>
            <a:cxnLst/>
            <a:rect r="r" b="b" t="t" l="l"/>
            <a:pathLst>
              <a:path h="2498789" w="3569698">
                <a:moveTo>
                  <a:pt x="0" y="0"/>
                </a:moveTo>
                <a:lnTo>
                  <a:pt x="3569698" y="0"/>
                </a:lnTo>
                <a:lnTo>
                  <a:pt x="3569698" y="2498788"/>
                </a:lnTo>
                <a:lnTo>
                  <a:pt x="0" y="249878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29" id="29"/>
          <p:cNvSpPr txBox="true"/>
          <p:nvPr/>
        </p:nvSpPr>
        <p:spPr>
          <a:xfrm rot="0">
            <a:off x="5391150" y="1933448"/>
            <a:ext cx="7886700" cy="18003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44"/>
              </a:lnSpc>
            </a:pPr>
            <a:r>
              <a:rPr lang="en-US" sz="5600" b="true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Prevention and Public Health Strategies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3917628" y="4784597"/>
            <a:ext cx="9123002" cy="38450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53387" indent="-226693" lvl="1">
              <a:lnSpc>
                <a:spcPts val="3443"/>
              </a:lnSpc>
              <a:buFont typeface="Arial"/>
              <a:buChar char="•"/>
            </a:pPr>
            <a:r>
              <a:rPr lang="en-US" b="true" sz="20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Primary Prevention: Pollution mitigation policies, smoking cessation, and maternal education regarding children's respiratory health.</a:t>
            </a:r>
          </a:p>
          <a:p>
            <a:pPr algn="just" marL="453387" indent="-226693" lvl="1">
              <a:lnSpc>
                <a:spcPts val="3443"/>
              </a:lnSpc>
              <a:buFont typeface="Arial"/>
              <a:buChar char="•"/>
            </a:pPr>
            <a:r>
              <a:rPr lang="en-US" b="true" sz="20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Secondary Prevention: Diagnosis in primary care, using spirometry screening.</a:t>
            </a:r>
          </a:p>
          <a:p>
            <a:pPr algn="just" marL="453387" indent="-226693" lvl="1">
              <a:lnSpc>
                <a:spcPts val="3443"/>
              </a:lnSpc>
              <a:buFont typeface="Arial"/>
              <a:buChar char="•"/>
            </a:pPr>
            <a:r>
              <a:rPr lang="en-US" b="true" sz="20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Tertiary Prevention: Community-based self-management programs and patient empowerment programs</a:t>
            </a:r>
          </a:p>
          <a:p>
            <a:pPr algn="just" marL="453387" indent="-226693" lvl="1">
              <a:lnSpc>
                <a:spcPts val="3443"/>
              </a:lnSpc>
              <a:buFont typeface="Arial"/>
              <a:buChar char="•"/>
            </a:pPr>
            <a:r>
              <a:rPr lang="en-US" b="true" sz="20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Policy Alignment: Aligned to the NHS Long Term Plan (2019) to reduce health inequalities in the context of respiratory health.</a:t>
            </a:r>
          </a:p>
        </p:txBody>
      </p:sp>
    </p:spTree>
  </p:cSld>
  <p:clrMapOvr>
    <a:masterClrMapping/>
  </p:clrMapOvr>
  <p:transition spd="fast">
    <p:circle/>
  </p:transition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705600" y="5543550"/>
            <a:ext cx="2095500" cy="2095500"/>
            <a:chOff x="0" y="0"/>
            <a:chExt cx="551901" cy="551901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51901" cy="551901"/>
            </a:xfrm>
            <a:custGeom>
              <a:avLst/>
              <a:gdLst/>
              <a:ahLst/>
              <a:cxnLst/>
              <a:rect r="r" b="b" t="t" l="l"/>
              <a:pathLst>
                <a:path h="551901" w="551901">
                  <a:moveTo>
                    <a:pt x="275951" y="0"/>
                  </a:moveTo>
                  <a:cubicBezTo>
                    <a:pt x="123547" y="0"/>
                    <a:pt x="0" y="123547"/>
                    <a:pt x="0" y="275951"/>
                  </a:cubicBezTo>
                  <a:cubicBezTo>
                    <a:pt x="0" y="428354"/>
                    <a:pt x="123547" y="551901"/>
                    <a:pt x="275951" y="551901"/>
                  </a:cubicBezTo>
                  <a:cubicBezTo>
                    <a:pt x="428354" y="551901"/>
                    <a:pt x="551901" y="428354"/>
                    <a:pt x="551901" y="275951"/>
                  </a:cubicBezTo>
                  <a:cubicBezTo>
                    <a:pt x="551901" y="123547"/>
                    <a:pt x="428354" y="0"/>
                    <a:pt x="27595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23850" cap="sq">
              <a:solidFill>
                <a:srgbClr val="D59586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51741" y="13641"/>
              <a:ext cx="448420" cy="4865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7277100" y="6115050"/>
            <a:ext cx="952500" cy="952500"/>
            <a:chOff x="0" y="0"/>
            <a:chExt cx="250864" cy="250864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50864" cy="250864"/>
            </a:xfrm>
            <a:custGeom>
              <a:avLst/>
              <a:gdLst/>
              <a:ahLst/>
              <a:cxnLst/>
              <a:rect r="r" b="b" t="t" l="l"/>
              <a:pathLst>
                <a:path h="250864" w="250864">
                  <a:moveTo>
                    <a:pt x="125432" y="0"/>
                  </a:moveTo>
                  <a:cubicBezTo>
                    <a:pt x="56158" y="0"/>
                    <a:pt x="0" y="56158"/>
                    <a:pt x="0" y="125432"/>
                  </a:cubicBezTo>
                  <a:cubicBezTo>
                    <a:pt x="0" y="194706"/>
                    <a:pt x="56158" y="250864"/>
                    <a:pt x="125432" y="250864"/>
                  </a:cubicBezTo>
                  <a:cubicBezTo>
                    <a:pt x="194706" y="250864"/>
                    <a:pt x="250864" y="194706"/>
                    <a:pt x="250864" y="125432"/>
                  </a:cubicBezTo>
                  <a:cubicBezTo>
                    <a:pt x="250864" y="56158"/>
                    <a:pt x="194706" y="0"/>
                    <a:pt x="125432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23519" y="-14581"/>
              <a:ext cx="203827" cy="24192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3638550" y="0"/>
            <a:ext cx="5562600" cy="6591300"/>
            <a:chOff x="0" y="0"/>
            <a:chExt cx="1465047" cy="173598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465047" cy="1735980"/>
            </a:xfrm>
            <a:custGeom>
              <a:avLst/>
              <a:gdLst/>
              <a:ahLst/>
              <a:cxnLst/>
              <a:rect r="r" b="b" t="t" l="l"/>
              <a:pathLst>
                <a:path h="1735980" w="1465047">
                  <a:moveTo>
                    <a:pt x="0" y="0"/>
                  </a:moveTo>
                  <a:lnTo>
                    <a:pt x="1465047" y="0"/>
                  </a:lnTo>
                  <a:lnTo>
                    <a:pt x="1465047" y="1735980"/>
                  </a:lnTo>
                  <a:lnTo>
                    <a:pt x="0" y="1735980"/>
                  </a:lnTo>
                  <a:close/>
                </a:path>
              </a:pathLst>
            </a:custGeom>
            <a:solidFill>
              <a:srgbClr val="144152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1465047" cy="177408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914400" y="1085850"/>
            <a:ext cx="6838950" cy="8286750"/>
            <a:chOff x="0" y="0"/>
            <a:chExt cx="2177576" cy="263856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177576" cy="2638567"/>
            </a:xfrm>
            <a:custGeom>
              <a:avLst/>
              <a:gdLst/>
              <a:ahLst/>
              <a:cxnLst/>
              <a:rect r="r" b="b" t="t" l="l"/>
              <a:pathLst>
                <a:path h="2638567" w="2177576">
                  <a:moveTo>
                    <a:pt x="407532" y="0"/>
                  </a:moveTo>
                  <a:lnTo>
                    <a:pt x="1770044" y="0"/>
                  </a:lnTo>
                  <a:cubicBezTo>
                    <a:pt x="1995118" y="0"/>
                    <a:pt x="2177576" y="182458"/>
                    <a:pt x="2177576" y="407532"/>
                  </a:cubicBezTo>
                  <a:lnTo>
                    <a:pt x="2177576" y="2231035"/>
                  </a:lnTo>
                  <a:cubicBezTo>
                    <a:pt x="2177576" y="2456109"/>
                    <a:pt x="1995118" y="2638567"/>
                    <a:pt x="1770044" y="2638567"/>
                  </a:cubicBezTo>
                  <a:lnTo>
                    <a:pt x="407532" y="2638567"/>
                  </a:lnTo>
                  <a:cubicBezTo>
                    <a:pt x="299448" y="2638567"/>
                    <a:pt x="195790" y="2595631"/>
                    <a:pt x="119363" y="2519204"/>
                  </a:cubicBezTo>
                  <a:cubicBezTo>
                    <a:pt x="42936" y="2442777"/>
                    <a:pt x="0" y="2339119"/>
                    <a:pt x="0" y="2231035"/>
                  </a:cubicBezTo>
                  <a:lnTo>
                    <a:pt x="0" y="407532"/>
                  </a:lnTo>
                  <a:cubicBezTo>
                    <a:pt x="0" y="299448"/>
                    <a:pt x="42936" y="195790"/>
                    <a:pt x="119363" y="119363"/>
                  </a:cubicBezTo>
                  <a:cubicBezTo>
                    <a:pt x="195790" y="42936"/>
                    <a:pt x="299448" y="0"/>
                    <a:pt x="407532" y="0"/>
                  </a:cubicBezTo>
                  <a:close/>
                </a:path>
              </a:pathLst>
            </a:custGeom>
            <a:blipFill>
              <a:blip r:embed="rId2"/>
              <a:stretch>
                <a:fillRect l="-1458" t="0" r="-68604" b="0"/>
              </a:stretch>
            </a:blip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914400" y="5953125"/>
            <a:ext cx="6838950" cy="3419475"/>
            <a:chOff x="0" y="0"/>
            <a:chExt cx="1625600" cy="8128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625600" cy="812800"/>
            </a:xfrm>
            <a:custGeom>
              <a:avLst/>
              <a:gdLst/>
              <a:ahLst/>
              <a:cxnLst/>
              <a:rect r="r" b="b" t="t" l="l"/>
              <a:pathLst>
                <a:path h="812800" w="1625600">
                  <a:moveTo>
                    <a:pt x="0" y="0"/>
                  </a:moveTo>
                  <a:lnTo>
                    <a:pt x="1625600" y="0"/>
                  </a:lnTo>
                  <a:lnTo>
                    <a:pt x="16256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2"/>
              <a:stretch>
                <a:fillRect l="0" t="-133513" r="-63869" b="0"/>
              </a:stretch>
            </a:blipFill>
          </p:spPr>
        </p:sp>
      </p:grpSp>
      <p:sp>
        <p:nvSpPr>
          <p:cNvPr name="Freeform 15" id="15"/>
          <p:cNvSpPr/>
          <p:nvPr/>
        </p:nvSpPr>
        <p:spPr>
          <a:xfrm flipH="false" flipV="false" rot="0">
            <a:off x="8115300" y="0"/>
            <a:ext cx="1085850" cy="1085850"/>
          </a:xfrm>
          <a:custGeom>
            <a:avLst/>
            <a:gdLst/>
            <a:ahLst/>
            <a:cxnLst/>
            <a:rect r="r" b="b" t="t" l="l"/>
            <a:pathLst>
              <a:path h="1085850" w="1085850">
                <a:moveTo>
                  <a:pt x="0" y="0"/>
                </a:moveTo>
                <a:lnTo>
                  <a:pt x="1085850" y="0"/>
                </a:lnTo>
                <a:lnTo>
                  <a:pt x="1085850" y="1085850"/>
                </a:lnTo>
                <a:lnTo>
                  <a:pt x="0" y="10858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-10800000">
            <a:off x="8115300" y="5734050"/>
            <a:ext cx="381000" cy="381000"/>
            <a:chOff x="0" y="0"/>
            <a:chExt cx="100346" cy="100346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18" id="18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-10800000">
            <a:off x="8115300" y="5238750"/>
            <a:ext cx="381000" cy="381000"/>
            <a:chOff x="0" y="0"/>
            <a:chExt cx="100346" cy="100346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DAA9E"/>
            </a:solidFill>
            <a:ln cap="sq">
              <a:noFill/>
              <a:prstDash val="solid"/>
              <a:miter/>
            </a:ln>
          </p:spPr>
        </p:sp>
        <p:sp>
          <p:nvSpPr>
            <p:cNvPr name="TextBox 21" id="21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2" id="22"/>
          <p:cNvGrpSpPr/>
          <p:nvPr/>
        </p:nvGrpSpPr>
        <p:grpSpPr>
          <a:xfrm rot="-10800000">
            <a:off x="8115300" y="4743450"/>
            <a:ext cx="381000" cy="381000"/>
            <a:chOff x="0" y="0"/>
            <a:chExt cx="100346" cy="100346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EED5CF"/>
            </a:solidFill>
            <a:ln cap="sq">
              <a:noFill/>
              <a:prstDash val="solid"/>
              <a:miter/>
            </a:ln>
          </p:spPr>
        </p:sp>
        <p:sp>
          <p:nvSpPr>
            <p:cNvPr name="TextBox 24" id="24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5" id="25"/>
          <p:cNvGrpSpPr/>
          <p:nvPr/>
        </p:nvGrpSpPr>
        <p:grpSpPr>
          <a:xfrm rot="-10800000">
            <a:off x="8115300" y="4248150"/>
            <a:ext cx="381000" cy="381000"/>
            <a:chOff x="0" y="0"/>
            <a:chExt cx="100346" cy="100346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F7EAE7"/>
            </a:solidFill>
            <a:ln cap="sq">
              <a:noFill/>
              <a:prstDash val="solid"/>
              <a:miter/>
            </a:ln>
          </p:spPr>
        </p:sp>
        <p:sp>
          <p:nvSpPr>
            <p:cNvPr name="TextBox 27" id="27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1863050" y="505987"/>
            <a:ext cx="53728" cy="53728"/>
            <a:chOff x="0" y="0"/>
            <a:chExt cx="812800" cy="812800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1B3A2"/>
            </a:solidFill>
          </p:spPr>
        </p:sp>
        <p:sp>
          <p:nvSpPr>
            <p:cNvPr name="TextBox 30" id="30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74078" lIns="74078" bIns="74078" rIns="74078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31" id="31"/>
          <p:cNvSpPr txBox="true"/>
          <p:nvPr/>
        </p:nvSpPr>
        <p:spPr>
          <a:xfrm rot="0">
            <a:off x="9563100" y="483515"/>
            <a:ext cx="7886700" cy="18003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44"/>
              </a:lnSpc>
            </a:pPr>
            <a:r>
              <a:rPr lang="en-US" sz="5600" b="true">
                <a:solidFill>
                  <a:srgbClr val="14415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Co-productive and Person-Centred Care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9563100" y="2448686"/>
            <a:ext cx="8193356" cy="69239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935"/>
              </a:lnSpc>
            </a:pPr>
            <a:r>
              <a:rPr lang="en-US" sz="23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Important Principles: Respect, empowerment, and collaboration to support professionals and service user partnership.</a:t>
            </a:r>
          </a:p>
          <a:p>
            <a:pPr algn="just">
              <a:lnSpc>
                <a:spcPts val="3935"/>
              </a:lnSpc>
            </a:pPr>
          </a:p>
          <a:p>
            <a:pPr algn="just">
              <a:lnSpc>
                <a:spcPts val="3935"/>
              </a:lnSpc>
            </a:pPr>
            <a:r>
              <a:rPr lang="en-US" sz="23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Most Important Skills: Cultural competence, active listening, and shared decision making.</a:t>
            </a:r>
          </a:p>
          <a:p>
            <a:pPr algn="just">
              <a:lnSpc>
                <a:spcPts val="3935"/>
              </a:lnSpc>
            </a:pPr>
          </a:p>
          <a:p>
            <a:pPr algn="just">
              <a:lnSpc>
                <a:spcPts val="3935"/>
              </a:lnSpc>
            </a:pPr>
            <a:r>
              <a:rPr lang="en-US" sz="23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Co production promotes adherence, builds therapeutic alliances, and supports sustainable changes in behaviors.</a:t>
            </a:r>
          </a:p>
          <a:p>
            <a:pPr algn="just">
              <a:lnSpc>
                <a:spcPts val="3935"/>
              </a:lnSpc>
            </a:pPr>
          </a:p>
          <a:p>
            <a:pPr algn="just">
              <a:lnSpc>
                <a:spcPts val="3935"/>
              </a:lnSpc>
            </a:pPr>
            <a:r>
              <a:rPr lang="en-US" b="true" sz="2399">
                <a:solidFill>
                  <a:srgbClr val="3D78AE"/>
                </a:solidFill>
                <a:latin typeface="Poppins Bold"/>
                <a:ea typeface="Poppins Bold"/>
                <a:cs typeface="Poppins Bold"/>
                <a:sym typeface="Poppins Bold"/>
              </a:rPr>
              <a:t>Example: Nurse lead self management clinics have shown better peak flow measures and lower rates of hospital readmission.</a:t>
            </a:r>
          </a:p>
        </p:txBody>
      </p:sp>
      <p:sp>
        <p:nvSpPr>
          <p:cNvPr name="Freeform 33" id="33"/>
          <p:cNvSpPr/>
          <p:nvPr/>
        </p:nvSpPr>
        <p:spPr>
          <a:xfrm flipH="false" flipV="false" rot="0">
            <a:off x="0" y="0"/>
            <a:ext cx="2286000" cy="915939"/>
          </a:xfrm>
          <a:custGeom>
            <a:avLst/>
            <a:gdLst/>
            <a:ahLst/>
            <a:cxnLst/>
            <a:rect r="r" b="b" t="t" l="l"/>
            <a:pathLst>
              <a:path h="915939" w="2286000">
                <a:moveTo>
                  <a:pt x="0" y="0"/>
                </a:moveTo>
                <a:lnTo>
                  <a:pt x="2286000" y="0"/>
                </a:lnTo>
                <a:lnTo>
                  <a:pt x="2286000" y="915939"/>
                </a:lnTo>
                <a:lnTo>
                  <a:pt x="0" y="91593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</p:spTree>
  </p:cSld>
  <p:clrMapOvr>
    <a:masterClrMapping/>
  </p:clrMapOvr>
  <p:transition spd="fast">
    <p:wipe dir="l"/>
  </p:transition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115300" y="0"/>
            <a:ext cx="1085850" cy="1085850"/>
          </a:xfrm>
          <a:custGeom>
            <a:avLst/>
            <a:gdLst/>
            <a:ahLst/>
            <a:cxnLst/>
            <a:rect r="r" b="b" t="t" l="l"/>
            <a:pathLst>
              <a:path h="1085850" w="1085850">
                <a:moveTo>
                  <a:pt x="0" y="0"/>
                </a:moveTo>
                <a:lnTo>
                  <a:pt x="1085850" y="0"/>
                </a:lnTo>
                <a:lnTo>
                  <a:pt x="1085850" y="1085850"/>
                </a:lnTo>
                <a:lnTo>
                  <a:pt x="0" y="108585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863050" y="505987"/>
            <a:ext cx="53728" cy="53728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1B3A2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74078" lIns="74078" bIns="74078" rIns="74078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false" flipV="false" rot="0">
            <a:off x="0" y="0"/>
            <a:ext cx="2286000" cy="915939"/>
          </a:xfrm>
          <a:custGeom>
            <a:avLst/>
            <a:gdLst/>
            <a:ahLst/>
            <a:cxnLst/>
            <a:rect r="r" b="b" t="t" l="l"/>
            <a:pathLst>
              <a:path h="915939" w="2286000">
                <a:moveTo>
                  <a:pt x="0" y="0"/>
                </a:moveTo>
                <a:lnTo>
                  <a:pt x="2286000" y="0"/>
                </a:lnTo>
                <a:lnTo>
                  <a:pt x="2286000" y="915939"/>
                </a:lnTo>
                <a:lnTo>
                  <a:pt x="0" y="91593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0492508" y="2239150"/>
            <a:ext cx="6766792" cy="5808700"/>
          </a:xfrm>
          <a:custGeom>
            <a:avLst/>
            <a:gdLst/>
            <a:ahLst/>
            <a:cxnLst/>
            <a:rect r="r" b="b" t="t" l="l"/>
            <a:pathLst>
              <a:path h="5808700" w="6766792">
                <a:moveTo>
                  <a:pt x="0" y="0"/>
                </a:moveTo>
                <a:lnTo>
                  <a:pt x="6766792" y="0"/>
                </a:lnTo>
                <a:lnTo>
                  <a:pt x="6766792" y="5808700"/>
                </a:lnTo>
                <a:lnTo>
                  <a:pt x="0" y="58087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040" t="0" r="-104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140133" y="1019175"/>
            <a:ext cx="18007733" cy="7518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611"/>
              </a:lnSpc>
            </a:pPr>
            <a:r>
              <a:rPr lang="en-US" sz="4525" b="true">
                <a:solidFill>
                  <a:srgbClr val="14415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The House of Care Model for Asthma Management in the UK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307299" y="1818670"/>
            <a:ext cx="8893851" cy="79145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935"/>
              </a:lnSpc>
            </a:pPr>
            <a:r>
              <a:rPr lang="en-US" sz="23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NHS England has devised a framework to transform care for individuals with long-term conditions, including asthma.</a:t>
            </a:r>
          </a:p>
          <a:p>
            <a:pPr algn="just">
              <a:lnSpc>
                <a:spcPts val="3935"/>
              </a:lnSpc>
            </a:pPr>
            <a:r>
              <a:rPr lang="en-US" sz="23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It places an emphasis on collaborative care planning and shared decision-making with patients.</a:t>
            </a:r>
          </a:p>
          <a:p>
            <a:pPr algn="just">
              <a:lnSpc>
                <a:spcPts val="3935"/>
              </a:lnSpc>
            </a:pPr>
            <a:r>
              <a:rPr lang="en-US" sz="2399" b="true">
                <a:solidFill>
                  <a:srgbClr val="417DB5"/>
                </a:solidFill>
                <a:latin typeface="Poppins Bold"/>
                <a:ea typeface="Poppins Bold"/>
                <a:cs typeface="Poppins Bold"/>
                <a:sym typeface="Poppins Bold"/>
              </a:rPr>
              <a:t>The "House" represents four parts that are interdependent and must work in unison:</a:t>
            </a:r>
          </a:p>
          <a:p>
            <a:pPr algn="just">
              <a:lnSpc>
                <a:spcPts val="3935"/>
              </a:lnSpc>
            </a:pPr>
            <a:r>
              <a:rPr lang="en-US" sz="23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Engaged and informed individuals and carers (right side)</a:t>
            </a:r>
          </a:p>
          <a:p>
            <a:pPr algn="just">
              <a:lnSpc>
                <a:spcPts val="3935"/>
              </a:lnSpc>
            </a:pPr>
            <a:r>
              <a:rPr lang="en-US" sz="23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Healthcare professionals who are committed to partnership working (left side)</a:t>
            </a:r>
          </a:p>
          <a:p>
            <a:pPr algn="just">
              <a:lnSpc>
                <a:spcPts val="3935"/>
              </a:lnSpc>
            </a:pPr>
            <a:r>
              <a:rPr lang="en-US" sz="23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Organizational systems and processes (the roof)</a:t>
            </a:r>
          </a:p>
          <a:p>
            <a:pPr algn="just">
              <a:lnSpc>
                <a:spcPts val="3935"/>
              </a:lnSpc>
            </a:pPr>
            <a:r>
              <a:rPr lang="en-US" sz="23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Commissioning and policy support (the foundation)</a:t>
            </a:r>
          </a:p>
          <a:p>
            <a:pPr algn="just">
              <a:lnSpc>
                <a:spcPts val="3935"/>
              </a:lnSpc>
            </a:pPr>
            <a:r>
              <a:rPr lang="en-US" b="true" sz="23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The care planning conversation is in the centre, supporting shared decision-making and self-management.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9699861" y="8229354"/>
            <a:ext cx="8352086" cy="6565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</a:t>
            </a:r>
            <a:r>
              <a:rPr lang="en-US" sz="18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igure 1. The House of Care Model (NHS England). Reidy, C. (2019). ResearchGate.</a:t>
            </a:r>
          </a:p>
        </p:txBody>
      </p:sp>
    </p:spTree>
  </p:cSld>
  <p:clrMapOvr>
    <a:masterClrMapping/>
  </p:clrMapOvr>
  <p:transition spd="fast">
    <p:circle/>
  </p:transition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115300" y="0"/>
            <a:ext cx="1085850" cy="1085850"/>
          </a:xfrm>
          <a:custGeom>
            <a:avLst/>
            <a:gdLst/>
            <a:ahLst/>
            <a:cxnLst/>
            <a:rect r="r" b="b" t="t" l="l"/>
            <a:pathLst>
              <a:path h="1085850" w="1085850">
                <a:moveTo>
                  <a:pt x="0" y="0"/>
                </a:moveTo>
                <a:lnTo>
                  <a:pt x="1085850" y="0"/>
                </a:lnTo>
                <a:lnTo>
                  <a:pt x="1085850" y="1085850"/>
                </a:lnTo>
                <a:lnTo>
                  <a:pt x="0" y="108585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863050" y="505987"/>
            <a:ext cx="53728" cy="53728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1B3A2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74078" lIns="74078" bIns="74078" rIns="74078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false" flipV="false" rot="0">
            <a:off x="0" y="0"/>
            <a:ext cx="2286000" cy="915939"/>
          </a:xfrm>
          <a:custGeom>
            <a:avLst/>
            <a:gdLst/>
            <a:ahLst/>
            <a:cxnLst/>
            <a:rect r="r" b="b" t="t" l="l"/>
            <a:pathLst>
              <a:path h="915939" w="2286000">
                <a:moveTo>
                  <a:pt x="0" y="0"/>
                </a:moveTo>
                <a:lnTo>
                  <a:pt x="2286000" y="0"/>
                </a:lnTo>
                <a:lnTo>
                  <a:pt x="2286000" y="915939"/>
                </a:lnTo>
                <a:lnTo>
                  <a:pt x="0" y="91593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5912748" y="1771045"/>
            <a:ext cx="15093337" cy="7918784"/>
          </a:xfrm>
          <a:custGeom>
            <a:avLst/>
            <a:gdLst/>
            <a:ahLst/>
            <a:cxnLst/>
            <a:rect r="r" b="b" t="t" l="l"/>
            <a:pathLst>
              <a:path h="7918784" w="15093337">
                <a:moveTo>
                  <a:pt x="0" y="0"/>
                </a:moveTo>
                <a:lnTo>
                  <a:pt x="15093337" y="0"/>
                </a:lnTo>
                <a:lnTo>
                  <a:pt x="15093337" y="7918783"/>
                </a:lnTo>
                <a:lnTo>
                  <a:pt x="0" y="791878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-26988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140133" y="1019175"/>
            <a:ext cx="18007733" cy="7518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611"/>
              </a:lnSpc>
            </a:pPr>
            <a:r>
              <a:rPr lang="en-US" sz="4525" b="true">
                <a:solidFill>
                  <a:srgbClr val="14415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 NHS Comprehensive Model of Personalised Care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307299" y="1818670"/>
            <a:ext cx="8893851" cy="79145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935"/>
              </a:lnSpc>
            </a:pPr>
            <a:r>
              <a:rPr lang="en-US" sz="23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Guidance for the personalised management of people with long-term conditions to support the NHS Long Term Plan. </a:t>
            </a:r>
          </a:p>
          <a:p>
            <a:pPr algn="just">
              <a:lnSpc>
                <a:spcPts val="3935"/>
              </a:lnSpc>
            </a:pPr>
          </a:p>
          <a:p>
            <a:pPr algn="just">
              <a:lnSpc>
                <a:spcPts val="3935"/>
              </a:lnSpc>
            </a:pPr>
            <a:r>
              <a:rPr lang="en-US" sz="2399" b="true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Involves six evidence-based elements: </a:t>
            </a:r>
          </a:p>
          <a:p>
            <a:pPr algn="just">
              <a:lnSpc>
                <a:spcPts val="3935"/>
              </a:lnSpc>
            </a:pPr>
          </a:p>
          <a:p>
            <a:pPr algn="just" marL="518155" indent="-259078" lvl="1">
              <a:lnSpc>
                <a:spcPts val="3935"/>
              </a:lnSpc>
              <a:buAutoNum type="arabicPeriod" startAt="1"/>
            </a:pPr>
            <a:r>
              <a:rPr lang="en-US" b="true" sz="23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Shared decision making </a:t>
            </a:r>
          </a:p>
          <a:p>
            <a:pPr algn="just" marL="518155" indent="-259078" lvl="1">
              <a:lnSpc>
                <a:spcPts val="3935"/>
              </a:lnSpc>
              <a:buAutoNum type="arabicPeriod" startAt="1"/>
            </a:pPr>
            <a:r>
              <a:rPr lang="en-US" b="true" sz="23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Personalized care and support planning </a:t>
            </a:r>
          </a:p>
          <a:p>
            <a:pPr algn="just" marL="518155" indent="-259078" lvl="1">
              <a:lnSpc>
                <a:spcPts val="3935"/>
              </a:lnSpc>
              <a:buAutoNum type="arabicPeriod" startAt="1"/>
            </a:pPr>
            <a:r>
              <a:rPr lang="en-US" b="true" sz="23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Supported self-management </a:t>
            </a:r>
          </a:p>
          <a:p>
            <a:pPr algn="just" marL="518155" indent="-259078" lvl="1">
              <a:lnSpc>
                <a:spcPts val="3935"/>
              </a:lnSpc>
              <a:buAutoNum type="arabicPeriod" startAt="1"/>
            </a:pPr>
            <a:r>
              <a:rPr lang="en-US" b="true" sz="23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Choice and social prescribing </a:t>
            </a:r>
          </a:p>
          <a:p>
            <a:pPr algn="just" marL="518155" indent="-259078" lvl="1">
              <a:lnSpc>
                <a:spcPts val="3935"/>
              </a:lnSpc>
              <a:buAutoNum type="arabicPeriod" startAt="1"/>
            </a:pPr>
            <a:r>
              <a:rPr lang="en-US" b="true" sz="23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Community-based and peer support </a:t>
            </a:r>
          </a:p>
          <a:p>
            <a:pPr algn="just" marL="518155" indent="-259078" lvl="1">
              <a:lnSpc>
                <a:spcPts val="3935"/>
              </a:lnSpc>
              <a:buAutoNum type="arabicPeriod" startAt="1"/>
            </a:pPr>
            <a:r>
              <a:rPr lang="en-US" b="true" sz="23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Integrated health and care systems </a:t>
            </a:r>
          </a:p>
          <a:p>
            <a:pPr algn="just">
              <a:lnSpc>
                <a:spcPts val="3935"/>
              </a:lnSpc>
            </a:pPr>
          </a:p>
          <a:p>
            <a:pPr algn="just">
              <a:lnSpc>
                <a:spcPts val="3935"/>
              </a:lnSpc>
            </a:pPr>
            <a:r>
              <a:rPr lang="en-US" b="true" sz="23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For asthma, it endorses joint goal setting, access to digital monitoring tools (for example, MyAsthma app), and empowerment to self-manage within communities.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9850815" y="9220200"/>
            <a:ext cx="7860506" cy="3232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2. Comprehensive model of personalised care (NHS England).</a:t>
            </a:r>
          </a:p>
        </p:txBody>
      </p:sp>
    </p:spTree>
  </p:cSld>
  <p:clrMapOvr>
    <a:masterClrMapping/>
  </p:clrMapOvr>
  <p:transition spd="fast">
    <p:circle/>
  </p:transition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467850" y="0"/>
            <a:ext cx="9182100" cy="1567185"/>
            <a:chOff x="0" y="0"/>
            <a:chExt cx="2418331" cy="41275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418331" cy="412757"/>
            </a:xfrm>
            <a:custGeom>
              <a:avLst/>
              <a:gdLst/>
              <a:ahLst/>
              <a:cxnLst/>
              <a:rect r="r" b="b" t="t" l="l"/>
              <a:pathLst>
                <a:path h="412757" w="2418331">
                  <a:moveTo>
                    <a:pt x="0" y="0"/>
                  </a:moveTo>
                  <a:lnTo>
                    <a:pt x="2418331" y="0"/>
                  </a:lnTo>
                  <a:lnTo>
                    <a:pt x="2418331" y="412757"/>
                  </a:lnTo>
                  <a:lnTo>
                    <a:pt x="0" y="412757"/>
                  </a:lnTo>
                  <a:close/>
                </a:path>
              </a:pathLst>
            </a:custGeom>
            <a:solidFill>
              <a:srgbClr val="144152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2418331" cy="45085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219200" y="-590550"/>
            <a:ext cx="1047750" cy="1047750"/>
            <a:chOff x="0" y="0"/>
            <a:chExt cx="275951" cy="275951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75951" cy="275951"/>
            </a:xfrm>
            <a:custGeom>
              <a:avLst/>
              <a:gdLst/>
              <a:ahLst/>
              <a:cxnLst/>
              <a:rect r="r" b="b" t="t" l="l"/>
              <a:pathLst>
                <a:path h="275951" w="275951">
                  <a:moveTo>
                    <a:pt x="137975" y="0"/>
                  </a:moveTo>
                  <a:cubicBezTo>
                    <a:pt x="61774" y="0"/>
                    <a:pt x="0" y="61774"/>
                    <a:pt x="0" y="137975"/>
                  </a:cubicBezTo>
                  <a:cubicBezTo>
                    <a:pt x="0" y="214177"/>
                    <a:pt x="61774" y="275951"/>
                    <a:pt x="137975" y="275951"/>
                  </a:cubicBezTo>
                  <a:cubicBezTo>
                    <a:pt x="214177" y="275951"/>
                    <a:pt x="275951" y="214177"/>
                    <a:pt x="275951" y="137975"/>
                  </a:cubicBezTo>
                  <a:cubicBezTo>
                    <a:pt x="275951" y="61774"/>
                    <a:pt x="214177" y="0"/>
                    <a:pt x="137975" y="0"/>
                  </a:cubicBezTo>
                  <a:close/>
                </a:path>
              </a:pathLst>
            </a:custGeom>
            <a:solidFill>
              <a:srgbClr val="F7EAE7"/>
            </a:solidFill>
            <a:ln cap="sq">
              <a:noFill/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25870" y="-12230"/>
              <a:ext cx="224210" cy="26231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8" id="8"/>
          <p:cNvSpPr/>
          <p:nvPr/>
        </p:nvSpPr>
        <p:spPr>
          <a:xfrm flipH="false" flipV="false" rot="0">
            <a:off x="16897350" y="0"/>
            <a:ext cx="1390650" cy="1390650"/>
          </a:xfrm>
          <a:custGeom>
            <a:avLst/>
            <a:gdLst/>
            <a:ahLst/>
            <a:cxnLst/>
            <a:rect r="r" b="b" t="t" l="l"/>
            <a:pathLst>
              <a:path h="1390650" w="1390650">
                <a:moveTo>
                  <a:pt x="0" y="0"/>
                </a:moveTo>
                <a:lnTo>
                  <a:pt x="1390650" y="0"/>
                </a:lnTo>
                <a:lnTo>
                  <a:pt x="1390650" y="1390650"/>
                </a:lnTo>
                <a:lnTo>
                  <a:pt x="0" y="139065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9" id="9"/>
          <p:cNvGrpSpPr/>
          <p:nvPr/>
        </p:nvGrpSpPr>
        <p:grpSpPr>
          <a:xfrm rot="-5400000">
            <a:off x="10515600" y="295275"/>
            <a:ext cx="381000" cy="381000"/>
            <a:chOff x="0" y="0"/>
            <a:chExt cx="100346" cy="100346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11" id="11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-5400000">
            <a:off x="11010900" y="295275"/>
            <a:ext cx="381000" cy="381000"/>
            <a:chOff x="0" y="0"/>
            <a:chExt cx="100346" cy="100346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DAA9E"/>
            </a:solidFill>
            <a:ln cap="sq">
              <a:noFill/>
              <a:prstDash val="solid"/>
              <a:miter/>
            </a:ln>
          </p:spPr>
        </p:sp>
        <p:sp>
          <p:nvSpPr>
            <p:cNvPr name="TextBox 14" id="14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-5400000">
            <a:off x="11506200" y="295275"/>
            <a:ext cx="381000" cy="381000"/>
            <a:chOff x="0" y="0"/>
            <a:chExt cx="100346" cy="100346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EED5CF"/>
            </a:solidFill>
            <a:ln cap="sq">
              <a:noFill/>
              <a:prstDash val="solid"/>
              <a:miter/>
            </a:ln>
          </p:spPr>
        </p:sp>
        <p:sp>
          <p:nvSpPr>
            <p:cNvPr name="TextBox 17" id="17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-5400000">
            <a:off x="12001500" y="295275"/>
            <a:ext cx="381000" cy="381000"/>
            <a:chOff x="0" y="0"/>
            <a:chExt cx="100346" cy="100346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F7EAE7"/>
            </a:solidFill>
            <a:ln cap="sq">
              <a:noFill/>
              <a:prstDash val="solid"/>
              <a:miter/>
            </a:ln>
          </p:spPr>
        </p:sp>
        <p:sp>
          <p:nvSpPr>
            <p:cNvPr name="TextBox 20" id="20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1863050" y="505987"/>
            <a:ext cx="53728" cy="53728"/>
            <a:chOff x="0" y="0"/>
            <a:chExt cx="812800" cy="81280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1B3A2"/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74078" lIns="74078" bIns="74078" rIns="74078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AutoShape 24" id="2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00100" y="1681485"/>
            <a:ext cx="1181100" cy="0"/>
          </a:xfrm>
          <a:prstGeom prst="line">
            <a:avLst/>
          </a:prstGeom>
          <a:ln cap="flat" w="133350">
            <a:solidFill>
              <a:srgbClr val="51B3A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25" id="25"/>
          <p:cNvSpPr/>
          <p:nvPr/>
        </p:nvSpPr>
        <p:spPr>
          <a:xfrm flipH="false" flipV="false" rot="0">
            <a:off x="0" y="0"/>
            <a:ext cx="2423512" cy="971037"/>
          </a:xfrm>
          <a:custGeom>
            <a:avLst/>
            <a:gdLst/>
            <a:ahLst/>
            <a:cxnLst/>
            <a:rect r="r" b="b" t="t" l="l"/>
            <a:pathLst>
              <a:path h="971037" w="2423512">
                <a:moveTo>
                  <a:pt x="0" y="0"/>
                </a:moveTo>
                <a:lnTo>
                  <a:pt x="2423512" y="0"/>
                </a:lnTo>
                <a:lnTo>
                  <a:pt x="2423512" y="971037"/>
                </a:lnTo>
                <a:lnTo>
                  <a:pt x="0" y="97103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26" id="26"/>
          <p:cNvSpPr/>
          <p:nvPr/>
        </p:nvSpPr>
        <p:spPr>
          <a:xfrm flipH="false" flipV="false" rot="0">
            <a:off x="4910900" y="1681485"/>
            <a:ext cx="6290501" cy="8229600"/>
          </a:xfrm>
          <a:custGeom>
            <a:avLst/>
            <a:gdLst/>
            <a:ahLst/>
            <a:cxnLst/>
            <a:rect r="r" b="b" t="t" l="l"/>
            <a:pathLst>
              <a:path h="8229600" w="6290501">
                <a:moveTo>
                  <a:pt x="0" y="0"/>
                </a:moveTo>
                <a:lnTo>
                  <a:pt x="6290500" y="0"/>
                </a:lnTo>
                <a:lnTo>
                  <a:pt x="629050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21999"/>
            </a:blip>
            <a:stretch>
              <a:fillRect l="0" t="0" r="0" b="0"/>
            </a:stretch>
          </a:blipFill>
        </p:spPr>
      </p:sp>
      <p:sp>
        <p:nvSpPr>
          <p:cNvPr name="TextBox 27" id="27"/>
          <p:cNvSpPr txBox="true"/>
          <p:nvPr/>
        </p:nvSpPr>
        <p:spPr>
          <a:xfrm rot="0">
            <a:off x="555989" y="1900560"/>
            <a:ext cx="16563975" cy="85954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74976" indent="-237488" lvl="1">
              <a:lnSpc>
                <a:spcPts val="3255"/>
              </a:lnSpc>
              <a:buFont typeface="Arial"/>
              <a:buChar char="•"/>
            </a:pPr>
            <a:r>
              <a:rPr lang="en-US" b="true" sz="21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Asthma + Lung UK (2024). Asthma Facts and Statistics. Asthma + Lung UK, London.</a:t>
            </a:r>
          </a:p>
          <a:p>
            <a:pPr algn="just" marL="474976" indent="-237488" lvl="1">
              <a:lnSpc>
                <a:spcPts val="3255"/>
              </a:lnSpc>
              <a:buFont typeface="Arial"/>
              <a:buChar char="•"/>
            </a:pPr>
            <a:r>
              <a:rPr lang="en-US" b="true" sz="21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British Thoracic Society and Scottish Intercollegiate Guidelines N</a:t>
            </a:r>
            <a:r>
              <a:rPr lang="en-US" b="true" sz="21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etwork (2019). British Guideline on</a:t>
            </a:r>
            <a:r>
              <a:rPr lang="en-US" b="true" sz="21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 the Management of Asthma (SIGN 158). BTS/SIGN, Edinburgh.</a:t>
            </a:r>
          </a:p>
          <a:p>
            <a:pPr algn="just" marL="474976" indent="-237488" lvl="1">
              <a:lnSpc>
                <a:spcPts val="3255"/>
              </a:lnSpc>
              <a:buFont typeface="Arial"/>
              <a:buChar char="•"/>
            </a:pPr>
            <a:r>
              <a:rPr lang="en-US" b="true" sz="21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Fishwick, D.,</a:t>
            </a:r>
            <a:r>
              <a:rPr lang="en-US" b="true" sz="21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 Sen, D., Barker, P., Codling, A., Fox, D. and Naylor, S., 2016. Health surveillance for occupational asthma in the UK. Occupational Medicine, 66(5), pp.365-370.</a:t>
            </a:r>
          </a:p>
          <a:p>
            <a:pPr algn="just" marL="474976" indent="-237488" lvl="1">
              <a:lnSpc>
                <a:spcPts val="3255"/>
              </a:lnSpc>
              <a:buFont typeface="Arial"/>
              <a:buChar char="•"/>
            </a:pPr>
            <a:r>
              <a:rPr lang="en-US" b="true" sz="21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Global Asthma Network (2023). Global Asthma Report 2023. Auckland, New Zealand: Global Asthma Network.</a:t>
            </a:r>
          </a:p>
          <a:p>
            <a:pPr algn="just" marL="474976" indent="-237488" lvl="1">
              <a:lnSpc>
                <a:spcPts val="3255"/>
              </a:lnSpc>
              <a:buFont typeface="Arial"/>
              <a:buChar char="•"/>
            </a:pPr>
            <a:r>
              <a:rPr lang="en-US" b="true" sz="21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G</a:t>
            </a:r>
            <a:r>
              <a:rPr lang="en-US" b="true" sz="21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lobal Initiative for Asthma (GINA) (2024). Global Strategy for Asthma Management and Prevention. GINA, Geneva.</a:t>
            </a:r>
          </a:p>
          <a:p>
            <a:pPr algn="just" marL="474976" indent="-237488" lvl="1">
              <a:lnSpc>
                <a:spcPts val="3255"/>
              </a:lnSpc>
              <a:buFont typeface="Arial"/>
              <a:buChar char="•"/>
            </a:pPr>
            <a:r>
              <a:rPr lang="en-US" b="true" sz="21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House of Commons Library (2024). World Asthma Day: UK Prevalence and Policy Briefing. House of Commons Library, London.</a:t>
            </a:r>
          </a:p>
          <a:p>
            <a:pPr algn="just" marL="474976" indent="-237488" lvl="1">
              <a:lnSpc>
                <a:spcPts val="3255"/>
              </a:lnSpc>
              <a:buFont typeface="Arial"/>
              <a:buChar char="•"/>
            </a:pPr>
            <a:r>
              <a:rPr lang="en-US" b="true" sz="21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Hu</a:t>
            </a:r>
            <a:r>
              <a:rPr lang="en-US" b="true" sz="21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menberger, M., Horner, A., Labek, A., Kaiser, B., Frechinger, R., Brock, C., Lichtenberger, P. and Lamprecht, B., 2018. Adherence to inhaled therapy and its impact on chronic obstructive pulmonary disease (COPD). BMC pulmonary medicine, 18(1), p.163.</a:t>
            </a:r>
          </a:p>
          <a:p>
            <a:pPr algn="just" marL="474976" indent="-237488" lvl="1">
              <a:lnSpc>
                <a:spcPts val="3255"/>
              </a:lnSpc>
              <a:buFont typeface="Arial"/>
              <a:buChar char="•"/>
            </a:pPr>
            <a:r>
              <a:rPr lang="en-US" b="true" sz="21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NHS (2024). Asthma Overview and Management. NHS Digital, London.</a:t>
            </a:r>
          </a:p>
          <a:p>
            <a:pPr algn="just" marL="474976" indent="-237488" lvl="1">
              <a:lnSpc>
                <a:spcPts val="3255"/>
              </a:lnSpc>
              <a:buFont typeface="Arial"/>
              <a:buChar char="•"/>
            </a:pPr>
            <a:r>
              <a:rPr lang="en-US" b="true" sz="21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NHS England (2019). The NHS Long Term Plan – Respiratory Disease Priorities. NHS England, London.</a:t>
            </a:r>
          </a:p>
          <a:p>
            <a:pPr algn="just" marL="474976" indent="-237488" lvl="1">
              <a:lnSpc>
                <a:spcPts val="3255"/>
              </a:lnSpc>
              <a:buFont typeface="Arial"/>
              <a:buChar char="•"/>
            </a:pPr>
            <a:r>
              <a:rPr lang="en-US" b="true" sz="21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NHS England (2023). Comprehensive Model of Personalised Care. NHS England, London.</a:t>
            </a:r>
          </a:p>
          <a:p>
            <a:pPr algn="just" marL="474976" indent="-237488" lvl="1">
              <a:lnSpc>
                <a:spcPts val="3255"/>
              </a:lnSpc>
              <a:buFont typeface="Arial"/>
              <a:buChar char="•"/>
            </a:pPr>
            <a:r>
              <a:rPr lang="en-US" b="true" sz="21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NICE (2024).</a:t>
            </a:r>
            <a:r>
              <a:rPr lang="en-US" b="true" sz="21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 Asthma: Diagnosis, Monitoring and Chronic Asthma Management (NG245). National Institute for Health and Care Excellence, London.</a:t>
            </a:r>
          </a:p>
          <a:p>
            <a:pPr algn="just" marL="474976" indent="-237488" lvl="1">
              <a:lnSpc>
                <a:spcPts val="3255"/>
              </a:lnSpc>
              <a:buFont typeface="Arial"/>
              <a:buChar char="•"/>
            </a:pPr>
            <a:r>
              <a:rPr lang="en-US" b="true" sz="2199">
                <a:solidFill>
                  <a:srgbClr val="2B2B2B"/>
                </a:solidFill>
                <a:latin typeface="Poppins Bold"/>
                <a:ea typeface="Poppins Bold"/>
                <a:cs typeface="Poppins Bold"/>
                <a:sym typeface="Poppins Bold"/>
              </a:rPr>
              <a:t>World Health Organization (2023). Asthma – Fact Sheet. WHO, Geneva.</a:t>
            </a:r>
          </a:p>
          <a:p>
            <a:pPr algn="just">
              <a:lnSpc>
                <a:spcPts val="2959"/>
              </a:lnSpc>
            </a:pPr>
          </a:p>
          <a:p>
            <a:pPr algn="just">
              <a:lnSpc>
                <a:spcPts val="3551"/>
              </a:lnSpc>
            </a:pPr>
          </a:p>
        </p:txBody>
      </p:sp>
      <p:sp>
        <p:nvSpPr>
          <p:cNvPr name="TextBox 28" id="28"/>
          <p:cNvSpPr txBox="true"/>
          <p:nvPr/>
        </p:nvSpPr>
        <p:spPr>
          <a:xfrm rot="0">
            <a:off x="800100" y="803889"/>
            <a:ext cx="9582150" cy="7632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783"/>
              </a:lnSpc>
            </a:pPr>
            <a:r>
              <a:rPr lang="en-US" sz="4664" b="true">
                <a:solidFill>
                  <a:srgbClr val="2B2B2B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References </a:t>
            </a:r>
          </a:p>
        </p:txBody>
      </p:sp>
    </p:spTree>
  </p:cSld>
  <p:clrMapOvr>
    <a:masterClrMapping/>
  </p:clrMapOvr>
  <p:transition spd="fast">
    <p:circle/>
  </p:transition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6534150"/>
            <a:ext cx="13258800" cy="3752850"/>
            <a:chOff x="0" y="0"/>
            <a:chExt cx="3492030" cy="98840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3492029" cy="988405"/>
            </a:xfrm>
            <a:custGeom>
              <a:avLst/>
              <a:gdLst/>
              <a:ahLst/>
              <a:cxnLst/>
              <a:rect r="r" b="b" t="t" l="l"/>
              <a:pathLst>
                <a:path h="988405" w="3492029">
                  <a:moveTo>
                    <a:pt x="0" y="0"/>
                  </a:moveTo>
                  <a:lnTo>
                    <a:pt x="3492029" y="0"/>
                  </a:lnTo>
                  <a:lnTo>
                    <a:pt x="3492029" y="988405"/>
                  </a:lnTo>
                  <a:lnTo>
                    <a:pt x="0" y="988405"/>
                  </a:lnTo>
                  <a:close/>
                </a:path>
              </a:pathLst>
            </a:custGeom>
            <a:solidFill>
              <a:srgbClr val="F7EAE7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3492030" cy="102650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7753350" y="-1276350"/>
            <a:ext cx="11811000" cy="9296400"/>
            <a:chOff x="0" y="0"/>
            <a:chExt cx="3110716" cy="2448435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3110716" cy="2448435"/>
            </a:xfrm>
            <a:custGeom>
              <a:avLst/>
              <a:gdLst/>
              <a:ahLst/>
              <a:cxnLst/>
              <a:rect r="r" b="b" t="t" l="l"/>
              <a:pathLst>
                <a:path h="2448435" w="3110716">
                  <a:moveTo>
                    <a:pt x="88490" y="0"/>
                  </a:moveTo>
                  <a:lnTo>
                    <a:pt x="3022226" y="0"/>
                  </a:lnTo>
                  <a:cubicBezTo>
                    <a:pt x="3071098" y="0"/>
                    <a:pt x="3110716" y="39618"/>
                    <a:pt x="3110716" y="88490"/>
                  </a:cubicBezTo>
                  <a:lnTo>
                    <a:pt x="3110716" y="2359944"/>
                  </a:lnTo>
                  <a:cubicBezTo>
                    <a:pt x="3110716" y="2408816"/>
                    <a:pt x="3071098" y="2448435"/>
                    <a:pt x="3022226" y="2448435"/>
                  </a:cubicBezTo>
                  <a:lnTo>
                    <a:pt x="88490" y="2448435"/>
                  </a:lnTo>
                  <a:cubicBezTo>
                    <a:pt x="39618" y="2448435"/>
                    <a:pt x="0" y="2408816"/>
                    <a:pt x="0" y="2359944"/>
                  </a:cubicBezTo>
                  <a:lnTo>
                    <a:pt x="0" y="88490"/>
                  </a:lnTo>
                  <a:cubicBezTo>
                    <a:pt x="0" y="39618"/>
                    <a:pt x="39618" y="0"/>
                    <a:pt x="88490" y="0"/>
                  </a:cubicBezTo>
                  <a:close/>
                </a:path>
              </a:pathLst>
            </a:custGeom>
            <a:solidFill>
              <a:srgbClr val="144152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3110716" cy="248653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8058150" y="2286000"/>
            <a:ext cx="2095500" cy="2095500"/>
            <a:chOff x="0" y="0"/>
            <a:chExt cx="551901" cy="551901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551901" cy="551901"/>
            </a:xfrm>
            <a:custGeom>
              <a:avLst/>
              <a:gdLst/>
              <a:ahLst/>
              <a:cxnLst/>
              <a:rect r="r" b="b" t="t" l="l"/>
              <a:pathLst>
                <a:path h="551901" w="551901">
                  <a:moveTo>
                    <a:pt x="275951" y="0"/>
                  </a:moveTo>
                  <a:cubicBezTo>
                    <a:pt x="123547" y="0"/>
                    <a:pt x="0" y="123547"/>
                    <a:pt x="0" y="275951"/>
                  </a:cubicBezTo>
                  <a:cubicBezTo>
                    <a:pt x="0" y="428354"/>
                    <a:pt x="123547" y="551901"/>
                    <a:pt x="275951" y="551901"/>
                  </a:cubicBezTo>
                  <a:cubicBezTo>
                    <a:pt x="428354" y="551901"/>
                    <a:pt x="551901" y="428354"/>
                    <a:pt x="551901" y="275951"/>
                  </a:cubicBezTo>
                  <a:cubicBezTo>
                    <a:pt x="551901" y="123547"/>
                    <a:pt x="428354" y="0"/>
                    <a:pt x="27595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23850" cap="sq">
              <a:solidFill>
                <a:srgbClr val="D59586"/>
              </a:solidFill>
              <a:prstDash val="solid"/>
              <a:miter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51741" y="13641"/>
              <a:ext cx="448420" cy="4865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629650" y="2857500"/>
            <a:ext cx="952500" cy="952500"/>
            <a:chOff x="0" y="0"/>
            <a:chExt cx="250864" cy="250864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50864" cy="250864"/>
            </a:xfrm>
            <a:custGeom>
              <a:avLst/>
              <a:gdLst/>
              <a:ahLst/>
              <a:cxnLst/>
              <a:rect r="r" b="b" t="t" l="l"/>
              <a:pathLst>
                <a:path h="250864" w="250864">
                  <a:moveTo>
                    <a:pt x="125432" y="0"/>
                  </a:moveTo>
                  <a:cubicBezTo>
                    <a:pt x="56158" y="0"/>
                    <a:pt x="0" y="56158"/>
                    <a:pt x="0" y="125432"/>
                  </a:cubicBezTo>
                  <a:cubicBezTo>
                    <a:pt x="0" y="194706"/>
                    <a:pt x="56158" y="250864"/>
                    <a:pt x="125432" y="250864"/>
                  </a:cubicBezTo>
                  <a:cubicBezTo>
                    <a:pt x="194706" y="250864"/>
                    <a:pt x="250864" y="194706"/>
                    <a:pt x="250864" y="125432"/>
                  </a:cubicBezTo>
                  <a:cubicBezTo>
                    <a:pt x="250864" y="56158"/>
                    <a:pt x="194706" y="0"/>
                    <a:pt x="125432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23519" y="-14581"/>
              <a:ext cx="203827" cy="24192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9105900" y="1009650"/>
            <a:ext cx="8305800" cy="9277350"/>
            <a:chOff x="0" y="0"/>
            <a:chExt cx="1286786" cy="1437304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1286786" cy="1437304"/>
            </a:xfrm>
            <a:custGeom>
              <a:avLst/>
              <a:gdLst/>
              <a:ahLst/>
              <a:cxnLst/>
              <a:rect r="r" b="b" t="t" l="l"/>
              <a:pathLst>
                <a:path h="1437304" w="1286786">
                  <a:moveTo>
                    <a:pt x="125835" y="0"/>
                  </a:moveTo>
                  <a:lnTo>
                    <a:pt x="1160951" y="0"/>
                  </a:lnTo>
                  <a:cubicBezTo>
                    <a:pt x="1194324" y="0"/>
                    <a:pt x="1226331" y="13258"/>
                    <a:pt x="1249930" y="36856"/>
                  </a:cubicBezTo>
                  <a:cubicBezTo>
                    <a:pt x="1273528" y="60455"/>
                    <a:pt x="1286786" y="92461"/>
                    <a:pt x="1286786" y="125835"/>
                  </a:cubicBezTo>
                  <a:lnTo>
                    <a:pt x="1286786" y="1311469"/>
                  </a:lnTo>
                  <a:cubicBezTo>
                    <a:pt x="1286786" y="1344843"/>
                    <a:pt x="1273528" y="1376849"/>
                    <a:pt x="1249930" y="1400448"/>
                  </a:cubicBezTo>
                  <a:cubicBezTo>
                    <a:pt x="1226331" y="1424047"/>
                    <a:pt x="1194324" y="1437304"/>
                    <a:pt x="1160951" y="1437304"/>
                  </a:cubicBezTo>
                  <a:lnTo>
                    <a:pt x="125835" y="1437304"/>
                  </a:lnTo>
                  <a:cubicBezTo>
                    <a:pt x="92461" y="1437304"/>
                    <a:pt x="60455" y="1424047"/>
                    <a:pt x="36856" y="1400448"/>
                  </a:cubicBezTo>
                  <a:cubicBezTo>
                    <a:pt x="13258" y="1376849"/>
                    <a:pt x="0" y="1344843"/>
                    <a:pt x="0" y="1311469"/>
                  </a:cubicBezTo>
                  <a:lnTo>
                    <a:pt x="0" y="125835"/>
                  </a:lnTo>
                  <a:cubicBezTo>
                    <a:pt x="0" y="92461"/>
                    <a:pt x="13258" y="60455"/>
                    <a:pt x="36856" y="36856"/>
                  </a:cubicBezTo>
                  <a:cubicBezTo>
                    <a:pt x="60455" y="13258"/>
                    <a:pt x="92461" y="0"/>
                    <a:pt x="125835" y="0"/>
                  </a:cubicBezTo>
                  <a:close/>
                </a:path>
              </a:pathLst>
            </a:custGeom>
            <a:blipFill>
              <a:blip r:embed="rId2"/>
              <a:stretch>
                <a:fillRect l="-10094" t="0" r="-85436" b="0"/>
              </a:stretch>
            </a:blipFill>
          </p:spPr>
        </p:sp>
      </p:grpSp>
      <p:grpSp>
        <p:nvGrpSpPr>
          <p:cNvPr name="Group 16" id="16"/>
          <p:cNvGrpSpPr/>
          <p:nvPr/>
        </p:nvGrpSpPr>
        <p:grpSpPr>
          <a:xfrm rot="0">
            <a:off x="1219200" y="-590550"/>
            <a:ext cx="1047750" cy="1047750"/>
            <a:chOff x="0" y="0"/>
            <a:chExt cx="275951" cy="275951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275951" cy="275951"/>
            </a:xfrm>
            <a:custGeom>
              <a:avLst/>
              <a:gdLst/>
              <a:ahLst/>
              <a:cxnLst/>
              <a:rect r="r" b="b" t="t" l="l"/>
              <a:pathLst>
                <a:path h="275951" w="275951">
                  <a:moveTo>
                    <a:pt x="137975" y="0"/>
                  </a:moveTo>
                  <a:cubicBezTo>
                    <a:pt x="61774" y="0"/>
                    <a:pt x="0" y="61774"/>
                    <a:pt x="0" y="137975"/>
                  </a:cubicBezTo>
                  <a:cubicBezTo>
                    <a:pt x="0" y="214177"/>
                    <a:pt x="61774" y="275951"/>
                    <a:pt x="137975" y="275951"/>
                  </a:cubicBezTo>
                  <a:cubicBezTo>
                    <a:pt x="214177" y="275951"/>
                    <a:pt x="275951" y="214177"/>
                    <a:pt x="275951" y="137975"/>
                  </a:cubicBezTo>
                  <a:cubicBezTo>
                    <a:pt x="275951" y="61774"/>
                    <a:pt x="214177" y="0"/>
                    <a:pt x="137975" y="0"/>
                  </a:cubicBezTo>
                  <a:close/>
                </a:path>
              </a:pathLst>
            </a:custGeom>
            <a:solidFill>
              <a:srgbClr val="F7EAE7"/>
            </a:solidFill>
            <a:ln cap="sq">
              <a:noFill/>
              <a:prstDash val="solid"/>
              <a:miter/>
            </a:ln>
          </p:spPr>
        </p:sp>
        <p:sp>
          <p:nvSpPr>
            <p:cNvPr name="TextBox 18" id="18"/>
            <p:cNvSpPr txBox="true"/>
            <p:nvPr/>
          </p:nvSpPr>
          <p:spPr>
            <a:xfrm>
              <a:off x="25870" y="-12230"/>
              <a:ext cx="224210" cy="26231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9" id="19"/>
          <p:cNvSpPr/>
          <p:nvPr/>
        </p:nvSpPr>
        <p:spPr>
          <a:xfrm flipH="false" flipV="false" rot="0">
            <a:off x="17335500" y="0"/>
            <a:ext cx="952500" cy="952500"/>
          </a:xfrm>
          <a:custGeom>
            <a:avLst/>
            <a:gdLst/>
            <a:ahLst/>
            <a:cxnLst/>
            <a:rect r="r" b="b" t="t" l="l"/>
            <a:pathLst>
              <a:path h="952500" w="952500">
                <a:moveTo>
                  <a:pt x="0" y="0"/>
                </a:moveTo>
                <a:lnTo>
                  <a:pt x="952500" y="0"/>
                </a:lnTo>
                <a:lnTo>
                  <a:pt x="952500" y="952500"/>
                </a:lnTo>
                <a:lnTo>
                  <a:pt x="0" y="9525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0" id="20"/>
          <p:cNvGrpSpPr/>
          <p:nvPr/>
        </p:nvGrpSpPr>
        <p:grpSpPr>
          <a:xfrm rot="0">
            <a:off x="8439150" y="4714875"/>
            <a:ext cx="381000" cy="381000"/>
            <a:chOff x="0" y="0"/>
            <a:chExt cx="100346" cy="100346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22" id="22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3" id="23"/>
          <p:cNvGrpSpPr/>
          <p:nvPr/>
        </p:nvGrpSpPr>
        <p:grpSpPr>
          <a:xfrm rot="0">
            <a:off x="8439150" y="5210175"/>
            <a:ext cx="381000" cy="381000"/>
            <a:chOff x="0" y="0"/>
            <a:chExt cx="100346" cy="100346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DDAA9E"/>
            </a:solidFill>
            <a:ln cap="sq">
              <a:noFill/>
              <a:prstDash val="solid"/>
              <a:miter/>
            </a:ln>
          </p:spPr>
        </p:sp>
        <p:sp>
          <p:nvSpPr>
            <p:cNvPr name="TextBox 25" id="25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6" id="26"/>
          <p:cNvGrpSpPr/>
          <p:nvPr/>
        </p:nvGrpSpPr>
        <p:grpSpPr>
          <a:xfrm rot="0">
            <a:off x="8439150" y="5705475"/>
            <a:ext cx="381000" cy="381000"/>
            <a:chOff x="0" y="0"/>
            <a:chExt cx="100346" cy="100346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EED5CF"/>
            </a:solidFill>
            <a:ln cap="sq">
              <a:noFill/>
              <a:prstDash val="solid"/>
              <a:miter/>
            </a:ln>
          </p:spPr>
        </p:sp>
        <p:sp>
          <p:nvSpPr>
            <p:cNvPr name="TextBox 28" id="28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9" id="29"/>
          <p:cNvGrpSpPr/>
          <p:nvPr/>
        </p:nvGrpSpPr>
        <p:grpSpPr>
          <a:xfrm rot="0">
            <a:off x="8439150" y="6200775"/>
            <a:ext cx="381000" cy="381000"/>
            <a:chOff x="0" y="0"/>
            <a:chExt cx="100346" cy="100346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100346" cy="100346"/>
            </a:xfrm>
            <a:custGeom>
              <a:avLst/>
              <a:gdLst/>
              <a:ahLst/>
              <a:cxnLst/>
              <a:rect r="r" b="b" t="t" l="l"/>
              <a:pathLst>
                <a:path h="100346" w="100346">
                  <a:moveTo>
                    <a:pt x="50173" y="0"/>
                  </a:moveTo>
                  <a:cubicBezTo>
                    <a:pt x="22463" y="0"/>
                    <a:pt x="0" y="22463"/>
                    <a:pt x="0" y="50173"/>
                  </a:cubicBezTo>
                  <a:cubicBezTo>
                    <a:pt x="0" y="77883"/>
                    <a:pt x="22463" y="100346"/>
                    <a:pt x="50173" y="100346"/>
                  </a:cubicBezTo>
                  <a:cubicBezTo>
                    <a:pt x="77883" y="100346"/>
                    <a:pt x="100346" y="77883"/>
                    <a:pt x="100346" y="50173"/>
                  </a:cubicBezTo>
                  <a:cubicBezTo>
                    <a:pt x="100346" y="22463"/>
                    <a:pt x="77883" y="0"/>
                    <a:pt x="50173" y="0"/>
                  </a:cubicBezTo>
                  <a:close/>
                </a:path>
              </a:pathLst>
            </a:custGeom>
            <a:solidFill>
              <a:srgbClr val="F7EAE7"/>
            </a:solidFill>
            <a:ln cap="sq">
              <a:noFill/>
              <a:prstDash val="solid"/>
              <a:miter/>
            </a:ln>
          </p:spPr>
        </p:sp>
        <p:sp>
          <p:nvSpPr>
            <p:cNvPr name="TextBox 31" id="31"/>
            <p:cNvSpPr txBox="true"/>
            <p:nvPr/>
          </p:nvSpPr>
          <p:spPr>
            <a:xfrm>
              <a:off x="9407" y="-28693"/>
              <a:ext cx="81531" cy="1196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32" id="32"/>
          <p:cNvGrpSpPr/>
          <p:nvPr/>
        </p:nvGrpSpPr>
        <p:grpSpPr>
          <a:xfrm rot="0">
            <a:off x="1863050" y="505987"/>
            <a:ext cx="53728" cy="53728"/>
            <a:chOff x="0" y="0"/>
            <a:chExt cx="812800" cy="812800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1B3A2"/>
            </a:solidFill>
          </p:spPr>
        </p:sp>
        <p:sp>
          <p:nvSpPr>
            <p:cNvPr name="TextBox 34" id="34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74078" lIns="74078" bIns="74078" rIns="74078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35" id="35"/>
          <p:cNvGrpSpPr/>
          <p:nvPr/>
        </p:nvGrpSpPr>
        <p:grpSpPr>
          <a:xfrm rot="0">
            <a:off x="666750" y="2290086"/>
            <a:ext cx="533400" cy="533400"/>
            <a:chOff x="0" y="0"/>
            <a:chExt cx="140484" cy="140484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140484" cy="140484"/>
            </a:xfrm>
            <a:custGeom>
              <a:avLst/>
              <a:gdLst/>
              <a:ahLst/>
              <a:cxnLst/>
              <a:rect r="r" b="b" t="t" l="l"/>
              <a:pathLst>
                <a:path h="140484" w="140484">
                  <a:moveTo>
                    <a:pt x="70242" y="0"/>
                  </a:moveTo>
                  <a:cubicBezTo>
                    <a:pt x="31448" y="0"/>
                    <a:pt x="0" y="31448"/>
                    <a:pt x="0" y="70242"/>
                  </a:cubicBezTo>
                  <a:cubicBezTo>
                    <a:pt x="0" y="109036"/>
                    <a:pt x="31448" y="140484"/>
                    <a:pt x="70242" y="140484"/>
                  </a:cubicBezTo>
                  <a:cubicBezTo>
                    <a:pt x="109036" y="140484"/>
                    <a:pt x="140484" y="109036"/>
                    <a:pt x="140484" y="70242"/>
                  </a:cubicBezTo>
                  <a:cubicBezTo>
                    <a:pt x="140484" y="31448"/>
                    <a:pt x="109036" y="0"/>
                    <a:pt x="70242" y="0"/>
                  </a:cubicBezTo>
                  <a:close/>
                </a:path>
              </a:pathLst>
            </a:custGeom>
            <a:solidFill>
              <a:srgbClr val="144152"/>
            </a:solidFill>
            <a:ln cap="sq">
              <a:noFill/>
              <a:prstDash val="solid"/>
              <a:miter/>
            </a:ln>
          </p:spPr>
        </p:sp>
        <p:sp>
          <p:nvSpPr>
            <p:cNvPr name="TextBox 37" id="37"/>
            <p:cNvSpPr txBox="true"/>
            <p:nvPr/>
          </p:nvSpPr>
          <p:spPr>
            <a:xfrm>
              <a:off x="13170" y="-24930"/>
              <a:ext cx="114143" cy="1522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38" id="38"/>
          <p:cNvGrpSpPr/>
          <p:nvPr/>
        </p:nvGrpSpPr>
        <p:grpSpPr>
          <a:xfrm rot="0">
            <a:off x="1104900" y="2290086"/>
            <a:ext cx="533400" cy="533400"/>
            <a:chOff x="0" y="0"/>
            <a:chExt cx="140484" cy="140484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140484" cy="140484"/>
            </a:xfrm>
            <a:custGeom>
              <a:avLst/>
              <a:gdLst/>
              <a:ahLst/>
              <a:cxnLst/>
              <a:rect r="r" b="b" t="t" l="l"/>
              <a:pathLst>
                <a:path h="140484" w="140484">
                  <a:moveTo>
                    <a:pt x="70242" y="0"/>
                  </a:moveTo>
                  <a:cubicBezTo>
                    <a:pt x="31448" y="0"/>
                    <a:pt x="0" y="31448"/>
                    <a:pt x="0" y="70242"/>
                  </a:cubicBezTo>
                  <a:cubicBezTo>
                    <a:pt x="0" y="109036"/>
                    <a:pt x="31448" y="140484"/>
                    <a:pt x="70242" y="140484"/>
                  </a:cubicBezTo>
                  <a:cubicBezTo>
                    <a:pt x="109036" y="140484"/>
                    <a:pt x="140484" y="109036"/>
                    <a:pt x="140484" y="70242"/>
                  </a:cubicBezTo>
                  <a:cubicBezTo>
                    <a:pt x="140484" y="31448"/>
                    <a:pt x="109036" y="0"/>
                    <a:pt x="70242" y="0"/>
                  </a:cubicBezTo>
                  <a:close/>
                </a:path>
              </a:pathLst>
            </a:custGeom>
            <a:solidFill>
              <a:srgbClr val="51B3A2"/>
            </a:solidFill>
            <a:ln cap="sq">
              <a:noFill/>
              <a:prstDash val="solid"/>
              <a:miter/>
            </a:ln>
          </p:spPr>
        </p:sp>
        <p:sp>
          <p:nvSpPr>
            <p:cNvPr name="TextBox 40" id="40"/>
            <p:cNvSpPr txBox="true"/>
            <p:nvPr/>
          </p:nvSpPr>
          <p:spPr>
            <a:xfrm>
              <a:off x="13170" y="-24930"/>
              <a:ext cx="114143" cy="1522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41" id="41"/>
          <p:cNvGrpSpPr/>
          <p:nvPr/>
        </p:nvGrpSpPr>
        <p:grpSpPr>
          <a:xfrm rot="0">
            <a:off x="1543050" y="2290086"/>
            <a:ext cx="533400" cy="533400"/>
            <a:chOff x="0" y="0"/>
            <a:chExt cx="140484" cy="140484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0" y="0"/>
              <a:ext cx="140484" cy="140484"/>
            </a:xfrm>
            <a:custGeom>
              <a:avLst/>
              <a:gdLst/>
              <a:ahLst/>
              <a:cxnLst/>
              <a:rect r="r" b="b" t="t" l="l"/>
              <a:pathLst>
                <a:path h="140484" w="140484">
                  <a:moveTo>
                    <a:pt x="70242" y="0"/>
                  </a:moveTo>
                  <a:cubicBezTo>
                    <a:pt x="31448" y="0"/>
                    <a:pt x="0" y="31448"/>
                    <a:pt x="0" y="70242"/>
                  </a:cubicBezTo>
                  <a:cubicBezTo>
                    <a:pt x="0" y="109036"/>
                    <a:pt x="31448" y="140484"/>
                    <a:pt x="70242" y="140484"/>
                  </a:cubicBezTo>
                  <a:cubicBezTo>
                    <a:pt x="109036" y="140484"/>
                    <a:pt x="140484" y="109036"/>
                    <a:pt x="140484" y="70242"/>
                  </a:cubicBezTo>
                  <a:cubicBezTo>
                    <a:pt x="140484" y="31448"/>
                    <a:pt x="109036" y="0"/>
                    <a:pt x="70242" y="0"/>
                  </a:cubicBezTo>
                  <a:close/>
                </a:path>
              </a:pathLst>
            </a:custGeom>
            <a:solidFill>
              <a:srgbClr val="D59586"/>
            </a:solidFill>
            <a:ln cap="sq">
              <a:noFill/>
              <a:prstDash val="solid"/>
              <a:miter/>
            </a:ln>
          </p:spPr>
        </p:sp>
        <p:sp>
          <p:nvSpPr>
            <p:cNvPr name="TextBox 43" id="43"/>
            <p:cNvSpPr txBox="true"/>
            <p:nvPr/>
          </p:nvSpPr>
          <p:spPr>
            <a:xfrm>
              <a:off x="13170" y="-24930"/>
              <a:ext cx="114143" cy="1522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44" id="44"/>
          <p:cNvSpPr/>
          <p:nvPr/>
        </p:nvSpPr>
        <p:spPr>
          <a:xfrm flipH="false" flipV="false" rot="0">
            <a:off x="0" y="0"/>
            <a:ext cx="2423512" cy="971037"/>
          </a:xfrm>
          <a:custGeom>
            <a:avLst/>
            <a:gdLst/>
            <a:ahLst/>
            <a:cxnLst/>
            <a:rect r="r" b="b" t="t" l="l"/>
            <a:pathLst>
              <a:path h="971037" w="2423512">
                <a:moveTo>
                  <a:pt x="0" y="0"/>
                </a:moveTo>
                <a:lnTo>
                  <a:pt x="2423512" y="0"/>
                </a:lnTo>
                <a:lnTo>
                  <a:pt x="2423512" y="971037"/>
                </a:lnTo>
                <a:lnTo>
                  <a:pt x="0" y="97103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45" id="45"/>
          <p:cNvSpPr/>
          <p:nvPr/>
        </p:nvSpPr>
        <p:spPr>
          <a:xfrm flipH="false" flipV="false" rot="0">
            <a:off x="57150" y="2556786"/>
            <a:ext cx="7715250" cy="8229600"/>
          </a:xfrm>
          <a:custGeom>
            <a:avLst/>
            <a:gdLst/>
            <a:ahLst/>
            <a:cxnLst/>
            <a:rect r="r" b="b" t="t" l="l"/>
            <a:pathLst>
              <a:path h="8229600" w="7715250">
                <a:moveTo>
                  <a:pt x="0" y="0"/>
                </a:moveTo>
                <a:lnTo>
                  <a:pt x="7715250" y="0"/>
                </a:lnTo>
                <a:lnTo>
                  <a:pt x="771525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46" id="46"/>
          <p:cNvSpPr txBox="true"/>
          <p:nvPr/>
        </p:nvSpPr>
        <p:spPr>
          <a:xfrm rot="0">
            <a:off x="647700" y="2947311"/>
            <a:ext cx="7867650" cy="17583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2480"/>
              </a:lnSpc>
            </a:pPr>
            <a:r>
              <a:rPr lang="en-US" sz="12000" spc="-168" b="true">
                <a:solidFill>
                  <a:srgbClr val="2B2B2B"/>
                </a:solidFill>
                <a:latin typeface="Poppins Heavy"/>
                <a:ea typeface="Poppins Heavy"/>
                <a:cs typeface="Poppins Heavy"/>
                <a:sym typeface="Poppins Heavy"/>
              </a:rPr>
              <a:t>Thanks</a:t>
            </a:r>
          </a:p>
        </p:txBody>
      </p:sp>
      <p:sp>
        <p:nvSpPr>
          <p:cNvPr name="TextBox 47" id="47"/>
          <p:cNvSpPr txBox="true"/>
          <p:nvPr/>
        </p:nvSpPr>
        <p:spPr>
          <a:xfrm rot="0">
            <a:off x="647700" y="4848501"/>
            <a:ext cx="7105650" cy="4093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11"/>
              </a:lnSpc>
            </a:pPr>
            <a:r>
              <a:rPr lang="en-US" b="true" sz="2799" spc="-39">
                <a:solidFill>
                  <a:srgbClr val="51B3A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FOR YOUR COOPERATION </a:t>
            </a:r>
          </a:p>
        </p:txBody>
      </p:sp>
    </p:spTree>
  </p:cSld>
  <p:clrMapOvr>
    <a:masterClrMapping/>
  </p:clrMapOvr>
  <p:transition spd="fast">
    <p:circl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DAG4OpslISo</dc:identifier>
  <dcterms:modified xsi:type="dcterms:W3CDTF">2011-08-01T06:04:30Z</dcterms:modified>
  <cp:revision>1</cp:revision>
  <dc:title>Blue and Teal Modern Medical Presentation</dc:title>
</cp:coreProperties>
</file>