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</p:sldMasterIdLst>
  <p:notesMasterIdLst>
    <p:notesMasterId r:id="rId26"/>
  </p:notesMasterIdLst>
  <p:sldIdLst>
    <p:sldId id="364" r:id="rId6"/>
    <p:sldId id="295" r:id="rId7"/>
    <p:sldId id="313" r:id="rId8"/>
    <p:sldId id="302" r:id="rId9"/>
    <p:sldId id="308" r:id="rId10"/>
    <p:sldId id="296" r:id="rId11"/>
    <p:sldId id="287" r:id="rId12"/>
    <p:sldId id="297" r:id="rId13"/>
    <p:sldId id="298" r:id="rId14"/>
    <p:sldId id="299" r:id="rId15"/>
    <p:sldId id="300" r:id="rId16"/>
    <p:sldId id="301" r:id="rId17"/>
    <p:sldId id="310" r:id="rId18"/>
    <p:sldId id="260" r:id="rId19"/>
    <p:sldId id="294" r:id="rId20"/>
    <p:sldId id="309" r:id="rId21"/>
    <p:sldId id="312" r:id="rId22"/>
    <p:sldId id="303" r:id="rId23"/>
    <p:sldId id="305" r:id="rId24"/>
    <p:sldId id="30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3B0FC6-B418-497E-B066-F0D15A41A9E0}" v="9" dt="2023-11-30T14:30:31.5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5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C40960-1AA4-490B-8032-FD982BD1365E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9EAB9C-0A98-4546-9282-8116667DF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38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https://www.cwvys.org.uk/wp-content/uploads/2014/06/HB-Enabling-Participation.pdf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6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00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4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https://www.scie.org.uk/publications/guides/guide51/at-a-glance/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422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you believe is the biggest issue we face as youth workers?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267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3418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Kolbs</a:t>
            </a:r>
            <a:r>
              <a:rPr lang="en-GB" dirty="0"/>
              <a:t>/ </a:t>
            </a:r>
            <a:r>
              <a:rPr lang="en-GB" dirty="0" err="1"/>
              <a:t>gibbs</a:t>
            </a:r>
            <a:r>
              <a:rPr lang="en-GB" dirty="0"/>
              <a:t> reflective cycle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17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00451-D989-A8A1-A7B5-09E904956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F1281-1B59-2CE0-3B9B-51314970BE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E6333-9094-23D9-0A26-F282C765A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887A0E-1517-EF71-235B-DA11223A9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AE296-316A-193A-B9EA-36819E7FC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29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3FBFA-203B-74F6-7AB8-A09F8F75B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CE506-3B8B-FED3-B67E-D7EC364508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3E387-9A93-A499-0DEF-7C4E64A1E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B8346-C8B0-01A7-E67E-785E49669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21F41-1DD9-4E61-ADCB-A02A0C502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037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F40E0-A364-5AA8-276A-35E967AE3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EA8CC-8F97-6C0C-D167-F5423A5D1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6066C-CBA3-D867-8F29-CB743C7CE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ED763-2FAE-8C83-3467-D79A058A4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AD32D-C12B-FD97-3416-BF258CDF4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959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C1DD-18FC-2ACD-4CF6-53510CD32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AC712-D1AC-10F9-B6D8-E9D2B216BC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65F9A1-C627-0880-A8E7-20F934694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D6B98D-5938-0068-24A1-8EFCD124F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D69D1-1E68-F40C-B8EA-CE41F1578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FC7840-7A44-9C22-99C4-794DA94A7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215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5E712-F8F6-9A68-8484-D30B8C6B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BDE57-B480-32F9-B08F-EC56133BB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1CC45-B557-60C7-E815-1F7309B8BE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5B57DC-365F-F8AD-9BC9-5468623DD1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1CF06B-79D7-6C5A-9F8F-0987A22B0A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F10A02-106A-7428-8469-FFDFDE8E5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51D183-AD61-FACF-CE1B-1308C71C3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8AAE2A-2C9D-2ED8-084D-396EA29A1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930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A47B5-C657-57D1-4534-C2FF93E84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B86138-9088-C73F-579F-EEC8981DE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6DAAF8-7212-5947-0772-610E1B2C1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175BFC-36C5-6499-4636-40ECC2AAE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526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6BA304-481E-1D18-6F70-A0ACF05ED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7A60AA-E72A-E190-6BD4-CC42AF3AD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8CF84-5195-3F31-0452-55FECBE7C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44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1127A-AD1B-7533-A5E1-408FDA5C2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EE149-3BE3-130A-C8CD-DE7C24FF0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89E3D9-F193-34FF-ADB4-5872F563C2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A2F2DA-72A0-207E-3339-1A57FB27F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49F700-17FE-FCB9-FC23-3F98F1652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3BD5B-3ADD-BBED-C23B-CFD5E40F2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94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84405-17A1-57D4-9B85-35716B70A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00107C-F935-E5A0-68CC-BD0DCBE6C4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DB217-95C4-8448-71B4-828C40E11B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F2A83-2F2B-8940-A8FD-38B34BF1F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347C2D-EF1F-092D-B8F4-2508EABC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5F933-98CE-4951-D84E-14645509D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4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9ECCF-337D-A256-A536-CE2DE6FEC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A010B7-A562-4C2F-8ADB-4446683384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EBEAD-29D3-2AFF-19D1-FE0F0DB6E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2A12EC-336D-8076-1381-1C83A709D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776E3-3455-7F41-32E3-6C940BBB7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597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97A83D-0FA0-80BF-1972-D21C756781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A7EA3F-98DF-597A-FC40-547E8C4C9A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1C2F6-1DC2-4239-4CF1-2898AC387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9E362-DCBF-A05C-0EC5-079CA6A1F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28C2D-3B43-2B1E-A29B-C2B419B1E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8468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72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05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5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677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86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67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00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2256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7394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26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557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8894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985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196E84-25F5-F540-E21E-A42A1C377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DE8828-EFF2-7514-E3C9-B413F35531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8F3B2-8C0D-E499-1E16-B2E88528B4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B66AB3-7BAA-49F0-BAAA-4DCEB79AFDB5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E3E96-05EE-0795-81AC-1352102FB7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5EDB5-746D-DFBC-D74C-1774E382CC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1B553-2EE9-47BF-BD6B-01D749AAA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05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8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15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wvys.org.uk/wp-content/uploads/2014/06/HB-Enabling-Participation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hworkwales.org.uk/wp-content/uploads/2017/11/A-Community-Profile.pdf" TargetMode="External"/><Relationship Id="rId2" Type="http://schemas.openxmlformats.org/officeDocument/2006/relationships/hyperlink" Target="https://www.youthworkwales.org.uk/wp-content/uploads/2018/03/Summer-scheme-application-evaluation.pdf" TargetMode="Externa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onformality.org/wp-content/uploads/2012/11/Participation_Models_20121118.pdf" TargetMode="Externa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jp-eu.coe.int/documents/42128013/47261233/T-Kit_10.pdf/8d85c6ac-05e5-4715-8f43-0f9c3018772a?t=137727231800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4BDCE-D33E-44C7-A0E6-89A6216D2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in Wales: Principles and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54BD0-82C7-43A5-9A81-93862675F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 Pillars- Participation</a:t>
            </a:r>
          </a:p>
          <a:p>
            <a:endParaRPr lang="en-GB" dirty="0"/>
          </a:p>
          <a:p>
            <a:r>
              <a:rPr lang="en-GB" dirty="0"/>
              <a:t>Encouraging and supporting young people to become partners in, and share responsibility for, the opportunities, learning processes and decision-making structures which affect their own and other people's lives and environments.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149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3CB0A-8AE6-949D-C63E-70031F2E3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41F0FC1-69CF-2DA8-0915-D7C35B06ED5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1560" y="301356"/>
            <a:ext cx="3857859" cy="5448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D78B9D-3FD4-28DE-3920-2CDEA7F4F2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handbook for participation work with young people, practical, fun and made in Wales. </a:t>
            </a:r>
          </a:p>
          <a:p>
            <a:r>
              <a:rPr lang="en-GB" dirty="0"/>
              <a:t>Still available on Amazon btw.</a:t>
            </a:r>
          </a:p>
        </p:txBody>
      </p:sp>
    </p:spTree>
    <p:extLst>
      <p:ext uri="{BB962C8B-B14F-4D97-AF65-F5344CB8AC3E}">
        <p14:creationId xmlns:p14="http://schemas.microsoft.com/office/powerpoint/2010/main" val="1377723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AE89F-CA2F-4B9E-967A-1A1E23E84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323" y="-315416"/>
            <a:ext cx="10157354" cy="1397000"/>
          </a:xfrm>
        </p:spPr>
        <p:txBody>
          <a:bodyPr/>
          <a:lstStyle/>
          <a:p>
            <a:r>
              <a:rPr lang="en-GB" dirty="0"/>
              <a:t>Hart’s Ladder of Participation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CFE71B9-EA4E-4F8F-BCD1-43665DC12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915" t="17696" r="18661" b="4987"/>
          <a:stretch/>
        </p:blipFill>
        <p:spPr>
          <a:xfrm>
            <a:off x="2514600" y="790725"/>
            <a:ext cx="7252672" cy="4875744"/>
          </a:xfrm>
        </p:spPr>
      </p:pic>
    </p:spTree>
    <p:extLst>
      <p:ext uri="{BB962C8B-B14F-4D97-AF65-F5344CB8AC3E}">
        <p14:creationId xmlns:p14="http://schemas.microsoft.com/office/powerpoint/2010/main" val="36551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848D0-6690-4AEF-8129-74198DC9F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participation?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CDA80-6187-4EBF-8E80-23964F206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90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A feeling of being listened to, having worth and being valued</a:t>
            </a:r>
          </a:p>
          <a:p>
            <a:r>
              <a:rPr lang="en-GB" dirty="0"/>
              <a:t>Respect gained from having a voice and feeling influential</a:t>
            </a:r>
          </a:p>
          <a:p>
            <a:r>
              <a:rPr lang="en-GB" dirty="0"/>
              <a:t>New skills, including personal understanding about how they make a difference </a:t>
            </a:r>
          </a:p>
          <a:p>
            <a:r>
              <a:rPr lang="en-GB" dirty="0"/>
              <a:t>Personal development (confidence/ self-esteem/ aspirations) which also usually results in less bullying </a:t>
            </a:r>
          </a:p>
          <a:p>
            <a:r>
              <a:rPr lang="en-GB" dirty="0"/>
              <a:t>Feel they are making a difference</a:t>
            </a:r>
          </a:p>
          <a:p>
            <a:r>
              <a:rPr lang="en-GB" dirty="0"/>
              <a:t>Greater knowledge of how to participate in wider society as they grow into adulthood </a:t>
            </a:r>
          </a:p>
          <a:p>
            <a:r>
              <a:rPr lang="en-GB" dirty="0"/>
              <a:t>The ability to practise important life skills such as problem-solving, decision-making, negotiation, listening communication and giving and receiving feedback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https://www.cwvys.org.uk/wp-content/uploads/2014/06/HB-Enabling-Participation.pdf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90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9D4E-0795-4849-B176-BEA2E4670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897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Barriers to participation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82AFE-6BED-4E38-9B9A-E32F881D9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897" y="1701800"/>
            <a:ext cx="10157354" cy="4470400"/>
          </a:xfrm>
        </p:spPr>
        <p:txBody>
          <a:bodyPr>
            <a:normAutofit/>
          </a:bodyPr>
          <a:lstStyle/>
          <a:p>
            <a:r>
              <a:rPr lang="en-GB" dirty="0"/>
              <a:t>These are very similar to barriers to Advocacy, Empowerments and Rights</a:t>
            </a:r>
          </a:p>
          <a:p>
            <a:r>
              <a:rPr lang="en-GB" dirty="0"/>
              <a:t>However more of an ownership on professionals allowing active participation </a:t>
            </a:r>
          </a:p>
          <a:p>
            <a:endParaRPr lang="en-GB" dirty="0"/>
          </a:p>
          <a:p>
            <a:r>
              <a:rPr lang="en-GB" dirty="0"/>
              <a:t>List three barriers to participation you are aware of within your organisation..</a:t>
            </a:r>
          </a:p>
        </p:txBody>
      </p:sp>
    </p:spTree>
    <p:extLst>
      <p:ext uri="{BB962C8B-B14F-4D97-AF65-F5344CB8AC3E}">
        <p14:creationId xmlns:p14="http://schemas.microsoft.com/office/powerpoint/2010/main" val="809460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61D25-1CB1-4B2C-9B47-1ED14C026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897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Participation standards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AB7D5C-7406-45C2-9A3C-9BAD183858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4258" t="19306" r="24096" b="16376"/>
          <a:stretch/>
        </p:blipFill>
        <p:spPr>
          <a:xfrm>
            <a:off x="494537" y="1686425"/>
            <a:ext cx="6195824" cy="3485150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6F77151-B6EE-4B33-5B86-8F7E675F9A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2087" y="1473200"/>
            <a:ext cx="4977104" cy="4470400"/>
          </a:xfrm>
        </p:spPr>
        <p:txBody>
          <a:bodyPr/>
          <a:lstStyle/>
          <a:p>
            <a:r>
              <a:rPr lang="en-US" dirty="0"/>
              <a:t>Information </a:t>
            </a:r>
          </a:p>
          <a:p>
            <a:r>
              <a:rPr lang="en-US" dirty="0"/>
              <a:t>It’s your choice</a:t>
            </a:r>
          </a:p>
          <a:p>
            <a:r>
              <a:rPr lang="en-US" dirty="0"/>
              <a:t>No discrimination </a:t>
            </a:r>
          </a:p>
          <a:p>
            <a:r>
              <a:rPr lang="en-US" dirty="0"/>
              <a:t>Respect</a:t>
            </a:r>
          </a:p>
          <a:p>
            <a:r>
              <a:rPr lang="en-US" dirty="0"/>
              <a:t>You get something out of it</a:t>
            </a:r>
          </a:p>
          <a:p>
            <a:r>
              <a:rPr lang="en-US" dirty="0"/>
              <a:t>Feedback </a:t>
            </a:r>
          </a:p>
          <a:p>
            <a:r>
              <a:rPr lang="en-US" dirty="0"/>
              <a:t>Working better together</a:t>
            </a:r>
          </a:p>
        </p:txBody>
      </p:sp>
    </p:spTree>
    <p:extLst>
      <p:ext uri="{BB962C8B-B14F-4D97-AF65-F5344CB8AC3E}">
        <p14:creationId xmlns:p14="http://schemas.microsoft.com/office/powerpoint/2010/main" val="317643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F5F84-E4D0-4566-8ADA-DA5BF8C45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Participation in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7EE7-890B-414A-92A7-3FECAC17E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Youth group membership reflects the make-up of the local community</a:t>
            </a:r>
          </a:p>
          <a:p>
            <a:pPr fontAlgn="base"/>
            <a:r>
              <a:rPr lang="en-GB" dirty="0"/>
              <a:t>Language used at the youth group shows respect for all members of the community.</a:t>
            </a:r>
          </a:p>
          <a:p>
            <a:pPr fontAlgn="base"/>
            <a:r>
              <a:rPr lang="en-GB" dirty="0"/>
              <a:t>Young people and workers agree on the rules for their youth group.</a:t>
            </a:r>
          </a:p>
          <a:p>
            <a:pPr fontAlgn="base"/>
            <a:r>
              <a:rPr lang="en-GB" dirty="0"/>
              <a:t>Young people can get a second chance if they break the rules</a:t>
            </a:r>
          </a:p>
          <a:p>
            <a:pPr fontAlgn="base"/>
            <a:r>
              <a:rPr lang="en-GB" dirty="0"/>
              <a:t>Young people and workers feel that they are treated with respect.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http://www.youthworkessentials.org/volunteer-induction/involving-young-people-in-the-youth-group/guidelines-for-youth-participation.aspx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6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5DB5-C132-4DEC-83D0-D6AE949A2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Accept young people’s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EDC09-271D-40DA-8C6C-B3C0CA76B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Workers listen to young people’s suggestions and change session plans.</a:t>
            </a:r>
          </a:p>
          <a:p>
            <a:pPr fontAlgn="base"/>
            <a:r>
              <a:rPr lang="en-GB" dirty="0"/>
              <a:t>Workers revise project to incorporate young people’s ideas.</a:t>
            </a:r>
          </a:p>
          <a:p>
            <a:pPr fontAlgn="base"/>
            <a:r>
              <a:rPr lang="en-GB" dirty="0"/>
              <a:t>Young people put their own ideas into practice with the support of workers.</a:t>
            </a:r>
          </a:p>
          <a:p>
            <a:pPr fontAlgn="base"/>
            <a:r>
              <a:rPr lang="en-GB" dirty="0"/>
              <a:t>Young people are enthusiastic because they can use their imagination.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06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DFF1A-3BA4-49D9-82D1-9B07DF2B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D4E92-CB78-4D9C-B3DB-2E1DCCE83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Young people and workers talk about the progress of their project.</a:t>
            </a:r>
          </a:p>
          <a:p>
            <a:pPr fontAlgn="base"/>
            <a:r>
              <a:rPr lang="en-GB" dirty="0"/>
              <a:t>Workers support young people as they put their plans into practice, but don’t take over.</a:t>
            </a:r>
          </a:p>
          <a:p>
            <a:pPr fontAlgn="base"/>
            <a:r>
              <a:rPr lang="en-GB" dirty="0"/>
              <a:t>Young people see what they have learned even if the outcome wasn’t perfect.</a:t>
            </a:r>
          </a:p>
          <a:p>
            <a:pPr fontAlgn="base"/>
            <a:r>
              <a:rPr lang="en-GB" dirty="0"/>
              <a:t>Young people begin to recognise their own strengths and weaknesses.</a:t>
            </a:r>
          </a:p>
          <a:p>
            <a:pPr fontAlgn="base"/>
            <a:r>
              <a:rPr lang="en-GB" dirty="0"/>
              <a:t>Young people develop a more confident attitude towards new challenges.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38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3BEDA-8FAC-4973-94FC-3068EEE85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from your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4D435-B9F5-400F-B661-6EBED4E86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GB" dirty="0"/>
              <a:t>How can you embed participation in your practice?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Ask individual young people and small groups their opinions about decisions at the youth group while they are playing pool or having a drinks break.</a:t>
            </a:r>
          </a:p>
          <a:p>
            <a:pPr fontAlgn="base"/>
            <a:r>
              <a:rPr lang="en-GB" dirty="0"/>
              <a:t>Encourage everyone to contribute and listen carefully.</a:t>
            </a:r>
          </a:p>
          <a:p>
            <a:pPr fontAlgn="base"/>
            <a:r>
              <a:rPr lang="en-GB" dirty="0"/>
              <a:t>Keep a record of views and suggestions for follow up.</a:t>
            </a:r>
          </a:p>
          <a:p>
            <a:pPr fontAlgn="base"/>
            <a:r>
              <a:rPr lang="en-GB" dirty="0"/>
              <a:t>Always </a:t>
            </a:r>
            <a:r>
              <a:rPr lang="en-GB" b="1" dirty="0"/>
              <a:t>feedback</a:t>
            </a:r>
            <a:r>
              <a:rPr lang="en-GB" dirty="0"/>
              <a:t> to the young people!!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13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A3583-0FDD-4CB2-A727-D131B7901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from my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8E11E-9933-4F9B-BC2B-90496417B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Summer project </a:t>
            </a:r>
            <a:r>
              <a:rPr lang="en-GB" dirty="0">
                <a:hlinkClick r:id="rId2"/>
              </a:rPr>
              <a:t>https://www.youthworkwales.org.uk/wp-content/uploads/2018/03/Summer-scheme-application-evaluation.pdf</a:t>
            </a:r>
            <a:r>
              <a:rPr lang="en-GB" dirty="0"/>
              <a:t> </a:t>
            </a:r>
          </a:p>
          <a:p>
            <a:r>
              <a:rPr lang="en-GB" dirty="0"/>
              <a:t>6 out of Seven</a:t>
            </a:r>
            <a:r>
              <a:rPr lang="en-GB" dirty="0">
                <a:hlinkClick r:id="rId3"/>
              </a:rPr>
              <a:t> https://www.youthworkwales.org.uk/wp-content/uploads/2017/11/A-Community-Profile.pdf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158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7E0FE-A2B3-7B47-F1AC-0324A641C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6055F-5F10-22C3-32FB-FFEA487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Read this..</a:t>
            </a:r>
          </a:p>
          <a:p>
            <a:endParaRPr lang="en-GB" dirty="0"/>
          </a:p>
          <a:p>
            <a:r>
              <a:rPr lang="fr-FR" dirty="0">
                <a:hlinkClick r:id="rId2"/>
              </a:rPr>
              <a:t>Participation_Models_20121118.pdf (nonformality.org)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30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does the drive to encourage young people’s participation come from?</a:t>
            </a:r>
          </a:p>
          <a:p>
            <a:endParaRPr lang="en-GB" dirty="0"/>
          </a:p>
          <a:p>
            <a:r>
              <a:rPr lang="en-GB" dirty="0"/>
              <a:t>What do we mean when we talk about young people’s participation?</a:t>
            </a:r>
          </a:p>
          <a:p>
            <a:endParaRPr lang="en-GB" dirty="0"/>
          </a:p>
          <a:p>
            <a:r>
              <a:rPr lang="en-GB" dirty="0"/>
              <a:t>What are the differences between consultation and participation?</a:t>
            </a:r>
          </a:p>
          <a:p>
            <a:endParaRPr lang="en-GB" dirty="0"/>
          </a:p>
          <a:p>
            <a:r>
              <a:rPr lang="en-GB" dirty="0"/>
              <a:t>Discuss examples of consultation and participatory approaches.. </a:t>
            </a:r>
          </a:p>
        </p:txBody>
      </p:sp>
    </p:spTree>
    <p:extLst>
      <p:ext uri="{BB962C8B-B14F-4D97-AF65-F5344CB8AC3E}">
        <p14:creationId xmlns:p14="http://schemas.microsoft.com/office/powerpoint/2010/main" val="367457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A5493-A54F-4BAA-8D8D-8991F361D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 production vs Participation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ED219-D8E2-424E-921C-EEDDC1E21B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02124"/>
                </a:solidFill>
              </a:rPr>
              <a:t>Social Care Institute for Excellence states </a:t>
            </a:r>
            <a:endParaRPr lang="en-GB" dirty="0"/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'"Co-production" is when an individual influences the support and services received, or when groups of people get together to influence the way that services are designed, commissioned and delivered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CCD7EC-8CF2-454A-BEFD-C5A0FFE9FD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Participation is a scale and how individuals are involved. </a:t>
            </a:r>
          </a:p>
          <a:p>
            <a:r>
              <a:rPr lang="en-GB" dirty="0"/>
              <a:t>If active participation takes place this is almost the same as coproduction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Youth participation actively involves young people in decision-making processes on issues that affect them. Young people make invaluable contributions to communities and are empowered themselves when they participate.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39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C280B-31E1-42B4-97D1-325F6986F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897" y="76200"/>
            <a:ext cx="10157354" cy="1397000"/>
          </a:xfrm>
        </p:spPr>
        <p:txBody>
          <a:bodyPr anchor="b">
            <a:normAutofit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DCD61E-6487-4FF0-9355-98CBE104CE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8453" r="1721" b="-2"/>
          <a:stretch/>
        </p:blipFill>
        <p:spPr>
          <a:xfrm>
            <a:off x="3219108" y="949089"/>
            <a:ext cx="4977104" cy="447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3365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319" y="322188"/>
            <a:ext cx="10157354" cy="115902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Expected Outcomes of Active Participation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481212"/>
            <a:ext cx="10873208" cy="45365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Take some time to identify and discuss examples from your work which have contributed to achieving outcomes for young people.</a:t>
            </a:r>
          </a:p>
          <a:p>
            <a:endParaRPr lang="en-GB" dirty="0"/>
          </a:p>
          <a:p>
            <a:pPr lvl="0"/>
            <a:r>
              <a:rPr lang="en-GB" dirty="0"/>
              <a:t>The outcomes of </a:t>
            </a:r>
            <a:r>
              <a:rPr lang="en-GB" b="1" dirty="0"/>
              <a:t>active participation i</a:t>
            </a:r>
            <a:r>
              <a:rPr lang="en-GB" dirty="0"/>
              <a:t>nclude: </a:t>
            </a:r>
          </a:p>
          <a:p>
            <a:pPr lvl="0"/>
            <a:r>
              <a:rPr lang="en-GB" dirty="0"/>
              <a:t>enjoyment and achievement; </a:t>
            </a:r>
          </a:p>
          <a:p>
            <a:pPr lvl="0"/>
            <a:r>
              <a:rPr lang="en-GB" dirty="0"/>
              <a:t>making a positive contribution to their Youth Club or project, to their neighbourhood, community and society;</a:t>
            </a:r>
          </a:p>
          <a:p>
            <a:pPr lvl="0"/>
            <a:r>
              <a:rPr lang="en-GB" dirty="0"/>
              <a:t>improved health, fitness and well being;</a:t>
            </a:r>
          </a:p>
          <a:p>
            <a:pPr lvl="0"/>
            <a:r>
              <a:rPr lang="en-GB" dirty="0"/>
              <a:t>acquiring new and enhancing existing practical skills related to, for example, their involvement in sport or creative activities or as members of a Youth Forum;</a:t>
            </a:r>
          </a:p>
          <a:p>
            <a:pPr lvl="0"/>
            <a:r>
              <a:rPr lang="en-GB" dirty="0"/>
              <a:t>improved knowledge and understanding of the wide range of  issues which affect them; </a:t>
            </a:r>
          </a:p>
          <a:p>
            <a:r>
              <a:rPr lang="en-GB" dirty="0"/>
              <a:t>becoming involved in community activities; learning to manage risk in supportive situations</a:t>
            </a:r>
          </a:p>
        </p:txBody>
      </p:sp>
    </p:spTree>
    <p:extLst>
      <p:ext uri="{BB962C8B-B14F-4D97-AF65-F5344CB8AC3E}">
        <p14:creationId xmlns:p14="http://schemas.microsoft.com/office/powerpoint/2010/main" val="3963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F45E-0CDC-4460-AE08-0FFD8B759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get young people to participate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E6C4D-F7CF-4B06-868B-BA2F227D0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it relevant</a:t>
            </a:r>
          </a:p>
          <a:p>
            <a:r>
              <a:rPr lang="en-GB" dirty="0"/>
              <a:t>Ideas Avalanche/ Post it Idea storm</a:t>
            </a:r>
          </a:p>
          <a:p>
            <a:r>
              <a:rPr lang="en-GB" dirty="0"/>
              <a:t>Diamond ranking </a:t>
            </a:r>
          </a:p>
          <a:p>
            <a:r>
              <a:rPr lang="en-GB" dirty="0"/>
              <a:t>Easy, Hard, Rock. </a:t>
            </a:r>
          </a:p>
          <a:p>
            <a:r>
              <a:rPr lang="en-GB" dirty="0"/>
              <a:t>HOW, HOW, HOW</a:t>
            </a:r>
          </a:p>
          <a:p>
            <a:r>
              <a:rPr lang="en-GB" dirty="0"/>
              <a:t>SWOTT (Strength, Weakness, Opportunity, Threats and Training) </a:t>
            </a:r>
          </a:p>
          <a:p>
            <a:r>
              <a:rPr lang="en-GB" dirty="0"/>
              <a:t>Your ideas?</a:t>
            </a:r>
          </a:p>
        </p:txBody>
      </p:sp>
    </p:spTree>
    <p:extLst>
      <p:ext uri="{BB962C8B-B14F-4D97-AF65-F5344CB8AC3E}">
        <p14:creationId xmlns:p14="http://schemas.microsoft.com/office/powerpoint/2010/main" val="53466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DBE8-00C0-429E-BF62-A0CF5273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Gathering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F9E53-7A30-4D45-AFEE-B53E2B0A43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Opinion finder</a:t>
            </a:r>
          </a:p>
          <a:p>
            <a:r>
              <a:rPr lang="en-GB" dirty="0"/>
              <a:t>Paper carrousel</a:t>
            </a:r>
          </a:p>
          <a:p>
            <a:r>
              <a:rPr lang="en-GB" dirty="0"/>
              <a:t>Hopes and Fears</a:t>
            </a:r>
          </a:p>
          <a:p>
            <a:r>
              <a:rPr lang="en-GB" dirty="0"/>
              <a:t>Talking stick </a:t>
            </a:r>
          </a:p>
          <a:p>
            <a:r>
              <a:rPr lang="en-GB" dirty="0"/>
              <a:t>PMI</a:t>
            </a:r>
          </a:p>
          <a:p>
            <a:r>
              <a:rPr lang="en-GB" dirty="0"/>
              <a:t>Discussion groups</a:t>
            </a:r>
          </a:p>
          <a:p>
            <a:r>
              <a:rPr lang="en-GB" dirty="0"/>
              <a:t>Show and tell</a:t>
            </a:r>
          </a:p>
          <a:p>
            <a:r>
              <a:rPr lang="en-GB" dirty="0"/>
              <a:t>Your ideas?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401D28-CC69-4444-B436-3092192F9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5307" y="519231"/>
            <a:ext cx="2551187" cy="1907939"/>
          </a:xfrm>
          <a:prstGeom prst="rect">
            <a:avLst/>
          </a:prstGeom>
        </p:spPr>
      </p:pic>
      <p:pic>
        <p:nvPicPr>
          <p:cNvPr id="1026" name="Picture 2" descr="Hopes and Fears Toolkit activity - Enterprise Design Thinking">
            <a:extLst>
              <a:ext uri="{FF2B5EF4-FFF2-40B4-BE49-F238E27FC236}">
                <a16:creationId xmlns:a16="http://schemas.microsoft.com/office/drawing/2014/main" id="{3F168FCC-6927-4D35-B25B-384F77138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557" y="2620044"/>
            <a:ext cx="23431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1DA61B-CF53-4ED6-9E61-6EC14D9E22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6557" y="4869161"/>
            <a:ext cx="259080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8AE7E-0E10-486C-867E-24A251954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C54AF-208E-4525-A2A7-BA10E6302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process</a:t>
            </a:r>
          </a:p>
          <a:p>
            <a:r>
              <a:rPr lang="en-GB" dirty="0"/>
              <a:t>Dot voting </a:t>
            </a:r>
          </a:p>
          <a:p>
            <a:r>
              <a:rPr lang="en-GB" dirty="0"/>
              <a:t>Evaluation dot target</a:t>
            </a:r>
          </a:p>
          <a:p>
            <a:r>
              <a:rPr lang="en-GB" dirty="0"/>
              <a:t>Planning the Way..</a:t>
            </a:r>
          </a:p>
          <a:p>
            <a:r>
              <a:rPr lang="en-GB" dirty="0">
                <a:hlinkClick r:id="rId3"/>
              </a:rPr>
              <a:t>https://pjp-eu.coe.int/documents/42128013/47261233/T-Kit_10.pdf/8d85c6ac-05e5-4715-8f43-0f9c3018772a?t=1377272318000</a:t>
            </a:r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3442AF-196B-4AB0-9F4A-96656282B7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4397" y="364434"/>
            <a:ext cx="2011854" cy="3572566"/>
          </a:xfrm>
          <a:prstGeom prst="rect">
            <a:avLst/>
          </a:prstGeom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31A6E57C-CAEE-4548-8D81-8C7B19F77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97" y="4165601"/>
            <a:ext cx="3804023" cy="21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ow to perfect the facilitation tool, “sticky dot voting” - 4-H Leadership,  Citizenship &amp; Service">
            <a:extLst>
              <a:ext uri="{FF2B5EF4-FFF2-40B4-BE49-F238E27FC236}">
                <a16:creationId xmlns:a16="http://schemas.microsoft.com/office/drawing/2014/main" id="{D4E38336-9C2F-4445-8B5C-A156D4BA3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33" y="1064867"/>
            <a:ext cx="2105025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5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7" ma:contentTypeDescription="Create a new document." ma:contentTypeScope="" ma:versionID="ddff9cce5571c27881c83896167a564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7150a572d0065b14476e583bd73c086e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676ab72-9079-411c-83fb-ee6e21d36081" xsi:nil="true"/>
  </documentManagement>
</p:properties>
</file>

<file path=customXml/itemProps1.xml><?xml version="1.0" encoding="utf-8"?>
<ds:datastoreItem xmlns:ds="http://schemas.openxmlformats.org/officeDocument/2006/customXml" ds:itemID="{866DF4C3-7BCB-456F-B4E1-7E117F742E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C2B65C-D75D-4D1F-AF7A-A50CD75DDC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9FBC70-D516-42E3-A956-B0E3A50BF24B}">
  <ds:schemaRefs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  <ds:schemaRef ds:uri="fb6e3afc-5266-4630-9c28-28963f20a13f"/>
    <ds:schemaRef ds:uri="http://schemas.microsoft.com/office/2006/documentManagement/types"/>
    <ds:schemaRef ds:uri="2676ab72-9079-411c-83fb-ee6e21d36081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992</Words>
  <Application>Microsoft Office PowerPoint</Application>
  <PresentationFormat>Widescreen</PresentationFormat>
  <Paragraphs>122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1_Office Theme</vt:lpstr>
      <vt:lpstr>2_Office Theme</vt:lpstr>
      <vt:lpstr>PowerPoint Presentation</vt:lpstr>
      <vt:lpstr>Youth Work in Wales: Principles and Purposes</vt:lpstr>
      <vt:lpstr>PowerPoint Presentation</vt:lpstr>
      <vt:lpstr>Hart’s Ladder of Participation</vt:lpstr>
      <vt:lpstr>Benefits of participation?</vt:lpstr>
      <vt:lpstr>Barriers to participation </vt:lpstr>
      <vt:lpstr>Participation standards</vt:lpstr>
      <vt:lpstr> Participation in action </vt:lpstr>
      <vt:lpstr>Accept young people’s ideas</vt:lpstr>
      <vt:lpstr>Support young people</vt:lpstr>
      <vt:lpstr>Examples from your practice?</vt:lpstr>
      <vt:lpstr>Examples from my practice</vt:lpstr>
      <vt:lpstr>PowerPoint Presentation</vt:lpstr>
      <vt:lpstr>Participation</vt:lpstr>
      <vt:lpstr>Co production vs Participation </vt:lpstr>
      <vt:lpstr>PowerPoint Presentation</vt:lpstr>
      <vt:lpstr> Expected Outcomes of Active Participation </vt:lpstr>
      <vt:lpstr>How to get young people to participate</vt:lpstr>
      <vt:lpstr>Gathering views</vt:lpstr>
      <vt:lpstr>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Darrel Williams</dc:creator>
  <cp:lastModifiedBy>Darrel Williams</cp:lastModifiedBy>
  <cp:revision>2</cp:revision>
  <dcterms:created xsi:type="dcterms:W3CDTF">2023-11-30T14:27:03Z</dcterms:created>
  <dcterms:modified xsi:type="dcterms:W3CDTF">2023-11-30T14:37:21Z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