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0" r:id="rId3"/>
    <p:sldId id="271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82" r:id="rId14"/>
    <p:sldId id="283" r:id="rId15"/>
    <p:sldId id="281" r:id="rId16"/>
    <p:sldId id="28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4B40E9-7E56-5E21-44FA-DB64FA22D63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681988-F317-3412-6498-AADCB9E5849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270CAD-E460-C2A6-6CD3-D7541CE63FF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E6C17BC9-3674-4864-A4CA-83A369C165BE}" type="datetime1">
              <a:rPr lang="en-GB"/>
              <a:pPr lvl="0"/>
              <a:t>10/08/2026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1F717-4176-70B2-AF9A-951F0BFCE86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61D789-5013-E14D-A48C-CC235ADDB6E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F8E2A2D7-C82A-4716-A2D1-01F9D7616EC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369695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82415E-2136-73BE-B244-56A18EE674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9F625-18C8-5CFB-20D0-04AFCDBB5FE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10515600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8274B5-FC9D-5E22-1831-32AD5CF8669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614AED65-6F52-401B-8CD8-68D47FC711C3}" type="datetime1">
              <a:rPr lang="en-GB"/>
              <a:pPr lvl="0"/>
              <a:t>10/08/2026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9702D1-A969-7A88-CA49-C91920A1E85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A3B393-4393-480C-8DF8-6B4B5A5DEAE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5F36D91E-E917-4414-A159-3E45272DFB0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25504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AECCA-7045-CE72-EF47-5344716EE43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6670C8-C628-A076-56D3-FCE021F61CF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9212F5-D497-2B21-FFD3-4389B717DEC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3594220-18D6-412D-9D83-A8B0C451F67E}" type="datetime1">
              <a:rPr lang="en-GB"/>
              <a:pPr lvl="0"/>
              <a:t>10/08/2026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55182D-35DA-1D0C-7E59-17630F651A7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406E0D-FA8B-6504-4667-CEBBA05C70F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A07EE4EC-8963-45FB-8614-9AA9C140E47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55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76A41-3729-A254-D912-56822742B62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989257-BD6F-A473-0D96-E9BBB16960B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D24891-7726-F7EC-5DC7-0ACBF8B684A7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A56D4A-DF67-5D67-699C-07AF6810336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D652C6B5-9DCA-485C-8267-9A659E84472B}" type="datetime1">
              <a:rPr lang="en-GB"/>
              <a:pPr lvl="0"/>
              <a:t>10/08/2026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5419C9-92BE-A2B2-8F2D-119A3D5CC2F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3B9ADC-F134-82BE-4735-E738B6B3FC2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B284EE40-896B-431D-968F-12B590E2166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4281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AB295A-36B4-AF59-67BD-BD9BF80FAC7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E4688E-7F4A-3313-66B5-A795A874C6B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BC1A17-9F96-065B-519C-0AD19F3AF9C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F8CBF02-FCAD-6122-2C35-7CE2024C402F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A86E6BC-3CD0-EEC5-4183-9659FF7B3493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F2A7E7B-FE0F-A788-FC84-E0A315DB510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E6D69D2E-6A83-4817-B06A-34953D8ECAC8}" type="datetime1">
              <a:rPr lang="en-GB"/>
              <a:pPr lvl="0"/>
              <a:t>10/08/2026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1B5F7A7-7A25-743F-E059-A689EA74FAB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7B861CC-B9B5-4AAE-3330-60196476046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1B58F8F-26BF-4875-A372-4FEFE331A2E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6647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E043E-5250-A862-133A-72AAD29B041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071FE80-D10D-7C9A-B08C-CB5F90A45E3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EFD6D975-F52D-4EF1-A159-E6A00AE536CF}" type="datetime1">
              <a:rPr lang="en-GB"/>
              <a:pPr lvl="0"/>
              <a:t>10/08/2026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6CBCB0-9AA8-8C03-7FC8-BDF45C9FD76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DEE7D-D7F6-788A-A904-41A10F54271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16695CCE-30F9-42B8-ADEB-9D62970AA84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409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81E9B2F-99C9-0B54-A45F-5D003B97B2D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5DA9D642-A0F8-4648-A2D7-5C3BA6B5B2FB}" type="datetime1">
              <a:rPr lang="en-GB"/>
              <a:pPr lvl="0"/>
              <a:t>10/08/2026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90F8C44-6032-38D8-65D0-A18D83E895F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CB2ADB-83B7-5DBB-5466-3BDF4583385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C81730C9-2053-429B-B025-D4C4BAD4FF6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973233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A26D2-9B33-E394-0E8C-BA3833D1DD9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935898-E499-D329-77B9-B3C91D022FF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C6339E-146C-3616-4BC4-9F86D711F30F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DCB28F-2DA5-68D8-6609-D40A2596363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486981B9-7024-48B8-8A5F-D59EABBD4B5E}" type="datetime1">
              <a:rPr lang="en-GB"/>
              <a:pPr lvl="0"/>
              <a:t>10/08/2026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161D57-E7E3-3C7A-B2CB-F7D9B6BAA44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8EF1B3-1B13-BC48-54F6-8F52DE5998E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B198B67-377B-4351-B69B-2BC27205785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6631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9B6EA-A9CB-4D91-B57C-514F941FA42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78977F2-E27E-2464-036F-B097450F92CF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FF2FE4-C304-584B-C421-7DB2ECB74288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6D6085-2AE4-BF16-8461-60951C40E6F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D4AFE8D1-1014-4DE3-B9D0-F3C8A37BFA24}" type="datetime1">
              <a:rPr lang="en-GB"/>
              <a:pPr lvl="0"/>
              <a:t>10/08/2026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BD1241-8568-88C6-0A8A-2C583BBC2A4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6AAF0D-3E4D-4069-A168-05E3D0C4E88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D29BD957-0B01-4725-953B-E2A1C907479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9532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90E795-A8AF-2110-B43F-9E304E9E0FB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0C3439-C802-C291-6D5C-E4700E951555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1825627"/>
            <a:ext cx="10515600" cy="4351336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D91F76-0375-2D34-1157-4850FDF543E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51386921-A897-44A5-A087-EC2FBFA2AD7C}" type="datetime1">
              <a:rPr lang="en-GB"/>
              <a:pPr lvl="0"/>
              <a:t>10/08/2026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A2E789-FB4A-D49A-1FC0-D38AC1F13E3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C13B97-73E7-13E0-16CF-9D784E8309E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851DC0C0-1566-4B65-A9BF-23342631712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6410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ADD9C3-84C1-1AFE-E17D-02D9AB70AB2A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CF8B5D6-9E90-5EFB-14EA-4A0FC0B1C8FF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0D66E5-B1C2-7718-1FC2-06C0AEBFEAE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F0AE6533-7363-4003-A5FD-566F401D2AE0}" type="datetime1">
              <a:rPr lang="en-GB"/>
              <a:pPr lvl="0"/>
              <a:t>10/08/2026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14A945-B519-E2D1-783F-4580DA78F75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F127D0-1554-BA32-AD39-F4F2189EAD4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FA2F5B43-E046-48CC-87D8-96980F69E1F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357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D0FF004-652B-03B3-F045-1283DEA924C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D14FAB-234D-368E-41DA-5E5FF44118D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3910FE-C46B-0749-C5F5-CE10339EAD07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87D805DF-7EB6-484A-A56E-25276B12D446}" type="datetime1">
              <a:rPr lang="en-GB"/>
              <a:pPr lvl="0"/>
              <a:t>10/08/2026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E7414-3070-4A18-0F84-0F89BD0A8D38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C6E233-ECE4-2111-6C0E-F26773B4FB4D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5520ADE0-AE19-4271-A4BB-F2E158688A0C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GB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GB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9">
            <a:extLst>
              <a:ext uri="{FF2B5EF4-FFF2-40B4-BE49-F238E27FC236}">
                <a16:creationId xmlns:a16="http://schemas.microsoft.com/office/drawing/2014/main" id="{FD8335FD-ECD2-CA65-B0AD-DA0AEC6C50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2526" y="1128406"/>
            <a:ext cx="4824923" cy="482492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BECFA98-DCB1-9664-33B2-70E5130DFBBF}"/>
              </a:ext>
            </a:extLst>
          </p:cNvPr>
          <p:cNvSpPr txBox="1"/>
          <p:nvPr/>
        </p:nvSpPr>
        <p:spPr>
          <a:xfrm>
            <a:off x="3572039" y="2050523"/>
            <a:ext cx="7636931" cy="24622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2600" b="0" i="0" u="none" strike="noStrike" kern="0" cap="none" spc="0" baseline="0">
                <a:solidFill>
                  <a:srgbClr val="B18949"/>
                </a:solidFill>
                <a:uFillTx/>
                <a:latin typeface="Aptos"/>
              </a:defRPr>
            </a:pPr>
            <a:r>
              <a:rPr lang="en-GB" sz="2800" b="0" i="0" u="none" strike="noStrike" kern="1200" cap="none" spc="0" baseline="0">
                <a:solidFill>
                  <a:srgbClr val="BF9D65"/>
                </a:solidFill>
                <a:uFillTx/>
                <a:latin typeface="Aptos"/>
              </a:rPr>
              <a:t>Business Plan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0D0D0D"/>
                </a:solidFill>
                <a:uFillTx/>
                <a:latin typeface="Arial" pitchFamily="34"/>
                <a:cs typeface="Arial" pitchFamily="34"/>
              </a:rPr>
              <a:t>Enterprise and Entrepreneurship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5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0D0D0D"/>
                </a:solidFill>
                <a:uFillTx/>
                <a:latin typeface="Arial" pitchFamily="34"/>
                <a:cs typeface="Arial" pitchFamily="34"/>
              </a:rPr>
              <a:t>Denisa Ioana Ivanciu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5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0D0D0D"/>
                </a:solidFill>
                <a:uFillTx/>
                <a:latin typeface="Arial" pitchFamily="34"/>
                <a:cs typeface="Arial" pitchFamily="34"/>
              </a:rPr>
              <a:t> Student ID: 2510153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500" b="0" i="0" u="none" strike="noStrike" kern="0" cap="none" spc="0" baseline="0">
                <a:solidFill>
                  <a:srgbClr val="FFFFFF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0D0D0D"/>
                </a:solidFill>
                <a:uFillTx/>
                <a:latin typeface="Arial" pitchFamily="34"/>
                <a:cs typeface="Arial" pitchFamily="34"/>
              </a:rPr>
              <a:t>Lecturer: Richard Ashaye 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C0663-5617-4689-551B-75A0ECEB4B8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</p:spPr>
        <p:txBody>
          <a:bodyPr/>
          <a:lstStyle/>
          <a:p>
            <a:pPr lvl="0"/>
            <a:r>
              <a:rPr lang="en-GB" sz="2800" b="1">
                <a:solidFill>
                  <a:srgbClr val="8A0000"/>
                </a:solidFill>
                <a:latin typeface="Arial" pitchFamily="34"/>
                <a:cs typeface="Arial" pitchFamily="34"/>
              </a:rPr>
              <a:t>Executive Summary</a:t>
            </a:r>
            <a:br>
              <a:rPr lang="en-GB" sz="2800" b="1">
                <a:solidFill>
                  <a:srgbClr val="8A0000"/>
                </a:solidFill>
                <a:latin typeface="Arial" pitchFamily="34"/>
                <a:cs typeface="Arial" pitchFamily="34"/>
              </a:rPr>
            </a:br>
            <a:endParaRPr lang="en-GB" sz="2800" b="1">
              <a:solidFill>
                <a:srgbClr val="8A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4AF70-AB61-DDA9-A4AC-816909077BE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10515600" cy="4351336"/>
          </a:xfrm>
        </p:spPr>
        <p:txBody>
          <a:bodyPr/>
          <a:lstStyle/>
          <a:p>
            <a:pPr lvl="0">
              <a:spcAft>
                <a:spcPts val="1100"/>
              </a:spcAft>
            </a:pPr>
            <a:r>
              <a:rPr lang="en-GB" sz="1200">
                <a:solidFill>
                  <a:srgbClr val="2D2326"/>
                </a:solidFill>
                <a:latin typeface="Arial" pitchFamily="34"/>
                <a:cs typeface="Arial" pitchFamily="34"/>
              </a:rPr>
              <a:t>London-based niche fragrance company specialising in luxury, gender-inclusive perfumes.</a:t>
            </a:r>
          </a:p>
          <a:p>
            <a:pPr lvl="0">
              <a:spcAft>
                <a:spcPts val="1100"/>
              </a:spcAft>
            </a:pPr>
            <a:r>
              <a:rPr lang="en-GB" sz="1200">
                <a:solidFill>
                  <a:srgbClr val="2D2326"/>
                </a:solidFill>
                <a:latin typeface="Arial" pitchFamily="34"/>
                <a:cs typeface="Arial" pitchFamily="34"/>
              </a:rPr>
              <a:t>Small-batch Eau de Parfums and perfume oils using responsibly sourced ingredients and environmentally friendly packaging.</a:t>
            </a:r>
          </a:p>
          <a:p>
            <a:pPr lvl="0">
              <a:spcAft>
                <a:spcPts val="1100"/>
              </a:spcAft>
            </a:pPr>
            <a:r>
              <a:rPr lang="en-GB" sz="1200">
                <a:solidFill>
                  <a:srgbClr val="2D2326"/>
                </a:solidFill>
                <a:latin typeface="Arial" pitchFamily="34"/>
                <a:cs typeface="Arial" pitchFamily="34"/>
              </a:rPr>
              <a:t>Target customers: men and women aged 25–45 with medium to high disposable incomes.</a:t>
            </a:r>
          </a:p>
          <a:p>
            <a:pPr lvl="0">
              <a:spcAft>
                <a:spcPts val="1100"/>
              </a:spcAft>
            </a:pPr>
            <a:r>
              <a:rPr lang="en-GB" sz="1200">
                <a:solidFill>
                  <a:srgbClr val="2D2326"/>
                </a:solidFill>
                <a:latin typeface="Arial" pitchFamily="34"/>
                <a:cs typeface="Arial" pitchFamily="34"/>
              </a:rPr>
              <a:t>Initial investment: £150,000; expected first-year revenue: approximately £275,000.</a:t>
            </a:r>
          </a:p>
          <a:p>
            <a:pPr lvl="0">
              <a:spcAft>
                <a:spcPts val="1100"/>
              </a:spcAft>
            </a:pPr>
            <a:r>
              <a:rPr lang="en-GB" sz="1200">
                <a:solidFill>
                  <a:srgbClr val="2D2326"/>
                </a:solidFill>
                <a:latin typeface="Arial" pitchFamily="34"/>
                <a:cs typeface="Arial" pitchFamily="34"/>
              </a:rPr>
              <a:t>Long-term growth: European expansion, wholesale partnerships and refillable products.</a:t>
            </a: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7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16919-4B4A-B94D-558C-9D1CD94CD9B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</p:spPr>
        <p:txBody>
          <a:bodyPr/>
          <a:lstStyle/>
          <a:p>
            <a:pPr lvl="0"/>
            <a:r>
              <a:rPr lang="en-GB" sz="2800" b="1">
                <a:solidFill>
                  <a:srgbClr val="8A0000"/>
                </a:solidFill>
                <a:latin typeface="Arial" pitchFamily="34"/>
                <a:cs typeface="Arial" pitchFamily="34"/>
              </a:rPr>
              <a:t>Business Overview</a:t>
            </a:r>
            <a:br>
              <a:rPr lang="en-GB" sz="2800" b="1">
                <a:solidFill>
                  <a:srgbClr val="8A0000"/>
                </a:solidFill>
                <a:latin typeface="Arial" pitchFamily="34"/>
                <a:cs typeface="Arial" pitchFamily="34"/>
              </a:rPr>
            </a:br>
            <a:endParaRPr lang="en-GB" sz="2800" b="1">
              <a:solidFill>
                <a:srgbClr val="8A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E8B985-5542-A62A-583F-840D249034B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82577" y="1568954"/>
            <a:ext cx="10515600" cy="4351336"/>
          </a:xfrm>
        </p:spPr>
        <p:txBody>
          <a:bodyPr/>
          <a:lstStyle/>
          <a:p>
            <a:pPr lvl="0">
              <a:spcAft>
                <a:spcPts val="1100"/>
              </a:spcAft>
            </a:pPr>
            <a:r>
              <a:rPr lang="en-GB" sz="1200">
                <a:solidFill>
                  <a:srgbClr val="2D2326"/>
                </a:solidFill>
                <a:latin typeface="Arial" pitchFamily="34"/>
                <a:cs typeface="Arial" pitchFamily="34"/>
              </a:rPr>
              <a:t>Private limited company established in London to combine luxury, sustainability and individuality.</a:t>
            </a:r>
          </a:p>
          <a:p>
            <a:pPr lvl="0">
              <a:spcAft>
                <a:spcPts val="1100"/>
              </a:spcAft>
            </a:pPr>
            <a:r>
              <a:rPr lang="en-GB" sz="1200">
                <a:solidFill>
                  <a:srgbClr val="2D2326"/>
                </a:solidFill>
                <a:latin typeface="Arial" pitchFamily="34"/>
                <a:cs typeface="Arial" pitchFamily="34"/>
              </a:rPr>
              <a:t>Mission: create timeless fragrances that express individuality while promoting sustainable consumption.</a:t>
            </a:r>
          </a:p>
          <a:p>
            <a:pPr lvl="0">
              <a:spcAft>
                <a:spcPts val="1100"/>
              </a:spcAft>
            </a:pPr>
            <a:r>
              <a:rPr lang="en-GB" sz="1200">
                <a:solidFill>
                  <a:srgbClr val="2D2326"/>
                </a:solidFill>
                <a:latin typeface="Arial" pitchFamily="34"/>
                <a:cs typeface="Arial" pitchFamily="34"/>
              </a:rPr>
              <a:t>Vision: become one of the UK’s leading independent fragrance houses.</a:t>
            </a:r>
          </a:p>
          <a:p>
            <a:pPr lvl="0">
              <a:spcAft>
                <a:spcPts val="1100"/>
              </a:spcAft>
            </a:pPr>
            <a:r>
              <a:rPr lang="en-GB" sz="1200">
                <a:solidFill>
                  <a:srgbClr val="2D2326"/>
                </a:solidFill>
                <a:latin typeface="Arial" pitchFamily="34"/>
                <a:cs typeface="Arial" pitchFamily="34"/>
              </a:rPr>
              <a:t>Launch collection: four signature Eau de Parfums, perfume oils and a discovery set.</a:t>
            </a:r>
          </a:p>
          <a:p>
            <a:pPr lvl="0">
              <a:spcAft>
                <a:spcPts val="1100"/>
              </a:spcAft>
            </a:pPr>
            <a:r>
              <a:rPr lang="en-GB" sz="1200">
                <a:solidFill>
                  <a:srgbClr val="2D2326"/>
                </a:solidFill>
                <a:latin typeface="Arial" pitchFamily="34"/>
                <a:cs typeface="Arial" pitchFamily="34"/>
              </a:rPr>
              <a:t>Primary sales: e-commerce, supported by boutique retailers and pop-up events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8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FC387-C2CC-77CA-0A2B-1190BFCEA9B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</p:spPr>
        <p:txBody>
          <a:bodyPr/>
          <a:lstStyle/>
          <a:p>
            <a:pPr lvl="0"/>
            <a:r>
              <a:rPr lang="en-GB" sz="2800" b="1">
                <a:solidFill>
                  <a:srgbClr val="8A0000"/>
                </a:solidFill>
                <a:latin typeface="Arial" pitchFamily="34"/>
                <a:cs typeface="Arial" pitchFamily="34"/>
              </a:rPr>
              <a:t>Products &amp; Unique Selling Proposition</a:t>
            </a:r>
            <a:br>
              <a:rPr lang="en-GB" sz="2800" b="1">
                <a:solidFill>
                  <a:srgbClr val="8A0000"/>
                </a:solidFill>
                <a:latin typeface="Arial" pitchFamily="34"/>
                <a:cs typeface="Arial" pitchFamily="34"/>
              </a:rPr>
            </a:br>
            <a:endParaRPr lang="en-GB" sz="2800" b="1">
              <a:solidFill>
                <a:srgbClr val="8A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5F3CB1-4D2C-4D09-37D5-383BC49D4A5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10515600" cy="4351336"/>
          </a:xfrm>
        </p:spPr>
        <p:txBody>
          <a:bodyPr/>
          <a:lstStyle/>
          <a:p>
            <a:pPr lvl="0">
              <a:spcAft>
                <a:spcPts val="1100"/>
              </a:spcAft>
            </a:pPr>
            <a:r>
              <a:rPr lang="en-GB" sz="1200">
                <a:solidFill>
                  <a:srgbClr val="2D2326"/>
                </a:solidFill>
                <a:latin typeface="Arial" pitchFamily="34"/>
                <a:cs typeface="Arial" pitchFamily="34"/>
              </a:rPr>
              <a:t>Premium, gender-inclusive fragrances with a focus on craftsmanship and distinctive scents.</a:t>
            </a:r>
          </a:p>
          <a:p>
            <a:pPr lvl="0">
              <a:spcAft>
                <a:spcPts val="1100"/>
              </a:spcAft>
            </a:pPr>
            <a:r>
              <a:rPr lang="en-GB" sz="1200">
                <a:solidFill>
                  <a:srgbClr val="2D2326"/>
                </a:solidFill>
                <a:latin typeface="Arial" pitchFamily="34"/>
                <a:cs typeface="Arial" pitchFamily="34"/>
              </a:rPr>
              <a:t>High-quality, responsibly sourced ingredients.</a:t>
            </a:r>
          </a:p>
          <a:p>
            <a:pPr lvl="0">
              <a:spcAft>
                <a:spcPts val="1100"/>
              </a:spcAft>
            </a:pPr>
            <a:r>
              <a:rPr lang="en-GB" sz="1200">
                <a:solidFill>
                  <a:srgbClr val="2D2326"/>
                </a:solidFill>
                <a:latin typeface="Arial" pitchFamily="34"/>
                <a:cs typeface="Arial" pitchFamily="34"/>
              </a:rPr>
              <a:t>Recyclable and refillable bottles to reduce waste.</a:t>
            </a:r>
          </a:p>
          <a:p>
            <a:pPr lvl="0">
              <a:spcAft>
                <a:spcPts val="1100"/>
              </a:spcAft>
            </a:pPr>
            <a:r>
              <a:rPr lang="en-GB" sz="1200">
                <a:solidFill>
                  <a:srgbClr val="2D2326"/>
                </a:solidFill>
                <a:latin typeface="Arial" pitchFamily="34"/>
                <a:cs typeface="Arial" pitchFamily="34"/>
              </a:rPr>
              <a:t>Transparent ingredient information and personalised customer experiences.</a:t>
            </a:r>
          </a:p>
          <a:p>
            <a:pPr lvl="0">
              <a:spcAft>
                <a:spcPts val="1100"/>
              </a:spcAft>
            </a:pPr>
            <a:r>
              <a:rPr lang="en-GB" sz="1200">
                <a:solidFill>
                  <a:srgbClr val="2D2326"/>
                </a:solidFill>
                <a:latin typeface="Arial" pitchFamily="34"/>
                <a:cs typeface="Arial" pitchFamily="34"/>
              </a:rPr>
              <a:t>USP: accessible premium luxury combined with sustainable business practices.</a:t>
            </a: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9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EDAA5-9756-87EE-E260-C41111E6071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</p:spPr>
        <p:txBody>
          <a:bodyPr/>
          <a:lstStyle/>
          <a:p>
            <a:pPr lvl="0"/>
            <a:r>
              <a:rPr lang="en-GB" sz="2800" b="1">
                <a:solidFill>
                  <a:srgbClr val="8A0000"/>
                </a:solidFill>
                <a:latin typeface="Arial" pitchFamily="34"/>
                <a:cs typeface="Arial" pitchFamily="34"/>
              </a:rPr>
              <a:t>Management Structure</a:t>
            </a:r>
            <a:br>
              <a:rPr lang="en-GB" sz="2800" b="1">
                <a:solidFill>
                  <a:srgbClr val="8A0000"/>
                </a:solidFill>
                <a:latin typeface="Arial" pitchFamily="34"/>
                <a:cs typeface="Arial" pitchFamily="34"/>
              </a:rPr>
            </a:br>
            <a:endParaRPr lang="en-GB" sz="2800" b="1">
              <a:solidFill>
                <a:srgbClr val="8A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A5EAD5-B459-B91F-F88A-1FF993BF490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10515600" cy="4351336"/>
          </a:xfrm>
        </p:spPr>
        <p:txBody>
          <a:bodyPr/>
          <a:lstStyle/>
          <a:p>
            <a:pPr lvl="0">
              <a:spcAft>
                <a:spcPts val="1100"/>
              </a:spcAft>
            </a:pPr>
            <a:r>
              <a:rPr lang="en-GB" sz="1200">
                <a:solidFill>
                  <a:srgbClr val="2D2326"/>
                </a:solidFill>
                <a:latin typeface="Arial" pitchFamily="34"/>
                <a:cs typeface="Arial" pitchFamily="34"/>
              </a:rPr>
              <a:t>Managing Director — operations, finance and strategic decision-making.</a:t>
            </a:r>
          </a:p>
          <a:p>
            <a:pPr lvl="0">
              <a:spcAft>
                <a:spcPts val="1100"/>
              </a:spcAft>
            </a:pPr>
            <a:r>
              <a:rPr lang="en-GB" sz="1200">
                <a:solidFill>
                  <a:srgbClr val="2D2326"/>
                </a:solidFill>
                <a:latin typeface="Arial" pitchFamily="34"/>
                <a:cs typeface="Arial" pitchFamily="34"/>
              </a:rPr>
              <a:t>Creative &amp; Product Director — fragrance development, product quality and supplier relationships.</a:t>
            </a:r>
          </a:p>
          <a:p>
            <a:pPr lvl="0">
              <a:spcAft>
                <a:spcPts val="1100"/>
              </a:spcAft>
            </a:pPr>
            <a:r>
              <a:rPr lang="en-GB" sz="1200">
                <a:solidFill>
                  <a:srgbClr val="2D2326"/>
                </a:solidFill>
                <a:latin typeface="Arial" pitchFamily="34"/>
                <a:cs typeface="Arial" pitchFamily="34"/>
              </a:rPr>
              <a:t>Marketing &amp; Sales Director — digital marketing, social media, branding, customer engagement and sales growth.</a:t>
            </a:r>
          </a:p>
          <a:p>
            <a:pPr lvl="0">
              <a:spcAft>
                <a:spcPts val="1100"/>
              </a:spcAft>
            </a:pPr>
            <a:r>
              <a:rPr lang="en-GB" sz="1200">
                <a:solidFill>
                  <a:srgbClr val="2D2326"/>
                </a:solidFill>
                <a:latin typeface="Arial" pitchFamily="34"/>
                <a:cs typeface="Arial" pitchFamily="34"/>
              </a:rPr>
              <a:t>Additional employees will be recruited as the business expands</a:t>
            </a:r>
            <a:r>
              <a:rPr lang="en-GB" sz="1200">
                <a:solidFill>
                  <a:srgbClr val="2D2326"/>
                </a:solidFill>
              </a:rPr>
              <a:t>.</a:t>
            </a:r>
          </a:p>
          <a:p>
            <a:pPr marL="0" lvl="0" indent="0">
              <a:buNone/>
            </a:pPr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0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CE3451-5A10-649B-B6FB-581DB2E2BE1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</p:spPr>
        <p:txBody>
          <a:bodyPr/>
          <a:lstStyle/>
          <a:p>
            <a:pPr lvl="0"/>
            <a:r>
              <a:rPr lang="en-GB" sz="2800" b="1">
                <a:solidFill>
                  <a:srgbClr val="8A0000"/>
                </a:solidFill>
                <a:latin typeface="Arial" pitchFamily="34"/>
                <a:cs typeface="Arial" pitchFamily="34"/>
              </a:rPr>
              <a:t>Market Research</a:t>
            </a:r>
            <a:br>
              <a:rPr lang="en-GB" sz="2800" b="1">
                <a:solidFill>
                  <a:srgbClr val="8A0000"/>
                </a:solidFill>
                <a:latin typeface="Arial" pitchFamily="34"/>
                <a:cs typeface="Arial" pitchFamily="34"/>
              </a:rPr>
            </a:br>
            <a:endParaRPr lang="en-GB" sz="2800" b="1">
              <a:solidFill>
                <a:srgbClr val="8A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C6C80E-8A9D-60BC-1339-99D77D0BFB4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10515600" cy="4351336"/>
          </a:xfrm>
        </p:spPr>
        <p:txBody>
          <a:bodyPr/>
          <a:lstStyle/>
          <a:p>
            <a:pPr lvl="0">
              <a:spcAft>
                <a:spcPts val="1100"/>
              </a:spcAft>
            </a:pPr>
            <a:r>
              <a:rPr lang="en-GB" sz="1400">
                <a:solidFill>
                  <a:srgbClr val="2D2326"/>
                </a:solidFill>
                <a:latin typeface="Arial" pitchFamily="34"/>
                <a:cs typeface="Arial" pitchFamily="34"/>
              </a:rPr>
              <a:t>The UK fragrance industry is a major European beauty market with continued growth.</a:t>
            </a:r>
          </a:p>
          <a:p>
            <a:pPr lvl="0">
              <a:spcAft>
                <a:spcPts val="1100"/>
              </a:spcAft>
            </a:pPr>
            <a:r>
              <a:rPr lang="en-GB" sz="1400">
                <a:solidFill>
                  <a:srgbClr val="2D2326"/>
                </a:solidFill>
                <a:latin typeface="Arial" pitchFamily="34"/>
                <a:cs typeface="Arial" pitchFamily="34"/>
              </a:rPr>
              <a:t>Consumers increasingly seek originality, long-lasting performance and sustainable production.</a:t>
            </a:r>
          </a:p>
          <a:p>
            <a:pPr lvl="0">
              <a:spcAft>
                <a:spcPts val="1100"/>
              </a:spcAft>
            </a:pPr>
            <a:r>
              <a:rPr lang="en-GB" sz="1400">
                <a:solidFill>
                  <a:srgbClr val="2D2326"/>
                </a:solidFill>
                <a:latin typeface="Arial" pitchFamily="34"/>
                <a:cs typeface="Arial" pitchFamily="34"/>
              </a:rPr>
              <a:t>Niche perfume brands compete through distinctive scents and authentic brand stories.</a:t>
            </a:r>
          </a:p>
          <a:p>
            <a:pPr lvl="0">
              <a:spcAft>
                <a:spcPts val="1100"/>
              </a:spcAft>
            </a:pPr>
            <a:r>
              <a:rPr lang="en-GB" sz="1400">
                <a:solidFill>
                  <a:srgbClr val="2D2326"/>
                </a:solidFill>
                <a:latin typeface="Arial" pitchFamily="34"/>
                <a:cs typeface="Arial" pitchFamily="34"/>
              </a:rPr>
              <a:t>Digital shopping makes social media, reviews and influencer recommendations important to purchase decisions.</a:t>
            </a: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1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88ED7951-A735-C95B-DB66-E88C8B18A714}"/>
              </a:ext>
            </a:extLst>
          </p:cNvPr>
          <p:cNvSpPr txBox="1"/>
          <p:nvPr/>
        </p:nvSpPr>
        <p:spPr>
          <a:xfrm>
            <a:off x="1171072" y="513344"/>
            <a:ext cx="9641305" cy="80021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1" i="0" u="none" strike="noStrike" kern="1200" cap="none" spc="0" baseline="0">
                <a:solidFill>
                  <a:srgbClr val="8A0000"/>
                </a:solidFill>
                <a:uFillTx/>
                <a:latin typeface="Arial" pitchFamily="34"/>
                <a:cs typeface="Arial" pitchFamily="34"/>
              </a:rPr>
              <a:t>Target Market &amp; Competitors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24DD0BB6-2261-2DE6-2CEF-33C7AB9F9F65}"/>
              </a:ext>
            </a:extLst>
          </p:cNvPr>
          <p:cNvSpPr txBox="1"/>
          <p:nvPr/>
        </p:nvSpPr>
        <p:spPr>
          <a:xfrm>
            <a:off x="1171072" y="1313563"/>
            <a:ext cx="10058400" cy="199798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00"/>
              </a:spcAft>
              <a:buNone/>
              <a:tabLst/>
              <a:defRPr sz="1700" b="0" i="0" u="none" strike="noStrike" kern="0" cap="none" spc="0" baseline="0">
                <a:solidFill>
                  <a:srgbClr val="2D2326"/>
                </a:solidFill>
                <a:uFillTx/>
                <a:latin typeface="Aptos"/>
              </a:defRPr>
            </a:pPr>
            <a:r>
              <a:rPr lang="en-GB" sz="1200" b="0" i="0" u="none" strike="noStrike" kern="1200" cap="none" spc="0" baseline="0">
                <a:solidFill>
                  <a:srgbClr val="2D2326"/>
                </a:solidFill>
                <a:uFillTx/>
                <a:latin typeface="Arial" pitchFamily="34"/>
                <a:cs typeface="Arial" pitchFamily="34"/>
              </a:rPr>
              <a:t>Primary: urban men and women aged 25–45 with medium to high disposable incomes.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00"/>
              </a:spcAft>
              <a:buNone/>
              <a:tabLst/>
              <a:defRPr sz="1700" b="0" i="0" u="none" strike="noStrike" kern="0" cap="none" spc="0" baseline="0">
                <a:solidFill>
                  <a:srgbClr val="2D2326"/>
                </a:solidFill>
                <a:uFillTx/>
                <a:latin typeface="Aptos"/>
              </a:defRPr>
            </a:pPr>
            <a:r>
              <a:rPr lang="en-GB" sz="1200" b="0" i="0" u="none" strike="noStrike" kern="1200" cap="none" spc="0" baseline="0">
                <a:solidFill>
                  <a:srgbClr val="2D2326"/>
                </a:solidFill>
                <a:uFillTx/>
                <a:latin typeface="Arial" pitchFamily="34"/>
                <a:cs typeface="Arial" pitchFamily="34"/>
              </a:rPr>
              <a:t>Lifestyle interests include fashion, wellness, sustainability and social media.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00"/>
              </a:spcAft>
              <a:buNone/>
              <a:tabLst/>
              <a:defRPr sz="1700" b="0" i="0" u="none" strike="noStrike" kern="0" cap="none" spc="0" baseline="0">
                <a:solidFill>
                  <a:srgbClr val="2D2326"/>
                </a:solidFill>
                <a:uFillTx/>
                <a:latin typeface="Aptos"/>
              </a:defRPr>
            </a:pPr>
            <a:r>
              <a:rPr lang="en-GB" sz="1200" b="0" i="0" u="none" strike="noStrike" kern="1200" cap="none" spc="0" baseline="0">
                <a:solidFill>
                  <a:srgbClr val="2D2326"/>
                </a:solidFill>
                <a:uFillTx/>
                <a:latin typeface="Arial" pitchFamily="34"/>
                <a:cs typeface="Arial" pitchFamily="34"/>
              </a:rPr>
              <a:t>Secondary markets: gift buyers, fragrance enthusiasts and corporate clients.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00"/>
              </a:spcAft>
              <a:buNone/>
              <a:tabLst/>
              <a:defRPr sz="1700" b="0" i="0" u="none" strike="noStrike" kern="0" cap="none" spc="0" baseline="0">
                <a:solidFill>
                  <a:srgbClr val="2D2326"/>
                </a:solidFill>
                <a:uFillTx/>
                <a:latin typeface="Aptos"/>
              </a:defRPr>
            </a:pPr>
            <a:r>
              <a:rPr lang="en-GB" sz="1200" b="0" i="0" u="none" strike="noStrike" kern="1200" cap="none" spc="0" baseline="0">
                <a:solidFill>
                  <a:srgbClr val="2D2326"/>
                </a:solidFill>
                <a:uFillTx/>
                <a:latin typeface="Arial" pitchFamily="34"/>
                <a:cs typeface="Arial" pitchFamily="34"/>
              </a:rPr>
              <a:t>Competitors: Le Labo, Byredo and Diptyque.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00"/>
              </a:spcAft>
              <a:buNone/>
              <a:tabLst/>
              <a:defRPr sz="1700" b="0" i="0" u="none" strike="noStrike" kern="0" cap="none" spc="0" baseline="0">
                <a:solidFill>
                  <a:srgbClr val="2D2326"/>
                </a:solidFill>
                <a:uFillTx/>
                <a:latin typeface="Aptos"/>
              </a:defRPr>
            </a:pPr>
            <a:r>
              <a:rPr lang="en-GB" sz="1200" b="0" i="0" u="none" strike="noStrike" kern="1200" cap="none" spc="0" baseline="0">
                <a:solidFill>
                  <a:srgbClr val="2D2326"/>
                </a:solidFill>
                <a:uFillTx/>
                <a:latin typeface="Arial" pitchFamily="34"/>
                <a:cs typeface="Arial" pitchFamily="34"/>
              </a:rPr>
              <a:t>Positioning: a more accessible premium alternative while maintaining quality, transparency and sustainability.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2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B78B6DF-97B5-94EA-0BA2-9576C37D4EA6}"/>
              </a:ext>
            </a:extLst>
          </p:cNvPr>
          <p:cNvSpPr txBox="1"/>
          <p:nvPr/>
        </p:nvSpPr>
        <p:spPr>
          <a:xfrm>
            <a:off x="1026697" y="385008"/>
            <a:ext cx="8855241" cy="80021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1" i="0" u="none" strike="noStrike" kern="1200" cap="none" spc="0" baseline="0">
                <a:solidFill>
                  <a:srgbClr val="8A0000"/>
                </a:solidFill>
                <a:uFillTx/>
                <a:latin typeface="Arial" pitchFamily="34"/>
                <a:cs typeface="Arial" pitchFamily="34"/>
              </a:rPr>
              <a:t>PESTEL Analysis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28D437A-8AA3-483E-9FA4-0BE4A729D393}"/>
              </a:ext>
            </a:extLst>
          </p:cNvPr>
          <p:cNvSpPr txBox="1"/>
          <p:nvPr/>
        </p:nvSpPr>
        <p:spPr>
          <a:xfrm>
            <a:off x="1026697" y="1185226"/>
            <a:ext cx="10908627" cy="232370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00"/>
              </a:spcAft>
              <a:buNone/>
              <a:tabLst/>
              <a:defRPr sz="1400" b="0" i="0" u="none" strike="noStrike" kern="0" cap="none" spc="0" baseline="0">
                <a:solidFill>
                  <a:srgbClr val="2D2326"/>
                </a:solidFill>
                <a:uFillTx/>
                <a:latin typeface="Aptos"/>
              </a:defRPr>
            </a:pPr>
            <a:r>
              <a:rPr lang="en-GB" sz="1200" b="0" i="0" u="none" strike="noStrike" kern="1200" cap="none" spc="0" baseline="0">
                <a:solidFill>
                  <a:srgbClr val="2D2326"/>
                </a:solidFill>
                <a:uFillTx/>
                <a:latin typeface="Arial" pitchFamily="34"/>
                <a:cs typeface="Arial" pitchFamily="34"/>
              </a:rPr>
              <a:t>Political — UK cosmetics regulation, labelling and safety requirements.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00"/>
              </a:spcAft>
              <a:buNone/>
              <a:tabLst/>
              <a:defRPr sz="1400" b="0" i="0" u="none" strike="noStrike" kern="0" cap="none" spc="0" baseline="0">
                <a:solidFill>
                  <a:srgbClr val="2D2326"/>
                </a:solidFill>
                <a:uFillTx/>
                <a:latin typeface="Aptos"/>
              </a:defRPr>
            </a:pPr>
            <a:r>
              <a:rPr lang="en-GB" sz="1200" b="0" i="0" u="none" strike="noStrike" kern="1200" cap="none" spc="0" baseline="0">
                <a:solidFill>
                  <a:srgbClr val="2D2326"/>
                </a:solidFill>
                <a:uFillTx/>
                <a:latin typeface="Arial" pitchFamily="34"/>
                <a:cs typeface="Arial" pitchFamily="34"/>
              </a:rPr>
              <a:t>Economic — rising living costs increase price sensitivity, while premium fragrance remains an affordable indulgence.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00"/>
              </a:spcAft>
              <a:buNone/>
              <a:tabLst/>
              <a:defRPr sz="1400" b="0" i="0" u="none" strike="noStrike" kern="0" cap="none" spc="0" baseline="0">
                <a:solidFill>
                  <a:srgbClr val="2D2326"/>
                </a:solidFill>
                <a:uFillTx/>
                <a:latin typeface="Aptos"/>
              </a:defRPr>
            </a:pPr>
            <a:r>
              <a:rPr lang="en-GB" sz="1200" b="0" i="0" u="none" strike="noStrike" kern="1200" cap="none" spc="0" baseline="0">
                <a:solidFill>
                  <a:srgbClr val="2D2326"/>
                </a:solidFill>
                <a:uFillTx/>
                <a:latin typeface="Arial" pitchFamily="34"/>
                <a:cs typeface="Arial" pitchFamily="34"/>
              </a:rPr>
              <a:t>Social — growing demand for gender-neutral fragrances, sustainable packaging and authentic brand stories.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00"/>
              </a:spcAft>
              <a:buNone/>
              <a:tabLst/>
              <a:defRPr sz="1400" b="0" i="0" u="none" strike="noStrike" kern="0" cap="none" spc="0" baseline="0">
                <a:solidFill>
                  <a:srgbClr val="2D2326"/>
                </a:solidFill>
                <a:uFillTx/>
                <a:latin typeface="Aptos"/>
              </a:defRPr>
            </a:pPr>
            <a:r>
              <a:rPr lang="en-GB" sz="1200" b="0" i="0" u="none" strike="noStrike" kern="1200" cap="none" spc="0" baseline="0">
                <a:solidFill>
                  <a:srgbClr val="2D2326"/>
                </a:solidFill>
                <a:uFillTx/>
                <a:latin typeface="Arial" pitchFamily="34"/>
                <a:cs typeface="Arial" pitchFamily="34"/>
              </a:rPr>
              <a:t>Technological — e-commerce, AI, targeted advertising, email marketing and fragrance quizzes.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00"/>
              </a:spcAft>
              <a:buNone/>
              <a:tabLst/>
              <a:defRPr sz="1400" b="0" i="0" u="none" strike="noStrike" kern="0" cap="none" spc="0" baseline="0">
                <a:solidFill>
                  <a:srgbClr val="2D2326"/>
                </a:solidFill>
                <a:uFillTx/>
                <a:latin typeface="Aptos"/>
              </a:defRPr>
            </a:pPr>
            <a:r>
              <a:rPr lang="en-GB" sz="1200" b="0" i="0" u="none" strike="noStrike" kern="1200" cap="none" spc="0" baseline="0">
                <a:solidFill>
                  <a:srgbClr val="2D2326"/>
                </a:solidFill>
                <a:uFillTx/>
                <a:latin typeface="Arial" pitchFamily="34"/>
                <a:cs typeface="Arial" pitchFamily="34"/>
              </a:rPr>
              <a:t>Environmental — recyclable packaging, refillable bottles and responsible sourcing.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00"/>
              </a:spcAft>
              <a:buNone/>
              <a:tabLst/>
              <a:defRPr sz="1400" b="0" i="0" u="none" strike="noStrike" kern="0" cap="none" spc="0" baseline="0">
                <a:solidFill>
                  <a:srgbClr val="2D2326"/>
                </a:solidFill>
                <a:uFillTx/>
                <a:latin typeface="Aptos"/>
              </a:defRPr>
            </a:pPr>
            <a:r>
              <a:rPr lang="en-GB" sz="1200" b="0" i="0" u="none" strike="noStrike" kern="1200" cap="none" spc="0" baseline="0">
                <a:solidFill>
                  <a:srgbClr val="2D2326"/>
                </a:solidFill>
                <a:uFillTx/>
                <a:latin typeface="Arial" pitchFamily="34"/>
                <a:cs typeface="Arial" pitchFamily="34"/>
              </a:rPr>
              <a:t>Legal — UK cosmetic regulations, data protection and IFRA standards.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3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D7D8A11-1A6A-4A3E-556F-FF6481C7532E}"/>
              </a:ext>
            </a:extLst>
          </p:cNvPr>
          <p:cNvSpPr txBox="1"/>
          <p:nvPr/>
        </p:nvSpPr>
        <p:spPr>
          <a:xfrm>
            <a:off x="1283369" y="256672"/>
            <a:ext cx="8550444" cy="80021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1" i="0" u="none" strike="noStrike" kern="1200" cap="none" spc="0" baseline="0">
                <a:solidFill>
                  <a:srgbClr val="8A0000"/>
                </a:solidFill>
                <a:uFillTx/>
                <a:latin typeface="Arial" pitchFamily="34"/>
                <a:cs typeface="Arial" pitchFamily="34"/>
              </a:rPr>
              <a:t>Marketing Communications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B74C820-CF3D-83A3-0725-BF188153A4F8}"/>
              </a:ext>
            </a:extLst>
          </p:cNvPr>
          <p:cNvSpPr txBox="1"/>
          <p:nvPr/>
        </p:nvSpPr>
        <p:spPr>
          <a:xfrm>
            <a:off x="1283369" y="1056890"/>
            <a:ext cx="9368585" cy="199798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00"/>
              </a:spcAft>
              <a:buNone/>
              <a:tabLst/>
              <a:defRPr sz="1700" b="0" i="0" u="none" strike="noStrike" kern="0" cap="none" spc="0" baseline="0">
                <a:solidFill>
                  <a:srgbClr val="2D2326"/>
                </a:solidFill>
                <a:uFillTx/>
                <a:latin typeface="Aptos"/>
              </a:defRPr>
            </a:pPr>
            <a:r>
              <a:rPr lang="en-GB" sz="1200" b="0" i="0" u="none" strike="noStrike" kern="1200" cap="none" spc="0" baseline="0">
                <a:solidFill>
                  <a:srgbClr val="2D2326"/>
                </a:solidFill>
                <a:uFillTx/>
                <a:latin typeface="Arial" pitchFamily="34"/>
                <a:cs typeface="Arial" pitchFamily="34"/>
              </a:rPr>
              <a:t>Integrated strategy combining digital marketing, PR, influencer partnerships and experiential marketing.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00"/>
              </a:spcAft>
              <a:buNone/>
              <a:tabLst/>
              <a:defRPr sz="1700" b="0" i="0" u="none" strike="noStrike" kern="0" cap="none" spc="0" baseline="0">
                <a:solidFill>
                  <a:srgbClr val="2D2326"/>
                </a:solidFill>
                <a:uFillTx/>
                <a:latin typeface="Aptos"/>
              </a:defRPr>
            </a:pPr>
            <a:r>
              <a:rPr lang="en-GB" sz="1200" b="0" i="0" u="none" strike="noStrike" kern="1200" cap="none" spc="0" baseline="0">
                <a:solidFill>
                  <a:srgbClr val="2D2326"/>
                </a:solidFill>
                <a:uFillTx/>
                <a:latin typeface="Arial" pitchFamily="34"/>
                <a:cs typeface="Arial" pitchFamily="34"/>
              </a:rPr>
              <a:t>Instagram, TikTok and Pinterest: product photography, behind-the-scenes content and sustainability education.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00"/>
              </a:spcAft>
              <a:buNone/>
              <a:tabLst/>
              <a:defRPr sz="1700" b="0" i="0" u="none" strike="noStrike" kern="0" cap="none" spc="0" baseline="0">
                <a:solidFill>
                  <a:srgbClr val="2D2326"/>
                </a:solidFill>
                <a:uFillTx/>
                <a:latin typeface="Aptos"/>
              </a:defRPr>
            </a:pPr>
            <a:r>
              <a:rPr lang="en-GB" sz="1200" b="0" i="0" u="none" strike="noStrike" kern="1200" cap="none" spc="0" baseline="0">
                <a:solidFill>
                  <a:srgbClr val="2D2326"/>
                </a:solidFill>
                <a:uFillTx/>
                <a:latin typeface="Arial" pitchFamily="34"/>
                <a:cs typeface="Arial" pitchFamily="34"/>
              </a:rPr>
              <a:t>Micro-influencers: product gifting and authentic reviews.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00"/>
              </a:spcAft>
              <a:buNone/>
              <a:tabLst/>
              <a:defRPr sz="1700" b="0" i="0" u="none" strike="noStrike" kern="0" cap="none" spc="0" baseline="0">
                <a:solidFill>
                  <a:srgbClr val="2D2326"/>
                </a:solidFill>
                <a:uFillTx/>
                <a:latin typeface="Aptos"/>
              </a:defRPr>
            </a:pPr>
            <a:r>
              <a:rPr lang="en-GB" sz="1200" b="0" i="0" u="none" strike="noStrike" kern="1200" cap="none" spc="0" baseline="0">
                <a:solidFill>
                  <a:srgbClr val="2D2326"/>
                </a:solidFill>
                <a:uFillTx/>
                <a:latin typeface="Arial" pitchFamily="34"/>
                <a:cs typeface="Arial" pitchFamily="34"/>
              </a:rPr>
              <a:t>SEO, Google Ads and Meta advertising to drive traffic and conversions.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00"/>
              </a:spcAft>
              <a:buNone/>
              <a:tabLst/>
              <a:defRPr sz="1700" b="0" i="0" u="none" strike="noStrike" kern="0" cap="none" spc="0" baseline="0">
                <a:solidFill>
                  <a:srgbClr val="2D2326"/>
                </a:solidFill>
                <a:uFillTx/>
                <a:latin typeface="Aptos"/>
              </a:defRPr>
            </a:pPr>
            <a:r>
              <a:rPr lang="en-GB" sz="1200" b="0" i="0" u="none" strike="noStrike" kern="1200" cap="none" spc="0" baseline="0">
                <a:solidFill>
                  <a:srgbClr val="2D2326"/>
                </a:solidFill>
                <a:uFillTx/>
                <a:latin typeface="Arial" pitchFamily="34"/>
                <a:cs typeface="Arial" pitchFamily="34"/>
              </a:rPr>
              <a:t>Email marketing and a loyalty programme to encourage repeat purchases and refill sales.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4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4626F7B-0A1B-1820-877B-9E94C20E863B}"/>
              </a:ext>
            </a:extLst>
          </p:cNvPr>
          <p:cNvSpPr txBox="1"/>
          <p:nvPr/>
        </p:nvSpPr>
        <p:spPr>
          <a:xfrm>
            <a:off x="1315455" y="433132"/>
            <a:ext cx="8534396" cy="80021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1" i="0" u="none" strike="noStrike" kern="1200" cap="none" spc="0" baseline="0">
                <a:solidFill>
                  <a:srgbClr val="8A0000"/>
                </a:solidFill>
                <a:uFillTx/>
                <a:latin typeface="Arial" pitchFamily="34"/>
                <a:cs typeface="Arial" pitchFamily="34"/>
              </a:rPr>
              <a:t>Financial Plan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DE5E1B-ED25-9CD3-B39F-9A9FB4883D87}"/>
              </a:ext>
            </a:extLst>
          </p:cNvPr>
          <p:cNvSpPr txBox="1"/>
          <p:nvPr/>
        </p:nvSpPr>
        <p:spPr>
          <a:xfrm>
            <a:off x="1171072" y="1233351"/>
            <a:ext cx="9336508" cy="232370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00"/>
              </a:spcAft>
              <a:buNone/>
              <a:tabLst/>
              <a:defRPr sz="1400" b="0" i="0" u="none" strike="noStrike" kern="0" cap="none" spc="0" baseline="0">
                <a:solidFill>
                  <a:srgbClr val="2D2326"/>
                </a:solidFill>
                <a:uFillTx/>
                <a:latin typeface="Aptos"/>
              </a:defRPr>
            </a:pPr>
            <a:r>
              <a:rPr lang="en-GB" sz="1200" b="0" i="0" u="none" strike="noStrike" kern="1200" cap="none" spc="0" baseline="0">
                <a:solidFill>
                  <a:srgbClr val="2D2326"/>
                </a:solidFill>
                <a:uFillTx/>
                <a:latin typeface="Arial" pitchFamily="34"/>
                <a:cs typeface="Arial" pitchFamily="34"/>
              </a:rPr>
              <a:t>Initial investment required: £150,000.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00"/>
              </a:spcAft>
              <a:buNone/>
              <a:tabLst/>
              <a:defRPr sz="1400" b="0" i="0" u="none" strike="noStrike" kern="0" cap="none" spc="0" baseline="0">
                <a:solidFill>
                  <a:srgbClr val="2D2326"/>
                </a:solidFill>
                <a:uFillTx/>
                <a:latin typeface="Aptos"/>
              </a:defRPr>
            </a:pPr>
            <a:r>
              <a:rPr lang="en-GB" sz="1200" b="0" i="0" u="none" strike="noStrike" kern="1200" cap="none" spc="0" baseline="0">
                <a:solidFill>
                  <a:srgbClr val="2D2326"/>
                </a:solidFill>
                <a:uFillTx/>
                <a:latin typeface="Arial" pitchFamily="34"/>
                <a:cs typeface="Arial" pitchFamily="34"/>
              </a:rPr>
              <a:t>Funding: founder contributions, private investors and a government-backed Start Up Loan.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00"/>
              </a:spcAft>
              <a:buNone/>
              <a:tabLst/>
              <a:defRPr sz="1400" b="0" i="0" u="none" strike="noStrike" kern="0" cap="none" spc="0" baseline="0">
                <a:solidFill>
                  <a:srgbClr val="2D2326"/>
                </a:solidFill>
                <a:uFillTx/>
                <a:latin typeface="Aptos"/>
              </a:defRPr>
            </a:pPr>
            <a:r>
              <a:rPr lang="en-GB" sz="1200" b="0" i="0" u="none" strike="noStrike" kern="1200" cap="none" spc="0" baseline="0">
                <a:solidFill>
                  <a:srgbClr val="2D2326"/>
                </a:solidFill>
                <a:uFillTx/>
                <a:latin typeface="Arial" pitchFamily="34"/>
                <a:cs typeface="Arial" pitchFamily="34"/>
              </a:rPr>
              <a:t>Expected first-year revenue: approximately £275,000.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00"/>
              </a:spcAft>
              <a:buNone/>
              <a:tabLst/>
              <a:defRPr sz="1400" b="0" i="0" u="none" strike="noStrike" kern="0" cap="none" spc="0" baseline="0">
                <a:solidFill>
                  <a:srgbClr val="2D2326"/>
                </a:solidFill>
                <a:uFillTx/>
                <a:latin typeface="Aptos"/>
              </a:defRPr>
            </a:pPr>
            <a:r>
              <a:rPr lang="en-GB" sz="1200" b="0" i="0" u="none" strike="noStrike" kern="1200" cap="none" spc="0" baseline="0">
                <a:solidFill>
                  <a:srgbClr val="2D2326"/>
                </a:solidFill>
                <a:uFillTx/>
                <a:latin typeface="Arial" pitchFamily="34"/>
                <a:cs typeface="Arial" pitchFamily="34"/>
              </a:rPr>
              <a:t>A modest operating loss is anticipated during launch; profitability is expected in Year 2.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00"/>
              </a:spcAft>
              <a:buNone/>
              <a:tabLst/>
              <a:defRPr sz="1400" b="0" i="0" u="none" strike="noStrike" kern="0" cap="none" spc="0" baseline="0">
                <a:solidFill>
                  <a:srgbClr val="2D2326"/>
                </a:solidFill>
                <a:uFillTx/>
                <a:latin typeface="Aptos"/>
              </a:defRPr>
            </a:pPr>
            <a:r>
              <a:rPr lang="en-GB" sz="1200" b="0" i="0" u="none" strike="noStrike" kern="1200" cap="none" spc="0" baseline="0">
                <a:solidFill>
                  <a:srgbClr val="2D2326"/>
                </a:solidFill>
                <a:uFillTx/>
                <a:latin typeface="Arial" pitchFamily="34"/>
                <a:cs typeface="Arial" pitchFamily="34"/>
              </a:rPr>
              <a:t>Revenue streams: online sales, boutique wholesale, discovery sets, perfume oils and limited editions.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00"/>
              </a:spcAft>
              <a:buNone/>
              <a:tabLst/>
              <a:defRPr sz="1400" b="0" i="0" u="none" strike="noStrike" kern="0" cap="none" spc="0" baseline="0">
                <a:solidFill>
                  <a:srgbClr val="2D2326"/>
                </a:solidFill>
                <a:uFillTx/>
                <a:latin typeface="Aptos"/>
              </a:defRPr>
            </a:pPr>
            <a:r>
              <a:rPr lang="en-GB" sz="1200" b="0" i="0" u="none" strike="noStrike" kern="1200" cap="none" spc="0" baseline="0">
                <a:solidFill>
                  <a:srgbClr val="2D2326"/>
                </a:solidFill>
                <a:uFillTx/>
                <a:latin typeface="Arial" pitchFamily="34"/>
                <a:cs typeface="Arial" pitchFamily="34"/>
              </a:rPr>
              <a:t>Long-term reinvestment: marketing, product innovation and European expansion.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5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E1C3941-6D13-669A-7144-4A67A91F36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682" y="647696"/>
            <a:ext cx="4342741" cy="537210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002FBAD-DE5E-D4C2-E310-608853E547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954" y="684739"/>
            <a:ext cx="5067303" cy="5298015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7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666A11C-2441-D995-6610-02DCF00007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932" y="440265"/>
            <a:ext cx="5808131" cy="561551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8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7C86C0A-1E3E-4EC8-60B5-2FAC0978BDA7}"/>
              </a:ext>
            </a:extLst>
          </p:cNvPr>
          <p:cNvSpPr txBox="1"/>
          <p:nvPr/>
        </p:nvSpPr>
        <p:spPr>
          <a:xfrm>
            <a:off x="1299408" y="401055"/>
            <a:ext cx="8566483" cy="80021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1" i="0" u="none" strike="noStrike" kern="1200" cap="none" spc="0" baseline="0">
                <a:solidFill>
                  <a:srgbClr val="8A0000"/>
                </a:solidFill>
                <a:uFillTx/>
                <a:latin typeface="Arial" pitchFamily="34"/>
                <a:cs typeface="Arial" pitchFamily="34"/>
              </a:rPr>
              <a:t>Growth Strategy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82C255-C726-3621-5E3F-47FE62005A3D}"/>
              </a:ext>
            </a:extLst>
          </p:cNvPr>
          <p:cNvSpPr txBox="1"/>
          <p:nvPr/>
        </p:nvSpPr>
        <p:spPr>
          <a:xfrm>
            <a:off x="1443791" y="1427744"/>
            <a:ext cx="9047750" cy="199798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00"/>
              </a:spcAft>
              <a:buNone/>
              <a:tabLst/>
              <a:defRPr sz="1700" b="0" i="0" u="none" strike="noStrike" kern="0" cap="none" spc="0" baseline="0">
                <a:solidFill>
                  <a:srgbClr val="2D2326"/>
                </a:solidFill>
                <a:uFillTx/>
                <a:latin typeface="Aptos"/>
              </a:defRPr>
            </a:pPr>
            <a:r>
              <a:rPr lang="en-GB" sz="1200" b="0" i="0" u="none" strike="noStrike" kern="1200" cap="none" spc="0" baseline="0">
                <a:solidFill>
                  <a:srgbClr val="2D2326"/>
                </a:solidFill>
                <a:uFillTx/>
                <a:latin typeface="Arial" pitchFamily="34"/>
                <a:cs typeface="Arial" pitchFamily="34"/>
              </a:rPr>
              <a:t>Build brand awareness and a loyal customer base through direct-to-consumer sales.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00"/>
              </a:spcAft>
              <a:buNone/>
              <a:tabLst/>
              <a:defRPr sz="1700" b="0" i="0" u="none" strike="noStrike" kern="0" cap="none" spc="0" baseline="0">
                <a:solidFill>
                  <a:srgbClr val="2D2326"/>
                </a:solidFill>
                <a:uFillTx/>
                <a:latin typeface="Aptos"/>
              </a:defRPr>
            </a:pPr>
            <a:r>
              <a:rPr lang="en-GB" sz="1200" b="0" i="0" u="none" strike="noStrike" kern="1200" cap="none" spc="0" baseline="0">
                <a:solidFill>
                  <a:srgbClr val="2D2326"/>
                </a:solidFill>
                <a:uFillTx/>
                <a:latin typeface="Arial" pitchFamily="34"/>
                <a:cs typeface="Arial" pitchFamily="34"/>
              </a:rPr>
              <a:t>Expand carefully into boutique wholesale partnerships.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00"/>
              </a:spcAft>
              <a:buNone/>
              <a:tabLst/>
              <a:defRPr sz="1700" b="0" i="0" u="none" strike="noStrike" kern="0" cap="none" spc="0" baseline="0">
                <a:solidFill>
                  <a:srgbClr val="2D2326"/>
                </a:solidFill>
                <a:uFillTx/>
                <a:latin typeface="Aptos"/>
              </a:defRPr>
            </a:pPr>
            <a:r>
              <a:rPr lang="en-GB" sz="1200" b="0" i="0" u="none" strike="noStrike" kern="1200" cap="none" spc="0" baseline="0">
                <a:solidFill>
                  <a:srgbClr val="2D2326"/>
                </a:solidFill>
                <a:uFillTx/>
                <a:latin typeface="Arial" pitchFamily="34"/>
                <a:cs typeface="Arial" pitchFamily="34"/>
              </a:rPr>
              <a:t>Enter European markets as brand recognition grows.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00"/>
              </a:spcAft>
              <a:buNone/>
              <a:tabLst/>
              <a:defRPr sz="1700" b="0" i="0" u="none" strike="noStrike" kern="0" cap="none" spc="0" baseline="0">
                <a:solidFill>
                  <a:srgbClr val="2D2326"/>
                </a:solidFill>
                <a:uFillTx/>
                <a:latin typeface="Aptos"/>
              </a:defRPr>
            </a:pPr>
            <a:r>
              <a:rPr lang="en-GB" sz="1200" b="0" i="0" u="none" strike="noStrike" kern="1200" cap="none" spc="0" baseline="0">
                <a:solidFill>
                  <a:srgbClr val="2D2326"/>
                </a:solidFill>
                <a:uFillTx/>
                <a:latin typeface="Arial" pitchFamily="34"/>
                <a:cs typeface="Arial" pitchFamily="34"/>
              </a:rPr>
              <a:t>Develop refill products to improve customer retention and sustainability.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00"/>
              </a:spcAft>
              <a:buNone/>
              <a:tabLst/>
              <a:defRPr sz="1700" b="0" i="0" u="none" strike="noStrike" kern="0" cap="none" spc="0" baseline="0">
                <a:solidFill>
                  <a:srgbClr val="2D2326"/>
                </a:solidFill>
                <a:uFillTx/>
                <a:latin typeface="Aptos"/>
              </a:defRPr>
            </a:pPr>
            <a:r>
              <a:rPr lang="en-GB" sz="1200" b="0" i="0" u="none" strike="noStrike" kern="1200" cap="none" spc="0" baseline="0">
                <a:solidFill>
                  <a:srgbClr val="2D2326"/>
                </a:solidFill>
                <a:uFillTx/>
                <a:latin typeface="Arial" pitchFamily="34"/>
                <a:cs typeface="Arial" pitchFamily="34"/>
              </a:rPr>
              <a:t>Use seasonal launches and gift collections to increase peak-period sales.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6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D433014-5E64-A612-4AFE-CD1405A240FB}"/>
              </a:ext>
            </a:extLst>
          </p:cNvPr>
          <p:cNvSpPr txBox="1"/>
          <p:nvPr/>
        </p:nvSpPr>
        <p:spPr>
          <a:xfrm>
            <a:off x="1395667" y="529391"/>
            <a:ext cx="9625267" cy="80021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1" i="0" u="none" strike="noStrike" kern="1200" cap="none" spc="0" baseline="0">
                <a:solidFill>
                  <a:srgbClr val="8A0000"/>
                </a:solidFill>
                <a:uFillTx/>
                <a:latin typeface="Arial" pitchFamily="34"/>
                <a:cs typeface="Arial" pitchFamily="34"/>
              </a:rPr>
              <a:t>Conclusion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A3EBD90-C103-779D-A6CF-9301E6D99562}"/>
              </a:ext>
            </a:extLst>
          </p:cNvPr>
          <p:cNvSpPr txBox="1"/>
          <p:nvPr/>
        </p:nvSpPr>
        <p:spPr>
          <a:xfrm>
            <a:off x="1395667" y="1524003"/>
            <a:ext cx="9336508" cy="199798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00"/>
              </a:spcAft>
              <a:buNone/>
              <a:tabLst/>
              <a:defRPr sz="1700" b="0" i="0" u="none" strike="noStrike" kern="0" cap="none" spc="0" baseline="0">
                <a:solidFill>
                  <a:srgbClr val="2D2326"/>
                </a:solidFill>
                <a:uFillTx/>
                <a:latin typeface="Aptos"/>
              </a:defRPr>
            </a:pPr>
            <a:r>
              <a:rPr lang="en-GB" sz="1200" b="0" i="0" u="none" strike="noStrike" kern="1200" cap="none" spc="0" baseline="0">
                <a:solidFill>
                  <a:srgbClr val="2D2326"/>
                </a:solidFill>
                <a:uFillTx/>
                <a:latin typeface="Arial" pitchFamily="34"/>
                <a:cs typeface="Arial" pitchFamily="34"/>
              </a:rPr>
              <a:t>Aurora Atelier Parfums has potential to succeed in the growing UK niche fragrance industry.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00"/>
              </a:spcAft>
              <a:buNone/>
              <a:tabLst/>
              <a:defRPr sz="1700" b="0" i="0" u="none" strike="noStrike" kern="0" cap="none" spc="0" baseline="0">
                <a:solidFill>
                  <a:srgbClr val="2D2326"/>
                </a:solidFill>
                <a:uFillTx/>
                <a:latin typeface="Aptos"/>
              </a:defRPr>
            </a:pPr>
            <a:r>
              <a:rPr lang="en-GB" sz="1200" b="0" i="0" u="none" strike="noStrike" kern="1200" cap="none" spc="0" baseline="0">
                <a:solidFill>
                  <a:srgbClr val="2D2326"/>
                </a:solidFill>
                <a:uFillTx/>
                <a:latin typeface="Arial" pitchFamily="34"/>
                <a:cs typeface="Arial" pitchFamily="34"/>
              </a:rPr>
              <a:t>Its competitive advantage combines premium quality, sustainability and individuality.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00"/>
              </a:spcAft>
              <a:buNone/>
              <a:tabLst/>
              <a:defRPr sz="1700" b="0" i="0" u="none" strike="noStrike" kern="0" cap="none" spc="0" baseline="0">
                <a:solidFill>
                  <a:srgbClr val="2D2326"/>
                </a:solidFill>
                <a:uFillTx/>
                <a:latin typeface="Aptos"/>
              </a:defRPr>
            </a:pPr>
            <a:r>
              <a:rPr lang="en-GB" sz="1200" b="0" i="0" u="none" strike="noStrike" kern="1200" cap="none" spc="0" baseline="0">
                <a:solidFill>
                  <a:srgbClr val="2D2326"/>
                </a:solidFill>
                <a:uFillTx/>
                <a:latin typeface="Arial" pitchFamily="34"/>
                <a:cs typeface="Arial" pitchFamily="34"/>
              </a:rPr>
              <a:t>Digital marketing, influencer partnerships and direct-to-consumer sales support customer growth.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00"/>
              </a:spcAft>
              <a:buNone/>
              <a:tabLst/>
              <a:defRPr sz="1700" b="0" i="0" u="none" strike="noStrike" kern="0" cap="none" spc="0" baseline="0">
                <a:solidFill>
                  <a:srgbClr val="2D2326"/>
                </a:solidFill>
                <a:uFillTx/>
                <a:latin typeface="Aptos"/>
              </a:defRPr>
            </a:pPr>
            <a:r>
              <a:rPr lang="en-GB" sz="1200" b="0" i="0" u="none" strike="noStrike" kern="1200" cap="none" spc="0" baseline="0">
                <a:solidFill>
                  <a:srgbClr val="2D2326"/>
                </a:solidFill>
                <a:uFillTx/>
                <a:latin typeface="Arial" pitchFamily="34"/>
                <a:cs typeface="Arial" pitchFamily="34"/>
              </a:rPr>
              <a:t>Despite strong competition, distinctive products and ethical values create a clear market position.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00"/>
              </a:spcAft>
              <a:buNone/>
              <a:tabLst/>
              <a:defRPr sz="1700" b="0" i="0" u="none" strike="noStrike" kern="0" cap="none" spc="0" baseline="0">
                <a:solidFill>
                  <a:srgbClr val="2D2326"/>
                </a:solidFill>
                <a:uFillTx/>
                <a:latin typeface="Aptos"/>
              </a:defRPr>
            </a:pPr>
            <a:r>
              <a:rPr lang="en-GB" sz="1200" b="0" i="0" u="none" strike="noStrike" kern="1200" cap="none" spc="0" baseline="0">
                <a:solidFill>
                  <a:srgbClr val="2D2326"/>
                </a:solidFill>
                <a:uFillTx/>
                <a:latin typeface="Arial" pitchFamily="34"/>
                <a:cs typeface="Arial" pitchFamily="34"/>
              </a:rPr>
              <a:t>With appropriate funding and effective management, the business can grow across the UK and European markets.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9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518</TotalTime>
  <Words>735</Words>
  <Application>Microsoft Office PowerPoint</Application>
  <PresentationFormat>Widescreen</PresentationFormat>
  <Paragraphs>71</Paragraphs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PowerPoint Presentation</vt:lpstr>
      <vt:lpstr>PowerPoint Presentation</vt:lpstr>
      <vt:lpstr>Executive Summary </vt:lpstr>
      <vt:lpstr>Business Overview </vt:lpstr>
      <vt:lpstr>Products &amp; Unique Selling Proposition </vt:lpstr>
      <vt:lpstr>Management Structure </vt:lpstr>
      <vt:lpstr>Market Research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ivanciu denisa</dc:creator>
  <cp:lastModifiedBy>ivanciu denisa</cp:lastModifiedBy>
  <cp:revision>14</cp:revision>
  <dcterms:created xsi:type="dcterms:W3CDTF">2026-08-08T09:03:23Z</dcterms:created>
  <dcterms:modified xsi:type="dcterms:W3CDTF">2026-08-10T22:34:54Z</dcterms:modified>
</cp:coreProperties>
</file>