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 id="2147483656" r:id="rId2"/>
    <p:sldMasterId id="2147483654" r:id="rId3"/>
  </p:sldMasterIdLst>
  <p:notesMasterIdLst>
    <p:notesMasterId r:id="rId38"/>
  </p:notesMasterIdLst>
  <p:sldIdLst>
    <p:sldId id="271" r:id="rId4"/>
    <p:sldId id="270" r:id="rId5"/>
    <p:sldId id="296" r:id="rId6"/>
    <p:sldId id="313" r:id="rId7"/>
    <p:sldId id="319" r:id="rId8"/>
    <p:sldId id="341" r:id="rId9"/>
    <p:sldId id="300" r:id="rId10"/>
    <p:sldId id="314" r:id="rId11"/>
    <p:sldId id="348" r:id="rId12"/>
    <p:sldId id="353" r:id="rId13"/>
    <p:sldId id="359" r:id="rId14"/>
    <p:sldId id="257" r:id="rId15"/>
    <p:sldId id="259" r:id="rId16"/>
    <p:sldId id="360" r:id="rId17"/>
    <p:sldId id="361" r:id="rId18"/>
    <p:sldId id="362" r:id="rId19"/>
    <p:sldId id="350" r:id="rId20"/>
    <p:sldId id="351" r:id="rId21"/>
    <p:sldId id="347" r:id="rId22"/>
    <p:sldId id="349" r:id="rId23"/>
    <p:sldId id="352" r:id="rId24"/>
    <p:sldId id="355" r:id="rId25"/>
    <p:sldId id="357" r:id="rId26"/>
    <p:sldId id="358" r:id="rId27"/>
    <p:sldId id="344" r:id="rId28"/>
    <p:sldId id="282" r:id="rId29"/>
    <p:sldId id="299" r:id="rId30"/>
    <p:sldId id="306" r:id="rId31"/>
    <p:sldId id="339" r:id="rId32"/>
    <p:sldId id="288" r:id="rId33"/>
    <p:sldId id="342" r:id="rId34"/>
    <p:sldId id="346" r:id="rId35"/>
    <p:sldId id="363" r:id="rId36"/>
    <p:sldId id="36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52"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EB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2BAC38-5A2E-4E50-A730-94777680E079}" v="1342" dt="2026-03-17T17:47:19.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showGuides="1">
      <p:cViewPr>
        <p:scale>
          <a:sx n="66" d="100"/>
          <a:sy n="66" d="100"/>
        </p:scale>
        <p:origin x="1320" y="413"/>
      </p:cViewPr>
      <p:guideLst>
        <p:guide orient="horz" pos="2352"/>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16AD05-33F0-4081-A5BB-AFE88A5281E8}"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578FEB-B944-4344-9E02-1E9E3B11E004}" type="slidenum">
              <a:rPr lang="en-GB" smtClean="0"/>
              <a:t>‹#›</a:t>
            </a:fld>
            <a:endParaRPr lang="en-GB"/>
          </a:p>
        </p:txBody>
      </p:sp>
    </p:spTree>
    <p:extLst>
      <p:ext uri="{BB962C8B-B14F-4D97-AF65-F5344CB8AC3E}">
        <p14:creationId xmlns:p14="http://schemas.microsoft.com/office/powerpoint/2010/main" val="3024369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9E0A7C-F861-4B5B-90B3-3841EA2CFB65}" type="slidenum">
              <a:rPr lang="en-GB" smtClean="0"/>
              <a:t>11</a:t>
            </a:fld>
            <a:endParaRPr lang="en-GB"/>
          </a:p>
        </p:txBody>
      </p:sp>
    </p:spTree>
    <p:extLst>
      <p:ext uri="{BB962C8B-B14F-4D97-AF65-F5344CB8AC3E}">
        <p14:creationId xmlns:p14="http://schemas.microsoft.com/office/powerpoint/2010/main" val="805475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9E0A7C-F861-4B5B-90B3-3841EA2CFB65}" type="slidenum">
              <a:rPr lang="en-GB" smtClean="0"/>
              <a:t>12</a:t>
            </a:fld>
            <a:endParaRPr lang="en-GB"/>
          </a:p>
        </p:txBody>
      </p:sp>
    </p:spTree>
    <p:extLst>
      <p:ext uri="{BB962C8B-B14F-4D97-AF65-F5344CB8AC3E}">
        <p14:creationId xmlns:p14="http://schemas.microsoft.com/office/powerpoint/2010/main" val="8054759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4863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659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4064022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514483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8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6502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9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3778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5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82930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1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699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4744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3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2432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2201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5B47D6-DAD7-40A6-BD10-CD2FABB13213}"/>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932094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age slide layout">
    <p:spTree>
      <p:nvGrpSpPr>
        <p:cNvPr id="1" name=""/>
        <p:cNvGrpSpPr/>
        <p:nvPr/>
      </p:nvGrpSpPr>
      <p:grpSpPr>
        <a:xfrm>
          <a:off x="0" y="0"/>
          <a:ext cx="0" cy="0"/>
          <a:chOff x="0" y="0"/>
          <a:chExt cx="0" cy="0"/>
        </a:xfrm>
      </p:grpSpPr>
      <p:sp>
        <p:nvSpPr>
          <p:cNvPr id="4" name="Picture Placeholder 2">
            <a:extLst>
              <a:ext uri="{FF2B5EF4-FFF2-40B4-BE49-F238E27FC236}">
                <a16:creationId xmlns:a16="http://schemas.microsoft.com/office/drawing/2014/main" id="{27960874-3F9B-4D3F-855A-5669B09C929B}"/>
              </a:ext>
            </a:extLst>
          </p:cNvPr>
          <p:cNvSpPr>
            <a:spLocks noGrp="1"/>
          </p:cNvSpPr>
          <p:nvPr>
            <p:ph type="pic" idx="12" hasCustomPrompt="1"/>
          </p:nvPr>
        </p:nvSpPr>
        <p:spPr>
          <a:xfrm>
            <a:off x="0" y="0"/>
            <a:ext cx="12192000" cy="3135087"/>
          </a:xfrm>
          <a:prstGeom prst="rect">
            <a:avLst/>
          </a:prstGeom>
          <a:solidFill>
            <a:schemeClr val="bg1">
              <a:lumMod val="95000"/>
            </a:schemeClr>
          </a:solidFill>
          <a:ln w="12700">
            <a:noFill/>
          </a:ln>
        </p:spPr>
        <p:txBody>
          <a:bodyPr anchor="ctr"/>
          <a:lstStyle>
            <a:lvl1pPr marL="0" indent="0" algn="ctr">
              <a:buNone/>
              <a:defRPr sz="18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 </a:t>
            </a:r>
            <a:endParaRPr lang="ko-KR" altLang="en-US" dirty="0"/>
          </a:p>
        </p:txBody>
      </p:sp>
      <p:sp>
        <p:nvSpPr>
          <p:cNvPr id="5" name="Picture Placeholder 2">
            <a:extLst>
              <a:ext uri="{FF2B5EF4-FFF2-40B4-BE49-F238E27FC236}">
                <a16:creationId xmlns:a16="http://schemas.microsoft.com/office/drawing/2014/main" id="{2B1140DE-B7EF-4821-92DB-87F8292871AB}"/>
              </a:ext>
            </a:extLst>
          </p:cNvPr>
          <p:cNvSpPr>
            <a:spLocks noGrp="1"/>
          </p:cNvSpPr>
          <p:nvPr>
            <p:ph type="pic" idx="13" hasCustomPrompt="1"/>
          </p:nvPr>
        </p:nvSpPr>
        <p:spPr>
          <a:xfrm>
            <a:off x="905623" y="2078266"/>
            <a:ext cx="2298160" cy="2088000"/>
          </a:xfrm>
          <a:prstGeom prst="rect">
            <a:avLst/>
          </a:prstGeom>
          <a:solidFill>
            <a:schemeClr val="bg1">
              <a:lumMod val="95000"/>
            </a:schemeClr>
          </a:solidFill>
          <a:ln w="12700">
            <a:no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p>
          <a:p>
            <a:r>
              <a:rPr lang="en-US" altLang="ko-KR" dirty="0"/>
              <a:t>And Send To Back </a:t>
            </a:r>
            <a:endParaRPr lang="ko-KR" altLang="en-US" dirty="0"/>
          </a:p>
        </p:txBody>
      </p:sp>
      <p:sp>
        <p:nvSpPr>
          <p:cNvPr id="6" name="Picture Placeholder 2">
            <a:extLst>
              <a:ext uri="{FF2B5EF4-FFF2-40B4-BE49-F238E27FC236}">
                <a16:creationId xmlns:a16="http://schemas.microsoft.com/office/drawing/2014/main" id="{72D1BE3B-CE32-4F45-9E7C-3CF4C5DACDCA}"/>
              </a:ext>
            </a:extLst>
          </p:cNvPr>
          <p:cNvSpPr>
            <a:spLocks noGrp="1"/>
          </p:cNvSpPr>
          <p:nvPr>
            <p:ph type="pic" idx="14" hasCustomPrompt="1"/>
          </p:nvPr>
        </p:nvSpPr>
        <p:spPr>
          <a:xfrm>
            <a:off x="6282361" y="2078266"/>
            <a:ext cx="2298160" cy="2088000"/>
          </a:xfrm>
          <a:prstGeom prst="rect">
            <a:avLst/>
          </a:prstGeom>
          <a:solidFill>
            <a:schemeClr val="bg1">
              <a:lumMod val="95000"/>
            </a:schemeClr>
          </a:solidFill>
          <a:ln w="12700">
            <a:no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p>
          <a:p>
            <a:r>
              <a:rPr lang="en-US" altLang="ko-KR" dirty="0"/>
              <a:t>And Send To Back </a:t>
            </a:r>
            <a:endParaRPr lang="ko-KR" altLang="en-US" dirty="0"/>
          </a:p>
        </p:txBody>
      </p:sp>
      <p:sp>
        <p:nvSpPr>
          <p:cNvPr id="7" name="Picture Placeholder 2">
            <a:extLst>
              <a:ext uri="{FF2B5EF4-FFF2-40B4-BE49-F238E27FC236}">
                <a16:creationId xmlns:a16="http://schemas.microsoft.com/office/drawing/2014/main" id="{6F1FA09A-98C2-4BC7-A032-43C843531C64}"/>
              </a:ext>
            </a:extLst>
          </p:cNvPr>
          <p:cNvSpPr>
            <a:spLocks noGrp="1"/>
          </p:cNvSpPr>
          <p:nvPr>
            <p:ph type="pic" idx="15" hasCustomPrompt="1"/>
          </p:nvPr>
        </p:nvSpPr>
        <p:spPr>
          <a:xfrm>
            <a:off x="3593992" y="2078266"/>
            <a:ext cx="2298160" cy="2088000"/>
          </a:xfrm>
          <a:prstGeom prst="rect">
            <a:avLst/>
          </a:prstGeom>
          <a:solidFill>
            <a:schemeClr val="bg1">
              <a:lumMod val="95000"/>
            </a:schemeClr>
          </a:solidFill>
          <a:ln w="12700">
            <a:no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p>
          <a:p>
            <a:r>
              <a:rPr lang="en-US" altLang="ko-KR" dirty="0"/>
              <a:t>And Send To Back </a:t>
            </a:r>
            <a:endParaRPr lang="ko-KR" altLang="en-US" dirty="0"/>
          </a:p>
        </p:txBody>
      </p:sp>
      <p:sp>
        <p:nvSpPr>
          <p:cNvPr id="8" name="Picture Placeholder 2">
            <a:extLst>
              <a:ext uri="{FF2B5EF4-FFF2-40B4-BE49-F238E27FC236}">
                <a16:creationId xmlns:a16="http://schemas.microsoft.com/office/drawing/2014/main" id="{28718837-365D-4859-B99D-1C4C5BB7E508}"/>
              </a:ext>
            </a:extLst>
          </p:cNvPr>
          <p:cNvSpPr>
            <a:spLocks noGrp="1"/>
          </p:cNvSpPr>
          <p:nvPr>
            <p:ph type="pic" idx="16" hasCustomPrompt="1"/>
          </p:nvPr>
        </p:nvSpPr>
        <p:spPr>
          <a:xfrm>
            <a:off x="8970731" y="2078266"/>
            <a:ext cx="2298160" cy="2088000"/>
          </a:xfrm>
          <a:prstGeom prst="rect">
            <a:avLst/>
          </a:prstGeom>
          <a:solidFill>
            <a:schemeClr val="bg1">
              <a:lumMod val="95000"/>
            </a:schemeClr>
          </a:solidFill>
          <a:ln w="12700">
            <a:no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p>
          <a:p>
            <a:r>
              <a:rPr lang="en-US" altLang="ko-KR" dirty="0"/>
              <a:t>And Send To Back </a:t>
            </a:r>
            <a:endParaRPr lang="ko-KR" altLang="en-US" dirty="0"/>
          </a:p>
        </p:txBody>
      </p:sp>
      <p:sp>
        <p:nvSpPr>
          <p:cNvPr id="22" name="Text Placeholder 9">
            <a:extLst>
              <a:ext uri="{FF2B5EF4-FFF2-40B4-BE49-F238E27FC236}">
                <a16:creationId xmlns:a16="http://schemas.microsoft.com/office/drawing/2014/main" id="{4111A57B-317A-41FC-8D5B-458B4DA86DA4}"/>
              </a:ext>
            </a:extLst>
          </p:cNvPr>
          <p:cNvSpPr>
            <a:spLocks noGrp="1"/>
          </p:cNvSpPr>
          <p:nvPr>
            <p:ph type="body" sz="quarter" idx="10" hasCustomPrompt="1"/>
          </p:nvPr>
        </p:nvSpPr>
        <p:spPr>
          <a:xfrm>
            <a:off x="323529" y="740105"/>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4087088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Image slide layout">
    <p:spTree>
      <p:nvGrpSpPr>
        <p:cNvPr id="1" name=""/>
        <p:cNvGrpSpPr/>
        <p:nvPr/>
      </p:nvGrpSpPr>
      <p:grpSpPr>
        <a:xfrm>
          <a:off x="0" y="0"/>
          <a:ext cx="0" cy="0"/>
          <a:chOff x="0" y="0"/>
          <a:chExt cx="0" cy="0"/>
        </a:xfrm>
      </p:grpSpPr>
      <p:sp>
        <p:nvSpPr>
          <p:cNvPr id="22" name="Text Placeholder 9">
            <a:extLst>
              <a:ext uri="{FF2B5EF4-FFF2-40B4-BE49-F238E27FC236}">
                <a16:creationId xmlns:a16="http://schemas.microsoft.com/office/drawing/2014/main" id="{4111A57B-317A-41FC-8D5B-458B4DA86DA4}"/>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
        <p:nvSpPr>
          <p:cNvPr id="4" name="Picture Placeholder 2">
            <a:extLst>
              <a:ext uri="{FF2B5EF4-FFF2-40B4-BE49-F238E27FC236}">
                <a16:creationId xmlns:a16="http://schemas.microsoft.com/office/drawing/2014/main" id="{8E24A2BE-80CE-4B79-BF31-91FA62C04420}"/>
              </a:ext>
            </a:extLst>
          </p:cNvPr>
          <p:cNvSpPr>
            <a:spLocks noGrp="1"/>
          </p:cNvSpPr>
          <p:nvPr>
            <p:ph type="pic" idx="13" hasCustomPrompt="1"/>
          </p:nvPr>
        </p:nvSpPr>
        <p:spPr>
          <a:xfrm>
            <a:off x="0" y="2160665"/>
            <a:ext cx="12192000" cy="2502762"/>
          </a:xfrm>
          <a:prstGeom prst="rect">
            <a:avLst/>
          </a:prstGeom>
          <a:solidFill>
            <a:schemeClr val="bg1">
              <a:lumMod val="95000"/>
            </a:schemeClr>
          </a:solidFill>
        </p:spPr>
        <p:txBody>
          <a:bodyPr anchor="ctr"/>
          <a:lstStyle>
            <a:lvl1pPr marL="0" indent="0" algn="ctr">
              <a:buNone/>
              <a:defRPr sz="1800" baseline="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 </a:t>
            </a:r>
            <a:endParaRPr lang="ko-KR" altLang="en-US" dirty="0"/>
          </a:p>
        </p:txBody>
      </p:sp>
      <p:sp>
        <p:nvSpPr>
          <p:cNvPr id="5" name="Rectangle 4">
            <a:extLst>
              <a:ext uri="{FF2B5EF4-FFF2-40B4-BE49-F238E27FC236}">
                <a16:creationId xmlns:a16="http://schemas.microsoft.com/office/drawing/2014/main" id="{B2F51014-6E90-4769-BCD9-A06A9FC17AC8}"/>
              </a:ext>
            </a:extLst>
          </p:cNvPr>
          <p:cNvSpPr/>
          <p:nvPr userDrawn="1"/>
        </p:nvSpPr>
        <p:spPr>
          <a:xfrm>
            <a:off x="0" y="2026940"/>
            <a:ext cx="12192000" cy="72008"/>
          </a:xfrm>
          <a:prstGeom prst="rect">
            <a:avLst/>
          </a:prstGeom>
          <a:solidFill>
            <a:schemeClr val="accent6">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6" name="Rectangle 5">
            <a:extLst>
              <a:ext uri="{FF2B5EF4-FFF2-40B4-BE49-F238E27FC236}">
                <a16:creationId xmlns:a16="http://schemas.microsoft.com/office/drawing/2014/main" id="{D8BC926F-7282-4E00-BF8A-8D24B274039B}"/>
              </a:ext>
            </a:extLst>
          </p:cNvPr>
          <p:cNvSpPr/>
          <p:nvPr userDrawn="1"/>
        </p:nvSpPr>
        <p:spPr>
          <a:xfrm>
            <a:off x="0" y="4725144"/>
            <a:ext cx="12192000" cy="72008"/>
          </a:xfrm>
          <a:prstGeom prst="rect">
            <a:avLst/>
          </a:prstGeom>
          <a:solidFill>
            <a:schemeClr val="accent6">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Tree>
    <p:extLst>
      <p:ext uri="{BB962C8B-B14F-4D97-AF65-F5344CB8AC3E}">
        <p14:creationId xmlns:p14="http://schemas.microsoft.com/office/powerpoint/2010/main" val="31503362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1_Images &amp; Contents Layout">
    <p:spTree>
      <p:nvGrpSpPr>
        <p:cNvPr id="1" name=""/>
        <p:cNvGrpSpPr/>
        <p:nvPr/>
      </p:nvGrpSpPr>
      <p:grpSpPr>
        <a:xfrm>
          <a:off x="0" y="0"/>
          <a:ext cx="0" cy="0"/>
          <a:chOff x="0" y="0"/>
          <a:chExt cx="0" cy="0"/>
        </a:xfrm>
      </p:grpSpPr>
      <p:sp>
        <p:nvSpPr>
          <p:cNvPr id="6" name="그림 개체 틀 12">
            <a:extLst>
              <a:ext uri="{FF2B5EF4-FFF2-40B4-BE49-F238E27FC236}">
                <a16:creationId xmlns:a16="http://schemas.microsoft.com/office/drawing/2014/main" id="{A7A44CD1-8791-4411-9DCF-BE8F9EB9EB13}"/>
              </a:ext>
            </a:extLst>
          </p:cNvPr>
          <p:cNvSpPr>
            <a:spLocks noGrp="1"/>
          </p:cNvSpPr>
          <p:nvPr>
            <p:ph type="pic" sz="quarter" idx="10" hasCustomPrompt="1"/>
          </p:nvPr>
        </p:nvSpPr>
        <p:spPr>
          <a:xfrm>
            <a:off x="799070" y="1223317"/>
            <a:ext cx="5441094" cy="4721980"/>
          </a:xfrm>
          <a:custGeom>
            <a:avLst/>
            <a:gdLst>
              <a:gd name="connsiteX0" fmla="*/ 2090352 w 5441094"/>
              <a:gd name="connsiteY0" fmla="*/ 2977952 h 4721980"/>
              <a:gd name="connsiteX1" fmla="*/ 3101888 w 5441094"/>
              <a:gd name="connsiteY1" fmla="*/ 4721980 h 4721980"/>
              <a:gd name="connsiteX2" fmla="*/ 1078816 w 5441094"/>
              <a:gd name="connsiteY2" fmla="*/ 4721980 h 4721980"/>
              <a:gd name="connsiteX3" fmla="*/ 2191267 w 5441094"/>
              <a:gd name="connsiteY3" fmla="*/ 2940880 h 4721980"/>
              <a:gd name="connsiteX4" fmla="*/ 4155992 w 5441094"/>
              <a:gd name="connsiteY4" fmla="*/ 2940880 h 4721980"/>
              <a:gd name="connsiteX5" fmla="*/ 3173629 w 5441094"/>
              <a:gd name="connsiteY5" fmla="*/ 4634609 h 4721980"/>
              <a:gd name="connsiteX6" fmla="*/ 0 w 5441094"/>
              <a:gd name="connsiteY6" fmla="*/ 2928524 h 4721980"/>
              <a:gd name="connsiteX7" fmla="*/ 2023072 w 5441094"/>
              <a:gd name="connsiteY7" fmla="*/ 2928524 h 4721980"/>
              <a:gd name="connsiteX8" fmla="*/ 1011536 w 5441094"/>
              <a:gd name="connsiteY8" fmla="*/ 4672552 h 4721980"/>
              <a:gd name="connsiteX9" fmla="*/ 982363 w 5441094"/>
              <a:gd name="connsiteY9" fmla="*/ 1120204 h 4721980"/>
              <a:gd name="connsiteX10" fmla="*/ 1964725 w 5441094"/>
              <a:gd name="connsiteY10" fmla="*/ 2813933 h 4721980"/>
              <a:gd name="connsiteX11" fmla="*/ 0 w 5441094"/>
              <a:gd name="connsiteY11" fmla="*/ 2813933 h 4721980"/>
              <a:gd name="connsiteX12" fmla="*/ 3816180 w 5441094"/>
              <a:gd name="connsiteY12" fmla="*/ 12357 h 4721980"/>
              <a:gd name="connsiteX13" fmla="*/ 5441094 w 5441094"/>
              <a:gd name="connsiteY13" fmla="*/ 2813933 h 4721980"/>
              <a:gd name="connsiteX14" fmla="*/ 2191266 w 5441094"/>
              <a:gd name="connsiteY14" fmla="*/ 2813933 h 4721980"/>
              <a:gd name="connsiteX15" fmla="*/ 465439 w 5441094"/>
              <a:gd name="connsiteY15" fmla="*/ 0 h 4721980"/>
              <a:gd name="connsiteX16" fmla="*/ 3715267 w 5441094"/>
              <a:gd name="connsiteY16" fmla="*/ 0 h 4721980"/>
              <a:gd name="connsiteX17" fmla="*/ 2090353 w 5441094"/>
              <a:gd name="connsiteY17" fmla="*/ 2801576 h 4721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41094" h="4721980">
                <a:moveTo>
                  <a:pt x="2090352" y="2977952"/>
                </a:moveTo>
                <a:lnTo>
                  <a:pt x="3101888" y="4721980"/>
                </a:lnTo>
                <a:lnTo>
                  <a:pt x="1078816" y="4721980"/>
                </a:lnTo>
                <a:close/>
                <a:moveTo>
                  <a:pt x="2191267" y="2940880"/>
                </a:moveTo>
                <a:lnTo>
                  <a:pt x="4155992" y="2940880"/>
                </a:lnTo>
                <a:lnTo>
                  <a:pt x="3173629" y="4634609"/>
                </a:lnTo>
                <a:close/>
                <a:moveTo>
                  <a:pt x="0" y="2928524"/>
                </a:moveTo>
                <a:lnTo>
                  <a:pt x="2023072" y="2928524"/>
                </a:lnTo>
                <a:lnTo>
                  <a:pt x="1011536" y="4672552"/>
                </a:lnTo>
                <a:close/>
                <a:moveTo>
                  <a:pt x="982363" y="1120204"/>
                </a:moveTo>
                <a:lnTo>
                  <a:pt x="1964725" y="2813933"/>
                </a:lnTo>
                <a:lnTo>
                  <a:pt x="0" y="2813933"/>
                </a:lnTo>
                <a:close/>
                <a:moveTo>
                  <a:pt x="3816180" y="12357"/>
                </a:moveTo>
                <a:lnTo>
                  <a:pt x="5441094" y="2813933"/>
                </a:lnTo>
                <a:lnTo>
                  <a:pt x="2191266" y="2813933"/>
                </a:lnTo>
                <a:close/>
                <a:moveTo>
                  <a:pt x="465439" y="0"/>
                </a:moveTo>
                <a:lnTo>
                  <a:pt x="3715267" y="0"/>
                </a:lnTo>
                <a:lnTo>
                  <a:pt x="2090353" y="2801576"/>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800"/>
            </a:lvl1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2204584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Image slide layout">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C73A78E6-F71D-4312-BDB2-FA26CAF574B4}"/>
              </a:ext>
            </a:extLst>
          </p:cNvPr>
          <p:cNvSpPr/>
          <p:nvPr userDrawn="1"/>
        </p:nvSpPr>
        <p:spPr>
          <a:xfrm flipH="1" flipV="1">
            <a:off x="5119026" y="0"/>
            <a:ext cx="7072972" cy="6858000"/>
          </a:xfrm>
          <a:custGeom>
            <a:avLst/>
            <a:gdLst>
              <a:gd name="connsiteX0" fmla="*/ 0 w 7072972"/>
              <a:gd name="connsiteY0" fmla="*/ 0 h 6858000"/>
              <a:gd name="connsiteX1" fmla="*/ 7072972 w 7072972"/>
              <a:gd name="connsiteY1" fmla="*/ 1890052 h 6858000"/>
              <a:gd name="connsiteX2" fmla="*/ 3307176 w 7072972"/>
              <a:gd name="connsiteY2" fmla="*/ 6858000 h 6858000"/>
              <a:gd name="connsiteX3" fmla="*/ 0 w 707297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072972" h="6858000">
                <a:moveTo>
                  <a:pt x="0" y="0"/>
                </a:moveTo>
                <a:lnTo>
                  <a:pt x="7072972" y="1890052"/>
                </a:lnTo>
                <a:lnTo>
                  <a:pt x="330717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icture Placeholder 4">
            <a:extLst>
              <a:ext uri="{FF2B5EF4-FFF2-40B4-BE49-F238E27FC236}">
                <a16:creationId xmlns:a16="http://schemas.microsoft.com/office/drawing/2014/main" id="{FC75BF01-2621-417D-9B96-39DD8D086708}"/>
              </a:ext>
            </a:extLst>
          </p:cNvPr>
          <p:cNvSpPr>
            <a:spLocks noGrp="1"/>
          </p:cNvSpPr>
          <p:nvPr>
            <p:ph type="pic" sz="quarter" idx="14" hasCustomPrompt="1"/>
          </p:nvPr>
        </p:nvSpPr>
        <p:spPr>
          <a:xfrm>
            <a:off x="2" y="0"/>
            <a:ext cx="7072972" cy="6858000"/>
          </a:xfrm>
          <a:custGeom>
            <a:avLst/>
            <a:gdLst>
              <a:gd name="connsiteX0" fmla="*/ 0 w 6200775"/>
              <a:gd name="connsiteY0" fmla="*/ 0 h 6858000"/>
              <a:gd name="connsiteX1" fmla="*/ 2158503 w 6200775"/>
              <a:gd name="connsiteY1" fmla="*/ 0 h 6858000"/>
              <a:gd name="connsiteX2" fmla="*/ 6200775 w 6200775"/>
              <a:gd name="connsiteY2" fmla="*/ 3676650 h 6858000"/>
              <a:gd name="connsiteX3" fmla="*/ 3307176 w 6200775"/>
              <a:gd name="connsiteY3" fmla="*/ 6858000 h 6858000"/>
              <a:gd name="connsiteX4" fmla="*/ 0 w 6200775"/>
              <a:gd name="connsiteY4" fmla="*/ 6858000 h 6858000"/>
              <a:gd name="connsiteX0" fmla="*/ 0 w 7424664"/>
              <a:gd name="connsiteY0" fmla="*/ 0 h 6858000"/>
              <a:gd name="connsiteX1" fmla="*/ 2158503 w 7424664"/>
              <a:gd name="connsiteY1" fmla="*/ 0 h 6858000"/>
              <a:gd name="connsiteX2" fmla="*/ 7424664 w 7424664"/>
              <a:gd name="connsiteY2" fmla="*/ 2326151 h 6858000"/>
              <a:gd name="connsiteX3" fmla="*/ 3307176 w 7424664"/>
              <a:gd name="connsiteY3" fmla="*/ 6858000 h 6858000"/>
              <a:gd name="connsiteX4" fmla="*/ 0 w 7424664"/>
              <a:gd name="connsiteY4" fmla="*/ 6858000 h 6858000"/>
              <a:gd name="connsiteX5" fmla="*/ 0 w 7424664"/>
              <a:gd name="connsiteY5" fmla="*/ 0 h 6858000"/>
              <a:gd name="connsiteX0" fmla="*/ 0 w 7424664"/>
              <a:gd name="connsiteY0" fmla="*/ 0 h 6858000"/>
              <a:gd name="connsiteX1" fmla="*/ 7424664 w 7424664"/>
              <a:gd name="connsiteY1" fmla="*/ 2326151 h 6858000"/>
              <a:gd name="connsiteX2" fmla="*/ 3307176 w 7424664"/>
              <a:gd name="connsiteY2" fmla="*/ 6858000 h 6858000"/>
              <a:gd name="connsiteX3" fmla="*/ 0 w 7424664"/>
              <a:gd name="connsiteY3" fmla="*/ 6858000 h 6858000"/>
              <a:gd name="connsiteX4" fmla="*/ 0 w 7424664"/>
              <a:gd name="connsiteY4" fmla="*/ 0 h 6858000"/>
              <a:gd name="connsiteX0" fmla="*/ 0 w 6904159"/>
              <a:gd name="connsiteY0" fmla="*/ 0 h 6858000"/>
              <a:gd name="connsiteX1" fmla="*/ 6904159 w 6904159"/>
              <a:gd name="connsiteY1" fmla="*/ 1805646 h 6858000"/>
              <a:gd name="connsiteX2" fmla="*/ 3307176 w 6904159"/>
              <a:gd name="connsiteY2" fmla="*/ 6858000 h 6858000"/>
              <a:gd name="connsiteX3" fmla="*/ 0 w 6904159"/>
              <a:gd name="connsiteY3" fmla="*/ 6858000 h 6858000"/>
              <a:gd name="connsiteX4" fmla="*/ 0 w 6904159"/>
              <a:gd name="connsiteY4" fmla="*/ 0 h 6858000"/>
              <a:gd name="connsiteX0" fmla="*/ 0 w 7072972"/>
              <a:gd name="connsiteY0" fmla="*/ 0 h 6858000"/>
              <a:gd name="connsiteX1" fmla="*/ 7072972 w 7072972"/>
              <a:gd name="connsiteY1" fmla="*/ 1890052 h 6858000"/>
              <a:gd name="connsiteX2" fmla="*/ 3307176 w 7072972"/>
              <a:gd name="connsiteY2" fmla="*/ 6858000 h 6858000"/>
              <a:gd name="connsiteX3" fmla="*/ 0 w 7072972"/>
              <a:gd name="connsiteY3" fmla="*/ 6858000 h 6858000"/>
              <a:gd name="connsiteX4" fmla="*/ 0 w 707297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2972" h="6858000">
                <a:moveTo>
                  <a:pt x="0" y="0"/>
                </a:moveTo>
                <a:lnTo>
                  <a:pt x="7072972" y="1890052"/>
                </a:lnTo>
                <a:lnTo>
                  <a:pt x="3307176" y="6858000"/>
                </a:lnTo>
                <a:lnTo>
                  <a:pt x="0" y="6858000"/>
                </a:lnTo>
                <a:lnTo>
                  <a:pt x="0" y="0"/>
                </a:lnTo>
                <a:close/>
              </a:path>
            </a:pathLst>
          </a:custGeom>
          <a:solidFill>
            <a:schemeClr val="bg1">
              <a:lumMod val="95000"/>
            </a:schemeClr>
          </a:solidFill>
          <a:ln w="1905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050348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Image slide layout">
    <p:spTree>
      <p:nvGrpSpPr>
        <p:cNvPr id="1" name=""/>
        <p:cNvGrpSpPr/>
        <p:nvPr/>
      </p:nvGrpSpPr>
      <p:grpSpPr>
        <a:xfrm>
          <a:off x="0" y="0"/>
          <a:ext cx="0" cy="0"/>
          <a:chOff x="0" y="0"/>
          <a:chExt cx="0" cy="0"/>
        </a:xfrm>
      </p:grpSpPr>
      <p:sp>
        <p:nvSpPr>
          <p:cNvPr id="22" name="Text Placeholder 9">
            <a:extLst>
              <a:ext uri="{FF2B5EF4-FFF2-40B4-BE49-F238E27FC236}">
                <a16:creationId xmlns:a16="http://schemas.microsoft.com/office/drawing/2014/main" id="{4111A57B-317A-41FC-8D5B-458B4DA86DA4}"/>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
        <p:nvSpPr>
          <p:cNvPr id="4" name="Rectangle 3">
            <a:extLst>
              <a:ext uri="{FF2B5EF4-FFF2-40B4-BE49-F238E27FC236}">
                <a16:creationId xmlns:a16="http://schemas.microsoft.com/office/drawing/2014/main" id="{67C24402-8447-448E-89E3-183EBB1DA00D}"/>
              </a:ext>
            </a:extLst>
          </p:cNvPr>
          <p:cNvSpPr/>
          <p:nvPr userDrawn="1"/>
        </p:nvSpPr>
        <p:spPr>
          <a:xfrm>
            <a:off x="0" y="2996952"/>
            <a:ext cx="12192000" cy="18722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5" name="Group 6">
            <a:extLst>
              <a:ext uri="{FF2B5EF4-FFF2-40B4-BE49-F238E27FC236}">
                <a16:creationId xmlns:a16="http://schemas.microsoft.com/office/drawing/2014/main" id="{E4CF9D97-FAE0-4B0A-A30C-8936E46C66B2}"/>
              </a:ext>
            </a:extLst>
          </p:cNvPr>
          <p:cNvGrpSpPr/>
          <p:nvPr userDrawn="1"/>
        </p:nvGrpSpPr>
        <p:grpSpPr>
          <a:xfrm>
            <a:off x="4763852" y="1553600"/>
            <a:ext cx="2664296" cy="4683693"/>
            <a:chOff x="445712" y="1449040"/>
            <a:chExt cx="2113018" cy="3924176"/>
          </a:xfrm>
        </p:grpSpPr>
        <p:sp>
          <p:nvSpPr>
            <p:cNvPr id="6" name="Rounded Rectangle 7">
              <a:extLst>
                <a:ext uri="{FF2B5EF4-FFF2-40B4-BE49-F238E27FC236}">
                  <a16:creationId xmlns:a16="http://schemas.microsoft.com/office/drawing/2014/main" id="{A665FA86-6430-4D7E-ABCB-4F8C3E52E09B}"/>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Rectangle 8">
              <a:extLst>
                <a:ext uri="{FF2B5EF4-FFF2-40B4-BE49-F238E27FC236}">
                  <a16:creationId xmlns:a16="http://schemas.microsoft.com/office/drawing/2014/main" id="{53DAFBD2-84EC-4D6B-80BE-DA2118509069}"/>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8" name="Group 10">
              <a:extLst>
                <a:ext uri="{FF2B5EF4-FFF2-40B4-BE49-F238E27FC236}">
                  <a16:creationId xmlns:a16="http://schemas.microsoft.com/office/drawing/2014/main" id="{78866A3A-5A93-49E6-8DE2-C98FC661D430}"/>
                </a:ext>
              </a:extLst>
            </p:cNvPr>
            <p:cNvGrpSpPr/>
            <p:nvPr userDrawn="1"/>
          </p:nvGrpSpPr>
          <p:grpSpPr>
            <a:xfrm>
              <a:off x="1407705" y="5045834"/>
              <a:ext cx="211967" cy="211967"/>
              <a:chOff x="1549420" y="5712364"/>
              <a:chExt cx="312583" cy="312583"/>
            </a:xfrm>
          </p:grpSpPr>
          <p:sp>
            <p:nvSpPr>
              <p:cNvPr id="9" name="Oval 11">
                <a:extLst>
                  <a:ext uri="{FF2B5EF4-FFF2-40B4-BE49-F238E27FC236}">
                    <a16:creationId xmlns:a16="http://schemas.microsoft.com/office/drawing/2014/main" id="{EB10029A-074D-4812-8AB6-62EF3ED73579}"/>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0" name="Rounded Rectangle 12">
                <a:extLst>
                  <a:ext uri="{FF2B5EF4-FFF2-40B4-BE49-F238E27FC236}">
                    <a16:creationId xmlns:a16="http://schemas.microsoft.com/office/drawing/2014/main" id="{BE572564-2A3A-45E0-93B7-2FB78757998F}"/>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11" name="Picture Placeholder 2">
            <a:extLst>
              <a:ext uri="{FF2B5EF4-FFF2-40B4-BE49-F238E27FC236}">
                <a16:creationId xmlns:a16="http://schemas.microsoft.com/office/drawing/2014/main" id="{242F8FDE-91AA-45DB-A05E-7507C27F30F6}"/>
              </a:ext>
            </a:extLst>
          </p:cNvPr>
          <p:cNvSpPr>
            <a:spLocks noGrp="1"/>
          </p:cNvSpPr>
          <p:nvPr>
            <p:ph type="pic" idx="11" hasCustomPrompt="1"/>
          </p:nvPr>
        </p:nvSpPr>
        <p:spPr>
          <a:xfrm>
            <a:off x="4951770" y="1965170"/>
            <a:ext cx="2288460" cy="3753075"/>
          </a:xfrm>
          <a:prstGeom prst="rect">
            <a:avLst/>
          </a:prstGeom>
          <a:solidFill>
            <a:schemeClr val="bg1">
              <a:lumMod val="95000"/>
            </a:schemeClr>
          </a:solidFill>
          <a:ln w="12700">
            <a:no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17653891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7_Contents slide layou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12FC24-B0BB-43AE-AB6F-2F8A6318C976}"/>
              </a:ext>
            </a:extLst>
          </p:cNvPr>
          <p:cNvGrpSpPr/>
          <p:nvPr userDrawn="1"/>
        </p:nvGrpSpPr>
        <p:grpSpPr>
          <a:xfrm flipH="1">
            <a:off x="486250" y="477136"/>
            <a:ext cx="11704320" cy="5935130"/>
            <a:chOff x="-161213" y="477136"/>
            <a:chExt cx="11704320" cy="5935130"/>
          </a:xfrm>
        </p:grpSpPr>
        <p:cxnSp>
          <p:nvCxnSpPr>
            <p:cNvPr id="5" name="Straight Connector 4">
              <a:extLst>
                <a:ext uri="{FF2B5EF4-FFF2-40B4-BE49-F238E27FC236}">
                  <a16:creationId xmlns:a16="http://schemas.microsoft.com/office/drawing/2014/main" id="{202B0099-32CD-4A9E-A010-EB75F1B7ADBC}"/>
                </a:ext>
              </a:extLst>
            </p:cNvPr>
            <p:cNvCxnSpPr>
              <a:cxnSpLocks/>
            </p:cNvCxnSpPr>
            <p:nvPr userDrawn="1"/>
          </p:nvCxnSpPr>
          <p:spPr>
            <a:xfrm flipH="1">
              <a:off x="-161213" y="477136"/>
              <a:ext cx="11704320"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6FFECB2-D63A-4DED-B565-1B5EC1C6DBCE}"/>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23856D-6F4B-428C-8039-92BC2469A811}"/>
                </a:ext>
              </a:extLst>
            </p:cNvPr>
            <p:cNvCxnSpPr>
              <a:cxnSpLocks/>
            </p:cNvCxnSpPr>
            <p:nvPr userDrawn="1"/>
          </p:nvCxnSpPr>
          <p:spPr>
            <a:xfrm flipH="1">
              <a:off x="-161213" y="6392850"/>
              <a:ext cx="11704320" cy="13272"/>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Picture Placeholder 3">
            <a:extLst>
              <a:ext uri="{FF2B5EF4-FFF2-40B4-BE49-F238E27FC236}">
                <a16:creationId xmlns:a16="http://schemas.microsoft.com/office/drawing/2014/main" id="{2913480D-83E6-465D-B9EC-FA0799699FB0}"/>
              </a:ext>
            </a:extLst>
          </p:cNvPr>
          <p:cNvSpPr>
            <a:spLocks noGrp="1"/>
          </p:cNvSpPr>
          <p:nvPr>
            <p:ph type="pic" sz="quarter" idx="41" hasCustomPrompt="1"/>
          </p:nvPr>
        </p:nvSpPr>
        <p:spPr>
          <a:xfrm>
            <a:off x="5268686" y="0"/>
            <a:ext cx="6923314" cy="6858000"/>
          </a:xfrm>
          <a:custGeom>
            <a:avLst/>
            <a:gdLst>
              <a:gd name="connsiteX0" fmla="*/ 1714500 w 6923314"/>
              <a:gd name="connsiteY0" fmla="*/ 0 h 6858000"/>
              <a:gd name="connsiteX1" fmla="*/ 6923314 w 6923314"/>
              <a:gd name="connsiteY1" fmla="*/ 0 h 6858000"/>
              <a:gd name="connsiteX2" fmla="*/ 6923314 w 6923314"/>
              <a:gd name="connsiteY2" fmla="*/ 1637212 h 6858000"/>
              <a:gd name="connsiteX3" fmla="*/ 5618117 w 6923314"/>
              <a:gd name="connsiteY3" fmla="*/ 6858000 h 6858000"/>
              <a:gd name="connsiteX4" fmla="*/ 0 w 692331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1714500" y="0"/>
                </a:moveTo>
                <a:lnTo>
                  <a:pt x="6923314" y="0"/>
                </a:lnTo>
                <a:lnTo>
                  <a:pt x="6923314" y="1637212"/>
                </a:lnTo>
                <a:lnTo>
                  <a:pt x="5618117" y="6858000"/>
                </a:lnTo>
                <a:lnTo>
                  <a:pt x="0" y="6858000"/>
                </a:lnTo>
                <a:close/>
              </a:path>
            </a:pathLst>
          </a:custGeom>
          <a:solidFill>
            <a:schemeClr val="bg1">
              <a:lumMod val="95000"/>
            </a:schemeClr>
          </a:solidFill>
        </p:spPr>
        <p:txBody>
          <a:bodyPr wrap="square" anchor="ctr">
            <a:noAutofit/>
          </a:bodyP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11998696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2_Images &amp; Contents">
    <p:spTree>
      <p:nvGrpSpPr>
        <p:cNvPr id="1" name=""/>
        <p:cNvGrpSpPr/>
        <p:nvPr/>
      </p:nvGrpSpPr>
      <p:grpSpPr>
        <a:xfrm>
          <a:off x="0" y="0"/>
          <a:ext cx="0" cy="0"/>
          <a:chOff x="0" y="0"/>
          <a:chExt cx="0" cy="0"/>
        </a:xfrm>
      </p:grpSpPr>
      <p:sp>
        <p:nvSpPr>
          <p:cNvPr id="8" name="그림 개체 틀 7">
            <a:extLst>
              <a:ext uri="{FF2B5EF4-FFF2-40B4-BE49-F238E27FC236}">
                <a16:creationId xmlns:a16="http://schemas.microsoft.com/office/drawing/2014/main" id="{3CD10489-647D-4424-92F3-2E31185A69B8}"/>
              </a:ext>
            </a:extLst>
          </p:cNvPr>
          <p:cNvSpPr>
            <a:spLocks noGrp="1"/>
          </p:cNvSpPr>
          <p:nvPr>
            <p:ph type="pic" sz="quarter" idx="10" hasCustomPrompt="1"/>
          </p:nvPr>
        </p:nvSpPr>
        <p:spPr>
          <a:xfrm>
            <a:off x="4227514" y="0"/>
            <a:ext cx="7964489" cy="6858000"/>
          </a:xfrm>
          <a:custGeom>
            <a:avLst/>
            <a:gdLst>
              <a:gd name="connsiteX0" fmla="*/ 7895557 w 7964489"/>
              <a:gd name="connsiteY0" fmla="*/ 1035541 h 6858000"/>
              <a:gd name="connsiteX1" fmla="*/ 6561027 w 7964489"/>
              <a:gd name="connsiteY1" fmla="*/ 6858000 h 6858000"/>
              <a:gd name="connsiteX2" fmla="*/ 3421268 w 7964489"/>
              <a:gd name="connsiteY2" fmla="*/ 6858000 h 6858000"/>
              <a:gd name="connsiteX3" fmla="*/ 4816845 w 7964489"/>
              <a:gd name="connsiteY3" fmla="*/ 380744 h 6858000"/>
              <a:gd name="connsiteX4" fmla="*/ 3224260 w 7964489"/>
              <a:gd name="connsiteY4" fmla="*/ 6858000 h 6858000"/>
              <a:gd name="connsiteX5" fmla="*/ 0 w 7964489"/>
              <a:gd name="connsiteY5" fmla="*/ 6858000 h 6858000"/>
              <a:gd name="connsiteX6" fmla="*/ 5167647 w 7964489"/>
              <a:gd name="connsiteY6" fmla="*/ 0 h 6858000"/>
              <a:gd name="connsiteX7" fmla="*/ 7964489 w 7964489"/>
              <a:gd name="connsiteY7" fmla="*/ 0 h 6858000"/>
              <a:gd name="connsiteX8" fmla="*/ 7964489 w 7964489"/>
              <a:gd name="connsiteY8" fmla="*/ 581734 h 6858000"/>
              <a:gd name="connsiteX9" fmla="*/ 3748483 w 7964489"/>
              <a:gd name="connsiteY9" fmla="*/ 59826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64489" h="6858000">
                <a:moveTo>
                  <a:pt x="7895557" y="1035541"/>
                </a:moveTo>
                <a:lnTo>
                  <a:pt x="6561027" y="6858000"/>
                </a:lnTo>
                <a:lnTo>
                  <a:pt x="3421268" y="6858000"/>
                </a:lnTo>
                <a:close/>
                <a:moveTo>
                  <a:pt x="4816845" y="380744"/>
                </a:moveTo>
                <a:lnTo>
                  <a:pt x="3224260" y="6858000"/>
                </a:lnTo>
                <a:lnTo>
                  <a:pt x="0" y="6858000"/>
                </a:lnTo>
                <a:close/>
                <a:moveTo>
                  <a:pt x="5167647" y="0"/>
                </a:moveTo>
                <a:lnTo>
                  <a:pt x="7964489" y="0"/>
                </a:lnTo>
                <a:lnTo>
                  <a:pt x="7964489" y="581734"/>
                </a:lnTo>
                <a:lnTo>
                  <a:pt x="3748483" y="5982679"/>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Tree>
    <p:extLst>
      <p:ext uri="{BB962C8B-B14F-4D97-AF65-F5344CB8AC3E}">
        <p14:creationId xmlns:p14="http://schemas.microsoft.com/office/powerpoint/2010/main" val="31103392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DC6B-78B3-B319-1D33-0F3E9E9BD0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FA1E88-F10D-6B6D-54EE-D9AB1FC4F0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26BDA6-C426-B6E9-7E9D-4200136CC5BF}"/>
              </a:ext>
            </a:extLst>
          </p:cNvPr>
          <p:cNvSpPr>
            <a:spLocks noGrp="1"/>
          </p:cNvSpPr>
          <p:nvPr>
            <p:ph type="dt" sz="half" idx="10"/>
          </p:nvPr>
        </p:nvSpPr>
        <p:spPr/>
        <p:txBody>
          <a:bodyPr/>
          <a:lstStyle/>
          <a:p>
            <a:fld id="{B514F7C9-C1FB-4EA6-A644-B584C94CDA13}" type="datetimeFigureOut">
              <a:rPr lang="en-GB" smtClean="0"/>
              <a:t>17/03/2026</a:t>
            </a:fld>
            <a:endParaRPr lang="en-GB"/>
          </a:p>
        </p:txBody>
      </p:sp>
      <p:sp>
        <p:nvSpPr>
          <p:cNvPr id="5" name="Footer Placeholder 4">
            <a:extLst>
              <a:ext uri="{FF2B5EF4-FFF2-40B4-BE49-F238E27FC236}">
                <a16:creationId xmlns:a16="http://schemas.microsoft.com/office/drawing/2014/main" id="{8295C537-A895-0235-E2AF-5A31727AC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311E5-5C07-60D0-1640-11708A062AFB}"/>
              </a:ext>
            </a:extLst>
          </p:cNvPr>
          <p:cNvSpPr>
            <a:spLocks noGrp="1"/>
          </p:cNvSpPr>
          <p:nvPr>
            <p:ph type="sldNum" sz="quarter" idx="12"/>
          </p:nvPr>
        </p:nvSpPr>
        <p:spPr/>
        <p:txBody>
          <a:bodyPr/>
          <a:lstStyle/>
          <a:p>
            <a:fld id="{75534130-C18B-4EC8-86F4-162913EEB0F9}" type="slidenum">
              <a:rPr lang="en-GB" smtClean="0"/>
              <a:t>‹#›</a:t>
            </a:fld>
            <a:endParaRPr lang="en-GB"/>
          </a:p>
        </p:txBody>
      </p:sp>
    </p:spTree>
    <p:extLst>
      <p:ext uri="{BB962C8B-B14F-4D97-AF65-F5344CB8AC3E}">
        <p14:creationId xmlns:p14="http://schemas.microsoft.com/office/powerpoint/2010/main" val="30462068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82494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19" Type="http://schemas.openxmlformats.org/officeDocument/2006/relationships/theme" Target="../theme/theme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1698797"/>
      </p:ext>
    </p:extLst>
  </p:cSld>
  <p:clrMap bg1="lt1" tx1="dk1" bg2="lt2" tx2="dk2" accent1="accent1" accent2="accent2" accent3="accent3" accent4="accent4" accent5="accent5" accent6="accent6" hlink="hlink" folHlink="folHlink"/>
  <p:sldLayoutIdLst>
    <p:sldLayoutId id="2147483652" r:id="rId1"/>
    <p:sldLayoutId id="214748365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6816533"/>
      </p:ext>
    </p:extLst>
  </p:cSld>
  <p:clrMap bg1="lt1" tx1="dk1" bg2="lt2" tx2="dk2" accent1="accent1" accent2="accent2" accent3="accent3" accent4="accent4" accent5="accent5" accent6="accent6" hlink="hlink" folHlink="folHlink"/>
  <p:sldLayoutIdLst>
    <p:sldLayoutId id="2147483657" r:id="rId1"/>
    <p:sldLayoutId id="2147483666" r:id="rId2"/>
    <p:sldLayoutId id="2147483668" r:id="rId3"/>
    <p:sldLayoutId id="2147483669" r:id="rId4"/>
    <p:sldLayoutId id="2147483675" r:id="rId5"/>
    <p:sldLayoutId id="2147483671" r:id="rId6"/>
    <p:sldLayoutId id="2147483672" r:id="rId7"/>
    <p:sldLayoutId id="2147483673" r:id="rId8"/>
    <p:sldLayoutId id="2147483674" r:id="rId9"/>
    <p:sldLayoutId id="2147483676" r:id="rId10"/>
    <p:sldLayoutId id="2147483665" r:id="rId11"/>
    <p:sldLayoutId id="2147483677" r:id="rId12"/>
    <p:sldLayoutId id="2147483681" r:id="rId13"/>
    <p:sldLayoutId id="2147483680" r:id="rId14"/>
    <p:sldLayoutId id="2147483678" r:id="rId15"/>
    <p:sldLayoutId id="2147483682" r:id="rId16"/>
    <p:sldLayoutId id="2147483683" r:id="rId17"/>
    <p:sldLayoutId id="214748368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2553539"/>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3" Type="http://schemas.openxmlformats.org/officeDocument/2006/relationships/hyperlink" Target="http://www.free-powerpoint-templates-design.com/" TargetMode="External"/><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hyperlink" Target="http://www.scienceresearchjournal.org/" TargetMode="External"/><Relationship Id="rId2" Type="http://schemas.openxmlformats.org/officeDocument/2006/relationships/image" Target="../media/image18.jpeg"/><Relationship Id="rId1" Type="http://schemas.openxmlformats.org/officeDocument/2006/relationships/slideLayout" Target="../slideLayouts/slideLayout13.xml"/><Relationship Id="rId6" Type="http://schemas.openxmlformats.org/officeDocument/2006/relationships/hyperlink" Target="http://www.itsjack.com/" TargetMode="External"/><Relationship Id="rId5" Type="http://schemas.openxmlformats.org/officeDocument/2006/relationships/hyperlink" Target="https://www.planetcrust.com/roi-on-enterprise-computing-solutions" TargetMode="External"/><Relationship Id="rId4" Type="http://schemas.openxmlformats.org/officeDocument/2006/relationships/hyperlink" Target="https://businesssystemstoday.com/information-systems-essential-for-business-succes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image" Target="../media/image21.jpeg"/><Relationship Id="rId4" Type="http://schemas.openxmlformats.org/officeDocument/2006/relationships/hyperlink" Target="https://www.thebluediamondgallery.com/tablet/c/crm.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20.xml"/><Relationship Id="rId5" Type="http://schemas.openxmlformats.org/officeDocument/2006/relationships/hyperlink" Target="https://www.thebluediamondgallery.com/tablet/c/crm.html" TargetMode="External"/><Relationship Id="rId4" Type="http://schemas.openxmlformats.org/officeDocument/2006/relationships/image" Target="../media/image20.jpg"/></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eg"/><Relationship Id="rId1" Type="http://schemas.openxmlformats.org/officeDocument/2006/relationships/slideLayout" Target="../slideLayouts/slideLayout20.xml"/><Relationship Id="rId4" Type="http://schemas.openxmlformats.org/officeDocument/2006/relationships/hyperlink" Target="https://www.cos.io/products/osf-collections/communitie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lesforce.com/" TargetMode="External"/><Relationship Id="rId2" Type="http://schemas.openxmlformats.org/officeDocument/2006/relationships/image" Target="../media/image26.jpeg"/><Relationship Id="rId1" Type="http://schemas.openxmlformats.org/officeDocument/2006/relationships/slideLayout" Target="../slideLayouts/slideLayout19.xml"/><Relationship Id="rId5" Type="http://schemas.openxmlformats.org/officeDocument/2006/relationships/hyperlink" Target="https://www.zoho.com/crm" TargetMode="External"/><Relationship Id="rId4" Type="http://schemas.openxmlformats.org/officeDocument/2006/relationships/hyperlink" Target="https://www.hubspot.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1000"/>
            <a:lum/>
          </a:blip>
          <a:srcRect/>
          <a:stretch>
            <a:fillRect l="-7000" r="-7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484B01-9DDA-837E-7226-BEC8A07C40F4}"/>
              </a:ext>
            </a:extLst>
          </p:cNvPr>
          <p:cNvSpPr/>
          <p:nvPr/>
        </p:nvSpPr>
        <p:spPr>
          <a:xfrm>
            <a:off x="740779" y="1147538"/>
            <a:ext cx="10914925" cy="4813425"/>
          </a:xfrm>
          <a:prstGeom prst="rect">
            <a:avLst/>
          </a:prstGeom>
          <a:solidFill>
            <a:schemeClr val="accent5">
              <a:lumMod val="60000"/>
              <a:lumOff val="40000"/>
              <a:alpha val="57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4800" b="1" dirty="0">
                <a:ln>
                  <a:solidFill>
                    <a:srgbClr val="002060"/>
                  </a:solidFill>
                </a:ln>
                <a:solidFill>
                  <a:srgbClr val="0070C0"/>
                </a:solidFill>
                <a:effectLst>
                  <a:outerShdw blurRad="50800" dist="38100" dir="10800000" algn="r" rotWithShape="0">
                    <a:prstClr val="black">
                      <a:alpha val="40000"/>
                    </a:prstClr>
                  </a:outerShdw>
                </a:effectLst>
              </a:rPr>
              <a:t>Integrated Information Systems: </a:t>
            </a:r>
          </a:p>
          <a:p>
            <a:pPr algn="ctr">
              <a:lnSpc>
                <a:spcPct val="150000"/>
              </a:lnSpc>
            </a:pPr>
            <a:r>
              <a:rPr lang="en-US" sz="4800" b="1" dirty="0">
                <a:ln>
                  <a:solidFill>
                    <a:srgbClr val="002060"/>
                  </a:solidFill>
                </a:ln>
                <a:solidFill>
                  <a:srgbClr val="0070C0"/>
                </a:solidFill>
                <a:effectLst>
                  <a:outerShdw blurRad="50800" dist="38100" dir="10800000" algn="r" rotWithShape="0">
                    <a:prstClr val="black">
                      <a:alpha val="40000"/>
                    </a:prstClr>
                  </a:outerShdw>
                </a:effectLst>
              </a:rPr>
              <a:t>A Strategic Blueprint for Business Growth and Operational Excellence</a:t>
            </a:r>
            <a:endParaRPr lang="en-US" sz="4800" b="1" dirty="0">
              <a:ln>
                <a:solidFill>
                  <a:srgbClr val="002060"/>
                </a:solidFill>
              </a:ln>
              <a:solidFill>
                <a:srgbClr val="0070C0"/>
              </a:solidFill>
              <a:effectLst>
                <a:outerShdw blurRad="50800" dist="38100" dir="13500000" algn="br" rotWithShape="0">
                  <a:prstClr val="black">
                    <a:alpha val="40000"/>
                  </a:prstClr>
                </a:outerShdw>
              </a:effectLst>
            </a:endParaRPr>
          </a:p>
          <a:p>
            <a:pPr algn="ctr">
              <a:lnSpc>
                <a:spcPct val="150000"/>
              </a:lnSpc>
            </a:pPr>
            <a:r>
              <a:rPr lang="en-US" sz="4800" b="1" dirty="0">
                <a:ln>
                  <a:solidFill>
                    <a:srgbClr val="002060"/>
                  </a:solidFill>
                </a:ln>
                <a:solidFill>
                  <a:srgbClr val="0070C0"/>
                </a:solidFill>
              </a:rPr>
              <a:t>Group Presentation</a:t>
            </a:r>
            <a:endParaRPr lang="en-GB" sz="4800" b="1" dirty="0">
              <a:ln>
                <a:solidFill>
                  <a:srgbClr val="002060"/>
                </a:solidFill>
              </a:ln>
              <a:solidFill>
                <a:srgbClr val="0070C0"/>
              </a:solidFill>
            </a:endParaRPr>
          </a:p>
        </p:txBody>
      </p:sp>
    </p:spTree>
    <p:extLst>
      <p:ext uri="{BB962C8B-B14F-4D97-AF65-F5344CB8AC3E}">
        <p14:creationId xmlns:p14="http://schemas.microsoft.com/office/powerpoint/2010/main" val="2116302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8000"/>
            <a:lum/>
          </a:blip>
          <a:srcRect/>
          <a:stretch>
            <a:fillRect/>
          </a:stretch>
        </a:blipFill>
        <a:effectLst/>
      </p:bgPr>
    </p:bg>
    <p:spTree>
      <p:nvGrpSpPr>
        <p:cNvPr id="1" name=""/>
        <p:cNvGrpSpPr/>
        <p:nvPr/>
      </p:nvGrpSpPr>
      <p:grpSpPr>
        <a:xfrm>
          <a:off x="0" y="0"/>
          <a:ext cx="0" cy="0"/>
          <a:chOff x="0" y="0"/>
          <a:chExt cx="0" cy="0"/>
        </a:xfrm>
      </p:grpSpPr>
      <p:sp>
        <p:nvSpPr>
          <p:cNvPr id="17" name="TextBox 16">
            <a:hlinkClick r:id="rId3"/>
            <a:extLst>
              <a:ext uri="{FF2B5EF4-FFF2-40B4-BE49-F238E27FC236}">
                <a16:creationId xmlns:a16="http://schemas.microsoft.com/office/drawing/2014/main" id="{46673C6C-F4E2-45EA-9333-0F52A6A69329}"/>
              </a:ext>
            </a:extLst>
          </p:cNvPr>
          <p:cNvSpPr txBox="1"/>
          <p:nvPr/>
        </p:nvSpPr>
        <p:spPr>
          <a:xfrm>
            <a:off x="6741941" y="6467568"/>
            <a:ext cx="5169613" cy="246221"/>
          </a:xfrm>
          <a:prstGeom prst="rect">
            <a:avLst/>
          </a:prstGeom>
          <a:noFill/>
        </p:spPr>
        <p:txBody>
          <a:bodyPr wrap="square" rtlCol="0">
            <a:spAutoFit/>
          </a:bodyPr>
          <a:lstStyle/>
          <a:p>
            <a:pPr algn="r"/>
            <a:r>
              <a:rPr lang="en-US" altLang="ko-KR" sz="1000" dirty="0">
                <a:solidFill>
                  <a:schemeClr val="bg1"/>
                </a:solidFill>
                <a:cs typeface="Arial" pitchFamily="34" charset="0"/>
                <a:hlinkClick r:id="rId3">
                  <a:extLst>
                    <a:ext uri="{A12FA001-AC4F-418D-AE19-62706E023703}">
                      <ahyp:hlinkClr xmlns:ahyp="http://schemas.microsoft.com/office/drawing/2018/hyperlinkcolor" val="tx"/>
                    </a:ext>
                  </a:extLst>
                </a:hlinkClick>
              </a:rPr>
              <a:t>http://www.free-powerpoint-templates-design.com</a:t>
            </a:r>
            <a:endParaRPr lang="ko-KR" altLang="en-US" sz="1000" dirty="0">
              <a:solidFill>
                <a:schemeClr val="bg1"/>
              </a:solidFill>
              <a:cs typeface="Arial" pitchFamily="34" charset="0"/>
            </a:endParaRPr>
          </a:p>
        </p:txBody>
      </p:sp>
      <p:sp>
        <p:nvSpPr>
          <p:cNvPr id="3" name="TextBox 2">
            <a:extLst>
              <a:ext uri="{FF2B5EF4-FFF2-40B4-BE49-F238E27FC236}">
                <a16:creationId xmlns:a16="http://schemas.microsoft.com/office/drawing/2014/main" id="{8F91B1C7-F2FF-B2BA-98C2-63E60D417CCB}"/>
              </a:ext>
            </a:extLst>
          </p:cNvPr>
          <p:cNvSpPr txBox="1"/>
          <p:nvPr/>
        </p:nvSpPr>
        <p:spPr>
          <a:xfrm>
            <a:off x="997983" y="673091"/>
            <a:ext cx="11194017" cy="1692771"/>
          </a:xfrm>
          <a:prstGeom prst="rect">
            <a:avLst/>
          </a:prstGeom>
          <a:noFill/>
        </p:spPr>
        <p:txBody>
          <a:bodyPr wrap="square" rtlCol="0">
            <a:spAutoFit/>
          </a:bodyPr>
          <a:lstStyle/>
          <a:p>
            <a:r>
              <a:rPr lang="en-US" sz="3600" b="1" dirty="0">
                <a:ln>
                  <a:solidFill>
                    <a:srgbClr val="0070C0"/>
                  </a:solidFill>
                </a:ln>
                <a:solidFill>
                  <a:schemeClr val="accent1">
                    <a:lumMod val="75000"/>
                  </a:schemeClr>
                </a:solidFill>
              </a:rPr>
              <a:t>Module Name:  Managing Business Information</a:t>
            </a:r>
          </a:p>
          <a:p>
            <a:r>
              <a:rPr lang="en-US" sz="3600" b="1" dirty="0">
                <a:ln>
                  <a:solidFill>
                    <a:srgbClr val="0070C0"/>
                  </a:solidFill>
                </a:ln>
                <a:solidFill>
                  <a:schemeClr val="accent1">
                    <a:lumMod val="75000"/>
                  </a:schemeClr>
                </a:solidFill>
              </a:rPr>
              <a:t>Module</a:t>
            </a:r>
            <a:r>
              <a:rPr lang="en-US" sz="3200" b="1" dirty="0">
                <a:ln>
                  <a:solidFill>
                    <a:srgbClr val="0070C0"/>
                  </a:solidFill>
                </a:ln>
                <a:solidFill>
                  <a:schemeClr val="accent1">
                    <a:lumMod val="75000"/>
                  </a:schemeClr>
                </a:solidFill>
              </a:rPr>
              <a:t> </a:t>
            </a:r>
            <a:r>
              <a:rPr lang="en-US" sz="3600" b="1" dirty="0">
                <a:ln>
                  <a:solidFill>
                    <a:srgbClr val="0070C0"/>
                  </a:solidFill>
                </a:ln>
                <a:solidFill>
                  <a:schemeClr val="accent1">
                    <a:lumMod val="75000"/>
                  </a:schemeClr>
                </a:solidFill>
              </a:rPr>
              <a:t>code</a:t>
            </a:r>
            <a:r>
              <a:rPr lang="en-US" sz="3200" b="1" dirty="0">
                <a:ln>
                  <a:solidFill>
                    <a:srgbClr val="0070C0"/>
                  </a:solidFill>
                </a:ln>
                <a:solidFill>
                  <a:schemeClr val="accent1">
                    <a:lumMod val="75000"/>
                  </a:schemeClr>
                </a:solidFill>
              </a:rPr>
              <a:t>: </a:t>
            </a:r>
            <a:r>
              <a:rPr lang="en-US" sz="3600" b="1" dirty="0">
                <a:ln>
                  <a:solidFill>
                    <a:srgbClr val="0070C0"/>
                  </a:solidFill>
                </a:ln>
                <a:solidFill>
                  <a:schemeClr val="accent1">
                    <a:lumMod val="75000"/>
                  </a:schemeClr>
                </a:solidFill>
              </a:rPr>
              <a:t>LCLM5004</a:t>
            </a:r>
          </a:p>
          <a:p>
            <a:r>
              <a:rPr lang="en-US" sz="3200" b="1" dirty="0">
                <a:ln>
                  <a:solidFill>
                    <a:srgbClr val="0070C0"/>
                  </a:solidFill>
                </a:ln>
                <a:solidFill>
                  <a:schemeClr val="accent1">
                    <a:lumMod val="75000"/>
                  </a:schemeClr>
                </a:solidFill>
              </a:rPr>
              <a:t>           </a:t>
            </a:r>
            <a:r>
              <a:rPr lang="en-US" sz="2800" b="1" dirty="0">
                <a:ln>
                  <a:solidFill>
                    <a:srgbClr val="0070C0"/>
                  </a:solidFill>
                </a:ln>
                <a:solidFill>
                  <a:schemeClr val="accent1">
                    <a:lumMod val="75000"/>
                  </a:schemeClr>
                </a:solidFill>
              </a:rPr>
              <a:t>Lecturer</a:t>
            </a:r>
            <a:r>
              <a:rPr lang="en-US" sz="3200" b="1" dirty="0">
                <a:ln>
                  <a:solidFill>
                    <a:srgbClr val="0070C0"/>
                  </a:solidFill>
                </a:ln>
                <a:solidFill>
                  <a:schemeClr val="accent1">
                    <a:lumMod val="75000"/>
                  </a:schemeClr>
                </a:solidFill>
              </a:rPr>
              <a:t>: </a:t>
            </a:r>
            <a:r>
              <a:rPr lang="en-US" sz="2800" b="1" dirty="0" err="1">
                <a:ln>
                  <a:solidFill>
                    <a:srgbClr val="0070C0"/>
                  </a:solidFill>
                </a:ln>
                <a:solidFill>
                  <a:schemeClr val="accent1">
                    <a:lumMod val="75000"/>
                  </a:schemeClr>
                </a:solidFill>
              </a:rPr>
              <a:t>Amitave</a:t>
            </a:r>
            <a:r>
              <a:rPr lang="en-US" sz="3200" b="1" dirty="0">
                <a:ln>
                  <a:solidFill>
                    <a:srgbClr val="0070C0"/>
                  </a:solidFill>
                </a:ln>
                <a:solidFill>
                  <a:schemeClr val="accent1">
                    <a:lumMod val="75000"/>
                  </a:schemeClr>
                </a:solidFill>
              </a:rPr>
              <a:t> </a:t>
            </a:r>
            <a:r>
              <a:rPr lang="en-US" sz="2800" b="1" dirty="0">
                <a:ln>
                  <a:solidFill>
                    <a:srgbClr val="0070C0"/>
                  </a:solidFill>
                </a:ln>
                <a:solidFill>
                  <a:schemeClr val="accent1">
                    <a:lumMod val="75000"/>
                  </a:schemeClr>
                </a:solidFill>
              </a:rPr>
              <a:t>Banik</a:t>
            </a:r>
            <a:endParaRPr lang="en-GB" sz="2800" b="1" dirty="0">
              <a:ln>
                <a:solidFill>
                  <a:srgbClr val="0070C0"/>
                </a:solidFill>
              </a:ln>
              <a:solidFill>
                <a:schemeClr val="accent1">
                  <a:lumMod val="75000"/>
                </a:schemeClr>
              </a:solidFill>
            </a:endParaRPr>
          </a:p>
        </p:txBody>
      </p:sp>
      <p:grpSp>
        <p:nvGrpSpPr>
          <p:cNvPr id="2" name="Group 1">
            <a:extLst>
              <a:ext uri="{FF2B5EF4-FFF2-40B4-BE49-F238E27FC236}">
                <a16:creationId xmlns:a16="http://schemas.microsoft.com/office/drawing/2014/main" id="{C548ACFB-35F0-F8D1-1E99-FBE47C8DBE72}"/>
              </a:ext>
            </a:extLst>
          </p:cNvPr>
          <p:cNvGrpSpPr/>
          <p:nvPr/>
        </p:nvGrpSpPr>
        <p:grpSpPr>
          <a:xfrm>
            <a:off x="308391" y="2732959"/>
            <a:ext cx="11575218" cy="3312178"/>
            <a:chOff x="336336" y="2988773"/>
            <a:chExt cx="11575218" cy="3041637"/>
          </a:xfrm>
        </p:grpSpPr>
        <p:sp>
          <p:nvSpPr>
            <p:cNvPr id="4" name="Rectangle 3">
              <a:extLst>
                <a:ext uri="{FF2B5EF4-FFF2-40B4-BE49-F238E27FC236}">
                  <a16:creationId xmlns:a16="http://schemas.microsoft.com/office/drawing/2014/main" id="{5985498C-5CD4-F8AE-7ACD-6B6D084847CC}"/>
                </a:ext>
              </a:extLst>
            </p:cNvPr>
            <p:cNvSpPr/>
            <p:nvPr/>
          </p:nvSpPr>
          <p:spPr>
            <a:xfrm>
              <a:off x="336336" y="2997986"/>
              <a:ext cx="2802192" cy="3032424"/>
            </a:xfrm>
            <a:prstGeom prst="rect">
              <a:avLst/>
            </a:prstGeom>
            <a:solidFill>
              <a:schemeClr val="bg1">
                <a:alpha val="6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1">
                      <a:lumMod val="75000"/>
                    </a:schemeClr>
                  </a:solidFill>
                </a:rPr>
                <a:t>Student</a:t>
              </a:r>
              <a:r>
                <a:rPr lang="en-US" sz="2000" dirty="0"/>
                <a:t> </a:t>
              </a:r>
              <a:r>
                <a:rPr lang="en-US" sz="2000" b="1" dirty="0">
                  <a:solidFill>
                    <a:schemeClr val="accent1">
                      <a:lumMod val="75000"/>
                    </a:schemeClr>
                  </a:solidFill>
                </a:rPr>
                <a:t>name</a:t>
              </a:r>
              <a:r>
                <a:rPr lang="en-US" sz="2000" dirty="0"/>
                <a:t>:</a:t>
              </a:r>
            </a:p>
            <a:p>
              <a:pPr algn="ctr"/>
              <a:r>
                <a:rPr lang="en-US" sz="2000" b="1" dirty="0">
                  <a:solidFill>
                    <a:schemeClr val="accent1">
                      <a:lumMod val="75000"/>
                    </a:schemeClr>
                  </a:solidFill>
                </a:rPr>
                <a:t>Daniela</a:t>
              </a:r>
              <a:r>
                <a:rPr lang="en-US" sz="2000" b="1" dirty="0"/>
                <a:t> </a:t>
              </a:r>
              <a:r>
                <a:rPr lang="en-US" sz="2000" b="1" dirty="0">
                  <a:solidFill>
                    <a:schemeClr val="accent1">
                      <a:lumMod val="75000"/>
                    </a:schemeClr>
                  </a:solidFill>
                </a:rPr>
                <a:t>Gabriela</a:t>
              </a:r>
              <a:r>
                <a:rPr lang="en-US" sz="2000" b="1" dirty="0"/>
                <a:t> </a:t>
              </a:r>
              <a:r>
                <a:rPr lang="en-US" sz="2000" b="1" dirty="0">
                  <a:solidFill>
                    <a:schemeClr val="accent1">
                      <a:lumMod val="75000"/>
                    </a:schemeClr>
                  </a:solidFill>
                </a:rPr>
                <a:t>Vlad</a:t>
              </a:r>
            </a:p>
            <a:p>
              <a:pPr algn="ctr"/>
              <a:r>
                <a:rPr lang="en-US" sz="2000" b="1" dirty="0">
                  <a:solidFill>
                    <a:schemeClr val="accent1">
                      <a:lumMod val="75000"/>
                    </a:schemeClr>
                  </a:solidFill>
                </a:rPr>
                <a:t>Student</a:t>
              </a:r>
              <a:r>
                <a:rPr lang="en-US" sz="2000" dirty="0"/>
                <a:t> </a:t>
              </a:r>
              <a:r>
                <a:rPr lang="en-US" sz="2000" b="1" dirty="0">
                  <a:solidFill>
                    <a:schemeClr val="accent1">
                      <a:lumMod val="75000"/>
                    </a:schemeClr>
                  </a:solidFill>
                </a:rPr>
                <a:t>number</a:t>
              </a:r>
              <a:r>
                <a:rPr lang="en-US" sz="2000" dirty="0"/>
                <a:t>:</a:t>
              </a:r>
            </a:p>
            <a:p>
              <a:pPr algn="ctr"/>
              <a:r>
                <a:rPr lang="en-US" sz="2000" b="1" dirty="0">
                  <a:solidFill>
                    <a:schemeClr val="accent1">
                      <a:lumMod val="75000"/>
                    </a:schemeClr>
                  </a:solidFill>
                </a:rPr>
                <a:t>2416469</a:t>
              </a:r>
            </a:p>
            <a:p>
              <a:pPr algn="ctr"/>
              <a:r>
                <a:rPr lang="en-US" sz="2000" b="1" dirty="0">
                  <a:solidFill>
                    <a:schemeClr val="accent1">
                      <a:lumMod val="75000"/>
                    </a:schemeClr>
                  </a:solidFill>
                </a:rPr>
                <a:t>Team</a:t>
              </a:r>
              <a:r>
                <a:rPr lang="en-US" sz="2000" b="1" dirty="0"/>
                <a:t> </a:t>
              </a:r>
              <a:r>
                <a:rPr lang="en-US" sz="2000" b="1" dirty="0">
                  <a:solidFill>
                    <a:schemeClr val="accent1">
                      <a:lumMod val="75000"/>
                    </a:schemeClr>
                  </a:solidFill>
                </a:rPr>
                <a:t>leader</a:t>
              </a:r>
            </a:p>
            <a:p>
              <a:endParaRPr lang="en-US" sz="2000" b="1" dirty="0">
                <a:solidFill>
                  <a:srgbClr val="002060"/>
                </a:solidFill>
              </a:endParaRPr>
            </a:p>
            <a:p>
              <a:pPr algn="ctr"/>
              <a:r>
                <a:rPr lang="en-US" sz="2000" b="1" dirty="0">
                  <a:solidFill>
                    <a:srgbClr val="002060"/>
                  </a:solidFill>
                </a:rPr>
                <a:t>   Introduction in</a:t>
              </a:r>
              <a:r>
                <a:rPr lang="en-US" sz="2000" b="1" dirty="0">
                  <a:solidFill>
                    <a:schemeClr val="accent1">
                      <a:lumMod val="75000"/>
                    </a:schemeClr>
                  </a:solidFill>
                </a:rPr>
                <a:t> </a:t>
              </a:r>
              <a:r>
                <a:rPr lang="en-US" sz="2000" b="1" dirty="0">
                  <a:solidFill>
                    <a:srgbClr val="002060"/>
                  </a:solidFill>
                </a:rPr>
                <a:t>different</a:t>
              </a:r>
              <a:r>
                <a:rPr lang="en-US" sz="2000" b="1" dirty="0">
                  <a:solidFill>
                    <a:schemeClr val="accent1">
                      <a:lumMod val="75000"/>
                    </a:schemeClr>
                  </a:solidFill>
                </a:rPr>
                <a:t> </a:t>
              </a:r>
              <a:r>
                <a:rPr lang="en-US" sz="2000" b="1" dirty="0">
                  <a:solidFill>
                    <a:srgbClr val="002060"/>
                  </a:solidFill>
                </a:rPr>
                <a:t>Information</a:t>
              </a:r>
              <a:r>
                <a:rPr lang="en-US" sz="2000" b="1" dirty="0">
                  <a:solidFill>
                    <a:schemeClr val="accent1">
                      <a:lumMod val="75000"/>
                    </a:schemeClr>
                  </a:solidFill>
                </a:rPr>
                <a:t> </a:t>
              </a:r>
              <a:r>
                <a:rPr lang="en-US" sz="2000" b="1" dirty="0">
                  <a:solidFill>
                    <a:srgbClr val="002060"/>
                  </a:solidFill>
                </a:rPr>
                <a:t>Systems</a:t>
              </a:r>
            </a:p>
          </p:txBody>
        </p:sp>
        <p:sp>
          <p:nvSpPr>
            <p:cNvPr id="9" name="Rectangle 8">
              <a:extLst>
                <a:ext uri="{FF2B5EF4-FFF2-40B4-BE49-F238E27FC236}">
                  <a16:creationId xmlns:a16="http://schemas.microsoft.com/office/drawing/2014/main" id="{AC678F76-8ECB-B4E6-B24B-132D53558643}"/>
                </a:ext>
              </a:extLst>
            </p:cNvPr>
            <p:cNvSpPr/>
            <p:nvPr/>
          </p:nvSpPr>
          <p:spPr>
            <a:xfrm>
              <a:off x="3398237" y="2997986"/>
              <a:ext cx="2669155" cy="3032423"/>
            </a:xfrm>
            <a:prstGeom prst="rect">
              <a:avLst/>
            </a:prstGeom>
            <a:solidFill>
              <a:schemeClr val="bg1">
                <a:alpha val="6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b="1" dirty="0">
                <a:solidFill>
                  <a:schemeClr val="accent1">
                    <a:lumMod val="75000"/>
                  </a:schemeClr>
                </a:solidFill>
              </a:endParaRPr>
            </a:p>
            <a:p>
              <a:pPr algn="ctr"/>
              <a:r>
                <a:rPr lang="en-US" sz="2000" b="1" dirty="0">
                  <a:solidFill>
                    <a:schemeClr val="accent1">
                      <a:lumMod val="75000"/>
                    </a:schemeClr>
                  </a:solidFill>
                </a:rPr>
                <a:t>Student</a:t>
              </a:r>
              <a:r>
                <a:rPr lang="en-US" sz="2000" dirty="0">
                  <a:solidFill>
                    <a:schemeClr val="accent1">
                      <a:lumMod val="75000"/>
                    </a:schemeClr>
                  </a:solidFill>
                </a:rPr>
                <a:t> </a:t>
              </a:r>
              <a:r>
                <a:rPr lang="en-US" sz="2000" b="1" dirty="0">
                  <a:solidFill>
                    <a:schemeClr val="accent1">
                      <a:lumMod val="75000"/>
                    </a:schemeClr>
                  </a:solidFill>
                </a:rPr>
                <a:t>name</a:t>
              </a:r>
              <a:r>
                <a:rPr lang="en-US" sz="2000" dirty="0">
                  <a:solidFill>
                    <a:schemeClr val="accent1">
                      <a:lumMod val="75000"/>
                    </a:schemeClr>
                  </a:solidFill>
                </a:rPr>
                <a:t>:</a:t>
              </a:r>
              <a:endParaRPr lang="en-US" sz="2000" b="1" dirty="0">
                <a:solidFill>
                  <a:schemeClr val="accent1">
                    <a:lumMod val="75000"/>
                  </a:schemeClr>
                </a:solidFill>
              </a:endParaRPr>
            </a:p>
            <a:p>
              <a:pPr algn="ctr"/>
              <a:r>
                <a:rPr lang="en-US" sz="2000" b="1" dirty="0">
                  <a:solidFill>
                    <a:schemeClr val="accent1">
                      <a:lumMod val="75000"/>
                    </a:schemeClr>
                  </a:solidFill>
                </a:rPr>
                <a:t>Guei Sylvain Tia </a:t>
              </a:r>
              <a:endParaRPr lang="en-US" sz="2000" dirty="0">
                <a:solidFill>
                  <a:schemeClr val="accent1">
                    <a:lumMod val="75000"/>
                  </a:schemeClr>
                </a:solidFill>
              </a:endParaRPr>
            </a:p>
            <a:p>
              <a:pPr algn="ctr"/>
              <a:r>
                <a:rPr lang="en-US" sz="2000" b="1" dirty="0">
                  <a:solidFill>
                    <a:schemeClr val="accent1">
                      <a:lumMod val="75000"/>
                    </a:schemeClr>
                  </a:solidFill>
                </a:rPr>
                <a:t>Student</a:t>
              </a:r>
              <a:r>
                <a:rPr lang="en-US" sz="2000" dirty="0">
                  <a:solidFill>
                    <a:schemeClr val="accent1">
                      <a:lumMod val="75000"/>
                    </a:schemeClr>
                  </a:solidFill>
                </a:rPr>
                <a:t> </a:t>
              </a:r>
              <a:r>
                <a:rPr lang="en-US" sz="2000" b="1" dirty="0">
                  <a:solidFill>
                    <a:schemeClr val="accent1">
                      <a:lumMod val="75000"/>
                    </a:schemeClr>
                  </a:solidFill>
                </a:rPr>
                <a:t>number</a:t>
              </a:r>
              <a:r>
                <a:rPr lang="en-US" sz="2000" dirty="0">
                  <a:solidFill>
                    <a:schemeClr val="accent1">
                      <a:lumMod val="75000"/>
                    </a:schemeClr>
                  </a:solidFill>
                </a:rPr>
                <a:t>:</a:t>
              </a:r>
            </a:p>
            <a:p>
              <a:pPr algn="ctr"/>
              <a:r>
                <a:rPr lang="en-US" sz="2000" b="1" dirty="0">
                  <a:solidFill>
                    <a:schemeClr val="accent1">
                      <a:lumMod val="75000"/>
                    </a:schemeClr>
                  </a:solidFill>
                </a:rPr>
                <a:t>2337000</a:t>
              </a:r>
            </a:p>
            <a:p>
              <a:pPr algn="ctr"/>
              <a:endParaRPr lang="en-US" sz="2000" b="1" dirty="0">
                <a:solidFill>
                  <a:schemeClr val="accent1">
                    <a:lumMod val="75000"/>
                  </a:schemeClr>
                </a:solidFill>
              </a:endParaRPr>
            </a:p>
            <a:p>
              <a:pPr algn="ctr"/>
              <a:r>
                <a:rPr lang="en-US" sz="2000" b="1" dirty="0">
                  <a:solidFill>
                    <a:srgbClr val="002060"/>
                  </a:solidFill>
                </a:rPr>
                <a:t>Information</a:t>
              </a:r>
              <a:r>
                <a:rPr lang="en-US" sz="2000" b="1" dirty="0">
                  <a:solidFill>
                    <a:schemeClr val="accent1">
                      <a:lumMod val="75000"/>
                    </a:schemeClr>
                  </a:solidFill>
                </a:rPr>
                <a:t> </a:t>
              </a:r>
              <a:r>
                <a:rPr lang="en-US" sz="2000" b="1" dirty="0">
                  <a:solidFill>
                    <a:srgbClr val="002060"/>
                  </a:solidFill>
                </a:rPr>
                <a:t>Systems</a:t>
              </a:r>
              <a:r>
                <a:rPr lang="en-US" sz="2000" b="1" dirty="0">
                  <a:solidFill>
                    <a:schemeClr val="accent1">
                      <a:lumMod val="75000"/>
                    </a:schemeClr>
                  </a:solidFill>
                </a:rPr>
                <a:t> </a:t>
              </a:r>
              <a:r>
                <a:rPr lang="en-US" sz="2000" b="1" dirty="0">
                  <a:solidFill>
                    <a:srgbClr val="002060"/>
                  </a:solidFill>
                </a:rPr>
                <a:t>analysis</a:t>
              </a:r>
              <a:r>
                <a:rPr lang="en-US" sz="2000" b="1" dirty="0">
                  <a:solidFill>
                    <a:schemeClr val="accent1">
                      <a:lumMod val="75000"/>
                    </a:schemeClr>
                  </a:solidFill>
                </a:rPr>
                <a:t> and </a:t>
              </a:r>
              <a:r>
                <a:rPr lang="en-US" sz="2000" b="1" dirty="0">
                  <a:solidFill>
                    <a:srgbClr val="002060"/>
                  </a:solidFill>
                </a:rPr>
                <a:t>comparison</a:t>
              </a:r>
              <a:r>
                <a:rPr lang="en-US" sz="2000" b="1" dirty="0">
                  <a:solidFill>
                    <a:schemeClr val="accent1">
                      <a:lumMod val="75000"/>
                    </a:schemeClr>
                  </a:solidFill>
                </a:rPr>
                <a:t> </a:t>
              </a:r>
            </a:p>
            <a:p>
              <a:pPr algn="ctr"/>
              <a:endParaRPr lang="en-US" sz="2000" b="1" dirty="0">
                <a:solidFill>
                  <a:srgbClr val="002060"/>
                </a:solidFill>
              </a:endParaRPr>
            </a:p>
          </p:txBody>
        </p:sp>
        <p:sp>
          <p:nvSpPr>
            <p:cNvPr id="10" name="Rectangle 9">
              <a:extLst>
                <a:ext uri="{FF2B5EF4-FFF2-40B4-BE49-F238E27FC236}">
                  <a16:creationId xmlns:a16="http://schemas.microsoft.com/office/drawing/2014/main" id="{E910F348-9AE9-2579-0BED-9FE5419496BF}"/>
                </a:ext>
              </a:extLst>
            </p:cNvPr>
            <p:cNvSpPr/>
            <p:nvPr/>
          </p:nvSpPr>
          <p:spPr>
            <a:xfrm>
              <a:off x="6327101" y="2988773"/>
              <a:ext cx="2669155" cy="3032422"/>
            </a:xfrm>
            <a:prstGeom prst="rect">
              <a:avLst/>
            </a:prstGeom>
            <a:solidFill>
              <a:schemeClr val="bg1">
                <a:alpha val="6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b="1" dirty="0">
                <a:solidFill>
                  <a:schemeClr val="accent1">
                    <a:lumMod val="75000"/>
                  </a:schemeClr>
                </a:solidFill>
              </a:endParaRPr>
            </a:p>
            <a:p>
              <a:pPr algn="ctr"/>
              <a:r>
                <a:rPr lang="en-US" sz="2000" b="1" dirty="0">
                  <a:solidFill>
                    <a:schemeClr val="accent1">
                      <a:lumMod val="75000"/>
                    </a:schemeClr>
                  </a:solidFill>
                </a:rPr>
                <a:t>Student</a:t>
              </a:r>
              <a:r>
                <a:rPr lang="en-US" sz="2000" dirty="0">
                  <a:solidFill>
                    <a:schemeClr val="accent1">
                      <a:lumMod val="75000"/>
                    </a:schemeClr>
                  </a:solidFill>
                </a:rPr>
                <a:t> </a:t>
              </a:r>
              <a:r>
                <a:rPr lang="en-US" sz="2000" b="1" dirty="0">
                  <a:solidFill>
                    <a:schemeClr val="accent1">
                      <a:lumMod val="75000"/>
                    </a:schemeClr>
                  </a:solidFill>
                </a:rPr>
                <a:t>name</a:t>
              </a:r>
              <a:r>
                <a:rPr lang="en-US" sz="2000" dirty="0">
                  <a:solidFill>
                    <a:schemeClr val="accent1">
                      <a:lumMod val="75000"/>
                    </a:schemeClr>
                  </a:solidFill>
                </a:rPr>
                <a:t>:</a:t>
              </a:r>
            </a:p>
            <a:p>
              <a:pPr algn="ctr"/>
              <a:r>
                <a:rPr lang="en-US" sz="2000" b="1" dirty="0">
                  <a:solidFill>
                    <a:schemeClr val="accent1">
                      <a:lumMod val="75000"/>
                    </a:schemeClr>
                  </a:solidFill>
                </a:rPr>
                <a:t>Sagar Gai</a:t>
              </a:r>
            </a:p>
            <a:p>
              <a:pPr algn="ctr"/>
              <a:r>
                <a:rPr lang="en-US" sz="2000" b="1" dirty="0">
                  <a:solidFill>
                    <a:schemeClr val="accent1">
                      <a:lumMod val="75000"/>
                    </a:schemeClr>
                  </a:solidFill>
                </a:rPr>
                <a:t>Student</a:t>
              </a:r>
              <a:r>
                <a:rPr lang="en-US" sz="2000" dirty="0">
                  <a:solidFill>
                    <a:schemeClr val="accent1">
                      <a:lumMod val="75000"/>
                    </a:schemeClr>
                  </a:solidFill>
                </a:rPr>
                <a:t> </a:t>
              </a:r>
              <a:r>
                <a:rPr lang="en-US" sz="2000" b="1" dirty="0">
                  <a:solidFill>
                    <a:schemeClr val="accent1">
                      <a:lumMod val="75000"/>
                    </a:schemeClr>
                  </a:solidFill>
                </a:rPr>
                <a:t>number</a:t>
              </a:r>
              <a:r>
                <a:rPr lang="en-US" sz="2000" dirty="0">
                  <a:solidFill>
                    <a:schemeClr val="accent1">
                      <a:lumMod val="75000"/>
                    </a:schemeClr>
                  </a:solidFill>
                </a:rPr>
                <a:t>:</a:t>
              </a:r>
            </a:p>
            <a:p>
              <a:pPr algn="ctr"/>
              <a:r>
                <a:rPr lang="en-US" sz="2000" b="1" dirty="0">
                  <a:solidFill>
                    <a:schemeClr val="accent1">
                      <a:lumMod val="75000"/>
                    </a:schemeClr>
                  </a:solidFill>
                </a:rPr>
                <a:t>2416876</a:t>
              </a:r>
            </a:p>
            <a:p>
              <a:pPr algn="ctr"/>
              <a:endParaRPr lang="en-US" sz="2000" b="1" dirty="0">
                <a:solidFill>
                  <a:schemeClr val="accent1">
                    <a:lumMod val="75000"/>
                  </a:schemeClr>
                </a:solidFill>
              </a:endParaRPr>
            </a:p>
            <a:p>
              <a:pPr algn="ctr"/>
              <a:r>
                <a:rPr lang="en-US" sz="2000" b="1" dirty="0">
                  <a:solidFill>
                    <a:srgbClr val="002060"/>
                  </a:solidFill>
                </a:rPr>
                <a:t>Ethical consideration of Information Systems</a:t>
              </a:r>
            </a:p>
            <a:p>
              <a:pPr algn="ctr"/>
              <a:endParaRPr lang="en-US" sz="2000" dirty="0">
                <a:solidFill>
                  <a:schemeClr val="accent1">
                    <a:lumMod val="75000"/>
                  </a:schemeClr>
                </a:solidFill>
              </a:endParaRPr>
            </a:p>
          </p:txBody>
        </p:sp>
        <p:sp>
          <p:nvSpPr>
            <p:cNvPr id="11" name="Rectangle 10">
              <a:extLst>
                <a:ext uri="{FF2B5EF4-FFF2-40B4-BE49-F238E27FC236}">
                  <a16:creationId xmlns:a16="http://schemas.microsoft.com/office/drawing/2014/main" id="{64965DD2-94C7-7FFC-A4C3-CF65B777EC49}"/>
                </a:ext>
              </a:extLst>
            </p:cNvPr>
            <p:cNvSpPr/>
            <p:nvPr/>
          </p:nvSpPr>
          <p:spPr>
            <a:xfrm>
              <a:off x="9242399" y="2988774"/>
              <a:ext cx="2669155" cy="3032421"/>
            </a:xfrm>
            <a:prstGeom prst="rect">
              <a:avLst/>
            </a:prstGeom>
            <a:solidFill>
              <a:schemeClr val="bg1">
                <a:alpha val="21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1">
                      <a:lumMod val="75000"/>
                    </a:schemeClr>
                  </a:solidFill>
                </a:rPr>
                <a:t>Student</a:t>
              </a:r>
              <a:r>
                <a:rPr lang="en-US" sz="2000" dirty="0">
                  <a:solidFill>
                    <a:schemeClr val="accent1">
                      <a:lumMod val="75000"/>
                    </a:schemeClr>
                  </a:solidFill>
                </a:rPr>
                <a:t> </a:t>
              </a:r>
              <a:r>
                <a:rPr lang="en-US" sz="2000" b="1" dirty="0">
                  <a:solidFill>
                    <a:schemeClr val="accent1">
                      <a:lumMod val="75000"/>
                    </a:schemeClr>
                  </a:solidFill>
                </a:rPr>
                <a:t>name</a:t>
              </a:r>
              <a:r>
                <a:rPr lang="en-US" sz="2000" dirty="0">
                  <a:solidFill>
                    <a:schemeClr val="accent1">
                      <a:lumMod val="75000"/>
                    </a:schemeClr>
                  </a:solidFill>
                </a:rPr>
                <a:t>:</a:t>
              </a:r>
            </a:p>
            <a:p>
              <a:pPr algn="ctr"/>
              <a:r>
                <a:rPr lang="en-US" sz="2000" b="1" dirty="0">
                  <a:solidFill>
                    <a:schemeClr val="accent1">
                      <a:lumMod val="75000"/>
                    </a:schemeClr>
                  </a:solidFill>
                </a:rPr>
                <a:t>Cornelia </a:t>
              </a:r>
              <a:r>
                <a:rPr lang="en-US" sz="2000" b="1" dirty="0" err="1">
                  <a:solidFill>
                    <a:schemeClr val="accent1">
                      <a:lumMod val="75000"/>
                    </a:schemeClr>
                  </a:solidFill>
                </a:rPr>
                <a:t>Sterea</a:t>
              </a:r>
              <a:endParaRPr lang="en-US" sz="2000" b="1" dirty="0">
                <a:solidFill>
                  <a:schemeClr val="accent1">
                    <a:lumMod val="75000"/>
                  </a:schemeClr>
                </a:solidFill>
              </a:endParaRPr>
            </a:p>
            <a:p>
              <a:pPr algn="ctr"/>
              <a:r>
                <a:rPr lang="en-US" sz="2000" b="1" dirty="0">
                  <a:solidFill>
                    <a:schemeClr val="accent1">
                      <a:lumMod val="75000"/>
                    </a:schemeClr>
                  </a:solidFill>
                </a:rPr>
                <a:t>Student</a:t>
              </a:r>
              <a:r>
                <a:rPr lang="en-US" sz="2000" dirty="0">
                  <a:solidFill>
                    <a:schemeClr val="accent1">
                      <a:lumMod val="75000"/>
                    </a:schemeClr>
                  </a:solidFill>
                </a:rPr>
                <a:t> </a:t>
              </a:r>
              <a:r>
                <a:rPr lang="en-US" sz="2000" b="1" dirty="0">
                  <a:solidFill>
                    <a:schemeClr val="accent1">
                      <a:lumMod val="75000"/>
                    </a:schemeClr>
                  </a:solidFill>
                </a:rPr>
                <a:t>number</a:t>
              </a:r>
              <a:r>
                <a:rPr lang="en-US" sz="2000" dirty="0">
                  <a:solidFill>
                    <a:schemeClr val="accent1">
                      <a:lumMod val="75000"/>
                    </a:schemeClr>
                  </a:solidFill>
                </a:rPr>
                <a:t>:</a:t>
              </a:r>
            </a:p>
            <a:p>
              <a:pPr algn="ctr"/>
              <a:r>
                <a:rPr lang="en-US" sz="2000" b="1" dirty="0">
                  <a:solidFill>
                    <a:schemeClr val="accent1">
                      <a:lumMod val="75000"/>
                    </a:schemeClr>
                  </a:solidFill>
                </a:rPr>
                <a:t>2416524</a:t>
              </a:r>
            </a:p>
            <a:p>
              <a:pPr algn="ctr"/>
              <a:endParaRPr lang="en-US" sz="2000" b="1" dirty="0">
                <a:solidFill>
                  <a:schemeClr val="accent1">
                    <a:lumMod val="75000"/>
                  </a:schemeClr>
                </a:solidFill>
              </a:endParaRPr>
            </a:p>
            <a:p>
              <a:pPr algn="ctr"/>
              <a:r>
                <a:rPr lang="en-US" sz="2000" b="1" dirty="0">
                  <a:solidFill>
                    <a:srgbClr val="002060"/>
                  </a:solidFill>
                </a:rPr>
                <a:t>Real-world cases study: Holliday Inn Hotel and Amazon</a:t>
              </a:r>
            </a:p>
          </p:txBody>
        </p:sp>
      </p:grpSp>
    </p:spTree>
    <p:extLst>
      <p:ext uri="{BB962C8B-B14F-4D97-AF65-F5344CB8AC3E}">
        <p14:creationId xmlns:p14="http://schemas.microsoft.com/office/powerpoint/2010/main" val="3086685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0D96D05C-0747-B3C7-B4C6-5B6D33D7008D}"/>
              </a:ext>
            </a:extLst>
          </p:cNvPr>
          <p:cNvSpPr/>
          <p:nvPr/>
        </p:nvSpPr>
        <p:spPr>
          <a:xfrm>
            <a:off x="485146" y="1367756"/>
            <a:ext cx="5610854" cy="4871937"/>
          </a:xfrm>
          <a:custGeom>
            <a:avLst/>
            <a:gdLst>
              <a:gd name="csX0" fmla="*/ 7606112 w 11923469"/>
              <a:gd name="csY0" fmla="*/ 0 h 4004842"/>
              <a:gd name="csX1" fmla="*/ 9942176 w 11923469"/>
              <a:gd name="csY1" fmla="*/ 0 h 4004842"/>
              <a:gd name="csX2" fmla="*/ 11923469 w 11923469"/>
              <a:gd name="csY2" fmla="*/ 2002421 h 4004842"/>
              <a:gd name="csX3" fmla="*/ 9942176 w 11923469"/>
              <a:gd name="csY3" fmla="*/ 4004842 h 4004842"/>
              <a:gd name="csX4" fmla="*/ 7606112 w 11923469"/>
              <a:gd name="csY4" fmla="*/ 4004842 h 4004842"/>
              <a:gd name="csX5" fmla="*/ 9587405 w 11923469"/>
              <a:gd name="csY5" fmla="*/ 2002421 h 4004842"/>
              <a:gd name="csX6" fmla="*/ 5023656 w 11923469"/>
              <a:gd name="csY6" fmla="*/ 0 h 4004842"/>
              <a:gd name="csX7" fmla="*/ 7371255 w 11923469"/>
              <a:gd name="csY7" fmla="*/ 0 h 4004842"/>
              <a:gd name="csX8" fmla="*/ 9341012 w 11923469"/>
              <a:gd name="csY8" fmla="*/ 2002421 h 4004842"/>
              <a:gd name="csX9" fmla="*/ 7371255 w 11923469"/>
              <a:gd name="csY9" fmla="*/ 4004842 h 4004842"/>
              <a:gd name="csX10" fmla="*/ 5023656 w 11923469"/>
              <a:gd name="csY10" fmla="*/ 4004842 h 4004842"/>
              <a:gd name="csX11" fmla="*/ 6993412 w 11923469"/>
              <a:gd name="csY11" fmla="*/ 2002421 h 4004842"/>
              <a:gd name="csX12" fmla="*/ 2511828 w 11923469"/>
              <a:gd name="csY12" fmla="*/ 0 h 4004842"/>
              <a:gd name="csX13" fmla="*/ 4813126 w 11923469"/>
              <a:gd name="csY13" fmla="*/ 0 h 4004842"/>
              <a:gd name="csX14" fmla="*/ 6829184 w 11923469"/>
              <a:gd name="csY14" fmla="*/ 2002421 h 4004842"/>
              <a:gd name="csX15" fmla="*/ 4813126 w 11923469"/>
              <a:gd name="csY15" fmla="*/ 4004842 h 4004842"/>
              <a:gd name="csX16" fmla="*/ 2511828 w 11923469"/>
              <a:gd name="csY16" fmla="*/ 4004842 h 4004842"/>
              <a:gd name="csX17" fmla="*/ 4527885 w 11923469"/>
              <a:gd name="csY17" fmla="*/ 2002421 h 4004842"/>
              <a:gd name="csX18" fmla="*/ 0 w 11923469"/>
              <a:gd name="csY18" fmla="*/ 0 h 4004842"/>
              <a:gd name="csX19" fmla="*/ 2289762 w 11923469"/>
              <a:gd name="csY19" fmla="*/ 0 h 4004842"/>
              <a:gd name="csX20" fmla="*/ 4317356 w 11923469"/>
              <a:gd name="csY20" fmla="*/ 2002421 h 4004842"/>
              <a:gd name="csX21" fmla="*/ 2289762 w 11923469"/>
              <a:gd name="csY21" fmla="*/ 4004842 h 4004842"/>
              <a:gd name="csX22" fmla="*/ 0 w 11923469"/>
              <a:gd name="csY22" fmla="*/ 4004842 h 4004842"/>
              <a:gd name="csX23" fmla="*/ 2027594 w 11923469"/>
              <a:gd name="csY23" fmla="*/ 2002421 h 40048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11923469" h="4004842">
                <a:moveTo>
                  <a:pt x="7606112" y="0"/>
                </a:moveTo>
                <a:lnTo>
                  <a:pt x="9942176" y="0"/>
                </a:lnTo>
                <a:lnTo>
                  <a:pt x="11923469" y="2002421"/>
                </a:lnTo>
                <a:lnTo>
                  <a:pt x="9942176" y="4004842"/>
                </a:lnTo>
                <a:lnTo>
                  <a:pt x="7606112" y="4004842"/>
                </a:lnTo>
                <a:lnTo>
                  <a:pt x="9587405" y="2002421"/>
                </a:lnTo>
                <a:close/>
                <a:moveTo>
                  <a:pt x="5023656" y="0"/>
                </a:moveTo>
                <a:lnTo>
                  <a:pt x="7371255" y="0"/>
                </a:lnTo>
                <a:lnTo>
                  <a:pt x="9341012" y="2002421"/>
                </a:lnTo>
                <a:lnTo>
                  <a:pt x="7371255" y="4004842"/>
                </a:lnTo>
                <a:lnTo>
                  <a:pt x="5023656" y="4004842"/>
                </a:lnTo>
                <a:lnTo>
                  <a:pt x="6993412" y="2002421"/>
                </a:lnTo>
                <a:close/>
                <a:moveTo>
                  <a:pt x="2511828" y="0"/>
                </a:moveTo>
                <a:lnTo>
                  <a:pt x="4813126" y="0"/>
                </a:lnTo>
                <a:lnTo>
                  <a:pt x="6829184" y="2002421"/>
                </a:lnTo>
                <a:lnTo>
                  <a:pt x="4813126" y="4004842"/>
                </a:lnTo>
                <a:lnTo>
                  <a:pt x="2511828" y="4004842"/>
                </a:lnTo>
                <a:lnTo>
                  <a:pt x="4527885" y="2002421"/>
                </a:lnTo>
                <a:close/>
                <a:moveTo>
                  <a:pt x="0" y="0"/>
                </a:moveTo>
                <a:lnTo>
                  <a:pt x="2289762" y="0"/>
                </a:lnTo>
                <a:lnTo>
                  <a:pt x="4317356" y="2002421"/>
                </a:lnTo>
                <a:lnTo>
                  <a:pt x="2289762" y="4004842"/>
                </a:lnTo>
                <a:lnTo>
                  <a:pt x="0" y="4004842"/>
                </a:lnTo>
                <a:lnTo>
                  <a:pt x="2027594" y="2002421"/>
                </a:lnTo>
                <a:close/>
              </a:path>
            </a:pathLst>
          </a:custGeom>
          <a:blipFill dpi="0" rotWithShape="1">
            <a:blip r:embed="rId2">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chemeClr val="tx1"/>
              </a:solidFill>
            </a:endParaRPr>
          </a:p>
        </p:txBody>
      </p:sp>
      <p:sp>
        <p:nvSpPr>
          <p:cNvPr id="3" name="TextBox 2">
            <a:extLst>
              <a:ext uri="{FF2B5EF4-FFF2-40B4-BE49-F238E27FC236}">
                <a16:creationId xmlns:a16="http://schemas.microsoft.com/office/drawing/2014/main" id="{A83C23AB-9A5A-FDB7-9F8D-5C5360144143}"/>
              </a:ext>
            </a:extLst>
          </p:cNvPr>
          <p:cNvSpPr txBox="1"/>
          <p:nvPr/>
        </p:nvSpPr>
        <p:spPr>
          <a:xfrm>
            <a:off x="1741890" y="366683"/>
            <a:ext cx="9300101" cy="707886"/>
          </a:xfrm>
          <a:prstGeom prst="rect">
            <a:avLst/>
          </a:prstGeom>
          <a:noFill/>
        </p:spPr>
        <p:txBody>
          <a:bodyPr wrap="square" rtlCol="0">
            <a:spAutoFit/>
          </a:bodyPr>
          <a:lstStyle/>
          <a:p>
            <a:r>
              <a:rPr lang="en-GB" sz="4000" b="1" dirty="0">
                <a:solidFill>
                  <a:srgbClr val="0070C0"/>
                </a:solidFill>
              </a:rPr>
              <a:t>What is an Information Systems</a:t>
            </a:r>
          </a:p>
        </p:txBody>
      </p:sp>
      <p:sp>
        <p:nvSpPr>
          <p:cNvPr id="10" name="TextBox 9">
            <a:extLst>
              <a:ext uri="{FF2B5EF4-FFF2-40B4-BE49-F238E27FC236}">
                <a16:creationId xmlns:a16="http://schemas.microsoft.com/office/drawing/2014/main" id="{51BE1EE7-09A7-7A71-9DB4-956D3E0559CD}"/>
              </a:ext>
            </a:extLst>
          </p:cNvPr>
          <p:cNvSpPr txBox="1"/>
          <p:nvPr/>
        </p:nvSpPr>
        <p:spPr>
          <a:xfrm>
            <a:off x="6096000" y="1203137"/>
            <a:ext cx="5282027" cy="5183150"/>
          </a:xfrm>
          <a:prstGeom prst="rect">
            <a:avLst/>
          </a:prstGeom>
          <a:noFill/>
        </p:spPr>
        <p:txBody>
          <a:bodyPr wrap="square" rtlCol="0">
            <a:spAutoFit/>
          </a:bodyPr>
          <a:lstStyle/>
          <a:p>
            <a:pPr algn="ctr">
              <a:lnSpc>
                <a:spcPct val="150000"/>
              </a:lnSpc>
            </a:pPr>
            <a:r>
              <a:rPr lang="en-GB" sz="2800" dirty="0">
                <a:solidFill>
                  <a:schemeClr val="tx2">
                    <a:lumMod val="75000"/>
                  </a:schemeClr>
                </a:solidFill>
              </a:rPr>
              <a:t>An information system is a framework that collects,  processes, store and share </a:t>
            </a:r>
            <a:r>
              <a:rPr lang="en-GB" sz="2800" dirty="0" err="1">
                <a:solidFill>
                  <a:schemeClr val="tx2">
                    <a:lumMod val="75000"/>
                  </a:schemeClr>
                </a:solidFill>
              </a:rPr>
              <a:t>informations</a:t>
            </a:r>
            <a:r>
              <a:rPr lang="en-GB" sz="2800" dirty="0">
                <a:solidFill>
                  <a:schemeClr val="tx2">
                    <a:lumMod val="75000"/>
                  </a:schemeClr>
                </a:solidFill>
              </a:rPr>
              <a:t>, enhancing individual and organisational performance by integrating technology, data, people, and workflows</a:t>
            </a:r>
          </a:p>
        </p:txBody>
      </p:sp>
      <p:cxnSp>
        <p:nvCxnSpPr>
          <p:cNvPr id="12" name="Straight Connector 11">
            <a:extLst>
              <a:ext uri="{FF2B5EF4-FFF2-40B4-BE49-F238E27FC236}">
                <a16:creationId xmlns:a16="http://schemas.microsoft.com/office/drawing/2014/main" id="{420C9FED-D7CD-301F-F9C1-A091C456561B}"/>
              </a:ext>
            </a:extLst>
          </p:cNvPr>
          <p:cNvCxnSpPr>
            <a:cxnSpLocks/>
          </p:cNvCxnSpPr>
          <p:nvPr/>
        </p:nvCxnSpPr>
        <p:spPr>
          <a:xfrm>
            <a:off x="370846" y="457200"/>
            <a:ext cx="0" cy="609370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A71F5DE-4D18-2328-A78A-960BD0AE004E}"/>
              </a:ext>
            </a:extLst>
          </p:cNvPr>
          <p:cNvCxnSpPr>
            <a:cxnSpLocks/>
          </p:cNvCxnSpPr>
          <p:nvPr/>
        </p:nvCxnSpPr>
        <p:spPr>
          <a:xfrm flipH="1">
            <a:off x="370846" y="6532880"/>
            <a:ext cx="11150594" cy="18026"/>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1885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cientist looking looking at a futuristic display with data">
            <a:extLst>
              <a:ext uri="{FF2B5EF4-FFF2-40B4-BE49-F238E27FC236}">
                <a16:creationId xmlns:a16="http://schemas.microsoft.com/office/drawing/2014/main" id="{35365B64-C381-A036-1DD9-941C0A8019D3}"/>
              </a:ext>
            </a:extLst>
          </p:cNvPr>
          <p:cNvPicPr>
            <a:picLocks noGrp="1" noChangeAspect="1"/>
          </p:cNvPicPr>
          <p:nvPr>
            <p:ph type="pic" sz="quarter" idx="41"/>
          </p:nvPr>
        </p:nvPicPr>
        <p:blipFill>
          <a:blip r:embed="rId2">
            <a:alphaModFix amt="50000"/>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l="16334" r="16334"/>
          <a:stretch>
            <a:fillRect/>
          </a:stretch>
        </p:blipFill>
        <p:spPr>
          <a:xfrm>
            <a:off x="6877455" y="0"/>
            <a:ext cx="5314545" cy="6858000"/>
          </a:xfrm>
          <a:solidFill>
            <a:schemeClr val="bg1">
              <a:lumMod val="95000"/>
              <a:alpha val="77000"/>
            </a:schemeClr>
          </a:solidFill>
        </p:spPr>
      </p:pic>
      <p:sp>
        <p:nvSpPr>
          <p:cNvPr id="9" name="TextBox 8">
            <a:extLst>
              <a:ext uri="{FF2B5EF4-FFF2-40B4-BE49-F238E27FC236}">
                <a16:creationId xmlns:a16="http://schemas.microsoft.com/office/drawing/2014/main" id="{A46F46FD-8033-4E7E-9BA2-7BF04A6E9E05}"/>
              </a:ext>
            </a:extLst>
          </p:cNvPr>
          <p:cNvSpPr txBox="1"/>
          <p:nvPr/>
        </p:nvSpPr>
        <p:spPr>
          <a:xfrm>
            <a:off x="2927592" y="455344"/>
            <a:ext cx="8696960" cy="646331"/>
          </a:xfrm>
          <a:prstGeom prst="rect">
            <a:avLst/>
          </a:prstGeom>
          <a:noFill/>
        </p:spPr>
        <p:txBody>
          <a:bodyPr wrap="square" rtlCol="0">
            <a:spAutoFit/>
          </a:bodyPr>
          <a:lstStyle/>
          <a:p>
            <a:r>
              <a:rPr lang="en-GB" sz="3600" b="1" dirty="0">
                <a:solidFill>
                  <a:srgbClr val="0070C0"/>
                </a:solidFill>
              </a:rPr>
              <a:t>...more about Information </a:t>
            </a:r>
            <a:r>
              <a:rPr lang="en-GB" sz="3600" b="1" dirty="0">
                <a:solidFill>
                  <a:schemeClr val="bg1"/>
                </a:solidFill>
              </a:rPr>
              <a:t>Systems</a:t>
            </a:r>
          </a:p>
        </p:txBody>
      </p:sp>
      <p:sp>
        <p:nvSpPr>
          <p:cNvPr id="12" name="TextBox 11">
            <a:extLst>
              <a:ext uri="{FF2B5EF4-FFF2-40B4-BE49-F238E27FC236}">
                <a16:creationId xmlns:a16="http://schemas.microsoft.com/office/drawing/2014/main" id="{0E06F75F-71BB-90AB-35F9-C616D56E4F04}"/>
              </a:ext>
            </a:extLst>
          </p:cNvPr>
          <p:cNvSpPr txBox="1"/>
          <p:nvPr/>
        </p:nvSpPr>
        <p:spPr>
          <a:xfrm>
            <a:off x="1076203" y="4184920"/>
            <a:ext cx="2694779" cy="1736053"/>
          </a:xfrm>
          <a:prstGeom prst="rect">
            <a:avLst/>
          </a:prstGeom>
          <a:noFill/>
        </p:spPr>
        <p:txBody>
          <a:bodyPr wrap="square" rtlCol="0">
            <a:spAutoFit/>
          </a:bodyPr>
          <a:lstStyle/>
          <a:p>
            <a:r>
              <a:rPr lang="en-GB" sz="2800" b="1" dirty="0">
                <a:solidFill>
                  <a:srgbClr val="0070C0"/>
                </a:solidFill>
              </a:rPr>
              <a:t>Information </a:t>
            </a:r>
          </a:p>
          <a:p>
            <a:pPr>
              <a:lnSpc>
                <a:spcPct val="150000"/>
              </a:lnSpc>
            </a:pPr>
            <a:r>
              <a:rPr lang="en-GB" sz="2800" b="1" dirty="0">
                <a:solidFill>
                  <a:srgbClr val="0070C0"/>
                </a:solidFill>
              </a:rPr>
              <a:t>systems classification</a:t>
            </a:r>
          </a:p>
        </p:txBody>
      </p:sp>
      <p:sp>
        <p:nvSpPr>
          <p:cNvPr id="13" name="TextBox 12">
            <a:extLst>
              <a:ext uri="{FF2B5EF4-FFF2-40B4-BE49-F238E27FC236}">
                <a16:creationId xmlns:a16="http://schemas.microsoft.com/office/drawing/2014/main" id="{A385D787-18EC-9A18-717B-B179B38F6692}"/>
              </a:ext>
            </a:extLst>
          </p:cNvPr>
          <p:cNvSpPr txBox="1"/>
          <p:nvPr/>
        </p:nvSpPr>
        <p:spPr>
          <a:xfrm>
            <a:off x="1076203" y="1369683"/>
            <a:ext cx="3498713" cy="1951496"/>
          </a:xfrm>
          <a:prstGeom prst="rect">
            <a:avLst/>
          </a:prstGeom>
          <a:noFill/>
        </p:spPr>
        <p:txBody>
          <a:bodyPr wrap="square" rtlCol="0">
            <a:spAutoFit/>
          </a:bodyPr>
          <a:lstStyle/>
          <a:p>
            <a:pPr>
              <a:lnSpc>
                <a:spcPct val="150000"/>
              </a:lnSpc>
            </a:pPr>
            <a:r>
              <a:rPr lang="en-GB" sz="2800" b="1" dirty="0">
                <a:solidFill>
                  <a:srgbClr val="0070C0"/>
                </a:solidFill>
              </a:rPr>
              <a:t>The 5 components of an Information System</a:t>
            </a:r>
          </a:p>
        </p:txBody>
      </p:sp>
      <p:sp>
        <p:nvSpPr>
          <p:cNvPr id="15" name="TextBox 14">
            <a:extLst>
              <a:ext uri="{FF2B5EF4-FFF2-40B4-BE49-F238E27FC236}">
                <a16:creationId xmlns:a16="http://schemas.microsoft.com/office/drawing/2014/main" id="{8901F9B6-C14A-2FC8-CE46-4CB96C6C3F05}"/>
              </a:ext>
            </a:extLst>
          </p:cNvPr>
          <p:cNvSpPr txBox="1"/>
          <p:nvPr/>
        </p:nvSpPr>
        <p:spPr>
          <a:xfrm>
            <a:off x="4800491" y="1101675"/>
            <a:ext cx="2256817" cy="279384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b="1" dirty="0">
                <a:solidFill>
                  <a:schemeClr val="tx2">
                    <a:lumMod val="75000"/>
                  </a:schemeClr>
                </a:solidFill>
              </a:rPr>
              <a:t>Hardware</a:t>
            </a:r>
          </a:p>
          <a:p>
            <a:pPr marL="342900" indent="-342900">
              <a:lnSpc>
                <a:spcPct val="150000"/>
              </a:lnSpc>
              <a:buFont typeface="Arial" panose="020B0604020202020204" pitchFamily="34" charset="0"/>
              <a:buChar char="•"/>
            </a:pPr>
            <a:r>
              <a:rPr lang="en-GB" sz="2400" b="1" dirty="0">
                <a:solidFill>
                  <a:schemeClr val="tx2">
                    <a:lumMod val="75000"/>
                  </a:schemeClr>
                </a:solidFill>
              </a:rPr>
              <a:t>Software</a:t>
            </a:r>
          </a:p>
          <a:p>
            <a:pPr marL="342900" indent="-342900">
              <a:lnSpc>
                <a:spcPct val="150000"/>
              </a:lnSpc>
              <a:buFont typeface="Arial" panose="020B0604020202020204" pitchFamily="34" charset="0"/>
              <a:buChar char="•"/>
            </a:pPr>
            <a:r>
              <a:rPr lang="en-GB" sz="2400" b="1" dirty="0">
                <a:solidFill>
                  <a:schemeClr val="tx2">
                    <a:lumMod val="75000"/>
                  </a:schemeClr>
                </a:solidFill>
              </a:rPr>
              <a:t>Data</a:t>
            </a:r>
          </a:p>
          <a:p>
            <a:pPr marL="342900" indent="-342900">
              <a:lnSpc>
                <a:spcPct val="150000"/>
              </a:lnSpc>
              <a:buFont typeface="Arial" panose="020B0604020202020204" pitchFamily="34" charset="0"/>
              <a:buChar char="•"/>
            </a:pPr>
            <a:r>
              <a:rPr lang="en-GB" sz="2400" b="1" dirty="0">
                <a:solidFill>
                  <a:schemeClr val="tx2">
                    <a:lumMod val="75000"/>
                  </a:schemeClr>
                </a:solidFill>
              </a:rPr>
              <a:t>People</a:t>
            </a:r>
          </a:p>
          <a:p>
            <a:pPr marL="342900" indent="-342900">
              <a:lnSpc>
                <a:spcPct val="150000"/>
              </a:lnSpc>
              <a:buFont typeface="Arial" panose="020B0604020202020204" pitchFamily="34" charset="0"/>
              <a:buChar char="•"/>
            </a:pPr>
            <a:r>
              <a:rPr lang="en-GB" sz="2400" b="1" dirty="0">
                <a:solidFill>
                  <a:schemeClr val="tx2">
                    <a:lumMod val="75000"/>
                  </a:schemeClr>
                </a:solidFill>
              </a:rPr>
              <a:t>Process</a:t>
            </a:r>
          </a:p>
        </p:txBody>
      </p:sp>
      <p:sp>
        <p:nvSpPr>
          <p:cNvPr id="16" name="TextBox 15">
            <a:extLst>
              <a:ext uri="{FF2B5EF4-FFF2-40B4-BE49-F238E27FC236}">
                <a16:creationId xmlns:a16="http://schemas.microsoft.com/office/drawing/2014/main" id="{AC83D4F1-D9DF-3FF6-95F8-CCD3DF2C1735}"/>
              </a:ext>
            </a:extLst>
          </p:cNvPr>
          <p:cNvSpPr txBox="1"/>
          <p:nvPr/>
        </p:nvSpPr>
        <p:spPr>
          <a:xfrm>
            <a:off x="3775953" y="4065322"/>
            <a:ext cx="5758774" cy="168584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b="1" dirty="0">
                <a:solidFill>
                  <a:schemeClr val="tx2">
                    <a:lumMod val="75000"/>
                  </a:schemeClr>
                </a:solidFill>
              </a:rPr>
              <a:t>Operational level (</a:t>
            </a:r>
            <a:r>
              <a:rPr lang="en-GB" sz="2400" dirty="0">
                <a:solidFill>
                  <a:schemeClr val="tx2">
                    <a:lumMod val="75000"/>
                  </a:schemeClr>
                </a:solidFill>
              </a:rPr>
              <a:t>TPS</a:t>
            </a:r>
            <a:r>
              <a:rPr lang="en-GB" sz="2400" b="1" dirty="0">
                <a:solidFill>
                  <a:schemeClr val="tx2">
                    <a:lumMod val="75000"/>
                  </a:schemeClr>
                </a:solidFill>
              </a:rPr>
              <a:t>, </a:t>
            </a:r>
            <a:r>
              <a:rPr lang="en-GB" sz="2400" dirty="0">
                <a:solidFill>
                  <a:schemeClr val="tx2">
                    <a:lumMod val="75000"/>
                  </a:schemeClr>
                </a:solidFill>
              </a:rPr>
              <a:t>OSS</a:t>
            </a:r>
            <a:r>
              <a:rPr lang="en-GB" sz="2400" b="1" dirty="0">
                <a:solidFill>
                  <a:schemeClr val="tx2">
                    <a:lumMod val="75000"/>
                  </a:schemeClr>
                </a:solidFill>
              </a:rPr>
              <a:t>)</a:t>
            </a:r>
          </a:p>
          <a:p>
            <a:pPr marL="285750" indent="-285750">
              <a:lnSpc>
                <a:spcPct val="150000"/>
              </a:lnSpc>
              <a:buFont typeface="Arial" panose="020B0604020202020204" pitchFamily="34" charset="0"/>
              <a:buChar char="•"/>
            </a:pPr>
            <a:r>
              <a:rPr lang="en-GB" sz="2400" b="1" dirty="0">
                <a:solidFill>
                  <a:schemeClr val="tx2">
                    <a:lumMod val="75000"/>
                  </a:schemeClr>
                </a:solidFill>
              </a:rPr>
              <a:t>Tactical level </a:t>
            </a:r>
            <a:r>
              <a:rPr lang="en-GB" sz="2400" dirty="0">
                <a:solidFill>
                  <a:schemeClr val="tx2">
                    <a:lumMod val="75000"/>
                  </a:schemeClr>
                </a:solidFill>
              </a:rPr>
              <a:t>(MIS, DSS)</a:t>
            </a:r>
            <a:endParaRPr lang="en-GB" sz="2400" b="1" dirty="0">
              <a:solidFill>
                <a:schemeClr val="tx2">
                  <a:lumMod val="75000"/>
                </a:schemeClr>
              </a:solidFill>
            </a:endParaRPr>
          </a:p>
          <a:p>
            <a:pPr marL="285750" indent="-285750">
              <a:lnSpc>
                <a:spcPct val="150000"/>
              </a:lnSpc>
              <a:buFont typeface="Arial" panose="020B0604020202020204" pitchFamily="34" charset="0"/>
              <a:buChar char="•"/>
            </a:pPr>
            <a:r>
              <a:rPr lang="en-GB" sz="2400" b="1" dirty="0">
                <a:solidFill>
                  <a:schemeClr val="tx2">
                    <a:lumMod val="75000"/>
                  </a:schemeClr>
                </a:solidFill>
              </a:rPr>
              <a:t>Strategic level (</a:t>
            </a:r>
            <a:r>
              <a:rPr lang="en-GB" sz="2400" dirty="0">
                <a:solidFill>
                  <a:schemeClr val="tx2">
                    <a:lumMod val="75000"/>
                  </a:schemeClr>
                </a:solidFill>
              </a:rPr>
              <a:t>EIS</a:t>
            </a:r>
            <a:r>
              <a:rPr lang="en-GB" sz="2400" b="1" dirty="0">
                <a:solidFill>
                  <a:schemeClr val="tx2">
                    <a:lumMod val="75000"/>
                  </a:schemeClr>
                </a:solidFill>
              </a:rPr>
              <a:t>)</a:t>
            </a:r>
          </a:p>
        </p:txBody>
      </p:sp>
    </p:spTree>
    <p:extLst>
      <p:ext uri="{BB962C8B-B14F-4D97-AF65-F5344CB8AC3E}">
        <p14:creationId xmlns:p14="http://schemas.microsoft.com/office/powerpoint/2010/main" val="2799171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CC7652ED-8405-8F08-5D1A-4F5EF612E25C}"/>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15579" r="15577" b="-1"/>
          <a:stretch>
            <a:fillRect/>
          </a:stretch>
        </p:blipFill>
        <p:spPr>
          <a:xfrm>
            <a:off x="0" y="-53814"/>
            <a:ext cx="4481688" cy="6911814"/>
          </a:xfrm>
          <a:custGeom>
            <a:avLst/>
            <a:gdLst>
              <a:gd name="connsiteX0" fmla="*/ 0 w 6200775"/>
              <a:gd name="connsiteY0" fmla="*/ 0 h 6858000"/>
              <a:gd name="connsiteX1" fmla="*/ 2158503 w 6200775"/>
              <a:gd name="connsiteY1" fmla="*/ 0 h 6858000"/>
              <a:gd name="connsiteX2" fmla="*/ 6200775 w 6200775"/>
              <a:gd name="connsiteY2" fmla="*/ 3676650 h 6858000"/>
              <a:gd name="connsiteX3" fmla="*/ 3307176 w 6200775"/>
              <a:gd name="connsiteY3" fmla="*/ 6858000 h 6858000"/>
              <a:gd name="connsiteX4" fmla="*/ 0 w 6200775"/>
              <a:gd name="connsiteY4" fmla="*/ 6858000 h 6858000"/>
              <a:gd name="connsiteX0" fmla="*/ 0 w 7424664"/>
              <a:gd name="connsiteY0" fmla="*/ 0 h 6858000"/>
              <a:gd name="connsiteX1" fmla="*/ 2158503 w 7424664"/>
              <a:gd name="connsiteY1" fmla="*/ 0 h 6858000"/>
              <a:gd name="connsiteX2" fmla="*/ 7424664 w 7424664"/>
              <a:gd name="connsiteY2" fmla="*/ 2326151 h 6858000"/>
              <a:gd name="connsiteX3" fmla="*/ 3307176 w 7424664"/>
              <a:gd name="connsiteY3" fmla="*/ 6858000 h 6858000"/>
              <a:gd name="connsiteX4" fmla="*/ 0 w 7424664"/>
              <a:gd name="connsiteY4" fmla="*/ 6858000 h 6858000"/>
              <a:gd name="connsiteX5" fmla="*/ 0 w 7424664"/>
              <a:gd name="connsiteY5" fmla="*/ 0 h 6858000"/>
              <a:gd name="connsiteX0" fmla="*/ 0 w 7424664"/>
              <a:gd name="connsiteY0" fmla="*/ 0 h 6858000"/>
              <a:gd name="connsiteX1" fmla="*/ 7424664 w 7424664"/>
              <a:gd name="connsiteY1" fmla="*/ 2326151 h 6858000"/>
              <a:gd name="connsiteX2" fmla="*/ 3307176 w 7424664"/>
              <a:gd name="connsiteY2" fmla="*/ 6858000 h 6858000"/>
              <a:gd name="connsiteX3" fmla="*/ 0 w 7424664"/>
              <a:gd name="connsiteY3" fmla="*/ 6858000 h 6858000"/>
              <a:gd name="connsiteX4" fmla="*/ 0 w 7424664"/>
              <a:gd name="connsiteY4" fmla="*/ 0 h 6858000"/>
              <a:gd name="connsiteX0" fmla="*/ 0 w 6904159"/>
              <a:gd name="connsiteY0" fmla="*/ 0 h 6858000"/>
              <a:gd name="connsiteX1" fmla="*/ 6904159 w 6904159"/>
              <a:gd name="connsiteY1" fmla="*/ 1805646 h 6858000"/>
              <a:gd name="connsiteX2" fmla="*/ 3307176 w 6904159"/>
              <a:gd name="connsiteY2" fmla="*/ 6858000 h 6858000"/>
              <a:gd name="connsiteX3" fmla="*/ 0 w 6904159"/>
              <a:gd name="connsiteY3" fmla="*/ 6858000 h 6858000"/>
              <a:gd name="connsiteX4" fmla="*/ 0 w 6904159"/>
              <a:gd name="connsiteY4" fmla="*/ 0 h 6858000"/>
              <a:gd name="connsiteX0" fmla="*/ 0 w 7072972"/>
              <a:gd name="connsiteY0" fmla="*/ 0 h 6858000"/>
              <a:gd name="connsiteX1" fmla="*/ 7072972 w 7072972"/>
              <a:gd name="connsiteY1" fmla="*/ 1890052 h 6858000"/>
              <a:gd name="connsiteX2" fmla="*/ 3307176 w 7072972"/>
              <a:gd name="connsiteY2" fmla="*/ 6858000 h 6858000"/>
              <a:gd name="connsiteX3" fmla="*/ 0 w 7072972"/>
              <a:gd name="connsiteY3" fmla="*/ 6858000 h 6858000"/>
              <a:gd name="connsiteX4" fmla="*/ 0 w 707297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2972" h="6858000">
                <a:moveTo>
                  <a:pt x="0" y="0"/>
                </a:moveTo>
                <a:lnTo>
                  <a:pt x="7072972" y="1890052"/>
                </a:lnTo>
                <a:lnTo>
                  <a:pt x="3307176" y="6858000"/>
                </a:lnTo>
                <a:lnTo>
                  <a:pt x="0" y="6858000"/>
                </a:lnTo>
                <a:lnTo>
                  <a:pt x="0" y="0"/>
                </a:lnTo>
                <a:close/>
              </a:path>
            </a:pathLst>
          </a:custGeom>
          <a:noFill/>
          <a:ln w="19050">
            <a:noFill/>
          </a:ln>
        </p:spPr>
      </p:pic>
      <p:cxnSp>
        <p:nvCxnSpPr>
          <p:cNvPr id="3" name="Straight Connector 2">
            <a:extLst>
              <a:ext uri="{FF2B5EF4-FFF2-40B4-BE49-F238E27FC236}">
                <a16:creationId xmlns:a16="http://schemas.microsoft.com/office/drawing/2014/main" id="{E75ABE82-E318-0248-42BF-F68D3D2082F0}"/>
              </a:ext>
            </a:extLst>
          </p:cNvPr>
          <p:cNvCxnSpPr>
            <a:cxnSpLocks/>
          </p:cNvCxnSpPr>
          <p:nvPr/>
        </p:nvCxnSpPr>
        <p:spPr>
          <a:xfrm>
            <a:off x="0" y="294408"/>
            <a:ext cx="11844702"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4E87039-97D4-4DF2-B41D-88AB65741F96}"/>
              </a:ext>
            </a:extLst>
          </p:cNvPr>
          <p:cNvCxnSpPr>
            <a:cxnSpLocks/>
          </p:cNvCxnSpPr>
          <p:nvPr/>
        </p:nvCxnSpPr>
        <p:spPr>
          <a:xfrm>
            <a:off x="0" y="6563591"/>
            <a:ext cx="1185772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F7E111A-E5C5-40BA-8431-BCE3DCB5CF98}"/>
              </a:ext>
            </a:extLst>
          </p:cNvPr>
          <p:cNvCxnSpPr>
            <a:cxnSpLocks/>
          </p:cNvCxnSpPr>
          <p:nvPr/>
        </p:nvCxnSpPr>
        <p:spPr>
          <a:xfrm flipV="1">
            <a:off x="11857724" y="294408"/>
            <a:ext cx="0" cy="6269183"/>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532CE97-3FF8-65A2-54FF-9C1402274CD1}"/>
              </a:ext>
            </a:extLst>
          </p:cNvPr>
          <p:cNvSpPr txBox="1"/>
          <p:nvPr/>
        </p:nvSpPr>
        <p:spPr>
          <a:xfrm>
            <a:off x="2511781" y="294408"/>
            <a:ext cx="7529681" cy="584775"/>
          </a:xfrm>
          <a:prstGeom prst="rect">
            <a:avLst/>
          </a:prstGeom>
          <a:noFill/>
        </p:spPr>
        <p:txBody>
          <a:bodyPr wrap="square" rtlCol="0">
            <a:spAutoFit/>
          </a:bodyPr>
          <a:lstStyle/>
          <a:p>
            <a:r>
              <a:rPr lang="en-GB" sz="3200" b="1" dirty="0">
                <a:solidFill>
                  <a:srgbClr val="0070C0"/>
                </a:solidFill>
              </a:rPr>
              <a:t>Why the Information System matter</a:t>
            </a:r>
          </a:p>
        </p:txBody>
      </p:sp>
      <p:sp>
        <p:nvSpPr>
          <p:cNvPr id="15" name="TextBox 14">
            <a:extLst>
              <a:ext uri="{FF2B5EF4-FFF2-40B4-BE49-F238E27FC236}">
                <a16:creationId xmlns:a16="http://schemas.microsoft.com/office/drawing/2014/main" id="{78AD45DB-1C5D-E27E-141A-29349864EB5D}"/>
              </a:ext>
            </a:extLst>
          </p:cNvPr>
          <p:cNvSpPr txBox="1"/>
          <p:nvPr/>
        </p:nvSpPr>
        <p:spPr>
          <a:xfrm>
            <a:off x="4409886" y="1235417"/>
            <a:ext cx="7434816" cy="1685846"/>
          </a:xfrm>
          <a:prstGeom prst="rect">
            <a:avLst/>
          </a:prstGeom>
          <a:noFill/>
        </p:spPr>
        <p:txBody>
          <a:bodyPr wrap="square">
            <a:spAutoFit/>
          </a:bodyPr>
          <a:lstStyle/>
          <a:p>
            <a:pPr>
              <a:lnSpc>
                <a:spcPct val="150000"/>
              </a:lnSpc>
            </a:pPr>
            <a:r>
              <a:rPr lang="en-US" sz="2400" b="0" i="0" dirty="0">
                <a:solidFill>
                  <a:srgbClr val="3A4F66"/>
                </a:solidFill>
                <a:effectLst/>
              </a:rPr>
              <a:t>“Information systems are essential tools that enable organizations to manage data effectively, streamline operations, and enhance decision-making processes”</a:t>
            </a:r>
            <a:endParaRPr lang="en-GB" sz="2400" dirty="0"/>
          </a:p>
        </p:txBody>
      </p:sp>
      <p:sp>
        <p:nvSpPr>
          <p:cNvPr id="16" name="TextBox 15">
            <a:extLst>
              <a:ext uri="{FF2B5EF4-FFF2-40B4-BE49-F238E27FC236}">
                <a16:creationId xmlns:a16="http://schemas.microsoft.com/office/drawing/2014/main" id="{EAAE0C47-5D44-6510-3D28-46DCB8390F94}"/>
              </a:ext>
            </a:extLst>
          </p:cNvPr>
          <p:cNvSpPr txBox="1"/>
          <p:nvPr/>
        </p:nvSpPr>
        <p:spPr>
          <a:xfrm>
            <a:off x="3665689" y="894217"/>
            <a:ext cx="3863947" cy="461665"/>
          </a:xfrm>
          <a:prstGeom prst="rect">
            <a:avLst/>
          </a:prstGeom>
          <a:noFill/>
        </p:spPr>
        <p:txBody>
          <a:bodyPr wrap="square" rtlCol="0">
            <a:spAutoFit/>
          </a:bodyPr>
          <a:lstStyle/>
          <a:p>
            <a:r>
              <a:rPr lang="en-GB" sz="2400" dirty="0">
                <a:solidFill>
                  <a:schemeClr val="tx2">
                    <a:lumMod val="75000"/>
                  </a:schemeClr>
                </a:solidFill>
              </a:rPr>
              <a:t>According to Harris (2025):</a:t>
            </a:r>
          </a:p>
        </p:txBody>
      </p:sp>
      <p:sp>
        <p:nvSpPr>
          <p:cNvPr id="17" name="TextBox 16">
            <a:extLst>
              <a:ext uri="{FF2B5EF4-FFF2-40B4-BE49-F238E27FC236}">
                <a16:creationId xmlns:a16="http://schemas.microsoft.com/office/drawing/2014/main" id="{F4F01164-B712-BBD3-E825-360AD4101464}"/>
              </a:ext>
            </a:extLst>
          </p:cNvPr>
          <p:cNvSpPr txBox="1"/>
          <p:nvPr/>
        </p:nvSpPr>
        <p:spPr>
          <a:xfrm>
            <a:off x="3665689" y="3296259"/>
            <a:ext cx="8314108" cy="3347840"/>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solidFill>
                  <a:schemeClr val="tx2">
                    <a:lumMod val="75000"/>
                  </a:schemeClr>
                </a:solidFill>
              </a:rPr>
              <a:t>Companies using advanced analytics are 23x more likely to acquire and 6x more likely to retain customers, according to McKinsey research.</a:t>
            </a:r>
          </a:p>
          <a:p>
            <a:pPr marL="342900" indent="-342900">
              <a:lnSpc>
                <a:spcPct val="150000"/>
              </a:lnSpc>
              <a:buFont typeface="Arial" panose="020B0604020202020204" pitchFamily="34" charset="0"/>
              <a:buChar char="•"/>
            </a:pPr>
            <a:r>
              <a:rPr lang="en-US" sz="2400" dirty="0">
                <a:solidFill>
                  <a:schemeClr val="tx2">
                    <a:lumMod val="75000"/>
                  </a:schemeClr>
                </a:solidFill>
              </a:rPr>
              <a:t>“Mid-market enterprises see 200 to 400% ROI over three years with faster payback periods of 8 to 15 months”</a:t>
            </a:r>
          </a:p>
          <a:p>
            <a:pPr>
              <a:lnSpc>
                <a:spcPct val="150000"/>
              </a:lnSpc>
            </a:pPr>
            <a:r>
              <a:rPr lang="en-US" sz="2400" dirty="0">
                <a:solidFill>
                  <a:schemeClr val="tx2">
                    <a:lumMod val="75000"/>
                  </a:schemeClr>
                </a:solidFill>
              </a:rPr>
              <a:t>                                                                    (</a:t>
            </a:r>
            <a:r>
              <a:rPr lang="en-US" dirty="0">
                <a:solidFill>
                  <a:schemeClr val="tx2">
                    <a:lumMod val="75000"/>
                  </a:schemeClr>
                </a:solidFill>
              </a:rPr>
              <a:t>McCarthy,2025)</a:t>
            </a:r>
            <a:endParaRPr lang="en-GB" dirty="0">
              <a:solidFill>
                <a:schemeClr val="tx2">
                  <a:lumMod val="75000"/>
                </a:schemeClr>
              </a:solidFill>
            </a:endParaRPr>
          </a:p>
        </p:txBody>
      </p:sp>
    </p:spTree>
    <p:extLst>
      <p:ext uri="{BB962C8B-B14F-4D97-AF65-F5344CB8AC3E}">
        <p14:creationId xmlns:p14="http://schemas.microsoft.com/office/powerpoint/2010/main" val="1742988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Closeup photo of a part of a circuit board">
            <a:extLst>
              <a:ext uri="{FF2B5EF4-FFF2-40B4-BE49-F238E27FC236}">
                <a16:creationId xmlns:a16="http://schemas.microsoft.com/office/drawing/2014/main" id="{D969CAF1-DF93-4528-598A-51FBAD9FFA2C}"/>
              </a:ext>
            </a:extLst>
          </p:cNvPr>
          <p:cNvPicPr>
            <a:picLocks noGrp="1" noChangeAspect="1"/>
          </p:cNvPicPr>
          <p:nvPr>
            <p:ph type="pic" sz="quarter" idx="10"/>
          </p:nvPr>
        </p:nvPicPr>
        <p:blipFill>
          <a:blip r:embed="rId2">
            <a:lum bright="70000" contrast="-70000"/>
            <a:extLst>
              <a:ext uri="{28A0092B-C50C-407E-A947-70E740481C1C}">
                <a14:useLocalDpi xmlns:a14="http://schemas.microsoft.com/office/drawing/2010/main" val="0"/>
              </a:ext>
            </a:extLst>
          </a:blip>
          <a:srcRect l="9317" r="14056" b="1"/>
          <a:stretch>
            <a:fillRect/>
          </a:stretch>
        </p:blipFill>
        <p:spPr>
          <a:xfrm rot="19172899">
            <a:off x="5934699" y="1155876"/>
            <a:ext cx="6564511" cy="4687894"/>
          </a:xfrm>
          <a:prstGeom prst="ellipse">
            <a:avLst/>
          </a:prstGeom>
          <a:ln>
            <a:noFill/>
          </a:ln>
          <a:effectLst>
            <a:softEdge rad="112500"/>
          </a:effectLst>
        </p:spPr>
      </p:pic>
      <p:cxnSp>
        <p:nvCxnSpPr>
          <p:cNvPr id="4" name="Straight Connector 3">
            <a:extLst>
              <a:ext uri="{FF2B5EF4-FFF2-40B4-BE49-F238E27FC236}">
                <a16:creationId xmlns:a16="http://schemas.microsoft.com/office/drawing/2014/main" id="{C3692EC7-DCD3-7241-7A33-3109E6DBE973}"/>
              </a:ext>
            </a:extLst>
          </p:cNvPr>
          <p:cNvCxnSpPr>
            <a:cxnSpLocks/>
          </p:cNvCxnSpPr>
          <p:nvPr/>
        </p:nvCxnSpPr>
        <p:spPr>
          <a:xfrm>
            <a:off x="451556" y="383822"/>
            <a:ext cx="0" cy="615244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1713078-4E61-19F1-3CAA-86088C2B5A71}"/>
              </a:ext>
            </a:extLst>
          </p:cNvPr>
          <p:cNvCxnSpPr>
            <a:cxnSpLocks/>
          </p:cNvCxnSpPr>
          <p:nvPr/>
        </p:nvCxnSpPr>
        <p:spPr>
          <a:xfrm flipV="1">
            <a:off x="451556" y="6474178"/>
            <a:ext cx="11740444" cy="79022"/>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66EC92A-5F7F-81E9-3861-D9B624FD3E2F}"/>
              </a:ext>
            </a:extLst>
          </p:cNvPr>
          <p:cNvSpPr txBox="1"/>
          <p:nvPr/>
        </p:nvSpPr>
        <p:spPr>
          <a:xfrm>
            <a:off x="-426235" y="383822"/>
            <a:ext cx="11480782" cy="1077218"/>
          </a:xfrm>
          <a:prstGeom prst="rect">
            <a:avLst/>
          </a:prstGeom>
          <a:noFill/>
        </p:spPr>
        <p:txBody>
          <a:bodyPr wrap="square" rtlCol="0">
            <a:spAutoFit/>
          </a:bodyPr>
          <a:lstStyle/>
          <a:p>
            <a:pPr algn="ctr"/>
            <a:r>
              <a:rPr lang="en-GB" sz="3200" b="1" dirty="0">
                <a:solidFill>
                  <a:srgbClr val="0070C0"/>
                </a:solidFill>
              </a:rPr>
              <a:t>The Strategic Role of Information Systems in          Operational Efficiency</a:t>
            </a:r>
          </a:p>
        </p:txBody>
      </p:sp>
      <p:sp>
        <p:nvSpPr>
          <p:cNvPr id="15" name="TextBox 14">
            <a:extLst>
              <a:ext uri="{FF2B5EF4-FFF2-40B4-BE49-F238E27FC236}">
                <a16:creationId xmlns:a16="http://schemas.microsoft.com/office/drawing/2014/main" id="{7EBED837-9719-B7C4-F95B-17126724EEAF}"/>
              </a:ext>
            </a:extLst>
          </p:cNvPr>
          <p:cNvSpPr txBox="1"/>
          <p:nvPr/>
        </p:nvSpPr>
        <p:spPr>
          <a:xfrm>
            <a:off x="899326" y="1712534"/>
            <a:ext cx="9821221" cy="390183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solidFill>
                  <a:schemeClr val="accent1">
                    <a:lumMod val="75000"/>
                  </a:schemeClr>
                </a:solidFill>
              </a:rPr>
              <a:t>Improve efficiency through automation</a:t>
            </a:r>
          </a:p>
          <a:p>
            <a:pPr marL="285750" indent="-285750">
              <a:lnSpc>
                <a:spcPct val="150000"/>
              </a:lnSpc>
              <a:buFont typeface="Arial" panose="020B0604020202020204" pitchFamily="34" charset="0"/>
              <a:buChar char="•"/>
            </a:pPr>
            <a:r>
              <a:rPr lang="en-GB" sz="2400" dirty="0">
                <a:solidFill>
                  <a:schemeClr val="accent1">
                    <a:lumMod val="75000"/>
                  </a:schemeClr>
                </a:solidFill>
              </a:rPr>
              <a:t>Drive informed decision-making (access to real-time data)</a:t>
            </a:r>
          </a:p>
          <a:p>
            <a:pPr marL="285750" indent="-285750">
              <a:lnSpc>
                <a:spcPct val="150000"/>
              </a:lnSpc>
              <a:buFont typeface="Arial" panose="020B0604020202020204" pitchFamily="34" charset="0"/>
              <a:buChar char="•"/>
            </a:pPr>
            <a:r>
              <a:rPr lang="en-GB" sz="2400" dirty="0">
                <a:solidFill>
                  <a:schemeClr val="accent1">
                    <a:lumMod val="75000"/>
                  </a:schemeClr>
                </a:solidFill>
              </a:rPr>
              <a:t>Improve communication within and between departments</a:t>
            </a:r>
          </a:p>
          <a:p>
            <a:pPr marL="285750" indent="-285750">
              <a:lnSpc>
                <a:spcPct val="150000"/>
              </a:lnSpc>
              <a:buFont typeface="Arial" panose="020B0604020202020204" pitchFamily="34" charset="0"/>
              <a:buChar char="•"/>
            </a:pPr>
            <a:r>
              <a:rPr lang="en-GB" sz="2400" dirty="0">
                <a:solidFill>
                  <a:schemeClr val="accent1">
                    <a:lumMod val="75000"/>
                  </a:schemeClr>
                </a:solidFill>
              </a:rPr>
              <a:t>Optimise resource allocation</a:t>
            </a:r>
          </a:p>
          <a:p>
            <a:pPr marL="285750" indent="-285750">
              <a:lnSpc>
                <a:spcPct val="150000"/>
              </a:lnSpc>
              <a:buFont typeface="Arial" panose="020B0604020202020204" pitchFamily="34" charset="0"/>
              <a:buChar char="•"/>
            </a:pPr>
            <a:r>
              <a:rPr lang="en-GB" sz="2400" dirty="0">
                <a:solidFill>
                  <a:schemeClr val="accent1">
                    <a:lumMod val="75000"/>
                  </a:schemeClr>
                </a:solidFill>
              </a:rPr>
              <a:t>Organisational resilience-enable rapid adaptation to the market</a:t>
            </a:r>
          </a:p>
          <a:p>
            <a:pPr marL="285750" indent="-285750">
              <a:lnSpc>
                <a:spcPct val="150000"/>
              </a:lnSpc>
              <a:buFont typeface="Arial" panose="020B0604020202020204" pitchFamily="34" charset="0"/>
              <a:buChar char="•"/>
            </a:pPr>
            <a:r>
              <a:rPr lang="en-GB" sz="2400" dirty="0">
                <a:solidFill>
                  <a:schemeClr val="accent1">
                    <a:lumMod val="75000"/>
                  </a:schemeClr>
                </a:solidFill>
              </a:rPr>
              <a:t>Customer centricity using CRM system </a:t>
            </a:r>
          </a:p>
          <a:p>
            <a:pPr marL="285750" indent="-285750">
              <a:lnSpc>
                <a:spcPct val="150000"/>
              </a:lnSpc>
              <a:buFont typeface="Arial" panose="020B0604020202020204" pitchFamily="34" charset="0"/>
              <a:buChar char="•"/>
            </a:pPr>
            <a:r>
              <a:rPr lang="en-GB" sz="2400" dirty="0">
                <a:solidFill>
                  <a:schemeClr val="accent1">
                    <a:lumMod val="75000"/>
                  </a:schemeClr>
                </a:solidFill>
              </a:rPr>
              <a:t>Provide specialised tools to measure performance</a:t>
            </a:r>
          </a:p>
        </p:txBody>
      </p:sp>
    </p:spTree>
    <p:extLst>
      <p:ext uri="{BB962C8B-B14F-4D97-AF65-F5344CB8AC3E}">
        <p14:creationId xmlns:p14="http://schemas.microsoft.com/office/powerpoint/2010/main" val="1785484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5000"/>
            <a:lum/>
          </a:blip>
          <a:srcRect/>
          <a:stretch>
            <a:fillRect t="-9000" b="-9000"/>
          </a:stretch>
        </a:blip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5EA92CF4-DA0D-A23C-25E1-50CDF7E8BA5B}"/>
              </a:ext>
            </a:extLst>
          </p:cNvPr>
          <p:cNvCxnSpPr>
            <a:cxnSpLocks/>
          </p:cNvCxnSpPr>
          <p:nvPr/>
        </p:nvCxnSpPr>
        <p:spPr>
          <a:xfrm>
            <a:off x="414867" y="310444"/>
            <a:ext cx="0" cy="623632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A546B5E3-19F2-6AE6-4AF1-115A5E39F147}"/>
              </a:ext>
            </a:extLst>
          </p:cNvPr>
          <p:cNvCxnSpPr>
            <a:cxnSpLocks/>
          </p:cNvCxnSpPr>
          <p:nvPr/>
        </p:nvCxnSpPr>
        <p:spPr>
          <a:xfrm>
            <a:off x="11904133" y="310839"/>
            <a:ext cx="0" cy="623632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3E7A392A-6BAB-FA92-8457-7E2CA46A4094}"/>
              </a:ext>
            </a:extLst>
          </p:cNvPr>
          <p:cNvCxnSpPr>
            <a:cxnSpLocks/>
          </p:cNvCxnSpPr>
          <p:nvPr/>
        </p:nvCxnSpPr>
        <p:spPr>
          <a:xfrm flipH="1">
            <a:off x="414867" y="6547161"/>
            <a:ext cx="11463866"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E2B9DEE-D160-E6BA-64E4-E7EC15ECC6F5}"/>
              </a:ext>
            </a:extLst>
          </p:cNvPr>
          <p:cNvCxnSpPr>
            <a:cxnSpLocks/>
          </p:cNvCxnSpPr>
          <p:nvPr/>
        </p:nvCxnSpPr>
        <p:spPr>
          <a:xfrm flipH="1">
            <a:off x="440267" y="310444"/>
            <a:ext cx="1146386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16011-7F38-F650-30F0-EB5154F362B7}"/>
              </a:ext>
            </a:extLst>
          </p:cNvPr>
          <p:cNvSpPr/>
          <p:nvPr/>
        </p:nvSpPr>
        <p:spPr>
          <a:xfrm>
            <a:off x="1927400" y="310051"/>
            <a:ext cx="10264596" cy="2997589"/>
          </a:xfrm>
          <a:prstGeom prst="rect">
            <a:avLst/>
          </a:prstGeom>
          <a:solidFill>
            <a:schemeClr val="bg1">
              <a:lumMod val="95000"/>
              <a:alpha val="6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32FDB397-5D22-2B9D-8D8E-8AC2123081F9}"/>
              </a:ext>
            </a:extLst>
          </p:cNvPr>
          <p:cNvSpPr/>
          <p:nvPr/>
        </p:nvSpPr>
        <p:spPr>
          <a:xfrm>
            <a:off x="0" y="3378179"/>
            <a:ext cx="9267450" cy="3117766"/>
          </a:xfrm>
          <a:prstGeom prst="rect">
            <a:avLst/>
          </a:prstGeom>
          <a:solidFill>
            <a:schemeClr val="bg1">
              <a:lumMod val="95000"/>
              <a:alpha val="6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CC2FD578-BEB2-BA95-D452-1E47EAD9157C}"/>
              </a:ext>
            </a:extLst>
          </p:cNvPr>
          <p:cNvSpPr txBox="1"/>
          <p:nvPr/>
        </p:nvSpPr>
        <p:spPr>
          <a:xfrm>
            <a:off x="2334638" y="431805"/>
            <a:ext cx="8375514" cy="584775"/>
          </a:xfrm>
          <a:prstGeom prst="rect">
            <a:avLst/>
          </a:prstGeom>
          <a:noFill/>
          <a:ln>
            <a:noFill/>
          </a:ln>
        </p:spPr>
        <p:txBody>
          <a:bodyPr wrap="square" rtlCol="0">
            <a:spAutoFit/>
          </a:bodyPr>
          <a:lstStyle/>
          <a:p>
            <a:r>
              <a:rPr lang="en-GB" sz="3200" b="1" dirty="0">
                <a:solidFill>
                  <a:srgbClr val="0070C0"/>
                </a:solidFill>
              </a:rPr>
              <a:t> Core Information Systems Architecture</a:t>
            </a:r>
          </a:p>
        </p:txBody>
      </p:sp>
      <p:sp>
        <p:nvSpPr>
          <p:cNvPr id="17" name="TextBox 16">
            <a:extLst>
              <a:ext uri="{FF2B5EF4-FFF2-40B4-BE49-F238E27FC236}">
                <a16:creationId xmlns:a16="http://schemas.microsoft.com/office/drawing/2014/main" id="{9E51D315-1692-E3EB-01CC-597E6004128B}"/>
              </a:ext>
            </a:extLst>
          </p:cNvPr>
          <p:cNvSpPr txBox="1"/>
          <p:nvPr/>
        </p:nvSpPr>
        <p:spPr>
          <a:xfrm>
            <a:off x="1927400" y="1016580"/>
            <a:ext cx="10264596" cy="2239844"/>
          </a:xfrm>
          <a:prstGeom prst="rect">
            <a:avLst/>
          </a:prstGeom>
          <a:noFill/>
          <a:ln>
            <a:noFill/>
          </a:ln>
          <a:effectLst/>
        </p:spPr>
        <p:txBody>
          <a:bodyPr wrap="square" rtlCol="0">
            <a:spAutoFit/>
          </a:bodyPr>
          <a:lstStyle/>
          <a:p>
            <a:pPr>
              <a:lnSpc>
                <a:spcPct val="150000"/>
              </a:lnSpc>
            </a:pPr>
            <a:r>
              <a:rPr lang="en-GB" sz="2400" b="1" dirty="0">
                <a:solidFill>
                  <a:srgbClr val="0070C0"/>
                </a:solidFill>
              </a:rPr>
              <a:t>Operational</a:t>
            </a:r>
            <a:r>
              <a:rPr lang="en-GB" sz="2400" dirty="0">
                <a:solidFill>
                  <a:schemeClr val="tx2">
                    <a:lumMod val="75000"/>
                  </a:schemeClr>
                </a:solidFill>
              </a:rPr>
              <a:t> </a:t>
            </a:r>
            <a:r>
              <a:rPr lang="en-GB" sz="2400" b="1" dirty="0">
                <a:solidFill>
                  <a:srgbClr val="0070C0"/>
                </a:solidFill>
              </a:rPr>
              <a:t>Level</a:t>
            </a:r>
            <a:r>
              <a:rPr lang="en-GB" sz="2400" dirty="0">
                <a:solidFill>
                  <a:schemeClr val="tx2">
                    <a:lumMod val="75000"/>
                  </a:schemeClr>
                </a:solidFill>
              </a:rPr>
              <a:t> (</a:t>
            </a:r>
            <a:r>
              <a:rPr lang="en-GB" sz="2400" dirty="0">
                <a:solidFill>
                  <a:srgbClr val="0070C0"/>
                </a:solidFill>
              </a:rPr>
              <a:t>TPS</a:t>
            </a:r>
            <a:r>
              <a:rPr lang="en-GB" sz="2400" dirty="0">
                <a:solidFill>
                  <a:schemeClr val="tx2">
                    <a:lumMod val="75000"/>
                  </a:schemeClr>
                </a:solidFill>
              </a:rPr>
              <a:t>): Handle daily operations and routine workflow</a:t>
            </a:r>
          </a:p>
          <a:p>
            <a:pPr>
              <a:lnSpc>
                <a:spcPct val="150000"/>
              </a:lnSpc>
            </a:pPr>
            <a:r>
              <a:rPr lang="en-GB" sz="2400" b="1" dirty="0">
                <a:solidFill>
                  <a:srgbClr val="0070C0"/>
                </a:solidFill>
              </a:rPr>
              <a:t>Management</a:t>
            </a:r>
            <a:r>
              <a:rPr lang="en-GB" sz="2400" dirty="0">
                <a:solidFill>
                  <a:schemeClr val="tx2">
                    <a:lumMod val="75000"/>
                  </a:schemeClr>
                </a:solidFill>
              </a:rPr>
              <a:t> </a:t>
            </a:r>
            <a:r>
              <a:rPr lang="en-GB" sz="2400" b="1" dirty="0">
                <a:solidFill>
                  <a:srgbClr val="0070C0"/>
                </a:solidFill>
              </a:rPr>
              <a:t>Level</a:t>
            </a:r>
            <a:r>
              <a:rPr lang="en-GB" sz="2400" dirty="0">
                <a:solidFill>
                  <a:schemeClr val="tx2">
                    <a:lumMod val="75000"/>
                  </a:schemeClr>
                </a:solidFill>
              </a:rPr>
              <a:t> (</a:t>
            </a:r>
            <a:r>
              <a:rPr lang="en-GB" sz="2400" dirty="0">
                <a:solidFill>
                  <a:srgbClr val="0070C0"/>
                </a:solidFill>
              </a:rPr>
              <a:t>MIS</a:t>
            </a:r>
            <a:r>
              <a:rPr lang="en-GB" sz="2400" dirty="0">
                <a:solidFill>
                  <a:schemeClr val="tx2">
                    <a:lumMod val="75000"/>
                  </a:schemeClr>
                </a:solidFill>
              </a:rPr>
              <a:t>, </a:t>
            </a:r>
            <a:r>
              <a:rPr lang="en-GB" sz="2400" dirty="0">
                <a:solidFill>
                  <a:srgbClr val="0070C0"/>
                </a:solidFill>
              </a:rPr>
              <a:t>DSS</a:t>
            </a:r>
            <a:r>
              <a:rPr lang="en-GB" sz="2400" dirty="0">
                <a:solidFill>
                  <a:schemeClr val="tx2">
                    <a:lumMod val="75000"/>
                  </a:schemeClr>
                </a:solidFill>
              </a:rPr>
              <a:t>): Support reporting,  control, and analytical                  decision-making</a:t>
            </a:r>
          </a:p>
          <a:p>
            <a:pPr>
              <a:lnSpc>
                <a:spcPct val="150000"/>
              </a:lnSpc>
            </a:pPr>
            <a:r>
              <a:rPr lang="en-GB" sz="2400" b="1" dirty="0">
                <a:solidFill>
                  <a:srgbClr val="0070C0"/>
                </a:solidFill>
              </a:rPr>
              <a:t>Strategic</a:t>
            </a:r>
            <a:r>
              <a:rPr lang="en-GB" sz="2400" dirty="0">
                <a:solidFill>
                  <a:schemeClr val="tx2">
                    <a:lumMod val="75000"/>
                  </a:schemeClr>
                </a:solidFill>
              </a:rPr>
              <a:t> </a:t>
            </a:r>
            <a:r>
              <a:rPr lang="en-GB" sz="2400" b="1" dirty="0">
                <a:solidFill>
                  <a:srgbClr val="0070C0"/>
                </a:solidFill>
              </a:rPr>
              <a:t>Level</a:t>
            </a:r>
            <a:r>
              <a:rPr lang="en-GB" sz="2400" dirty="0">
                <a:solidFill>
                  <a:schemeClr val="tx2">
                    <a:lumMod val="75000"/>
                  </a:schemeClr>
                </a:solidFill>
              </a:rPr>
              <a:t> (</a:t>
            </a:r>
            <a:r>
              <a:rPr lang="en-GB" sz="2400" dirty="0">
                <a:solidFill>
                  <a:srgbClr val="0070C0"/>
                </a:solidFill>
              </a:rPr>
              <a:t>EIS</a:t>
            </a:r>
            <a:r>
              <a:rPr lang="en-GB" sz="2400" dirty="0">
                <a:solidFill>
                  <a:schemeClr val="tx2">
                    <a:lumMod val="75000"/>
                  </a:schemeClr>
                </a:solidFill>
              </a:rPr>
              <a:t>): Provide high-level insights for long-term planning</a:t>
            </a:r>
          </a:p>
        </p:txBody>
      </p:sp>
      <p:sp>
        <p:nvSpPr>
          <p:cNvPr id="18" name="TextBox 17">
            <a:extLst>
              <a:ext uri="{FF2B5EF4-FFF2-40B4-BE49-F238E27FC236}">
                <a16:creationId xmlns:a16="http://schemas.microsoft.com/office/drawing/2014/main" id="{A35AE2C7-548C-E842-2411-DD07CF626332}"/>
              </a:ext>
            </a:extLst>
          </p:cNvPr>
          <p:cNvSpPr txBox="1"/>
          <p:nvPr/>
        </p:nvSpPr>
        <p:spPr>
          <a:xfrm>
            <a:off x="544055" y="3549966"/>
            <a:ext cx="8594208" cy="3347840"/>
          </a:xfrm>
          <a:prstGeom prst="rect">
            <a:avLst/>
          </a:prstGeom>
          <a:noFill/>
        </p:spPr>
        <p:txBody>
          <a:bodyPr wrap="square" rtlCol="0">
            <a:spAutoFit/>
          </a:bodyPr>
          <a:lstStyle/>
          <a:p>
            <a:pPr>
              <a:lnSpc>
                <a:spcPct val="150000"/>
              </a:lnSpc>
            </a:pPr>
            <a:r>
              <a:rPr lang="en-GB" sz="2400" b="1" dirty="0">
                <a:solidFill>
                  <a:srgbClr val="0070C0"/>
                </a:solidFill>
              </a:rPr>
              <a:t>Enterprise-wide</a:t>
            </a:r>
            <a:r>
              <a:rPr lang="en-GB" sz="2400" dirty="0">
                <a:solidFill>
                  <a:schemeClr val="tx2">
                    <a:lumMod val="75000"/>
                  </a:schemeClr>
                </a:solidFill>
              </a:rPr>
              <a:t> (</a:t>
            </a:r>
            <a:r>
              <a:rPr lang="en-GB" sz="2400" dirty="0">
                <a:solidFill>
                  <a:srgbClr val="0070C0"/>
                </a:solidFill>
              </a:rPr>
              <a:t>ERP</a:t>
            </a:r>
            <a:r>
              <a:rPr lang="en-GB" sz="2400" dirty="0">
                <a:solidFill>
                  <a:schemeClr val="tx2">
                    <a:lumMod val="75000"/>
                  </a:schemeClr>
                </a:solidFill>
              </a:rPr>
              <a:t>): Integrate all departments into a single, unified platform</a:t>
            </a:r>
          </a:p>
          <a:p>
            <a:pPr>
              <a:lnSpc>
                <a:spcPct val="150000"/>
              </a:lnSpc>
            </a:pPr>
            <a:r>
              <a:rPr lang="en-GB" sz="2400" b="1" dirty="0">
                <a:solidFill>
                  <a:srgbClr val="0070C0"/>
                </a:solidFill>
              </a:rPr>
              <a:t>Customer Relationship Management(CRM)system</a:t>
            </a:r>
          </a:p>
          <a:p>
            <a:pPr>
              <a:lnSpc>
                <a:spcPct val="150000"/>
              </a:lnSpc>
            </a:pPr>
            <a:r>
              <a:rPr lang="en-GB" sz="2400" b="1" dirty="0">
                <a:solidFill>
                  <a:srgbClr val="0070C0"/>
                </a:solidFill>
              </a:rPr>
              <a:t>Supply Chain Management(SCM) system</a:t>
            </a:r>
          </a:p>
          <a:p>
            <a:pPr>
              <a:lnSpc>
                <a:spcPct val="150000"/>
              </a:lnSpc>
            </a:pPr>
            <a:r>
              <a:rPr lang="en-GB" sz="2400" b="1" dirty="0">
                <a:solidFill>
                  <a:srgbClr val="0070C0"/>
                </a:solidFill>
              </a:rPr>
              <a:t>Knowledge Management System(KMS)</a:t>
            </a:r>
          </a:p>
          <a:p>
            <a:pPr>
              <a:lnSpc>
                <a:spcPct val="150000"/>
              </a:lnSpc>
            </a:pPr>
            <a:endParaRPr lang="en-GB" sz="2400" dirty="0">
              <a:solidFill>
                <a:schemeClr val="tx2">
                  <a:lumMod val="75000"/>
                </a:schemeClr>
              </a:solidFill>
            </a:endParaRPr>
          </a:p>
        </p:txBody>
      </p:sp>
    </p:spTree>
    <p:extLst>
      <p:ext uri="{BB962C8B-B14F-4D97-AF65-F5344CB8AC3E}">
        <p14:creationId xmlns:p14="http://schemas.microsoft.com/office/powerpoint/2010/main" val="1531459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F37881-BD3D-4F66-1943-E081576A336D}"/>
              </a:ext>
            </a:extLst>
          </p:cNvPr>
          <p:cNvPicPr>
            <a:picLocks noChangeAspect="1"/>
          </p:cNvPicPr>
          <p:nvPr/>
        </p:nvPicPr>
        <p:blipFill>
          <a:blip r:embed="rId2">
            <a:duotone>
              <a:schemeClr val="accent4">
                <a:shade val="45000"/>
                <a:satMod val="135000"/>
              </a:schemeClr>
              <a:prstClr val="white"/>
            </a:duotone>
            <a:alphaModFix amt="35000"/>
            <a:extLst>
              <a:ext uri="{28A0092B-C50C-407E-A947-70E740481C1C}">
                <a14:useLocalDpi xmlns:a14="http://schemas.microsoft.com/office/drawing/2010/main" val="0"/>
              </a:ext>
            </a:extLst>
          </a:blip>
          <a:stretch>
            <a:fillRect/>
          </a:stretch>
        </p:blipFill>
        <p:spPr>
          <a:xfrm rot="20450047">
            <a:off x="4490607" y="1211047"/>
            <a:ext cx="7819852" cy="5546995"/>
          </a:xfrm>
          <a:prstGeom prst="ellipse">
            <a:avLst/>
          </a:prstGeom>
          <a:ln>
            <a:noFill/>
          </a:ln>
          <a:effectLst>
            <a:softEdge rad="112500"/>
          </a:effectLst>
        </p:spPr>
      </p:pic>
      <p:cxnSp>
        <p:nvCxnSpPr>
          <p:cNvPr id="3" name="Straight Connector 2">
            <a:extLst>
              <a:ext uri="{FF2B5EF4-FFF2-40B4-BE49-F238E27FC236}">
                <a16:creationId xmlns:a16="http://schemas.microsoft.com/office/drawing/2014/main" id="{733A9411-F6DC-2C45-2BAA-415DD27FC96B}"/>
              </a:ext>
            </a:extLst>
          </p:cNvPr>
          <p:cNvCxnSpPr>
            <a:cxnSpLocks/>
          </p:cNvCxnSpPr>
          <p:nvPr/>
        </p:nvCxnSpPr>
        <p:spPr>
          <a:xfrm>
            <a:off x="544286" y="642257"/>
            <a:ext cx="0" cy="587828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249625C-8A80-9419-D3C4-A25E70F5E8AD}"/>
              </a:ext>
            </a:extLst>
          </p:cNvPr>
          <p:cNvCxnSpPr>
            <a:cxnSpLocks/>
          </p:cNvCxnSpPr>
          <p:nvPr/>
        </p:nvCxnSpPr>
        <p:spPr>
          <a:xfrm flipH="1">
            <a:off x="533400" y="6520543"/>
            <a:ext cx="11658600"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EA160D3-40DE-4BC0-19EB-263B1148CC8C}"/>
              </a:ext>
            </a:extLst>
          </p:cNvPr>
          <p:cNvSpPr txBox="1"/>
          <p:nvPr/>
        </p:nvSpPr>
        <p:spPr>
          <a:xfrm>
            <a:off x="1208315" y="163285"/>
            <a:ext cx="9416142" cy="584775"/>
          </a:xfrm>
          <a:prstGeom prst="rect">
            <a:avLst/>
          </a:prstGeom>
          <a:noFill/>
        </p:spPr>
        <p:txBody>
          <a:bodyPr wrap="square" rtlCol="0">
            <a:spAutoFit/>
          </a:bodyPr>
          <a:lstStyle/>
          <a:p>
            <a:r>
              <a:rPr lang="en-GB" sz="3200" b="1" dirty="0">
                <a:solidFill>
                  <a:srgbClr val="0070C0"/>
                </a:solidFill>
              </a:rPr>
              <a:t>Core Information Systems: Purpose and impact</a:t>
            </a:r>
          </a:p>
        </p:txBody>
      </p:sp>
      <p:sp>
        <p:nvSpPr>
          <p:cNvPr id="12" name="TextBox 11">
            <a:extLst>
              <a:ext uri="{FF2B5EF4-FFF2-40B4-BE49-F238E27FC236}">
                <a16:creationId xmlns:a16="http://schemas.microsoft.com/office/drawing/2014/main" id="{99EF111F-3899-B9D7-F0D8-7931ED5039C0}"/>
              </a:ext>
            </a:extLst>
          </p:cNvPr>
          <p:cNvSpPr txBox="1"/>
          <p:nvPr/>
        </p:nvSpPr>
        <p:spPr>
          <a:xfrm>
            <a:off x="723695" y="821026"/>
            <a:ext cx="11606514" cy="6036974"/>
          </a:xfrm>
          <a:prstGeom prst="rect">
            <a:avLst/>
          </a:prstGeom>
          <a:noFill/>
        </p:spPr>
        <p:txBody>
          <a:bodyPr wrap="square" rtlCol="0">
            <a:spAutoFit/>
          </a:bodyPr>
          <a:lstStyle/>
          <a:p>
            <a:pPr>
              <a:lnSpc>
                <a:spcPct val="150000"/>
              </a:lnSpc>
            </a:pPr>
            <a:r>
              <a:rPr lang="en-GB" sz="2000" b="1" dirty="0">
                <a:solidFill>
                  <a:srgbClr val="0070C0"/>
                </a:solidFill>
              </a:rPr>
              <a:t>Transaction Processing System </a:t>
            </a:r>
            <a:r>
              <a:rPr lang="en-GB" sz="2000" dirty="0"/>
              <a:t>(TPS)  Purpose: automate daily routine transactions</a:t>
            </a:r>
          </a:p>
          <a:p>
            <a:pPr>
              <a:lnSpc>
                <a:spcPct val="150000"/>
              </a:lnSpc>
            </a:pPr>
            <a:r>
              <a:rPr lang="en-GB" sz="2000" dirty="0"/>
              <a:t>                                                         Impact: Ensure operational continuity and data integrity</a:t>
            </a:r>
          </a:p>
          <a:p>
            <a:pPr>
              <a:lnSpc>
                <a:spcPct val="150000"/>
              </a:lnSpc>
            </a:pPr>
            <a:r>
              <a:rPr lang="en-GB" sz="2000" b="1" dirty="0">
                <a:solidFill>
                  <a:srgbClr val="0070C0"/>
                </a:solidFill>
              </a:rPr>
              <a:t>Management Information System </a:t>
            </a:r>
            <a:r>
              <a:rPr lang="en-GB" sz="2000" dirty="0"/>
              <a:t>(MIS)  Purpose: Generate structured reports </a:t>
            </a:r>
          </a:p>
          <a:p>
            <a:pPr>
              <a:lnSpc>
                <a:spcPct val="150000"/>
              </a:lnSpc>
            </a:pPr>
            <a:r>
              <a:rPr lang="en-GB" sz="2000" dirty="0"/>
              <a:t>                                                         Impact: Facilitate tactical control, routine decision-making</a:t>
            </a:r>
          </a:p>
          <a:p>
            <a:pPr>
              <a:lnSpc>
                <a:spcPct val="150000"/>
              </a:lnSpc>
            </a:pPr>
            <a:r>
              <a:rPr lang="en-GB" sz="2000" b="1" dirty="0">
                <a:solidFill>
                  <a:srgbClr val="0070C0"/>
                </a:solidFill>
              </a:rPr>
              <a:t>Decision Support System</a:t>
            </a:r>
            <a:r>
              <a:rPr lang="en-GB" sz="2000" dirty="0"/>
              <a:t>(DSS)  Purpose: Model data to solve complex problems</a:t>
            </a:r>
          </a:p>
          <a:p>
            <a:pPr>
              <a:lnSpc>
                <a:spcPct val="150000"/>
              </a:lnSpc>
            </a:pPr>
            <a:r>
              <a:rPr lang="en-GB" sz="2000" dirty="0"/>
              <a:t>                                                Impact: Enhance analytical precision in unpredictable scenarios</a:t>
            </a:r>
          </a:p>
          <a:p>
            <a:pPr>
              <a:lnSpc>
                <a:spcPct val="150000"/>
              </a:lnSpc>
            </a:pPr>
            <a:r>
              <a:rPr lang="en-GB" sz="2000" b="1" dirty="0">
                <a:solidFill>
                  <a:srgbClr val="0070C0"/>
                </a:solidFill>
              </a:rPr>
              <a:t>Executive Information System </a:t>
            </a:r>
            <a:r>
              <a:rPr lang="en-GB" sz="2000" dirty="0"/>
              <a:t>(EIS)    Purpose: Provide high-level int/</a:t>
            </a:r>
            <a:r>
              <a:rPr lang="en-GB" sz="2000" dirty="0" err="1"/>
              <a:t>ext</a:t>
            </a:r>
            <a:r>
              <a:rPr lang="en-GB" sz="2000" dirty="0"/>
              <a:t> data</a:t>
            </a:r>
          </a:p>
          <a:p>
            <a:pPr>
              <a:lnSpc>
                <a:spcPct val="150000"/>
              </a:lnSpc>
            </a:pPr>
            <a:r>
              <a:rPr lang="en-GB" sz="2000" dirty="0"/>
              <a:t>                                                           Impact: Long-term plans and goals alignment</a:t>
            </a:r>
          </a:p>
          <a:p>
            <a:pPr>
              <a:lnSpc>
                <a:spcPct val="150000"/>
              </a:lnSpc>
            </a:pPr>
            <a:r>
              <a:rPr lang="en-GB" sz="2000" b="1" dirty="0">
                <a:solidFill>
                  <a:srgbClr val="0070C0"/>
                </a:solidFill>
              </a:rPr>
              <a:t>Enterprise Resource Planning </a:t>
            </a:r>
            <a:r>
              <a:rPr lang="en-GB" sz="2000" dirty="0"/>
              <a:t>(ERP)  Purpose: Integrate all functional areas into one database </a:t>
            </a:r>
          </a:p>
          <a:p>
            <a:pPr>
              <a:lnSpc>
                <a:spcPct val="150000"/>
              </a:lnSpc>
            </a:pPr>
            <a:r>
              <a:rPr lang="en-GB" sz="2000" dirty="0"/>
              <a:t>                                                Impact: Boost coordination, reduce costs, and improve visibility</a:t>
            </a:r>
          </a:p>
          <a:p>
            <a:pPr>
              <a:lnSpc>
                <a:spcPct val="150000"/>
              </a:lnSpc>
            </a:pPr>
            <a:r>
              <a:rPr lang="en-GB" sz="2000" b="1" dirty="0">
                <a:solidFill>
                  <a:srgbClr val="0070C0"/>
                </a:solidFill>
              </a:rPr>
              <a:t>Customer Relationship Management</a:t>
            </a:r>
            <a:r>
              <a:rPr lang="en-GB" sz="2000" dirty="0"/>
              <a:t>(CRM)  Purpose: Manage customer interactions/relationships</a:t>
            </a:r>
          </a:p>
          <a:p>
            <a:pPr>
              <a:lnSpc>
                <a:spcPct val="150000"/>
              </a:lnSpc>
            </a:pPr>
            <a:r>
              <a:rPr lang="en-GB" sz="2000" dirty="0"/>
              <a:t>                                                  Impact: Improve customer satisfaction, retention, and sale growth.</a:t>
            </a:r>
          </a:p>
          <a:p>
            <a:pPr>
              <a:lnSpc>
                <a:spcPct val="150000"/>
              </a:lnSpc>
            </a:pPr>
            <a:r>
              <a:rPr lang="en-GB" sz="2000" dirty="0"/>
              <a:t>                                                                                                                              (</a:t>
            </a:r>
            <a:r>
              <a:rPr lang="en-GB" sz="1600" dirty="0"/>
              <a:t>www</a:t>
            </a:r>
            <a:r>
              <a:rPr lang="en-GB" sz="2000" dirty="0"/>
              <a:t>.</a:t>
            </a:r>
            <a:r>
              <a:rPr lang="en-GB" sz="1600" dirty="0"/>
              <a:t>itsjack</a:t>
            </a:r>
            <a:r>
              <a:rPr lang="en-GB" sz="2000" dirty="0"/>
              <a:t>.</a:t>
            </a:r>
            <a:r>
              <a:rPr lang="en-GB" sz="1600" dirty="0"/>
              <a:t>com</a:t>
            </a:r>
            <a:r>
              <a:rPr lang="en-GB" sz="2000" dirty="0"/>
              <a:t> </a:t>
            </a:r>
            <a:r>
              <a:rPr lang="en-GB" sz="1600" dirty="0"/>
              <a:t>blog</a:t>
            </a:r>
            <a:r>
              <a:rPr lang="en-GB" sz="2000" dirty="0"/>
              <a:t>)</a:t>
            </a:r>
          </a:p>
        </p:txBody>
      </p:sp>
    </p:spTree>
    <p:extLst>
      <p:ext uri="{BB962C8B-B14F-4D97-AF65-F5344CB8AC3E}">
        <p14:creationId xmlns:p14="http://schemas.microsoft.com/office/powerpoint/2010/main" val="2876252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D9A8CDA-2B95-A368-EAC5-3F92C6BC4816}"/>
              </a:ext>
            </a:extLst>
          </p:cNvPr>
          <p:cNvPicPr>
            <a:picLocks noGrp="1" noChangeAspect="1"/>
          </p:cNvPicPr>
          <p:nvPr>
            <p:ph type="pic" idx="12"/>
          </p:nvPr>
        </p:nvPicPr>
        <p:blipFill>
          <a:blip r:embed="rId2">
            <a:alphaModFix amt="38000"/>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a:noFill/>
        </p:spPr>
      </p:pic>
      <p:cxnSp>
        <p:nvCxnSpPr>
          <p:cNvPr id="7" name="Straight Connector 6">
            <a:extLst>
              <a:ext uri="{FF2B5EF4-FFF2-40B4-BE49-F238E27FC236}">
                <a16:creationId xmlns:a16="http://schemas.microsoft.com/office/drawing/2014/main" id="{D0996AE9-6F47-3CDD-D2A4-65280A885C8A}"/>
              </a:ext>
            </a:extLst>
          </p:cNvPr>
          <p:cNvCxnSpPr>
            <a:cxnSpLocks/>
          </p:cNvCxnSpPr>
          <p:nvPr/>
        </p:nvCxnSpPr>
        <p:spPr>
          <a:xfrm>
            <a:off x="633721" y="482691"/>
            <a:ext cx="0" cy="608828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D408F2F-54A2-9CEA-6144-F5CF3D93EBC2}"/>
              </a:ext>
            </a:extLst>
          </p:cNvPr>
          <p:cNvCxnSpPr>
            <a:cxnSpLocks/>
          </p:cNvCxnSpPr>
          <p:nvPr/>
        </p:nvCxnSpPr>
        <p:spPr>
          <a:xfrm flipH="1">
            <a:off x="633721" y="6570975"/>
            <a:ext cx="11558279"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C4C125D9-4156-42D7-AB00-096CBB83A7A1}"/>
              </a:ext>
            </a:extLst>
          </p:cNvPr>
          <p:cNvSpPr txBox="1"/>
          <p:nvPr/>
        </p:nvSpPr>
        <p:spPr>
          <a:xfrm rot="16200000">
            <a:off x="-851919" y="2301003"/>
            <a:ext cx="2152890" cy="523220"/>
          </a:xfrm>
          <a:prstGeom prst="rect">
            <a:avLst/>
          </a:prstGeom>
          <a:noFill/>
        </p:spPr>
        <p:txBody>
          <a:bodyPr wrap="square" rtlCol="0">
            <a:spAutoFit/>
          </a:bodyPr>
          <a:lstStyle/>
          <a:p>
            <a:r>
              <a:rPr lang="en-GB" sz="2800" b="1" dirty="0">
                <a:solidFill>
                  <a:srgbClr val="0070C0"/>
                </a:solidFill>
              </a:rPr>
              <a:t>References</a:t>
            </a:r>
          </a:p>
        </p:txBody>
      </p:sp>
      <p:sp>
        <p:nvSpPr>
          <p:cNvPr id="15" name="TextBox 14">
            <a:extLst>
              <a:ext uri="{FF2B5EF4-FFF2-40B4-BE49-F238E27FC236}">
                <a16:creationId xmlns:a16="http://schemas.microsoft.com/office/drawing/2014/main" id="{232901D1-0816-5454-CE77-DB31F9E2DDDA}"/>
              </a:ext>
            </a:extLst>
          </p:cNvPr>
          <p:cNvSpPr txBox="1"/>
          <p:nvPr/>
        </p:nvSpPr>
        <p:spPr>
          <a:xfrm>
            <a:off x="781306" y="87356"/>
            <a:ext cx="11526442" cy="6498639"/>
          </a:xfrm>
          <a:prstGeom prst="rect">
            <a:avLst/>
          </a:prstGeom>
          <a:noFill/>
        </p:spPr>
        <p:txBody>
          <a:bodyPr wrap="square" rtlCol="0">
            <a:spAutoFit/>
          </a:bodyPr>
          <a:lstStyle/>
          <a:p>
            <a:pPr marL="457200" indent="-457200">
              <a:lnSpc>
                <a:spcPct val="150000"/>
              </a:lnSpc>
              <a:buFont typeface="+mj-lt"/>
              <a:buAutoNum type="arabicPeriod"/>
            </a:pPr>
            <a:r>
              <a:rPr lang="en-GB" sz="2000" dirty="0"/>
              <a:t>Chuma, L.L.,(2020) “The role of Information Systems in Business Firms </a:t>
            </a:r>
            <a:r>
              <a:rPr lang="en-GB" sz="2000" dirty="0" err="1"/>
              <a:t>Competitivness</a:t>
            </a:r>
            <a:r>
              <a:rPr lang="en-GB" sz="2000" dirty="0"/>
              <a:t>: Integrated Review Paper from Business Perspective”, International Research Journal of Nature Science and Technology(IRJNST), vol 2(4), available </a:t>
            </a:r>
            <a:r>
              <a:rPr lang="en-GB" sz="2000" dirty="0" err="1"/>
              <a:t>at:</a:t>
            </a:r>
            <a:r>
              <a:rPr lang="en-GB" sz="2000" dirty="0" err="1">
                <a:hlinkClick r:id="rId3"/>
              </a:rPr>
              <a:t>www.scienceresearchjournal.org</a:t>
            </a:r>
            <a:endParaRPr lang="en-GB" sz="2000" dirty="0"/>
          </a:p>
          <a:p>
            <a:pPr marL="457200" indent="-457200">
              <a:lnSpc>
                <a:spcPct val="150000"/>
              </a:lnSpc>
              <a:buFont typeface="+mj-lt"/>
              <a:buAutoNum type="arabicPeriod"/>
            </a:pPr>
            <a:r>
              <a:rPr lang="en-GB" sz="2000" dirty="0"/>
              <a:t> </a:t>
            </a:r>
            <a:r>
              <a:rPr lang="en-GB" sz="2000" dirty="0" err="1"/>
              <a:t>Ebiesuwa,S.et</a:t>
            </a:r>
            <a:r>
              <a:rPr lang="en-GB" sz="2000" dirty="0"/>
              <a:t> al (2023) “Impact of Information Systems on Operational Efficiency: A comprehensive Analysis”, Indian Journal of Computer Science and Engineering(IJCSE), vol4(4) July-Aug.2023,pp1279-1286. Available at: https:// DOI:10.21817/</a:t>
            </a:r>
            <a:r>
              <a:rPr lang="en-GB" sz="2000" dirty="0" err="1"/>
              <a:t>indjcse</a:t>
            </a:r>
            <a:r>
              <a:rPr lang="en-GB" sz="2000" dirty="0"/>
              <a:t>/2023/vl4i4/23144013</a:t>
            </a:r>
          </a:p>
          <a:p>
            <a:pPr marL="457200" indent="-457200">
              <a:lnSpc>
                <a:spcPct val="150000"/>
              </a:lnSpc>
              <a:buFont typeface="+mj-lt"/>
              <a:buAutoNum type="arabicPeriod"/>
            </a:pPr>
            <a:r>
              <a:rPr lang="en-GB" sz="2000" dirty="0"/>
              <a:t>Harris, R.(2025), “Information System: Essential for Business Success”. Business Systems Today blog. Available at: </a:t>
            </a:r>
            <a:r>
              <a:rPr lang="en-GB" sz="2000" dirty="0">
                <a:hlinkClick r:id="rId4"/>
              </a:rPr>
              <a:t>https://businesssystemstoday.com/information-systems-essential-for-business-success/</a:t>
            </a:r>
            <a:endParaRPr lang="en-GB" sz="2000" dirty="0"/>
          </a:p>
          <a:p>
            <a:pPr marL="457200" indent="-457200">
              <a:lnSpc>
                <a:spcPct val="150000"/>
              </a:lnSpc>
              <a:buFont typeface="+mj-lt"/>
              <a:buAutoNum type="arabicPeriod"/>
            </a:pPr>
            <a:r>
              <a:rPr lang="en-GB" sz="2000" dirty="0"/>
              <a:t>Laudon, C. K., Laudon, P. J.,(2012), Management Information Systems. Managing the digital firm,12thedition,Publisher: Pearson Education Inc., New Jersey</a:t>
            </a:r>
          </a:p>
          <a:p>
            <a:pPr marL="457200" indent="-457200">
              <a:lnSpc>
                <a:spcPct val="150000"/>
              </a:lnSpc>
              <a:buFont typeface="+mj-lt"/>
              <a:buAutoNum type="arabicPeriod"/>
            </a:pPr>
            <a:r>
              <a:rPr lang="en-GB" sz="2000" dirty="0"/>
              <a:t>McCarthy, N.(2025) “ROI on AI Computing Solutions”. Planet Crust blog. Available at:</a:t>
            </a:r>
          </a:p>
          <a:p>
            <a:pPr>
              <a:lnSpc>
                <a:spcPct val="150000"/>
              </a:lnSpc>
            </a:pPr>
            <a:r>
              <a:rPr lang="en-GB" sz="2000" dirty="0"/>
              <a:t>        </a:t>
            </a:r>
            <a:r>
              <a:rPr lang="en-GB" sz="2000" dirty="0">
                <a:hlinkClick r:id="rId5"/>
              </a:rPr>
              <a:t>https://www.planetcrust.com/roi-on-enterprise-computing-solutions</a:t>
            </a:r>
            <a:endParaRPr lang="en-GB" sz="2000" dirty="0"/>
          </a:p>
          <a:p>
            <a:pPr>
              <a:lnSpc>
                <a:spcPct val="150000"/>
              </a:lnSpc>
            </a:pPr>
            <a:r>
              <a:rPr lang="en-GB" sz="2000" dirty="0">
                <a:hlinkClick r:id="rId6"/>
              </a:rPr>
              <a:t> 6   www.itsjack.com</a:t>
            </a:r>
            <a:r>
              <a:rPr lang="en-GB" sz="2000" dirty="0"/>
              <a:t>, “Business Information </a:t>
            </a:r>
            <a:r>
              <a:rPr lang="en-GB" sz="2000" dirty="0" err="1"/>
              <a:t>Systems:Types</a:t>
            </a:r>
            <a:r>
              <a:rPr lang="en-GB" sz="2000" dirty="0"/>
              <a:t>, Benefits &amp; Implementation </a:t>
            </a:r>
            <a:r>
              <a:rPr lang="en-GB" sz="2000" dirty="0" err="1"/>
              <a:t>Chalenges</a:t>
            </a:r>
            <a:r>
              <a:rPr lang="en-GB" sz="2000" dirty="0"/>
              <a:t>”</a:t>
            </a:r>
          </a:p>
        </p:txBody>
      </p:sp>
    </p:spTree>
    <p:extLst>
      <p:ext uri="{BB962C8B-B14F-4D97-AF65-F5344CB8AC3E}">
        <p14:creationId xmlns:p14="http://schemas.microsoft.com/office/powerpoint/2010/main" val="2061589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60F31B5-5483-93AA-78D7-FF3D33FB9DBC}"/>
              </a:ext>
            </a:extLst>
          </p:cNvPr>
          <p:cNvPicPr>
            <a:picLocks noChangeAspect="1"/>
          </p:cNvPicPr>
          <p:nvPr/>
        </p:nvPicPr>
        <p:blipFill>
          <a:blip r:embed="rId2">
            <a:alphaModFix amt="74000"/>
            <a:extLst>
              <a:ext uri="{28A0092B-C50C-407E-A947-70E740481C1C}">
                <a14:useLocalDpi xmlns:a14="http://schemas.microsoft.com/office/drawing/2010/main" val="0"/>
              </a:ext>
            </a:extLst>
          </a:blip>
          <a:srcRect t="10477" b="5253"/>
          <a:stretch>
            <a:fillRect/>
          </a:stretch>
        </p:blipFill>
        <p:spPr>
          <a:xfrm>
            <a:off x="1" y="1"/>
            <a:ext cx="12191999" cy="6858000"/>
          </a:xfrm>
          <a:prstGeom prst="rect">
            <a:avLst/>
          </a:prstGeom>
          <a:gradFill>
            <a:gsLst>
              <a:gs pos="58736">
                <a:srgbClr val="5A8097">
                  <a:alpha val="62000"/>
                </a:srgbClr>
              </a:gs>
              <a:gs pos="92000">
                <a:schemeClr val="accent2">
                  <a:lumMod val="75000"/>
                </a:schemeClr>
              </a:gs>
              <a:gs pos="74000">
                <a:schemeClr val="accent1">
                  <a:lumMod val="75000"/>
                </a:schemeClr>
              </a:gs>
              <a:gs pos="7000">
                <a:schemeClr val="accent4">
                  <a:lumMod val="75000"/>
                </a:schemeClr>
              </a:gs>
              <a:gs pos="26000">
                <a:schemeClr val="bg1">
                  <a:lumMod val="95000"/>
                </a:schemeClr>
              </a:gs>
            </a:gsLst>
            <a:lin ang="5400000" scaled="1"/>
          </a:gradFill>
          <a:ln w="12700">
            <a:noFill/>
          </a:ln>
        </p:spPr>
      </p:pic>
      <p:sp>
        <p:nvSpPr>
          <p:cNvPr id="9" name="TextBox 8">
            <a:extLst>
              <a:ext uri="{FF2B5EF4-FFF2-40B4-BE49-F238E27FC236}">
                <a16:creationId xmlns:a16="http://schemas.microsoft.com/office/drawing/2014/main" id="{D4988BA1-8428-47F5-EA1E-758676BB0BA4}"/>
              </a:ext>
            </a:extLst>
          </p:cNvPr>
          <p:cNvSpPr txBox="1"/>
          <p:nvPr/>
        </p:nvSpPr>
        <p:spPr>
          <a:xfrm>
            <a:off x="1412240" y="2028616"/>
            <a:ext cx="10027920" cy="2800767"/>
          </a:xfrm>
          <a:prstGeom prst="rect">
            <a:avLst/>
          </a:prstGeom>
          <a:solidFill>
            <a:schemeClr val="tx2">
              <a:alpha val="73000"/>
            </a:schemeClr>
          </a:solidFill>
        </p:spPr>
        <p:txBody>
          <a:bodyPr wrap="square" rtlCol="0">
            <a:spAutoFit/>
          </a:bodyPr>
          <a:lstStyle/>
          <a:p>
            <a:r>
              <a:rPr lang="en-GB" sz="4400" dirty="0">
                <a:solidFill>
                  <a:schemeClr val="bg1"/>
                </a:solidFill>
              </a:rPr>
              <a:t> </a:t>
            </a:r>
            <a:r>
              <a:rPr lang="en-GB" sz="4400" b="1" dirty="0">
                <a:solidFill>
                  <a:schemeClr val="bg1"/>
                </a:solidFill>
              </a:rPr>
              <a:t>Systems</a:t>
            </a:r>
            <a:r>
              <a:rPr lang="en-GB" sz="4400" dirty="0">
                <a:solidFill>
                  <a:schemeClr val="bg1"/>
                </a:solidFill>
              </a:rPr>
              <a:t> </a:t>
            </a:r>
            <a:r>
              <a:rPr lang="en-GB" sz="4400" b="1" dirty="0">
                <a:solidFill>
                  <a:schemeClr val="bg1"/>
                </a:solidFill>
              </a:rPr>
              <a:t>Analysis</a:t>
            </a:r>
            <a:r>
              <a:rPr lang="en-GB" sz="4400" dirty="0">
                <a:solidFill>
                  <a:schemeClr val="bg1"/>
                </a:solidFill>
              </a:rPr>
              <a:t> </a:t>
            </a:r>
            <a:r>
              <a:rPr lang="en-GB" sz="4400" b="1" dirty="0">
                <a:solidFill>
                  <a:schemeClr val="bg1"/>
                </a:solidFill>
              </a:rPr>
              <a:t>and</a:t>
            </a:r>
            <a:r>
              <a:rPr lang="en-GB" sz="4400" dirty="0">
                <a:solidFill>
                  <a:schemeClr val="bg1"/>
                </a:solidFill>
              </a:rPr>
              <a:t> </a:t>
            </a:r>
            <a:r>
              <a:rPr lang="en-GB" sz="4400" b="1" dirty="0">
                <a:solidFill>
                  <a:schemeClr val="bg1"/>
                </a:solidFill>
              </a:rPr>
              <a:t>Comparison</a:t>
            </a:r>
          </a:p>
          <a:p>
            <a:r>
              <a:rPr lang="en-GB" sz="4400" b="1" dirty="0">
                <a:solidFill>
                  <a:schemeClr val="bg1"/>
                </a:solidFill>
              </a:rPr>
              <a:t>       </a:t>
            </a:r>
          </a:p>
          <a:p>
            <a:r>
              <a:rPr lang="en-GB" sz="4400" b="1" dirty="0">
                <a:solidFill>
                  <a:schemeClr val="bg1"/>
                </a:solidFill>
              </a:rPr>
              <a:t>         </a:t>
            </a:r>
            <a:r>
              <a:rPr lang="en-GB" sz="2800" dirty="0">
                <a:solidFill>
                  <a:schemeClr val="bg1"/>
                </a:solidFill>
              </a:rPr>
              <a:t>Student</a:t>
            </a:r>
            <a:r>
              <a:rPr lang="en-GB" sz="4400" dirty="0">
                <a:solidFill>
                  <a:schemeClr val="bg1"/>
                </a:solidFill>
              </a:rPr>
              <a:t> </a:t>
            </a:r>
            <a:r>
              <a:rPr lang="en-GB" sz="2800" dirty="0">
                <a:solidFill>
                  <a:schemeClr val="bg1"/>
                </a:solidFill>
              </a:rPr>
              <a:t>name</a:t>
            </a:r>
            <a:r>
              <a:rPr lang="en-GB" sz="4400" dirty="0">
                <a:solidFill>
                  <a:schemeClr val="bg1"/>
                </a:solidFill>
              </a:rPr>
              <a:t>: </a:t>
            </a:r>
            <a:r>
              <a:rPr lang="en-US" sz="3200" b="1" dirty="0">
                <a:solidFill>
                  <a:schemeClr val="bg1"/>
                </a:solidFill>
              </a:rPr>
              <a:t>Guei</a:t>
            </a:r>
            <a:r>
              <a:rPr lang="en-US" sz="4400" b="1" dirty="0">
                <a:solidFill>
                  <a:schemeClr val="accent1">
                    <a:lumMod val="75000"/>
                  </a:schemeClr>
                </a:solidFill>
              </a:rPr>
              <a:t> </a:t>
            </a:r>
            <a:r>
              <a:rPr lang="en-US" sz="3200" b="1" dirty="0">
                <a:solidFill>
                  <a:schemeClr val="bg1"/>
                </a:solidFill>
              </a:rPr>
              <a:t>Sylvain</a:t>
            </a:r>
            <a:r>
              <a:rPr lang="en-US" sz="4400" b="1" dirty="0">
                <a:solidFill>
                  <a:schemeClr val="accent1">
                    <a:lumMod val="75000"/>
                  </a:schemeClr>
                </a:solidFill>
              </a:rPr>
              <a:t> </a:t>
            </a:r>
            <a:r>
              <a:rPr lang="en-US" sz="3200" b="1" dirty="0">
                <a:solidFill>
                  <a:schemeClr val="bg1"/>
                </a:solidFill>
              </a:rPr>
              <a:t>Tia</a:t>
            </a:r>
            <a:r>
              <a:rPr lang="en-US" sz="4400" b="1" dirty="0">
                <a:solidFill>
                  <a:schemeClr val="accent1">
                    <a:lumMod val="75000"/>
                  </a:schemeClr>
                </a:solidFill>
              </a:rPr>
              <a:t> </a:t>
            </a:r>
            <a:endParaRPr lang="en-GB" sz="4400" dirty="0">
              <a:solidFill>
                <a:schemeClr val="bg1"/>
              </a:solidFill>
            </a:endParaRPr>
          </a:p>
          <a:p>
            <a:r>
              <a:rPr lang="en-GB" sz="4400" dirty="0">
                <a:solidFill>
                  <a:schemeClr val="bg1"/>
                </a:solidFill>
              </a:rPr>
              <a:t> </a:t>
            </a:r>
          </a:p>
        </p:txBody>
      </p:sp>
    </p:spTree>
    <p:extLst>
      <p:ext uri="{BB962C8B-B14F-4D97-AF65-F5344CB8AC3E}">
        <p14:creationId xmlns:p14="http://schemas.microsoft.com/office/powerpoint/2010/main" val="1979649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8ABAF-0A27-644A-8E60-AC11558A819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 </a:t>
            </a:r>
          </a:p>
        </p:txBody>
      </p:sp>
      <p:pic>
        <p:nvPicPr>
          <p:cNvPr id="10" name="Content Placeholder 9">
            <a:extLst>
              <a:ext uri="{FF2B5EF4-FFF2-40B4-BE49-F238E27FC236}">
                <a16:creationId xmlns:a16="http://schemas.microsoft.com/office/drawing/2014/main" id="{D9D461E4-368B-14B7-4052-355D8CA050A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26" y="1910442"/>
            <a:ext cx="5387068" cy="3591379"/>
          </a:xfrm>
        </p:spPr>
      </p:pic>
      <p:sp>
        <p:nvSpPr>
          <p:cNvPr id="12" name="TextBox 11">
            <a:extLst>
              <a:ext uri="{FF2B5EF4-FFF2-40B4-BE49-F238E27FC236}">
                <a16:creationId xmlns:a16="http://schemas.microsoft.com/office/drawing/2014/main" id="{EA4B80A9-E1F9-5C48-D41D-7BB46185DFAB}"/>
              </a:ext>
            </a:extLst>
          </p:cNvPr>
          <p:cNvSpPr txBox="1"/>
          <p:nvPr/>
        </p:nvSpPr>
        <p:spPr>
          <a:xfrm>
            <a:off x="6338112" y="1910442"/>
            <a:ext cx="5863415" cy="4651979"/>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In today’s competitive business environment, companies must focus on building strong relationships with their customers. Customer Relationship Management, or CRM, systems help businesses manage customer information, track interactions, and improve customer satisfaction. </a:t>
            </a:r>
          </a:p>
          <a:p>
            <a:pPr>
              <a:lnSpc>
                <a:spcPct val="150000"/>
              </a:lnSpc>
            </a:pPr>
            <a:r>
              <a:rPr lang="en-US" sz="2000" dirty="0">
                <a:latin typeface="Arial" panose="020B0604020202020204" pitchFamily="34" charset="0"/>
                <a:cs typeface="Arial" panose="020B0604020202020204" pitchFamily="34" charset="0"/>
              </a:rPr>
              <a:t>By using CRM systems, organizations can better understand customer needs, increase sales opportunities, and deliver better services </a:t>
            </a:r>
          </a:p>
          <a:p>
            <a:pPr>
              <a:lnSpc>
                <a:spcPct val="150000"/>
              </a:lnSpc>
            </a:pPr>
            <a:r>
              <a:rPr lang="en-US" sz="2000" b="1" dirty="0">
                <a:latin typeface="Arial" panose="020B0604020202020204" pitchFamily="34" charset="0"/>
                <a:cs typeface="Arial" panose="020B0604020202020204" pitchFamily="34" charset="0"/>
              </a:rPr>
              <a:t>                                       (Buttle &amp; </a:t>
            </a:r>
            <a:r>
              <a:rPr lang="en-US" sz="2000" b="1" dirty="0" err="1">
                <a:latin typeface="Arial" panose="020B0604020202020204" pitchFamily="34" charset="0"/>
                <a:cs typeface="Arial" panose="020B0604020202020204" pitchFamily="34" charset="0"/>
              </a:rPr>
              <a:t>Maklan</a:t>
            </a:r>
            <a:r>
              <a:rPr lang="en-US" sz="2000" b="1" dirty="0">
                <a:latin typeface="Arial" panose="020B0604020202020204" pitchFamily="34" charset="0"/>
                <a:cs typeface="Arial" panose="020B0604020202020204" pitchFamily="34" charset="0"/>
              </a:rPr>
              <a:t>, 2019).</a:t>
            </a:r>
            <a:endParaRPr lang="en-GB" sz="20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1A75A03F-5252-FA49-6DFA-C491E8DD60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326" y="1148315"/>
            <a:ext cx="6134986" cy="5164101"/>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2BB8ABAF-0A27-644A-8E60-AC11558A8190}"/>
              </a:ext>
            </a:extLst>
          </p:cNvPr>
          <p:cNvSpPr>
            <a:spLocks noGrp="1"/>
          </p:cNvSpPr>
          <p:nvPr/>
        </p:nvSpPr>
        <p:spPr>
          <a:xfrm>
            <a:off x="983512" y="3061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rgbClr val="0070C0"/>
                </a:solidFill>
                <a:latin typeface="Arial" panose="020B0604020202020204" pitchFamily="34" charset="0"/>
                <a:cs typeface="Arial" panose="020B0604020202020204" pitchFamily="34" charset="0"/>
              </a:rPr>
              <a:t>Introduction :CRM(Customer Relation Management)</a:t>
            </a:r>
            <a:r>
              <a:rPr lang="en-GB" b="1" dirty="0">
                <a:solidFill>
                  <a:srgbClr val="0070C0"/>
                </a:solidFill>
                <a:latin typeface="Arial" panose="020B0604020202020204" pitchFamily="34" charset="0"/>
                <a:cs typeface="Arial" panose="020B0604020202020204" pitchFamily="34" charset="0"/>
              </a:rPr>
              <a:t> </a:t>
            </a:r>
          </a:p>
        </p:txBody>
      </p:sp>
      <p:cxnSp>
        <p:nvCxnSpPr>
          <p:cNvPr id="5" name="Straight Connector 4">
            <a:extLst>
              <a:ext uri="{FF2B5EF4-FFF2-40B4-BE49-F238E27FC236}">
                <a16:creationId xmlns:a16="http://schemas.microsoft.com/office/drawing/2014/main" id="{4C7C04F9-1DBE-3541-E81A-F2150D6546C3}"/>
              </a:ext>
            </a:extLst>
          </p:cNvPr>
          <p:cNvCxnSpPr/>
          <p:nvPr/>
        </p:nvCxnSpPr>
        <p:spPr>
          <a:xfrm>
            <a:off x="492965" y="353972"/>
            <a:ext cx="103909" cy="6276109"/>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7DC64D18-749D-ABF8-FB5D-1D88D834B668}"/>
              </a:ext>
            </a:extLst>
          </p:cNvPr>
          <p:cNvCxnSpPr>
            <a:cxnSpLocks/>
          </p:cNvCxnSpPr>
          <p:nvPr/>
        </p:nvCxnSpPr>
        <p:spPr>
          <a:xfrm flipH="1">
            <a:off x="544919" y="6442364"/>
            <a:ext cx="11637555" cy="187717"/>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2909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F1EDB86-7EDF-9702-61DF-45038C89FEB1}"/>
              </a:ext>
            </a:extLst>
          </p:cNvPr>
          <p:cNvPicPr>
            <a:picLocks noChangeAspect="1"/>
          </p:cNvPicPr>
          <p:nvPr/>
        </p:nvPicPr>
        <p:blipFill>
          <a:blip r:embed="rId3">
            <a:alphaModFix amt="72000"/>
            <a:extLst>
              <a:ext uri="{28A0092B-C50C-407E-A947-70E740481C1C}">
                <a14:useLocalDpi xmlns:a14="http://schemas.microsoft.com/office/drawing/2010/main" val="0"/>
              </a:ext>
            </a:extLst>
          </a:blip>
          <a:stretch>
            <a:fillRect/>
          </a:stretch>
        </p:blipFill>
        <p:spPr>
          <a:xfrm>
            <a:off x="6096000" y="2306849"/>
            <a:ext cx="5857009" cy="4349131"/>
          </a:xfrm>
          <a:prstGeom prst="rect">
            <a:avLst/>
          </a:prstGeom>
        </p:spPr>
      </p:pic>
      <p:sp>
        <p:nvSpPr>
          <p:cNvPr id="2" name="Title 1">
            <a:extLst>
              <a:ext uri="{FF2B5EF4-FFF2-40B4-BE49-F238E27FC236}">
                <a16:creationId xmlns:a16="http://schemas.microsoft.com/office/drawing/2014/main" id="{2BB8ABAF-0A27-644A-8E60-AC11558A819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 </a:t>
            </a:r>
          </a:p>
        </p:txBody>
      </p:sp>
      <p:pic>
        <p:nvPicPr>
          <p:cNvPr id="10" name="Content Placeholder 9">
            <a:extLst>
              <a:ext uri="{FF2B5EF4-FFF2-40B4-BE49-F238E27FC236}">
                <a16:creationId xmlns:a16="http://schemas.microsoft.com/office/drawing/2014/main" id="{D9D461E4-368B-14B7-4052-355D8CA050A2}"/>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526" y="1910442"/>
            <a:ext cx="5387068" cy="3591379"/>
          </a:xfrm>
        </p:spPr>
      </p:pic>
      <p:sp>
        <p:nvSpPr>
          <p:cNvPr id="3" name="Title 1">
            <a:extLst>
              <a:ext uri="{FF2B5EF4-FFF2-40B4-BE49-F238E27FC236}">
                <a16:creationId xmlns:a16="http://schemas.microsoft.com/office/drawing/2014/main" id="{5563E83A-6643-3C9D-7E83-B8CECC03A827}"/>
              </a:ext>
            </a:extLst>
          </p:cNvPr>
          <p:cNvSpPr>
            <a:spLocks noGrp="1"/>
          </p:cNvSpPr>
          <p:nvPr/>
        </p:nvSpPr>
        <p:spPr>
          <a:xfrm>
            <a:off x="406154" y="1078239"/>
            <a:ext cx="5587298" cy="195203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br>
              <a:rPr lang="en-GB" sz="2000" b="1" dirty="0">
                <a:solidFill>
                  <a:schemeClr val="tx2">
                    <a:lumMod val="75000"/>
                  </a:schemeClr>
                </a:solidFill>
                <a:latin typeface="Arial" panose="020B0604020202020204" pitchFamily="34" charset="0"/>
                <a:cs typeface="Arial" panose="020B0604020202020204" pitchFamily="34" charset="0"/>
              </a:rPr>
            </a:br>
            <a:r>
              <a:rPr lang="en-GB" sz="3200" b="1" dirty="0">
                <a:solidFill>
                  <a:srgbClr val="0070C0"/>
                </a:solidFill>
                <a:latin typeface="Arial" panose="020B0604020202020204" pitchFamily="34" charset="0"/>
                <a:cs typeface="Arial" panose="020B0604020202020204" pitchFamily="34" charset="0"/>
              </a:rPr>
              <a:t>                           </a:t>
            </a:r>
            <a:endParaRPr lang="en-GB" sz="2000" b="1" dirty="0">
              <a:solidFill>
                <a:schemeClr val="tx2">
                  <a:lumMod val="75000"/>
                </a:schemeClr>
              </a:solidFill>
              <a:latin typeface="Arial" panose="020B0604020202020204" pitchFamily="34" charset="0"/>
              <a:cs typeface="Arial" panose="020B0604020202020204" pitchFamily="34" charset="0"/>
            </a:endParaRPr>
          </a:p>
          <a:p>
            <a:pPr>
              <a:lnSpc>
                <a:spcPct val="100000"/>
              </a:lnSpc>
            </a:pPr>
            <a:r>
              <a:rPr lang="en-GB" sz="2000" b="1" dirty="0">
                <a:solidFill>
                  <a:srgbClr val="0070C0"/>
                </a:solidFill>
                <a:latin typeface="Arial" panose="020B0604020202020204" pitchFamily="34" charset="0"/>
                <a:cs typeface="Arial" panose="020B0604020202020204" pitchFamily="34" charset="0"/>
              </a:rPr>
              <a:t>Functions: </a:t>
            </a:r>
            <a:r>
              <a:rPr lang="en-US" sz="2000" dirty="0">
                <a:solidFill>
                  <a:srgbClr val="0070C0"/>
                </a:solidFill>
                <a:latin typeface="Arial" panose="020B0604020202020204" pitchFamily="34" charset="0"/>
                <a:cs typeface="Arial" panose="020B0604020202020204" pitchFamily="34" charset="0"/>
              </a:rPr>
              <a:t>Customer data management</a:t>
            </a:r>
            <a:r>
              <a:rPr lang="en-US" sz="2000" dirty="0">
                <a:solidFill>
                  <a:schemeClr val="tx2">
                    <a:lumMod val="75000"/>
                  </a:schemeClr>
                </a:solidFill>
                <a:latin typeface="Arial" panose="020B0604020202020204" pitchFamily="34" charset="0"/>
                <a:cs typeface="Arial" panose="020B0604020202020204" pitchFamily="34" charset="0"/>
              </a:rPr>
              <a:t>:</a:t>
            </a:r>
          </a:p>
          <a:p>
            <a:pPr>
              <a:lnSpc>
                <a:spcPct val="100000"/>
              </a:lnSpc>
            </a:pPr>
            <a:r>
              <a:rPr lang="en-US" sz="2000" dirty="0">
                <a:solidFill>
                  <a:schemeClr val="tx2">
                    <a:lumMod val="75000"/>
                  </a:schemeClr>
                </a:solidFill>
                <a:latin typeface="Arial" panose="020B0604020202020204" pitchFamily="34" charset="0"/>
                <a:cs typeface="Arial" panose="020B0604020202020204" pitchFamily="34" charset="0"/>
              </a:rPr>
              <a:t>                    (Manage contact, leads, accounts.)</a:t>
            </a:r>
            <a:br>
              <a:rPr lang="en-US" sz="2000" dirty="0">
                <a:solidFill>
                  <a:schemeClr val="tx2">
                    <a:lumMod val="75000"/>
                  </a:schemeClr>
                </a:solidFill>
                <a:latin typeface="Arial" panose="020B0604020202020204" pitchFamily="34" charset="0"/>
                <a:cs typeface="Arial" panose="020B0604020202020204" pitchFamily="34" charset="0"/>
              </a:rPr>
            </a:br>
            <a:r>
              <a:rPr lang="en-US" sz="2000" dirty="0">
                <a:solidFill>
                  <a:schemeClr val="tx2">
                    <a:lumMod val="75000"/>
                  </a:schemeClr>
                </a:solidFill>
                <a:latin typeface="Arial" panose="020B0604020202020204" pitchFamily="34" charset="0"/>
                <a:cs typeface="Arial" panose="020B0604020202020204" pitchFamily="34" charset="0"/>
              </a:rPr>
              <a:t>                   </a:t>
            </a:r>
            <a:r>
              <a:rPr lang="en-US" sz="2000" dirty="0">
                <a:solidFill>
                  <a:srgbClr val="0070C0"/>
                </a:solidFill>
                <a:latin typeface="Arial" panose="020B0604020202020204" pitchFamily="34" charset="0"/>
                <a:cs typeface="Arial" panose="020B0604020202020204" pitchFamily="34" charset="0"/>
              </a:rPr>
              <a:t>Sales automation</a:t>
            </a:r>
            <a:r>
              <a:rPr lang="en-US" sz="2000" dirty="0">
                <a:solidFill>
                  <a:schemeClr val="tx2">
                    <a:lumMod val="75000"/>
                  </a:schemeClr>
                </a:solidFill>
                <a:latin typeface="Arial" panose="020B0604020202020204" pitchFamily="34" charset="0"/>
                <a:cs typeface="Arial" panose="020B0604020202020204" pitchFamily="34" charset="0"/>
              </a:rPr>
              <a:t>: </a:t>
            </a:r>
          </a:p>
          <a:p>
            <a:pPr>
              <a:lnSpc>
                <a:spcPct val="100000"/>
              </a:lnSpc>
            </a:pPr>
            <a:r>
              <a:rPr lang="en-US" sz="2000" dirty="0">
                <a:solidFill>
                  <a:schemeClr val="tx2">
                    <a:lumMod val="75000"/>
                  </a:schemeClr>
                </a:solidFill>
                <a:latin typeface="Arial" panose="020B0604020202020204" pitchFamily="34" charset="0"/>
                <a:cs typeface="Arial" panose="020B0604020202020204" pitchFamily="34" charset="0"/>
              </a:rPr>
              <a:t>                       (Track opportunities, forecast,</a:t>
            </a:r>
          </a:p>
          <a:p>
            <a:pPr>
              <a:lnSpc>
                <a:spcPct val="100000"/>
              </a:lnSpc>
            </a:pPr>
            <a:r>
              <a:rPr lang="en-US" sz="2000" dirty="0">
                <a:solidFill>
                  <a:schemeClr val="tx2">
                    <a:lumMod val="75000"/>
                  </a:schemeClr>
                </a:solidFill>
                <a:latin typeface="Arial" panose="020B0604020202020204" pitchFamily="34" charset="0"/>
                <a:cs typeface="Arial" panose="020B0604020202020204" pitchFamily="34" charset="0"/>
              </a:rPr>
              <a:t>                                                      performance)</a:t>
            </a:r>
            <a:br>
              <a:rPr lang="en-US" sz="2000" dirty="0">
                <a:solidFill>
                  <a:schemeClr val="tx2">
                    <a:lumMod val="75000"/>
                  </a:schemeClr>
                </a:solidFill>
                <a:latin typeface="Arial" panose="020B0604020202020204" pitchFamily="34" charset="0"/>
                <a:cs typeface="Arial" panose="020B0604020202020204" pitchFamily="34" charset="0"/>
              </a:rPr>
            </a:br>
            <a:r>
              <a:rPr lang="en-US" sz="2000" dirty="0">
                <a:solidFill>
                  <a:schemeClr val="tx2">
                    <a:lumMod val="75000"/>
                  </a:schemeClr>
                </a:solidFill>
                <a:latin typeface="Arial" panose="020B0604020202020204" pitchFamily="34" charset="0"/>
                <a:cs typeface="Arial" panose="020B0604020202020204" pitchFamily="34" charset="0"/>
              </a:rPr>
              <a:t>                   </a:t>
            </a:r>
            <a:r>
              <a:rPr lang="en-US" sz="2000" dirty="0">
                <a:solidFill>
                  <a:srgbClr val="0070C0"/>
                </a:solidFill>
                <a:latin typeface="Arial" panose="020B0604020202020204" pitchFamily="34" charset="0"/>
                <a:cs typeface="Arial" panose="020B0604020202020204" pitchFamily="34" charset="0"/>
              </a:rPr>
              <a:t>Marketing Automation: </a:t>
            </a:r>
          </a:p>
          <a:p>
            <a:pPr>
              <a:lnSpc>
                <a:spcPct val="100000"/>
              </a:lnSpc>
            </a:pPr>
            <a:r>
              <a:rPr lang="en-US" sz="2000" dirty="0">
                <a:solidFill>
                  <a:schemeClr val="tx2">
                    <a:lumMod val="75000"/>
                  </a:schemeClr>
                </a:solidFill>
                <a:latin typeface="Arial" panose="020B0604020202020204" pitchFamily="34" charset="0"/>
                <a:cs typeface="Arial" panose="020B0604020202020204" pitchFamily="34" charset="0"/>
              </a:rPr>
              <a:t>                       (Campaigns, emails.)</a:t>
            </a:r>
            <a:br>
              <a:rPr lang="en-US" sz="2000" dirty="0">
                <a:solidFill>
                  <a:schemeClr val="tx2">
                    <a:lumMod val="75000"/>
                  </a:schemeClr>
                </a:solidFill>
                <a:latin typeface="Arial" panose="020B0604020202020204" pitchFamily="34" charset="0"/>
                <a:cs typeface="Arial" panose="020B0604020202020204" pitchFamily="34" charset="0"/>
              </a:rPr>
            </a:br>
            <a:r>
              <a:rPr lang="en-US" sz="2000" dirty="0">
                <a:solidFill>
                  <a:schemeClr val="tx2">
                    <a:lumMod val="75000"/>
                  </a:schemeClr>
                </a:solidFill>
                <a:latin typeface="Arial" panose="020B0604020202020204" pitchFamily="34" charset="0"/>
                <a:cs typeface="Arial" panose="020B0604020202020204" pitchFamily="34" charset="0"/>
              </a:rPr>
              <a:t>                   </a:t>
            </a:r>
            <a:r>
              <a:rPr lang="en-US" sz="2000" dirty="0">
                <a:solidFill>
                  <a:srgbClr val="0070C0"/>
                </a:solidFill>
                <a:latin typeface="Arial" panose="020B0604020202020204" pitchFamily="34" charset="0"/>
                <a:cs typeface="Arial" panose="020B0604020202020204" pitchFamily="34" charset="0"/>
              </a:rPr>
              <a:t>Customer service support : (</a:t>
            </a:r>
            <a:r>
              <a:rPr lang="en-US" sz="2000" dirty="0">
                <a:solidFill>
                  <a:schemeClr val="tx2">
                    <a:lumMod val="75000"/>
                  </a:schemeClr>
                </a:solidFill>
                <a:latin typeface="Arial" panose="020B0604020202020204" pitchFamily="34" charset="0"/>
                <a:cs typeface="Arial" panose="020B0604020202020204" pitchFamily="34" charset="0"/>
              </a:rPr>
              <a:t>cases,</a:t>
            </a:r>
            <a:r>
              <a:rPr lang="en-US" sz="2000" dirty="0">
                <a:solidFill>
                  <a:srgbClr val="0070C0"/>
                </a:solidFill>
                <a:latin typeface="Arial" panose="020B0604020202020204" pitchFamily="34" charset="0"/>
                <a:cs typeface="Arial" panose="020B0604020202020204" pitchFamily="34" charset="0"/>
              </a:rPr>
              <a:t>                                   </a:t>
            </a:r>
            <a:r>
              <a:rPr lang="en-US" sz="2000" dirty="0">
                <a:solidFill>
                  <a:schemeClr val="tx2">
                    <a:lumMod val="75000"/>
                  </a:schemeClr>
                </a:solidFill>
                <a:latin typeface="Arial" panose="020B0604020202020204" pitchFamily="34" charset="0"/>
                <a:cs typeface="Arial" panose="020B0604020202020204" pitchFamily="34" charset="0"/>
              </a:rPr>
              <a:t>          support, communities)</a:t>
            </a:r>
            <a:br>
              <a:rPr lang="en-US" sz="2000" dirty="0">
                <a:solidFill>
                  <a:schemeClr val="tx2">
                    <a:lumMod val="75000"/>
                  </a:schemeClr>
                </a:solidFill>
                <a:latin typeface="Arial" panose="020B0604020202020204" pitchFamily="34" charset="0"/>
                <a:cs typeface="Arial" panose="020B0604020202020204" pitchFamily="34" charset="0"/>
              </a:rPr>
            </a:br>
            <a:r>
              <a:rPr lang="en-US" sz="2000" dirty="0">
                <a:solidFill>
                  <a:schemeClr val="tx2">
                    <a:lumMod val="75000"/>
                  </a:schemeClr>
                </a:solidFill>
                <a:latin typeface="Arial" panose="020B0604020202020204" pitchFamily="34" charset="0"/>
                <a:cs typeface="Arial" panose="020B0604020202020204" pitchFamily="34" charset="0"/>
              </a:rPr>
              <a:t> </a:t>
            </a:r>
            <a:endParaRPr lang="en-GB" sz="2000" dirty="0">
              <a:solidFill>
                <a:schemeClr val="tx2">
                  <a:lumMod val="75000"/>
                </a:schemeClr>
              </a:solidFill>
              <a:latin typeface="Arial" panose="020B0604020202020204" pitchFamily="34" charset="0"/>
              <a:cs typeface="Arial" panose="020B0604020202020204" pitchFamily="34" charset="0"/>
            </a:endParaRPr>
          </a:p>
        </p:txBody>
      </p:sp>
      <p:sp>
        <p:nvSpPr>
          <p:cNvPr id="4" name="TextBox 25">
            <a:extLst>
              <a:ext uri="{FF2B5EF4-FFF2-40B4-BE49-F238E27FC236}">
                <a16:creationId xmlns:a16="http://schemas.microsoft.com/office/drawing/2014/main" id="{CC4A5656-BAD7-6DF3-4AFF-215659826141}"/>
              </a:ext>
            </a:extLst>
          </p:cNvPr>
          <p:cNvSpPr txBox="1"/>
          <p:nvPr/>
        </p:nvSpPr>
        <p:spPr>
          <a:xfrm>
            <a:off x="406155" y="4078641"/>
            <a:ext cx="5587298" cy="23436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dirty="0">
                <a:solidFill>
                  <a:srgbClr val="0070C0"/>
                </a:solidFill>
                <a:latin typeface="Arial" panose="020B0604020202020204" pitchFamily="34" charset="0"/>
                <a:cs typeface="Arial" panose="020B0604020202020204" pitchFamily="34" charset="0"/>
              </a:rPr>
              <a:t>Benefits</a:t>
            </a:r>
            <a:r>
              <a:rPr lang="en-US" sz="2000" b="1" dirty="0">
                <a:solidFill>
                  <a:schemeClr val="tx2">
                    <a:lumMod val="75000"/>
                  </a:schemeClr>
                </a:solidFill>
                <a:latin typeface="Arial" panose="020B0604020202020204" pitchFamily="34" charset="0"/>
                <a:cs typeface="Arial" panose="020B0604020202020204" pitchFamily="34" charset="0"/>
              </a:rPr>
              <a:t>: </a:t>
            </a:r>
            <a:r>
              <a:rPr lang="en-US" sz="2000" dirty="0">
                <a:solidFill>
                  <a:schemeClr val="tx2">
                    <a:lumMod val="75000"/>
                  </a:schemeClr>
                </a:solidFill>
              </a:rPr>
              <a:t>Highly customizable</a:t>
            </a:r>
          </a:p>
          <a:p>
            <a:pPr>
              <a:lnSpc>
                <a:spcPct val="150000"/>
              </a:lnSpc>
            </a:pPr>
            <a:r>
              <a:rPr lang="en-US" sz="2000" dirty="0">
                <a:solidFill>
                  <a:schemeClr val="tx2">
                    <a:lumMod val="75000"/>
                  </a:schemeClr>
                </a:solidFill>
              </a:rPr>
              <a:t>                 Advanced analytics</a:t>
            </a:r>
          </a:p>
          <a:p>
            <a:pPr>
              <a:lnSpc>
                <a:spcPct val="150000"/>
              </a:lnSpc>
            </a:pPr>
            <a:r>
              <a:rPr lang="en-US" sz="2000" dirty="0">
                <a:solidFill>
                  <a:schemeClr val="tx2">
                    <a:lumMod val="75000"/>
                  </a:schemeClr>
                </a:solidFill>
              </a:rPr>
              <a:t>                 Suitable for large organizations</a:t>
            </a:r>
          </a:p>
          <a:p>
            <a:pPr>
              <a:lnSpc>
                <a:spcPct val="150000"/>
              </a:lnSpc>
            </a:pPr>
            <a:r>
              <a:rPr lang="en-US" sz="2000" b="1" dirty="0">
                <a:solidFill>
                  <a:srgbClr val="0070C0"/>
                </a:solidFill>
                <a:latin typeface="Arial" panose="020B0604020202020204" pitchFamily="34" charset="0"/>
                <a:cs typeface="Arial" panose="020B0604020202020204" pitchFamily="34" charset="0"/>
              </a:rPr>
              <a:t>Limitations</a:t>
            </a:r>
            <a:r>
              <a:rPr lang="en-US" sz="2000" b="1" dirty="0">
                <a:solidFill>
                  <a:schemeClr val="tx2">
                    <a:lumMod val="75000"/>
                  </a:schemeClr>
                </a:solidFill>
                <a:latin typeface="Arial" panose="020B0604020202020204" pitchFamily="34" charset="0"/>
                <a:cs typeface="Arial" panose="020B0604020202020204" pitchFamily="34" charset="0"/>
              </a:rPr>
              <a:t>: </a:t>
            </a:r>
            <a:r>
              <a:rPr lang="en-US" sz="2000" dirty="0">
                <a:solidFill>
                  <a:schemeClr val="tx2">
                    <a:lumMod val="75000"/>
                  </a:schemeClr>
                </a:solidFill>
              </a:rPr>
              <a:t>Expensive for small businesses</a:t>
            </a:r>
          </a:p>
          <a:p>
            <a:pPr>
              <a:lnSpc>
                <a:spcPct val="150000"/>
              </a:lnSpc>
            </a:pPr>
            <a:r>
              <a:rPr lang="en-US" sz="2000" dirty="0">
                <a:solidFill>
                  <a:schemeClr val="tx2">
                    <a:lumMod val="75000"/>
                  </a:schemeClr>
                </a:solidFill>
              </a:rPr>
              <a:t>      Requires training to use effectively</a:t>
            </a:r>
          </a:p>
        </p:txBody>
      </p:sp>
      <p:sp>
        <p:nvSpPr>
          <p:cNvPr id="12" name="TextBox 11">
            <a:extLst>
              <a:ext uri="{FF2B5EF4-FFF2-40B4-BE49-F238E27FC236}">
                <a16:creationId xmlns:a16="http://schemas.microsoft.com/office/drawing/2014/main" id="{5C5D031D-2054-FAD3-DDD0-029FDBB53A7B}"/>
              </a:ext>
            </a:extLst>
          </p:cNvPr>
          <p:cNvSpPr txBox="1"/>
          <p:nvPr/>
        </p:nvSpPr>
        <p:spPr>
          <a:xfrm>
            <a:off x="6096000" y="1019318"/>
            <a:ext cx="5857009" cy="1287532"/>
          </a:xfrm>
          <a:prstGeom prst="rect">
            <a:avLst/>
          </a:prstGeom>
          <a:noFill/>
        </p:spPr>
        <p:txBody>
          <a:bodyPr wrap="square" rtlCol="0">
            <a:spAutoFit/>
          </a:bodyPr>
          <a:lstStyle/>
          <a:p>
            <a:pPr>
              <a:lnSpc>
                <a:spcPct val="150000"/>
              </a:lnSpc>
            </a:pPr>
            <a:r>
              <a:rPr lang="en-GB" dirty="0">
                <a:solidFill>
                  <a:schemeClr val="tx2">
                    <a:lumMod val="75000"/>
                  </a:schemeClr>
                </a:solidFill>
              </a:rPr>
              <a:t>Salesforce provide tools for sales </a:t>
            </a:r>
            <a:r>
              <a:rPr lang="en-GB" dirty="0" err="1">
                <a:solidFill>
                  <a:schemeClr val="tx2">
                    <a:lumMod val="75000"/>
                  </a:schemeClr>
                </a:solidFill>
              </a:rPr>
              <a:t>automation,marketing</a:t>
            </a:r>
            <a:r>
              <a:rPr lang="en-GB" dirty="0">
                <a:solidFill>
                  <a:schemeClr val="tx2">
                    <a:lumMod val="75000"/>
                  </a:schemeClr>
                </a:solidFill>
              </a:rPr>
              <a:t> </a:t>
            </a:r>
            <a:r>
              <a:rPr lang="en-GB" dirty="0" err="1">
                <a:solidFill>
                  <a:schemeClr val="tx2">
                    <a:lumMod val="75000"/>
                  </a:schemeClr>
                </a:solidFill>
              </a:rPr>
              <a:t>management,and</a:t>
            </a:r>
            <a:r>
              <a:rPr lang="en-GB" dirty="0">
                <a:solidFill>
                  <a:schemeClr val="tx2">
                    <a:lumMod val="75000"/>
                  </a:schemeClr>
                </a:solidFill>
              </a:rPr>
              <a:t> customer service support                                                                                                                              (Salesforce,2024)</a:t>
            </a:r>
          </a:p>
        </p:txBody>
      </p:sp>
      <p:sp>
        <p:nvSpPr>
          <p:cNvPr id="13" name="TextBox 12">
            <a:extLst>
              <a:ext uri="{FF2B5EF4-FFF2-40B4-BE49-F238E27FC236}">
                <a16:creationId xmlns:a16="http://schemas.microsoft.com/office/drawing/2014/main" id="{43A427D1-D276-8FBA-913A-ED6C3314EA31}"/>
              </a:ext>
            </a:extLst>
          </p:cNvPr>
          <p:cNvSpPr txBox="1"/>
          <p:nvPr/>
        </p:nvSpPr>
        <p:spPr>
          <a:xfrm>
            <a:off x="606385" y="119547"/>
            <a:ext cx="11156124" cy="584775"/>
          </a:xfrm>
          <a:prstGeom prst="rect">
            <a:avLst/>
          </a:prstGeom>
          <a:noFill/>
        </p:spPr>
        <p:txBody>
          <a:bodyPr wrap="square" rtlCol="0">
            <a:spAutoFit/>
          </a:bodyPr>
          <a:lstStyle/>
          <a:p>
            <a:r>
              <a:rPr lang="en-GB" sz="3200" b="1" dirty="0">
                <a:solidFill>
                  <a:srgbClr val="0070C0"/>
                </a:solidFill>
              </a:rPr>
              <a:t>Customer Relationship Management System: Salesforce</a:t>
            </a:r>
          </a:p>
        </p:txBody>
      </p:sp>
    </p:spTree>
    <p:extLst>
      <p:ext uri="{BB962C8B-B14F-4D97-AF65-F5344CB8AC3E}">
        <p14:creationId xmlns:p14="http://schemas.microsoft.com/office/powerpoint/2010/main" val="3151612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3DD580B8-121F-5E4D-2AC3-88BB11A43D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527" y="1182094"/>
            <a:ext cx="5311026" cy="526665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14B680-3BC6-AA2F-DE00-FB8CA5496C16}"/>
              </a:ext>
            </a:extLst>
          </p:cNvPr>
          <p:cNvSpPr>
            <a:spLocks noGrp="1"/>
          </p:cNvSpPr>
          <p:nvPr>
            <p:ph type="title"/>
          </p:nvPr>
        </p:nvSpPr>
        <p:spPr>
          <a:xfrm>
            <a:off x="-413301" y="169442"/>
            <a:ext cx="12872001" cy="1325563"/>
          </a:xfrm>
        </p:spPr>
        <p:txBody>
          <a:bodyPr>
            <a:normAutofit/>
          </a:bodyPr>
          <a:lstStyle/>
          <a:p>
            <a:pPr algn="ctr"/>
            <a:r>
              <a:rPr lang="en-GB" sz="3200" b="1" dirty="0">
                <a:solidFill>
                  <a:srgbClr val="0070C0"/>
                </a:solidFill>
                <a:latin typeface="Arial" panose="020B0604020202020204" pitchFamily="34" charset="0"/>
                <a:cs typeface="Arial" panose="020B0604020202020204" pitchFamily="34" charset="0"/>
              </a:rPr>
              <a:t>Customer Relationship Management:</a:t>
            </a:r>
            <a:br>
              <a:rPr lang="en-GB" sz="3200" b="1" dirty="0">
                <a:solidFill>
                  <a:srgbClr val="0070C0"/>
                </a:solidFill>
                <a:latin typeface="Arial" panose="020B0604020202020204" pitchFamily="34" charset="0"/>
                <a:cs typeface="Arial" panose="020B0604020202020204" pitchFamily="34" charset="0"/>
              </a:rPr>
            </a:br>
            <a:r>
              <a:rPr lang="en-GB" sz="3200" b="1" dirty="0">
                <a:solidFill>
                  <a:srgbClr val="0070C0"/>
                </a:solidFill>
                <a:latin typeface="Arial" panose="020B0604020202020204" pitchFamily="34" charset="0"/>
                <a:cs typeface="Arial" panose="020B0604020202020204" pitchFamily="34" charset="0"/>
              </a:rPr>
              <a:t>                                    HubSpot System</a:t>
            </a:r>
          </a:p>
        </p:txBody>
      </p:sp>
      <p:pic>
        <p:nvPicPr>
          <p:cNvPr id="24" name="Content Placeholder 23">
            <a:extLst>
              <a:ext uri="{FF2B5EF4-FFF2-40B4-BE49-F238E27FC236}">
                <a16:creationId xmlns:a16="http://schemas.microsoft.com/office/drawing/2014/main" id="{91C07C84-4269-AEE4-E80A-F5BEBC0B52AE}"/>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8439" y="1421267"/>
            <a:ext cx="5357961" cy="3828612"/>
          </a:xfrm>
        </p:spPr>
      </p:pic>
      <p:sp>
        <p:nvSpPr>
          <p:cNvPr id="27" name="TextBox 26">
            <a:extLst>
              <a:ext uri="{FF2B5EF4-FFF2-40B4-BE49-F238E27FC236}">
                <a16:creationId xmlns:a16="http://schemas.microsoft.com/office/drawing/2014/main" id="{CAACE3F0-0F9B-20AC-D9C6-60E7A471C848}"/>
              </a:ext>
            </a:extLst>
          </p:cNvPr>
          <p:cNvSpPr txBox="1"/>
          <p:nvPr/>
        </p:nvSpPr>
        <p:spPr>
          <a:xfrm>
            <a:off x="7248624" y="1385915"/>
            <a:ext cx="4943376" cy="4190314"/>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Contact and lead management</a:t>
            </a:r>
          </a:p>
          <a:p>
            <a:pPr>
              <a:lnSpc>
                <a:spcPct val="150000"/>
              </a:lnSpc>
            </a:pPr>
            <a:r>
              <a:rPr lang="en-US" sz="2000" dirty="0">
                <a:latin typeface="Arial" panose="020B0604020202020204" pitchFamily="34" charset="0"/>
                <a:cs typeface="Arial" panose="020B0604020202020204" pitchFamily="34" charset="0"/>
              </a:rPr>
              <a:t>Email marketing</a:t>
            </a:r>
          </a:p>
          <a:p>
            <a:pPr>
              <a:lnSpc>
                <a:spcPct val="150000"/>
              </a:lnSpc>
            </a:pPr>
            <a:r>
              <a:rPr lang="en-US" sz="2000" dirty="0">
                <a:latin typeface="Arial" panose="020B0604020202020204" pitchFamily="34" charset="0"/>
                <a:cs typeface="Arial" panose="020B0604020202020204" pitchFamily="34" charset="0"/>
              </a:rPr>
              <a:t>Sales pipeline tracking</a:t>
            </a:r>
          </a:p>
          <a:p>
            <a:pPr>
              <a:lnSpc>
                <a:spcPct val="150000"/>
              </a:lnSpc>
            </a:pPr>
            <a:r>
              <a:rPr lang="en-US" sz="2000" dirty="0">
                <a:latin typeface="Arial" panose="020B0604020202020204" pitchFamily="34" charset="0"/>
                <a:cs typeface="Arial" panose="020B0604020202020204" pitchFamily="34" charset="0"/>
              </a:rPr>
              <a:t>Marketing automation</a:t>
            </a:r>
          </a:p>
          <a:p>
            <a:pPr>
              <a:lnSpc>
                <a:spcPct val="150000"/>
              </a:lnSpc>
            </a:pPr>
            <a:r>
              <a:rPr lang="en-US" sz="2000" dirty="0">
                <a:latin typeface="Arial" panose="020B0604020202020204" pitchFamily="34" charset="0"/>
                <a:cs typeface="Arial" panose="020B0604020202020204" pitchFamily="34" charset="0"/>
              </a:rPr>
              <a:t>Easy to use &amp; free version available</a:t>
            </a:r>
          </a:p>
          <a:p>
            <a:pPr>
              <a:lnSpc>
                <a:spcPct val="150000"/>
              </a:lnSpc>
            </a:pPr>
            <a:r>
              <a:rPr lang="en-US" sz="2000" dirty="0">
                <a:latin typeface="Arial" panose="020B0604020202020204" pitchFamily="34" charset="0"/>
                <a:cs typeface="Arial" panose="020B0604020202020204" pitchFamily="34" charset="0"/>
              </a:rPr>
              <a:t>Ideal for small and medium </a:t>
            </a:r>
          </a:p>
          <a:p>
            <a:pPr>
              <a:lnSpc>
                <a:spcPct val="150000"/>
              </a:lnSpc>
            </a:pPr>
            <a:r>
              <a:rPr lang="en-US" sz="2000" dirty="0">
                <a:latin typeface="Arial" panose="020B0604020202020204" pitchFamily="34" charset="0"/>
                <a:cs typeface="Arial" panose="020B0604020202020204" pitchFamily="34" charset="0"/>
              </a:rPr>
              <a:t>businesses</a:t>
            </a:r>
          </a:p>
          <a:p>
            <a:pPr>
              <a:lnSpc>
                <a:spcPct val="150000"/>
              </a:lnSpc>
            </a:pPr>
            <a:r>
              <a:rPr lang="en-US" sz="2000" dirty="0">
                <a:latin typeface="Arial" panose="020B0604020202020204" pitchFamily="34" charset="0"/>
                <a:cs typeface="Arial" panose="020B0604020202020204" pitchFamily="34" charset="0"/>
              </a:rPr>
              <a:t>Limited advanced features in the free version</a:t>
            </a:r>
          </a:p>
        </p:txBody>
      </p:sp>
      <p:sp>
        <p:nvSpPr>
          <p:cNvPr id="26" name="TextBox 25">
            <a:extLst>
              <a:ext uri="{FF2B5EF4-FFF2-40B4-BE49-F238E27FC236}">
                <a16:creationId xmlns:a16="http://schemas.microsoft.com/office/drawing/2014/main" id="{EE3BB74B-376D-923E-E762-86F3AEFB97F5}"/>
              </a:ext>
            </a:extLst>
          </p:cNvPr>
          <p:cNvSpPr txBox="1"/>
          <p:nvPr/>
        </p:nvSpPr>
        <p:spPr>
          <a:xfrm>
            <a:off x="957695" y="5619817"/>
            <a:ext cx="10276609" cy="785343"/>
          </a:xfrm>
          <a:prstGeom prst="rect">
            <a:avLst/>
          </a:prstGeom>
          <a:solidFill>
            <a:schemeClr val="bg2"/>
          </a:solidFill>
          <a:ln>
            <a:noFill/>
          </a:ln>
          <a:effectLst>
            <a:softEdge rad="63500"/>
          </a:effectLst>
        </p:spPr>
        <p:txBody>
          <a:bodyPr wrap="square" rtlCol="0">
            <a:spAutoFit/>
          </a:bodyPr>
          <a:lstStyle/>
          <a:p>
            <a:pPr>
              <a:lnSpc>
                <a:spcPct val="150000"/>
              </a:lnSpc>
            </a:pPr>
            <a:r>
              <a:rPr lang="en-US" sz="1600" b="1" dirty="0">
                <a:solidFill>
                  <a:srgbClr val="0070C0"/>
                </a:solidFill>
                <a:latin typeface="Arial" panose="020B0604020202020204" pitchFamily="34" charset="0"/>
                <a:cs typeface="Arial" panose="020B0604020202020204" pitchFamily="34" charset="0"/>
              </a:rPr>
              <a:t>HubSpot</a:t>
            </a:r>
            <a:r>
              <a:rPr lang="en-US" sz="1600" dirty="0">
                <a:solidFill>
                  <a:srgbClr val="0070C0"/>
                </a:solidFill>
                <a:latin typeface="Arial" panose="020B0604020202020204" pitchFamily="34" charset="0"/>
                <a:cs typeface="Arial" panose="020B0604020202020204" pitchFamily="34" charset="0"/>
              </a:rPr>
              <a:t> is a CRM platform that helps businesses manage customer interactions, track sales pipelines, and support marketing activities. It is especially popular with small and medium-sized businesses </a:t>
            </a:r>
            <a:r>
              <a:rPr lang="en-US" sz="1600" b="1" dirty="0">
                <a:solidFill>
                  <a:srgbClr val="0070C0"/>
                </a:solidFill>
                <a:latin typeface="Arial" panose="020B0604020202020204" pitchFamily="34" charset="0"/>
                <a:cs typeface="Arial" panose="020B0604020202020204" pitchFamily="34" charset="0"/>
              </a:rPr>
              <a:t>(HubSpot, 2024)</a:t>
            </a:r>
            <a:endParaRPr lang="en-GB" sz="1600" dirty="0">
              <a:solidFill>
                <a:srgbClr val="0070C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0125764-4290-3608-4873-C3B6FA60C4CB}"/>
              </a:ext>
            </a:extLst>
          </p:cNvPr>
          <p:cNvSpPr txBox="1"/>
          <p:nvPr/>
        </p:nvSpPr>
        <p:spPr>
          <a:xfrm>
            <a:off x="5813747" y="1633504"/>
            <a:ext cx="1729121" cy="3477875"/>
          </a:xfrm>
          <a:prstGeom prst="rect">
            <a:avLst/>
          </a:prstGeom>
          <a:noFill/>
        </p:spPr>
        <p:txBody>
          <a:bodyPr wrap="square" rtlCol="0">
            <a:spAutoFit/>
          </a:bodyPr>
          <a:lstStyle/>
          <a:p>
            <a:r>
              <a:rPr lang="en-GB" sz="2000" b="1" dirty="0">
                <a:solidFill>
                  <a:srgbClr val="0070C0"/>
                </a:solidFill>
              </a:rPr>
              <a:t>Functions:</a:t>
            </a:r>
          </a:p>
          <a:p>
            <a:endParaRPr lang="en-GB" sz="2000" b="1" dirty="0">
              <a:solidFill>
                <a:srgbClr val="0070C0"/>
              </a:solidFill>
            </a:endParaRPr>
          </a:p>
          <a:p>
            <a:endParaRPr lang="en-GB" sz="2000" b="1" dirty="0">
              <a:solidFill>
                <a:srgbClr val="0070C0"/>
              </a:solidFill>
            </a:endParaRPr>
          </a:p>
          <a:p>
            <a:endParaRPr lang="en-GB" sz="2000" b="1" dirty="0">
              <a:solidFill>
                <a:srgbClr val="0070C0"/>
              </a:solidFill>
            </a:endParaRPr>
          </a:p>
          <a:p>
            <a:endParaRPr lang="en-GB" sz="2000" b="1" dirty="0">
              <a:solidFill>
                <a:srgbClr val="0070C0"/>
              </a:solidFill>
            </a:endParaRPr>
          </a:p>
          <a:p>
            <a:endParaRPr lang="en-GB" sz="2000" b="1" dirty="0">
              <a:solidFill>
                <a:srgbClr val="0070C0"/>
              </a:solidFill>
            </a:endParaRPr>
          </a:p>
          <a:p>
            <a:r>
              <a:rPr lang="en-GB" sz="2000" b="1" dirty="0">
                <a:solidFill>
                  <a:srgbClr val="0070C0"/>
                </a:solidFill>
              </a:rPr>
              <a:t>  Benefits :</a:t>
            </a:r>
          </a:p>
          <a:p>
            <a:endParaRPr lang="en-GB" sz="2000" b="1" dirty="0">
              <a:solidFill>
                <a:srgbClr val="0070C0"/>
              </a:solidFill>
            </a:endParaRPr>
          </a:p>
          <a:p>
            <a:endParaRPr lang="en-GB" sz="2000" b="1" dirty="0">
              <a:solidFill>
                <a:srgbClr val="0070C0"/>
              </a:solidFill>
            </a:endParaRPr>
          </a:p>
          <a:p>
            <a:endParaRPr lang="en-GB" sz="2000" b="1" dirty="0">
              <a:solidFill>
                <a:srgbClr val="0070C0"/>
              </a:solidFill>
            </a:endParaRPr>
          </a:p>
          <a:p>
            <a:r>
              <a:rPr lang="en-GB" sz="2000" b="1" dirty="0">
                <a:solidFill>
                  <a:srgbClr val="0070C0"/>
                </a:solidFill>
              </a:rPr>
              <a:t>Limitations:</a:t>
            </a:r>
          </a:p>
        </p:txBody>
      </p:sp>
      <p:cxnSp>
        <p:nvCxnSpPr>
          <p:cNvPr id="5" name="Straight Connector 4">
            <a:extLst>
              <a:ext uri="{FF2B5EF4-FFF2-40B4-BE49-F238E27FC236}">
                <a16:creationId xmlns:a16="http://schemas.microsoft.com/office/drawing/2014/main" id="{6031F514-E4B2-83BD-7D54-17EDBA4920F0}"/>
              </a:ext>
            </a:extLst>
          </p:cNvPr>
          <p:cNvCxnSpPr>
            <a:cxnSpLocks/>
          </p:cNvCxnSpPr>
          <p:nvPr/>
        </p:nvCxnSpPr>
        <p:spPr>
          <a:xfrm>
            <a:off x="11783291" y="370880"/>
            <a:ext cx="0" cy="6116239"/>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4154CE6-569B-0AEF-3F04-2F152AE5391B}"/>
              </a:ext>
            </a:extLst>
          </p:cNvPr>
          <p:cNvCxnSpPr>
            <a:cxnSpLocks/>
          </p:cNvCxnSpPr>
          <p:nvPr/>
        </p:nvCxnSpPr>
        <p:spPr>
          <a:xfrm>
            <a:off x="0" y="6448748"/>
            <a:ext cx="11783291"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3821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A2498EC8-B982-8C25-12E9-D471F4D952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024" r="28150" b="-1"/>
          <a:stretch>
            <a:fillRect/>
          </a:stretch>
        </p:blipFill>
        <p:spPr bwMode="auto">
          <a:xfrm>
            <a:off x="-1" y="-104539"/>
            <a:ext cx="7293675" cy="6962529"/>
          </a:xfrm>
          <a:custGeom>
            <a:avLst/>
            <a:gdLst>
              <a:gd name="connsiteX0" fmla="*/ 0 w 6200775"/>
              <a:gd name="connsiteY0" fmla="*/ 0 h 6858000"/>
              <a:gd name="connsiteX1" fmla="*/ 2158503 w 6200775"/>
              <a:gd name="connsiteY1" fmla="*/ 0 h 6858000"/>
              <a:gd name="connsiteX2" fmla="*/ 6200775 w 6200775"/>
              <a:gd name="connsiteY2" fmla="*/ 3676650 h 6858000"/>
              <a:gd name="connsiteX3" fmla="*/ 3307176 w 6200775"/>
              <a:gd name="connsiteY3" fmla="*/ 6858000 h 6858000"/>
              <a:gd name="connsiteX4" fmla="*/ 0 w 6200775"/>
              <a:gd name="connsiteY4" fmla="*/ 6858000 h 6858000"/>
              <a:gd name="connsiteX0" fmla="*/ 0 w 7424664"/>
              <a:gd name="connsiteY0" fmla="*/ 0 h 6858000"/>
              <a:gd name="connsiteX1" fmla="*/ 2158503 w 7424664"/>
              <a:gd name="connsiteY1" fmla="*/ 0 h 6858000"/>
              <a:gd name="connsiteX2" fmla="*/ 7424664 w 7424664"/>
              <a:gd name="connsiteY2" fmla="*/ 2326151 h 6858000"/>
              <a:gd name="connsiteX3" fmla="*/ 3307176 w 7424664"/>
              <a:gd name="connsiteY3" fmla="*/ 6858000 h 6858000"/>
              <a:gd name="connsiteX4" fmla="*/ 0 w 7424664"/>
              <a:gd name="connsiteY4" fmla="*/ 6858000 h 6858000"/>
              <a:gd name="connsiteX5" fmla="*/ 0 w 7424664"/>
              <a:gd name="connsiteY5" fmla="*/ 0 h 6858000"/>
              <a:gd name="connsiteX0" fmla="*/ 0 w 7424664"/>
              <a:gd name="connsiteY0" fmla="*/ 0 h 6858000"/>
              <a:gd name="connsiteX1" fmla="*/ 7424664 w 7424664"/>
              <a:gd name="connsiteY1" fmla="*/ 2326151 h 6858000"/>
              <a:gd name="connsiteX2" fmla="*/ 3307176 w 7424664"/>
              <a:gd name="connsiteY2" fmla="*/ 6858000 h 6858000"/>
              <a:gd name="connsiteX3" fmla="*/ 0 w 7424664"/>
              <a:gd name="connsiteY3" fmla="*/ 6858000 h 6858000"/>
              <a:gd name="connsiteX4" fmla="*/ 0 w 7424664"/>
              <a:gd name="connsiteY4" fmla="*/ 0 h 6858000"/>
              <a:gd name="connsiteX0" fmla="*/ 0 w 6904159"/>
              <a:gd name="connsiteY0" fmla="*/ 0 h 6858000"/>
              <a:gd name="connsiteX1" fmla="*/ 6904159 w 6904159"/>
              <a:gd name="connsiteY1" fmla="*/ 1805646 h 6858000"/>
              <a:gd name="connsiteX2" fmla="*/ 3307176 w 6904159"/>
              <a:gd name="connsiteY2" fmla="*/ 6858000 h 6858000"/>
              <a:gd name="connsiteX3" fmla="*/ 0 w 6904159"/>
              <a:gd name="connsiteY3" fmla="*/ 6858000 h 6858000"/>
              <a:gd name="connsiteX4" fmla="*/ 0 w 6904159"/>
              <a:gd name="connsiteY4" fmla="*/ 0 h 6858000"/>
              <a:gd name="connsiteX0" fmla="*/ 0 w 7072972"/>
              <a:gd name="connsiteY0" fmla="*/ 0 h 6858000"/>
              <a:gd name="connsiteX1" fmla="*/ 7072972 w 7072972"/>
              <a:gd name="connsiteY1" fmla="*/ 1890052 h 6858000"/>
              <a:gd name="connsiteX2" fmla="*/ 3307176 w 7072972"/>
              <a:gd name="connsiteY2" fmla="*/ 6858000 h 6858000"/>
              <a:gd name="connsiteX3" fmla="*/ 0 w 7072972"/>
              <a:gd name="connsiteY3" fmla="*/ 6858000 h 6858000"/>
              <a:gd name="connsiteX4" fmla="*/ 0 w 707297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2972" h="6858000">
                <a:moveTo>
                  <a:pt x="0" y="0"/>
                </a:moveTo>
                <a:lnTo>
                  <a:pt x="7072972" y="1890052"/>
                </a:lnTo>
                <a:lnTo>
                  <a:pt x="3307176" y="6858000"/>
                </a:lnTo>
                <a:lnTo>
                  <a:pt x="0" y="6858000"/>
                </a:lnTo>
                <a:lnTo>
                  <a:pt x="0" y="0"/>
                </a:lnTo>
                <a:close/>
              </a:path>
            </a:pathLst>
          </a:custGeom>
          <a:solidFill>
            <a:srgbClr val="FFFFFF"/>
          </a:solidFill>
          <a:ln w="19050">
            <a:noFill/>
          </a:ln>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64CE201F-E44F-B81C-457B-DFE7FC4B7B66}"/>
              </a:ext>
            </a:extLst>
          </p:cNvPr>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a:p>
            <a:endParaRPr lang="en-GB" dirty="0"/>
          </a:p>
        </p:txBody>
      </p:sp>
      <p:sp>
        <p:nvSpPr>
          <p:cNvPr id="5" name="TextBox 6">
            <a:extLst>
              <a:ext uri="{FF2B5EF4-FFF2-40B4-BE49-F238E27FC236}">
                <a16:creationId xmlns:a16="http://schemas.microsoft.com/office/drawing/2014/main" id="{81B29C1D-AD97-856E-B5D5-A3A8D944BF1D}"/>
              </a:ext>
            </a:extLst>
          </p:cNvPr>
          <p:cNvSpPr txBox="1"/>
          <p:nvPr/>
        </p:nvSpPr>
        <p:spPr>
          <a:xfrm>
            <a:off x="405609" y="4756887"/>
            <a:ext cx="5983681" cy="188199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dirty="0">
                <a:solidFill>
                  <a:schemeClr val="tx2">
                    <a:lumMod val="75000"/>
                  </a:schemeClr>
                </a:solidFill>
                <a:latin typeface="Arial" panose="020B0604020202020204" pitchFamily="34" charset="0"/>
                <a:cs typeface="Arial" panose="020B0604020202020204" pitchFamily="34" charset="0"/>
              </a:rPr>
              <a:t>Zoho CRM</a:t>
            </a:r>
            <a:r>
              <a:rPr lang="en-US" sz="2000" dirty="0">
                <a:solidFill>
                  <a:schemeClr val="tx2">
                    <a:lumMod val="75000"/>
                  </a:schemeClr>
                </a:solidFill>
                <a:latin typeface="Arial" panose="020B0604020202020204" pitchFamily="34" charset="0"/>
                <a:cs typeface="Arial" panose="020B0604020202020204" pitchFamily="34" charset="0"/>
              </a:rPr>
              <a:t> is a CRM platform that helps businesses manage customer data, automate sales activities, and improve communication with customers across different channels. </a:t>
            </a:r>
            <a:r>
              <a:rPr lang="en-US" sz="1600" b="1" dirty="0">
                <a:solidFill>
                  <a:schemeClr val="tx2">
                    <a:lumMod val="75000"/>
                  </a:schemeClr>
                </a:solidFill>
                <a:latin typeface="Arial" panose="020B0604020202020204" pitchFamily="34" charset="0"/>
                <a:cs typeface="Arial" panose="020B0604020202020204" pitchFamily="34" charset="0"/>
              </a:rPr>
              <a:t>(Zoho, 2024)     </a:t>
            </a:r>
            <a:endParaRPr lang="en-GB" sz="1600" dirty="0">
              <a:solidFill>
                <a:schemeClr val="tx2">
                  <a:lumMod val="75000"/>
                </a:schemeClr>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64CE201F-E44F-B81C-457B-DFE7FC4B7B66}"/>
              </a:ext>
            </a:extLst>
          </p:cNvPr>
          <p:cNvSpPr>
            <a:spLocks noGrp="1"/>
          </p:cNvSpPr>
          <p:nvPr/>
        </p:nvSpPr>
        <p:spPr>
          <a:xfrm>
            <a:off x="2375195" y="1461149"/>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a:p>
            <a:endParaRPr lang="en-GB" dirty="0"/>
          </a:p>
        </p:txBody>
      </p:sp>
      <p:sp>
        <p:nvSpPr>
          <p:cNvPr id="7" name="TextBox 9">
            <a:extLst>
              <a:ext uri="{FF2B5EF4-FFF2-40B4-BE49-F238E27FC236}">
                <a16:creationId xmlns:a16="http://schemas.microsoft.com/office/drawing/2014/main" id="{EF87238B-41C1-1FB1-B04A-AFB36956420B}"/>
              </a:ext>
            </a:extLst>
          </p:cNvPr>
          <p:cNvSpPr txBox="1"/>
          <p:nvPr/>
        </p:nvSpPr>
        <p:spPr>
          <a:xfrm>
            <a:off x="7493824" y="1461149"/>
            <a:ext cx="4964510" cy="372864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dirty="0">
                <a:solidFill>
                  <a:schemeClr val="bg1"/>
                </a:solidFill>
              </a:rPr>
              <a:t> </a:t>
            </a:r>
            <a:r>
              <a:rPr lang="en-US" sz="2000" dirty="0">
                <a:solidFill>
                  <a:schemeClr val="bg1"/>
                </a:solidFill>
                <a:latin typeface="Arial" panose="020B0604020202020204" pitchFamily="34" charset="0"/>
                <a:cs typeface="Arial" panose="020B0604020202020204" pitchFamily="34" charset="0"/>
              </a:rPr>
              <a:t>Customer database management</a:t>
            </a:r>
          </a:p>
          <a:p>
            <a:pPr>
              <a:lnSpc>
                <a:spcPct val="150000"/>
              </a:lnSpc>
            </a:pPr>
            <a:r>
              <a:rPr lang="en-US" sz="2000" dirty="0">
                <a:solidFill>
                  <a:schemeClr val="bg1"/>
                </a:solidFill>
                <a:latin typeface="Arial" panose="020B0604020202020204" pitchFamily="34" charset="0"/>
                <a:cs typeface="Arial" panose="020B0604020202020204" pitchFamily="34" charset="0"/>
              </a:rPr>
              <a:t>Workflow automation</a:t>
            </a:r>
          </a:p>
          <a:p>
            <a:pPr>
              <a:lnSpc>
                <a:spcPct val="150000"/>
              </a:lnSpc>
            </a:pPr>
            <a:r>
              <a:rPr lang="en-US" sz="2000" dirty="0">
                <a:solidFill>
                  <a:schemeClr val="bg1"/>
                </a:solidFill>
                <a:latin typeface="Arial" panose="020B0604020202020204" pitchFamily="34" charset="0"/>
                <a:cs typeface="Arial" panose="020B0604020202020204" pitchFamily="34" charset="0"/>
              </a:rPr>
              <a:t>Multichannel communication</a:t>
            </a:r>
            <a:endParaRPr lang="en-US" sz="2000" dirty="0">
              <a:solidFill>
                <a:schemeClr val="bg1"/>
              </a:solidFill>
            </a:endParaRPr>
          </a:p>
          <a:p>
            <a:pPr>
              <a:lnSpc>
                <a:spcPct val="150000"/>
              </a:lnSpc>
            </a:pPr>
            <a:endParaRPr lang="en-US" sz="2000" dirty="0">
              <a:solidFill>
                <a:schemeClr val="bg1"/>
              </a:solidFill>
              <a:latin typeface="Arial" panose="020B0604020202020204" pitchFamily="34" charset="0"/>
              <a:cs typeface="Arial" panose="020B0604020202020204" pitchFamily="34" charset="0"/>
            </a:endParaRPr>
          </a:p>
          <a:p>
            <a:pPr>
              <a:lnSpc>
                <a:spcPct val="150000"/>
              </a:lnSpc>
            </a:pPr>
            <a:r>
              <a:rPr lang="en-US" sz="2000" dirty="0">
                <a:solidFill>
                  <a:schemeClr val="bg1"/>
                </a:solidFill>
                <a:latin typeface="Arial" panose="020B0604020202020204" pitchFamily="34" charset="0"/>
                <a:cs typeface="Arial" panose="020B0604020202020204" pitchFamily="34" charset="0"/>
              </a:rPr>
              <a:t>Affordable</a:t>
            </a:r>
          </a:p>
          <a:p>
            <a:pPr>
              <a:lnSpc>
                <a:spcPct val="150000"/>
              </a:lnSpc>
            </a:pPr>
            <a:r>
              <a:rPr lang="en-US" sz="2000" dirty="0">
                <a:solidFill>
                  <a:schemeClr val="bg1"/>
                </a:solidFill>
                <a:latin typeface="Arial" panose="020B0604020202020204" pitchFamily="34" charset="0"/>
                <a:cs typeface="Arial" panose="020B0604020202020204" pitchFamily="34" charset="0"/>
              </a:rPr>
              <a:t>Many features for growing businesses</a:t>
            </a:r>
            <a:endParaRPr lang="en-US" sz="2000" dirty="0">
              <a:solidFill>
                <a:schemeClr val="bg1"/>
              </a:solidFill>
            </a:endParaRPr>
          </a:p>
          <a:p>
            <a:pPr>
              <a:lnSpc>
                <a:spcPct val="150000"/>
              </a:lnSpc>
            </a:pPr>
            <a:endParaRPr lang="en-US" sz="2000" dirty="0">
              <a:solidFill>
                <a:schemeClr val="bg1"/>
              </a:solidFill>
              <a:latin typeface="Arial" panose="020B0604020202020204" pitchFamily="34" charset="0"/>
              <a:cs typeface="Arial" panose="020B0604020202020204" pitchFamily="34" charset="0"/>
            </a:endParaRPr>
          </a:p>
          <a:p>
            <a:pPr>
              <a:lnSpc>
                <a:spcPct val="150000"/>
              </a:lnSpc>
            </a:pPr>
            <a:r>
              <a:rPr lang="en-US" sz="2000" dirty="0">
                <a:solidFill>
                  <a:schemeClr val="bg1"/>
                </a:solidFill>
                <a:latin typeface="Arial" panose="020B0604020202020204" pitchFamily="34" charset="0"/>
                <a:cs typeface="Arial" panose="020B0604020202020204" pitchFamily="34" charset="0"/>
              </a:rPr>
              <a:t>Interface may be complex for beginners</a:t>
            </a:r>
          </a:p>
        </p:txBody>
      </p:sp>
      <p:sp>
        <p:nvSpPr>
          <p:cNvPr id="8" name="TextBox 7">
            <a:extLst>
              <a:ext uri="{FF2B5EF4-FFF2-40B4-BE49-F238E27FC236}">
                <a16:creationId xmlns:a16="http://schemas.microsoft.com/office/drawing/2014/main" id="{3B69FAB8-C6F6-D933-4FE4-082F6C3339ED}"/>
              </a:ext>
            </a:extLst>
          </p:cNvPr>
          <p:cNvSpPr txBox="1"/>
          <p:nvPr/>
        </p:nvSpPr>
        <p:spPr>
          <a:xfrm>
            <a:off x="5897336" y="2001923"/>
            <a:ext cx="2132115" cy="3416320"/>
          </a:xfrm>
          <a:prstGeom prst="rect">
            <a:avLst/>
          </a:prstGeom>
          <a:noFill/>
        </p:spPr>
        <p:txBody>
          <a:bodyPr wrap="square" rtlCol="0">
            <a:spAutoFit/>
          </a:bodyPr>
          <a:lstStyle/>
          <a:p>
            <a:r>
              <a:rPr lang="en-GB" sz="2400" b="1" dirty="0">
                <a:solidFill>
                  <a:schemeClr val="tx2">
                    <a:lumMod val="75000"/>
                  </a:schemeClr>
                </a:solidFill>
              </a:rPr>
              <a:t>Functions:</a:t>
            </a:r>
          </a:p>
          <a:p>
            <a:endParaRPr lang="en-GB" sz="2400" b="1" dirty="0">
              <a:solidFill>
                <a:schemeClr val="tx2">
                  <a:lumMod val="75000"/>
                </a:schemeClr>
              </a:solidFill>
            </a:endParaRPr>
          </a:p>
          <a:p>
            <a:endParaRPr lang="en-GB" sz="2400" b="1" dirty="0">
              <a:solidFill>
                <a:schemeClr val="tx2">
                  <a:lumMod val="75000"/>
                </a:schemeClr>
              </a:solidFill>
            </a:endParaRPr>
          </a:p>
          <a:p>
            <a:endParaRPr lang="en-GB" sz="2400" b="1" dirty="0">
              <a:solidFill>
                <a:schemeClr val="tx2">
                  <a:lumMod val="75000"/>
                </a:schemeClr>
              </a:solidFill>
            </a:endParaRPr>
          </a:p>
          <a:p>
            <a:r>
              <a:rPr lang="en-GB" sz="2400" b="1" dirty="0">
                <a:solidFill>
                  <a:schemeClr val="tx2">
                    <a:lumMod val="75000"/>
                  </a:schemeClr>
                </a:solidFill>
              </a:rPr>
              <a:t>  Benefits:</a:t>
            </a:r>
          </a:p>
          <a:p>
            <a:endParaRPr lang="en-GB" sz="2400" b="1" dirty="0">
              <a:solidFill>
                <a:schemeClr val="tx2">
                  <a:lumMod val="75000"/>
                </a:schemeClr>
              </a:solidFill>
            </a:endParaRPr>
          </a:p>
          <a:p>
            <a:endParaRPr lang="en-GB" sz="2400" b="1" dirty="0">
              <a:solidFill>
                <a:schemeClr val="tx2">
                  <a:lumMod val="75000"/>
                </a:schemeClr>
              </a:solidFill>
            </a:endParaRPr>
          </a:p>
          <a:p>
            <a:r>
              <a:rPr lang="en-GB" sz="2400" b="1" dirty="0">
                <a:solidFill>
                  <a:schemeClr val="tx2">
                    <a:lumMod val="75000"/>
                  </a:schemeClr>
                </a:solidFill>
              </a:rPr>
              <a:t>Limitation:</a:t>
            </a:r>
          </a:p>
          <a:p>
            <a:endParaRPr lang="en-GB" sz="2400" b="1" dirty="0">
              <a:solidFill>
                <a:schemeClr val="tx2">
                  <a:lumMod val="75000"/>
                </a:schemeClr>
              </a:solidFill>
            </a:endParaRPr>
          </a:p>
        </p:txBody>
      </p:sp>
      <p:sp>
        <p:nvSpPr>
          <p:cNvPr id="9" name="TextBox 8">
            <a:extLst>
              <a:ext uri="{FF2B5EF4-FFF2-40B4-BE49-F238E27FC236}">
                <a16:creationId xmlns:a16="http://schemas.microsoft.com/office/drawing/2014/main" id="{A254C64B-5565-45A7-2E7A-5EA7347DC9E1}"/>
              </a:ext>
            </a:extLst>
          </p:cNvPr>
          <p:cNvSpPr txBox="1"/>
          <p:nvPr/>
        </p:nvSpPr>
        <p:spPr>
          <a:xfrm>
            <a:off x="730025" y="556200"/>
            <a:ext cx="9362209" cy="1077218"/>
          </a:xfrm>
          <a:prstGeom prst="rect">
            <a:avLst/>
          </a:prstGeom>
          <a:noFill/>
        </p:spPr>
        <p:txBody>
          <a:bodyPr wrap="square" rtlCol="0">
            <a:spAutoFit/>
          </a:bodyPr>
          <a:lstStyle/>
          <a:p>
            <a:r>
              <a:rPr lang="en-GB" sz="3200" b="1" dirty="0">
                <a:solidFill>
                  <a:srgbClr val="0070C0"/>
                </a:solidFill>
              </a:rPr>
              <a:t>Customer Relationship Management: </a:t>
            </a:r>
          </a:p>
          <a:p>
            <a:r>
              <a:rPr lang="en-GB" sz="3200" b="1" dirty="0">
                <a:solidFill>
                  <a:srgbClr val="0070C0"/>
                </a:solidFill>
              </a:rPr>
              <a:t>                        Zoho System</a:t>
            </a:r>
            <a:endParaRPr lang="en-GB" sz="3200" dirty="0"/>
          </a:p>
        </p:txBody>
      </p:sp>
      <p:cxnSp>
        <p:nvCxnSpPr>
          <p:cNvPr id="11" name="Straight Connector 10">
            <a:extLst>
              <a:ext uri="{FF2B5EF4-FFF2-40B4-BE49-F238E27FC236}">
                <a16:creationId xmlns:a16="http://schemas.microsoft.com/office/drawing/2014/main" id="{4120F2A3-20A2-19A7-E46F-BB94166599C4}"/>
              </a:ext>
            </a:extLst>
          </p:cNvPr>
          <p:cNvCxnSpPr>
            <a:cxnSpLocks/>
          </p:cNvCxnSpPr>
          <p:nvPr/>
        </p:nvCxnSpPr>
        <p:spPr>
          <a:xfrm>
            <a:off x="405609" y="383931"/>
            <a:ext cx="0" cy="625494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352FD4F-2CE9-0C6F-6FCC-0DA205CDE0A7}"/>
              </a:ext>
            </a:extLst>
          </p:cNvPr>
          <p:cNvCxnSpPr>
            <a:cxnSpLocks/>
          </p:cNvCxnSpPr>
          <p:nvPr/>
        </p:nvCxnSpPr>
        <p:spPr>
          <a:xfrm flipH="1">
            <a:off x="405609" y="6638877"/>
            <a:ext cx="1178639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395E3BC-0E9E-543F-F019-1EB80F2328F3}"/>
              </a:ext>
            </a:extLst>
          </p:cNvPr>
          <p:cNvCxnSpPr>
            <a:cxnSpLocks/>
          </p:cNvCxnSpPr>
          <p:nvPr/>
        </p:nvCxnSpPr>
        <p:spPr>
          <a:xfrm flipH="1">
            <a:off x="405608" y="348381"/>
            <a:ext cx="11786391"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425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3AE250D-952B-E71E-37C2-747C7B37AF37}"/>
              </a:ext>
            </a:extLst>
          </p:cNvPr>
          <p:cNvGraphicFramePr>
            <a:graphicFrameLocks noGrp="1"/>
          </p:cNvGraphicFramePr>
          <p:nvPr>
            <p:extLst>
              <p:ext uri="{D42A27DB-BD31-4B8C-83A1-F6EECF244321}">
                <p14:modId xmlns:p14="http://schemas.microsoft.com/office/powerpoint/2010/main" val="3592494432"/>
              </p:ext>
            </p:extLst>
          </p:nvPr>
        </p:nvGraphicFramePr>
        <p:xfrm>
          <a:off x="490893" y="1023505"/>
          <a:ext cx="5317621" cy="5386980"/>
        </p:xfrm>
        <a:graphic>
          <a:graphicData uri="http://schemas.openxmlformats.org/drawingml/2006/table">
            <a:tbl>
              <a:tblPr/>
              <a:tblGrid>
                <a:gridCol w="1626654">
                  <a:extLst>
                    <a:ext uri="{9D8B030D-6E8A-4147-A177-3AD203B41FA5}">
                      <a16:colId xmlns:a16="http://schemas.microsoft.com/office/drawing/2014/main" val="105292364"/>
                    </a:ext>
                  </a:extLst>
                </a:gridCol>
                <a:gridCol w="1997253">
                  <a:extLst>
                    <a:ext uri="{9D8B030D-6E8A-4147-A177-3AD203B41FA5}">
                      <a16:colId xmlns:a16="http://schemas.microsoft.com/office/drawing/2014/main" val="1813074172"/>
                    </a:ext>
                  </a:extLst>
                </a:gridCol>
                <a:gridCol w="1693714">
                  <a:extLst>
                    <a:ext uri="{9D8B030D-6E8A-4147-A177-3AD203B41FA5}">
                      <a16:colId xmlns:a16="http://schemas.microsoft.com/office/drawing/2014/main" val="2716857938"/>
                    </a:ext>
                  </a:extLst>
                </a:gridCol>
              </a:tblGrid>
              <a:tr h="935817">
                <a:tc>
                  <a:txBody>
                    <a:bodyPr/>
                    <a:lstStyle/>
                    <a:p>
                      <a:pPr algn="l" fontAlgn="base">
                        <a:lnSpc>
                          <a:spcPct val="150000"/>
                        </a:lnSpc>
                        <a:buNone/>
                      </a:pPr>
                      <a:r>
                        <a:rPr lang="en-GB" sz="2000" b="1" i="0" dirty="0">
                          <a:solidFill>
                            <a:srgbClr val="FFFFFF"/>
                          </a:solidFill>
                          <a:effectLst/>
                          <a:latin typeface="+mn-lt"/>
                        </a:rPr>
                        <a:t>CRM</a:t>
                      </a:r>
                      <a:r>
                        <a:rPr lang="en-GB" sz="2000" b="0" i="0" dirty="0">
                          <a:solidFill>
                            <a:srgbClr val="FFFFFF"/>
                          </a:solidFill>
                          <a:effectLst/>
                          <a:latin typeface="+mn-lt"/>
                        </a:rPr>
                        <a:t> </a:t>
                      </a:r>
                      <a:r>
                        <a:rPr lang="en-GB" sz="2000" b="1" i="0" dirty="0">
                          <a:solidFill>
                            <a:srgbClr val="FFFFFF"/>
                          </a:solidFill>
                          <a:effectLst/>
                          <a:latin typeface="+mn-lt"/>
                        </a:rPr>
                        <a:t>System​</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21336" cap="flat" cmpd="sng" algn="ctr">
                      <a:solidFill>
                        <a:srgbClr val="FFFFFF"/>
                      </a:solidFill>
                      <a:prstDash val="solid"/>
                      <a:round/>
                      <a:headEnd type="none" w="med" len="med"/>
                      <a:tailEnd type="none" w="med" len="med"/>
                    </a:lnB>
                    <a:solidFill>
                      <a:srgbClr val="0070C0"/>
                    </a:solidFill>
                  </a:tcPr>
                </a:tc>
                <a:tc>
                  <a:txBody>
                    <a:bodyPr/>
                    <a:lstStyle/>
                    <a:p>
                      <a:pPr algn="l" fontAlgn="base">
                        <a:lnSpc>
                          <a:spcPct val="150000"/>
                        </a:lnSpc>
                        <a:buNone/>
                      </a:pPr>
                      <a:r>
                        <a:rPr lang="en-GB" sz="2000" b="1" i="0" dirty="0">
                          <a:solidFill>
                            <a:srgbClr val="FFFFFF"/>
                          </a:solidFill>
                          <a:effectLst/>
                          <a:latin typeface="+mn-lt"/>
                        </a:rPr>
                        <a:t>Strengths​</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21336" cap="flat" cmpd="sng" algn="ctr">
                      <a:solidFill>
                        <a:srgbClr val="FFFFFF"/>
                      </a:solidFill>
                      <a:prstDash val="solid"/>
                      <a:round/>
                      <a:headEnd type="none" w="med" len="med"/>
                      <a:tailEnd type="none" w="med" len="med"/>
                    </a:lnB>
                    <a:solidFill>
                      <a:srgbClr val="0070C0"/>
                    </a:solidFill>
                  </a:tcPr>
                </a:tc>
                <a:tc>
                  <a:txBody>
                    <a:bodyPr/>
                    <a:lstStyle/>
                    <a:p>
                      <a:pPr algn="l" fontAlgn="base">
                        <a:lnSpc>
                          <a:spcPct val="150000"/>
                        </a:lnSpc>
                        <a:buNone/>
                      </a:pPr>
                      <a:r>
                        <a:rPr lang="en-GB" sz="2000" b="1" i="0" dirty="0">
                          <a:solidFill>
                            <a:srgbClr val="FFFFFF"/>
                          </a:solidFill>
                          <a:effectLst/>
                          <a:latin typeface="+mn-lt"/>
                        </a:rPr>
                        <a:t>Limitations​</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21336" cap="flat" cmpd="sng" algn="ctr">
                      <a:solidFill>
                        <a:srgbClr val="FFFFFF"/>
                      </a:solidFill>
                      <a:prstDash val="solid"/>
                      <a:round/>
                      <a:headEnd type="none" w="med" len="med"/>
                      <a:tailEnd type="none" w="med" len="med"/>
                    </a:lnB>
                    <a:solidFill>
                      <a:srgbClr val="0070C0"/>
                    </a:solidFill>
                  </a:tcPr>
                </a:tc>
                <a:extLst>
                  <a:ext uri="{0D108BD9-81ED-4DB2-BD59-A6C34878D82A}">
                    <a16:rowId xmlns:a16="http://schemas.microsoft.com/office/drawing/2014/main" val="2510974379"/>
                  </a:ext>
                </a:extLst>
              </a:tr>
              <a:tr h="1937780">
                <a:tc>
                  <a:txBody>
                    <a:bodyPr/>
                    <a:lstStyle/>
                    <a:p>
                      <a:pPr algn="l" fontAlgn="base">
                        <a:lnSpc>
                          <a:spcPct val="150000"/>
                        </a:lnSpc>
                        <a:buNone/>
                      </a:pPr>
                      <a:r>
                        <a:rPr lang="en-GB" sz="2000" b="0" i="0" dirty="0">
                          <a:solidFill>
                            <a:srgbClr val="000000"/>
                          </a:solidFill>
                          <a:effectLst/>
                          <a:latin typeface="+mn-lt"/>
                        </a:rPr>
                        <a:t>Salesforce​</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1336"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40000"/>
                        <a:lumOff val="60000"/>
                      </a:schemeClr>
                    </a:solidFill>
                  </a:tcPr>
                </a:tc>
                <a:tc>
                  <a:txBody>
                    <a:bodyPr/>
                    <a:lstStyle/>
                    <a:p>
                      <a:pPr algn="l" fontAlgn="base">
                        <a:lnSpc>
                          <a:spcPct val="150000"/>
                        </a:lnSpc>
                        <a:buNone/>
                      </a:pPr>
                      <a:r>
                        <a:rPr lang="en-GB" sz="2000" b="0" i="0" dirty="0">
                          <a:solidFill>
                            <a:srgbClr val="000000"/>
                          </a:solidFill>
                          <a:effectLst/>
                          <a:latin typeface="+mn-lt"/>
                        </a:rPr>
                        <a:t>Powerful features, advanced analytics​</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1336"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40000"/>
                        <a:lumOff val="60000"/>
                      </a:schemeClr>
                    </a:solidFill>
                  </a:tcPr>
                </a:tc>
                <a:tc>
                  <a:txBody>
                    <a:bodyPr/>
                    <a:lstStyle/>
                    <a:p>
                      <a:pPr algn="l" fontAlgn="base">
                        <a:lnSpc>
                          <a:spcPct val="150000"/>
                        </a:lnSpc>
                        <a:buNone/>
                      </a:pPr>
                      <a:r>
                        <a:rPr lang="en-GB" sz="2000" b="0" i="0" dirty="0">
                          <a:solidFill>
                            <a:srgbClr val="000000"/>
                          </a:solidFill>
                          <a:effectLst/>
                          <a:latin typeface="+mn-lt"/>
                        </a:rPr>
                        <a:t>Expensive​</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1336"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40000"/>
                        <a:lumOff val="60000"/>
                      </a:schemeClr>
                    </a:solidFill>
                  </a:tcPr>
                </a:tc>
                <a:extLst>
                  <a:ext uri="{0D108BD9-81ED-4DB2-BD59-A6C34878D82A}">
                    <a16:rowId xmlns:a16="http://schemas.microsoft.com/office/drawing/2014/main" val="242804160"/>
                  </a:ext>
                </a:extLst>
              </a:tr>
              <a:tr h="1462430">
                <a:tc>
                  <a:txBody>
                    <a:bodyPr/>
                    <a:lstStyle/>
                    <a:p>
                      <a:pPr algn="l" fontAlgn="base">
                        <a:lnSpc>
                          <a:spcPct val="150000"/>
                        </a:lnSpc>
                        <a:buNone/>
                      </a:pPr>
                      <a:r>
                        <a:rPr lang="en-GB" sz="2000" b="0" i="0" dirty="0">
                          <a:solidFill>
                            <a:srgbClr val="000000"/>
                          </a:solidFill>
                          <a:effectLst/>
                          <a:latin typeface="+mn-lt"/>
                        </a:rPr>
                        <a:t>HubSpot </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20000"/>
                        <a:lumOff val="80000"/>
                      </a:schemeClr>
                    </a:solidFill>
                  </a:tcPr>
                </a:tc>
                <a:tc>
                  <a:txBody>
                    <a:bodyPr/>
                    <a:lstStyle/>
                    <a:p>
                      <a:pPr algn="l" fontAlgn="base">
                        <a:lnSpc>
                          <a:spcPct val="150000"/>
                        </a:lnSpc>
                        <a:buNone/>
                      </a:pPr>
                      <a:r>
                        <a:rPr lang="en-US" sz="2000" b="0" i="0" dirty="0">
                          <a:solidFill>
                            <a:srgbClr val="000000"/>
                          </a:solidFill>
                          <a:effectLst/>
                          <a:latin typeface="+mn-lt"/>
                        </a:rPr>
                        <a:t>Easy to use, free version​</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20000"/>
                        <a:lumOff val="80000"/>
                      </a:schemeClr>
                    </a:solidFill>
                  </a:tcPr>
                </a:tc>
                <a:tc>
                  <a:txBody>
                    <a:bodyPr/>
                    <a:lstStyle/>
                    <a:p>
                      <a:pPr algn="l" fontAlgn="base">
                        <a:lnSpc>
                          <a:spcPct val="150000"/>
                        </a:lnSpc>
                        <a:buNone/>
                      </a:pPr>
                      <a:r>
                        <a:rPr lang="en-GB" sz="2000" b="0" i="0" dirty="0">
                          <a:solidFill>
                            <a:srgbClr val="000000"/>
                          </a:solidFill>
                          <a:effectLst/>
                          <a:latin typeface="+mn-lt"/>
                        </a:rPr>
                        <a:t>Limited advanced tools​</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1842149782"/>
                  </a:ext>
                </a:extLst>
              </a:tr>
              <a:tr h="1037381">
                <a:tc>
                  <a:txBody>
                    <a:bodyPr/>
                    <a:lstStyle/>
                    <a:p>
                      <a:pPr algn="l" fontAlgn="base">
                        <a:lnSpc>
                          <a:spcPct val="150000"/>
                        </a:lnSpc>
                        <a:buNone/>
                      </a:pPr>
                      <a:r>
                        <a:rPr lang="en-GB" sz="2000" b="0" i="0" dirty="0">
                          <a:solidFill>
                            <a:srgbClr val="000000"/>
                          </a:solidFill>
                          <a:effectLst/>
                          <a:latin typeface="+mn-lt"/>
                        </a:rPr>
                        <a:t>Zoho</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40000"/>
                        <a:lumOff val="60000"/>
                      </a:schemeClr>
                    </a:solidFill>
                  </a:tcPr>
                </a:tc>
                <a:tc>
                  <a:txBody>
                    <a:bodyPr/>
                    <a:lstStyle/>
                    <a:p>
                      <a:pPr algn="l" fontAlgn="base">
                        <a:lnSpc>
                          <a:spcPct val="150000"/>
                        </a:lnSpc>
                        <a:buNone/>
                      </a:pPr>
                      <a:r>
                        <a:rPr lang="en-GB" sz="2000" b="0" i="0" dirty="0">
                          <a:solidFill>
                            <a:srgbClr val="000000"/>
                          </a:solidFill>
                          <a:effectLst/>
                          <a:latin typeface="+mn-lt"/>
                        </a:rPr>
                        <a:t>Affordable and flexible​</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40000"/>
                        <a:lumOff val="60000"/>
                      </a:schemeClr>
                    </a:solidFill>
                  </a:tcPr>
                </a:tc>
                <a:tc>
                  <a:txBody>
                    <a:bodyPr/>
                    <a:lstStyle/>
                    <a:p>
                      <a:pPr algn="l" fontAlgn="base">
                        <a:lnSpc>
                          <a:spcPct val="150000"/>
                        </a:lnSpc>
                        <a:buNone/>
                      </a:pPr>
                      <a:r>
                        <a:rPr lang="en-GB" sz="2000" b="0" i="0" dirty="0">
                          <a:solidFill>
                            <a:srgbClr val="000000"/>
                          </a:solidFill>
                          <a:effectLst/>
                          <a:latin typeface="+mn-lt"/>
                        </a:rPr>
                        <a:t>Interface complexity​</a:t>
                      </a:r>
                    </a:p>
                  </a:txBody>
                  <a:tcPr>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chemeClr val="tx2">
                        <a:lumMod val="40000"/>
                        <a:lumOff val="60000"/>
                      </a:schemeClr>
                    </a:solidFill>
                  </a:tcPr>
                </a:tc>
                <a:extLst>
                  <a:ext uri="{0D108BD9-81ED-4DB2-BD59-A6C34878D82A}">
                    <a16:rowId xmlns:a16="http://schemas.microsoft.com/office/drawing/2014/main" val="2814122462"/>
                  </a:ext>
                </a:extLst>
              </a:tr>
            </a:tbl>
          </a:graphicData>
        </a:graphic>
      </p:graphicFrame>
      <p:sp>
        <p:nvSpPr>
          <p:cNvPr id="4" name="Rectangle 1">
            <a:extLst>
              <a:ext uri="{FF2B5EF4-FFF2-40B4-BE49-F238E27FC236}">
                <a16:creationId xmlns:a16="http://schemas.microsoft.com/office/drawing/2014/main" id="{55130CCE-D228-E241-F39B-328AC775151B}"/>
              </a:ext>
            </a:extLst>
          </p:cNvPr>
          <p:cNvSpPr>
            <a:spLocks noChangeArrowheads="1"/>
          </p:cNvSpPr>
          <p:nvPr/>
        </p:nvSpPr>
        <p:spPr bwMode="auto">
          <a:xfrm>
            <a:off x="1901825" y="31432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TextBox 11">
            <a:extLst>
              <a:ext uri="{FF2B5EF4-FFF2-40B4-BE49-F238E27FC236}">
                <a16:creationId xmlns:a16="http://schemas.microsoft.com/office/drawing/2014/main" id="{5279E300-E0A0-050C-E667-0DBB67C39FCE}"/>
              </a:ext>
            </a:extLst>
          </p:cNvPr>
          <p:cNvSpPr txBox="1"/>
          <p:nvPr/>
        </p:nvSpPr>
        <p:spPr>
          <a:xfrm>
            <a:off x="6205549" y="1175593"/>
            <a:ext cx="5827124" cy="507831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rgbClr val="0070C0"/>
                </a:solidFill>
                <a:latin typeface="Arial" panose="020B0604020202020204" pitchFamily="34" charset="0"/>
                <a:cs typeface="Arial" panose="020B0604020202020204" pitchFamily="34" charset="0"/>
              </a:rPr>
              <a:t>Stronger customer relationships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help businesses understand their customers better   </a:t>
            </a:r>
          </a:p>
          <a:p>
            <a:r>
              <a:rPr lang="en-US" dirty="0">
                <a:latin typeface="Arial" panose="020B0604020202020204" pitchFamily="34" charset="0"/>
                <a:cs typeface="Arial" panose="020B0604020202020204" pitchFamily="34" charset="0"/>
              </a:rPr>
              <a:t>provide more personalized services.</a:t>
            </a:r>
          </a:p>
          <a:p>
            <a:endParaRPr lang="en-US" dirty="0">
              <a:latin typeface="Arial" panose="020B0604020202020204" pitchFamily="34" charset="0"/>
              <a:cs typeface="Arial" panose="020B0604020202020204" pitchFamily="34" charset="0"/>
            </a:endParaRPr>
          </a:p>
          <a:p>
            <a:r>
              <a:rPr lang="en-US" b="1" dirty="0">
                <a:solidFill>
                  <a:srgbClr val="0070C0"/>
                </a:solidFill>
                <a:latin typeface="Arial" panose="020B0604020202020204" pitchFamily="34" charset="0"/>
                <a:cs typeface="Arial" panose="020B0604020202020204" pitchFamily="34" charset="0"/>
              </a:rPr>
              <a:t>Higher sales opportunities</a:t>
            </a:r>
            <a:br>
              <a:rPr lang="en-US" dirty="0">
                <a:solidFill>
                  <a:srgbClr val="0070C0"/>
                </a:solidFill>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-By tracking customer interactions and leads, companies can</a:t>
            </a:r>
          </a:p>
          <a:p>
            <a:r>
              <a:rPr lang="en-US" dirty="0">
                <a:latin typeface="Arial" panose="020B0604020202020204" pitchFamily="34" charset="0"/>
                <a:cs typeface="Arial" panose="020B0604020202020204" pitchFamily="34" charset="0"/>
              </a:rPr>
              <a:t>identify new sales opportunities and increase revenue.</a:t>
            </a:r>
          </a:p>
          <a:p>
            <a:endParaRPr lang="en-US" dirty="0">
              <a:solidFill>
                <a:srgbClr val="0070C0"/>
              </a:solidFill>
              <a:latin typeface="Arial" panose="020B0604020202020204" pitchFamily="34" charset="0"/>
              <a:cs typeface="Arial" panose="020B0604020202020204" pitchFamily="34" charset="0"/>
            </a:endParaRPr>
          </a:p>
          <a:p>
            <a:r>
              <a:rPr lang="en-US" b="1" dirty="0">
                <a:solidFill>
                  <a:srgbClr val="0070C0"/>
                </a:solidFill>
                <a:latin typeface="Arial" panose="020B0604020202020204" pitchFamily="34" charset="0"/>
                <a:cs typeface="Arial" panose="020B0604020202020204" pitchFamily="34" charset="0"/>
              </a:rPr>
              <a:t>Better decision-making</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-CRM systems provide useful data and insights that help </a:t>
            </a:r>
          </a:p>
          <a:p>
            <a:r>
              <a:rPr lang="en-US" dirty="0">
                <a:latin typeface="Arial" panose="020B0604020202020204" pitchFamily="34" charset="0"/>
                <a:cs typeface="Arial" panose="020B0604020202020204" pitchFamily="34" charset="0"/>
              </a:rPr>
              <a:t>managers make informed business decisions.</a:t>
            </a:r>
          </a:p>
          <a:p>
            <a:endParaRPr lang="en-US" dirty="0">
              <a:latin typeface="Arial" panose="020B0604020202020204" pitchFamily="34" charset="0"/>
              <a:cs typeface="Arial" panose="020B0604020202020204" pitchFamily="34" charset="0"/>
            </a:endParaRPr>
          </a:p>
          <a:p>
            <a:r>
              <a:rPr lang="en-US" b="1" dirty="0">
                <a:solidFill>
                  <a:srgbClr val="0070C0"/>
                </a:solidFill>
                <a:latin typeface="Arial" panose="020B0604020202020204" pitchFamily="34" charset="0"/>
                <a:cs typeface="Arial" panose="020B0604020202020204" pitchFamily="34" charset="0"/>
              </a:rPr>
              <a:t>Improved teamwork</a:t>
            </a:r>
            <a:r>
              <a:rPr lang="en-US" dirty="0">
                <a:latin typeface="Arial" panose="020B0604020202020204" pitchFamily="34" charset="0"/>
                <a:cs typeface="Arial" panose="020B0604020202020204" pitchFamily="34" charset="0"/>
              </a:rPr>
              <a:t>-Sales, marketing, and customer service teams can share the same customer information and work more efficiently together.  (</a:t>
            </a:r>
            <a:r>
              <a:rPr lang="en-US" i="1" dirty="0">
                <a:latin typeface="Arial" panose="020B0604020202020204" pitchFamily="34" charset="0"/>
                <a:cs typeface="Arial" panose="020B0604020202020204" pitchFamily="34" charset="0"/>
              </a:rPr>
              <a:t>Gartner, 2023)</a:t>
            </a:r>
            <a:endParaRPr lang="en-US" dirty="0">
              <a:latin typeface="Arial" panose="020B0604020202020204" pitchFamily="34" charset="0"/>
              <a:cs typeface="Arial" panose="020B0604020202020204" pitchFamily="34" charset="0"/>
            </a:endParaRPr>
          </a:p>
        </p:txBody>
      </p:sp>
      <p:cxnSp>
        <p:nvCxnSpPr>
          <p:cNvPr id="7" name="Straight Connector 6">
            <a:extLst>
              <a:ext uri="{FF2B5EF4-FFF2-40B4-BE49-F238E27FC236}">
                <a16:creationId xmlns:a16="http://schemas.microsoft.com/office/drawing/2014/main" id="{95B55142-D8CB-076D-69F9-C26968D98DE8}"/>
              </a:ext>
            </a:extLst>
          </p:cNvPr>
          <p:cNvCxnSpPr>
            <a:cxnSpLocks/>
          </p:cNvCxnSpPr>
          <p:nvPr/>
        </p:nvCxnSpPr>
        <p:spPr>
          <a:xfrm flipV="1">
            <a:off x="353292" y="449164"/>
            <a:ext cx="0" cy="610750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1CD72D2-9974-A072-66AD-B8C49EA20E4F}"/>
              </a:ext>
            </a:extLst>
          </p:cNvPr>
          <p:cNvCxnSpPr>
            <a:cxnSpLocks/>
          </p:cNvCxnSpPr>
          <p:nvPr/>
        </p:nvCxnSpPr>
        <p:spPr>
          <a:xfrm>
            <a:off x="353292" y="6556664"/>
            <a:ext cx="11679381"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A7642B6-A677-5796-BF6A-2BA9A5E7EF4D}"/>
              </a:ext>
            </a:extLst>
          </p:cNvPr>
          <p:cNvSpPr txBox="1"/>
          <p:nvPr/>
        </p:nvSpPr>
        <p:spPr>
          <a:xfrm>
            <a:off x="1342159" y="313745"/>
            <a:ext cx="9507681" cy="584775"/>
          </a:xfrm>
          <a:prstGeom prst="rect">
            <a:avLst/>
          </a:prstGeom>
          <a:noFill/>
        </p:spPr>
        <p:txBody>
          <a:bodyPr wrap="square" rtlCol="0">
            <a:spAutoFit/>
          </a:bodyPr>
          <a:lstStyle/>
          <a:p>
            <a:r>
              <a:rPr lang="en-GB" sz="3200" b="1" dirty="0">
                <a:solidFill>
                  <a:srgbClr val="0070C0"/>
                </a:solidFill>
              </a:rPr>
              <a:t>Systems Comparison and Business Impact</a:t>
            </a:r>
          </a:p>
        </p:txBody>
      </p:sp>
    </p:spTree>
    <p:extLst>
      <p:ext uri="{BB962C8B-B14F-4D97-AF65-F5344CB8AC3E}">
        <p14:creationId xmlns:p14="http://schemas.microsoft.com/office/powerpoint/2010/main" val="2192748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5487805-1D1C-096D-849B-F4427D175078}"/>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25358" y="0"/>
            <a:ext cx="12217358" cy="6858000"/>
          </a:xfrm>
          <a:prstGeom prst="rect">
            <a:avLst/>
          </a:prstGeom>
        </p:spPr>
      </p:pic>
      <p:sp>
        <p:nvSpPr>
          <p:cNvPr id="5" name="Content Placeholder 2">
            <a:extLst>
              <a:ext uri="{FF2B5EF4-FFF2-40B4-BE49-F238E27FC236}">
                <a16:creationId xmlns:a16="http://schemas.microsoft.com/office/drawing/2014/main" id="{C29E3083-95A3-AAF5-FCE0-3F98A926B841}"/>
              </a:ext>
            </a:extLst>
          </p:cNvPr>
          <p:cNvSpPr>
            <a:spLocks noGrp="1"/>
          </p:cNvSpPr>
          <p:nvPr/>
        </p:nvSpPr>
        <p:spPr>
          <a:xfrm>
            <a:off x="900545" y="1242940"/>
            <a:ext cx="10997045" cy="479417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nSpc>
                <a:spcPct val="150000"/>
              </a:lnSpc>
              <a:buFont typeface="+mj-lt"/>
              <a:buAutoNum type="arabicPeriod"/>
            </a:pPr>
            <a:r>
              <a:rPr lang="en-GB" sz="2000" dirty="0">
                <a:solidFill>
                  <a:schemeClr val="tx2">
                    <a:lumMod val="75000"/>
                  </a:schemeClr>
                </a:solidFill>
                <a:latin typeface="Arial" panose="020B0604020202020204" pitchFamily="34" charset="0"/>
                <a:cs typeface="Arial" panose="020B0604020202020204" pitchFamily="34" charset="0"/>
              </a:rPr>
              <a:t>Buttle, F. and </a:t>
            </a:r>
            <a:r>
              <a:rPr lang="en-GB" sz="2000" dirty="0" err="1">
                <a:solidFill>
                  <a:schemeClr val="tx2">
                    <a:lumMod val="75000"/>
                  </a:schemeClr>
                </a:solidFill>
                <a:latin typeface="Arial" panose="020B0604020202020204" pitchFamily="34" charset="0"/>
                <a:cs typeface="Arial" panose="020B0604020202020204" pitchFamily="34" charset="0"/>
              </a:rPr>
              <a:t>Maklan</a:t>
            </a:r>
            <a:r>
              <a:rPr lang="en-GB" sz="2000" dirty="0">
                <a:solidFill>
                  <a:schemeClr val="tx2">
                    <a:lumMod val="75000"/>
                  </a:schemeClr>
                </a:solidFill>
                <a:latin typeface="Arial" panose="020B0604020202020204" pitchFamily="34" charset="0"/>
                <a:cs typeface="Arial" panose="020B0604020202020204" pitchFamily="34" charset="0"/>
              </a:rPr>
              <a:t>, S. (2019) </a:t>
            </a:r>
            <a:r>
              <a:rPr lang="en-GB" sz="2000" i="1" dirty="0">
                <a:solidFill>
                  <a:schemeClr val="tx2">
                    <a:lumMod val="75000"/>
                  </a:schemeClr>
                </a:solidFill>
                <a:latin typeface="Arial" panose="020B0604020202020204" pitchFamily="34" charset="0"/>
                <a:cs typeface="Arial" panose="020B0604020202020204" pitchFamily="34" charset="0"/>
              </a:rPr>
              <a:t>Customer Relationship Management: Concepts and Technologies</a:t>
            </a:r>
            <a:r>
              <a:rPr lang="en-GB" sz="2000" dirty="0">
                <a:solidFill>
                  <a:schemeClr val="tx2">
                    <a:lumMod val="75000"/>
                  </a:schemeClr>
                </a:solidFill>
                <a:latin typeface="Arial" panose="020B0604020202020204" pitchFamily="34" charset="0"/>
                <a:cs typeface="Arial" panose="020B0604020202020204" pitchFamily="34" charset="0"/>
              </a:rPr>
              <a:t>. 4th ed. London: Routledge.</a:t>
            </a:r>
          </a:p>
          <a:p>
            <a:pPr marL="457200" indent="-457200">
              <a:lnSpc>
                <a:spcPct val="150000"/>
              </a:lnSpc>
              <a:buFont typeface="+mj-lt"/>
              <a:buAutoNum type="arabicPeriod"/>
            </a:pPr>
            <a:r>
              <a:rPr lang="en-GB" sz="2000" dirty="0">
                <a:solidFill>
                  <a:schemeClr val="tx2">
                    <a:lumMod val="75000"/>
                  </a:schemeClr>
                </a:solidFill>
                <a:latin typeface="Arial" panose="020B0604020202020204" pitchFamily="34" charset="0"/>
                <a:cs typeface="Arial" panose="020B0604020202020204" pitchFamily="34" charset="0"/>
              </a:rPr>
              <a:t>Salesforce (2024) </a:t>
            </a:r>
            <a:r>
              <a:rPr lang="en-GB" sz="2000" i="1" dirty="0">
                <a:solidFill>
                  <a:schemeClr val="tx2">
                    <a:lumMod val="75000"/>
                  </a:schemeClr>
                </a:solidFill>
                <a:latin typeface="Arial" panose="020B0604020202020204" pitchFamily="34" charset="0"/>
                <a:cs typeface="Arial" panose="020B0604020202020204" pitchFamily="34" charset="0"/>
              </a:rPr>
              <a:t>What is CRM?</a:t>
            </a:r>
            <a:r>
              <a:rPr lang="en-GB" sz="2000" dirty="0">
                <a:solidFill>
                  <a:schemeClr val="tx2">
                    <a:lumMod val="75000"/>
                  </a:schemeClr>
                </a:solidFill>
                <a:latin typeface="Arial" panose="020B0604020202020204" pitchFamily="34" charset="0"/>
                <a:cs typeface="Arial" panose="020B0604020202020204" pitchFamily="34" charset="0"/>
              </a:rPr>
              <a:t> Available at: </a:t>
            </a:r>
            <a:r>
              <a:rPr lang="en-GB" sz="2000" dirty="0">
                <a:solidFill>
                  <a:schemeClr val="tx2">
                    <a:lumMod val="7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https://www.salesforce.com</a:t>
            </a:r>
            <a:r>
              <a:rPr lang="en-GB" sz="2000" dirty="0">
                <a:solidFill>
                  <a:schemeClr val="tx2">
                    <a:lumMod val="75000"/>
                  </a:schemeClr>
                </a:solidFill>
                <a:latin typeface="Arial" panose="020B0604020202020204" pitchFamily="34" charset="0"/>
                <a:cs typeface="Arial" panose="020B0604020202020204" pitchFamily="34" charset="0"/>
              </a:rPr>
              <a:t> (Accessed: 10 March 2026).</a:t>
            </a:r>
          </a:p>
          <a:p>
            <a:pPr marL="457200" indent="-457200">
              <a:lnSpc>
                <a:spcPct val="150000"/>
              </a:lnSpc>
              <a:buFont typeface="+mj-lt"/>
              <a:buAutoNum type="arabicPeriod"/>
            </a:pPr>
            <a:r>
              <a:rPr lang="en-GB" sz="2000" dirty="0">
                <a:solidFill>
                  <a:schemeClr val="tx2">
                    <a:lumMod val="75000"/>
                  </a:schemeClr>
                </a:solidFill>
                <a:latin typeface="Arial" panose="020B0604020202020204" pitchFamily="34" charset="0"/>
                <a:cs typeface="Arial" panose="020B0604020202020204" pitchFamily="34" charset="0"/>
              </a:rPr>
              <a:t>HubSpot CRM (2024) </a:t>
            </a:r>
            <a:r>
              <a:rPr lang="en-GB" sz="2000" i="1" dirty="0">
                <a:solidFill>
                  <a:schemeClr val="tx2">
                    <a:lumMod val="75000"/>
                  </a:schemeClr>
                </a:solidFill>
                <a:latin typeface="Arial" panose="020B0604020202020204" pitchFamily="34" charset="0"/>
                <a:cs typeface="Arial" panose="020B0604020202020204" pitchFamily="34" charset="0"/>
              </a:rPr>
              <a:t>CRM Software Guide</a:t>
            </a:r>
            <a:r>
              <a:rPr lang="en-GB" sz="2000" dirty="0">
                <a:solidFill>
                  <a:schemeClr val="tx2">
                    <a:lumMod val="75000"/>
                  </a:schemeClr>
                </a:solidFill>
                <a:latin typeface="Arial" panose="020B0604020202020204" pitchFamily="34" charset="0"/>
                <a:cs typeface="Arial" panose="020B0604020202020204" pitchFamily="34" charset="0"/>
              </a:rPr>
              <a:t>. Available at: </a:t>
            </a:r>
            <a:r>
              <a:rPr lang="en-GB" sz="2000" dirty="0">
                <a:solidFill>
                  <a:schemeClr val="tx2">
                    <a:lumMod val="7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https://www.hubspot.com</a:t>
            </a:r>
            <a:r>
              <a:rPr lang="en-GB" sz="2000" dirty="0">
                <a:solidFill>
                  <a:schemeClr val="tx2">
                    <a:lumMod val="75000"/>
                  </a:schemeClr>
                </a:solidFill>
                <a:latin typeface="Arial" panose="020B0604020202020204" pitchFamily="34" charset="0"/>
                <a:cs typeface="Arial" panose="020B0604020202020204" pitchFamily="34" charset="0"/>
              </a:rPr>
              <a:t> (Accessed: 10 March 2026).</a:t>
            </a:r>
          </a:p>
          <a:p>
            <a:pPr marL="457200" indent="-457200">
              <a:lnSpc>
                <a:spcPct val="150000"/>
              </a:lnSpc>
              <a:buFont typeface="+mj-lt"/>
              <a:buAutoNum type="arabicPeriod"/>
            </a:pPr>
            <a:r>
              <a:rPr lang="en-GB" sz="2000" dirty="0">
                <a:solidFill>
                  <a:schemeClr val="tx2">
                    <a:lumMod val="75000"/>
                  </a:schemeClr>
                </a:solidFill>
                <a:latin typeface="Arial" panose="020B0604020202020204" pitchFamily="34" charset="0"/>
                <a:cs typeface="Arial" panose="020B0604020202020204" pitchFamily="34" charset="0"/>
              </a:rPr>
              <a:t>Zoho CRM (2024) </a:t>
            </a:r>
            <a:r>
              <a:rPr lang="en-GB" sz="2000" i="1" dirty="0">
                <a:solidFill>
                  <a:schemeClr val="tx2">
                    <a:lumMod val="75000"/>
                  </a:schemeClr>
                </a:solidFill>
                <a:latin typeface="Arial" panose="020B0604020202020204" pitchFamily="34" charset="0"/>
                <a:cs typeface="Arial" panose="020B0604020202020204" pitchFamily="34" charset="0"/>
              </a:rPr>
              <a:t>Zoho CRM Overview</a:t>
            </a:r>
            <a:r>
              <a:rPr lang="en-GB" sz="2000" dirty="0">
                <a:solidFill>
                  <a:schemeClr val="tx2">
                    <a:lumMod val="75000"/>
                  </a:schemeClr>
                </a:solidFill>
                <a:latin typeface="Arial" panose="020B0604020202020204" pitchFamily="34" charset="0"/>
                <a:cs typeface="Arial" panose="020B0604020202020204" pitchFamily="34" charset="0"/>
              </a:rPr>
              <a:t>. Available at: </a:t>
            </a:r>
            <a:r>
              <a:rPr lang="en-GB" sz="2000" dirty="0">
                <a:solidFill>
                  <a:schemeClr val="tx2">
                    <a:lumMod val="7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https://www.zoho.com/crm</a:t>
            </a:r>
            <a:r>
              <a:rPr lang="en-GB" sz="2000" dirty="0">
                <a:solidFill>
                  <a:schemeClr val="tx2">
                    <a:lumMod val="75000"/>
                  </a:schemeClr>
                </a:solidFill>
                <a:latin typeface="Arial" panose="020B0604020202020204" pitchFamily="34" charset="0"/>
                <a:cs typeface="Arial" panose="020B0604020202020204" pitchFamily="34" charset="0"/>
              </a:rPr>
              <a:t> (Accessed: 10 March 2026).</a:t>
            </a:r>
          </a:p>
          <a:p>
            <a:pPr marL="457200" indent="-457200">
              <a:lnSpc>
                <a:spcPct val="150000"/>
              </a:lnSpc>
              <a:buFont typeface="+mj-lt"/>
              <a:buAutoNum type="arabicPeriod"/>
            </a:pPr>
            <a:r>
              <a:rPr lang="en-GB" sz="2000" dirty="0">
                <a:solidFill>
                  <a:schemeClr val="tx2">
                    <a:lumMod val="75000"/>
                  </a:schemeClr>
                </a:solidFill>
                <a:latin typeface="Arial" panose="020B0604020202020204" pitchFamily="34" charset="0"/>
                <a:cs typeface="Arial" panose="020B0604020202020204" pitchFamily="34" charset="0"/>
              </a:rPr>
              <a:t>Gartner (2023) </a:t>
            </a:r>
            <a:r>
              <a:rPr lang="en-GB" sz="2000" i="1" dirty="0">
                <a:solidFill>
                  <a:schemeClr val="tx2">
                    <a:lumMod val="75000"/>
                  </a:schemeClr>
                </a:solidFill>
                <a:latin typeface="Arial" panose="020B0604020202020204" pitchFamily="34" charset="0"/>
                <a:cs typeface="Arial" panose="020B0604020202020204" pitchFamily="34" charset="0"/>
              </a:rPr>
              <a:t>CRM Market Trends and Analysis</a:t>
            </a:r>
            <a:endParaRPr lang="en-GB" sz="2000" dirty="0">
              <a:solidFill>
                <a:schemeClr val="tx2">
                  <a:lumMod val="75000"/>
                </a:schemeClr>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D1F6144-ACD6-1D0F-8B6B-2E372742BD4E}"/>
              </a:ext>
            </a:extLst>
          </p:cNvPr>
          <p:cNvSpPr txBox="1"/>
          <p:nvPr/>
        </p:nvSpPr>
        <p:spPr>
          <a:xfrm>
            <a:off x="1745673" y="690384"/>
            <a:ext cx="2130137" cy="523220"/>
          </a:xfrm>
          <a:prstGeom prst="rect">
            <a:avLst/>
          </a:prstGeom>
          <a:noFill/>
        </p:spPr>
        <p:txBody>
          <a:bodyPr wrap="square" rtlCol="0">
            <a:spAutoFit/>
          </a:bodyPr>
          <a:lstStyle/>
          <a:p>
            <a:r>
              <a:rPr lang="en-GB" sz="2800" b="1" dirty="0">
                <a:solidFill>
                  <a:srgbClr val="0070C0"/>
                </a:solidFill>
              </a:rPr>
              <a:t>References</a:t>
            </a:r>
          </a:p>
        </p:txBody>
      </p:sp>
      <p:cxnSp>
        <p:nvCxnSpPr>
          <p:cNvPr id="10" name="Straight Connector 9">
            <a:extLst>
              <a:ext uri="{FF2B5EF4-FFF2-40B4-BE49-F238E27FC236}">
                <a16:creationId xmlns:a16="http://schemas.microsoft.com/office/drawing/2014/main" id="{2201EA57-A41D-7DF2-12FD-E5245D9CE0C3}"/>
              </a:ext>
            </a:extLst>
          </p:cNvPr>
          <p:cNvCxnSpPr/>
          <p:nvPr/>
        </p:nvCxnSpPr>
        <p:spPr>
          <a:xfrm>
            <a:off x="613064" y="477982"/>
            <a:ext cx="0" cy="585008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4087CA6-DCB1-BFF1-2E5E-4948C41CEAAE}"/>
              </a:ext>
            </a:extLst>
          </p:cNvPr>
          <p:cNvCxnSpPr>
            <a:cxnSpLocks/>
          </p:cNvCxnSpPr>
          <p:nvPr/>
        </p:nvCxnSpPr>
        <p:spPr>
          <a:xfrm flipH="1">
            <a:off x="613064" y="6328064"/>
            <a:ext cx="11578936"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5A612D7-B9A8-80E6-8606-86EC6F03A809}"/>
              </a:ext>
            </a:extLst>
          </p:cNvPr>
          <p:cNvCxnSpPr>
            <a:cxnSpLocks/>
          </p:cNvCxnSpPr>
          <p:nvPr/>
        </p:nvCxnSpPr>
        <p:spPr>
          <a:xfrm flipH="1">
            <a:off x="609599" y="477982"/>
            <a:ext cx="11578936"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38140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92000">
              <a:schemeClr val="accent2">
                <a:lumMod val="75000"/>
              </a:schemeClr>
            </a:gs>
            <a:gs pos="74000">
              <a:schemeClr val="accent1">
                <a:lumMod val="75000"/>
              </a:schemeClr>
            </a:gs>
            <a:gs pos="7000">
              <a:schemeClr val="accent4">
                <a:lumMod val="75000"/>
              </a:schemeClr>
            </a:gs>
            <a:gs pos="26000">
              <a:schemeClr val="bg1">
                <a:lumMod val="95000"/>
              </a:schemeClr>
            </a:gs>
          </a:gsLst>
          <a:lin ang="5400000" scaled="1"/>
        </a:gradFill>
        <a:effectLst/>
      </p:bgPr>
    </p:bg>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BCF38CAE-32D9-E0E7-0D04-DDAFF9AC6997}"/>
              </a:ext>
            </a:extLst>
          </p:cNvPr>
          <p:cNvPicPr>
            <a:picLocks noGrp="1" noChangeAspect="1"/>
          </p:cNvPicPr>
          <p:nvPr>
            <p:ph type="pic" idx="12"/>
          </p:nvPr>
        </p:nvPicPr>
        <p:blipFill>
          <a:blip r:embed="rId2">
            <a:extLst>
              <a:ext uri="{28A0092B-C50C-407E-A947-70E740481C1C}">
                <a14:useLocalDpi xmlns:a14="http://schemas.microsoft.com/office/drawing/2010/main" val="0"/>
              </a:ext>
            </a:extLst>
          </a:blip>
          <a:srcRect t="23892" b="23892"/>
          <a:stretch/>
        </p:blipFill>
        <p:spPr>
          <a:xfrm>
            <a:off x="165966" y="2993799"/>
            <a:ext cx="11860068" cy="3073275"/>
          </a:xfrm>
          <a:prstGeom prst="rect">
            <a:avLst/>
          </a:prstGeom>
          <a:noFill/>
        </p:spPr>
      </p:pic>
      <p:sp>
        <p:nvSpPr>
          <p:cNvPr id="5" name="TextBox 4">
            <a:extLst>
              <a:ext uri="{FF2B5EF4-FFF2-40B4-BE49-F238E27FC236}">
                <a16:creationId xmlns:a16="http://schemas.microsoft.com/office/drawing/2014/main" id="{1CD96911-A8CF-01F1-B439-72703097829C}"/>
              </a:ext>
            </a:extLst>
          </p:cNvPr>
          <p:cNvSpPr txBox="1"/>
          <p:nvPr/>
        </p:nvSpPr>
        <p:spPr>
          <a:xfrm>
            <a:off x="1292226" y="1387484"/>
            <a:ext cx="10158556" cy="1200329"/>
          </a:xfrm>
          <a:prstGeom prst="rect">
            <a:avLst/>
          </a:prstGeom>
          <a:noFill/>
        </p:spPr>
        <p:txBody>
          <a:bodyPr wrap="square" rtlCol="0">
            <a:spAutoFit/>
          </a:bodyPr>
          <a:lstStyle/>
          <a:p>
            <a:r>
              <a:rPr lang="en-GB" sz="3600" b="1" dirty="0">
                <a:solidFill>
                  <a:srgbClr val="0070C0"/>
                </a:solidFill>
              </a:rPr>
              <a:t>Ethical Consideration in Information Systems</a:t>
            </a:r>
          </a:p>
          <a:p>
            <a:r>
              <a:rPr lang="en-GB" sz="3600" b="1" dirty="0">
                <a:solidFill>
                  <a:srgbClr val="0070C0"/>
                </a:solidFill>
              </a:rPr>
              <a:t>              </a:t>
            </a:r>
            <a:r>
              <a:rPr lang="en-GB" sz="2800" b="1" dirty="0">
                <a:solidFill>
                  <a:schemeClr val="accent1">
                    <a:lumMod val="75000"/>
                  </a:schemeClr>
                </a:solidFill>
              </a:rPr>
              <a:t>Student</a:t>
            </a:r>
            <a:r>
              <a:rPr lang="en-GB" sz="3600" b="1" dirty="0">
                <a:solidFill>
                  <a:srgbClr val="0070C0"/>
                </a:solidFill>
              </a:rPr>
              <a:t> </a:t>
            </a:r>
            <a:r>
              <a:rPr lang="en-GB" sz="2800" b="1" dirty="0" err="1">
                <a:solidFill>
                  <a:schemeClr val="accent1">
                    <a:lumMod val="75000"/>
                  </a:schemeClr>
                </a:solidFill>
              </a:rPr>
              <a:t>name</a:t>
            </a:r>
            <a:r>
              <a:rPr lang="en-GB" sz="3600" b="1" dirty="0" err="1">
                <a:solidFill>
                  <a:schemeClr val="accent1">
                    <a:lumMod val="75000"/>
                  </a:schemeClr>
                </a:solidFill>
              </a:rPr>
              <a:t>:</a:t>
            </a:r>
            <a:r>
              <a:rPr lang="en-GB" sz="2800" b="1" dirty="0" err="1">
                <a:solidFill>
                  <a:schemeClr val="accent1">
                    <a:lumMod val="75000"/>
                  </a:schemeClr>
                </a:solidFill>
              </a:rPr>
              <a:t>Sagar</a:t>
            </a:r>
            <a:r>
              <a:rPr lang="en-GB" sz="3600" b="1" dirty="0">
                <a:solidFill>
                  <a:srgbClr val="0070C0"/>
                </a:solidFill>
              </a:rPr>
              <a:t> </a:t>
            </a:r>
            <a:r>
              <a:rPr lang="en-GB" sz="2800" b="1" dirty="0">
                <a:solidFill>
                  <a:schemeClr val="accent1">
                    <a:lumMod val="75000"/>
                  </a:schemeClr>
                </a:solidFill>
              </a:rPr>
              <a:t>Gay</a:t>
            </a:r>
          </a:p>
        </p:txBody>
      </p:sp>
    </p:spTree>
    <p:extLst>
      <p:ext uri="{BB962C8B-B14F-4D97-AF65-F5344CB8AC3E}">
        <p14:creationId xmlns:p14="http://schemas.microsoft.com/office/powerpoint/2010/main" val="3353080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505AE61-33D6-F1BF-376A-0A233AD55A29}"/>
              </a:ext>
            </a:extLst>
          </p:cNvPr>
          <p:cNvSpPr/>
          <p:nvPr/>
        </p:nvSpPr>
        <p:spPr>
          <a:xfrm>
            <a:off x="6438900" y="0"/>
            <a:ext cx="7321192" cy="6858000"/>
          </a:xfrm>
          <a:custGeom>
            <a:avLst/>
            <a:gdLst>
              <a:gd name="csX0" fmla="*/ 3365788 w 7813654"/>
              <a:gd name="csY0" fmla="*/ 6074659 h 6097726"/>
              <a:gd name="csX1" fmla="*/ 3323507 w 7813654"/>
              <a:gd name="csY1" fmla="*/ 6097726 h 6097726"/>
              <a:gd name="csX2" fmla="*/ 0 w 7813654"/>
              <a:gd name="csY2" fmla="*/ 6097726 h 6097726"/>
              <a:gd name="csX3" fmla="*/ 4447869 w 7813654"/>
              <a:gd name="csY3" fmla="*/ 23061 h 6097726"/>
              <a:gd name="csX4" fmla="*/ 4490142 w 7813654"/>
              <a:gd name="csY4" fmla="*/ 0 h 6097726"/>
              <a:gd name="csX5" fmla="*/ 7813654 w 7813654"/>
              <a:gd name="csY5" fmla="*/ 0 h 6097726"/>
            </a:gdLst>
            <a:ahLst/>
            <a:cxnLst>
              <a:cxn ang="0">
                <a:pos x="csX0" y="csY0"/>
              </a:cxn>
              <a:cxn ang="0">
                <a:pos x="csX1" y="csY1"/>
              </a:cxn>
              <a:cxn ang="0">
                <a:pos x="csX2" y="csY2"/>
              </a:cxn>
              <a:cxn ang="0">
                <a:pos x="csX3" y="csY3"/>
              </a:cxn>
              <a:cxn ang="0">
                <a:pos x="csX4" y="csY4"/>
              </a:cxn>
              <a:cxn ang="0">
                <a:pos x="csX5" y="csY5"/>
              </a:cxn>
            </a:cxnLst>
            <a:rect l="l" t="t" r="r" b="b"/>
            <a:pathLst>
              <a:path w="7813654" h="6097726">
                <a:moveTo>
                  <a:pt x="3365788" y="6074659"/>
                </a:moveTo>
                <a:lnTo>
                  <a:pt x="3323507" y="6097726"/>
                </a:lnTo>
                <a:lnTo>
                  <a:pt x="0" y="6097726"/>
                </a:lnTo>
                <a:lnTo>
                  <a:pt x="4447869" y="23061"/>
                </a:lnTo>
                <a:lnTo>
                  <a:pt x="4490142" y="0"/>
                </a:lnTo>
                <a:lnTo>
                  <a:pt x="7813654" y="0"/>
                </a:lnTo>
                <a:close/>
              </a:path>
            </a:pathLst>
          </a:custGeom>
          <a:blipFill dpi="0" rotWithShape="1">
            <a:blip r:embed="rId2">
              <a:alphaModFix amt="74000"/>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cxnSp>
        <p:nvCxnSpPr>
          <p:cNvPr id="13" name="Straight Connector 12">
            <a:extLst>
              <a:ext uri="{FF2B5EF4-FFF2-40B4-BE49-F238E27FC236}">
                <a16:creationId xmlns:a16="http://schemas.microsoft.com/office/drawing/2014/main" id="{008A189A-5D47-501D-840A-D114932869BA}"/>
              </a:ext>
            </a:extLst>
          </p:cNvPr>
          <p:cNvCxnSpPr>
            <a:cxnSpLocks/>
          </p:cNvCxnSpPr>
          <p:nvPr/>
        </p:nvCxnSpPr>
        <p:spPr>
          <a:xfrm>
            <a:off x="353291" y="297873"/>
            <a:ext cx="0" cy="627957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23DE80C-CD8E-CB86-4CFA-6CFE6EF6E3D0}"/>
              </a:ext>
            </a:extLst>
          </p:cNvPr>
          <p:cNvCxnSpPr>
            <a:cxnSpLocks/>
          </p:cNvCxnSpPr>
          <p:nvPr/>
        </p:nvCxnSpPr>
        <p:spPr>
          <a:xfrm flipH="1">
            <a:off x="353291" y="6577445"/>
            <a:ext cx="11838709"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6A9734-85B4-52D2-6381-44088510DDF7}"/>
              </a:ext>
            </a:extLst>
          </p:cNvPr>
          <p:cNvCxnSpPr>
            <a:cxnSpLocks/>
          </p:cNvCxnSpPr>
          <p:nvPr/>
        </p:nvCxnSpPr>
        <p:spPr>
          <a:xfrm flipH="1">
            <a:off x="353291" y="297873"/>
            <a:ext cx="11838709"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A08DD4EE-2364-F5C5-77D8-28689491C657}"/>
              </a:ext>
            </a:extLst>
          </p:cNvPr>
          <p:cNvSpPr txBox="1"/>
          <p:nvPr/>
        </p:nvSpPr>
        <p:spPr>
          <a:xfrm>
            <a:off x="1059871" y="595747"/>
            <a:ext cx="9261763" cy="584775"/>
          </a:xfrm>
          <a:prstGeom prst="rect">
            <a:avLst/>
          </a:prstGeom>
          <a:noFill/>
        </p:spPr>
        <p:txBody>
          <a:bodyPr wrap="square" rtlCol="0">
            <a:spAutoFit/>
          </a:bodyPr>
          <a:lstStyle/>
          <a:p>
            <a:r>
              <a:rPr lang="en-GB" sz="3200" b="1" dirty="0">
                <a:solidFill>
                  <a:srgbClr val="0070C0"/>
                </a:solidFill>
              </a:rPr>
              <a:t>The Role of Ethics in Information Systems</a:t>
            </a:r>
          </a:p>
        </p:txBody>
      </p:sp>
      <p:sp>
        <p:nvSpPr>
          <p:cNvPr id="25" name="TextBox 24">
            <a:extLst>
              <a:ext uri="{FF2B5EF4-FFF2-40B4-BE49-F238E27FC236}">
                <a16:creationId xmlns:a16="http://schemas.microsoft.com/office/drawing/2014/main" id="{3977FD41-D154-A6D8-D48E-EC9B90D19B7A}"/>
              </a:ext>
            </a:extLst>
          </p:cNvPr>
          <p:cNvSpPr txBox="1"/>
          <p:nvPr/>
        </p:nvSpPr>
        <p:spPr>
          <a:xfrm>
            <a:off x="465860" y="1453708"/>
            <a:ext cx="8470322" cy="4455835"/>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Ethical principles guide how organisations in  collect, store and use data ensuring information is handled safely and responsibly.</a:t>
            </a:r>
          </a:p>
          <a:p>
            <a:pPr marL="342900" indent="-342900">
              <a:lnSpc>
                <a:spcPct val="150000"/>
              </a:lnSpc>
              <a:buFont typeface="Arial" panose="020B0604020202020204" pitchFamily="34" charset="0"/>
              <a:buChar char="•"/>
            </a:pPr>
            <a:endParaRPr lang="en-GB" sz="2400" dirty="0"/>
          </a:p>
          <a:p>
            <a:pPr marL="342900" indent="-342900">
              <a:lnSpc>
                <a:spcPct val="150000"/>
              </a:lnSpc>
              <a:buFont typeface="Arial" panose="020B0604020202020204" pitchFamily="34" charset="0"/>
              <a:buChar char="•"/>
            </a:pPr>
            <a:r>
              <a:rPr lang="en-GB" sz="2400" dirty="0"/>
              <a:t>Supports fair ,transparent privacy-respecting decisions</a:t>
            </a:r>
          </a:p>
          <a:p>
            <a:pPr marL="342900" indent="-342900">
              <a:lnSpc>
                <a:spcPct val="150000"/>
              </a:lnSpc>
              <a:buFont typeface="Arial" panose="020B0604020202020204" pitchFamily="34" charset="0"/>
              <a:buChar char="•"/>
            </a:pPr>
            <a:endParaRPr lang="en-GB" sz="2400" dirty="0"/>
          </a:p>
          <a:p>
            <a:pPr marL="342900" indent="-342900">
              <a:lnSpc>
                <a:spcPct val="150000"/>
              </a:lnSpc>
              <a:buFont typeface="Arial" panose="020B0604020202020204" pitchFamily="34" charset="0"/>
              <a:buChar char="•"/>
            </a:pPr>
            <a:r>
              <a:rPr lang="en-GB" sz="2400" dirty="0"/>
              <a:t>Helps organisations build trust and maintain strong operations</a:t>
            </a:r>
          </a:p>
        </p:txBody>
      </p:sp>
    </p:spTree>
    <p:extLst>
      <p:ext uri="{BB962C8B-B14F-4D97-AF65-F5344CB8AC3E}">
        <p14:creationId xmlns:p14="http://schemas.microsoft.com/office/powerpoint/2010/main" val="893719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585C02-5D88-F1F3-EB13-946A7A881668}"/>
              </a:ext>
            </a:extLst>
          </p:cNvPr>
          <p:cNvPicPr>
            <a:picLocks noChangeAspect="1"/>
          </p:cNvPicPr>
          <p:nvPr/>
        </p:nvPicPr>
        <p:blipFill>
          <a:blip r:embed="rId2">
            <a:extLst>
              <a:ext uri="{28A0092B-C50C-407E-A947-70E740481C1C}">
                <a14:useLocalDpi xmlns:a14="http://schemas.microsoft.com/office/drawing/2010/main" val="0"/>
              </a:ext>
            </a:extLst>
          </a:blip>
          <a:srcRect l="17492" r="-1" b="-1"/>
          <a:stretch>
            <a:fillRect/>
          </a:stretch>
        </p:blipFill>
        <p:spPr>
          <a:xfrm>
            <a:off x="2" y="10"/>
            <a:ext cx="7072972" cy="6857990"/>
          </a:xfrm>
          <a:custGeom>
            <a:avLst/>
            <a:gdLst>
              <a:gd name="connsiteX0" fmla="*/ 0 w 6200775"/>
              <a:gd name="connsiteY0" fmla="*/ 0 h 6858000"/>
              <a:gd name="connsiteX1" fmla="*/ 2158503 w 6200775"/>
              <a:gd name="connsiteY1" fmla="*/ 0 h 6858000"/>
              <a:gd name="connsiteX2" fmla="*/ 6200775 w 6200775"/>
              <a:gd name="connsiteY2" fmla="*/ 3676650 h 6858000"/>
              <a:gd name="connsiteX3" fmla="*/ 3307176 w 6200775"/>
              <a:gd name="connsiteY3" fmla="*/ 6858000 h 6858000"/>
              <a:gd name="connsiteX4" fmla="*/ 0 w 6200775"/>
              <a:gd name="connsiteY4" fmla="*/ 6858000 h 6858000"/>
              <a:gd name="connsiteX0" fmla="*/ 0 w 7424664"/>
              <a:gd name="connsiteY0" fmla="*/ 0 h 6858000"/>
              <a:gd name="connsiteX1" fmla="*/ 2158503 w 7424664"/>
              <a:gd name="connsiteY1" fmla="*/ 0 h 6858000"/>
              <a:gd name="connsiteX2" fmla="*/ 7424664 w 7424664"/>
              <a:gd name="connsiteY2" fmla="*/ 2326151 h 6858000"/>
              <a:gd name="connsiteX3" fmla="*/ 3307176 w 7424664"/>
              <a:gd name="connsiteY3" fmla="*/ 6858000 h 6858000"/>
              <a:gd name="connsiteX4" fmla="*/ 0 w 7424664"/>
              <a:gd name="connsiteY4" fmla="*/ 6858000 h 6858000"/>
              <a:gd name="connsiteX5" fmla="*/ 0 w 7424664"/>
              <a:gd name="connsiteY5" fmla="*/ 0 h 6858000"/>
              <a:gd name="connsiteX0" fmla="*/ 0 w 7424664"/>
              <a:gd name="connsiteY0" fmla="*/ 0 h 6858000"/>
              <a:gd name="connsiteX1" fmla="*/ 7424664 w 7424664"/>
              <a:gd name="connsiteY1" fmla="*/ 2326151 h 6858000"/>
              <a:gd name="connsiteX2" fmla="*/ 3307176 w 7424664"/>
              <a:gd name="connsiteY2" fmla="*/ 6858000 h 6858000"/>
              <a:gd name="connsiteX3" fmla="*/ 0 w 7424664"/>
              <a:gd name="connsiteY3" fmla="*/ 6858000 h 6858000"/>
              <a:gd name="connsiteX4" fmla="*/ 0 w 7424664"/>
              <a:gd name="connsiteY4" fmla="*/ 0 h 6858000"/>
              <a:gd name="connsiteX0" fmla="*/ 0 w 6904159"/>
              <a:gd name="connsiteY0" fmla="*/ 0 h 6858000"/>
              <a:gd name="connsiteX1" fmla="*/ 6904159 w 6904159"/>
              <a:gd name="connsiteY1" fmla="*/ 1805646 h 6858000"/>
              <a:gd name="connsiteX2" fmla="*/ 3307176 w 6904159"/>
              <a:gd name="connsiteY2" fmla="*/ 6858000 h 6858000"/>
              <a:gd name="connsiteX3" fmla="*/ 0 w 6904159"/>
              <a:gd name="connsiteY3" fmla="*/ 6858000 h 6858000"/>
              <a:gd name="connsiteX4" fmla="*/ 0 w 6904159"/>
              <a:gd name="connsiteY4" fmla="*/ 0 h 6858000"/>
              <a:gd name="connsiteX0" fmla="*/ 0 w 7072972"/>
              <a:gd name="connsiteY0" fmla="*/ 0 h 6858000"/>
              <a:gd name="connsiteX1" fmla="*/ 7072972 w 7072972"/>
              <a:gd name="connsiteY1" fmla="*/ 1890052 h 6858000"/>
              <a:gd name="connsiteX2" fmla="*/ 3307176 w 7072972"/>
              <a:gd name="connsiteY2" fmla="*/ 6858000 h 6858000"/>
              <a:gd name="connsiteX3" fmla="*/ 0 w 7072972"/>
              <a:gd name="connsiteY3" fmla="*/ 6858000 h 6858000"/>
              <a:gd name="connsiteX4" fmla="*/ 0 w 707297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2972" h="6858000">
                <a:moveTo>
                  <a:pt x="0" y="0"/>
                </a:moveTo>
                <a:lnTo>
                  <a:pt x="7072972" y="1890052"/>
                </a:lnTo>
                <a:lnTo>
                  <a:pt x="3307176" y="6858000"/>
                </a:lnTo>
                <a:lnTo>
                  <a:pt x="0" y="6858000"/>
                </a:lnTo>
                <a:lnTo>
                  <a:pt x="0" y="0"/>
                </a:lnTo>
                <a:close/>
              </a:path>
            </a:pathLst>
          </a:custGeom>
          <a:noFill/>
          <a:ln w="19050">
            <a:noFill/>
          </a:ln>
        </p:spPr>
      </p:pic>
      <p:cxnSp>
        <p:nvCxnSpPr>
          <p:cNvPr id="7" name="Straight Connector 6">
            <a:extLst>
              <a:ext uri="{FF2B5EF4-FFF2-40B4-BE49-F238E27FC236}">
                <a16:creationId xmlns:a16="http://schemas.microsoft.com/office/drawing/2014/main" id="{76C547E6-0A1D-523D-B186-AF27D8C1E24B}"/>
              </a:ext>
            </a:extLst>
          </p:cNvPr>
          <p:cNvCxnSpPr>
            <a:cxnSpLocks/>
          </p:cNvCxnSpPr>
          <p:nvPr/>
        </p:nvCxnSpPr>
        <p:spPr>
          <a:xfrm>
            <a:off x="0" y="249382"/>
            <a:ext cx="11897591" cy="7273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96B0404-83D3-3398-818A-194B78E7D2F5}"/>
              </a:ext>
            </a:extLst>
          </p:cNvPr>
          <p:cNvCxnSpPr>
            <a:cxnSpLocks/>
          </p:cNvCxnSpPr>
          <p:nvPr/>
        </p:nvCxnSpPr>
        <p:spPr>
          <a:xfrm>
            <a:off x="0" y="6535882"/>
            <a:ext cx="11897591" cy="7273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4A30D87-8AEB-A2DE-53B3-34372D1DC739}"/>
              </a:ext>
            </a:extLst>
          </p:cNvPr>
          <p:cNvCxnSpPr>
            <a:cxnSpLocks/>
          </p:cNvCxnSpPr>
          <p:nvPr/>
        </p:nvCxnSpPr>
        <p:spPr>
          <a:xfrm>
            <a:off x="11897591" y="322118"/>
            <a:ext cx="0" cy="62865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839D897-4548-28D2-77F1-B4D9247DCA42}"/>
              </a:ext>
            </a:extLst>
          </p:cNvPr>
          <p:cNvSpPr txBox="1"/>
          <p:nvPr/>
        </p:nvSpPr>
        <p:spPr>
          <a:xfrm>
            <a:off x="4270663" y="394854"/>
            <a:ext cx="7180117" cy="584775"/>
          </a:xfrm>
          <a:prstGeom prst="rect">
            <a:avLst/>
          </a:prstGeom>
          <a:noFill/>
        </p:spPr>
        <p:txBody>
          <a:bodyPr wrap="square" rtlCol="0">
            <a:spAutoFit/>
          </a:bodyPr>
          <a:lstStyle/>
          <a:p>
            <a:r>
              <a:rPr lang="en-GB" sz="3200" b="1" dirty="0">
                <a:solidFill>
                  <a:srgbClr val="0070C0"/>
                </a:solidFill>
              </a:rPr>
              <a:t>Why</a:t>
            </a:r>
            <a:r>
              <a:rPr lang="en-GB" sz="3200" b="1" dirty="0">
                <a:solidFill>
                  <a:schemeClr val="tx2">
                    <a:lumMod val="75000"/>
                  </a:schemeClr>
                </a:solidFill>
              </a:rPr>
              <a:t> </a:t>
            </a:r>
            <a:r>
              <a:rPr lang="en-GB" sz="3200" b="1" dirty="0">
                <a:solidFill>
                  <a:srgbClr val="0070C0"/>
                </a:solidFill>
              </a:rPr>
              <a:t>Ethics</a:t>
            </a:r>
            <a:r>
              <a:rPr lang="en-GB" sz="3200" b="1" dirty="0">
                <a:solidFill>
                  <a:schemeClr val="tx2">
                    <a:lumMod val="75000"/>
                  </a:schemeClr>
                </a:solidFill>
              </a:rPr>
              <a:t> </a:t>
            </a:r>
            <a:r>
              <a:rPr lang="en-GB" sz="3200" b="1" dirty="0">
                <a:solidFill>
                  <a:srgbClr val="0070C0"/>
                </a:solidFill>
              </a:rPr>
              <a:t>Matter</a:t>
            </a:r>
            <a:r>
              <a:rPr lang="en-GB" sz="3200" b="1" dirty="0">
                <a:solidFill>
                  <a:schemeClr val="tx2">
                    <a:lumMod val="75000"/>
                  </a:schemeClr>
                </a:solidFill>
              </a:rPr>
              <a:t> </a:t>
            </a:r>
            <a:r>
              <a:rPr lang="en-GB" sz="3200" b="1" dirty="0">
                <a:solidFill>
                  <a:srgbClr val="0070C0"/>
                </a:solidFill>
              </a:rPr>
              <a:t>in</a:t>
            </a:r>
            <a:r>
              <a:rPr lang="en-GB" sz="3200" b="1" dirty="0">
                <a:solidFill>
                  <a:schemeClr val="tx2">
                    <a:lumMod val="75000"/>
                  </a:schemeClr>
                </a:solidFill>
              </a:rPr>
              <a:t> </a:t>
            </a:r>
            <a:r>
              <a:rPr lang="en-GB" sz="3200" b="1" dirty="0">
                <a:solidFill>
                  <a:schemeClr val="bg1"/>
                </a:solidFill>
              </a:rPr>
              <a:t>Business</a:t>
            </a:r>
            <a:r>
              <a:rPr lang="en-GB" sz="3200" b="1" dirty="0">
                <a:solidFill>
                  <a:schemeClr val="tx2">
                    <a:lumMod val="75000"/>
                  </a:schemeClr>
                </a:solidFill>
              </a:rPr>
              <a:t> </a:t>
            </a:r>
            <a:r>
              <a:rPr lang="en-GB" sz="3200" b="1" dirty="0">
                <a:solidFill>
                  <a:schemeClr val="bg1"/>
                </a:solidFill>
              </a:rPr>
              <a:t>IS</a:t>
            </a:r>
            <a:r>
              <a:rPr lang="en-GB" sz="3200" b="1" dirty="0">
                <a:solidFill>
                  <a:schemeClr val="tx2">
                    <a:lumMod val="75000"/>
                  </a:schemeClr>
                </a:solidFill>
              </a:rPr>
              <a:t> </a:t>
            </a:r>
          </a:p>
        </p:txBody>
      </p:sp>
      <p:sp>
        <p:nvSpPr>
          <p:cNvPr id="19" name="TextBox 18">
            <a:extLst>
              <a:ext uri="{FF2B5EF4-FFF2-40B4-BE49-F238E27FC236}">
                <a16:creationId xmlns:a16="http://schemas.microsoft.com/office/drawing/2014/main" id="{0847559F-75F2-3C3B-F6BA-08823E90AEBF}"/>
              </a:ext>
            </a:extLst>
          </p:cNvPr>
          <p:cNvSpPr txBox="1"/>
          <p:nvPr/>
        </p:nvSpPr>
        <p:spPr>
          <a:xfrm>
            <a:off x="3709789" y="1218620"/>
            <a:ext cx="8187802" cy="279384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Encourage responsible data </a:t>
            </a:r>
            <a:r>
              <a:rPr lang="en-GB" sz="2400" dirty="0">
                <a:solidFill>
                  <a:schemeClr val="bg1"/>
                </a:solidFill>
              </a:rPr>
              <a:t>collection</a:t>
            </a:r>
            <a:r>
              <a:rPr lang="en-GB" sz="2400" dirty="0"/>
              <a:t>, </a:t>
            </a:r>
            <a:r>
              <a:rPr lang="en-GB" sz="2400" dirty="0">
                <a:solidFill>
                  <a:schemeClr val="bg1"/>
                </a:solidFill>
              </a:rPr>
              <a:t>storage and use</a:t>
            </a:r>
          </a:p>
          <a:p>
            <a:pPr marL="342900" indent="-342900">
              <a:lnSpc>
                <a:spcPct val="150000"/>
              </a:lnSpc>
              <a:buFont typeface="Arial" panose="020B0604020202020204" pitchFamily="34" charset="0"/>
              <a:buChar char="•"/>
            </a:pPr>
            <a:r>
              <a:rPr lang="en-GB" sz="2400" dirty="0"/>
              <a:t>Promote transparent and </a:t>
            </a:r>
            <a:r>
              <a:rPr lang="en-GB" sz="2400" dirty="0">
                <a:solidFill>
                  <a:schemeClr val="bg1"/>
                </a:solidFill>
              </a:rPr>
              <a:t>unbiased decision-making</a:t>
            </a:r>
          </a:p>
          <a:p>
            <a:pPr marL="342900" indent="-342900">
              <a:lnSpc>
                <a:spcPct val="150000"/>
              </a:lnSpc>
              <a:buFont typeface="Arial" panose="020B0604020202020204" pitchFamily="34" charset="0"/>
              <a:buChar char="•"/>
            </a:pPr>
            <a:r>
              <a:rPr lang="en-GB" sz="2400" dirty="0"/>
              <a:t>Improve operational </a:t>
            </a:r>
            <a:r>
              <a:rPr lang="en-GB" sz="2400" dirty="0">
                <a:solidFill>
                  <a:schemeClr val="bg1"/>
                </a:solidFill>
              </a:rPr>
              <a:t>efficiency through reliable insights</a:t>
            </a:r>
          </a:p>
          <a:p>
            <a:pPr marL="342900" indent="-342900">
              <a:lnSpc>
                <a:spcPct val="150000"/>
              </a:lnSpc>
              <a:buFont typeface="Arial" panose="020B0604020202020204" pitchFamily="34" charset="0"/>
              <a:buChar char="•"/>
            </a:pPr>
            <a:r>
              <a:rPr lang="en-GB" sz="2400" dirty="0"/>
              <a:t>Enhance customer </a:t>
            </a:r>
            <a:r>
              <a:rPr lang="en-GB" sz="2400" dirty="0">
                <a:solidFill>
                  <a:schemeClr val="bg1"/>
                </a:solidFill>
              </a:rPr>
              <a:t>satisfaction, loyalty, and brand image</a:t>
            </a:r>
          </a:p>
          <a:p>
            <a:pPr marL="342900" indent="-342900">
              <a:lnSpc>
                <a:spcPct val="150000"/>
              </a:lnSpc>
              <a:buFont typeface="Arial" panose="020B0604020202020204" pitchFamily="34" charset="0"/>
              <a:buChar char="•"/>
            </a:pPr>
            <a:endParaRPr lang="en-GB" sz="2400" dirty="0"/>
          </a:p>
        </p:txBody>
      </p:sp>
      <p:sp>
        <p:nvSpPr>
          <p:cNvPr id="20" name="TextBox 19">
            <a:extLst>
              <a:ext uri="{FF2B5EF4-FFF2-40B4-BE49-F238E27FC236}">
                <a16:creationId xmlns:a16="http://schemas.microsoft.com/office/drawing/2014/main" id="{C0D7B0C4-23CD-B455-EDE4-D2BB7EA63A24}"/>
              </a:ext>
            </a:extLst>
          </p:cNvPr>
          <p:cNvSpPr txBox="1"/>
          <p:nvPr/>
        </p:nvSpPr>
        <p:spPr>
          <a:xfrm>
            <a:off x="4670715" y="3773395"/>
            <a:ext cx="7521285" cy="2424510"/>
          </a:xfrm>
          <a:prstGeom prst="rect">
            <a:avLst/>
          </a:prstGeom>
          <a:noFill/>
        </p:spPr>
        <p:txBody>
          <a:bodyPr wrap="square" rtlCol="0">
            <a:spAutoFit/>
          </a:bodyPr>
          <a:lstStyle/>
          <a:p>
            <a:r>
              <a:rPr lang="en-GB" sz="2400" b="1" dirty="0">
                <a:solidFill>
                  <a:schemeClr val="tx2">
                    <a:lumMod val="75000"/>
                  </a:schemeClr>
                </a:solidFill>
              </a:rPr>
              <a:t>Key issue : </a:t>
            </a:r>
            <a:r>
              <a:rPr lang="en-GB" sz="2400" b="1" dirty="0">
                <a:solidFill>
                  <a:schemeClr val="bg1"/>
                </a:solidFill>
              </a:rPr>
              <a:t>privacy, security</a:t>
            </a:r>
            <a:r>
              <a:rPr lang="en-GB" sz="2400" b="1" dirty="0">
                <a:solidFill>
                  <a:schemeClr val="tx2">
                    <a:lumMod val="75000"/>
                  </a:schemeClr>
                </a:solidFill>
              </a:rPr>
              <a:t> </a:t>
            </a:r>
            <a:r>
              <a:rPr lang="en-GB" sz="2400" b="1" dirty="0">
                <a:solidFill>
                  <a:schemeClr val="bg1"/>
                </a:solidFill>
              </a:rPr>
              <a:t>and fairness</a:t>
            </a:r>
          </a:p>
          <a:p>
            <a:endParaRPr lang="en-GB" sz="2400" b="1" dirty="0">
              <a:solidFill>
                <a:schemeClr val="tx2">
                  <a:lumMod val="75000"/>
                </a:schemeClr>
              </a:solidFill>
            </a:endParaRPr>
          </a:p>
          <a:p>
            <a:pPr>
              <a:lnSpc>
                <a:spcPct val="150000"/>
              </a:lnSpc>
            </a:pPr>
            <a:r>
              <a:rPr lang="en-GB" sz="2400" b="1" dirty="0">
                <a:solidFill>
                  <a:schemeClr val="tx2">
                    <a:lumMod val="75000"/>
                  </a:schemeClr>
                </a:solidFill>
              </a:rPr>
              <a:t>Major </a:t>
            </a:r>
            <a:r>
              <a:rPr lang="en-GB" sz="2400" b="1" dirty="0">
                <a:solidFill>
                  <a:schemeClr val="bg1"/>
                </a:solidFill>
              </a:rPr>
              <a:t>concern include data privacy, AI decisions, </a:t>
            </a:r>
            <a:r>
              <a:rPr lang="en-GB" sz="2400" b="1" dirty="0">
                <a:solidFill>
                  <a:schemeClr val="tx2">
                    <a:lumMod val="75000"/>
                  </a:schemeClr>
                </a:solidFill>
              </a:rPr>
              <a:t>surveillance, and </a:t>
            </a:r>
            <a:r>
              <a:rPr lang="en-GB" sz="2400" b="1" dirty="0">
                <a:solidFill>
                  <a:schemeClr val="bg1"/>
                </a:solidFill>
              </a:rPr>
              <a:t>predatory marketing (</a:t>
            </a:r>
            <a:r>
              <a:rPr lang="en-GB" sz="2400" b="1" dirty="0" err="1">
                <a:solidFill>
                  <a:schemeClr val="bg1"/>
                </a:solidFill>
              </a:rPr>
              <a:t>Nnaka</a:t>
            </a:r>
            <a:r>
              <a:rPr lang="en-GB" sz="2400" b="1" dirty="0">
                <a:solidFill>
                  <a:schemeClr val="bg1"/>
                </a:solidFill>
              </a:rPr>
              <a:t> et </a:t>
            </a:r>
            <a:r>
              <a:rPr lang="en-GB" sz="2400" b="1" dirty="0">
                <a:solidFill>
                  <a:schemeClr val="tx2">
                    <a:lumMod val="75000"/>
                  </a:schemeClr>
                </a:solidFill>
              </a:rPr>
              <a:t>al.,2025) </a:t>
            </a:r>
          </a:p>
        </p:txBody>
      </p:sp>
    </p:spTree>
    <p:extLst>
      <p:ext uri="{BB962C8B-B14F-4D97-AF65-F5344CB8AC3E}">
        <p14:creationId xmlns:p14="http://schemas.microsoft.com/office/powerpoint/2010/main" val="4019753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F391FDE0-ECCB-9411-2222-113DD134A171}"/>
              </a:ext>
            </a:extLst>
          </p:cNvPr>
          <p:cNvPicPr>
            <a:picLocks noGrp="1" noChangeAspect="1"/>
          </p:cNvPicPr>
          <p:nvPr>
            <p:ph type="pic" sz="quarter" idx="41"/>
          </p:nvPr>
        </p:nvPicPr>
        <p:blipFill>
          <a:blip r:embed="rId2">
            <a:alphaModFix amt="70000"/>
            <a:extLst>
              <a:ext uri="{28A0092B-C50C-407E-A947-70E740481C1C}">
                <a14:useLocalDpi xmlns:a14="http://schemas.microsoft.com/office/drawing/2010/main" val="0"/>
              </a:ext>
            </a:extLst>
          </a:blip>
          <a:srcRect l="17842" r="14015"/>
          <a:stretch>
            <a:fillRect/>
          </a:stretch>
        </p:blipFill>
        <p:spPr>
          <a:xfrm>
            <a:off x="7616536" y="460791"/>
            <a:ext cx="4575464" cy="5936418"/>
          </a:xfrm>
          <a:custGeom>
            <a:avLst/>
            <a:gdLst>
              <a:gd name="connsiteX0" fmla="*/ 2090352 w 5441094"/>
              <a:gd name="connsiteY0" fmla="*/ 2977952 h 4721980"/>
              <a:gd name="connsiteX1" fmla="*/ 3101888 w 5441094"/>
              <a:gd name="connsiteY1" fmla="*/ 4721980 h 4721980"/>
              <a:gd name="connsiteX2" fmla="*/ 1078816 w 5441094"/>
              <a:gd name="connsiteY2" fmla="*/ 4721980 h 4721980"/>
              <a:gd name="connsiteX3" fmla="*/ 2191267 w 5441094"/>
              <a:gd name="connsiteY3" fmla="*/ 2940880 h 4721980"/>
              <a:gd name="connsiteX4" fmla="*/ 4155992 w 5441094"/>
              <a:gd name="connsiteY4" fmla="*/ 2940880 h 4721980"/>
              <a:gd name="connsiteX5" fmla="*/ 3173629 w 5441094"/>
              <a:gd name="connsiteY5" fmla="*/ 4634609 h 4721980"/>
              <a:gd name="connsiteX6" fmla="*/ 0 w 5441094"/>
              <a:gd name="connsiteY6" fmla="*/ 2928524 h 4721980"/>
              <a:gd name="connsiteX7" fmla="*/ 2023072 w 5441094"/>
              <a:gd name="connsiteY7" fmla="*/ 2928524 h 4721980"/>
              <a:gd name="connsiteX8" fmla="*/ 1011536 w 5441094"/>
              <a:gd name="connsiteY8" fmla="*/ 4672552 h 4721980"/>
              <a:gd name="connsiteX9" fmla="*/ 982363 w 5441094"/>
              <a:gd name="connsiteY9" fmla="*/ 1120204 h 4721980"/>
              <a:gd name="connsiteX10" fmla="*/ 1964725 w 5441094"/>
              <a:gd name="connsiteY10" fmla="*/ 2813933 h 4721980"/>
              <a:gd name="connsiteX11" fmla="*/ 0 w 5441094"/>
              <a:gd name="connsiteY11" fmla="*/ 2813933 h 4721980"/>
              <a:gd name="connsiteX12" fmla="*/ 3816180 w 5441094"/>
              <a:gd name="connsiteY12" fmla="*/ 12357 h 4721980"/>
              <a:gd name="connsiteX13" fmla="*/ 5441094 w 5441094"/>
              <a:gd name="connsiteY13" fmla="*/ 2813933 h 4721980"/>
              <a:gd name="connsiteX14" fmla="*/ 2191266 w 5441094"/>
              <a:gd name="connsiteY14" fmla="*/ 2813933 h 4721980"/>
              <a:gd name="connsiteX15" fmla="*/ 465439 w 5441094"/>
              <a:gd name="connsiteY15" fmla="*/ 0 h 4721980"/>
              <a:gd name="connsiteX16" fmla="*/ 3715267 w 5441094"/>
              <a:gd name="connsiteY16" fmla="*/ 0 h 4721980"/>
              <a:gd name="connsiteX17" fmla="*/ 2090353 w 5441094"/>
              <a:gd name="connsiteY17" fmla="*/ 2801576 h 4721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41094" h="4721980">
                <a:moveTo>
                  <a:pt x="2090352" y="2977952"/>
                </a:moveTo>
                <a:lnTo>
                  <a:pt x="3101888" y="4721980"/>
                </a:lnTo>
                <a:lnTo>
                  <a:pt x="1078816" y="4721980"/>
                </a:lnTo>
                <a:close/>
                <a:moveTo>
                  <a:pt x="2191267" y="2940880"/>
                </a:moveTo>
                <a:lnTo>
                  <a:pt x="4155992" y="2940880"/>
                </a:lnTo>
                <a:lnTo>
                  <a:pt x="3173629" y="4634609"/>
                </a:lnTo>
                <a:close/>
                <a:moveTo>
                  <a:pt x="0" y="2928524"/>
                </a:moveTo>
                <a:lnTo>
                  <a:pt x="2023072" y="2928524"/>
                </a:lnTo>
                <a:lnTo>
                  <a:pt x="1011536" y="4672552"/>
                </a:lnTo>
                <a:close/>
                <a:moveTo>
                  <a:pt x="982363" y="1120204"/>
                </a:moveTo>
                <a:lnTo>
                  <a:pt x="1964725" y="2813933"/>
                </a:lnTo>
                <a:lnTo>
                  <a:pt x="0" y="2813933"/>
                </a:lnTo>
                <a:close/>
                <a:moveTo>
                  <a:pt x="3816180" y="12357"/>
                </a:moveTo>
                <a:lnTo>
                  <a:pt x="5441094" y="2813933"/>
                </a:lnTo>
                <a:lnTo>
                  <a:pt x="2191266" y="2813933"/>
                </a:lnTo>
                <a:close/>
                <a:moveTo>
                  <a:pt x="465439" y="0"/>
                </a:moveTo>
                <a:lnTo>
                  <a:pt x="3715267" y="0"/>
                </a:lnTo>
                <a:lnTo>
                  <a:pt x="2090353" y="2801576"/>
                </a:lnTo>
                <a:close/>
              </a:path>
            </a:pathLst>
          </a:custGeom>
          <a:noFill/>
          <a:effectLst/>
        </p:spPr>
      </p:pic>
      <p:sp>
        <p:nvSpPr>
          <p:cNvPr id="5" name="TextBox 4">
            <a:extLst>
              <a:ext uri="{FF2B5EF4-FFF2-40B4-BE49-F238E27FC236}">
                <a16:creationId xmlns:a16="http://schemas.microsoft.com/office/drawing/2014/main" id="{0359028D-23DF-BACF-06A9-D8A04B6A75DB}"/>
              </a:ext>
            </a:extLst>
          </p:cNvPr>
          <p:cNvSpPr txBox="1"/>
          <p:nvPr/>
        </p:nvSpPr>
        <p:spPr>
          <a:xfrm>
            <a:off x="1506683" y="533450"/>
            <a:ext cx="6993082" cy="1077218"/>
          </a:xfrm>
          <a:prstGeom prst="rect">
            <a:avLst/>
          </a:prstGeom>
          <a:noFill/>
        </p:spPr>
        <p:txBody>
          <a:bodyPr wrap="square" rtlCol="0">
            <a:spAutoFit/>
          </a:bodyPr>
          <a:lstStyle/>
          <a:p>
            <a:r>
              <a:rPr lang="en-GB" sz="3200" b="1" dirty="0">
                <a:solidFill>
                  <a:srgbClr val="0070C0"/>
                </a:solidFill>
              </a:rPr>
              <a:t>Protection Data : Privacy , Security </a:t>
            </a:r>
          </a:p>
          <a:p>
            <a:r>
              <a:rPr lang="en-GB" sz="3200" b="1" dirty="0">
                <a:solidFill>
                  <a:srgbClr val="0070C0"/>
                </a:solidFill>
              </a:rPr>
              <a:t>and Control in CRM System</a:t>
            </a:r>
          </a:p>
        </p:txBody>
      </p:sp>
      <p:sp>
        <p:nvSpPr>
          <p:cNvPr id="6" name="TextBox 5">
            <a:extLst>
              <a:ext uri="{FF2B5EF4-FFF2-40B4-BE49-F238E27FC236}">
                <a16:creationId xmlns:a16="http://schemas.microsoft.com/office/drawing/2014/main" id="{B1B27A24-572E-BBD1-684F-C2CDC0E7F4D3}"/>
              </a:ext>
            </a:extLst>
          </p:cNvPr>
          <p:cNvSpPr txBox="1"/>
          <p:nvPr/>
        </p:nvSpPr>
        <p:spPr>
          <a:xfrm>
            <a:off x="548988" y="1610668"/>
            <a:ext cx="8052954" cy="445583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solidFill>
                  <a:schemeClr val="tx2">
                    <a:lumMod val="75000"/>
                  </a:schemeClr>
                </a:solidFill>
              </a:rPr>
              <a:t>Use customer/employee data only for its intended purpose</a:t>
            </a:r>
          </a:p>
          <a:p>
            <a:pPr marL="285750" indent="-285750">
              <a:lnSpc>
                <a:spcPct val="150000"/>
              </a:lnSpc>
              <a:buFont typeface="Arial" panose="020B0604020202020204" pitchFamily="34" charset="0"/>
              <a:buChar char="•"/>
            </a:pPr>
            <a:r>
              <a:rPr lang="en-GB" sz="2400" dirty="0">
                <a:solidFill>
                  <a:schemeClr val="tx2">
                    <a:lumMod val="75000"/>
                  </a:schemeClr>
                </a:solidFill>
              </a:rPr>
              <a:t>Prevent breaches and unauthorised access to </a:t>
            </a:r>
          </a:p>
          <a:p>
            <a:pPr>
              <a:lnSpc>
                <a:spcPct val="150000"/>
              </a:lnSpc>
            </a:pPr>
            <a:r>
              <a:rPr lang="en-GB" sz="2400" dirty="0">
                <a:solidFill>
                  <a:schemeClr val="tx2">
                    <a:lumMod val="75000"/>
                  </a:schemeClr>
                </a:solidFill>
              </a:rPr>
              <a:t>   maintain trust</a:t>
            </a:r>
          </a:p>
          <a:p>
            <a:pPr marL="285750" indent="-285750">
              <a:lnSpc>
                <a:spcPct val="150000"/>
              </a:lnSpc>
              <a:buFont typeface="Arial" panose="020B0604020202020204" pitchFamily="34" charset="0"/>
              <a:buChar char="•"/>
            </a:pPr>
            <a:r>
              <a:rPr lang="en-GB" sz="2400" dirty="0">
                <a:solidFill>
                  <a:schemeClr val="tx2">
                    <a:lumMod val="75000"/>
                  </a:schemeClr>
                </a:solidFill>
              </a:rPr>
              <a:t>Apply encryption during storage and transmission</a:t>
            </a:r>
          </a:p>
          <a:p>
            <a:pPr marL="285750" indent="-285750">
              <a:lnSpc>
                <a:spcPct val="150000"/>
              </a:lnSpc>
              <a:buFont typeface="Arial" panose="020B0604020202020204" pitchFamily="34" charset="0"/>
              <a:buChar char="•"/>
            </a:pPr>
            <a:r>
              <a:rPr lang="en-GB" sz="2400" dirty="0">
                <a:solidFill>
                  <a:schemeClr val="tx2">
                    <a:lumMod val="75000"/>
                  </a:schemeClr>
                </a:solidFill>
              </a:rPr>
              <a:t>Restrict data access to authorised individuals only</a:t>
            </a:r>
          </a:p>
          <a:p>
            <a:pPr marL="285750" indent="-285750">
              <a:lnSpc>
                <a:spcPct val="150000"/>
              </a:lnSpc>
              <a:buFont typeface="Arial" panose="020B0604020202020204" pitchFamily="34" charset="0"/>
              <a:buChar char="•"/>
            </a:pPr>
            <a:r>
              <a:rPr lang="en-GB" sz="2400" dirty="0">
                <a:solidFill>
                  <a:schemeClr val="tx2">
                    <a:lumMod val="75000"/>
                  </a:schemeClr>
                </a:solidFill>
              </a:rPr>
              <a:t>Design systems with privacy principles and clear retention rules.</a:t>
            </a:r>
          </a:p>
        </p:txBody>
      </p:sp>
    </p:spTree>
    <p:extLst>
      <p:ext uri="{BB962C8B-B14F-4D97-AF65-F5344CB8AC3E}">
        <p14:creationId xmlns:p14="http://schemas.microsoft.com/office/powerpoint/2010/main" val="2538139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C89216B4-FFF7-15C6-F2E3-7448FE3A70A9}"/>
              </a:ext>
            </a:extLst>
          </p:cNvPr>
          <p:cNvPicPr>
            <a:picLocks noGrp="1" noChangeAspect="1"/>
          </p:cNvPicPr>
          <p:nvPr>
            <p:ph type="pic" sz="quarter" idx="41"/>
          </p:nvPr>
        </p:nvPicPr>
        <p:blipFill>
          <a:blip r:embed="rId2">
            <a:duotone>
              <a:schemeClr val="accent1">
                <a:shade val="45000"/>
                <a:satMod val="135000"/>
              </a:schemeClr>
              <a:prstClr val="white"/>
            </a:duotone>
            <a:alphaModFix amt="50000"/>
            <a:extLst>
              <a:ext uri="{28A0092B-C50C-407E-A947-70E740481C1C}">
                <a14:useLocalDpi xmlns:a14="http://schemas.microsoft.com/office/drawing/2010/main" val="0"/>
              </a:ext>
            </a:extLst>
          </a:blip>
          <a:srcRect t="9108" b="9108"/>
          <a:stretch/>
        </p:blipFill>
        <p:spPr>
          <a:xfrm>
            <a:off x="5579918" y="467596"/>
            <a:ext cx="6612082" cy="5922808"/>
          </a:xfrm>
          <a:custGeom>
            <a:avLst/>
            <a:gdLst>
              <a:gd name="connsiteX0" fmla="*/ 1714500 w 6923314"/>
              <a:gd name="connsiteY0" fmla="*/ 0 h 6858000"/>
              <a:gd name="connsiteX1" fmla="*/ 6923314 w 6923314"/>
              <a:gd name="connsiteY1" fmla="*/ 0 h 6858000"/>
              <a:gd name="connsiteX2" fmla="*/ 6923314 w 6923314"/>
              <a:gd name="connsiteY2" fmla="*/ 1637212 h 6858000"/>
              <a:gd name="connsiteX3" fmla="*/ 5618117 w 6923314"/>
              <a:gd name="connsiteY3" fmla="*/ 6858000 h 6858000"/>
              <a:gd name="connsiteX4" fmla="*/ 0 w 692331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1714500" y="0"/>
                </a:moveTo>
                <a:lnTo>
                  <a:pt x="6923314" y="0"/>
                </a:lnTo>
                <a:lnTo>
                  <a:pt x="6923314" y="1637212"/>
                </a:lnTo>
                <a:lnTo>
                  <a:pt x="5618117" y="6858000"/>
                </a:lnTo>
                <a:lnTo>
                  <a:pt x="0" y="6858000"/>
                </a:lnTo>
                <a:close/>
              </a:path>
            </a:pathLst>
          </a:custGeom>
          <a:noFill/>
          <a:ln>
            <a:noFill/>
          </a:ln>
          <a:effectLst>
            <a:softEdge rad="317500"/>
          </a:effectLst>
        </p:spPr>
      </p:pic>
      <p:sp>
        <p:nvSpPr>
          <p:cNvPr id="6" name="TextBox 5">
            <a:extLst>
              <a:ext uri="{FF2B5EF4-FFF2-40B4-BE49-F238E27FC236}">
                <a16:creationId xmlns:a16="http://schemas.microsoft.com/office/drawing/2014/main" id="{DE9DAB34-1B5D-114E-4024-2FE19A754BEB}"/>
              </a:ext>
            </a:extLst>
          </p:cNvPr>
          <p:cNvSpPr txBox="1"/>
          <p:nvPr/>
        </p:nvSpPr>
        <p:spPr>
          <a:xfrm>
            <a:off x="1136074" y="501810"/>
            <a:ext cx="10557163" cy="1077218"/>
          </a:xfrm>
          <a:prstGeom prst="rect">
            <a:avLst/>
          </a:prstGeom>
          <a:noFill/>
        </p:spPr>
        <p:txBody>
          <a:bodyPr wrap="square" rtlCol="0">
            <a:spAutoFit/>
          </a:bodyPr>
          <a:lstStyle/>
          <a:p>
            <a:r>
              <a:rPr lang="en-GB" sz="3200" b="1" dirty="0">
                <a:solidFill>
                  <a:srgbClr val="0070C0"/>
                </a:solidFill>
              </a:rPr>
              <a:t>Ethical Issue in CRM:</a:t>
            </a:r>
          </a:p>
          <a:p>
            <a:r>
              <a:rPr lang="en-GB" sz="3200" b="1" dirty="0">
                <a:solidFill>
                  <a:srgbClr val="0070C0"/>
                </a:solidFill>
              </a:rPr>
              <a:t> Monitoring and Gamification </a:t>
            </a:r>
          </a:p>
        </p:txBody>
      </p:sp>
      <p:sp>
        <p:nvSpPr>
          <p:cNvPr id="7" name="TextBox 6">
            <a:extLst>
              <a:ext uri="{FF2B5EF4-FFF2-40B4-BE49-F238E27FC236}">
                <a16:creationId xmlns:a16="http://schemas.microsoft.com/office/drawing/2014/main" id="{1CE4B4E4-77C4-A92D-1EDB-E1D423623B39}"/>
              </a:ext>
            </a:extLst>
          </p:cNvPr>
          <p:cNvSpPr txBox="1"/>
          <p:nvPr/>
        </p:nvSpPr>
        <p:spPr>
          <a:xfrm>
            <a:off x="866634" y="1800278"/>
            <a:ext cx="10719230" cy="3901837"/>
          </a:xfrm>
          <a:prstGeom prst="rect">
            <a:avLst/>
          </a:prstGeom>
          <a:noFill/>
          <a:ln>
            <a:noFill/>
          </a:ln>
        </p:spPr>
        <p:txBody>
          <a:bodyPr wrap="square" rtlCol="0">
            <a:spAutoFit/>
          </a:bodyPr>
          <a:lstStyle/>
          <a:p>
            <a:pPr marL="285750" indent="-285750">
              <a:lnSpc>
                <a:spcPct val="150000"/>
              </a:lnSpc>
              <a:buFont typeface="Arial" panose="020B0604020202020204" pitchFamily="34" charset="0"/>
              <a:buChar char="•"/>
            </a:pPr>
            <a:r>
              <a:rPr lang="en-GB" sz="2400" dirty="0"/>
              <a:t>CRM tools track sales-rep activities to improve </a:t>
            </a:r>
            <a:r>
              <a:rPr lang="en-GB" sz="2400" dirty="0">
                <a:solidFill>
                  <a:srgbClr val="002060"/>
                </a:solidFill>
              </a:rPr>
              <a:t>performance</a:t>
            </a:r>
            <a:r>
              <a:rPr lang="en-GB" sz="2400" dirty="0">
                <a:solidFill>
                  <a:schemeClr val="bg1"/>
                </a:solidFill>
              </a:rPr>
              <a:t>, </a:t>
            </a:r>
            <a:r>
              <a:rPr lang="en-GB" sz="2400" dirty="0">
                <a:solidFill>
                  <a:srgbClr val="002060"/>
                </a:solidFill>
              </a:rPr>
              <a:t>but</a:t>
            </a:r>
            <a:r>
              <a:rPr lang="en-GB" sz="2400" dirty="0"/>
              <a:t> raising ethical concerns.(Boppana,2023)</a:t>
            </a:r>
          </a:p>
          <a:p>
            <a:pPr marL="285750" indent="-285750">
              <a:lnSpc>
                <a:spcPct val="150000"/>
              </a:lnSpc>
              <a:buFont typeface="Arial" panose="020B0604020202020204" pitchFamily="34" charset="0"/>
              <a:buChar char="•"/>
            </a:pPr>
            <a:r>
              <a:rPr lang="en-GB" sz="2400" dirty="0"/>
              <a:t>Monitoring calls, deals, and time creates surveillance pressure</a:t>
            </a:r>
          </a:p>
          <a:p>
            <a:pPr marL="285750" indent="-285750">
              <a:lnSpc>
                <a:spcPct val="150000"/>
              </a:lnSpc>
              <a:buFont typeface="Arial" panose="020B0604020202020204" pitchFamily="34" charset="0"/>
              <a:buChar char="•"/>
            </a:pPr>
            <a:r>
              <a:rPr lang="en-GB" sz="2400" dirty="0"/>
              <a:t>Continuous tracking may lead to stress, burnout, and </a:t>
            </a:r>
            <a:r>
              <a:rPr lang="en-GB" sz="2400" dirty="0">
                <a:solidFill>
                  <a:srgbClr val="002060"/>
                </a:solidFill>
              </a:rPr>
              <a:t>reduce</a:t>
            </a:r>
            <a:r>
              <a:rPr lang="en-GB" sz="2400" dirty="0"/>
              <a:t> morale </a:t>
            </a:r>
          </a:p>
          <a:p>
            <a:pPr marL="285750" indent="-285750">
              <a:lnSpc>
                <a:spcPct val="150000"/>
              </a:lnSpc>
              <a:buFont typeface="Arial" panose="020B0604020202020204" pitchFamily="34" charset="0"/>
              <a:buChar char="•"/>
            </a:pPr>
            <a:r>
              <a:rPr lang="en-GB" sz="2400" dirty="0"/>
              <a:t>Gamification can motivate but may also trigger unhealthy competition</a:t>
            </a:r>
          </a:p>
          <a:p>
            <a:pPr marL="285750" indent="-285750">
              <a:lnSpc>
                <a:spcPct val="150000"/>
              </a:lnSpc>
              <a:buFont typeface="Arial" panose="020B0604020202020204" pitchFamily="34" charset="0"/>
              <a:buChar char="•"/>
            </a:pPr>
            <a:r>
              <a:rPr lang="en-GB" sz="2400" dirty="0"/>
              <a:t>Excessive pressure risk unethical behaviour to meet targets</a:t>
            </a:r>
          </a:p>
          <a:p>
            <a:pPr marL="285750" indent="-285750">
              <a:lnSpc>
                <a:spcPct val="150000"/>
              </a:lnSpc>
              <a:buFont typeface="Arial" panose="020B0604020202020204" pitchFamily="34" charset="0"/>
              <a:buChar char="•"/>
            </a:pPr>
            <a:r>
              <a:rPr lang="en-GB" sz="2400" dirty="0"/>
              <a:t>Clear expectation and transparent monitoring, support trust and well-being.</a:t>
            </a:r>
          </a:p>
        </p:txBody>
      </p:sp>
    </p:spTree>
    <p:extLst>
      <p:ext uri="{BB962C8B-B14F-4D97-AF65-F5344CB8AC3E}">
        <p14:creationId xmlns:p14="http://schemas.microsoft.com/office/powerpoint/2010/main" val="26894788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
            <a:extLst>
              <a:ext uri="{FF2B5EF4-FFF2-40B4-BE49-F238E27FC236}">
                <a16:creationId xmlns:a16="http://schemas.microsoft.com/office/drawing/2014/main" id="{B25AE9D0-1909-14BD-508D-9CA7E073544C}"/>
              </a:ext>
            </a:extLst>
          </p:cNvPr>
          <p:cNvSpPr>
            <a:spLocks noGrp="1"/>
          </p:cNvSpPr>
          <p:nvPr>
            <p:ph type="body" sz="quarter" idx="10"/>
          </p:nvPr>
        </p:nvSpPr>
        <p:spPr>
          <a:xfrm>
            <a:off x="507146" y="162248"/>
            <a:ext cx="11201879" cy="724247"/>
          </a:xfrm>
        </p:spPr>
        <p:txBody>
          <a:bodyPr anchor="ctr">
            <a:normAutofit/>
          </a:bodyPr>
          <a:lstStyle/>
          <a:p>
            <a:r>
              <a:rPr lang="en-US" sz="3200" b="1" dirty="0">
                <a:solidFill>
                  <a:srgbClr val="0070C0"/>
                </a:solidFill>
                <a:latin typeface="+mn-lt"/>
              </a:rPr>
              <a:t>Exploitative Marketing : Ethical risks in CRM</a:t>
            </a:r>
          </a:p>
        </p:txBody>
      </p:sp>
      <p:pic>
        <p:nvPicPr>
          <p:cNvPr id="3" name="Picture 2" descr="Stock numbers on a digital display">
            <a:extLst>
              <a:ext uri="{FF2B5EF4-FFF2-40B4-BE49-F238E27FC236}">
                <a16:creationId xmlns:a16="http://schemas.microsoft.com/office/drawing/2014/main" id="{4CA2F047-DD19-A448-DC36-078A931030A2}"/>
              </a:ext>
            </a:extLst>
          </p:cNvPr>
          <p:cNvPicPr>
            <a:picLocks noChangeAspect="1"/>
          </p:cNvPicPr>
          <p:nvPr/>
        </p:nvPicPr>
        <p:blipFill>
          <a:blip r:embed="rId2">
            <a:extLst>
              <a:ext uri="{28A0092B-C50C-407E-A947-70E740481C1C}">
                <a14:useLocalDpi xmlns:a14="http://schemas.microsoft.com/office/drawing/2010/main" val="0"/>
              </a:ext>
            </a:extLst>
          </a:blip>
          <a:srcRect l="43722" r="20761" b="2"/>
          <a:stretch>
            <a:fillRect/>
          </a:stretch>
        </p:blipFill>
        <p:spPr>
          <a:xfrm>
            <a:off x="4951770" y="1965170"/>
            <a:ext cx="2288460" cy="3753075"/>
          </a:xfrm>
          <a:prstGeom prst="rect">
            <a:avLst/>
          </a:prstGeom>
          <a:noFill/>
          <a:ln w="12700">
            <a:noFill/>
          </a:ln>
          <a:effectLst/>
        </p:spPr>
      </p:pic>
      <p:cxnSp>
        <p:nvCxnSpPr>
          <p:cNvPr id="5" name="Straight Connector 4">
            <a:extLst>
              <a:ext uri="{FF2B5EF4-FFF2-40B4-BE49-F238E27FC236}">
                <a16:creationId xmlns:a16="http://schemas.microsoft.com/office/drawing/2014/main" id="{FF3314C4-7560-6B22-3FD7-B63529E995A8}"/>
              </a:ext>
            </a:extLst>
          </p:cNvPr>
          <p:cNvCxnSpPr>
            <a:cxnSpLocks/>
          </p:cNvCxnSpPr>
          <p:nvPr/>
        </p:nvCxnSpPr>
        <p:spPr>
          <a:xfrm>
            <a:off x="309401" y="406400"/>
            <a:ext cx="0" cy="617728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72BC1C4-3C56-8D40-5014-5E29AAB31A7B}"/>
              </a:ext>
            </a:extLst>
          </p:cNvPr>
          <p:cNvCxnSpPr>
            <a:cxnSpLocks/>
          </p:cNvCxnSpPr>
          <p:nvPr/>
        </p:nvCxnSpPr>
        <p:spPr>
          <a:xfrm flipH="1">
            <a:off x="309401" y="6583680"/>
            <a:ext cx="11882599" cy="26251"/>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A8AC699-E283-B68C-C664-66AFF851907D}"/>
              </a:ext>
            </a:extLst>
          </p:cNvPr>
          <p:cNvCxnSpPr/>
          <p:nvPr/>
        </p:nvCxnSpPr>
        <p:spPr>
          <a:xfrm>
            <a:off x="309401" y="610193"/>
            <a:ext cx="0" cy="5973487"/>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6F4729C-25C7-615C-9BA0-9C8B51AE976E}"/>
              </a:ext>
            </a:extLst>
          </p:cNvPr>
          <p:cNvSpPr txBox="1"/>
          <p:nvPr/>
        </p:nvSpPr>
        <p:spPr>
          <a:xfrm>
            <a:off x="7634488" y="893584"/>
            <a:ext cx="4659111" cy="390183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t>Personalised ads and upselling can become manipulative</a:t>
            </a:r>
          </a:p>
          <a:p>
            <a:pPr marL="285750" indent="-285750">
              <a:lnSpc>
                <a:spcPct val="150000"/>
              </a:lnSpc>
              <a:buFont typeface="Arial" panose="020B0604020202020204" pitchFamily="34" charset="0"/>
              <a:buChar char="•"/>
            </a:pPr>
            <a:endParaRPr lang="en-GB" sz="2400" dirty="0"/>
          </a:p>
          <a:p>
            <a:pPr>
              <a:lnSpc>
                <a:spcPct val="150000"/>
              </a:lnSpc>
            </a:pPr>
            <a:r>
              <a:rPr lang="en-GB" sz="2400" dirty="0">
                <a:solidFill>
                  <a:schemeClr val="bg1"/>
                </a:solidFill>
              </a:rPr>
              <a:t>Collecting excessive data without consent harms privacy and trust</a:t>
            </a:r>
          </a:p>
        </p:txBody>
      </p:sp>
      <p:sp>
        <p:nvSpPr>
          <p:cNvPr id="18" name="TextBox 17">
            <a:extLst>
              <a:ext uri="{FF2B5EF4-FFF2-40B4-BE49-F238E27FC236}">
                <a16:creationId xmlns:a16="http://schemas.microsoft.com/office/drawing/2014/main" id="{83D100AA-3385-1467-0F11-BD2040FECB16}"/>
              </a:ext>
            </a:extLst>
          </p:cNvPr>
          <p:cNvSpPr txBox="1"/>
          <p:nvPr/>
        </p:nvSpPr>
        <p:spPr>
          <a:xfrm>
            <a:off x="309401" y="3306673"/>
            <a:ext cx="4435690" cy="1131848"/>
          </a:xfrm>
          <a:prstGeom prst="rect">
            <a:avLst/>
          </a:prstGeom>
          <a:noFill/>
        </p:spPr>
        <p:txBody>
          <a:bodyPr wrap="square" rtlCol="0">
            <a:spAutoFit/>
          </a:bodyPr>
          <a:lstStyle/>
          <a:p>
            <a:pPr>
              <a:lnSpc>
                <a:spcPct val="150000"/>
              </a:lnSpc>
            </a:pPr>
            <a:r>
              <a:rPr lang="en-GB" sz="2400" dirty="0">
                <a:solidFill>
                  <a:schemeClr val="bg1"/>
                </a:solidFill>
              </a:rPr>
              <a:t>Using detailed profile to influence emotions is unethical</a:t>
            </a:r>
          </a:p>
        </p:txBody>
      </p:sp>
      <p:sp>
        <p:nvSpPr>
          <p:cNvPr id="19" name="TextBox 18">
            <a:extLst>
              <a:ext uri="{FF2B5EF4-FFF2-40B4-BE49-F238E27FC236}">
                <a16:creationId xmlns:a16="http://schemas.microsoft.com/office/drawing/2014/main" id="{4B98383B-D138-C759-D325-C71A4D362B17}"/>
              </a:ext>
            </a:extLst>
          </p:cNvPr>
          <p:cNvSpPr txBox="1"/>
          <p:nvPr/>
        </p:nvSpPr>
        <p:spPr>
          <a:xfrm>
            <a:off x="516081" y="1013614"/>
            <a:ext cx="6634473" cy="1685846"/>
          </a:xfrm>
          <a:prstGeom prst="rect">
            <a:avLst/>
          </a:prstGeom>
          <a:noFill/>
        </p:spPr>
        <p:txBody>
          <a:bodyPr wrap="square" rtlCol="0">
            <a:spAutoFit/>
          </a:bodyPr>
          <a:lstStyle/>
          <a:p>
            <a:pPr>
              <a:lnSpc>
                <a:spcPct val="150000"/>
              </a:lnSpc>
            </a:pPr>
            <a:r>
              <a:rPr lang="en-GB" sz="2400" dirty="0"/>
              <a:t>CRM enhances customer relationships but may  enable unethical marketing. </a:t>
            </a:r>
          </a:p>
          <a:p>
            <a:pPr>
              <a:lnSpc>
                <a:spcPct val="150000"/>
              </a:lnSpc>
            </a:pPr>
            <a:r>
              <a:rPr lang="en-GB" sz="2400" dirty="0"/>
              <a:t>(Nguyen and mutum,2012)</a:t>
            </a:r>
          </a:p>
        </p:txBody>
      </p:sp>
      <p:sp>
        <p:nvSpPr>
          <p:cNvPr id="20" name="TextBox 19">
            <a:extLst>
              <a:ext uri="{FF2B5EF4-FFF2-40B4-BE49-F238E27FC236}">
                <a16:creationId xmlns:a16="http://schemas.microsoft.com/office/drawing/2014/main" id="{81565269-89E6-C4EE-8751-0C3AD417AE95}"/>
              </a:ext>
            </a:extLst>
          </p:cNvPr>
          <p:cNvSpPr txBox="1"/>
          <p:nvPr/>
        </p:nvSpPr>
        <p:spPr>
          <a:xfrm>
            <a:off x="502473" y="4875322"/>
            <a:ext cx="4321847" cy="168584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Ethical practice require transparency , inform consent, and fair marketing</a:t>
            </a:r>
          </a:p>
        </p:txBody>
      </p:sp>
      <p:sp>
        <p:nvSpPr>
          <p:cNvPr id="21" name="TextBox 20">
            <a:extLst>
              <a:ext uri="{FF2B5EF4-FFF2-40B4-BE49-F238E27FC236}">
                <a16:creationId xmlns:a16="http://schemas.microsoft.com/office/drawing/2014/main" id="{66D3F908-802A-1428-0223-DDAC89908783}"/>
              </a:ext>
            </a:extLst>
          </p:cNvPr>
          <p:cNvSpPr txBox="1"/>
          <p:nvPr/>
        </p:nvSpPr>
        <p:spPr>
          <a:xfrm>
            <a:off x="7767798" y="4846627"/>
            <a:ext cx="4114800" cy="168584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Exploitative tactics damage long-term loyalty and reputation</a:t>
            </a:r>
          </a:p>
        </p:txBody>
      </p:sp>
    </p:spTree>
    <p:extLst>
      <p:ext uri="{BB962C8B-B14F-4D97-AF65-F5344CB8AC3E}">
        <p14:creationId xmlns:p14="http://schemas.microsoft.com/office/powerpoint/2010/main" val="1966098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1E430226-B3E8-8EF7-4975-BBEBB40FBCD5}"/>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7315" r="17315"/>
          <a:stretch/>
        </p:blipFill>
        <p:spPr>
          <a:xfrm>
            <a:off x="6373348" y="-10391"/>
            <a:ext cx="5749637" cy="6858000"/>
          </a:xfrm>
          <a:custGeom>
            <a:avLst/>
            <a:gdLst>
              <a:gd name="connsiteX0" fmla="*/ 7895557 w 7964489"/>
              <a:gd name="connsiteY0" fmla="*/ 1035541 h 6858000"/>
              <a:gd name="connsiteX1" fmla="*/ 6561027 w 7964489"/>
              <a:gd name="connsiteY1" fmla="*/ 6858000 h 6858000"/>
              <a:gd name="connsiteX2" fmla="*/ 3421268 w 7964489"/>
              <a:gd name="connsiteY2" fmla="*/ 6858000 h 6858000"/>
              <a:gd name="connsiteX3" fmla="*/ 4816845 w 7964489"/>
              <a:gd name="connsiteY3" fmla="*/ 380744 h 6858000"/>
              <a:gd name="connsiteX4" fmla="*/ 3224260 w 7964489"/>
              <a:gd name="connsiteY4" fmla="*/ 6858000 h 6858000"/>
              <a:gd name="connsiteX5" fmla="*/ 0 w 7964489"/>
              <a:gd name="connsiteY5" fmla="*/ 6858000 h 6858000"/>
              <a:gd name="connsiteX6" fmla="*/ 5167647 w 7964489"/>
              <a:gd name="connsiteY6" fmla="*/ 0 h 6858000"/>
              <a:gd name="connsiteX7" fmla="*/ 7964489 w 7964489"/>
              <a:gd name="connsiteY7" fmla="*/ 0 h 6858000"/>
              <a:gd name="connsiteX8" fmla="*/ 7964489 w 7964489"/>
              <a:gd name="connsiteY8" fmla="*/ 581734 h 6858000"/>
              <a:gd name="connsiteX9" fmla="*/ 3748483 w 7964489"/>
              <a:gd name="connsiteY9" fmla="*/ 59826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64489" h="6858000">
                <a:moveTo>
                  <a:pt x="7895557" y="1035541"/>
                </a:moveTo>
                <a:lnTo>
                  <a:pt x="6561027" y="6858000"/>
                </a:lnTo>
                <a:lnTo>
                  <a:pt x="3421268" y="6858000"/>
                </a:lnTo>
                <a:close/>
                <a:moveTo>
                  <a:pt x="4816845" y="380744"/>
                </a:moveTo>
                <a:lnTo>
                  <a:pt x="3224260" y="6858000"/>
                </a:lnTo>
                <a:lnTo>
                  <a:pt x="0" y="6858000"/>
                </a:lnTo>
                <a:close/>
                <a:moveTo>
                  <a:pt x="5167647" y="0"/>
                </a:moveTo>
                <a:lnTo>
                  <a:pt x="7964489" y="0"/>
                </a:lnTo>
                <a:lnTo>
                  <a:pt x="7964489" y="581734"/>
                </a:lnTo>
                <a:lnTo>
                  <a:pt x="3748483" y="5982679"/>
                </a:lnTo>
                <a:close/>
              </a:path>
            </a:pathLst>
          </a:custGeom>
          <a:solidFill>
            <a:prstClr val="white">
              <a:lumMod val="95000"/>
            </a:prstClr>
          </a:solidFill>
          <a:effectLst/>
        </p:spPr>
      </p:pic>
      <p:sp>
        <p:nvSpPr>
          <p:cNvPr id="6" name="TextBox 5">
            <a:extLst>
              <a:ext uri="{FF2B5EF4-FFF2-40B4-BE49-F238E27FC236}">
                <a16:creationId xmlns:a16="http://schemas.microsoft.com/office/drawing/2014/main" id="{01AEA167-818D-C9A9-ACBD-15766B006196}"/>
              </a:ext>
            </a:extLst>
          </p:cNvPr>
          <p:cNvSpPr txBox="1"/>
          <p:nvPr/>
        </p:nvSpPr>
        <p:spPr>
          <a:xfrm>
            <a:off x="1047755" y="220229"/>
            <a:ext cx="8738755" cy="1077218"/>
          </a:xfrm>
          <a:prstGeom prst="rect">
            <a:avLst/>
          </a:prstGeom>
          <a:noFill/>
        </p:spPr>
        <p:txBody>
          <a:bodyPr wrap="square" rtlCol="0">
            <a:spAutoFit/>
          </a:bodyPr>
          <a:lstStyle/>
          <a:p>
            <a:r>
              <a:rPr lang="en-GB" sz="3200" b="1" dirty="0">
                <a:solidFill>
                  <a:srgbClr val="0070C0"/>
                </a:solidFill>
              </a:rPr>
              <a:t>GDPR&amp; CRM : Minimisation, Retention and </a:t>
            </a:r>
          </a:p>
          <a:p>
            <a:r>
              <a:rPr lang="en-GB" sz="3200" b="1" dirty="0">
                <a:solidFill>
                  <a:srgbClr val="0070C0"/>
                </a:solidFill>
              </a:rPr>
              <a:t>                  Breach Response  </a:t>
            </a:r>
          </a:p>
        </p:txBody>
      </p:sp>
      <p:cxnSp>
        <p:nvCxnSpPr>
          <p:cNvPr id="8" name="Straight Connector 7">
            <a:extLst>
              <a:ext uri="{FF2B5EF4-FFF2-40B4-BE49-F238E27FC236}">
                <a16:creationId xmlns:a16="http://schemas.microsoft.com/office/drawing/2014/main" id="{81EBECCC-F762-3E13-0CA4-FA4E61F8932D}"/>
              </a:ext>
            </a:extLst>
          </p:cNvPr>
          <p:cNvCxnSpPr>
            <a:cxnSpLocks/>
          </p:cNvCxnSpPr>
          <p:nvPr/>
        </p:nvCxnSpPr>
        <p:spPr>
          <a:xfrm>
            <a:off x="384464" y="322118"/>
            <a:ext cx="0" cy="6276109"/>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944F1B7-D8E2-F94B-EEE2-9FC82137C65E}"/>
              </a:ext>
            </a:extLst>
          </p:cNvPr>
          <p:cNvCxnSpPr>
            <a:cxnSpLocks/>
          </p:cNvCxnSpPr>
          <p:nvPr/>
        </p:nvCxnSpPr>
        <p:spPr>
          <a:xfrm flipH="1">
            <a:off x="384464" y="6598227"/>
            <a:ext cx="11807536" cy="10391"/>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C42D6CC-7B25-C72F-5FB8-AD4E72885F75}"/>
              </a:ext>
            </a:extLst>
          </p:cNvPr>
          <p:cNvCxnSpPr>
            <a:cxnSpLocks/>
          </p:cNvCxnSpPr>
          <p:nvPr/>
        </p:nvCxnSpPr>
        <p:spPr>
          <a:xfrm flipV="1">
            <a:off x="384464" y="249382"/>
            <a:ext cx="11807536" cy="72736"/>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0924DA13-F106-72FC-64C7-EF966C82BFCC}"/>
              </a:ext>
            </a:extLst>
          </p:cNvPr>
          <p:cNvSpPr txBox="1"/>
          <p:nvPr/>
        </p:nvSpPr>
        <p:spPr>
          <a:xfrm>
            <a:off x="685982" y="2487601"/>
            <a:ext cx="8156862" cy="334784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t>Store only essential personal data needed for operations</a:t>
            </a:r>
          </a:p>
          <a:p>
            <a:pPr marL="285750" indent="-285750">
              <a:lnSpc>
                <a:spcPct val="150000"/>
              </a:lnSpc>
              <a:buFont typeface="Arial" panose="020B0604020202020204" pitchFamily="34" charset="0"/>
              <a:buChar char="•"/>
            </a:pPr>
            <a:r>
              <a:rPr lang="en-GB" sz="2400" dirty="0"/>
              <a:t>Follow strict retention policies to avoid unnecessary storage</a:t>
            </a:r>
          </a:p>
          <a:p>
            <a:pPr marL="285750" indent="-285750">
              <a:lnSpc>
                <a:spcPct val="150000"/>
              </a:lnSpc>
              <a:buFont typeface="Arial" panose="020B0604020202020204" pitchFamily="34" charset="0"/>
              <a:buChar char="•"/>
            </a:pPr>
            <a:r>
              <a:rPr lang="en-GB" sz="2400" dirty="0"/>
              <a:t>Automated breach alerts help remain compliant</a:t>
            </a:r>
          </a:p>
          <a:p>
            <a:pPr marL="285750" indent="-285750">
              <a:lnSpc>
                <a:spcPct val="150000"/>
              </a:lnSpc>
              <a:buFont typeface="Arial" panose="020B0604020202020204" pitchFamily="34" charset="0"/>
              <a:buChar char="•"/>
            </a:pPr>
            <a:r>
              <a:rPr lang="en-GB" sz="2400" dirty="0"/>
              <a:t>Regular audits and staff training strengthen GDPR adherence</a:t>
            </a:r>
          </a:p>
        </p:txBody>
      </p:sp>
      <p:sp>
        <p:nvSpPr>
          <p:cNvPr id="17" name="TextBox 16">
            <a:extLst>
              <a:ext uri="{FF2B5EF4-FFF2-40B4-BE49-F238E27FC236}">
                <a16:creationId xmlns:a16="http://schemas.microsoft.com/office/drawing/2014/main" id="{174A39F5-8F1A-FBD7-C871-2B20FEB4F074}"/>
              </a:ext>
            </a:extLst>
          </p:cNvPr>
          <p:cNvSpPr txBox="1"/>
          <p:nvPr/>
        </p:nvSpPr>
        <p:spPr>
          <a:xfrm>
            <a:off x="857255" y="1326600"/>
            <a:ext cx="7814316" cy="1131848"/>
          </a:xfrm>
          <a:prstGeom prst="rect">
            <a:avLst/>
          </a:prstGeom>
          <a:noFill/>
        </p:spPr>
        <p:txBody>
          <a:bodyPr wrap="square" rtlCol="0">
            <a:spAutoFit/>
          </a:bodyPr>
          <a:lstStyle/>
          <a:p>
            <a:pPr>
              <a:lnSpc>
                <a:spcPct val="150000"/>
              </a:lnSpc>
            </a:pPr>
            <a:r>
              <a:rPr lang="en-GB" sz="2400" dirty="0">
                <a:solidFill>
                  <a:srgbClr val="0070C0"/>
                </a:solidFill>
              </a:rPr>
              <a:t>Minimization reduces exposure risk and supports GDRP</a:t>
            </a:r>
          </a:p>
          <a:p>
            <a:pPr>
              <a:lnSpc>
                <a:spcPct val="150000"/>
              </a:lnSpc>
            </a:pPr>
            <a:r>
              <a:rPr lang="en-GB" sz="2400" dirty="0">
                <a:solidFill>
                  <a:srgbClr val="0070C0"/>
                </a:solidFill>
              </a:rPr>
              <a:t>compliance. (</a:t>
            </a:r>
            <a:r>
              <a:rPr lang="en-GB" sz="2000" dirty="0">
                <a:solidFill>
                  <a:srgbClr val="0070C0"/>
                </a:solidFill>
              </a:rPr>
              <a:t>Thomaidis,2022</a:t>
            </a:r>
            <a:r>
              <a:rPr lang="en-GB" sz="2400" dirty="0">
                <a:solidFill>
                  <a:srgbClr val="0070C0"/>
                </a:solidFill>
              </a:rPr>
              <a:t>)          </a:t>
            </a:r>
          </a:p>
        </p:txBody>
      </p:sp>
      <p:sp>
        <p:nvSpPr>
          <p:cNvPr id="18" name="TextBox 17">
            <a:extLst>
              <a:ext uri="{FF2B5EF4-FFF2-40B4-BE49-F238E27FC236}">
                <a16:creationId xmlns:a16="http://schemas.microsoft.com/office/drawing/2014/main" id="{BCD9DD12-5CC4-2284-6DF3-C73759115F7C}"/>
              </a:ext>
            </a:extLst>
          </p:cNvPr>
          <p:cNvSpPr txBox="1"/>
          <p:nvPr/>
        </p:nvSpPr>
        <p:spPr>
          <a:xfrm>
            <a:off x="526249" y="5725576"/>
            <a:ext cx="11676399" cy="577850"/>
          </a:xfrm>
          <a:prstGeom prst="rect">
            <a:avLst/>
          </a:prstGeom>
          <a:noFill/>
          <a:ln>
            <a:noFill/>
          </a:ln>
        </p:spPr>
        <p:txBody>
          <a:bodyPr wrap="square" rtlCol="0">
            <a:spAutoFit/>
          </a:bodyPr>
          <a:lstStyle/>
          <a:p>
            <a:pPr>
              <a:lnSpc>
                <a:spcPct val="150000"/>
              </a:lnSpc>
            </a:pPr>
            <a:r>
              <a:rPr lang="en-GB" sz="2400" dirty="0">
                <a:solidFill>
                  <a:srgbClr val="0070C0"/>
                </a:solidFill>
              </a:rPr>
              <a:t>GDRP requires notifying customers of breaches  within  72 hours .(</a:t>
            </a:r>
            <a:r>
              <a:rPr lang="en-GB" sz="2000" dirty="0">
                <a:solidFill>
                  <a:srgbClr val="0070C0"/>
                </a:solidFill>
              </a:rPr>
              <a:t>Protection,2018</a:t>
            </a:r>
            <a:r>
              <a:rPr lang="en-GB" sz="2400" dirty="0">
                <a:solidFill>
                  <a:srgbClr val="0070C0"/>
                </a:solidFill>
              </a:rPr>
              <a:t>)</a:t>
            </a:r>
          </a:p>
        </p:txBody>
      </p:sp>
    </p:spTree>
    <p:extLst>
      <p:ext uri="{BB962C8B-B14F-4D97-AF65-F5344CB8AC3E}">
        <p14:creationId xmlns:p14="http://schemas.microsoft.com/office/powerpoint/2010/main" val="1071927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2000"/>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2D5733-3D86-AA49-BE7A-14421EF9E000}"/>
              </a:ext>
            </a:extLst>
          </p:cNvPr>
          <p:cNvSpPr txBox="1"/>
          <p:nvPr/>
        </p:nvSpPr>
        <p:spPr>
          <a:xfrm>
            <a:off x="3748269" y="21969"/>
            <a:ext cx="5220182" cy="523220"/>
          </a:xfrm>
          <a:prstGeom prst="rect">
            <a:avLst/>
          </a:prstGeom>
          <a:noFill/>
        </p:spPr>
        <p:txBody>
          <a:bodyPr wrap="square" rtlCol="0">
            <a:spAutoFit/>
          </a:bodyPr>
          <a:lstStyle/>
          <a:p>
            <a:r>
              <a:rPr lang="en-GB" sz="2800" dirty="0">
                <a:solidFill>
                  <a:srgbClr val="0070C0"/>
                </a:solidFill>
              </a:rPr>
              <a:t>References</a:t>
            </a:r>
          </a:p>
        </p:txBody>
      </p:sp>
      <p:cxnSp>
        <p:nvCxnSpPr>
          <p:cNvPr id="4" name="Straight Connector 3">
            <a:extLst>
              <a:ext uri="{FF2B5EF4-FFF2-40B4-BE49-F238E27FC236}">
                <a16:creationId xmlns:a16="http://schemas.microsoft.com/office/drawing/2014/main" id="{4AAF279E-8301-151B-62AA-AE8ABB0B8604}"/>
              </a:ext>
            </a:extLst>
          </p:cNvPr>
          <p:cNvCxnSpPr/>
          <p:nvPr/>
        </p:nvCxnSpPr>
        <p:spPr>
          <a:xfrm>
            <a:off x="439838" y="416689"/>
            <a:ext cx="0" cy="6157731"/>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70507A81-014B-1A09-4FA9-DFCE9F69A9E8}"/>
              </a:ext>
            </a:extLst>
          </p:cNvPr>
          <p:cNvCxnSpPr>
            <a:cxnSpLocks/>
          </p:cNvCxnSpPr>
          <p:nvPr/>
        </p:nvCxnSpPr>
        <p:spPr>
          <a:xfrm flipH="1">
            <a:off x="439838" y="6574420"/>
            <a:ext cx="1175216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7C334B3-E229-8475-8D4A-A7FD8223D095}"/>
              </a:ext>
            </a:extLst>
          </p:cNvPr>
          <p:cNvSpPr txBox="1"/>
          <p:nvPr/>
        </p:nvSpPr>
        <p:spPr>
          <a:xfrm>
            <a:off x="439837" y="572777"/>
            <a:ext cx="11663039" cy="6001643"/>
          </a:xfrm>
          <a:prstGeom prst="rect">
            <a:avLst/>
          </a:prstGeom>
          <a:noFill/>
        </p:spPr>
        <p:txBody>
          <a:bodyPr wrap="square" rtlCol="0">
            <a:spAutoFit/>
          </a:bodyPr>
          <a:lstStyle/>
          <a:p>
            <a:r>
              <a:rPr lang="en-GB" sz="2400" dirty="0" err="1">
                <a:solidFill>
                  <a:schemeClr val="tx2">
                    <a:lumMod val="75000"/>
                  </a:schemeClr>
                </a:solidFill>
              </a:rPr>
              <a:t>Boppana,V.R</a:t>
            </a:r>
            <a:r>
              <a:rPr lang="en-GB" sz="2400" dirty="0">
                <a:solidFill>
                  <a:schemeClr val="tx2">
                    <a:lumMod val="75000"/>
                  </a:schemeClr>
                </a:solidFill>
              </a:rPr>
              <a:t>.,(2023) Data ethics in CRM: Privacy and transparency issues. Available </a:t>
            </a:r>
            <a:r>
              <a:rPr lang="en-GB" sz="2400" dirty="0" err="1">
                <a:solidFill>
                  <a:schemeClr val="tx2">
                    <a:lumMod val="75000"/>
                  </a:schemeClr>
                </a:solidFill>
              </a:rPr>
              <a:t>at:SSRN</a:t>
            </a:r>
            <a:r>
              <a:rPr lang="en-GB" sz="2400" dirty="0">
                <a:solidFill>
                  <a:schemeClr val="tx2">
                    <a:lumMod val="75000"/>
                  </a:schemeClr>
                </a:solidFill>
              </a:rPr>
              <a:t> 5005001</a:t>
            </a:r>
          </a:p>
          <a:p>
            <a:endParaRPr lang="en-GB" sz="2400" dirty="0">
              <a:solidFill>
                <a:schemeClr val="tx2">
                  <a:lumMod val="75000"/>
                </a:schemeClr>
              </a:solidFill>
            </a:endParaRPr>
          </a:p>
          <a:p>
            <a:r>
              <a:rPr lang="en-GB" sz="2400" dirty="0">
                <a:solidFill>
                  <a:schemeClr val="tx2">
                    <a:lumMod val="75000"/>
                  </a:schemeClr>
                </a:solidFill>
              </a:rPr>
              <a:t>Nguyen,B.,</a:t>
            </a:r>
            <a:r>
              <a:rPr lang="en-GB" sz="2400" dirty="0" err="1">
                <a:solidFill>
                  <a:schemeClr val="tx2">
                    <a:lumMod val="75000"/>
                  </a:schemeClr>
                </a:solidFill>
              </a:rPr>
              <a:t>Mutum</a:t>
            </a:r>
            <a:r>
              <a:rPr lang="en-GB" sz="2400" dirty="0">
                <a:solidFill>
                  <a:schemeClr val="tx2">
                    <a:lumMod val="75000"/>
                  </a:schemeClr>
                </a:solidFill>
              </a:rPr>
              <a:t>, D.S.,(2012) “Customer relationship management : advances, dark sides, exploitation and unfairness” Journal of Electronic Customer Relationship Management, 6(1),pp1-19</a:t>
            </a:r>
          </a:p>
          <a:p>
            <a:endParaRPr lang="en-GB" sz="2400" dirty="0">
              <a:solidFill>
                <a:schemeClr val="tx2">
                  <a:lumMod val="75000"/>
                </a:schemeClr>
              </a:solidFill>
            </a:endParaRPr>
          </a:p>
          <a:p>
            <a:r>
              <a:rPr lang="en-GB" sz="2400" dirty="0" err="1">
                <a:solidFill>
                  <a:schemeClr val="tx2">
                    <a:lumMod val="75000"/>
                  </a:schemeClr>
                </a:solidFill>
              </a:rPr>
              <a:t>Nnaka</a:t>
            </a:r>
            <a:r>
              <a:rPr lang="en-GB" sz="2400" dirty="0">
                <a:solidFill>
                  <a:schemeClr val="tx2">
                    <a:lumMod val="75000"/>
                  </a:schemeClr>
                </a:solidFill>
              </a:rPr>
              <a:t>, </a:t>
            </a:r>
            <a:r>
              <a:rPr lang="en-GB" sz="2400" dirty="0" err="1">
                <a:solidFill>
                  <a:schemeClr val="tx2">
                    <a:lumMod val="75000"/>
                  </a:schemeClr>
                </a:solidFill>
              </a:rPr>
              <a:t>K.I,et</a:t>
            </a:r>
            <a:r>
              <a:rPr lang="en-GB" sz="2400" dirty="0">
                <a:solidFill>
                  <a:schemeClr val="tx2">
                    <a:lumMod val="75000"/>
                  </a:schemeClr>
                </a:solidFill>
              </a:rPr>
              <a:t> al,(2025) “Ethical and Regulatory Concerns in AI-Driven Threat Response Frameworks” Asian Journal of Basic Science&amp; Research, 7(3), pp105-123</a:t>
            </a:r>
          </a:p>
          <a:p>
            <a:endParaRPr lang="en-GB" sz="2400" dirty="0">
              <a:solidFill>
                <a:schemeClr val="tx2">
                  <a:lumMod val="75000"/>
                </a:schemeClr>
              </a:solidFill>
            </a:endParaRPr>
          </a:p>
          <a:p>
            <a:r>
              <a:rPr lang="en-GB" sz="2400" dirty="0" err="1">
                <a:solidFill>
                  <a:schemeClr val="tx2">
                    <a:lumMod val="75000"/>
                  </a:schemeClr>
                </a:solidFill>
              </a:rPr>
              <a:t>Protection,D</a:t>
            </a:r>
            <a:r>
              <a:rPr lang="en-GB" sz="2400" dirty="0">
                <a:solidFill>
                  <a:schemeClr val="tx2">
                    <a:lumMod val="75000"/>
                  </a:schemeClr>
                </a:solidFill>
              </a:rPr>
              <a:t>.,(2023) General data protection regulation. </a:t>
            </a:r>
            <a:r>
              <a:rPr lang="en-GB" sz="2400" dirty="0" err="1">
                <a:solidFill>
                  <a:schemeClr val="tx2">
                    <a:lumMod val="75000"/>
                  </a:schemeClr>
                </a:solidFill>
              </a:rPr>
              <a:t>Intersoft</a:t>
            </a:r>
            <a:r>
              <a:rPr lang="en-GB" sz="2400" dirty="0">
                <a:solidFill>
                  <a:schemeClr val="tx2">
                    <a:lumMod val="75000"/>
                  </a:schemeClr>
                </a:solidFill>
              </a:rPr>
              <a:t> Consulting, Accessed</a:t>
            </a:r>
          </a:p>
          <a:p>
            <a:r>
              <a:rPr lang="en-GB" sz="2400" dirty="0">
                <a:solidFill>
                  <a:schemeClr val="tx2">
                    <a:lumMod val="75000"/>
                  </a:schemeClr>
                </a:solidFill>
              </a:rPr>
              <a:t> </a:t>
            </a:r>
          </a:p>
          <a:p>
            <a:r>
              <a:rPr lang="en-GB" sz="2400" dirty="0">
                <a:solidFill>
                  <a:schemeClr val="tx2">
                    <a:lumMod val="75000"/>
                  </a:schemeClr>
                </a:solidFill>
              </a:rPr>
              <a:t>Thomaidis, a.,(2022) Data breach in hotel sector according to general data </a:t>
            </a:r>
          </a:p>
          <a:p>
            <a:r>
              <a:rPr lang="en-GB" sz="2400" dirty="0">
                <a:solidFill>
                  <a:schemeClr val="tx2">
                    <a:lumMod val="75000"/>
                  </a:schemeClr>
                </a:solidFill>
              </a:rPr>
              <a:t>protection regulation (EU 2016/679)</a:t>
            </a:r>
          </a:p>
          <a:p>
            <a:endParaRPr lang="en-GB" sz="2400" dirty="0">
              <a:solidFill>
                <a:schemeClr val="tx2">
                  <a:lumMod val="75000"/>
                </a:schemeClr>
              </a:solidFill>
            </a:endParaRPr>
          </a:p>
        </p:txBody>
      </p:sp>
    </p:spTree>
    <p:extLst>
      <p:ext uri="{BB962C8B-B14F-4D97-AF65-F5344CB8AC3E}">
        <p14:creationId xmlns:p14="http://schemas.microsoft.com/office/powerpoint/2010/main" val="4253178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2000"/>
            <a:lum/>
          </a:blip>
          <a:srcRect/>
          <a:stretch>
            <a:fillRect/>
          </a:stretch>
        </a:blipFill>
        <a:effectLst/>
      </p:bgPr>
    </p:bg>
    <p:spTree>
      <p:nvGrpSpPr>
        <p:cNvPr id="1" name=""/>
        <p:cNvGrpSpPr/>
        <p:nvPr/>
      </p:nvGrpSpPr>
      <p:grpSpPr>
        <a:xfrm>
          <a:off x="0" y="0"/>
          <a:ext cx="0" cy="0"/>
          <a:chOff x="0" y="0"/>
          <a:chExt cx="0" cy="0"/>
        </a:xfrm>
      </p:grpSpPr>
      <p:sp>
        <p:nvSpPr>
          <p:cNvPr id="6" name="Rounded Rectangle 12">
            <a:extLst>
              <a:ext uri="{FF2B5EF4-FFF2-40B4-BE49-F238E27FC236}">
                <a16:creationId xmlns:a16="http://schemas.microsoft.com/office/drawing/2014/main" id="{7D55495C-D7F9-48AA-9E60-16345302F50C}"/>
              </a:ext>
            </a:extLst>
          </p:cNvPr>
          <p:cNvSpPr>
            <a:spLocks noChangeAspect="1"/>
          </p:cNvSpPr>
          <p:nvPr/>
        </p:nvSpPr>
        <p:spPr>
          <a:xfrm>
            <a:off x="2046128" y="597095"/>
            <a:ext cx="428625" cy="510784"/>
          </a:xfrm>
          <a:custGeom>
            <a:avLst/>
            <a:gdLst/>
            <a:ahLst/>
            <a:cxnLst/>
            <a:rect l="l" t="t" r="r" b="b"/>
            <a:pathLst>
              <a:path w="3312367" h="3947283">
                <a:moveTo>
                  <a:pt x="2537615" y="3705909"/>
                </a:moveTo>
                <a:cubicBezTo>
                  <a:pt x="2512344" y="3705909"/>
                  <a:pt x="2491857" y="3726396"/>
                  <a:pt x="2491857" y="3751667"/>
                </a:cubicBezTo>
                <a:cubicBezTo>
                  <a:pt x="2491857" y="3776938"/>
                  <a:pt x="2512344" y="3797425"/>
                  <a:pt x="2537615" y="3797425"/>
                </a:cubicBezTo>
                <a:lnTo>
                  <a:pt x="2762175" y="3797425"/>
                </a:lnTo>
                <a:cubicBezTo>
                  <a:pt x="2787446" y="3797425"/>
                  <a:pt x="2807933" y="3776938"/>
                  <a:pt x="2807933" y="3751667"/>
                </a:cubicBezTo>
                <a:cubicBezTo>
                  <a:pt x="2807933" y="3726396"/>
                  <a:pt x="2787446" y="3705909"/>
                  <a:pt x="2762175" y="3705909"/>
                </a:cubicBezTo>
                <a:close/>
                <a:moveTo>
                  <a:pt x="1141114" y="3408594"/>
                </a:moveTo>
                <a:cubicBezTo>
                  <a:pt x="1097903" y="3408594"/>
                  <a:pt x="1062874" y="3443623"/>
                  <a:pt x="1062874" y="3486834"/>
                </a:cubicBezTo>
                <a:cubicBezTo>
                  <a:pt x="1062874" y="3530045"/>
                  <a:pt x="1097903" y="3565073"/>
                  <a:pt x="1141114" y="3565073"/>
                </a:cubicBezTo>
                <a:lnTo>
                  <a:pt x="1525078" y="3565074"/>
                </a:lnTo>
                <a:cubicBezTo>
                  <a:pt x="1568289" y="3565074"/>
                  <a:pt x="1603318" y="3530045"/>
                  <a:pt x="1603318" y="3486834"/>
                </a:cubicBezTo>
                <a:lnTo>
                  <a:pt x="1603319" y="3486834"/>
                </a:lnTo>
                <a:cubicBezTo>
                  <a:pt x="1603319" y="3443623"/>
                  <a:pt x="1568290" y="3408594"/>
                  <a:pt x="1525079" y="3408594"/>
                </a:cubicBezTo>
                <a:close/>
                <a:moveTo>
                  <a:pt x="2129393" y="1705414"/>
                </a:moveTo>
                <a:lnTo>
                  <a:pt x="2129393" y="3580170"/>
                </a:lnTo>
                <a:lnTo>
                  <a:pt x="3126216" y="3580170"/>
                </a:lnTo>
                <a:lnTo>
                  <a:pt x="3126216" y="1705414"/>
                </a:lnTo>
                <a:close/>
                <a:moveTo>
                  <a:pt x="2481193" y="1533789"/>
                </a:moveTo>
                <a:cubicBezTo>
                  <a:pt x="2462682" y="1533789"/>
                  <a:pt x="2447676" y="1548795"/>
                  <a:pt x="2447676" y="1567306"/>
                </a:cubicBezTo>
                <a:lnTo>
                  <a:pt x="2447676" y="1572258"/>
                </a:lnTo>
                <a:cubicBezTo>
                  <a:pt x="2447676" y="1590769"/>
                  <a:pt x="2462682" y="1605775"/>
                  <a:pt x="2481193" y="1605775"/>
                </a:cubicBezTo>
                <a:lnTo>
                  <a:pt x="2774415" y="1605775"/>
                </a:lnTo>
                <a:cubicBezTo>
                  <a:pt x="2792926" y="1605775"/>
                  <a:pt x="2807932" y="1590769"/>
                  <a:pt x="2807932" y="1572258"/>
                </a:cubicBezTo>
                <a:lnTo>
                  <a:pt x="2807932" y="1567306"/>
                </a:lnTo>
                <a:cubicBezTo>
                  <a:pt x="2807932" y="1548795"/>
                  <a:pt x="2792926" y="1533789"/>
                  <a:pt x="2774415" y="1533789"/>
                </a:cubicBezTo>
                <a:close/>
                <a:moveTo>
                  <a:pt x="2113478" y="1418392"/>
                </a:moveTo>
                <a:lnTo>
                  <a:pt x="3142130" y="1418392"/>
                </a:lnTo>
                <a:cubicBezTo>
                  <a:pt x="3236149" y="1418392"/>
                  <a:pt x="3312367" y="1494610"/>
                  <a:pt x="3312367" y="1588629"/>
                </a:cubicBezTo>
                <a:lnTo>
                  <a:pt x="3312367" y="3777046"/>
                </a:lnTo>
                <a:cubicBezTo>
                  <a:pt x="3312367" y="3871065"/>
                  <a:pt x="3236149" y="3947283"/>
                  <a:pt x="3142130" y="3947283"/>
                </a:cubicBezTo>
                <a:lnTo>
                  <a:pt x="2113478" y="3947283"/>
                </a:lnTo>
                <a:cubicBezTo>
                  <a:pt x="2019459" y="3947283"/>
                  <a:pt x="1943241" y="3871065"/>
                  <a:pt x="1943241" y="3777046"/>
                </a:cubicBezTo>
                <a:lnTo>
                  <a:pt x="1943241" y="1588629"/>
                </a:lnTo>
                <a:cubicBezTo>
                  <a:pt x="1943241" y="1494610"/>
                  <a:pt x="2019459" y="1418392"/>
                  <a:pt x="2113478" y="1418392"/>
                </a:cubicBezTo>
                <a:close/>
                <a:moveTo>
                  <a:pt x="1006317" y="157391"/>
                </a:moveTo>
                <a:cubicBezTo>
                  <a:pt x="987806" y="157391"/>
                  <a:pt x="972800" y="172397"/>
                  <a:pt x="972800" y="190908"/>
                </a:cubicBezTo>
                <a:lnTo>
                  <a:pt x="972800" y="195860"/>
                </a:lnTo>
                <a:cubicBezTo>
                  <a:pt x="972800" y="214371"/>
                  <a:pt x="987806" y="229377"/>
                  <a:pt x="1006317" y="229377"/>
                </a:cubicBezTo>
                <a:lnTo>
                  <a:pt x="1659876" y="229377"/>
                </a:lnTo>
                <a:cubicBezTo>
                  <a:pt x="1678387" y="229377"/>
                  <a:pt x="1693393" y="214371"/>
                  <a:pt x="1693393" y="195860"/>
                </a:cubicBezTo>
                <a:lnTo>
                  <a:pt x="1693393" y="190908"/>
                </a:lnTo>
                <a:cubicBezTo>
                  <a:pt x="1693393" y="172397"/>
                  <a:pt x="1678387" y="157391"/>
                  <a:pt x="1659876" y="157391"/>
                </a:cubicBezTo>
                <a:close/>
                <a:moveTo>
                  <a:pt x="264780" y="0"/>
                </a:moveTo>
                <a:lnTo>
                  <a:pt x="2401413" y="0"/>
                </a:lnTo>
                <a:cubicBezTo>
                  <a:pt x="2547647" y="0"/>
                  <a:pt x="2666193" y="118546"/>
                  <a:pt x="2666193" y="264780"/>
                </a:cubicBezTo>
                <a:lnTo>
                  <a:pt x="2666193" y="1345374"/>
                </a:lnTo>
                <a:lnTo>
                  <a:pt x="2369517" y="1345374"/>
                </a:lnTo>
                <a:lnTo>
                  <a:pt x="2369517" y="366783"/>
                </a:lnTo>
                <a:lnTo>
                  <a:pt x="296676" y="366783"/>
                </a:lnTo>
                <a:lnTo>
                  <a:pt x="296676" y="3219873"/>
                </a:lnTo>
                <a:lnTo>
                  <a:pt x="1867527" y="3219873"/>
                </a:lnTo>
                <a:lnTo>
                  <a:pt x="1867527" y="3778374"/>
                </a:lnTo>
                <a:lnTo>
                  <a:pt x="264780" y="3778374"/>
                </a:lnTo>
                <a:cubicBezTo>
                  <a:pt x="118546" y="3778374"/>
                  <a:pt x="0" y="3659828"/>
                  <a:pt x="0" y="3513594"/>
                </a:cubicBezTo>
                <a:lnTo>
                  <a:pt x="0" y="264780"/>
                </a:lnTo>
                <a:cubicBezTo>
                  <a:pt x="0" y="118546"/>
                  <a:pt x="118546" y="0"/>
                  <a:pt x="26478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1" b="0" i="0" u="none" strike="noStrike" kern="1200" cap="none" spc="0" normalizeH="0" baseline="0" noProof="0">
              <a:ln>
                <a:noFill/>
              </a:ln>
              <a:solidFill>
                <a:prstClr val="white"/>
              </a:solidFill>
              <a:effectLst/>
              <a:uLnTx/>
              <a:uFillTx/>
              <a:latin typeface="Arial"/>
              <a:cs typeface="+mn-cs"/>
            </a:endParaRPr>
          </a:p>
        </p:txBody>
      </p:sp>
      <p:sp>
        <p:nvSpPr>
          <p:cNvPr id="7" name="Rounded Rectangle 3">
            <a:extLst>
              <a:ext uri="{FF2B5EF4-FFF2-40B4-BE49-F238E27FC236}">
                <a16:creationId xmlns:a16="http://schemas.microsoft.com/office/drawing/2014/main" id="{5C6013EE-DD03-4F6F-93B7-A485FEDE3BF0}"/>
              </a:ext>
            </a:extLst>
          </p:cNvPr>
          <p:cNvSpPr/>
          <p:nvPr/>
        </p:nvSpPr>
        <p:spPr>
          <a:xfrm>
            <a:off x="8055071" y="597095"/>
            <a:ext cx="627505" cy="510784"/>
          </a:xfrm>
          <a:custGeom>
            <a:avLst/>
            <a:gdLst/>
            <a:ahLst/>
            <a:cxnLst/>
            <a:rect l="l" t="t" r="r" b="b"/>
            <a:pathLst>
              <a:path w="2481182" h="2019660">
                <a:moveTo>
                  <a:pt x="1240591" y="1481245"/>
                </a:moveTo>
                <a:cubicBezTo>
                  <a:pt x="1201062" y="1481245"/>
                  <a:pt x="1169018" y="1511885"/>
                  <a:pt x="1169018" y="1549682"/>
                </a:cubicBezTo>
                <a:cubicBezTo>
                  <a:pt x="1169018" y="1587479"/>
                  <a:pt x="1201062" y="1618119"/>
                  <a:pt x="1240591" y="1618119"/>
                </a:cubicBezTo>
                <a:cubicBezTo>
                  <a:pt x="1280120" y="1618119"/>
                  <a:pt x="1312164" y="1587479"/>
                  <a:pt x="1312164" y="1549682"/>
                </a:cubicBezTo>
                <a:cubicBezTo>
                  <a:pt x="1312164" y="1511885"/>
                  <a:pt x="1280120" y="1481245"/>
                  <a:pt x="1240591" y="1481245"/>
                </a:cubicBezTo>
                <a:close/>
                <a:moveTo>
                  <a:pt x="95430" y="81527"/>
                </a:moveTo>
                <a:lnTo>
                  <a:pt x="95430" y="91249"/>
                </a:lnTo>
                <a:lnTo>
                  <a:pt x="95430" y="1336786"/>
                </a:lnTo>
                <a:lnTo>
                  <a:pt x="95430" y="1414360"/>
                </a:lnTo>
                <a:lnTo>
                  <a:pt x="2385752" y="1414360"/>
                </a:lnTo>
                <a:lnTo>
                  <a:pt x="2385752" y="1336786"/>
                </a:lnTo>
                <a:lnTo>
                  <a:pt x="2385752" y="91249"/>
                </a:lnTo>
                <a:lnTo>
                  <a:pt x="2385752" y="81527"/>
                </a:lnTo>
                <a:close/>
                <a:moveTo>
                  <a:pt x="82232" y="0"/>
                </a:moveTo>
                <a:lnTo>
                  <a:pt x="2398950" y="0"/>
                </a:lnTo>
                <a:cubicBezTo>
                  <a:pt x="2444366" y="0"/>
                  <a:pt x="2481182" y="33399"/>
                  <a:pt x="2481182" y="74597"/>
                </a:cubicBezTo>
                <a:lnTo>
                  <a:pt x="2481182" y="1613510"/>
                </a:lnTo>
                <a:cubicBezTo>
                  <a:pt x="2481182" y="1654709"/>
                  <a:pt x="2444366" y="1688107"/>
                  <a:pt x="2398950" y="1688107"/>
                </a:cubicBezTo>
                <a:lnTo>
                  <a:pt x="1569038" y="1688107"/>
                </a:lnTo>
                <a:lnTo>
                  <a:pt x="1643796" y="1974036"/>
                </a:lnTo>
                <a:lnTo>
                  <a:pt x="1876791" y="1974036"/>
                </a:lnTo>
                <a:cubicBezTo>
                  <a:pt x="1881184" y="1974036"/>
                  <a:pt x="1884744" y="1977440"/>
                  <a:pt x="1884744" y="1981640"/>
                </a:cubicBezTo>
                <a:lnTo>
                  <a:pt x="1884744" y="2012056"/>
                </a:lnTo>
                <a:cubicBezTo>
                  <a:pt x="1884744" y="2016256"/>
                  <a:pt x="1881184" y="2019660"/>
                  <a:pt x="1876791" y="2019660"/>
                </a:cubicBezTo>
                <a:lnTo>
                  <a:pt x="604391" y="2019660"/>
                </a:lnTo>
                <a:cubicBezTo>
                  <a:pt x="599998" y="2019660"/>
                  <a:pt x="596438" y="2016256"/>
                  <a:pt x="596438" y="2012056"/>
                </a:cubicBezTo>
                <a:lnTo>
                  <a:pt x="596438" y="1981640"/>
                </a:lnTo>
                <a:cubicBezTo>
                  <a:pt x="596438" y="1977440"/>
                  <a:pt x="599998" y="1974036"/>
                  <a:pt x="604391" y="1974036"/>
                </a:cubicBezTo>
                <a:lnTo>
                  <a:pt x="837388" y="1974036"/>
                </a:lnTo>
                <a:lnTo>
                  <a:pt x="912145" y="1688107"/>
                </a:lnTo>
                <a:lnTo>
                  <a:pt x="82232" y="1688107"/>
                </a:lnTo>
                <a:cubicBezTo>
                  <a:pt x="36817" y="1688107"/>
                  <a:pt x="0" y="1654709"/>
                  <a:pt x="0" y="1613510"/>
                </a:cubicBezTo>
                <a:lnTo>
                  <a:pt x="0" y="74597"/>
                </a:lnTo>
                <a:cubicBezTo>
                  <a:pt x="0" y="33399"/>
                  <a:pt x="36817" y="0"/>
                  <a:pt x="82232" y="0"/>
                </a:cubicBezTo>
                <a:close/>
              </a:path>
            </a:pathLst>
          </a:custGeom>
          <a:solidFill>
            <a:schemeClr val="bg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Arial"/>
              <a:cs typeface="+mn-cs"/>
            </a:endParaRPr>
          </a:p>
        </p:txBody>
      </p:sp>
      <p:sp>
        <p:nvSpPr>
          <p:cNvPr id="8" name="Trapezoid 18">
            <a:extLst>
              <a:ext uri="{FF2B5EF4-FFF2-40B4-BE49-F238E27FC236}">
                <a16:creationId xmlns:a16="http://schemas.microsoft.com/office/drawing/2014/main" id="{40605136-6FD3-458B-8CFF-0C4B7F3B24C2}"/>
              </a:ext>
            </a:extLst>
          </p:cNvPr>
          <p:cNvSpPr/>
          <p:nvPr/>
        </p:nvSpPr>
        <p:spPr>
          <a:xfrm rot="10800000">
            <a:off x="5007777" y="627487"/>
            <a:ext cx="813253" cy="450000"/>
          </a:xfrm>
          <a:custGeom>
            <a:avLst/>
            <a:gdLst/>
            <a:ahLst/>
            <a:cxnLst/>
            <a:rect l="l" t="t" r="r" b="b"/>
            <a:pathLst>
              <a:path w="2513902" h="1391026">
                <a:moveTo>
                  <a:pt x="1390337" y="97116"/>
                </a:moveTo>
                <a:lnTo>
                  <a:pt x="1390337" y="72919"/>
                </a:lnTo>
                <a:lnTo>
                  <a:pt x="1123565" y="72919"/>
                </a:lnTo>
                <a:lnTo>
                  <a:pt x="1123565" y="97116"/>
                </a:lnTo>
                <a:close/>
                <a:moveTo>
                  <a:pt x="2178715" y="1323989"/>
                </a:moveTo>
                <a:lnTo>
                  <a:pt x="2178715" y="217871"/>
                </a:lnTo>
                <a:lnTo>
                  <a:pt x="335187" y="217871"/>
                </a:lnTo>
                <a:lnTo>
                  <a:pt x="335187" y="1323989"/>
                </a:lnTo>
                <a:close/>
                <a:moveTo>
                  <a:pt x="2190205" y="1391026"/>
                </a:moveTo>
                <a:lnTo>
                  <a:pt x="323696" y="1391026"/>
                </a:lnTo>
                <a:cubicBezTo>
                  <a:pt x="293019" y="1391026"/>
                  <a:pt x="268149" y="1366157"/>
                  <a:pt x="268149" y="1335479"/>
                </a:cubicBezTo>
                <a:lnTo>
                  <a:pt x="268149" y="117315"/>
                </a:lnTo>
                <a:lnTo>
                  <a:pt x="0" y="117315"/>
                </a:lnTo>
                <a:lnTo>
                  <a:pt x="0" y="50278"/>
                </a:lnTo>
                <a:lnTo>
                  <a:pt x="65286" y="0"/>
                </a:lnTo>
                <a:lnTo>
                  <a:pt x="2448616" y="0"/>
                </a:lnTo>
                <a:lnTo>
                  <a:pt x="2513902" y="50278"/>
                </a:lnTo>
                <a:lnTo>
                  <a:pt x="2513902" y="117315"/>
                </a:lnTo>
                <a:lnTo>
                  <a:pt x="2245752" y="117315"/>
                </a:lnTo>
                <a:lnTo>
                  <a:pt x="2245752" y="1335479"/>
                </a:lnTo>
                <a:cubicBezTo>
                  <a:pt x="2245752" y="1366157"/>
                  <a:pt x="2220883" y="1391026"/>
                  <a:pt x="2190205" y="1391026"/>
                </a:cubicBezTo>
                <a:close/>
              </a:path>
            </a:pathLst>
          </a:custGeom>
          <a:solidFill>
            <a:schemeClr val="bg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black">
                  <a:lumMod val="75000"/>
                  <a:lumOff val="25000"/>
                </a:prstClr>
              </a:solidFill>
              <a:effectLst/>
              <a:uLnTx/>
              <a:uFillTx/>
              <a:latin typeface="Arial"/>
              <a:cs typeface="+mn-cs"/>
            </a:endParaRPr>
          </a:p>
        </p:txBody>
      </p:sp>
      <p:sp>
        <p:nvSpPr>
          <p:cNvPr id="12" name="TextBox 11">
            <a:extLst>
              <a:ext uri="{FF2B5EF4-FFF2-40B4-BE49-F238E27FC236}">
                <a16:creationId xmlns:a16="http://schemas.microsoft.com/office/drawing/2014/main" id="{F680607B-F20B-4EFF-A478-FA24CB2B9526}"/>
              </a:ext>
            </a:extLst>
          </p:cNvPr>
          <p:cNvSpPr txBox="1"/>
          <p:nvPr/>
        </p:nvSpPr>
        <p:spPr>
          <a:xfrm>
            <a:off x="-1" y="2343697"/>
            <a:ext cx="12192000" cy="492443"/>
          </a:xfrm>
          <a:prstGeom prst="rect">
            <a:avLst/>
          </a:prstGeom>
          <a:solidFill>
            <a:schemeClr val="bg1">
              <a:alpha val="70000"/>
            </a:schemeClr>
          </a:solidFill>
        </p:spPr>
        <p:txBody>
          <a:bodyPr wrap="square" lIns="36000" tIns="0" rIns="3600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70C0"/>
                </a:solidFill>
                <a:effectLst/>
                <a:uLnTx/>
                <a:uFillTx/>
                <a:latin typeface="Arial"/>
                <a:cs typeface="+mn-cs"/>
              </a:rPr>
              <a:t>Holiday Inn Hotel  and Amazon</a:t>
            </a:r>
            <a:endParaRPr kumimoji="0" lang="en-US" altLang="ko-KR" sz="3200" b="0" i="0" u="none" strike="noStrike" kern="1200" cap="none" spc="0" normalizeH="0" baseline="0" noProof="0" dirty="0">
              <a:ln>
                <a:noFill/>
              </a:ln>
              <a:solidFill>
                <a:srgbClr val="0070C0"/>
              </a:solidFill>
              <a:effectLst/>
              <a:uLnTx/>
              <a:uFillTx/>
              <a:latin typeface="Arial"/>
              <a:cs typeface="+mn-cs"/>
            </a:endParaRPr>
          </a:p>
        </p:txBody>
      </p:sp>
      <p:sp>
        <p:nvSpPr>
          <p:cNvPr id="2" name="Rectangle 1">
            <a:extLst>
              <a:ext uri="{FF2B5EF4-FFF2-40B4-BE49-F238E27FC236}">
                <a16:creationId xmlns:a16="http://schemas.microsoft.com/office/drawing/2014/main" id="{7778CA60-B2C8-FC29-5B6B-0DDF0225532C}"/>
              </a:ext>
            </a:extLst>
          </p:cNvPr>
          <p:cNvSpPr/>
          <p:nvPr/>
        </p:nvSpPr>
        <p:spPr>
          <a:xfrm>
            <a:off x="4780344" y="3854370"/>
            <a:ext cx="3044142" cy="1736202"/>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tx2">
                  <a:lumMod val="75000"/>
                </a:schemeClr>
              </a:solidFill>
            </a:endParaRPr>
          </a:p>
          <a:p>
            <a:pPr algn="ctr"/>
            <a:r>
              <a:rPr lang="en-GB" sz="2400" b="1" dirty="0">
                <a:solidFill>
                  <a:schemeClr val="tx2">
                    <a:lumMod val="75000"/>
                  </a:schemeClr>
                </a:solidFill>
              </a:rPr>
              <a:t>Student name:</a:t>
            </a:r>
          </a:p>
          <a:p>
            <a:pPr algn="ctr"/>
            <a:r>
              <a:rPr lang="en-GB" sz="2400" b="1" dirty="0">
                <a:solidFill>
                  <a:schemeClr val="tx2">
                    <a:lumMod val="75000"/>
                  </a:schemeClr>
                </a:solidFill>
              </a:rPr>
              <a:t>Cornelia </a:t>
            </a:r>
            <a:r>
              <a:rPr lang="en-GB" sz="2400" b="1" dirty="0" err="1">
                <a:solidFill>
                  <a:schemeClr val="tx2">
                    <a:lumMod val="75000"/>
                  </a:schemeClr>
                </a:solidFill>
              </a:rPr>
              <a:t>Sterea</a:t>
            </a:r>
            <a:endParaRPr lang="en-GB" sz="2400" b="1" dirty="0">
              <a:solidFill>
                <a:schemeClr val="tx2">
                  <a:lumMod val="75000"/>
                </a:schemeClr>
              </a:solidFill>
            </a:endParaRPr>
          </a:p>
          <a:p>
            <a:pPr algn="ctr"/>
            <a:r>
              <a:rPr lang="en-GB" sz="2400" b="1" dirty="0">
                <a:solidFill>
                  <a:schemeClr val="tx2">
                    <a:lumMod val="75000"/>
                  </a:schemeClr>
                </a:solidFill>
              </a:rPr>
              <a:t>Student number:</a:t>
            </a:r>
          </a:p>
          <a:p>
            <a:pPr algn="ctr"/>
            <a:r>
              <a:rPr lang="en-US" sz="2400" b="1" dirty="0">
                <a:solidFill>
                  <a:schemeClr val="tx2">
                    <a:lumMod val="75000"/>
                  </a:schemeClr>
                </a:solidFill>
              </a:rPr>
              <a:t>2416524</a:t>
            </a:r>
          </a:p>
          <a:p>
            <a:pPr algn="ctr"/>
            <a:endParaRPr lang="en-GB" sz="2400" b="1" dirty="0"/>
          </a:p>
        </p:txBody>
      </p:sp>
      <p:sp>
        <p:nvSpPr>
          <p:cNvPr id="3" name="Rectangle 2">
            <a:extLst>
              <a:ext uri="{FF2B5EF4-FFF2-40B4-BE49-F238E27FC236}">
                <a16:creationId xmlns:a16="http://schemas.microsoft.com/office/drawing/2014/main" id="{08176971-2052-3112-CA28-BEA01AEC6DE2}"/>
              </a:ext>
            </a:extLst>
          </p:cNvPr>
          <p:cNvSpPr/>
          <p:nvPr/>
        </p:nvSpPr>
        <p:spPr>
          <a:xfrm>
            <a:off x="0" y="1504710"/>
            <a:ext cx="12191999" cy="837228"/>
          </a:xfrm>
          <a:prstGeom prst="rect">
            <a:avLst/>
          </a:prstGeom>
          <a:solidFill>
            <a:schemeClr val="bg1">
              <a:alpha val="5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dirty="0">
                <a:solidFill>
                  <a:srgbClr val="0070C0"/>
                </a:solidFill>
              </a:rPr>
              <a:t>Real-World cases study:</a:t>
            </a:r>
          </a:p>
        </p:txBody>
      </p:sp>
      <p:sp>
        <p:nvSpPr>
          <p:cNvPr id="4" name="Rectangle 3">
            <a:extLst>
              <a:ext uri="{FF2B5EF4-FFF2-40B4-BE49-F238E27FC236}">
                <a16:creationId xmlns:a16="http://schemas.microsoft.com/office/drawing/2014/main" id="{D9F4537E-E264-B7A3-E51A-87CCBE2730E0}"/>
              </a:ext>
            </a:extLst>
          </p:cNvPr>
          <p:cNvSpPr/>
          <p:nvPr/>
        </p:nvSpPr>
        <p:spPr>
          <a:xfrm>
            <a:off x="-96522" y="2769161"/>
            <a:ext cx="12385042" cy="242341"/>
          </a:xfrm>
          <a:prstGeom prst="rect">
            <a:avLst/>
          </a:prstGeom>
          <a:solidFill>
            <a:schemeClr val="bg1"/>
          </a:solidFill>
          <a:effectLst>
            <a:softEdge rad="635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73670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lus 7">
            <a:extLst>
              <a:ext uri="{FF2B5EF4-FFF2-40B4-BE49-F238E27FC236}">
                <a16:creationId xmlns:a16="http://schemas.microsoft.com/office/drawing/2014/main" id="{11C3043C-D25A-43CF-AD35-55248B7A5FB6}"/>
              </a:ext>
            </a:extLst>
          </p:cNvPr>
          <p:cNvSpPr/>
          <p:nvPr/>
        </p:nvSpPr>
        <p:spPr>
          <a:xfrm>
            <a:off x="1321126" y="3534320"/>
            <a:ext cx="698446" cy="698446"/>
          </a:xfrm>
          <a:prstGeom prst="mathPl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0" name="Equal 10">
            <a:extLst>
              <a:ext uri="{FF2B5EF4-FFF2-40B4-BE49-F238E27FC236}">
                <a16:creationId xmlns:a16="http://schemas.microsoft.com/office/drawing/2014/main" id="{CE62953F-05A7-46F6-9AD3-7BC00397F0F2}"/>
              </a:ext>
            </a:extLst>
          </p:cNvPr>
          <p:cNvSpPr/>
          <p:nvPr/>
        </p:nvSpPr>
        <p:spPr>
          <a:xfrm>
            <a:off x="2626307" y="3559999"/>
            <a:ext cx="647088" cy="647088"/>
          </a:xfrm>
          <a:prstGeom prst="mathEqual">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 name="TextBox 2">
            <a:extLst>
              <a:ext uri="{FF2B5EF4-FFF2-40B4-BE49-F238E27FC236}">
                <a16:creationId xmlns:a16="http://schemas.microsoft.com/office/drawing/2014/main" id="{E4A865F5-E19D-5792-BB13-C815769374CF}"/>
              </a:ext>
            </a:extLst>
          </p:cNvPr>
          <p:cNvSpPr txBox="1"/>
          <p:nvPr/>
        </p:nvSpPr>
        <p:spPr>
          <a:xfrm>
            <a:off x="5435600" y="1127760"/>
            <a:ext cx="6286926" cy="511364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000" dirty="0"/>
              <a:t>Holiday Inn faced inefficiencies due to siloed departments and manual processes, which led to delays and errors in operations. </a:t>
            </a:r>
          </a:p>
          <a:p>
            <a:pPr marL="285750" indent="-285750">
              <a:lnSpc>
                <a:spcPct val="150000"/>
              </a:lnSpc>
              <a:buFont typeface="Arial" panose="020B0604020202020204" pitchFamily="34" charset="0"/>
              <a:buChar char="•"/>
            </a:pPr>
            <a:r>
              <a:rPr lang="en-US" sz="2000" dirty="0"/>
              <a:t>To address these challenges, the hotel implemented an integrated ERP system to unify its operations and automate workflows (</a:t>
            </a:r>
            <a:r>
              <a:rPr lang="en-US" sz="2000" dirty="0" err="1"/>
              <a:t>Büyükipekci</a:t>
            </a:r>
            <a:r>
              <a:rPr lang="en-US" sz="2000" dirty="0"/>
              <a:t> and </a:t>
            </a:r>
            <a:r>
              <a:rPr lang="en-US" sz="2000" dirty="0" err="1"/>
              <a:t>Topkara</a:t>
            </a:r>
            <a:r>
              <a:rPr lang="en-US" sz="2000" dirty="0"/>
              <a:t>, 2025).</a:t>
            </a:r>
          </a:p>
          <a:p>
            <a:pPr marL="285750" indent="-285750">
              <a:lnSpc>
                <a:spcPct val="150000"/>
              </a:lnSpc>
              <a:buFont typeface="Arial" panose="020B0604020202020204" pitchFamily="34" charset="0"/>
              <a:buChar char="•"/>
            </a:pPr>
            <a:r>
              <a:rPr lang="en-US" sz="2000" dirty="0"/>
              <a:t>This system streamlined communication across departments, reduced errors, and improved overall productivity, allowing Holiday Inn to enhance operational efficiency and better serve its guests.</a:t>
            </a:r>
          </a:p>
        </p:txBody>
      </p:sp>
      <p:pic>
        <p:nvPicPr>
          <p:cNvPr id="4" name="Picture 3">
            <a:extLst>
              <a:ext uri="{FF2B5EF4-FFF2-40B4-BE49-F238E27FC236}">
                <a16:creationId xmlns:a16="http://schemas.microsoft.com/office/drawing/2014/main" id="{254E55C9-E25C-14C1-2BBA-3CF1F9724140}"/>
              </a:ext>
            </a:extLst>
          </p:cNvPr>
          <p:cNvPicPr>
            <a:picLocks noChangeAspect="1"/>
          </p:cNvPicPr>
          <p:nvPr/>
        </p:nvPicPr>
        <p:blipFill>
          <a:blip r:embed="rId2">
            <a:alphaModFix amt="35000"/>
          </a:blip>
          <a:stretch>
            <a:fillRect/>
          </a:stretch>
        </p:blipFill>
        <p:spPr>
          <a:xfrm>
            <a:off x="0" y="0"/>
            <a:ext cx="5435599" cy="6858000"/>
          </a:xfrm>
          <a:prstGeom prst="rect">
            <a:avLst/>
          </a:prstGeom>
          <a:ln>
            <a:noFill/>
          </a:ln>
          <a:effectLst>
            <a:softEdge rad="112500"/>
          </a:effectLst>
        </p:spPr>
      </p:pic>
      <p:sp>
        <p:nvSpPr>
          <p:cNvPr id="5" name="Round Same Side Corner Rectangle 3">
            <a:extLst>
              <a:ext uri="{FF2B5EF4-FFF2-40B4-BE49-F238E27FC236}">
                <a16:creationId xmlns:a16="http://schemas.microsoft.com/office/drawing/2014/main" id="{CD5CDF44-CBE4-941D-BC5D-66A9AAE3FEEF}"/>
              </a:ext>
            </a:extLst>
          </p:cNvPr>
          <p:cNvSpPr/>
          <p:nvPr/>
        </p:nvSpPr>
        <p:spPr>
          <a:xfrm>
            <a:off x="803802" y="-109169"/>
            <a:ext cx="9904838" cy="990496"/>
          </a:xfrm>
          <a:prstGeom prst="round2Same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rgbClr val="0070C0"/>
                </a:solidFill>
              </a:rPr>
              <a:t>System implementation in Holiday INN </a:t>
            </a:r>
          </a:p>
        </p:txBody>
      </p:sp>
      <p:cxnSp>
        <p:nvCxnSpPr>
          <p:cNvPr id="7" name="Straight Connector 6">
            <a:extLst>
              <a:ext uri="{FF2B5EF4-FFF2-40B4-BE49-F238E27FC236}">
                <a16:creationId xmlns:a16="http://schemas.microsoft.com/office/drawing/2014/main" id="{7C91EFB6-175B-361A-FF86-49070118FA70}"/>
              </a:ext>
            </a:extLst>
          </p:cNvPr>
          <p:cNvCxnSpPr>
            <a:cxnSpLocks/>
          </p:cNvCxnSpPr>
          <p:nvPr/>
        </p:nvCxnSpPr>
        <p:spPr>
          <a:xfrm>
            <a:off x="11845398" y="650240"/>
            <a:ext cx="21482" cy="582168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6C63453-DF68-7D16-C2EC-E839009242DD}"/>
              </a:ext>
            </a:extLst>
          </p:cNvPr>
          <p:cNvCxnSpPr>
            <a:cxnSpLocks/>
          </p:cNvCxnSpPr>
          <p:nvPr/>
        </p:nvCxnSpPr>
        <p:spPr>
          <a:xfrm>
            <a:off x="0" y="6471920"/>
            <a:ext cx="1186688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A4ED239-BC1F-EB25-BCCE-3AB5E4D4D822}"/>
              </a:ext>
            </a:extLst>
          </p:cNvPr>
          <p:cNvCxnSpPr>
            <a:cxnSpLocks/>
          </p:cNvCxnSpPr>
          <p:nvPr/>
        </p:nvCxnSpPr>
        <p:spPr>
          <a:xfrm flipH="1">
            <a:off x="0" y="674729"/>
            <a:ext cx="11845398"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0829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xfrm>
            <a:off x="-810864" y="254377"/>
            <a:ext cx="11573197" cy="724247"/>
          </a:xfrm>
          <a:prstGeom prst="rect">
            <a:avLst/>
          </a:prstGeom>
        </p:spPr>
        <p:txBody>
          <a:bodyPr/>
          <a:lstStyle/>
          <a:p>
            <a:r>
              <a:rPr lang="en-US" sz="4000" b="1" dirty="0">
                <a:solidFill>
                  <a:srgbClr val="0070C0"/>
                </a:solidFill>
                <a:latin typeface="+mn-lt"/>
              </a:rPr>
              <a:t>At </a:t>
            </a:r>
            <a:r>
              <a:rPr lang="en-US" sz="3600" b="1" dirty="0">
                <a:solidFill>
                  <a:srgbClr val="0070C0"/>
                </a:solidFill>
                <a:latin typeface="+mn-lt"/>
              </a:rPr>
              <a:t>Holiday</a:t>
            </a:r>
            <a:r>
              <a:rPr lang="en-US" sz="4000" b="1" dirty="0">
                <a:solidFill>
                  <a:srgbClr val="0070C0"/>
                </a:solidFill>
                <a:latin typeface="+mn-lt"/>
              </a:rPr>
              <a:t> Inn London </a:t>
            </a:r>
            <a:endParaRPr lang="en-US" sz="4000" dirty="0">
              <a:solidFill>
                <a:srgbClr val="0070C0"/>
              </a:solidFill>
              <a:latin typeface="+mn-lt"/>
            </a:endParaRPr>
          </a:p>
        </p:txBody>
      </p:sp>
      <p:pic>
        <p:nvPicPr>
          <p:cNvPr id="15" name="Picture 14">
            <a:extLst>
              <a:ext uri="{FF2B5EF4-FFF2-40B4-BE49-F238E27FC236}">
                <a16:creationId xmlns:a16="http://schemas.microsoft.com/office/drawing/2014/main" id="{5BBE5D40-5C14-5ECC-8758-C84C1EC5EE77}"/>
              </a:ext>
            </a:extLst>
          </p:cNvPr>
          <p:cNvPicPr>
            <a:picLocks noChangeAspect="1"/>
          </p:cNvPicPr>
          <p:nvPr/>
        </p:nvPicPr>
        <p:blipFill>
          <a:blip r:embed="rId2">
            <a:alphaModFix amt="85000"/>
          </a:blip>
          <a:stretch>
            <a:fillRect/>
          </a:stretch>
        </p:blipFill>
        <p:spPr>
          <a:xfrm>
            <a:off x="7841160" y="315534"/>
            <a:ext cx="4429917" cy="6226929"/>
          </a:xfrm>
          <a:prstGeom prst="rect">
            <a:avLst/>
          </a:prstGeom>
          <a:ln>
            <a:noFill/>
          </a:ln>
          <a:effectLst>
            <a:softEdge rad="112500"/>
          </a:effectLst>
        </p:spPr>
      </p:pic>
      <p:sp>
        <p:nvSpPr>
          <p:cNvPr id="17" name="TextBox 16">
            <a:extLst>
              <a:ext uri="{FF2B5EF4-FFF2-40B4-BE49-F238E27FC236}">
                <a16:creationId xmlns:a16="http://schemas.microsoft.com/office/drawing/2014/main" id="{3278F7FF-F12A-F72E-12F4-FB0A6C248842}"/>
              </a:ext>
            </a:extLst>
          </p:cNvPr>
          <p:cNvSpPr txBox="1"/>
          <p:nvPr/>
        </p:nvSpPr>
        <p:spPr>
          <a:xfrm>
            <a:off x="444146" y="978633"/>
            <a:ext cx="7592407" cy="5563831"/>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400" dirty="0">
                <a:solidFill>
                  <a:schemeClr val="tx2">
                    <a:lumMod val="75000"/>
                  </a:schemeClr>
                </a:solidFill>
              </a:rPr>
              <a:t>The introduction of the new information systems, ERP, and CRM, was to make the operations more efficient and customer-oriented. </a:t>
            </a:r>
          </a:p>
          <a:p>
            <a:pPr marL="342900" indent="-342900">
              <a:lnSpc>
                <a:spcPct val="150000"/>
              </a:lnSpc>
              <a:buFont typeface="Arial" panose="020B0604020202020204" pitchFamily="34" charset="0"/>
              <a:buChar char="•"/>
            </a:pPr>
            <a:r>
              <a:rPr lang="en-US" sz="2400" dirty="0">
                <a:solidFill>
                  <a:schemeClr val="tx2">
                    <a:lumMod val="75000"/>
                  </a:schemeClr>
                </a:solidFill>
              </a:rPr>
              <a:t>The integration of these systems assisted in the management of the booking, enhancement of the service provision and internal operations. </a:t>
            </a:r>
          </a:p>
          <a:p>
            <a:pPr marL="342900" indent="-342900">
              <a:lnSpc>
                <a:spcPct val="150000"/>
              </a:lnSpc>
              <a:buFont typeface="Arial" panose="020B0604020202020204" pitchFamily="34" charset="0"/>
              <a:buChar char="•"/>
            </a:pPr>
            <a:r>
              <a:rPr lang="en-US" sz="2400" dirty="0">
                <a:solidFill>
                  <a:schemeClr val="tx2">
                    <a:lumMod val="75000"/>
                  </a:schemeClr>
                </a:solidFill>
              </a:rPr>
              <a:t>The case reiterates that it is critical to embrace sound systems in hospitality sector to generate satisfaction among customers and to improve on business performance. (Stepanov, 2025)</a:t>
            </a:r>
          </a:p>
        </p:txBody>
      </p:sp>
      <p:cxnSp>
        <p:nvCxnSpPr>
          <p:cNvPr id="4" name="Straight Connector 3">
            <a:extLst>
              <a:ext uri="{FF2B5EF4-FFF2-40B4-BE49-F238E27FC236}">
                <a16:creationId xmlns:a16="http://schemas.microsoft.com/office/drawing/2014/main" id="{48B219EE-6B39-ED12-F4FF-93BE7CB284BD}"/>
              </a:ext>
            </a:extLst>
          </p:cNvPr>
          <p:cNvCxnSpPr>
            <a:cxnSpLocks/>
          </p:cNvCxnSpPr>
          <p:nvPr/>
        </p:nvCxnSpPr>
        <p:spPr>
          <a:xfrm>
            <a:off x="365067" y="315535"/>
            <a:ext cx="0" cy="622693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4C61366-2E34-BA45-17AC-C8A04182E83B}"/>
              </a:ext>
            </a:extLst>
          </p:cNvPr>
          <p:cNvCxnSpPr>
            <a:cxnSpLocks/>
          </p:cNvCxnSpPr>
          <p:nvPr/>
        </p:nvCxnSpPr>
        <p:spPr>
          <a:xfrm flipH="1">
            <a:off x="365067" y="6542465"/>
            <a:ext cx="11826933"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780C926-E882-B151-04A6-55DAE2A7D601}"/>
              </a:ext>
            </a:extLst>
          </p:cNvPr>
          <p:cNvCxnSpPr>
            <a:cxnSpLocks/>
          </p:cNvCxnSpPr>
          <p:nvPr/>
        </p:nvCxnSpPr>
        <p:spPr>
          <a:xfrm flipH="1">
            <a:off x="365066" y="315535"/>
            <a:ext cx="11826933"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750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6DDDA557-95EA-557C-8765-A275233B4B10}"/>
              </a:ext>
            </a:extLst>
          </p:cNvPr>
          <p:cNvPicPr>
            <a:picLocks noGrp="1" noChangeAspect="1"/>
          </p:cNvPicPr>
          <p:nvPr>
            <p:ph type="pic" sz="quarter" idx="10"/>
          </p:nvPr>
        </p:nvPicPr>
        <p:blipFill>
          <a:blip r:embed="rId2">
            <a:alphaModFix amt="70000"/>
            <a:extLst>
              <a:ext uri="{28A0092B-C50C-407E-A947-70E740481C1C}">
                <a14:useLocalDpi xmlns:a14="http://schemas.microsoft.com/office/drawing/2010/main" val="0"/>
              </a:ext>
            </a:extLst>
          </a:blip>
          <a:srcRect l="11538" r="11538"/>
          <a:stretch>
            <a:fillRect/>
          </a:stretch>
        </p:blipFill>
        <p:spPr>
          <a:xfrm>
            <a:off x="180611" y="1158240"/>
            <a:ext cx="5441094" cy="5364479"/>
          </a:xfrm>
          <a:custGeom>
            <a:avLst/>
            <a:gdLst>
              <a:gd name="connsiteX0" fmla="*/ 2090352 w 5441094"/>
              <a:gd name="connsiteY0" fmla="*/ 2977952 h 4721980"/>
              <a:gd name="connsiteX1" fmla="*/ 3101888 w 5441094"/>
              <a:gd name="connsiteY1" fmla="*/ 4721980 h 4721980"/>
              <a:gd name="connsiteX2" fmla="*/ 1078816 w 5441094"/>
              <a:gd name="connsiteY2" fmla="*/ 4721980 h 4721980"/>
              <a:gd name="connsiteX3" fmla="*/ 2191267 w 5441094"/>
              <a:gd name="connsiteY3" fmla="*/ 2940880 h 4721980"/>
              <a:gd name="connsiteX4" fmla="*/ 4155992 w 5441094"/>
              <a:gd name="connsiteY4" fmla="*/ 2940880 h 4721980"/>
              <a:gd name="connsiteX5" fmla="*/ 3173629 w 5441094"/>
              <a:gd name="connsiteY5" fmla="*/ 4634609 h 4721980"/>
              <a:gd name="connsiteX6" fmla="*/ 0 w 5441094"/>
              <a:gd name="connsiteY6" fmla="*/ 2928524 h 4721980"/>
              <a:gd name="connsiteX7" fmla="*/ 2023072 w 5441094"/>
              <a:gd name="connsiteY7" fmla="*/ 2928524 h 4721980"/>
              <a:gd name="connsiteX8" fmla="*/ 1011536 w 5441094"/>
              <a:gd name="connsiteY8" fmla="*/ 4672552 h 4721980"/>
              <a:gd name="connsiteX9" fmla="*/ 982363 w 5441094"/>
              <a:gd name="connsiteY9" fmla="*/ 1120204 h 4721980"/>
              <a:gd name="connsiteX10" fmla="*/ 1964725 w 5441094"/>
              <a:gd name="connsiteY10" fmla="*/ 2813933 h 4721980"/>
              <a:gd name="connsiteX11" fmla="*/ 0 w 5441094"/>
              <a:gd name="connsiteY11" fmla="*/ 2813933 h 4721980"/>
              <a:gd name="connsiteX12" fmla="*/ 3816180 w 5441094"/>
              <a:gd name="connsiteY12" fmla="*/ 12357 h 4721980"/>
              <a:gd name="connsiteX13" fmla="*/ 5441094 w 5441094"/>
              <a:gd name="connsiteY13" fmla="*/ 2813933 h 4721980"/>
              <a:gd name="connsiteX14" fmla="*/ 2191266 w 5441094"/>
              <a:gd name="connsiteY14" fmla="*/ 2813933 h 4721980"/>
              <a:gd name="connsiteX15" fmla="*/ 465439 w 5441094"/>
              <a:gd name="connsiteY15" fmla="*/ 0 h 4721980"/>
              <a:gd name="connsiteX16" fmla="*/ 3715267 w 5441094"/>
              <a:gd name="connsiteY16" fmla="*/ 0 h 4721980"/>
              <a:gd name="connsiteX17" fmla="*/ 2090353 w 5441094"/>
              <a:gd name="connsiteY17" fmla="*/ 2801576 h 4721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41094" h="4721980">
                <a:moveTo>
                  <a:pt x="2090352" y="2977952"/>
                </a:moveTo>
                <a:lnTo>
                  <a:pt x="3101888" y="4721980"/>
                </a:lnTo>
                <a:lnTo>
                  <a:pt x="1078816" y="4721980"/>
                </a:lnTo>
                <a:close/>
                <a:moveTo>
                  <a:pt x="2191267" y="2940880"/>
                </a:moveTo>
                <a:lnTo>
                  <a:pt x="4155992" y="2940880"/>
                </a:lnTo>
                <a:lnTo>
                  <a:pt x="3173629" y="4634609"/>
                </a:lnTo>
                <a:close/>
                <a:moveTo>
                  <a:pt x="0" y="2928524"/>
                </a:moveTo>
                <a:lnTo>
                  <a:pt x="2023072" y="2928524"/>
                </a:lnTo>
                <a:lnTo>
                  <a:pt x="1011536" y="4672552"/>
                </a:lnTo>
                <a:close/>
                <a:moveTo>
                  <a:pt x="982363" y="1120204"/>
                </a:moveTo>
                <a:lnTo>
                  <a:pt x="1964725" y="2813933"/>
                </a:lnTo>
                <a:lnTo>
                  <a:pt x="0" y="2813933"/>
                </a:lnTo>
                <a:close/>
                <a:moveTo>
                  <a:pt x="3816180" y="12357"/>
                </a:moveTo>
                <a:lnTo>
                  <a:pt x="5441094" y="2813933"/>
                </a:lnTo>
                <a:lnTo>
                  <a:pt x="2191266" y="2813933"/>
                </a:lnTo>
                <a:close/>
                <a:moveTo>
                  <a:pt x="465439" y="0"/>
                </a:moveTo>
                <a:lnTo>
                  <a:pt x="3715267" y="0"/>
                </a:lnTo>
                <a:lnTo>
                  <a:pt x="2090353" y="2801576"/>
                </a:lnTo>
                <a:close/>
              </a:path>
            </a:pathLst>
          </a:custGeom>
          <a:solidFill>
            <a:prstClr val="white">
              <a:lumMod val="95000"/>
            </a:prstClr>
          </a:solidFill>
          <a:effectLst/>
        </p:spPr>
      </p:pic>
      <p:sp>
        <p:nvSpPr>
          <p:cNvPr id="2" name="TextBox 1">
            <a:extLst>
              <a:ext uri="{FF2B5EF4-FFF2-40B4-BE49-F238E27FC236}">
                <a16:creationId xmlns:a16="http://schemas.microsoft.com/office/drawing/2014/main" id="{B6379492-C257-8A20-996E-A56ED8BDBC24}"/>
              </a:ext>
            </a:extLst>
          </p:cNvPr>
          <p:cNvSpPr txBox="1"/>
          <p:nvPr/>
        </p:nvSpPr>
        <p:spPr>
          <a:xfrm>
            <a:off x="4120274" y="1064349"/>
            <a:ext cx="8173326" cy="2897653"/>
          </a:xfrm>
          <a:prstGeom prst="rect">
            <a:avLst/>
          </a:prstGeom>
          <a:noFill/>
        </p:spPr>
        <p:txBody>
          <a:bodyPr wrap="square">
            <a:spAutoFit/>
          </a:bodyPr>
          <a:lstStyle/>
          <a:p>
            <a:pPr>
              <a:lnSpc>
                <a:spcPct val="150000"/>
              </a:lnSpc>
            </a:pPr>
            <a:r>
              <a:rPr lang="en-US" sz="2400" b="1" dirty="0">
                <a:solidFill>
                  <a:srgbClr val="0070C0"/>
                </a:solidFill>
              </a:rPr>
              <a:t>                    Key</a:t>
            </a:r>
            <a:r>
              <a:rPr lang="en-US" sz="2000" b="1" dirty="0">
                <a:solidFill>
                  <a:schemeClr val="tx2">
                    <a:lumMod val="75000"/>
                  </a:schemeClr>
                </a:solidFill>
              </a:rPr>
              <a:t> </a:t>
            </a:r>
            <a:r>
              <a:rPr lang="en-US" sz="2400" b="1" dirty="0">
                <a:solidFill>
                  <a:srgbClr val="0070C0"/>
                </a:solidFill>
              </a:rPr>
              <a:t>challenges</a:t>
            </a:r>
            <a:r>
              <a:rPr lang="en-US" sz="2000" b="1" dirty="0">
                <a:solidFill>
                  <a:schemeClr val="tx2">
                    <a:lumMod val="75000"/>
                  </a:schemeClr>
                </a:solidFill>
              </a:rPr>
              <a:t> </a:t>
            </a:r>
          </a:p>
          <a:p>
            <a:pPr lvl="1">
              <a:lnSpc>
                <a:spcPct val="150000"/>
              </a:lnSpc>
              <a:buFont typeface="+mj-lt"/>
              <a:buAutoNum type="alphaLcParenR"/>
            </a:pPr>
            <a:r>
              <a:rPr lang="en-US" sz="2000" dirty="0">
                <a:solidFill>
                  <a:schemeClr val="tx2">
                    <a:lumMod val="75000"/>
                  </a:schemeClr>
                </a:solidFill>
              </a:rPr>
              <a:t> Siloed Departments acting in silos and creating inefficiencies. </a:t>
            </a:r>
          </a:p>
          <a:p>
            <a:pPr lvl="1">
              <a:lnSpc>
                <a:spcPct val="150000"/>
              </a:lnSpc>
              <a:buFont typeface="+mj-lt"/>
              <a:buAutoNum type="alphaLcParenR"/>
            </a:pPr>
            <a:r>
              <a:rPr lang="en-US" sz="2000" dirty="0">
                <a:solidFill>
                  <a:schemeClr val="tx2">
                    <a:lumMod val="75000"/>
                  </a:schemeClr>
                </a:solidFill>
              </a:rPr>
              <a:t> Paperwork with flaws and time wastage. </a:t>
            </a:r>
          </a:p>
          <a:p>
            <a:pPr lvl="1">
              <a:lnSpc>
                <a:spcPct val="150000"/>
              </a:lnSpc>
              <a:buFont typeface="+mj-lt"/>
              <a:buAutoNum type="alphaLcParenR"/>
            </a:pPr>
            <a:r>
              <a:rPr lang="en-US" sz="2000" dirty="0">
                <a:solidFill>
                  <a:schemeClr val="tx2">
                    <a:lumMod val="75000"/>
                  </a:schemeClr>
                </a:solidFill>
              </a:rPr>
              <a:t> Problem with Real-Time Data Access Interdepartmental.</a:t>
            </a:r>
          </a:p>
          <a:p>
            <a:pPr lvl="1">
              <a:lnSpc>
                <a:spcPct val="150000"/>
              </a:lnSpc>
            </a:pPr>
            <a:r>
              <a:rPr lang="en-US" sz="2000" dirty="0">
                <a:solidFill>
                  <a:schemeClr val="tx2">
                    <a:lumMod val="75000"/>
                  </a:schemeClr>
                </a:solidFill>
              </a:rPr>
              <a:t>          Employee Resistance to Change (Romao, 2012)</a:t>
            </a:r>
          </a:p>
          <a:p>
            <a:pPr lvl="1">
              <a:lnSpc>
                <a:spcPct val="150000"/>
              </a:lnSpc>
              <a:buFont typeface="+mj-lt"/>
              <a:buAutoNum type="alphaLcParenR"/>
            </a:pPr>
            <a:endParaRPr lang="en-US" sz="2000" dirty="0">
              <a:solidFill>
                <a:schemeClr val="tx2">
                  <a:lumMod val="75000"/>
                </a:schemeClr>
              </a:solidFill>
            </a:endParaRPr>
          </a:p>
        </p:txBody>
      </p:sp>
      <p:sp>
        <p:nvSpPr>
          <p:cNvPr id="5" name="TextBox 4">
            <a:extLst>
              <a:ext uri="{FF2B5EF4-FFF2-40B4-BE49-F238E27FC236}">
                <a16:creationId xmlns:a16="http://schemas.microsoft.com/office/drawing/2014/main" id="{8FF5D93E-541A-F667-074A-F7070146CCCA}"/>
              </a:ext>
            </a:extLst>
          </p:cNvPr>
          <p:cNvSpPr txBox="1"/>
          <p:nvPr/>
        </p:nvSpPr>
        <p:spPr>
          <a:xfrm>
            <a:off x="4198004" y="3868110"/>
            <a:ext cx="7384396" cy="2435988"/>
          </a:xfrm>
          <a:prstGeom prst="rect">
            <a:avLst/>
          </a:prstGeom>
          <a:noFill/>
        </p:spPr>
        <p:txBody>
          <a:bodyPr wrap="square">
            <a:spAutoFit/>
          </a:bodyPr>
          <a:lstStyle/>
          <a:p>
            <a:pPr>
              <a:lnSpc>
                <a:spcPct val="150000"/>
              </a:lnSpc>
            </a:pPr>
            <a:r>
              <a:rPr lang="en-US" sz="2400" b="1" dirty="0">
                <a:solidFill>
                  <a:schemeClr val="tx2">
                    <a:lumMod val="75000"/>
                  </a:schemeClr>
                </a:solidFill>
              </a:rPr>
              <a:t>                        </a:t>
            </a:r>
            <a:r>
              <a:rPr lang="en-US" sz="2400" b="1" dirty="0">
                <a:solidFill>
                  <a:srgbClr val="0070C0"/>
                </a:solidFill>
              </a:rPr>
              <a:t>Solutions</a:t>
            </a:r>
            <a:r>
              <a:rPr lang="en-US" b="1" dirty="0"/>
              <a:t> </a:t>
            </a:r>
          </a:p>
          <a:p>
            <a:pPr lvl="1">
              <a:lnSpc>
                <a:spcPct val="150000"/>
              </a:lnSpc>
              <a:buFont typeface="+mj-lt"/>
              <a:buAutoNum type="alphaLcParenR"/>
            </a:pPr>
            <a:r>
              <a:rPr lang="en-US" sz="2000" dirty="0"/>
              <a:t>  Combined ERP systems to consolidate operations.</a:t>
            </a:r>
          </a:p>
          <a:p>
            <a:pPr lvl="1">
              <a:lnSpc>
                <a:spcPct val="150000"/>
              </a:lnSpc>
              <a:buFont typeface="+mj-lt"/>
              <a:buAutoNum type="alphaLcParenR"/>
            </a:pPr>
            <a:r>
              <a:rPr lang="en-US" sz="2000" dirty="0"/>
              <a:t>  Robotization to enhance productivity.</a:t>
            </a:r>
          </a:p>
          <a:p>
            <a:pPr lvl="1">
              <a:lnSpc>
                <a:spcPct val="150000"/>
              </a:lnSpc>
              <a:buFont typeface="+mj-lt"/>
              <a:buAutoNum type="alphaLcParenR"/>
            </a:pPr>
            <a:r>
              <a:rPr lang="en-US" sz="2000" dirty="0"/>
              <a:t>  Offer access to data in real time using the ERP system.</a:t>
            </a:r>
          </a:p>
          <a:p>
            <a:pPr lvl="1">
              <a:lnSpc>
                <a:spcPct val="150000"/>
              </a:lnSpc>
              <a:buFont typeface="+mj-lt"/>
              <a:buAutoNum type="alphaLcParenR"/>
            </a:pPr>
            <a:r>
              <a:rPr lang="en-US" sz="2000" dirty="0"/>
              <a:t>Provide extensive training and assistance to the workers</a:t>
            </a:r>
            <a:r>
              <a:rPr lang="en-US" dirty="0"/>
              <a:t>.</a:t>
            </a:r>
          </a:p>
        </p:txBody>
      </p:sp>
      <p:sp>
        <p:nvSpPr>
          <p:cNvPr id="6" name="Round Same Side Corner Rectangle 9">
            <a:extLst>
              <a:ext uri="{FF2B5EF4-FFF2-40B4-BE49-F238E27FC236}">
                <a16:creationId xmlns:a16="http://schemas.microsoft.com/office/drawing/2014/main" id="{45B08ECA-5399-4247-29D6-446B6D5B7955}"/>
              </a:ext>
            </a:extLst>
          </p:cNvPr>
          <p:cNvSpPr txBox="1">
            <a:spLocks/>
          </p:cNvSpPr>
          <p:nvPr/>
        </p:nvSpPr>
        <p:spPr>
          <a:xfrm>
            <a:off x="1191242" y="135686"/>
            <a:ext cx="9809516" cy="854692"/>
          </a:xfrm>
          <a:prstGeom prst="round2Same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r>
              <a:rPr lang="en-US" sz="3600" b="1" dirty="0">
                <a:solidFill>
                  <a:srgbClr val="0070C0"/>
                </a:solidFill>
              </a:rPr>
              <a:t>ERP System implementation in Holiday INN </a:t>
            </a:r>
          </a:p>
        </p:txBody>
      </p:sp>
      <p:cxnSp>
        <p:nvCxnSpPr>
          <p:cNvPr id="8" name="Straight Connector 7">
            <a:extLst>
              <a:ext uri="{FF2B5EF4-FFF2-40B4-BE49-F238E27FC236}">
                <a16:creationId xmlns:a16="http://schemas.microsoft.com/office/drawing/2014/main" id="{56332402-C1CE-A4CA-AD88-7852E2DBCE61}"/>
              </a:ext>
            </a:extLst>
          </p:cNvPr>
          <p:cNvCxnSpPr>
            <a:cxnSpLocks/>
          </p:cNvCxnSpPr>
          <p:nvPr/>
        </p:nvCxnSpPr>
        <p:spPr>
          <a:xfrm>
            <a:off x="11887200" y="335279"/>
            <a:ext cx="0" cy="618744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8DE1137-27BD-DD7C-FCAA-148363250DB0}"/>
              </a:ext>
            </a:extLst>
          </p:cNvPr>
          <p:cNvCxnSpPr>
            <a:cxnSpLocks/>
          </p:cNvCxnSpPr>
          <p:nvPr/>
        </p:nvCxnSpPr>
        <p:spPr>
          <a:xfrm>
            <a:off x="0" y="6522719"/>
            <a:ext cx="1188720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ED20891-B420-5239-B9C0-AC185389CF10}"/>
              </a:ext>
            </a:extLst>
          </p:cNvPr>
          <p:cNvCxnSpPr>
            <a:cxnSpLocks/>
          </p:cNvCxnSpPr>
          <p:nvPr/>
        </p:nvCxnSpPr>
        <p:spPr>
          <a:xfrm>
            <a:off x="0" y="335279"/>
            <a:ext cx="11887200"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62962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a:extLst>
              <a:ext uri="{FF2B5EF4-FFF2-40B4-BE49-F238E27FC236}">
                <a16:creationId xmlns:a16="http://schemas.microsoft.com/office/drawing/2014/main" id="{FBD28EDE-A77F-5F7E-E25D-93D7471DF7FC}"/>
              </a:ext>
            </a:extLst>
          </p:cNvPr>
          <p:cNvPicPr>
            <a:picLocks noGrp="1" noChangeAspect="1"/>
          </p:cNvPicPr>
          <p:nvPr>
            <p:ph type="pic" sz="quarter" idx="10"/>
          </p:nvPr>
        </p:nvPicPr>
        <p:blipFill>
          <a:blip r:embed="rId2">
            <a:alphaModFix amt="70000"/>
            <a:extLst>
              <a:ext uri="{28A0092B-C50C-407E-A947-70E740481C1C}">
                <a14:useLocalDpi xmlns:a14="http://schemas.microsoft.com/office/drawing/2010/main" val="0"/>
              </a:ext>
            </a:extLst>
          </a:blip>
          <a:srcRect l="11262" r="11262"/>
          <a:stretch/>
        </p:blipFill>
        <p:spPr>
          <a:xfrm>
            <a:off x="6390640" y="0"/>
            <a:ext cx="5801360" cy="6858000"/>
          </a:xfrm>
          <a:custGeom>
            <a:avLst/>
            <a:gdLst>
              <a:gd name="connsiteX0" fmla="*/ 7895557 w 7964489"/>
              <a:gd name="connsiteY0" fmla="*/ 1035541 h 6858000"/>
              <a:gd name="connsiteX1" fmla="*/ 6561027 w 7964489"/>
              <a:gd name="connsiteY1" fmla="*/ 6858000 h 6858000"/>
              <a:gd name="connsiteX2" fmla="*/ 3421268 w 7964489"/>
              <a:gd name="connsiteY2" fmla="*/ 6858000 h 6858000"/>
              <a:gd name="connsiteX3" fmla="*/ 4816845 w 7964489"/>
              <a:gd name="connsiteY3" fmla="*/ 380744 h 6858000"/>
              <a:gd name="connsiteX4" fmla="*/ 3224260 w 7964489"/>
              <a:gd name="connsiteY4" fmla="*/ 6858000 h 6858000"/>
              <a:gd name="connsiteX5" fmla="*/ 0 w 7964489"/>
              <a:gd name="connsiteY5" fmla="*/ 6858000 h 6858000"/>
              <a:gd name="connsiteX6" fmla="*/ 5167647 w 7964489"/>
              <a:gd name="connsiteY6" fmla="*/ 0 h 6858000"/>
              <a:gd name="connsiteX7" fmla="*/ 7964489 w 7964489"/>
              <a:gd name="connsiteY7" fmla="*/ 0 h 6858000"/>
              <a:gd name="connsiteX8" fmla="*/ 7964489 w 7964489"/>
              <a:gd name="connsiteY8" fmla="*/ 581734 h 6858000"/>
              <a:gd name="connsiteX9" fmla="*/ 3748483 w 7964489"/>
              <a:gd name="connsiteY9" fmla="*/ 59826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64489" h="6858000">
                <a:moveTo>
                  <a:pt x="7895557" y="1035541"/>
                </a:moveTo>
                <a:lnTo>
                  <a:pt x="6561027" y="6858000"/>
                </a:lnTo>
                <a:lnTo>
                  <a:pt x="3421268" y="6858000"/>
                </a:lnTo>
                <a:close/>
                <a:moveTo>
                  <a:pt x="4816845" y="380744"/>
                </a:moveTo>
                <a:lnTo>
                  <a:pt x="3224260" y="6858000"/>
                </a:lnTo>
                <a:lnTo>
                  <a:pt x="0" y="6858000"/>
                </a:lnTo>
                <a:close/>
                <a:moveTo>
                  <a:pt x="5167647" y="0"/>
                </a:moveTo>
                <a:lnTo>
                  <a:pt x="7964489" y="0"/>
                </a:lnTo>
                <a:lnTo>
                  <a:pt x="7964489" y="581734"/>
                </a:lnTo>
                <a:lnTo>
                  <a:pt x="3748483" y="5982679"/>
                </a:lnTo>
                <a:close/>
              </a:path>
            </a:pathLst>
          </a:custGeom>
          <a:solidFill>
            <a:prstClr val="white">
              <a:lumMod val="95000"/>
              <a:alpha val="58000"/>
            </a:prstClr>
          </a:solidFill>
          <a:ln>
            <a:noFill/>
          </a:ln>
          <a:effectLst/>
        </p:spPr>
      </p:pic>
      <p:sp>
        <p:nvSpPr>
          <p:cNvPr id="2" name="Round Same Side Corner Rectangle 3">
            <a:extLst>
              <a:ext uri="{FF2B5EF4-FFF2-40B4-BE49-F238E27FC236}">
                <a16:creationId xmlns:a16="http://schemas.microsoft.com/office/drawing/2014/main" id="{90356A27-1B17-2112-E1BA-A61658088414}"/>
              </a:ext>
            </a:extLst>
          </p:cNvPr>
          <p:cNvSpPr/>
          <p:nvPr/>
        </p:nvSpPr>
        <p:spPr>
          <a:xfrm>
            <a:off x="812676" y="253492"/>
            <a:ext cx="10327702" cy="631715"/>
          </a:xfrm>
          <a:prstGeom prst="round2Same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0070C0"/>
                </a:solidFill>
              </a:rPr>
              <a:t>CRM  System success in Holiday INN</a:t>
            </a:r>
          </a:p>
        </p:txBody>
      </p:sp>
      <p:sp>
        <p:nvSpPr>
          <p:cNvPr id="4" name="TextBox 3">
            <a:extLst>
              <a:ext uri="{FF2B5EF4-FFF2-40B4-BE49-F238E27FC236}">
                <a16:creationId xmlns:a16="http://schemas.microsoft.com/office/drawing/2014/main" id="{47F870DA-2B09-8624-AD21-9B674129F624}"/>
              </a:ext>
            </a:extLst>
          </p:cNvPr>
          <p:cNvSpPr txBox="1"/>
          <p:nvPr/>
        </p:nvSpPr>
        <p:spPr>
          <a:xfrm>
            <a:off x="472502" y="1127786"/>
            <a:ext cx="9489440" cy="1881990"/>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solidFill>
                  <a:schemeClr val="tx2">
                    <a:lumMod val="75000"/>
                  </a:schemeClr>
                </a:solidFill>
              </a:rPr>
              <a:t>Combined CRM systems with the aim of integrating operations (Zhou, 2023) </a:t>
            </a:r>
          </a:p>
          <a:p>
            <a:pPr marL="342900" indent="-342900">
              <a:lnSpc>
                <a:spcPct val="150000"/>
              </a:lnSpc>
              <a:buFont typeface="Arial" panose="020B0604020202020204" pitchFamily="34" charset="0"/>
              <a:buChar char="•"/>
            </a:pPr>
            <a:r>
              <a:rPr lang="en-US" sz="2000" dirty="0">
                <a:solidFill>
                  <a:schemeClr val="tx2">
                    <a:lumMod val="75000"/>
                  </a:schemeClr>
                </a:solidFill>
              </a:rPr>
              <a:t>Intelligent processes to enhance productivity. </a:t>
            </a:r>
          </a:p>
          <a:p>
            <a:pPr marL="342900" indent="-342900">
              <a:lnSpc>
                <a:spcPct val="150000"/>
              </a:lnSpc>
              <a:buFont typeface="Arial" panose="020B0604020202020204" pitchFamily="34" charset="0"/>
              <a:buChar char="•"/>
            </a:pPr>
            <a:r>
              <a:rPr lang="en-US" sz="2000" dirty="0">
                <a:solidFill>
                  <a:schemeClr val="tx2">
                    <a:lumMod val="75000"/>
                  </a:schemeClr>
                </a:solidFill>
              </a:rPr>
              <a:t>Challenge in Customizing Marketing Campaign. </a:t>
            </a:r>
          </a:p>
          <a:p>
            <a:pPr marL="342900" indent="-342900">
              <a:lnSpc>
                <a:spcPct val="150000"/>
              </a:lnSpc>
              <a:buFont typeface="Arial" panose="020B0604020202020204" pitchFamily="34" charset="0"/>
              <a:buChar char="•"/>
            </a:pPr>
            <a:r>
              <a:rPr lang="en-US" sz="2000" dirty="0">
                <a:solidFill>
                  <a:schemeClr val="tx2">
                    <a:lumMod val="75000"/>
                  </a:schemeClr>
                </a:solidFill>
              </a:rPr>
              <a:t>Little understanding of Customer Preferences and Behavior.</a:t>
            </a:r>
          </a:p>
        </p:txBody>
      </p:sp>
      <p:sp>
        <p:nvSpPr>
          <p:cNvPr id="5" name="TextBox 4">
            <a:extLst>
              <a:ext uri="{FF2B5EF4-FFF2-40B4-BE49-F238E27FC236}">
                <a16:creationId xmlns:a16="http://schemas.microsoft.com/office/drawing/2014/main" id="{7813DF7D-2870-AE60-39A9-62E41379671E}"/>
              </a:ext>
            </a:extLst>
          </p:cNvPr>
          <p:cNvSpPr txBox="1"/>
          <p:nvPr/>
        </p:nvSpPr>
        <p:spPr>
          <a:xfrm>
            <a:off x="1071818" y="3429000"/>
            <a:ext cx="6090982" cy="294952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solidFill>
                  <a:schemeClr val="tx2">
                    <a:lumMod val="75000"/>
                  </a:schemeClr>
                </a:solidFill>
              </a:rPr>
              <a:t>Use CRM system to consolidate the information on customers.</a:t>
            </a:r>
          </a:p>
          <a:p>
            <a:pPr marL="285750" indent="-285750">
              <a:lnSpc>
                <a:spcPct val="150000"/>
              </a:lnSpc>
              <a:buFont typeface="Arial" panose="020B0604020202020204" pitchFamily="34" charset="0"/>
              <a:buChar char="•"/>
            </a:pPr>
            <a:r>
              <a:rPr lang="en-US" dirty="0">
                <a:solidFill>
                  <a:schemeClr val="tx2">
                    <a:lumMod val="75000"/>
                  </a:schemeClr>
                </a:solidFill>
              </a:rPr>
              <a:t>Facilitate customized marketing and better services.</a:t>
            </a:r>
          </a:p>
          <a:p>
            <a:pPr marL="285750" indent="-285750">
              <a:lnSpc>
                <a:spcPct val="150000"/>
              </a:lnSpc>
              <a:buFont typeface="Arial" panose="020B0604020202020204" pitchFamily="34" charset="0"/>
              <a:buChar char="•"/>
            </a:pPr>
            <a:r>
              <a:rPr lang="en-US" dirty="0">
                <a:solidFill>
                  <a:schemeClr val="tx2">
                    <a:lumMod val="75000"/>
                  </a:schemeClr>
                </a:solidFill>
              </a:rPr>
              <a:t>Use the CRM system to categorize the customers according to their tastes and habits.</a:t>
            </a:r>
          </a:p>
          <a:p>
            <a:pPr marL="285750" indent="-285750">
              <a:lnSpc>
                <a:spcPct val="150000"/>
              </a:lnSpc>
              <a:buFont typeface="Arial" panose="020B0604020202020204" pitchFamily="34" charset="0"/>
              <a:buChar char="•"/>
            </a:pPr>
            <a:r>
              <a:rPr lang="en-US" dirty="0">
                <a:solidFill>
                  <a:schemeClr val="tx2">
                    <a:lumMod val="75000"/>
                  </a:schemeClr>
                </a:solidFill>
              </a:rPr>
              <a:t>Use CRM analytics to acquire better understanding of customer preference.</a:t>
            </a:r>
          </a:p>
        </p:txBody>
      </p:sp>
      <p:sp>
        <p:nvSpPr>
          <p:cNvPr id="6" name="TextBox 5">
            <a:extLst>
              <a:ext uri="{FF2B5EF4-FFF2-40B4-BE49-F238E27FC236}">
                <a16:creationId xmlns:a16="http://schemas.microsoft.com/office/drawing/2014/main" id="{F42DE528-53BF-D21D-7E82-CBBD06BD504C}"/>
              </a:ext>
            </a:extLst>
          </p:cNvPr>
          <p:cNvSpPr txBox="1"/>
          <p:nvPr/>
        </p:nvSpPr>
        <p:spPr>
          <a:xfrm>
            <a:off x="391098" y="783738"/>
            <a:ext cx="1838960" cy="461665"/>
          </a:xfrm>
          <a:prstGeom prst="rect">
            <a:avLst/>
          </a:prstGeom>
          <a:noFill/>
        </p:spPr>
        <p:txBody>
          <a:bodyPr wrap="square" rtlCol="0">
            <a:spAutoFit/>
          </a:bodyPr>
          <a:lstStyle/>
          <a:p>
            <a:r>
              <a:rPr lang="en-GB" sz="2400" b="1" dirty="0">
                <a:solidFill>
                  <a:srgbClr val="0070C0"/>
                </a:solidFill>
              </a:rPr>
              <a:t>Challenges</a:t>
            </a:r>
          </a:p>
        </p:txBody>
      </p:sp>
      <p:sp>
        <p:nvSpPr>
          <p:cNvPr id="7" name="TextBox 6">
            <a:extLst>
              <a:ext uri="{FF2B5EF4-FFF2-40B4-BE49-F238E27FC236}">
                <a16:creationId xmlns:a16="http://schemas.microsoft.com/office/drawing/2014/main" id="{335F3BA7-4284-F6DC-E8A3-D847C399EA82}"/>
              </a:ext>
            </a:extLst>
          </p:cNvPr>
          <p:cNvSpPr txBox="1"/>
          <p:nvPr/>
        </p:nvSpPr>
        <p:spPr>
          <a:xfrm>
            <a:off x="584138" y="3429000"/>
            <a:ext cx="279338" cy="3416320"/>
          </a:xfrm>
          <a:prstGeom prst="rect">
            <a:avLst/>
          </a:prstGeom>
          <a:noFill/>
        </p:spPr>
        <p:txBody>
          <a:bodyPr wrap="square" rtlCol="0">
            <a:spAutoFit/>
          </a:bodyPr>
          <a:lstStyle/>
          <a:p>
            <a:r>
              <a:rPr lang="en-GB" sz="2400" b="1" dirty="0">
                <a:solidFill>
                  <a:srgbClr val="0070C0"/>
                </a:solidFill>
              </a:rPr>
              <a:t>S</a:t>
            </a:r>
          </a:p>
          <a:p>
            <a:r>
              <a:rPr lang="en-GB" sz="2400" b="1" dirty="0" err="1">
                <a:solidFill>
                  <a:srgbClr val="0070C0"/>
                </a:solidFill>
              </a:rPr>
              <a:t>ol</a:t>
            </a:r>
            <a:endParaRPr lang="en-GB" sz="2400" b="1" dirty="0">
              <a:solidFill>
                <a:srgbClr val="0070C0"/>
              </a:solidFill>
            </a:endParaRPr>
          </a:p>
          <a:p>
            <a:r>
              <a:rPr lang="en-GB" sz="2400" b="1" dirty="0">
                <a:solidFill>
                  <a:srgbClr val="0070C0"/>
                </a:solidFill>
              </a:rPr>
              <a:t>u</a:t>
            </a:r>
          </a:p>
          <a:p>
            <a:r>
              <a:rPr lang="en-GB" sz="2400" b="1" dirty="0" err="1">
                <a:solidFill>
                  <a:srgbClr val="0070C0"/>
                </a:solidFill>
              </a:rPr>
              <a:t>ti</a:t>
            </a:r>
            <a:endParaRPr lang="en-GB" sz="2400" b="1" dirty="0">
              <a:solidFill>
                <a:srgbClr val="0070C0"/>
              </a:solidFill>
            </a:endParaRPr>
          </a:p>
          <a:p>
            <a:r>
              <a:rPr lang="en-GB" sz="2400" b="1" dirty="0">
                <a:solidFill>
                  <a:srgbClr val="0070C0"/>
                </a:solidFill>
              </a:rPr>
              <a:t>o</a:t>
            </a:r>
          </a:p>
          <a:p>
            <a:r>
              <a:rPr lang="en-GB" sz="2400" b="1" dirty="0">
                <a:solidFill>
                  <a:srgbClr val="0070C0"/>
                </a:solidFill>
              </a:rPr>
              <a:t>n</a:t>
            </a:r>
          </a:p>
          <a:p>
            <a:endParaRPr lang="en-GB" sz="2400" b="1" dirty="0">
              <a:solidFill>
                <a:srgbClr val="0070C0"/>
              </a:solidFill>
            </a:endParaRPr>
          </a:p>
        </p:txBody>
      </p:sp>
      <p:cxnSp>
        <p:nvCxnSpPr>
          <p:cNvPr id="9" name="Straight Connector 8">
            <a:extLst>
              <a:ext uri="{FF2B5EF4-FFF2-40B4-BE49-F238E27FC236}">
                <a16:creationId xmlns:a16="http://schemas.microsoft.com/office/drawing/2014/main" id="{24A80AEE-1432-11B3-3C59-E4BFAF6E4EDE}"/>
              </a:ext>
            </a:extLst>
          </p:cNvPr>
          <p:cNvCxnSpPr>
            <a:cxnSpLocks/>
          </p:cNvCxnSpPr>
          <p:nvPr/>
        </p:nvCxnSpPr>
        <p:spPr>
          <a:xfrm>
            <a:off x="391098" y="268220"/>
            <a:ext cx="0" cy="637642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FBA1446-4B1F-E912-A6D9-35CC62A5B639}"/>
              </a:ext>
            </a:extLst>
          </p:cNvPr>
          <p:cNvCxnSpPr>
            <a:cxnSpLocks/>
          </p:cNvCxnSpPr>
          <p:nvPr/>
        </p:nvCxnSpPr>
        <p:spPr>
          <a:xfrm flipH="1">
            <a:off x="391098" y="6513280"/>
            <a:ext cx="11800902" cy="10908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FD9222D-D864-321A-985D-7806BC68D6F5}"/>
              </a:ext>
            </a:extLst>
          </p:cNvPr>
          <p:cNvCxnSpPr>
            <a:cxnSpLocks/>
          </p:cNvCxnSpPr>
          <p:nvPr/>
        </p:nvCxnSpPr>
        <p:spPr>
          <a:xfrm>
            <a:off x="1071818" y="3494680"/>
            <a:ext cx="0" cy="298704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AD5B9F5-A467-0222-FD82-BE5BDFED4B68}"/>
              </a:ext>
            </a:extLst>
          </p:cNvPr>
          <p:cNvCxnSpPr>
            <a:cxnSpLocks/>
          </p:cNvCxnSpPr>
          <p:nvPr/>
        </p:nvCxnSpPr>
        <p:spPr>
          <a:xfrm flipH="1">
            <a:off x="391098" y="237860"/>
            <a:ext cx="11800902" cy="6072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7105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xfrm>
            <a:off x="538480" y="186952"/>
            <a:ext cx="11573197" cy="724247"/>
          </a:xfrm>
          <a:prstGeom prst="rect">
            <a:avLst/>
          </a:prstGeom>
        </p:spPr>
        <p:txBody>
          <a:bodyPr/>
          <a:lstStyle/>
          <a:p>
            <a:r>
              <a:rPr lang="en-US" sz="3600" b="1" dirty="0">
                <a:solidFill>
                  <a:srgbClr val="0070C0"/>
                </a:solidFill>
              </a:rPr>
              <a:t> CRM Systems in Amazon’s business</a:t>
            </a:r>
            <a:endParaRPr lang="en-US" sz="3600" dirty="0">
              <a:solidFill>
                <a:srgbClr val="0070C0"/>
              </a:solidFill>
            </a:endParaRPr>
          </a:p>
        </p:txBody>
      </p:sp>
      <p:sp>
        <p:nvSpPr>
          <p:cNvPr id="13" name="TextBox 12">
            <a:extLst>
              <a:ext uri="{FF2B5EF4-FFF2-40B4-BE49-F238E27FC236}">
                <a16:creationId xmlns:a16="http://schemas.microsoft.com/office/drawing/2014/main" id="{0308B03A-2B41-4162-A0C8-273062F847A8}"/>
              </a:ext>
            </a:extLst>
          </p:cNvPr>
          <p:cNvSpPr txBox="1"/>
          <p:nvPr/>
        </p:nvSpPr>
        <p:spPr>
          <a:xfrm>
            <a:off x="8340262" y="3368383"/>
            <a:ext cx="2749397" cy="276999"/>
          </a:xfrm>
          <a:prstGeom prst="rect">
            <a:avLst/>
          </a:prstGeom>
          <a:noFill/>
        </p:spPr>
        <p:txBody>
          <a:bodyPr wrap="square" rtlCol="0" anchor="ctr">
            <a:spAutoFit/>
          </a:bodyPr>
          <a:lstStyle/>
          <a:p>
            <a:r>
              <a:rPr lang="en-US" altLang="ko-KR" sz="1200" b="1" dirty="0">
                <a:solidFill>
                  <a:schemeClr val="bg1"/>
                </a:solidFill>
                <a:cs typeface="Arial" pitchFamily="34" charset="0"/>
              </a:rPr>
              <a:t>Your Text Here</a:t>
            </a:r>
            <a:endParaRPr lang="ko-KR" altLang="en-US" sz="1200" b="1" dirty="0">
              <a:solidFill>
                <a:schemeClr val="bg1"/>
              </a:solidFill>
              <a:cs typeface="Arial" pitchFamily="34" charset="0"/>
            </a:endParaRPr>
          </a:p>
        </p:txBody>
      </p:sp>
      <p:sp>
        <p:nvSpPr>
          <p:cNvPr id="6" name="TextBox 5">
            <a:extLst>
              <a:ext uri="{FF2B5EF4-FFF2-40B4-BE49-F238E27FC236}">
                <a16:creationId xmlns:a16="http://schemas.microsoft.com/office/drawing/2014/main" id="{5B3B6F1F-02F9-49B9-9516-635FB28D5432}"/>
              </a:ext>
            </a:extLst>
          </p:cNvPr>
          <p:cNvSpPr txBox="1"/>
          <p:nvPr/>
        </p:nvSpPr>
        <p:spPr>
          <a:xfrm>
            <a:off x="670560" y="824337"/>
            <a:ext cx="11573196" cy="1015663"/>
          </a:xfrm>
          <a:prstGeom prst="rect">
            <a:avLst/>
          </a:prstGeom>
          <a:noFill/>
        </p:spPr>
        <p:txBody>
          <a:bodyPr wrap="square" rtlCol="0" anchor="ctr">
            <a:spAutoFit/>
          </a:bodyPr>
          <a:lstStyle/>
          <a:p>
            <a:pPr>
              <a:lnSpc>
                <a:spcPct val="150000"/>
              </a:lnSpc>
            </a:pPr>
            <a:r>
              <a:rPr lang="en-US" sz="2400" dirty="0">
                <a:solidFill>
                  <a:schemeClr val="tx2">
                    <a:lumMod val="75000"/>
                  </a:schemeClr>
                </a:solidFill>
              </a:rPr>
              <a:t>Amazon is another example that has adopted information system in it’s operations </a:t>
            </a:r>
          </a:p>
          <a:p>
            <a:endParaRPr lang="ko-KR" altLang="en-US" sz="2400" b="1" dirty="0">
              <a:solidFill>
                <a:schemeClr val="tx2">
                  <a:lumMod val="75000"/>
                </a:schemeClr>
              </a:solidFill>
              <a:cs typeface="Arial" pitchFamily="34" charset="0"/>
            </a:endParaRPr>
          </a:p>
        </p:txBody>
      </p:sp>
      <p:sp>
        <p:nvSpPr>
          <p:cNvPr id="11" name="TextBox 10">
            <a:extLst>
              <a:ext uri="{FF2B5EF4-FFF2-40B4-BE49-F238E27FC236}">
                <a16:creationId xmlns:a16="http://schemas.microsoft.com/office/drawing/2014/main" id="{5402BD39-FB24-C78E-BF13-21E27E7F968C}"/>
              </a:ext>
            </a:extLst>
          </p:cNvPr>
          <p:cNvSpPr txBox="1"/>
          <p:nvPr/>
        </p:nvSpPr>
        <p:spPr>
          <a:xfrm>
            <a:off x="4789271" y="1451469"/>
            <a:ext cx="7101982" cy="502701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solidFill>
                  <a:schemeClr val="tx2">
                    <a:lumMod val="75000"/>
                  </a:schemeClr>
                </a:solidFill>
              </a:rPr>
              <a:t>Amazon implemented a Customer Relationship Management (CRM) system to centralize customer data and improve personalization. </a:t>
            </a:r>
          </a:p>
          <a:p>
            <a:pPr marL="285750" indent="-285750">
              <a:lnSpc>
                <a:spcPct val="150000"/>
              </a:lnSpc>
              <a:buFont typeface="Arial" panose="020B0604020202020204" pitchFamily="34" charset="0"/>
              <a:buChar char="•"/>
            </a:pPr>
            <a:endParaRPr lang="en-US" dirty="0">
              <a:solidFill>
                <a:schemeClr val="tx2">
                  <a:lumMod val="75000"/>
                </a:schemeClr>
              </a:solidFill>
            </a:endParaRPr>
          </a:p>
          <a:p>
            <a:pPr marL="285750" indent="-285750">
              <a:lnSpc>
                <a:spcPct val="150000"/>
              </a:lnSpc>
              <a:buFont typeface="Arial" panose="020B0604020202020204" pitchFamily="34" charset="0"/>
              <a:buChar char="•"/>
            </a:pPr>
            <a:r>
              <a:rPr lang="en-US" dirty="0">
                <a:solidFill>
                  <a:schemeClr val="tx2">
                    <a:lumMod val="75000"/>
                  </a:schemeClr>
                </a:solidFill>
              </a:rPr>
              <a:t>By integrating CRM into its operations, Amazon was able to enhance customer engagement, tailor marketing efforts, and offer more personalized shopping experiences. </a:t>
            </a:r>
          </a:p>
          <a:p>
            <a:pPr marL="285750" indent="-285750">
              <a:lnSpc>
                <a:spcPct val="150000"/>
              </a:lnSpc>
              <a:buFont typeface="Arial" panose="020B0604020202020204" pitchFamily="34" charset="0"/>
              <a:buChar char="•"/>
            </a:pPr>
            <a:endParaRPr lang="en-US" dirty="0">
              <a:solidFill>
                <a:schemeClr val="tx2">
                  <a:lumMod val="75000"/>
                </a:schemeClr>
              </a:solidFill>
            </a:endParaRPr>
          </a:p>
          <a:p>
            <a:pPr marL="285750" indent="-285750">
              <a:lnSpc>
                <a:spcPct val="150000"/>
              </a:lnSpc>
              <a:buFont typeface="Arial" panose="020B0604020202020204" pitchFamily="34" charset="0"/>
              <a:buChar char="•"/>
            </a:pPr>
            <a:r>
              <a:rPr lang="en-US" dirty="0">
                <a:solidFill>
                  <a:schemeClr val="tx2">
                    <a:lumMod val="75000"/>
                  </a:schemeClr>
                </a:solidFill>
              </a:rPr>
              <a:t>The CRM system also enabled Amazon to provide better customer support, track purchase history, and optimize product recommendations, driving customer satisfaction and increased sales globally.</a:t>
            </a:r>
          </a:p>
        </p:txBody>
      </p:sp>
      <p:pic>
        <p:nvPicPr>
          <p:cNvPr id="10" name="Picture 9">
            <a:extLst>
              <a:ext uri="{FF2B5EF4-FFF2-40B4-BE49-F238E27FC236}">
                <a16:creationId xmlns:a16="http://schemas.microsoft.com/office/drawing/2014/main" id="{BB3607BC-D934-8983-7795-F5546928D335}"/>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rot="18254390">
            <a:off x="-520" y="1523587"/>
            <a:ext cx="5448132" cy="4882782"/>
          </a:xfrm>
          <a:prstGeom prst="ellipse">
            <a:avLst/>
          </a:prstGeom>
          <a:ln>
            <a:noFill/>
          </a:ln>
          <a:effectLst>
            <a:softEdge rad="112500"/>
          </a:effectLst>
        </p:spPr>
      </p:pic>
      <p:cxnSp>
        <p:nvCxnSpPr>
          <p:cNvPr id="14" name="Straight Connector 13">
            <a:extLst>
              <a:ext uri="{FF2B5EF4-FFF2-40B4-BE49-F238E27FC236}">
                <a16:creationId xmlns:a16="http://schemas.microsoft.com/office/drawing/2014/main" id="{DE00D7EA-B7A3-AB21-3D4D-C29947ABAE11}"/>
              </a:ext>
            </a:extLst>
          </p:cNvPr>
          <p:cNvCxnSpPr>
            <a:cxnSpLocks/>
          </p:cNvCxnSpPr>
          <p:nvPr/>
        </p:nvCxnSpPr>
        <p:spPr>
          <a:xfrm>
            <a:off x="406400" y="517888"/>
            <a:ext cx="0" cy="600076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C3CB766-4ACA-CD61-B9E8-73B655A86534}"/>
              </a:ext>
            </a:extLst>
          </p:cNvPr>
          <p:cNvCxnSpPr>
            <a:cxnSpLocks/>
          </p:cNvCxnSpPr>
          <p:nvPr/>
        </p:nvCxnSpPr>
        <p:spPr>
          <a:xfrm flipH="1">
            <a:off x="406400" y="6518648"/>
            <a:ext cx="11785600"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91817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bg>
      <p:bgPr>
        <a:blipFill dpi="0" rotWithShape="1">
          <a:blip r:embed="rId2">
            <a:alphaModFix amt="22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EFFA9A-AAD0-E33D-1D9A-F1F2C4E6CE0A}"/>
              </a:ext>
            </a:extLst>
          </p:cNvPr>
          <p:cNvSpPr txBox="1"/>
          <p:nvPr/>
        </p:nvSpPr>
        <p:spPr>
          <a:xfrm>
            <a:off x="1808482" y="118593"/>
            <a:ext cx="7873997" cy="1077218"/>
          </a:xfrm>
          <a:prstGeom prst="rect">
            <a:avLst/>
          </a:prstGeom>
          <a:noFill/>
        </p:spPr>
        <p:txBody>
          <a:bodyPr wrap="square">
            <a:spAutoFit/>
          </a:bodyPr>
          <a:lstStyle/>
          <a:p>
            <a:r>
              <a:rPr lang="en-US" sz="3200" b="1" dirty="0">
                <a:solidFill>
                  <a:srgbClr val="0070C0"/>
                </a:solidFill>
              </a:rPr>
              <a:t>The Impact on Business Performance </a:t>
            </a:r>
          </a:p>
          <a:p>
            <a:r>
              <a:rPr lang="en-US" sz="3200" b="1" dirty="0">
                <a:solidFill>
                  <a:srgbClr val="0070C0"/>
                </a:solidFill>
              </a:rPr>
              <a:t>        and Key Takeaways</a:t>
            </a:r>
            <a:endParaRPr lang="en-GB" sz="3200" dirty="0">
              <a:solidFill>
                <a:srgbClr val="0070C0"/>
              </a:solidFill>
            </a:endParaRPr>
          </a:p>
        </p:txBody>
      </p:sp>
      <p:sp>
        <p:nvSpPr>
          <p:cNvPr id="7" name="TextBox 6">
            <a:extLst>
              <a:ext uri="{FF2B5EF4-FFF2-40B4-BE49-F238E27FC236}">
                <a16:creationId xmlns:a16="http://schemas.microsoft.com/office/drawing/2014/main" id="{35C40DE3-97AB-3155-8BD7-8C02987520D9}"/>
              </a:ext>
            </a:extLst>
          </p:cNvPr>
          <p:cNvSpPr txBox="1"/>
          <p:nvPr/>
        </p:nvSpPr>
        <p:spPr>
          <a:xfrm>
            <a:off x="536446" y="1398880"/>
            <a:ext cx="11340594" cy="511364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t>The introduction of CRM and ERP systems at </a:t>
            </a:r>
            <a:r>
              <a:rPr lang="en-US" sz="2000" dirty="0">
                <a:solidFill>
                  <a:schemeClr val="tx2">
                    <a:lumMod val="75000"/>
                  </a:schemeClr>
                </a:solidFill>
              </a:rPr>
              <a:t>Amazon</a:t>
            </a:r>
            <a:r>
              <a:rPr lang="en-US" sz="2000" dirty="0"/>
              <a:t> and Holiday Inn has improved the performance of the business considerably.</a:t>
            </a:r>
          </a:p>
          <a:p>
            <a:pPr marL="342900" indent="-342900">
              <a:lnSpc>
                <a:spcPct val="150000"/>
              </a:lnSpc>
              <a:buFont typeface="Arial" panose="020B0604020202020204" pitchFamily="34" charset="0"/>
              <a:buChar char="•"/>
            </a:pPr>
            <a:r>
              <a:rPr lang="en-US" sz="2000" dirty="0"/>
              <a:t>In the case of Amazon, CRM system enhanced the levels of customer interaction, marketing strategies, and sales through the provision of a </a:t>
            </a:r>
            <a:r>
              <a:rPr lang="en-US" sz="2000" dirty="0" err="1"/>
              <a:t>personalised</a:t>
            </a:r>
            <a:r>
              <a:rPr lang="en-US" sz="2000" dirty="0"/>
              <a:t> experience.</a:t>
            </a:r>
          </a:p>
          <a:p>
            <a:pPr marL="342900" indent="-342900">
              <a:lnSpc>
                <a:spcPct val="150000"/>
              </a:lnSpc>
              <a:buFont typeface="Arial" panose="020B0604020202020204" pitchFamily="34" charset="0"/>
              <a:buChar char="•"/>
            </a:pPr>
            <a:r>
              <a:rPr lang="en-US" sz="2000" dirty="0"/>
              <a:t>On the same note, the ERP system by Holiday Inn led to better operational efficiency, </a:t>
            </a:r>
            <a:r>
              <a:rPr lang="en-US" sz="2000" dirty="0" err="1"/>
              <a:t>minimising</a:t>
            </a:r>
            <a:r>
              <a:rPr lang="en-US" sz="2000" dirty="0"/>
              <a:t> errors, and facilitating communication process among various departments, which increase satisfaction with the guests.</a:t>
            </a:r>
          </a:p>
          <a:p>
            <a:pPr marL="342900" indent="-342900">
              <a:lnSpc>
                <a:spcPct val="150000"/>
              </a:lnSpc>
              <a:buFont typeface="Arial" panose="020B0604020202020204" pitchFamily="34" charset="0"/>
              <a:buChar char="•"/>
            </a:pPr>
            <a:r>
              <a:rPr lang="en-US" sz="2000" dirty="0"/>
              <a:t>The main lessons learned are the necessity to incorporate technology to make the processes work more efficiently, the usefulness of making the decisions based on the data, and the requirement to continue training employees and optimizing systems to ensure that the success is long-term.</a:t>
            </a:r>
          </a:p>
        </p:txBody>
      </p:sp>
      <p:cxnSp>
        <p:nvCxnSpPr>
          <p:cNvPr id="6" name="Straight Connector 5">
            <a:extLst>
              <a:ext uri="{FF2B5EF4-FFF2-40B4-BE49-F238E27FC236}">
                <a16:creationId xmlns:a16="http://schemas.microsoft.com/office/drawing/2014/main" id="{FE36A6D9-0FC6-BCB0-F942-78E0C9E39DFB}"/>
              </a:ext>
            </a:extLst>
          </p:cNvPr>
          <p:cNvCxnSpPr>
            <a:cxnSpLocks/>
          </p:cNvCxnSpPr>
          <p:nvPr/>
        </p:nvCxnSpPr>
        <p:spPr>
          <a:xfrm>
            <a:off x="457200" y="441461"/>
            <a:ext cx="0" cy="6071063"/>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C47E70F-0BAE-D478-BC7A-307C429DC712}"/>
              </a:ext>
            </a:extLst>
          </p:cNvPr>
          <p:cNvCxnSpPr>
            <a:cxnSpLocks/>
          </p:cNvCxnSpPr>
          <p:nvPr/>
        </p:nvCxnSpPr>
        <p:spPr>
          <a:xfrm flipH="1">
            <a:off x="457200" y="6512524"/>
            <a:ext cx="11734800"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091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3000"/>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95BDFB-9ADB-04F0-DD2B-15B160A81844}"/>
              </a:ext>
            </a:extLst>
          </p:cNvPr>
          <p:cNvSpPr txBox="1"/>
          <p:nvPr/>
        </p:nvSpPr>
        <p:spPr>
          <a:xfrm>
            <a:off x="831586" y="805053"/>
            <a:ext cx="10374894" cy="5442516"/>
          </a:xfrm>
          <a:prstGeom prst="rect">
            <a:avLst/>
          </a:prstGeom>
          <a:noFill/>
        </p:spPr>
        <p:txBody>
          <a:bodyPr wrap="square">
            <a:spAutoFit/>
          </a:bodyPr>
          <a:lstStyle/>
          <a:p>
            <a:pPr marL="342900" indent="-342900" algn="just">
              <a:lnSpc>
                <a:spcPct val="150000"/>
              </a:lnSpc>
              <a:buFont typeface="+mj-lt"/>
              <a:buAutoNum type="arabicPeriod"/>
            </a:pPr>
            <a:r>
              <a:rPr lang="en-US" dirty="0">
                <a:solidFill>
                  <a:schemeClr val="tx2">
                    <a:lumMod val="75000"/>
                  </a:schemeClr>
                </a:solidFill>
              </a:rPr>
              <a:t>       Romao, M., 2012. Success factors for using ERP (Enterprise Resource Planning) systems to improve competitiveness in the hospitality industry.</a:t>
            </a:r>
          </a:p>
          <a:p>
            <a:pPr marL="342900" indent="-342900" algn="just">
              <a:lnSpc>
                <a:spcPct val="150000"/>
              </a:lnSpc>
              <a:buFont typeface="+mj-lt"/>
              <a:buAutoNum type="arabicPeriod"/>
            </a:pPr>
            <a:endParaRPr lang="en-US" dirty="0">
              <a:solidFill>
                <a:schemeClr val="tx2">
                  <a:lumMod val="75000"/>
                </a:schemeClr>
              </a:solidFill>
            </a:endParaRPr>
          </a:p>
          <a:p>
            <a:pPr marL="342900" indent="-342900" algn="just">
              <a:lnSpc>
                <a:spcPct val="150000"/>
              </a:lnSpc>
              <a:buFont typeface="+mj-lt"/>
              <a:buAutoNum type="arabicPeriod"/>
            </a:pPr>
            <a:r>
              <a:rPr lang="en-US" dirty="0">
                <a:solidFill>
                  <a:schemeClr val="tx2">
                    <a:lumMod val="75000"/>
                  </a:schemeClr>
                </a:solidFill>
              </a:rPr>
              <a:t>            Zhou, S., 2023. How does CRM (Customer relationship management) effect the size of hotel and contemporary hotel mode.</a:t>
            </a:r>
          </a:p>
          <a:p>
            <a:pPr marL="342900" indent="-342900" algn="just">
              <a:lnSpc>
                <a:spcPct val="150000"/>
              </a:lnSpc>
              <a:buFont typeface="+mj-lt"/>
              <a:buAutoNum type="arabicPeriod"/>
            </a:pPr>
            <a:endParaRPr lang="en-US" dirty="0">
              <a:solidFill>
                <a:schemeClr val="tx2">
                  <a:lumMod val="75000"/>
                </a:schemeClr>
              </a:solidFill>
            </a:endParaRPr>
          </a:p>
          <a:p>
            <a:pPr marL="342900" indent="-342900" algn="just">
              <a:lnSpc>
                <a:spcPct val="150000"/>
              </a:lnSpc>
              <a:buFont typeface="+mj-lt"/>
              <a:buAutoNum type="arabicPeriod"/>
            </a:pPr>
            <a:r>
              <a:rPr lang="en-US" dirty="0">
                <a:solidFill>
                  <a:schemeClr val="tx2">
                    <a:lumMod val="75000"/>
                  </a:schemeClr>
                </a:solidFill>
              </a:rPr>
              <a:t>       Stepanov, M.M., 2025. Implementation of CRM and ERP systems in small and medium-sized businesses as a means of improving operational efficiency in e-commerce. </a:t>
            </a:r>
            <a:r>
              <a:rPr lang="az-Cyrl-AZ" i="1" dirty="0">
                <a:solidFill>
                  <a:schemeClr val="tx2">
                    <a:lumMod val="75000"/>
                  </a:schemeClr>
                </a:solidFill>
              </a:rPr>
              <a:t>Экономика и бизнес: теория и практика</a:t>
            </a:r>
            <a:r>
              <a:rPr lang="az-Cyrl-AZ" dirty="0">
                <a:solidFill>
                  <a:schemeClr val="tx2">
                    <a:lumMod val="75000"/>
                  </a:schemeClr>
                </a:solidFill>
              </a:rPr>
              <a:t>, (5 (123)), </a:t>
            </a:r>
            <a:r>
              <a:rPr lang="en-US" dirty="0">
                <a:solidFill>
                  <a:schemeClr val="tx2">
                    <a:lumMod val="75000"/>
                  </a:schemeClr>
                </a:solidFill>
              </a:rPr>
              <a:t>pp.382-386.</a:t>
            </a:r>
          </a:p>
          <a:p>
            <a:pPr marL="342900" indent="-342900" algn="just">
              <a:lnSpc>
                <a:spcPct val="150000"/>
              </a:lnSpc>
              <a:buFont typeface="+mj-lt"/>
              <a:buAutoNum type="arabicPeriod"/>
            </a:pPr>
            <a:endParaRPr lang="en-US" dirty="0">
              <a:solidFill>
                <a:schemeClr val="tx2">
                  <a:lumMod val="75000"/>
                </a:schemeClr>
              </a:solidFill>
            </a:endParaRPr>
          </a:p>
          <a:p>
            <a:pPr marL="342900" indent="-342900" algn="just">
              <a:lnSpc>
                <a:spcPct val="150000"/>
              </a:lnSpc>
              <a:buFont typeface="+mj-lt"/>
              <a:buAutoNum type="arabicPeriod"/>
            </a:pPr>
            <a:r>
              <a:rPr lang="en-US" dirty="0">
                <a:solidFill>
                  <a:schemeClr val="tx2">
                    <a:lumMod val="75000"/>
                  </a:schemeClr>
                </a:solidFill>
              </a:rPr>
              <a:t>          </a:t>
            </a:r>
            <a:r>
              <a:rPr lang="en-US" dirty="0" err="1">
                <a:solidFill>
                  <a:schemeClr val="tx2">
                    <a:lumMod val="75000"/>
                  </a:schemeClr>
                </a:solidFill>
              </a:rPr>
              <a:t>Büyükipekci</a:t>
            </a:r>
            <a:r>
              <a:rPr lang="en-US" dirty="0">
                <a:solidFill>
                  <a:schemeClr val="tx2">
                    <a:lumMod val="75000"/>
                  </a:schemeClr>
                </a:solidFill>
              </a:rPr>
              <a:t>, S. and </a:t>
            </a:r>
            <a:r>
              <a:rPr lang="en-US" dirty="0" err="1">
                <a:solidFill>
                  <a:schemeClr val="tx2">
                    <a:lumMod val="75000"/>
                  </a:schemeClr>
                </a:solidFill>
              </a:rPr>
              <a:t>Topkara</a:t>
            </a:r>
            <a:r>
              <a:rPr lang="en-US" dirty="0">
                <a:solidFill>
                  <a:schemeClr val="tx2">
                    <a:lumMod val="75000"/>
                  </a:schemeClr>
                </a:solidFill>
              </a:rPr>
              <a:t>, S.N., 2025. Integration of automation systems into </a:t>
            </a:r>
            <a:r>
              <a:rPr lang="en-US" dirty="0" err="1">
                <a:solidFill>
                  <a:schemeClr val="tx2">
                    <a:lumMod val="75000"/>
                  </a:schemeClr>
                </a:solidFill>
              </a:rPr>
              <a:t>erp</a:t>
            </a:r>
            <a:r>
              <a:rPr lang="en-US" dirty="0">
                <a:solidFill>
                  <a:schemeClr val="tx2">
                    <a:lumMod val="75000"/>
                  </a:schemeClr>
                </a:solidFill>
              </a:rPr>
              <a:t> system in tourism enterprises: Konya province example. </a:t>
            </a:r>
            <a:r>
              <a:rPr lang="en-US" dirty="0" err="1">
                <a:solidFill>
                  <a:schemeClr val="tx2">
                    <a:lumMod val="75000"/>
                  </a:schemeClr>
                </a:solidFill>
              </a:rPr>
              <a:t>Çatalhöyük</a:t>
            </a:r>
            <a:r>
              <a:rPr lang="en-US" dirty="0">
                <a:solidFill>
                  <a:schemeClr val="tx2">
                    <a:lumMod val="75000"/>
                  </a:schemeClr>
                </a:solidFill>
              </a:rPr>
              <a:t> International Journal of Tourism Research, 1, pp.18-34.</a:t>
            </a:r>
          </a:p>
        </p:txBody>
      </p:sp>
      <p:sp>
        <p:nvSpPr>
          <p:cNvPr id="3" name="TextBox 2">
            <a:extLst>
              <a:ext uri="{FF2B5EF4-FFF2-40B4-BE49-F238E27FC236}">
                <a16:creationId xmlns:a16="http://schemas.microsoft.com/office/drawing/2014/main" id="{64A98BA5-42A5-37D7-A29F-6F4D0E0D23B3}"/>
              </a:ext>
            </a:extLst>
          </p:cNvPr>
          <p:cNvSpPr txBox="1"/>
          <p:nvPr/>
        </p:nvSpPr>
        <p:spPr>
          <a:xfrm>
            <a:off x="1686560" y="224188"/>
            <a:ext cx="3291840" cy="584775"/>
          </a:xfrm>
          <a:prstGeom prst="rect">
            <a:avLst/>
          </a:prstGeom>
          <a:noFill/>
        </p:spPr>
        <p:txBody>
          <a:bodyPr wrap="square" rtlCol="0">
            <a:spAutoFit/>
          </a:bodyPr>
          <a:lstStyle/>
          <a:p>
            <a:r>
              <a:rPr lang="en-GB" sz="3200" b="1" dirty="0">
                <a:solidFill>
                  <a:srgbClr val="0070C0"/>
                </a:solidFill>
              </a:rPr>
              <a:t>References</a:t>
            </a:r>
          </a:p>
        </p:txBody>
      </p:sp>
      <p:cxnSp>
        <p:nvCxnSpPr>
          <p:cNvPr id="5" name="Straight Connector 4">
            <a:extLst>
              <a:ext uri="{FF2B5EF4-FFF2-40B4-BE49-F238E27FC236}">
                <a16:creationId xmlns:a16="http://schemas.microsoft.com/office/drawing/2014/main" id="{8060B1C2-D0FC-1B25-00F8-627A1942A2EA}"/>
              </a:ext>
            </a:extLst>
          </p:cNvPr>
          <p:cNvCxnSpPr/>
          <p:nvPr/>
        </p:nvCxnSpPr>
        <p:spPr>
          <a:xfrm>
            <a:off x="518160" y="711200"/>
            <a:ext cx="0" cy="5630223"/>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2728BCB-1D5A-7D02-BBC7-2E9854710D9F}"/>
              </a:ext>
            </a:extLst>
          </p:cNvPr>
          <p:cNvCxnSpPr>
            <a:cxnSpLocks/>
          </p:cNvCxnSpPr>
          <p:nvPr/>
        </p:nvCxnSpPr>
        <p:spPr>
          <a:xfrm flipH="1">
            <a:off x="518160" y="6341423"/>
            <a:ext cx="11673840"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59007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chnological background">
            <a:extLst>
              <a:ext uri="{FF2B5EF4-FFF2-40B4-BE49-F238E27FC236}">
                <a16:creationId xmlns:a16="http://schemas.microsoft.com/office/drawing/2014/main" id="{C21B49A3-F54D-BDC8-D2C0-9E98F8934433}"/>
              </a:ext>
            </a:extLst>
          </p:cNvPr>
          <p:cNvPicPr>
            <a:picLocks noChangeAspect="1"/>
          </p:cNvPicPr>
          <p:nvPr/>
        </p:nvPicPr>
        <p:blipFill>
          <a:blip r:embed="rId2">
            <a:alphaModFix amt="70000"/>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6" name="TextBox 5">
            <a:extLst>
              <a:ext uri="{FF2B5EF4-FFF2-40B4-BE49-F238E27FC236}">
                <a16:creationId xmlns:a16="http://schemas.microsoft.com/office/drawing/2014/main" id="{DD318494-A801-E128-6BBF-7E5537E730D3}"/>
              </a:ext>
            </a:extLst>
          </p:cNvPr>
          <p:cNvSpPr txBox="1"/>
          <p:nvPr/>
        </p:nvSpPr>
        <p:spPr>
          <a:xfrm rot="10800000" flipV="1">
            <a:off x="1032075" y="1483755"/>
            <a:ext cx="10450010" cy="3890489"/>
          </a:xfrm>
          <a:prstGeom prst="rect">
            <a:avLst/>
          </a:prstGeom>
          <a:noFill/>
          <a:ln>
            <a:noFill/>
          </a:ln>
          <a:effectLst>
            <a:softEdge rad="63500"/>
          </a:effectLst>
        </p:spPr>
        <p:txBody>
          <a:bodyPr wrap="square" rtlCol="0">
            <a:spAutoFit/>
          </a:bodyPr>
          <a:lstStyle/>
          <a:p>
            <a:pPr>
              <a:lnSpc>
                <a:spcPct val="150000"/>
              </a:lnSpc>
            </a:pPr>
            <a:r>
              <a:rPr lang="en-GB" sz="2800" dirty="0">
                <a:solidFill>
                  <a:schemeClr val="bg1"/>
                </a:solidFill>
              </a:rPr>
              <a:t>   For a growing business, the strongest recommendation is to adopt a scalable , integrated </a:t>
            </a:r>
            <a:r>
              <a:rPr lang="en-GB" sz="2800" b="1" dirty="0">
                <a:solidFill>
                  <a:schemeClr val="bg1"/>
                </a:solidFill>
              </a:rPr>
              <a:t>CRM</a:t>
            </a:r>
            <a:r>
              <a:rPr lang="en-GB" sz="2800" dirty="0">
                <a:solidFill>
                  <a:schemeClr val="bg1"/>
                </a:solidFill>
              </a:rPr>
              <a:t> platform, with </a:t>
            </a:r>
            <a:r>
              <a:rPr lang="en-GB" sz="2800" b="1" dirty="0">
                <a:solidFill>
                  <a:schemeClr val="bg1"/>
                </a:solidFill>
              </a:rPr>
              <a:t>Salesforce</a:t>
            </a:r>
            <a:r>
              <a:rPr lang="en-GB" sz="2800" dirty="0">
                <a:solidFill>
                  <a:schemeClr val="bg1"/>
                </a:solidFill>
              </a:rPr>
              <a:t> as the preferred choice. It offer the best balance of functionality, automation, analytics, and long-term growth potential compared with Zoho or HubSpot, and it integrate smoothly with future ERP expansion.</a:t>
            </a:r>
          </a:p>
        </p:txBody>
      </p:sp>
      <p:sp>
        <p:nvSpPr>
          <p:cNvPr id="5" name="TextBox 4">
            <a:extLst>
              <a:ext uri="{FF2B5EF4-FFF2-40B4-BE49-F238E27FC236}">
                <a16:creationId xmlns:a16="http://schemas.microsoft.com/office/drawing/2014/main" id="{53839E20-B69E-401C-E6FD-928A5AE79DF2}"/>
              </a:ext>
            </a:extLst>
          </p:cNvPr>
          <p:cNvSpPr txBox="1"/>
          <p:nvPr/>
        </p:nvSpPr>
        <p:spPr>
          <a:xfrm>
            <a:off x="3599726" y="653969"/>
            <a:ext cx="4294207" cy="923330"/>
          </a:xfrm>
          <a:prstGeom prst="rect">
            <a:avLst/>
          </a:prstGeom>
          <a:noFill/>
          <a:ln>
            <a:noFill/>
          </a:ln>
        </p:spPr>
        <p:txBody>
          <a:bodyPr wrap="square" rtlCol="0">
            <a:spAutoFit/>
          </a:bodyPr>
          <a:lstStyle/>
          <a:p>
            <a:r>
              <a:rPr lang="en-GB" sz="5400" b="1" dirty="0">
                <a:solidFill>
                  <a:schemeClr val="bg1"/>
                </a:solidFill>
              </a:rPr>
              <a:t> Conclusion</a:t>
            </a:r>
          </a:p>
        </p:txBody>
      </p:sp>
    </p:spTree>
    <p:extLst>
      <p:ext uri="{BB962C8B-B14F-4D97-AF65-F5344CB8AC3E}">
        <p14:creationId xmlns:p14="http://schemas.microsoft.com/office/powerpoint/2010/main" val="39492500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C0A2FD-9F93-61A2-3E5A-D26AAAB067E2}"/>
              </a:ext>
            </a:extLst>
          </p:cNvPr>
          <p:cNvSpPr txBox="1"/>
          <p:nvPr/>
        </p:nvSpPr>
        <p:spPr>
          <a:xfrm>
            <a:off x="0" y="1991425"/>
            <a:ext cx="12192000" cy="2400657"/>
          </a:xfrm>
          <a:prstGeom prst="rect">
            <a:avLst/>
          </a:prstGeom>
          <a:solidFill>
            <a:schemeClr val="accent1">
              <a:lumMod val="20000"/>
              <a:lumOff val="80000"/>
              <a:alpha val="78000"/>
            </a:schemeClr>
          </a:solidFill>
        </p:spPr>
        <p:txBody>
          <a:bodyPr wrap="square" rtlCol="0">
            <a:spAutoFit/>
          </a:bodyPr>
          <a:lstStyle/>
          <a:p>
            <a:r>
              <a:rPr lang="en-GB" sz="7200" b="1" dirty="0">
                <a:solidFill>
                  <a:schemeClr val="tx2">
                    <a:lumMod val="75000"/>
                  </a:schemeClr>
                </a:solidFill>
              </a:rPr>
              <a:t>      </a:t>
            </a:r>
            <a:r>
              <a:rPr lang="en-GB" sz="12000" b="1" dirty="0">
                <a:solidFill>
                  <a:schemeClr val="tx2">
                    <a:lumMod val="75000"/>
                  </a:schemeClr>
                </a:solidFill>
              </a:rPr>
              <a:t>Thank</a:t>
            </a:r>
            <a:r>
              <a:rPr lang="en-GB" sz="15000" b="1" dirty="0">
                <a:solidFill>
                  <a:schemeClr val="bg1"/>
                </a:solidFill>
              </a:rPr>
              <a:t> </a:t>
            </a:r>
            <a:r>
              <a:rPr lang="en-GB" sz="12000" b="1" dirty="0">
                <a:solidFill>
                  <a:schemeClr val="tx2">
                    <a:lumMod val="75000"/>
                  </a:schemeClr>
                </a:solidFill>
              </a:rPr>
              <a:t>you</a:t>
            </a:r>
          </a:p>
        </p:txBody>
      </p:sp>
    </p:spTree>
    <p:extLst>
      <p:ext uri="{BB962C8B-B14F-4D97-AF65-F5344CB8AC3E}">
        <p14:creationId xmlns:p14="http://schemas.microsoft.com/office/powerpoint/2010/main" val="2532365388"/>
      </p:ext>
    </p:extLst>
  </p:cSld>
  <p:clrMapOvr>
    <a:masterClrMapping/>
  </p:clrMapOvr>
</p:sld>
</file>

<file path=ppt/theme/theme1.xml><?xml version="1.0" encoding="utf-8"?>
<a:theme xmlns:a="http://schemas.openxmlformats.org/drawingml/2006/main" name="Cover and End Slide Master">
  <a:themeElements>
    <a:clrScheme name="ALLPPT COLOR - 104">
      <a:dk1>
        <a:sysClr val="windowText" lastClr="000000"/>
      </a:dk1>
      <a:lt1>
        <a:sysClr val="window" lastClr="FFFFFF"/>
      </a:lt1>
      <a:dk2>
        <a:srgbClr val="1F497D"/>
      </a:dk2>
      <a:lt2>
        <a:srgbClr val="EEECE1"/>
      </a:lt2>
      <a:accent1>
        <a:srgbClr val="196491"/>
      </a:accent1>
      <a:accent2>
        <a:srgbClr val="0587AF"/>
      </a:accent2>
      <a:accent3>
        <a:srgbClr val="19A5BE"/>
      </a:accent3>
      <a:accent4>
        <a:srgbClr val="53C3CD"/>
      </a:accent4>
      <a:accent5>
        <a:srgbClr val="5AB4C1"/>
      </a:accent5>
      <a:accent6>
        <a:srgbClr val="1A8EA9"/>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 COLOR - 104">
      <a:dk1>
        <a:sysClr val="windowText" lastClr="000000"/>
      </a:dk1>
      <a:lt1>
        <a:sysClr val="window" lastClr="FFFFFF"/>
      </a:lt1>
      <a:dk2>
        <a:srgbClr val="1F497D"/>
      </a:dk2>
      <a:lt2>
        <a:srgbClr val="EEECE1"/>
      </a:lt2>
      <a:accent1>
        <a:srgbClr val="196491"/>
      </a:accent1>
      <a:accent2>
        <a:srgbClr val="0587AF"/>
      </a:accent2>
      <a:accent3>
        <a:srgbClr val="19A5BE"/>
      </a:accent3>
      <a:accent4>
        <a:srgbClr val="53C3CD"/>
      </a:accent4>
      <a:accent5>
        <a:srgbClr val="5AB4C1"/>
      </a:accent5>
      <a:accent6>
        <a:srgbClr val="1A8EA9"/>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LOR">
      <a:dk1>
        <a:sysClr val="windowText" lastClr="000000"/>
      </a:dk1>
      <a:lt1>
        <a:sysClr val="window" lastClr="FFFFFF"/>
      </a:lt1>
      <a:dk2>
        <a:srgbClr val="44546A"/>
      </a:dk2>
      <a:lt2>
        <a:srgbClr val="E7E6E6"/>
      </a:lt2>
      <a:accent1>
        <a:srgbClr val="8AC7D3"/>
      </a:accent1>
      <a:accent2>
        <a:srgbClr val="307689"/>
      </a:accent2>
      <a:accent3>
        <a:srgbClr val="F7C76A"/>
      </a:accent3>
      <a:accent4>
        <a:srgbClr val="F47758"/>
      </a:accent4>
      <a:accent5>
        <a:srgbClr val="C1C3C4"/>
      </a:accent5>
      <a:accent6>
        <a:srgbClr val="506272"/>
      </a:accent6>
      <a:hlink>
        <a:srgbClr val="000000"/>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14931</TotalTime>
  <Words>2644</Words>
  <Application>Microsoft Office PowerPoint</Application>
  <PresentationFormat>Widescreen</PresentationFormat>
  <Paragraphs>315</Paragraphs>
  <Slides>34</Slides>
  <Notes>2</Notes>
  <HiddenSlides>1</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34</vt:i4>
      </vt:variant>
    </vt:vector>
  </HeadingPairs>
  <TitlesOfParts>
    <vt:vector size="40" baseType="lpstr">
      <vt:lpstr>Aptos</vt:lpstr>
      <vt:lpstr>Arial</vt:lpstr>
      <vt:lpstr>Times New Roman</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Customer Relationship Management:                                     HubSpot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Daniela Gabriela Vlad</cp:lastModifiedBy>
  <cp:revision>125</cp:revision>
  <dcterms:created xsi:type="dcterms:W3CDTF">2019-01-14T06:35:35Z</dcterms:created>
  <dcterms:modified xsi:type="dcterms:W3CDTF">2026-03-17T17:51:31Z</dcterms:modified>
</cp:coreProperties>
</file>