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4"/>
  </p:notesMasterIdLst>
  <p:sldIdLst>
    <p:sldId id="256" r:id="rId2"/>
    <p:sldId id="257" r:id="rId3"/>
    <p:sldId id="258" r:id="rId4"/>
    <p:sldId id="260" r:id="rId5"/>
    <p:sldId id="261" r:id="rId6"/>
    <p:sldId id="309" r:id="rId7"/>
    <p:sldId id="310" r:id="rId8"/>
    <p:sldId id="311" r:id="rId9"/>
    <p:sldId id="312" r:id="rId10"/>
    <p:sldId id="313" r:id="rId11"/>
    <p:sldId id="314" r:id="rId12"/>
    <p:sldId id="308" r:id="rId13"/>
    <p:sldId id="270" r:id="rId14"/>
    <p:sldId id="259" r:id="rId15"/>
    <p:sldId id="315" r:id="rId16"/>
    <p:sldId id="317" r:id="rId17"/>
    <p:sldId id="318" r:id="rId18"/>
    <p:sldId id="319" r:id="rId19"/>
    <p:sldId id="320" r:id="rId20"/>
    <p:sldId id="263" r:id="rId21"/>
    <p:sldId id="264" r:id="rId22"/>
    <p:sldId id="265" r:id="rId23"/>
    <p:sldId id="273" r:id="rId24"/>
    <p:sldId id="274" r:id="rId25"/>
    <p:sldId id="276" r:id="rId26"/>
    <p:sldId id="306" r:id="rId27"/>
    <p:sldId id="277" r:id="rId28"/>
    <p:sldId id="280" r:id="rId29"/>
    <p:sldId id="279" r:id="rId30"/>
    <p:sldId id="281" r:id="rId31"/>
    <p:sldId id="307" r:id="rId32"/>
    <p:sldId id="335" r:id="rId33"/>
    <p:sldId id="334" r:id="rId34"/>
    <p:sldId id="333" r:id="rId35"/>
    <p:sldId id="283" r:id="rId36"/>
    <p:sldId id="332" r:id="rId37"/>
    <p:sldId id="331" r:id="rId38"/>
    <p:sldId id="285" r:id="rId39"/>
    <p:sldId id="304" r:id="rId40"/>
    <p:sldId id="305" r:id="rId41"/>
    <p:sldId id="288" r:id="rId42"/>
    <p:sldId id="289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23058-F5D0-43EC-BC9C-23A2BDD9465C}" v="133" dt="2023-02-13T17:28:17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Private</a:t>
          </a:r>
          <a:endParaRPr lang="en-US" sz="17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Between state and individual </a:t>
          </a:r>
          <a:endParaRPr lang="en-US" sz="17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Supreme court is the last court for civil cases. </a:t>
          </a:r>
          <a:endParaRPr lang="en-US" sz="17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Constitutional and administrative roles. </a:t>
          </a:r>
          <a:endParaRPr lang="en-US" sz="17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day to day actions, omissions and decisions. </a:t>
          </a:r>
          <a:endParaRPr lang="en-US" sz="17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procedural requirements and common law rules of natural justice and must adhere to the Human Rights Act 1998. </a:t>
          </a:r>
          <a:endParaRPr lang="en-US" sz="1700" kern="1200"/>
        </a:p>
      </dsp:txBody>
      <dsp:txXfrm>
        <a:off x="0" y="3029242"/>
        <a:ext cx="10554574" cy="60549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Limited people who can vote. </a:t>
          </a:r>
          <a:endParaRPr lang="en-US" sz="23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Mechanisms to elect- named individuals on a ballot paper or political parties. </a:t>
          </a:r>
          <a:endParaRPr lang="en-US" sz="23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Whoever gets the most votes will be successful. </a:t>
          </a:r>
          <a:endParaRPr lang="en-US" sz="2300" kern="1200"/>
        </a:p>
      </dsp:txBody>
      <dsp:txXfrm>
        <a:off x="7640676" y="951819"/>
        <a:ext cx="2857818" cy="177441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5/28/2024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5/28/2024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6.xml"/><Relationship Id="rId12" Type="http://schemas.openxmlformats.org/officeDocument/2006/relationships/image" Target="../media/image5.png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11" Type="http://schemas.microsoft.com/office/2007/relationships/diagramDrawing" Target="../diagrams/drawing6.xml"/><Relationship Id="rId5" Type="http://schemas.microsoft.com/office/2007/relationships/hdphoto" Target="../media/hdphoto2.wdp"/><Relationship Id="rId10" Type="http://schemas.openxmlformats.org/officeDocument/2006/relationships/diagramColors" Target="../diagrams/colors6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1.xml"/><Relationship Id="rId12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11" Type="http://schemas.microsoft.com/office/2007/relationships/diagramDrawing" Target="../diagrams/drawing11.xml"/><Relationship Id="rId5" Type="http://schemas.microsoft.com/office/2007/relationships/hdphoto" Target="../media/hdphoto2.wdp"/><Relationship Id="rId10" Type="http://schemas.openxmlformats.org/officeDocument/2006/relationships/diagramColors" Target="../diagrams/colors11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3.xml"/><Relationship Id="rId12" Type="http://schemas.openxmlformats.org/officeDocument/2006/relationships/image" Target="../media/image5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11" Type="http://schemas.microsoft.com/office/2007/relationships/diagramDrawing" Target="../diagrams/drawing13.xml"/><Relationship Id="rId5" Type="http://schemas.microsoft.com/office/2007/relationships/hdphoto" Target="../media/hdphoto2.wdp"/><Relationship Id="rId10" Type="http://schemas.openxmlformats.org/officeDocument/2006/relationships/diagramColors" Target="../diagrams/colors13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://www.antiquesandteacups.info/2013/11/prince-charles-turns-65-on-nov-14th.html" TargetMode="External"/><Relationship Id="rId5" Type="http://schemas.openxmlformats.org/officeDocument/2006/relationships/image" Target="../media/image20.jp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5.png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0.m4a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5.png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5.png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24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6.svg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25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0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microsoft.com/office/2007/relationships/diagramDrawing" Target="../diagrams/drawing20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2.png"/><Relationship Id="rId11" Type="http://schemas.openxmlformats.org/officeDocument/2006/relationships/diagramColors" Target="../diagrams/colors20.xml"/><Relationship Id="rId5" Type="http://schemas.microsoft.com/office/2007/relationships/hdphoto" Target="../media/hdphoto2.wdp"/><Relationship Id="rId10" Type="http://schemas.openxmlformats.org/officeDocument/2006/relationships/diagramQuickStyle" Target="../diagrams/quickStyle20.xml"/><Relationship Id="rId4" Type="http://schemas.openxmlformats.org/officeDocument/2006/relationships/image" Target="../media/image4.png"/><Relationship Id="rId9" Type="http://schemas.openxmlformats.org/officeDocument/2006/relationships/diagramLayout" Target="../diagrams/layout20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1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microsoft.com/office/2007/relationships/diagramDrawing" Target="../diagrams/drawing21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2.png"/><Relationship Id="rId11" Type="http://schemas.openxmlformats.org/officeDocument/2006/relationships/diagramColors" Target="../diagrams/colors21.xml"/><Relationship Id="rId5" Type="http://schemas.microsoft.com/office/2007/relationships/hdphoto" Target="../media/hdphoto2.wdp"/><Relationship Id="rId10" Type="http://schemas.openxmlformats.org/officeDocument/2006/relationships/diagramQuickStyle" Target="../diagrams/quickStyle21.xml"/><Relationship Id="rId4" Type="http://schemas.openxmlformats.org/officeDocument/2006/relationships/image" Target="../media/image4.png"/><Relationship Id="rId9" Type="http://schemas.openxmlformats.org/officeDocument/2006/relationships/diagramLayout" Target="../diagrams/layout21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it back to the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76C685-EB9D-C515-2642-633B6369F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898" y="6049992"/>
            <a:ext cx="688676" cy="68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07"/>
    </mc:Choice>
    <mc:Fallback xmlns="">
      <p:transition spd="slow" advTm="16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2962E4-AC05-6BE2-629E-07F95D2C7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04157" y="5894717"/>
            <a:ext cx="757687" cy="7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67"/>
    </mc:Choice>
    <mc:Fallback xmlns="">
      <p:transition spd="slow" advTm="27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0E6553-A287-ADAB-0A0B-B6926F3964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902" y="5917721"/>
            <a:ext cx="717430" cy="71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04"/>
    </mc:Choice>
    <mc:Fallback xmlns="">
      <p:transition spd="slow" advTm="1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4C32D3-7772-C0B5-899B-F632FA7F8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6648" y="5957977"/>
            <a:ext cx="659921" cy="65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33"/>
    </mc:Choice>
    <mc:Fallback xmlns="">
      <p:transition spd="slow" advTm="53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EBCA15-A67A-C0CE-F964-AABACFE540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636" y="6072996"/>
            <a:ext cx="648419" cy="64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8"/>
    </mc:Choice>
    <mc:Fallback xmlns="">
      <p:transition spd="slow" advTm="5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95D635-93CD-8006-A181-B5820A7BE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1154" y="5946475"/>
            <a:ext cx="728932" cy="72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70"/>
    </mc:Choice>
    <mc:Fallback xmlns="">
      <p:transition spd="slow" advTm="27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64CDA1-0EE8-84D1-2C75-E22A0582F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42" y="6154267"/>
            <a:ext cx="538393" cy="538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71"/>
    </mc:Choice>
    <mc:Fallback xmlns="">
      <p:transition spd="slow" advTm="25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54"/>
    </mc:Choice>
    <mc:Fallback xmlns="">
      <p:transition spd="slow" advTm="3455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9774F5-B100-40E9-3ECB-5B91E9453F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7894" y="6119004"/>
            <a:ext cx="648418" cy="648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47"/>
    </mc:Choice>
    <mc:Fallback xmlns="">
      <p:transition spd="slow" advTm="39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BAA133-0BC9-624E-EC31-FDB9E32807B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76.5531999999999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7468" y="5963728"/>
            <a:ext cx="753345" cy="7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46"/>
    </mc:Choice>
    <mc:Fallback xmlns="">
      <p:transition spd="slow" advTm="47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1F1396-1F98-D8FC-7A52-F583FCB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5894716"/>
            <a:ext cx="612476" cy="612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04"/>
    </mc:Choice>
    <mc:Fallback xmlns="">
      <p:transition spd="slow" advTm="3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945965-9E86-FF58-27FF-154DE7080A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1154" y="5917721"/>
            <a:ext cx="820947" cy="82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36"/>
    </mc:Choice>
    <mc:Fallback xmlns="">
      <p:transition spd="slow" advTm="24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F769AA-F179-7D62-89DE-4D398AF99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5907656"/>
            <a:ext cx="687238" cy="68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0"/>
    </mc:Choice>
    <mc:Fallback xmlns="">
      <p:transition spd="slow" advTm="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310572-C314-10D6-0DC5-B51672B14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5" y="6172200"/>
            <a:ext cx="508959" cy="50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83"/>
    </mc:Choice>
    <mc:Fallback xmlns="">
      <p:transition spd="slow" advTm="19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5E8BD7-5C98-A96C-33D2-FA245D242E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3645" y="5763884"/>
            <a:ext cx="848263" cy="8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D5700B-C270-0325-A966-E13286226E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09868" y="6057112"/>
            <a:ext cx="629769" cy="62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37"/>
    </mc:Choice>
    <mc:Fallback xmlns="">
      <p:transition spd="slow" advTm="18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0847D2-A2DD-FB0B-129F-59AD7E0CC9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135" y="5526657"/>
            <a:ext cx="1264285" cy="126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44"/>
    </mc:Choice>
    <mc:Fallback xmlns="">
      <p:transition spd="slow" advTm="27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70C8DD-2AB0-1C36-1090-B22B68080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80675" y="6165011"/>
            <a:ext cx="445670" cy="44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58"/>
    </mc:Choice>
    <mc:Fallback xmlns="">
      <p:transition spd="slow" advTm="19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A82CCE-8C28-E1DF-A224-DD46F4E11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0674" y="6148688"/>
            <a:ext cx="538193" cy="53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23"/>
    </mc:Choice>
    <mc:Fallback xmlns="">
      <p:transition spd="slow" advTm="36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ECC743-53FE-6F00-0D75-7AD6755BB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894" y="5809890"/>
            <a:ext cx="831012" cy="831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68"/>
    </mc:Choice>
    <mc:Fallback xmlns="">
      <p:transition spd="slow" advTm="11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2D616F-C4C8-2F09-54C8-FE998DA9550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212.19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660" y="5704936"/>
            <a:ext cx="1033732" cy="103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94"/>
    </mc:Choice>
    <mc:Fallback xmlns="">
      <p:transition spd="slow" advTm="15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935F97-0FD7-C5AF-FE63-89DD0908E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6905" y="5520906"/>
            <a:ext cx="895709" cy="89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43"/>
    </mc:Choice>
    <mc:Fallback xmlns="">
      <p:transition spd="slow" advTm="13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3E90-C690-1A16-50DC-5CC71BB3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Charges with law making. </a:t>
            </a:r>
          </a:p>
          <a:p>
            <a:r>
              <a:rPr lang="en-GB" dirty="0"/>
              <a:t>Scrutinising a bill. </a:t>
            </a:r>
          </a:p>
          <a:p>
            <a:r>
              <a:rPr lang="en-GB" dirty="0"/>
              <a:t>Hold the executive to account.</a:t>
            </a:r>
          </a:p>
          <a:p>
            <a:r>
              <a:rPr lang="en-GB" dirty="0"/>
              <a:t>Where is parliament? </a:t>
            </a:r>
          </a:p>
          <a:p>
            <a:r>
              <a:rPr lang="en-GB" dirty="0"/>
              <a:t>Includes the lower chamber which is the house of commons who are voted for in a general election. </a:t>
            </a:r>
          </a:p>
          <a:p>
            <a:r>
              <a:rPr lang="en-GB" dirty="0"/>
              <a:t>Upper chamber which is the house of lords.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788132-0921-FE81-BB88-B47FE90F73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660" y="5704936"/>
            <a:ext cx="935966" cy="93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32"/>
    </mc:Choice>
    <mc:Fallback xmlns="">
      <p:transition spd="slow" advTm="3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905DA4-2B6E-30BA-F678-B37B7C710F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2318" y="5817379"/>
            <a:ext cx="832591" cy="83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878"/>
    </mc:Choice>
    <mc:Fallback xmlns="">
      <p:transition spd="slow" advTm="87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8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0133EC-D211-9A65-C385-CCA1BFF40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5430328"/>
            <a:ext cx="1279585" cy="127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15"/>
    </mc:Choice>
    <mc:Fallback xmlns="">
      <p:transition spd="slow" advTm="6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29C664-D690-C3C6-3A22-59619A7EB6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151" y="5792638"/>
            <a:ext cx="911524" cy="91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69"/>
    </mc:Choice>
    <mc:Fallback xmlns="">
      <p:transition spd="slow" advTm="14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47072E-33A7-8260-60D9-87B9C34DE7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588" y="6055948"/>
            <a:ext cx="588412" cy="58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63"/>
    </mc:Choice>
    <mc:Fallback xmlns="">
      <p:transition spd="slow" advTm="55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CE92D5-4051-91DB-CA7B-575BCE682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9715" y="5061155"/>
            <a:ext cx="1415845" cy="141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57"/>
    </mc:Choice>
    <mc:Fallback xmlns="">
      <p:transition spd="slow" advTm="2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927511-CE35-86B5-66B3-ED38D4C7FF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4" y="5683370"/>
            <a:ext cx="969034" cy="96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02"/>
    </mc:Choice>
    <mc:Fallback xmlns="">
      <p:transition spd="slow" advTm="34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D1BA74-CB98-70B2-EE83-4F4A6F61A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6" y="5660366"/>
            <a:ext cx="1061049" cy="106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14"/>
    </mc:Choice>
    <mc:Fallback xmlns="">
      <p:transition spd="slow" advTm="62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F03881-2668-E968-8E8B-A8B9C1E564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92" y="5965165"/>
            <a:ext cx="744748" cy="74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22"/>
    </mc:Choice>
    <mc:Fallback xmlns="">
      <p:transition spd="slow" advTm="53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9B7F88-3DC8-F2B1-3FCC-0639ECB927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150" y="5654443"/>
            <a:ext cx="911697" cy="91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60"/>
    </mc:Choice>
    <mc:Fallback xmlns="">
      <p:transition spd="slow" advTm="18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be removed during the term. </a:t>
            </a:r>
          </a:p>
          <a:p>
            <a:pPr>
              <a:lnSpc>
                <a:spcPct val="200000"/>
              </a:lnSpc>
            </a:pPr>
            <a:r>
              <a:rPr lang="en-GB" dirty="0"/>
              <a:t>Appointed by the king using their royal prerogative. </a:t>
            </a:r>
          </a:p>
          <a:p>
            <a:pPr>
              <a:lnSpc>
                <a:spcPct val="200000"/>
              </a:lnSpc>
            </a:pPr>
            <a:r>
              <a:rPr lang="en-GB" dirty="0"/>
              <a:t>Has to win seats in the house of commons.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A6F358-AE5A-5EE9-3DC8-860F247C7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857" y="5388077"/>
            <a:ext cx="1334729" cy="133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57"/>
    </mc:Choice>
    <mc:Fallback xmlns="">
      <p:transition spd="slow" advTm="27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D33F53-1F80-3C73-B3D8-97FD8D63B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660" y="5671695"/>
            <a:ext cx="854188" cy="85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68"/>
    </mc:Choice>
    <mc:Fallback xmlns="">
      <p:transition spd="slow" advTm="9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2A6B9C-CFED-E6DF-BEA5-DF277346A8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415" y="5785449"/>
            <a:ext cx="907211" cy="90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74"/>
    </mc:Choice>
    <mc:Fallback xmlns="">
      <p:transition spd="slow" advTm="66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F997F9-7A7F-635D-FC5C-77542415E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6172" y="5867399"/>
            <a:ext cx="727495" cy="72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31"/>
    </mc:Choice>
    <mc:Fallback xmlns="">
      <p:transition spd="slow" advTm="20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BE34B-6845-6522-3735-6FFDDC18D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8408" y="5934974"/>
            <a:ext cx="694426" cy="69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2"/>
    </mc:Choice>
    <mc:Fallback xmlns="">
      <p:transition spd="slow" advTm="52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8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B86CAB-67CB-AA61-2A51-FCE9F44306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7" y="6142008"/>
            <a:ext cx="501494" cy="50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7"/>
    </mc:Choice>
    <mc:Fallback xmlns="">
      <p:transition spd="slow" advTm="4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E11718-5D2A-7184-CC3C-36FFDA2322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80674" y="5842958"/>
            <a:ext cx="920123" cy="920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35"/>
    </mc:Choice>
    <mc:Fallback xmlns="">
      <p:transition spd="slow" advTm="41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D05029-6899-4293-A91A-31BB4032FB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8665" y="5952226"/>
            <a:ext cx="735655" cy="735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61"/>
    </mc:Choice>
    <mc:Fallback xmlns="">
      <p:transition spd="slow" advTm="18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E3B583-5136-BA9B-16C6-53A029AFD4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2" y="6055743"/>
            <a:ext cx="631167" cy="63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71"/>
    </mc:Choice>
    <mc:Fallback xmlns="">
      <p:transition spd="slow" advTm="15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AE9B50-0E5E-A118-95F2-E1BD75F1C0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41" y="6108940"/>
            <a:ext cx="577969" cy="577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22"/>
    </mc:Choice>
    <mc:Fallback xmlns="">
      <p:transition spd="slow" advTm="6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1279</Words>
  <Application>Microsoft Office PowerPoint</Application>
  <PresentationFormat>Widescreen</PresentationFormat>
  <Paragraphs>183</Paragraphs>
  <Slides>42</Slides>
  <Notes>1</Notes>
  <HiddenSlides>0</HiddenSlides>
  <MMClips>41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Bookman Old Style</vt:lpstr>
      <vt:lpstr>Calibri</vt:lpstr>
      <vt:lpstr>Century Gothic</vt:lpstr>
      <vt:lpstr>Rockwell Extra Bold</vt:lpstr>
      <vt:lpstr>Wingdings</vt:lpstr>
      <vt:lpstr>Wood Type</vt:lpstr>
      <vt:lpstr>Let’s take it back to the start</vt:lpstr>
      <vt:lpstr>Content </vt:lpstr>
      <vt:lpstr>Aims and Learning Objectives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Parliament</vt:lpstr>
      <vt:lpstr>Continued</vt:lpstr>
      <vt:lpstr>What does parliament do?</vt:lpstr>
      <vt:lpstr>Continued </vt:lpstr>
      <vt:lpstr>Scrutiny of parliament</vt:lpstr>
      <vt:lpstr>The Civil Service </vt:lpstr>
      <vt:lpstr>The Government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Lets take a break</vt:lpstr>
      <vt:lpstr>What type of system do we have?</vt:lpstr>
      <vt:lpstr>Key terms from today’s lecture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Zita Draper</cp:lastModifiedBy>
  <cp:revision>5</cp:revision>
  <dcterms:created xsi:type="dcterms:W3CDTF">2023-02-13T09:51:59Z</dcterms:created>
  <dcterms:modified xsi:type="dcterms:W3CDTF">2024-05-28T13:01:24Z</dcterms:modified>
</cp:coreProperties>
</file>