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60" r:id="rId5"/>
    <p:sldId id="267"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B74471-8498-2335-92A2-57D3DC0BAD46}" v="72" dt="2022-03-13T13:25:54.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7" d="100"/>
          <a:sy n="57" d="100"/>
        </p:scale>
        <p:origin x="28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Andreea Dumitru (2025727)" userId="S::2025727@student.uwtsd.ac.uk::05bfe64f-3a62-484d-9d67-79f1b7fc31ae" providerId="AD" clId="Web-{08B74471-8498-2335-92A2-57D3DC0BAD46}"/>
    <pc:docChg chg="modSld">
      <pc:chgData name="Ioana Andreea Dumitru (2025727)" userId="S::2025727@student.uwtsd.ac.uk::05bfe64f-3a62-484d-9d67-79f1b7fc31ae" providerId="AD" clId="Web-{08B74471-8498-2335-92A2-57D3DC0BAD46}" dt="2022-03-13T13:25:50.356" v="69" actId="20577"/>
      <pc:docMkLst>
        <pc:docMk/>
      </pc:docMkLst>
      <pc:sldChg chg="modSp">
        <pc:chgData name="Ioana Andreea Dumitru (2025727)" userId="S::2025727@student.uwtsd.ac.uk::05bfe64f-3a62-484d-9d67-79f1b7fc31ae" providerId="AD" clId="Web-{08B74471-8498-2335-92A2-57D3DC0BAD46}" dt="2022-03-13T13:25:50.356" v="69" actId="20577"/>
        <pc:sldMkLst>
          <pc:docMk/>
          <pc:sldMk cId="1209760139" sldId="257"/>
        </pc:sldMkLst>
        <pc:spChg chg="mod">
          <ac:chgData name="Ioana Andreea Dumitru (2025727)" userId="S::2025727@student.uwtsd.ac.uk::05bfe64f-3a62-484d-9d67-79f1b7fc31ae" providerId="AD" clId="Web-{08B74471-8498-2335-92A2-57D3DC0BAD46}" dt="2022-03-13T13:25:50.356" v="69" actId="20577"/>
          <ac:spMkLst>
            <pc:docMk/>
            <pc:sldMk cId="1209760139" sldId="257"/>
            <ac:spMk id="2" creationId="{25530F79-EADA-42E3-A27B-E30212FFC2F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8623C9-6BA6-4020-B412-5035F6E8C0D9}" type="datetimeFigureOut">
              <a:rPr lang="en-IN" smtClean="0"/>
              <a:t>13-03-2022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F6053A-C2C0-4608-B4D9-EA65AC097DF8}" type="slidenum">
              <a:rPr lang="en-IN" smtClean="0"/>
              <a:t>‹#›</a:t>
            </a:fld>
            <a:endParaRPr lang="en-IN"/>
          </a:p>
        </p:txBody>
      </p:sp>
    </p:spTree>
    <p:extLst>
      <p:ext uri="{BB962C8B-B14F-4D97-AF65-F5344CB8AC3E}">
        <p14:creationId xmlns:p14="http://schemas.microsoft.com/office/powerpoint/2010/main" val="161433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Problem-solving itself is an analytical process that is used to identify several possible solutions to the ultimate situation practically. In addition, making decisions is considered as a part of the problem-solving that solves the complex issues for making the strategic decisions by making the choices of one's own judgement. Those skills are significant for helping individuals for using and resolve such issues that involve critical thinking as well.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2</a:t>
            </a:fld>
            <a:endParaRPr lang="en-IN"/>
          </a:p>
        </p:txBody>
      </p:sp>
    </p:spTree>
    <p:extLst>
      <p:ext uri="{BB962C8B-B14F-4D97-AF65-F5344CB8AC3E}">
        <p14:creationId xmlns:p14="http://schemas.microsoft.com/office/powerpoint/2010/main" val="1172643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Nature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The complex problem is mainly 'absenteeism' that contains the meaning of the habitual non-presence of the employees at their job whereas that non-presence tends to extend that thing that is beyond thinking. But this may be acceptable in the realm of days by carrying out or stating the legitimate causes for making the scheduled vacations, family emergencies and the overall organisational illness (</a:t>
            </a:r>
            <a:r>
              <a:rPr lang="en-GB" sz="1800" dirty="0">
                <a:effectLst/>
                <a:highlight>
                  <a:srgbClr val="FFFFFF"/>
                </a:highlight>
                <a:latin typeface="Arial" panose="020B0604020202020204" pitchFamily="34" charset="0"/>
                <a:ea typeface="Times New Roman" panose="02020603050405020304" pitchFamily="18" charset="0"/>
              </a:rPr>
              <a:t>Simon et al., 2020</a:t>
            </a:r>
            <a:r>
              <a:rPr lang="en-GB" sz="1800" dirty="0">
                <a:effectLst/>
                <a:latin typeface="Arial" panose="020B0604020202020204" pitchFamily="34" charset="0"/>
                <a:ea typeface="Times New Roman" panose="02020603050405020304" pitchFamily="18" charset="0"/>
              </a:rPr>
              <a:t>). It is also a form of withdrawal behaviour that may be costly to both the organisations and the employees for making a perfect relationship between age and absenteeism for showing the desired outcomes that may be dependent upon the used measures of absenteeism.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Impacts on the employees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Absenteeism makes a major impact on the organisational employees as they tend to suffer due to their poor performances and sometimes their workers may be missed and the time may also be less for arranging training and getting the required updates. Henceforth, as this issue leads them to carry out the lower morale within the respective work environment, thus it also reduces the workplace effectiveness so far.</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Impacts of the organisations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Apart from the employees, it also makes an impact on the organisations too by carrying out the critical effects that reduce the individual productivity that lessens the work and makes the work less productive. In addition, the employers should be involved in the root causes that may crat burnout and disengagement for requiring the accommodations. Absenteeism may reduce the workflow by impacting the total productivity of the staff where the frontline employees miss the lots of worlds along with the fewer number of employees (</a:t>
            </a:r>
            <a:r>
              <a:rPr lang="en-GB" sz="1800" dirty="0" err="1">
                <a:effectLst/>
                <a:highlight>
                  <a:srgbClr val="FFFFFF"/>
                </a:highlight>
                <a:latin typeface="Arial" panose="020B0604020202020204" pitchFamily="34" charset="0"/>
                <a:ea typeface="Times New Roman" panose="02020603050405020304" pitchFamily="18" charset="0"/>
              </a:rPr>
              <a:t>Shoesmith</a:t>
            </a:r>
            <a:r>
              <a:rPr lang="en-GB" sz="1800" dirty="0">
                <a:effectLst/>
                <a:highlight>
                  <a:srgbClr val="FFFFFF"/>
                </a:highlight>
                <a:latin typeface="Arial" panose="020B0604020202020204" pitchFamily="34" charset="0"/>
                <a:ea typeface="Times New Roman" panose="02020603050405020304" pitchFamily="18" charset="0"/>
              </a:rPr>
              <a:t> et al., 2020</a:t>
            </a:r>
            <a:r>
              <a:rPr lang="en-GB" sz="1800" dirty="0">
                <a:effectLst/>
                <a:latin typeface="Arial" panose="020B0604020202020204" pitchFamily="34"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3</a:t>
            </a:fld>
            <a:endParaRPr lang="en-IN"/>
          </a:p>
        </p:txBody>
      </p:sp>
    </p:spTree>
    <p:extLst>
      <p:ext uri="{BB962C8B-B14F-4D97-AF65-F5344CB8AC3E}">
        <p14:creationId xmlns:p14="http://schemas.microsoft.com/office/powerpoint/2010/main" val="4225540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Political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 shift in focus creates a differentiated attitude among the organisational employees that also tends to change the method of payment, and due to this fact, the rate of absenteeism is increasing day by day.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Economic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Because of the major impact of the globalisation issues and the innovative accommodations for the overseas workers tend to state the increased rate of absenteeism (</a:t>
            </a:r>
            <a:r>
              <a:rPr lang="en-GB" sz="1800" dirty="0" err="1">
                <a:effectLst/>
                <a:highlight>
                  <a:srgbClr val="FFFFFF"/>
                </a:highlight>
                <a:latin typeface="Arial" panose="020B0604020202020204" pitchFamily="34" charset="0"/>
                <a:ea typeface="Times New Roman" panose="02020603050405020304" pitchFamily="18" charset="0"/>
              </a:rPr>
              <a:t>Yusal</a:t>
            </a:r>
            <a:r>
              <a:rPr lang="en-GB" sz="1800" dirty="0">
                <a:effectLst/>
                <a:highlight>
                  <a:srgbClr val="FFFFFF"/>
                </a:highlight>
                <a:latin typeface="Arial" panose="020B0604020202020204" pitchFamily="34" charset="0"/>
                <a:ea typeface="Times New Roman" panose="02020603050405020304" pitchFamily="18" charset="0"/>
              </a:rPr>
              <a:t> et al., 2021</a:t>
            </a:r>
            <a:r>
              <a:rPr lang="en-GB" sz="1800" dirty="0">
                <a:effectLst/>
                <a:latin typeface="Arial" panose="020B0604020202020204" pitchFamily="34"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4</a:t>
            </a:fld>
            <a:endParaRPr lang="en-IN"/>
          </a:p>
        </p:txBody>
      </p:sp>
    </p:spTree>
    <p:extLst>
      <p:ext uri="{BB962C8B-B14F-4D97-AF65-F5344CB8AC3E}">
        <p14:creationId xmlns:p14="http://schemas.microsoft.com/office/powerpoint/2010/main" val="56767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Social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It is needed to understand the actual variety of the demographics in the respective work; the ace area is much more required for highlighting and addressing the rights of the people.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Technological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As simple recruitment does not tend to increase the rate of absenteeism rather it follows the process of fast and simple communication for gaining the information is overloaded (</a:t>
            </a:r>
            <a:r>
              <a:rPr lang="en-GB" sz="1800" dirty="0">
                <a:effectLst/>
                <a:highlight>
                  <a:srgbClr val="FFFFFF"/>
                </a:highlight>
                <a:latin typeface="Arial" panose="020B0604020202020204" pitchFamily="34" charset="0"/>
                <a:ea typeface="Times New Roman" panose="02020603050405020304" pitchFamily="18" charset="0"/>
              </a:rPr>
              <a:t>Ali &amp; </a:t>
            </a:r>
            <a:r>
              <a:rPr lang="en-GB" sz="1800" dirty="0" err="1">
                <a:effectLst/>
                <a:highlight>
                  <a:srgbClr val="FFFFFF"/>
                </a:highlight>
                <a:latin typeface="Arial" panose="020B0604020202020204" pitchFamily="34" charset="0"/>
                <a:ea typeface="Times New Roman" panose="02020603050405020304" pitchFamily="18" charset="0"/>
              </a:rPr>
              <a:t>Nageeb</a:t>
            </a:r>
            <a:r>
              <a:rPr lang="en-GB" sz="1800" dirty="0">
                <a:effectLst/>
                <a:highlight>
                  <a:srgbClr val="FFFFFF"/>
                </a:highlight>
                <a:latin typeface="Arial" panose="020B0604020202020204" pitchFamily="34" charset="0"/>
                <a:ea typeface="Times New Roman" panose="02020603050405020304" pitchFamily="18" charset="0"/>
              </a:rPr>
              <a:t>, 2020</a:t>
            </a:r>
            <a:r>
              <a:rPr lang="en-GB" sz="1800" dirty="0">
                <a:effectLst/>
                <a:latin typeface="Arial" panose="020B0604020202020204" pitchFamily="34"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5</a:t>
            </a:fld>
            <a:endParaRPr lang="en-IN"/>
          </a:p>
        </p:txBody>
      </p:sp>
    </p:spTree>
    <p:extLst>
      <p:ext uri="{BB962C8B-B14F-4D97-AF65-F5344CB8AC3E}">
        <p14:creationId xmlns:p14="http://schemas.microsoft.com/office/powerpoint/2010/main" val="3001445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Environmental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Remote working leads the workers to an insufficient socio-economic level, where the psychological problem may arise by getting supported or neglected in the respective workplace.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Legal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As the legal responsibility is needed for stating the appropriate verification that also states the reason for it including workplace bullying or harassment, issues relating to the long-term conditions, issues of communication along with the team and the management issues (</a:t>
            </a:r>
            <a:r>
              <a:rPr lang="en-GB" sz="1800" dirty="0">
                <a:effectLst/>
                <a:highlight>
                  <a:srgbClr val="FFFFFF"/>
                </a:highlight>
                <a:latin typeface="Arial" panose="020B0604020202020204" pitchFamily="34" charset="0"/>
                <a:ea typeface="Times New Roman" panose="02020603050405020304" pitchFamily="18" charset="0"/>
              </a:rPr>
              <a:t>Hollingsworth et al., 2021</a:t>
            </a:r>
            <a:r>
              <a:rPr lang="en-GB" sz="1800" dirty="0">
                <a:effectLst/>
                <a:latin typeface="Arial" panose="020B0604020202020204" pitchFamily="34"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6</a:t>
            </a:fld>
            <a:endParaRPr lang="en-IN"/>
          </a:p>
        </p:txBody>
      </p:sp>
    </p:spTree>
    <p:extLst>
      <p:ext uri="{BB962C8B-B14F-4D97-AF65-F5344CB8AC3E}">
        <p14:creationId xmlns:p14="http://schemas.microsoft.com/office/powerpoint/2010/main" val="3120252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Cause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Absenteeism refers to the habitual absence of work that includes workplace harassment, family-related issues, illness and job hunting-related issues where it also tends to create the highest costs for the employees. Besides, it also causes a lack of social engagement, unauthorised vacations, job-related engagements, where the individuals get absent and the appropriate management is unannounced.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Effects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The result of this critical problem, absenteeism, heightens the liabilities of the employees in the form of the additional labour costs where the needs must be endured for covering up the productivity because of the absence of the employees and missing the working hours. Additionally, as it may increase the work pressure on the remaining workforce, thus, later, workplace dissatisfaction may arise other related issues (</a:t>
            </a:r>
            <a:r>
              <a:rPr lang="en-GB" sz="1800" dirty="0" err="1">
                <a:effectLst/>
                <a:highlight>
                  <a:srgbClr val="FFFFFF"/>
                </a:highlight>
                <a:latin typeface="Arial" panose="020B0604020202020204" pitchFamily="34" charset="0"/>
                <a:ea typeface="Times New Roman" panose="02020603050405020304" pitchFamily="18" charset="0"/>
              </a:rPr>
              <a:t>Soergel</a:t>
            </a:r>
            <a:r>
              <a:rPr lang="en-GB" sz="1800" dirty="0">
                <a:effectLst/>
                <a:highlight>
                  <a:srgbClr val="FFFFFF"/>
                </a:highlight>
                <a:latin typeface="Arial" panose="020B0604020202020204" pitchFamily="34" charset="0"/>
                <a:ea typeface="Times New Roman" panose="02020603050405020304" pitchFamily="18" charset="0"/>
              </a:rPr>
              <a:t>, 2018</a:t>
            </a:r>
            <a:r>
              <a:rPr lang="en-GB" sz="1800" dirty="0">
                <a:effectLst/>
                <a:latin typeface="Arial" panose="020B0604020202020204" pitchFamily="34"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7</a:t>
            </a:fld>
            <a:endParaRPr lang="en-IN"/>
          </a:p>
        </p:txBody>
      </p:sp>
    </p:spTree>
    <p:extLst>
      <p:ext uri="{BB962C8B-B14F-4D97-AF65-F5344CB8AC3E}">
        <p14:creationId xmlns:p14="http://schemas.microsoft.com/office/powerpoint/2010/main" val="1825076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Alternative solutions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There are several solutions for removing the issue of absenteeism from the organisational workplace by creating a clear attendance policy and setting the proper expectations level. Providing proper support and reducing the excessive workplace stress may provide the desired feedback to reward regarding the good attendance of the employees. Henceforth, high levels of absenteeism lead to the poorer quality of the work or service because of the enhancement of the usage of the agency and the temporary staff.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Appropriateness of choosing the best solution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Reducing workplace stress can be the best solution to reducing the rate and possibility of absenteeism. The problem relating to workplace stress needs to immediately be mitigated for reducing the rate of absenteeism by encouraging the wellness of the workplace, allowing flexible hours and remote working (</a:t>
            </a:r>
            <a:r>
              <a:rPr lang="en-GB" sz="1800" dirty="0">
                <a:effectLst/>
                <a:highlight>
                  <a:srgbClr val="FFFFFF"/>
                </a:highlight>
                <a:latin typeface="Arial" panose="020B0604020202020204" pitchFamily="34" charset="0"/>
                <a:ea typeface="Times New Roman" panose="02020603050405020304" pitchFamily="18" charset="0"/>
              </a:rPr>
              <a:t>Ashman &amp; </a:t>
            </a:r>
            <a:r>
              <a:rPr lang="en-GB" sz="1800" dirty="0" err="1">
                <a:effectLst/>
                <a:highlight>
                  <a:srgbClr val="FFFFFF"/>
                </a:highlight>
                <a:latin typeface="Arial" panose="020B0604020202020204" pitchFamily="34" charset="0"/>
                <a:ea typeface="Times New Roman" panose="02020603050405020304" pitchFamily="18" charset="0"/>
              </a:rPr>
              <a:t>Cruthers</a:t>
            </a:r>
            <a:r>
              <a:rPr lang="en-GB" sz="1800" dirty="0">
                <a:effectLst/>
                <a:highlight>
                  <a:srgbClr val="FFFFFF"/>
                </a:highlight>
                <a:latin typeface="Arial" panose="020B0604020202020204" pitchFamily="34" charset="0"/>
                <a:ea typeface="Times New Roman" panose="02020603050405020304" pitchFamily="18" charset="0"/>
              </a:rPr>
              <a:t>, 2021</a:t>
            </a:r>
            <a:r>
              <a:rPr lang="en-GB" sz="1800" dirty="0">
                <a:effectLst/>
                <a:latin typeface="Arial" panose="020B0604020202020204" pitchFamily="34" charset="0"/>
                <a:ea typeface="Times New Roman" panose="02020603050405020304" pitchFamily="18" charset="0"/>
              </a:rPr>
              <a:t>). Additionally, by encouraging social activity, creating quiet time, recognising the employees properly and providing also distant counselling to the employees for overcoming the issues of absenteeism.</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8</a:t>
            </a:fld>
            <a:endParaRPr lang="en-IN"/>
          </a:p>
        </p:txBody>
      </p:sp>
    </p:spTree>
    <p:extLst>
      <p:ext uri="{BB962C8B-B14F-4D97-AF65-F5344CB8AC3E}">
        <p14:creationId xmlns:p14="http://schemas.microsoft.com/office/powerpoint/2010/main" val="2063752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It can be concluded that decision-making is important for illustrating the activities of the managers for playing a vital role in making the planning process effectively where the manager tends to make proper plans for deciding the matters so as to acquire the goals of the organisations. Moreover, as resources that need to be used properly must be involved in this regard for performing the desired organisational task, problem-solving also enables the people to identify various opportunities of improving skills for resolving the issues.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6F6053A-C2C0-4608-B4D9-EA65AC097DF8}" type="slidenum">
              <a:rPr lang="en-IN" smtClean="0"/>
              <a:t>9</a:t>
            </a:fld>
            <a:endParaRPr lang="en-IN"/>
          </a:p>
        </p:txBody>
      </p:sp>
    </p:spTree>
    <p:extLst>
      <p:ext uri="{BB962C8B-B14F-4D97-AF65-F5344CB8AC3E}">
        <p14:creationId xmlns:p14="http://schemas.microsoft.com/office/powerpoint/2010/main" val="3438963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C0239-42D3-4DD7-B270-15D8D37CE9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C8367BB-03F0-4F18-839B-BAD09B8636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FFA241F-8DD7-4C7B-89E2-54D3A93C31E4}"/>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5" name="Footer Placeholder 4">
            <a:extLst>
              <a:ext uri="{FF2B5EF4-FFF2-40B4-BE49-F238E27FC236}">
                <a16:creationId xmlns:a16="http://schemas.microsoft.com/office/drawing/2014/main" id="{163831BE-06C1-4373-AF39-134C58BA10C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F01847-351C-4E25-A96C-529C6197BA37}"/>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79780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946E8-FFA4-483B-AD1A-7E473B213B6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8CE32F3-DFF4-4432-8CE0-0D4577694E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93359C3-30A9-416F-8353-0A4222BF49DA}"/>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5" name="Footer Placeholder 4">
            <a:extLst>
              <a:ext uri="{FF2B5EF4-FFF2-40B4-BE49-F238E27FC236}">
                <a16:creationId xmlns:a16="http://schemas.microsoft.com/office/drawing/2014/main" id="{ECB4508C-6716-4F00-B684-CE247363AD6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771C4E9-EB85-4FD2-83C9-A6867DD73EB9}"/>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1877591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EE5E9-E483-4EE0-9324-474327D7DB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0780398-1C3B-4447-AED8-11A918D35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391A56-05C2-48DE-9056-B3D2444213E4}"/>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5" name="Footer Placeholder 4">
            <a:extLst>
              <a:ext uri="{FF2B5EF4-FFF2-40B4-BE49-F238E27FC236}">
                <a16:creationId xmlns:a16="http://schemas.microsoft.com/office/drawing/2014/main" id="{5106D63D-83FD-4723-B803-80B087EF8ED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BEA9FA1-ABA0-42BA-AD3F-9903FBB62190}"/>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507087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716A-4ABF-45F3-8A42-9CA2DD7BB84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B78DAC7-06A5-4A92-909D-492ED9016C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39FBB87-10B1-4A32-829F-258B912871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12843C6-F13B-42E1-AC0E-7137C4339CF4}"/>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6" name="Footer Placeholder 5">
            <a:extLst>
              <a:ext uri="{FF2B5EF4-FFF2-40B4-BE49-F238E27FC236}">
                <a16:creationId xmlns:a16="http://schemas.microsoft.com/office/drawing/2014/main" id="{FE57C514-1E9B-4385-9DD8-B2DDBF2CCE4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8E45CB-1915-4E2F-B692-F1CB1B31C3E4}"/>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491092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A6D1-B711-4B43-B1B9-6C8BDF24750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880A424-D6CE-4375-8425-FE11F1EF56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8E2E6D-D6CB-41CA-A4C0-F0C4232152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2852890-A8E0-49B5-8562-779846ABA4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155E84-06D5-427A-9573-BDFCDF162D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13D32CF-162E-4A8B-AD93-6343ED2B358E}"/>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8" name="Footer Placeholder 7">
            <a:extLst>
              <a:ext uri="{FF2B5EF4-FFF2-40B4-BE49-F238E27FC236}">
                <a16:creationId xmlns:a16="http://schemas.microsoft.com/office/drawing/2014/main" id="{12264B28-D063-4320-B4EC-0AC6D9CE7AB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595415B-5878-4F1A-B72A-9DB060B69FEA}"/>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609168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7C5E1-A269-4F58-8DB2-964D031F136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A59CA9D-41DB-465A-B7F9-EE31C3777A47}"/>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4" name="Footer Placeholder 3">
            <a:extLst>
              <a:ext uri="{FF2B5EF4-FFF2-40B4-BE49-F238E27FC236}">
                <a16:creationId xmlns:a16="http://schemas.microsoft.com/office/drawing/2014/main" id="{45C1F6DB-1379-4050-B55E-461C654B4F8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A8CC86F-E9A7-4AD2-92A5-65FBAAEC66F6}"/>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009102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9EF4F2-9B18-461C-B604-288D80A06701}"/>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3" name="Footer Placeholder 2">
            <a:extLst>
              <a:ext uri="{FF2B5EF4-FFF2-40B4-BE49-F238E27FC236}">
                <a16:creationId xmlns:a16="http://schemas.microsoft.com/office/drawing/2014/main" id="{7A20218D-2743-48EF-BA67-EA47D3EC903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7FC4C7E-C575-46FE-BA28-BBF6E925F14B}"/>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507242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C6584-1B29-45A3-9085-0077F13EBD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B91B252-6BCA-4FBA-9FF5-D6E8EA717D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E1133B9-E816-454D-931A-676C03E656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AFDFC9-0141-45E5-9E4D-2B516C53DB15}"/>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6" name="Footer Placeholder 5">
            <a:extLst>
              <a:ext uri="{FF2B5EF4-FFF2-40B4-BE49-F238E27FC236}">
                <a16:creationId xmlns:a16="http://schemas.microsoft.com/office/drawing/2014/main" id="{FE7E22DA-E641-4FC7-A595-2A76F68C504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3E49930-627C-4C3C-A370-26E064886931}"/>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99625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ABE63-DCDC-4A1F-A829-428EFDED87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9F3794B-ACF6-41C9-9D05-E93D49C051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0696417-AF3C-43D5-A10A-D730BA18D5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5F93FD-AC6D-447C-9BFD-FBAFABFA16A2}"/>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6" name="Footer Placeholder 5">
            <a:extLst>
              <a:ext uri="{FF2B5EF4-FFF2-40B4-BE49-F238E27FC236}">
                <a16:creationId xmlns:a16="http://schemas.microsoft.com/office/drawing/2014/main" id="{CB16DC1B-6E0D-4C2C-AE8E-D0F4170315E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CA72555-4C29-445C-A4E1-50CFEE383AE4}"/>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3581828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CA54D-5D43-4521-8B04-A2B92C01FBF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1620A85-8E6A-4642-9A92-E4DB5A11DF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5A212A1-6CF9-4310-A7F3-485FDB9711F3}"/>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5" name="Footer Placeholder 4">
            <a:extLst>
              <a:ext uri="{FF2B5EF4-FFF2-40B4-BE49-F238E27FC236}">
                <a16:creationId xmlns:a16="http://schemas.microsoft.com/office/drawing/2014/main" id="{661D24FB-B2CC-4322-8960-5C58F142D10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E868DDE-76D4-4C40-93B7-FD5152276CC8}"/>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121346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105CB6-9CF5-4FAE-BCD0-1871A704EA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5E6C692-7E33-47FE-B399-04FEAAFB5C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C01AFF0-A6F2-4A14-8666-77878BC8792A}"/>
              </a:ext>
            </a:extLst>
          </p:cNvPr>
          <p:cNvSpPr>
            <a:spLocks noGrp="1"/>
          </p:cNvSpPr>
          <p:nvPr>
            <p:ph type="dt" sz="half" idx="10"/>
          </p:nvPr>
        </p:nvSpPr>
        <p:spPr/>
        <p:txBody>
          <a:bodyPr/>
          <a:lstStyle/>
          <a:p>
            <a:fld id="{96D81772-28D4-479B-B1A3-6A6FFEA93AE5}" type="datetimeFigureOut">
              <a:rPr lang="en-IN" smtClean="0"/>
              <a:t>13-03-2022</a:t>
            </a:fld>
            <a:endParaRPr lang="en-IN"/>
          </a:p>
        </p:txBody>
      </p:sp>
      <p:sp>
        <p:nvSpPr>
          <p:cNvPr id="5" name="Footer Placeholder 4">
            <a:extLst>
              <a:ext uri="{FF2B5EF4-FFF2-40B4-BE49-F238E27FC236}">
                <a16:creationId xmlns:a16="http://schemas.microsoft.com/office/drawing/2014/main" id="{DD9F5D13-AE0B-4376-95F7-F5D21538E0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9DC815-DDAA-4E8F-A715-D0F7224072ED}"/>
              </a:ext>
            </a:extLst>
          </p:cNvPr>
          <p:cNvSpPr>
            <a:spLocks noGrp="1"/>
          </p:cNvSpPr>
          <p:nvPr>
            <p:ph type="sldNum" sz="quarter" idx="12"/>
          </p:nvPr>
        </p:nvSpPr>
        <p:spPr/>
        <p:txBody>
          <a:bodyPr/>
          <a:lstStyle/>
          <a:p>
            <a:fld id="{46D602EF-09B2-4E42-9F92-88669EBB7595}" type="slidenum">
              <a:rPr lang="en-IN" smtClean="0"/>
              <a:t>‹#›</a:t>
            </a:fld>
            <a:endParaRPr lang="en-IN"/>
          </a:p>
        </p:txBody>
      </p:sp>
    </p:spTree>
    <p:extLst>
      <p:ext uri="{BB962C8B-B14F-4D97-AF65-F5344CB8AC3E}">
        <p14:creationId xmlns:p14="http://schemas.microsoft.com/office/powerpoint/2010/main" val="4240181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1000"/>
            <a:lum/>
          </a:blip>
          <a:srcRect/>
          <a:stretch>
            <a:fillRect t="-38000" b="-3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201C81-BE41-4BB0-9C14-81ED10B96D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4F99DB8-2F76-450A-B498-0B60D0E18D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6208D1A-679C-415D-B932-8750720BA8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D81772-28D4-479B-B1A3-6A6FFEA93AE5}" type="datetimeFigureOut">
              <a:rPr lang="en-IN" smtClean="0"/>
              <a:t>13-03-2022</a:t>
            </a:fld>
            <a:endParaRPr lang="en-IN"/>
          </a:p>
        </p:txBody>
      </p:sp>
      <p:sp>
        <p:nvSpPr>
          <p:cNvPr id="5" name="Footer Placeholder 4">
            <a:extLst>
              <a:ext uri="{FF2B5EF4-FFF2-40B4-BE49-F238E27FC236}">
                <a16:creationId xmlns:a16="http://schemas.microsoft.com/office/drawing/2014/main" id="{A03C83DF-5E08-4C82-880A-5294BF33DD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B5E8107-52EC-4768-B10B-83145C92E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D602EF-09B2-4E42-9F92-88669EBB7595}" type="slidenum">
              <a:rPr lang="en-IN" smtClean="0"/>
              <a:t>‹#›</a:t>
            </a:fld>
            <a:endParaRPr lang="en-IN"/>
          </a:p>
        </p:txBody>
      </p:sp>
    </p:spTree>
    <p:extLst>
      <p:ext uri="{BB962C8B-B14F-4D97-AF65-F5344CB8AC3E}">
        <p14:creationId xmlns:p14="http://schemas.microsoft.com/office/powerpoint/2010/main" val="770561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journal.unismuh.ac.id/index.php/jpf/article/download/5059/3425" TargetMode="External"/><Relationship Id="rId3" Type="http://schemas.openxmlformats.org/officeDocument/2006/relationships/hyperlink" Target="https://ecampusontario.pressbooks.pub/llsadvcomm/chapter/17-3-problem-solving-and-decision-making-in-groups/" TargetMode="External"/><Relationship Id="rId7" Type="http://schemas.openxmlformats.org/officeDocument/2006/relationships/hyperlink" Target="https://www.degruyter.com/document/doi/10.1515/9783110472509/pdf#page=233" TargetMode="External"/><Relationship Id="rId2" Type="http://schemas.openxmlformats.org/officeDocument/2006/relationships/hyperlink" Target="https://www.noveltyjournals.com/upload/paper/Effect%20of%20Problem%20Solving%20Educational-2174.pdf" TargetMode="External"/><Relationship Id="rId1" Type="http://schemas.openxmlformats.org/officeDocument/2006/relationships/slideLayout" Target="../slideLayouts/slideLayout2.xml"/><Relationship Id="rId6" Type="http://schemas.openxmlformats.org/officeDocument/2006/relationships/hyperlink" Target="https://pubsonline.informs.org/doi/abs/10.1287/inte.17.5.11" TargetMode="External"/><Relationship Id="rId5" Type="http://schemas.openxmlformats.org/officeDocument/2006/relationships/hyperlink" Target="https://www.sciencedirect.com/science/article/pii/S0738399122000052" TargetMode="External"/><Relationship Id="rId4" Type="http://schemas.openxmlformats.org/officeDocument/2006/relationships/hyperlink" Target="https://open.library.okstate.edu/speech2713/chapter/problem-solving-and-decision-making-in-group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30F79-EADA-42E3-A27B-E30212FFC2FF}"/>
              </a:ext>
            </a:extLst>
          </p:cNvPr>
          <p:cNvSpPr>
            <a:spLocks noGrp="1"/>
          </p:cNvSpPr>
          <p:nvPr>
            <p:ph type="title"/>
          </p:nvPr>
        </p:nvSpPr>
        <p:spPr/>
        <p:txBody>
          <a:bodyPr>
            <a:normAutofit fontScale="90000"/>
          </a:bodyPr>
          <a:lstStyle/>
          <a:p>
            <a:pPr algn="ctr">
              <a:lnSpc>
                <a:spcPct val="150000"/>
              </a:lnSpc>
            </a:pPr>
            <a:br>
              <a:rPr lang="en-GB" sz="3600" b="1" dirty="0">
                <a:effectLst/>
                <a:latin typeface="Arial" panose="020B0604020202020204" pitchFamily="34" charset="0"/>
                <a:ea typeface="Times New Roman" panose="02020603050405020304" pitchFamily="18" charset="0"/>
              </a:rPr>
            </a:br>
            <a:br>
              <a:rPr lang="en-GB" sz="3600" b="1" dirty="0">
                <a:effectLst/>
                <a:latin typeface="Arial" panose="020B0604020202020204" pitchFamily="34" charset="0"/>
                <a:ea typeface="Times New Roman" panose="02020603050405020304" pitchFamily="18" charset="0"/>
              </a:rPr>
            </a:br>
            <a:br>
              <a:rPr lang="en-GB" sz="3600" b="1" dirty="0">
                <a:effectLst/>
                <a:latin typeface="Arial" panose="020B0604020202020204" pitchFamily="34" charset="0"/>
                <a:ea typeface="Times New Roman" panose="02020603050405020304" pitchFamily="18" charset="0"/>
              </a:rPr>
            </a:br>
            <a:br>
              <a:rPr lang="en-GB" sz="3600" b="1" dirty="0">
                <a:effectLst/>
                <a:latin typeface="Arial" panose="020B0604020202020204" pitchFamily="34" charset="0"/>
                <a:ea typeface="Times New Roman" panose="02020603050405020304" pitchFamily="18" charset="0"/>
              </a:rPr>
            </a:br>
            <a:br>
              <a:rPr lang="en-GB" sz="3600" b="1" dirty="0">
                <a:effectLst/>
                <a:latin typeface="Arial" panose="020B0604020202020204" pitchFamily="34" charset="0"/>
                <a:ea typeface="Times New Roman" panose="02020603050405020304" pitchFamily="18" charset="0"/>
              </a:rPr>
            </a:br>
            <a:br>
              <a:rPr lang="en-GB" sz="3600" b="1" dirty="0">
                <a:latin typeface="Arial"/>
                <a:ea typeface="Times New Roman" panose="02020603050405020304" pitchFamily="18" charset="0"/>
              </a:rPr>
            </a:br>
            <a:r>
              <a:rPr lang="en-GB" sz="3600" b="1" dirty="0">
                <a:latin typeface="Arial"/>
                <a:ea typeface="Times New Roman" panose="02020603050405020304" pitchFamily="18" charset="0"/>
                <a:cs typeface="Arial"/>
              </a:rPr>
              <a:t>Student Name: Ioana Dumitru</a:t>
            </a:r>
            <a:br>
              <a:rPr lang="en-GB" sz="3600" b="1" dirty="0">
                <a:latin typeface="Arial"/>
                <a:ea typeface="Times New Roman" panose="02020603050405020304" pitchFamily="18" charset="0"/>
                <a:cs typeface="Arial"/>
              </a:rPr>
            </a:br>
            <a:r>
              <a:rPr lang="en-GB" sz="3600" b="1" dirty="0">
                <a:latin typeface="Arial"/>
                <a:ea typeface="Times New Roman" panose="02020603050405020304" pitchFamily="18" charset="0"/>
                <a:cs typeface="Arial"/>
              </a:rPr>
              <a:t>Student ID: </a:t>
            </a:r>
            <a:r>
              <a:rPr lang="en-GB" sz="3600" b="1" dirty="0">
                <a:ea typeface="+mj-lt"/>
                <a:cs typeface="+mj-lt"/>
              </a:rPr>
              <a:t>2025727</a:t>
            </a:r>
            <a:br>
              <a:rPr lang="en-GB" sz="3600" dirty="0">
                <a:latin typeface="Calibri Light"/>
                <a:ea typeface="+mj-lt"/>
                <a:cs typeface="Calibri Light"/>
              </a:rPr>
            </a:br>
            <a:r>
              <a:rPr lang="en-GB" sz="3600" b="1" dirty="0">
                <a:latin typeface="Arial"/>
                <a:ea typeface="+mj-lt"/>
                <a:cs typeface="Arial"/>
              </a:rPr>
              <a:t>Module</a:t>
            </a:r>
            <a:r>
              <a:rPr lang="en-GB" sz="3600" b="1" dirty="0">
                <a:latin typeface="Arial"/>
                <a:ea typeface="Times New Roman" panose="02020603050405020304" pitchFamily="18" charset="0"/>
                <a:cs typeface="Arial"/>
              </a:rPr>
              <a:t> Code: 4004</a:t>
            </a:r>
            <a:br>
              <a:rPr lang="en-GB" sz="3600" b="1" dirty="0">
                <a:effectLst/>
                <a:latin typeface="Arial" panose="020B0604020202020204" pitchFamily="34" charset="0"/>
                <a:ea typeface="Times New Roman" panose="02020603050405020304" pitchFamily="18" charset="0"/>
                <a:cs typeface="Arial"/>
              </a:rPr>
            </a:br>
            <a:r>
              <a:rPr lang="en-GB" sz="3600" b="1" dirty="0">
                <a:latin typeface="Arial"/>
                <a:ea typeface="Times New Roman" panose="02020603050405020304" pitchFamily="18" charset="0"/>
                <a:cs typeface="Arial"/>
              </a:rPr>
              <a:t>Lecturer Name: Chijioke Uba</a:t>
            </a:r>
            <a:br>
              <a:rPr lang="en-GB" sz="3600" b="1" dirty="0">
                <a:effectLst/>
                <a:latin typeface="Arial" panose="020B0604020202020204" pitchFamily="34" charset="0"/>
                <a:ea typeface="Times New Roman" panose="02020603050405020304" pitchFamily="18" charset="0"/>
              </a:rPr>
            </a:br>
            <a:br>
              <a:rPr lang="en-GB" sz="3600" b="1" dirty="0">
                <a:effectLst/>
                <a:latin typeface="Arial" panose="020B0604020202020204" pitchFamily="34" charset="0"/>
                <a:ea typeface="Times New Roman" panose="02020603050405020304" pitchFamily="18" charset="0"/>
              </a:rPr>
            </a:br>
            <a:br>
              <a:rPr lang="en-GB" sz="3600" b="1" dirty="0">
                <a:latin typeface="Arial"/>
                <a:ea typeface="Times New Roman" panose="02020603050405020304" pitchFamily="18" charset="0"/>
              </a:rPr>
            </a:br>
            <a:r>
              <a:rPr lang="en-GB" sz="3600" b="1" dirty="0">
                <a:effectLst/>
                <a:latin typeface="Arial"/>
                <a:ea typeface="Times New Roman" panose="02020603050405020304" pitchFamily="18" charset="0"/>
                <a:cs typeface="Arial"/>
              </a:rPr>
              <a:t>PROBLEM-SOLVING AND DECISION-MAKING </a:t>
            </a:r>
            <a:br>
              <a:rPr lang="en-GB" sz="3600" b="1" dirty="0">
                <a:effectLst/>
                <a:latin typeface="Arial" panose="020B0604020202020204" pitchFamily="34" charset="0"/>
                <a:ea typeface="Times New Roman" panose="02020603050405020304" pitchFamily="18" charset="0"/>
              </a:rPr>
            </a:br>
            <a:r>
              <a:rPr lang="en-GB" sz="3600" b="1" dirty="0">
                <a:effectLst/>
                <a:latin typeface="Arial"/>
                <a:ea typeface="Times New Roman" panose="02020603050405020304" pitchFamily="18" charset="0"/>
                <a:cs typeface="Arial"/>
              </a:rPr>
              <a:t>TASK 1: PRESENTATION </a:t>
            </a:r>
            <a:br>
              <a:rPr lang="en-IN" sz="3600" dirty="0">
                <a:effectLst/>
                <a:latin typeface="Arial" panose="020B0604020202020204" pitchFamily="34" charset="0"/>
                <a:ea typeface="Arial" panose="020B0604020202020204" pitchFamily="34" charset="0"/>
              </a:rPr>
            </a:br>
            <a:endParaRPr lang="en-IN" sz="3600" dirty="0"/>
          </a:p>
        </p:txBody>
      </p:sp>
    </p:spTree>
    <p:extLst>
      <p:ext uri="{BB962C8B-B14F-4D97-AF65-F5344CB8AC3E}">
        <p14:creationId xmlns:p14="http://schemas.microsoft.com/office/powerpoint/2010/main" val="1209760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8E7A1-EA45-4739-940B-9C92CDC84842}"/>
              </a:ext>
            </a:extLst>
          </p:cNvPr>
          <p:cNvSpPr>
            <a:spLocks noGrp="1"/>
          </p:cNvSpPr>
          <p:nvPr>
            <p:ph type="title"/>
          </p:nvPr>
        </p:nvSpPr>
        <p:spPr/>
        <p:txBody>
          <a:bodyPr>
            <a:normAutofit/>
          </a:bodyPr>
          <a:lstStyle/>
          <a:p>
            <a:pPr algn="ctr"/>
            <a:r>
              <a:rPr lang="en-GB" sz="3600" b="1" dirty="0">
                <a:effectLst/>
                <a:latin typeface="Arial" panose="020B0604020202020204" pitchFamily="34" charset="0"/>
              </a:rPr>
              <a:t>Introduction</a:t>
            </a:r>
            <a:br>
              <a:rPr lang="en-IN" sz="3600" b="1"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B06D8064-C2C1-4426-9C1E-DA97A53E7794}"/>
              </a:ext>
            </a:extLst>
          </p:cNvPr>
          <p:cNvSpPr>
            <a:spLocks noGrp="1"/>
          </p:cNvSpPr>
          <p:nvPr>
            <p:ph idx="1"/>
          </p:nvPr>
        </p:nvSpPr>
        <p:spPr>
          <a:xfrm>
            <a:off x="838200" y="1825625"/>
            <a:ext cx="5963292" cy="4351338"/>
          </a:xfrm>
        </p:spPr>
        <p:txBody>
          <a:bodyPr/>
          <a:lstStyle/>
          <a:p>
            <a:pPr algn="just"/>
            <a:r>
              <a:rPr lang="en-GB" sz="1800" dirty="0">
                <a:effectLst/>
                <a:latin typeface="Arial" panose="020B0604020202020204" pitchFamily="34" charset="0"/>
                <a:ea typeface="Times New Roman" panose="02020603050405020304" pitchFamily="18" charset="0"/>
              </a:rPr>
              <a:t>Problem-solving itself is an analytical process that is used to identify several possible solutions to the ultimate situation practically. </a:t>
            </a:r>
          </a:p>
          <a:p>
            <a:pPr algn="just"/>
            <a:r>
              <a:rPr lang="en-GB" sz="1800" dirty="0">
                <a:effectLst/>
                <a:latin typeface="Arial" panose="020B0604020202020204" pitchFamily="34" charset="0"/>
                <a:ea typeface="Times New Roman" panose="02020603050405020304" pitchFamily="18" charset="0"/>
              </a:rPr>
              <a:t>Making decisions is considered as a part of the problem-solving that solves the complex issues </a:t>
            </a:r>
          </a:p>
          <a:p>
            <a:pPr algn="just"/>
            <a:r>
              <a:rPr lang="en-GB" sz="1800" dirty="0">
                <a:effectLst/>
                <a:latin typeface="Arial" panose="020B0604020202020204" pitchFamily="34" charset="0"/>
                <a:ea typeface="Times New Roman" panose="02020603050405020304" pitchFamily="18" charset="0"/>
              </a:rPr>
              <a:t>Those skills are significant for helping individuals for using and resolve such issues that involve critical thinking as well. </a:t>
            </a:r>
            <a:endParaRPr lang="en-IN" sz="1800" dirty="0">
              <a:effectLst/>
              <a:latin typeface="Arial" panose="020B0604020202020204" pitchFamily="34" charset="0"/>
              <a:ea typeface="Arial" panose="020B0604020202020204" pitchFamily="34" charset="0"/>
            </a:endParaRPr>
          </a:p>
          <a:p>
            <a:endParaRPr lang="en-IN" dirty="0"/>
          </a:p>
        </p:txBody>
      </p:sp>
      <p:pic>
        <p:nvPicPr>
          <p:cNvPr id="2050" name="Picture 2" descr="Problem Solving &amp;amp;amp; Decision Making Skills Training For Management">
            <a:extLst>
              <a:ext uri="{FF2B5EF4-FFF2-40B4-BE49-F238E27FC236}">
                <a16:creationId xmlns:a16="http://schemas.microsoft.com/office/drawing/2014/main" id="{74C54D3F-6E18-43CE-9372-881B4A92AB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568" y="1690687"/>
            <a:ext cx="4969558" cy="341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8006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9E94-574D-40F0-814B-C2D510B54E6B}"/>
              </a:ext>
            </a:extLst>
          </p:cNvPr>
          <p:cNvSpPr>
            <a:spLocks noGrp="1"/>
          </p:cNvSpPr>
          <p:nvPr>
            <p:ph type="title"/>
          </p:nvPr>
        </p:nvSpPr>
        <p:spPr/>
        <p:txBody>
          <a:bodyPr>
            <a:noAutofit/>
          </a:bodyPr>
          <a:lstStyle/>
          <a:p>
            <a:pPr algn="ctr"/>
            <a:r>
              <a:rPr lang="en-GB" sz="3600" b="1" dirty="0">
                <a:effectLst/>
                <a:latin typeface="Arial" panose="020B0604020202020204" pitchFamily="34" charset="0"/>
              </a:rPr>
              <a:t>Nature and impact of the critical problem on the organisations and the employees </a:t>
            </a:r>
            <a:br>
              <a:rPr lang="en-IN" sz="3600" b="1"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8A078819-0540-455D-8B97-C8FCB2DCB5F0}"/>
              </a:ext>
            </a:extLst>
          </p:cNvPr>
          <p:cNvSpPr>
            <a:spLocks noGrp="1"/>
          </p:cNvSpPr>
          <p:nvPr>
            <p:ph idx="1"/>
          </p:nvPr>
        </p:nvSpPr>
        <p:spPr>
          <a:xfrm>
            <a:off x="838200" y="1825625"/>
            <a:ext cx="5941741" cy="4351338"/>
          </a:xfrm>
        </p:spPr>
        <p:txBody>
          <a:bodyPr/>
          <a:lstStyle/>
          <a:p>
            <a:pPr algn="just"/>
            <a:r>
              <a:rPr lang="en-GB" sz="1800" b="1" dirty="0">
                <a:effectLst/>
                <a:latin typeface="Arial" panose="020B0604020202020204" pitchFamily="34" charset="0"/>
                <a:ea typeface="Times New Roman" panose="02020603050405020304" pitchFamily="18" charset="0"/>
              </a:rPr>
              <a:t>Nature </a:t>
            </a:r>
            <a:endParaRPr lang="en-GB" sz="1800" dirty="0">
              <a:effectLst/>
              <a:latin typeface="Arial" panose="020B0604020202020204" pitchFamily="34"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The complex problem is mainly 'absenteeism' that contains the meaning of the habitual non-presence of the employees at their job</a:t>
            </a:r>
          </a:p>
          <a:p>
            <a:pPr algn="just"/>
            <a:r>
              <a:rPr lang="en-GB" sz="1800" b="1" dirty="0">
                <a:effectLst/>
                <a:latin typeface="Arial" panose="020B0604020202020204" pitchFamily="34" charset="0"/>
                <a:ea typeface="Times New Roman" panose="02020603050405020304" pitchFamily="18" charset="0"/>
              </a:rPr>
              <a:t>Impacts on the employees </a:t>
            </a:r>
            <a:endParaRPr lang="en-GB" sz="1800" dirty="0">
              <a:effectLst/>
              <a:latin typeface="Arial" panose="020B0604020202020204" pitchFamily="34"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Absenteeism makes a major impact on the organisational employees as they tend to suffer due to their poor performances </a:t>
            </a:r>
          </a:p>
          <a:p>
            <a:pPr algn="just"/>
            <a:r>
              <a:rPr lang="en-GB" sz="1800" b="1" dirty="0">
                <a:effectLst/>
                <a:latin typeface="Arial" panose="020B0604020202020204" pitchFamily="34" charset="0"/>
                <a:ea typeface="Times New Roman" panose="02020603050405020304" pitchFamily="18" charset="0"/>
              </a:rPr>
              <a:t>Impacts of the organisations </a:t>
            </a:r>
            <a:endParaRPr lang="en-GB" sz="1800" dirty="0">
              <a:effectLst/>
              <a:latin typeface="Arial" panose="020B0604020202020204" pitchFamily="34"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Absenteeism may reduce the workflow by impacting the total productivity of the staff where the frontline employees miss the lots of worlds along with the fewer number of employees (</a:t>
            </a:r>
            <a:r>
              <a:rPr lang="en-GB" sz="1800" dirty="0" err="1">
                <a:effectLst/>
                <a:highlight>
                  <a:srgbClr val="FFFFFF"/>
                </a:highlight>
                <a:latin typeface="Arial" panose="020B0604020202020204" pitchFamily="34" charset="0"/>
                <a:ea typeface="Times New Roman" panose="02020603050405020304" pitchFamily="18" charset="0"/>
              </a:rPr>
              <a:t>Shoesmith</a:t>
            </a:r>
            <a:r>
              <a:rPr lang="en-GB" sz="1800" dirty="0">
                <a:effectLst/>
                <a:highlight>
                  <a:srgbClr val="FFFFFF"/>
                </a:highlight>
                <a:latin typeface="Arial" panose="020B0604020202020204" pitchFamily="34" charset="0"/>
                <a:ea typeface="Times New Roman" panose="02020603050405020304" pitchFamily="18" charset="0"/>
              </a:rPr>
              <a:t> et al., 2020</a:t>
            </a:r>
            <a:r>
              <a:rPr lang="en-GB" sz="1800" dirty="0">
                <a:effectLst/>
                <a:latin typeface="Arial" panose="020B0604020202020204" pitchFamily="34"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pic>
        <p:nvPicPr>
          <p:cNvPr id="3074" name="Picture 2" descr="Problem Solving and Decision Making Training in Pokharan, Thane, Swayam  Consultants | ID: 6940079562">
            <a:extLst>
              <a:ext uri="{FF2B5EF4-FFF2-40B4-BE49-F238E27FC236}">
                <a16:creationId xmlns:a16="http://schemas.microsoft.com/office/drawing/2014/main" id="{D9B7EAA7-6469-442F-9B62-75A84A9F32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4156" y="1825625"/>
            <a:ext cx="4195259" cy="3775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81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EE19-E6BF-4572-8085-887DC05464B4}"/>
              </a:ext>
            </a:extLst>
          </p:cNvPr>
          <p:cNvSpPr>
            <a:spLocks noGrp="1"/>
          </p:cNvSpPr>
          <p:nvPr>
            <p:ph type="title"/>
          </p:nvPr>
        </p:nvSpPr>
        <p:spPr/>
        <p:txBody>
          <a:bodyPr>
            <a:noAutofit/>
          </a:bodyPr>
          <a:lstStyle/>
          <a:p>
            <a:pPr algn="ctr"/>
            <a:r>
              <a:rPr lang="en-GB" sz="3600" b="1" dirty="0">
                <a:effectLst/>
                <a:latin typeface="Arial" panose="020B0604020202020204" pitchFamily="34" charset="0"/>
              </a:rPr>
              <a:t>PESTEL analysis on the basis of the macro-environmental factors that contribute to this critical issue</a:t>
            </a:r>
            <a:br>
              <a:rPr lang="en-IN" sz="3600" b="1"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259A463D-0A54-4D81-A03F-CDD17BC51DDC}"/>
              </a:ext>
            </a:extLst>
          </p:cNvPr>
          <p:cNvSpPr>
            <a:spLocks noGrp="1"/>
          </p:cNvSpPr>
          <p:nvPr>
            <p:ph idx="1"/>
          </p:nvPr>
        </p:nvSpPr>
        <p:spPr>
          <a:xfrm>
            <a:off x="659781" y="1806497"/>
            <a:ext cx="6253975" cy="4686377"/>
          </a:xfrm>
        </p:spPr>
        <p:txBody>
          <a:bodyPr>
            <a:normAutofit fontScale="47500" lnSpcReduction="20000"/>
          </a:bodyPr>
          <a:lstStyle/>
          <a:p>
            <a:pPr algn="just">
              <a:lnSpc>
                <a:spcPct val="150000"/>
              </a:lnSpc>
            </a:pPr>
            <a:r>
              <a:rPr lang="en-GB" sz="3800" b="1" dirty="0">
                <a:effectLst/>
                <a:latin typeface="Arial" panose="020B0604020202020204" pitchFamily="34" charset="0"/>
                <a:ea typeface="Times New Roman" panose="02020603050405020304" pitchFamily="18" charset="0"/>
              </a:rPr>
              <a:t>Political </a:t>
            </a:r>
            <a:endParaRPr lang="en-IN" sz="3800" b="1" dirty="0">
              <a:effectLst/>
              <a:latin typeface="Arial" panose="020B0604020202020204" pitchFamily="34" charset="0"/>
              <a:ea typeface="Arial" panose="020B0604020202020204" pitchFamily="34" charset="0"/>
            </a:endParaRPr>
          </a:p>
          <a:p>
            <a:pPr algn="just">
              <a:lnSpc>
                <a:spcPct val="150000"/>
              </a:lnSpc>
            </a:pPr>
            <a:r>
              <a:rPr lang="en-GB" sz="3800" dirty="0">
                <a:effectLst/>
                <a:latin typeface="Arial" panose="020B0604020202020204" pitchFamily="34" charset="0"/>
                <a:ea typeface="Times New Roman" panose="02020603050405020304" pitchFamily="18" charset="0"/>
              </a:rPr>
              <a:t>A shift in focus creates a differentiated attitude among the organisational employees that also tends to change the method of payment, and due to this fact, the rate of absenteeism is increasing day by day. </a:t>
            </a:r>
            <a:endParaRPr lang="en-IN" sz="3800" dirty="0">
              <a:effectLst/>
              <a:latin typeface="Arial" panose="020B0604020202020204" pitchFamily="34" charset="0"/>
              <a:ea typeface="Arial" panose="020B0604020202020204" pitchFamily="34" charset="0"/>
            </a:endParaRPr>
          </a:p>
          <a:p>
            <a:pPr algn="just">
              <a:lnSpc>
                <a:spcPct val="150000"/>
              </a:lnSpc>
            </a:pPr>
            <a:r>
              <a:rPr lang="en-GB" sz="3800" b="1" dirty="0">
                <a:effectLst/>
                <a:latin typeface="Arial" panose="020B0604020202020204" pitchFamily="34" charset="0"/>
                <a:ea typeface="Times New Roman" panose="02020603050405020304" pitchFamily="18" charset="0"/>
              </a:rPr>
              <a:t>Economic </a:t>
            </a:r>
            <a:endParaRPr lang="en-IN" sz="3800" dirty="0">
              <a:effectLst/>
              <a:latin typeface="Arial" panose="020B0604020202020204" pitchFamily="34" charset="0"/>
              <a:ea typeface="Arial" panose="020B0604020202020204" pitchFamily="34" charset="0"/>
            </a:endParaRPr>
          </a:p>
          <a:p>
            <a:pPr algn="just">
              <a:lnSpc>
                <a:spcPct val="150000"/>
              </a:lnSpc>
            </a:pPr>
            <a:r>
              <a:rPr lang="en-GB" sz="3800" dirty="0">
                <a:effectLst/>
                <a:latin typeface="Arial" panose="020B0604020202020204" pitchFamily="34" charset="0"/>
                <a:ea typeface="Times New Roman" panose="02020603050405020304" pitchFamily="18" charset="0"/>
              </a:rPr>
              <a:t>Because of the major impact of the globalisation issues and the innovative accommodations for the overseas workers tend to state the increased rate of absenteeism (</a:t>
            </a:r>
            <a:r>
              <a:rPr lang="en-GB" sz="3800" dirty="0" err="1">
                <a:effectLst/>
                <a:highlight>
                  <a:srgbClr val="FFFFFF"/>
                </a:highlight>
                <a:latin typeface="Arial" panose="020B0604020202020204" pitchFamily="34" charset="0"/>
                <a:ea typeface="Times New Roman" panose="02020603050405020304" pitchFamily="18" charset="0"/>
              </a:rPr>
              <a:t>Yusal</a:t>
            </a:r>
            <a:r>
              <a:rPr lang="en-GB" sz="3800" dirty="0">
                <a:effectLst/>
                <a:highlight>
                  <a:srgbClr val="FFFFFF"/>
                </a:highlight>
                <a:latin typeface="Arial" panose="020B0604020202020204" pitchFamily="34" charset="0"/>
                <a:ea typeface="Times New Roman" panose="02020603050405020304" pitchFamily="18" charset="0"/>
              </a:rPr>
              <a:t> et al., 2021</a:t>
            </a:r>
            <a:r>
              <a:rPr lang="en-GB" sz="3800" dirty="0">
                <a:effectLst/>
                <a:latin typeface="Arial" panose="020B0604020202020204" pitchFamily="34" charset="0"/>
                <a:ea typeface="Times New Roman" panose="02020603050405020304" pitchFamily="18" charset="0"/>
              </a:rPr>
              <a:t>). </a:t>
            </a:r>
            <a:endParaRPr lang="en-IN" sz="3800" dirty="0">
              <a:effectLst/>
              <a:latin typeface="Arial" panose="020B0604020202020204" pitchFamily="34" charset="0"/>
              <a:ea typeface="Arial" panose="020B0604020202020204" pitchFamily="34" charset="0"/>
            </a:endParaRPr>
          </a:p>
          <a:p>
            <a:endParaRPr lang="en-IN" dirty="0"/>
          </a:p>
        </p:txBody>
      </p:sp>
      <p:pic>
        <p:nvPicPr>
          <p:cNvPr id="7170" name="Picture 2" descr="Problem Solving Decision Making">
            <a:extLst>
              <a:ext uri="{FF2B5EF4-FFF2-40B4-BE49-F238E27FC236}">
                <a16:creationId xmlns:a16="http://schemas.microsoft.com/office/drawing/2014/main" id="{E9420B1F-EF80-42C1-89C7-BE45B8227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8430" y="1892260"/>
            <a:ext cx="4448175" cy="3393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435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C7DEC-132C-4C64-B07E-01987BD1E2C8}"/>
              </a:ext>
            </a:extLst>
          </p:cNvPr>
          <p:cNvSpPr>
            <a:spLocks noGrp="1"/>
          </p:cNvSpPr>
          <p:nvPr>
            <p:ph type="title"/>
          </p:nvPr>
        </p:nvSpPr>
        <p:spPr/>
        <p:txBody>
          <a:bodyPr>
            <a:normAutofit/>
          </a:bodyPr>
          <a:lstStyle/>
          <a:p>
            <a:pPr algn="ctr"/>
            <a:r>
              <a:rPr lang="en-IN" sz="3600" b="1" dirty="0" err="1">
                <a:latin typeface="Arial" panose="020B0604020202020204" pitchFamily="34" charset="0"/>
                <a:cs typeface="Arial" panose="020B0604020202020204" pitchFamily="34" charset="0"/>
              </a:rPr>
              <a:t>Contd</a:t>
            </a:r>
            <a:r>
              <a:rPr lang="en-IN" sz="36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5402D7AC-29DF-4AA4-B90E-8450E1AE61E8}"/>
              </a:ext>
            </a:extLst>
          </p:cNvPr>
          <p:cNvSpPr>
            <a:spLocks noGrp="1"/>
          </p:cNvSpPr>
          <p:nvPr>
            <p:ph idx="1"/>
          </p:nvPr>
        </p:nvSpPr>
        <p:spPr>
          <a:xfrm>
            <a:off x="838200" y="1825625"/>
            <a:ext cx="6332034" cy="4351338"/>
          </a:xfrm>
        </p:spPr>
        <p:txBody>
          <a:bodyPr>
            <a:normAutofit fontScale="92500" lnSpcReduction="10000"/>
          </a:bodyPr>
          <a:lstStyle/>
          <a:p>
            <a:pPr algn="just">
              <a:lnSpc>
                <a:spcPct val="150000"/>
              </a:lnSpc>
            </a:pPr>
            <a:r>
              <a:rPr lang="en-GB" sz="1900" b="1" dirty="0">
                <a:effectLst/>
                <a:latin typeface="Arial" panose="020B0604020202020204" pitchFamily="34" charset="0"/>
                <a:ea typeface="Times New Roman" panose="02020603050405020304" pitchFamily="18" charset="0"/>
              </a:rPr>
              <a:t>Social </a:t>
            </a:r>
            <a:endParaRPr lang="en-IN" sz="1900" dirty="0">
              <a:effectLst/>
              <a:latin typeface="Arial" panose="020B0604020202020204" pitchFamily="34" charset="0"/>
              <a:ea typeface="Arial" panose="020B0604020202020204" pitchFamily="34" charset="0"/>
            </a:endParaRPr>
          </a:p>
          <a:p>
            <a:pPr algn="just">
              <a:lnSpc>
                <a:spcPct val="150000"/>
              </a:lnSpc>
            </a:pPr>
            <a:r>
              <a:rPr lang="en-GB" sz="1900" dirty="0">
                <a:effectLst/>
                <a:latin typeface="Arial" panose="020B0604020202020204" pitchFamily="34" charset="0"/>
                <a:ea typeface="Times New Roman" panose="02020603050405020304" pitchFamily="18" charset="0"/>
              </a:rPr>
              <a:t>It is needed to understand the actual variety of the demographics in the respective work; the ace area is much more required for highlighting and addressing the rights of the people. </a:t>
            </a:r>
          </a:p>
          <a:p>
            <a:pPr algn="just">
              <a:lnSpc>
                <a:spcPct val="150000"/>
              </a:lnSpc>
            </a:pPr>
            <a:r>
              <a:rPr lang="en-GB" sz="1900" b="1" dirty="0">
                <a:effectLst/>
                <a:latin typeface="Arial" panose="020B0604020202020204" pitchFamily="34" charset="0"/>
                <a:ea typeface="Times New Roman" panose="02020603050405020304" pitchFamily="18" charset="0"/>
              </a:rPr>
              <a:t>Technological </a:t>
            </a:r>
            <a:endParaRPr lang="en-IN" sz="1900" dirty="0">
              <a:effectLst/>
              <a:latin typeface="Arial" panose="020B0604020202020204" pitchFamily="34" charset="0"/>
              <a:ea typeface="Arial" panose="020B0604020202020204" pitchFamily="34" charset="0"/>
            </a:endParaRPr>
          </a:p>
          <a:p>
            <a:pPr algn="just">
              <a:lnSpc>
                <a:spcPct val="150000"/>
              </a:lnSpc>
            </a:pPr>
            <a:r>
              <a:rPr lang="en-GB" sz="1900" dirty="0">
                <a:effectLst/>
                <a:latin typeface="Arial" panose="020B0604020202020204" pitchFamily="34" charset="0"/>
                <a:ea typeface="Times New Roman" panose="02020603050405020304" pitchFamily="18" charset="0"/>
              </a:rPr>
              <a:t>As simple recruitment does not tend to increase the rate of absenteeism rather it follows the process of fast and simple communication for gaining the information is overloaded (</a:t>
            </a:r>
            <a:r>
              <a:rPr lang="en-GB" sz="1900" dirty="0">
                <a:effectLst/>
                <a:highlight>
                  <a:srgbClr val="FFFFFF"/>
                </a:highlight>
                <a:latin typeface="Arial" panose="020B0604020202020204" pitchFamily="34" charset="0"/>
                <a:ea typeface="Times New Roman" panose="02020603050405020304" pitchFamily="18" charset="0"/>
              </a:rPr>
              <a:t>Ali &amp; </a:t>
            </a:r>
            <a:r>
              <a:rPr lang="en-GB" sz="1900" dirty="0" err="1">
                <a:effectLst/>
                <a:highlight>
                  <a:srgbClr val="FFFFFF"/>
                </a:highlight>
                <a:latin typeface="Arial" panose="020B0604020202020204" pitchFamily="34" charset="0"/>
                <a:ea typeface="Times New Roman" panose="02020603050405020304" pitchFamily="18" charset="0"/>
              </a:rPr>
              <a:t>Nageeb</a:t>
            </a:r>
            <a:r>
              <a:rPr lang="en-GB" sz="1900" dirty="0">
                <a:effectLst/>
                <a:highlight>
                  <a:srgbClr val="FFFFFF"/>
                </a:highlight>
                <a:latin typeface="Arial" panose="020B0604020202020204" pitchFamily="34" charset="0"/>
                <a:ea typeface="Times New Roman" panose="02020603050405020304" pitchFamily="18" charset="0"/>
              </a:rPr>
              <a:t>, 2020</a:t>
            </a:r>
            <a:r>
              <a:rPr lang="en-GB" sz="1900" dirty="0">
                <a:effectLst/>
                <a:latin typeface="Arial" panose="020B0604020202020204" pitchFamily="34" charset="0"/>
                <a:ea typeface="Times New Roman" panose="02020603050405020304" pitchFamily="18" charset="0"/>
              </a:rPr>
              <a:t>). </a:t>
            </a:r>
            <a:endParaRPr lang="en-IN" sz="1900" dirty="0">
              <a:effectLst/>
              <a:latin typeface="Arial" panose="020B0604020202020204" pitchFamily="34" charset="0"/>
              <a:ea typeface="Arial" panose="020B0604020202020204" pitchFamily="34" charset="0"/>
            </a:endParaRPr>
          </a:p>
          <a:p>
            <a:pPr algn="just">
              <a:lnSpc>
                <a:spcPct val="150000"/>
              </a:lnSpc>
            </a:pPr>
            <a:endParaRPr lang="en-IN" sz="2800" dirty="0">
              <a:effectLst/>
              <a:latin typeface="Arial" panose="020B0604020202020204" pitchFamily="34" charset="0"/>
              <a:ea typeface="Arial" panose="020B0604020202020204" pitchFamily="34" charset="0"/>
            </a:endParaRPr>
          </a:p>
          <a:p>
            <a:endParaRPr lang="en-IN" dirty="0"/>
          </a:p>
        </p:txBody>
      </p:sp>
      <p:pic>
        <p:nvPicPr>
          <p:cNvPr id="8194" name="Picture 2" descr="BUSINESS-PROBLEM SOLVING DECISION MAKING PROCESS">
            <a:extLst>
              <a:ext uri="{FF2B5EF4-FFF2-40B4-BE49-F238E27FC236}">
                <a16:creationId xmlns:a16="http://schemas.microsoft.com/office/drawing/2014/main" id="{36B76E8D-6FF0-4072-B27E-6D3C2FD1D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3737" y="2014073"/>
            <a:ext cx="4412146" cy="3360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887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2CAF-368D-493B-A26E-1771D68402BC}"/>
              </a:ext>
            </a:extLst>
          </p:cNvPr>
          <p:cNvSpPr>
            <a:spLocks noGrp="1"/>
          </p:cNvSpPr>
          <p:nvPr>
            <p:ph type="title"/>
          </p:nvPr>
        </p:nvSpPr>
        <p:spPr>
          <a:xfrm>
            <a:off x="838200" y="146398"/>
            <a:ext cx="10515600" cy="1325563"/>
          </a:xfrm>
        </p:spPr>
        <p:txBody>
          <a:bodyPr>
            <a:normAutofit/>
          </a:bodyPr>
          <a:lstStyle/>
          <a:p>
            <a:pPr algn="ctr"/>
            <a:r>
              <a:rPr lang="en-IN" sz="3600" b="1" dirty="0" err="1">
                <a:latin typeface="Arial" panose="020B0604020202020204" pitchFamily="34" charset="0"/>
                <a:cs typeface="Arial" panose="020B0604020202020204" pitchFamily="34" charset="0"/>
              </a:rPr>
              <a:t>Contd</a:t>
            </a:r>
            <a:r>
              <a:rPr lang="en-IN" sz="36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2FB52B98-A47A-4891-B70E-8FCB14FBD36A}"/>
              </a:ext>
            </a:extLst>
          </p:cNvPr>
          <p:cNvSpPr>
            <a:spLocks noGrp="1"/>
          </p:cNvSpPr>
          <p:nvPr>
            <p:ph idx="1"/>
          </p:nvPr>
        </p:nvSpPr>
        <p:spPr>
          <a:xfrm>
            <a:off x="927410" y="2118731"/>
            <a:ext cx="5257800" cy="5196468"/>
          </a:xfrm>
        </p:spPr>
        <p:txBody>
          <a:bodyPr>
            <a:normAutofit fontScale="77500" lnSpcReduction="20000"/>
          </a:bodyPr>
          <a:lstStyle/>
          <a:p>
            <a:pPr algn="just">
              <a:lnSpc>
                <a:spcPct val="150000"/>
              </a:lnSpc>
            </a:pPr>
            <a:r>
              <a:rPr lang="en-GB" sz="2100" b="1" dirty="0">
                <a:effectLst/>
                <a:latin typeface="Arial" panose="020B0604020202020204" pitchFamily="34" charset="0"/>
                <a:ea typeface="Times New Roman" panose="02020603050405020304" pitchFamily="18" charset="0"/>
              </a:rPr>
              <a:t>Environmental </a:t>
            </a:r>
            <a:endParaRPr lang="en-IN" sz="2100" dirty="0">
              <a:effectLst/>
              <a:latin typeface="Arial" panose="020B0604020202020204" pitchFamily="34" charset="0"/>
              <a:ea typeface="Arial" panose="020B0604020202020204" pitchFamily="34" charset="0"/>
            </a:endParaRPr>
          </a:p>
          <a:p>
            <a:pPr algn="just">
              <a:lnSpc>
                <a:spcPct val="150000"/>
              </a:lnSpc>
            </a:pPr>
            <a:r>
              <a:rPr lang="en-GB" sz="2100" dirty="0">
                <a:effectLst/>
                <a:latin typeface="Arial" panose="020B0604020202020204" pitchFamily="34" charset="0"/>
                <a:ea typeface="Times New Roman" panose="02020603050405020304" pitchFamily="18" charset="0"/>
              </a:rPr>
              <a:t>Remote working leads the workers to an insufficient socio-economic level, where the psychological problem may arise by getting supported or neglected in the respective workplace. </a:t>
            </a:r>
            <a:endParaRPr lang="en-IN" sz="2100" dirty="0">
              <a:effectLst/>
              <a:latin typeface="Arial" panose="020B0604020202020204" pitchFamily="34" charset="0"/>
              <a:ea typeface="Arial" panose="020B0604020202020204" pitchFamily="34" charset="0"/>
            </a:endParaRPr>
          </a:p>
          <a:p>
            <a:pPr algn="just">
              <a:lnSpc>
                <a:spcPct val="150000"/>
              </a:lnSpc>
            </a:pPr>
            <a:r>
              <a:rPr lang="en-GB" sz="2100" b="1" dirty="0">
                <a:effectLst/>
                <a:latin typeface="Arial" panose="020B0604020202020204" pitchFamily="34" charset="0"/>
                <a:ea typeface="Times New Roman" panose="02020603050405020304" pitchFamily="18" charset="0"/>
              </a:rPr>
              <a:t>Legal </a:t>
            </a:r>
            <a:endParaRPr lang="en-IN" sz="2100" dirty="0">
              <a:effectLst/>
              <a:latin typeface="Arial" panose="020B0604020202020204" pitchFamily="34" charset="0"/>
              <a:ea typeface="Arial" panose="020B0604020202020204" pitchFamily="34" charset="0"/>
            </a:endParaRPr>
          </a:p>
          <a:p>
            <a:pPr algn="just">
              <a:lnSpc>
                <a:spcPct val="150000"/>
              </a:lnSpc>
            </a:pPr>
            <a:r>
              <a:rPr lang="en-GB" sz="2100" dirty="0">
                <a:effectLst/>
                <a:latin typeface="Arial" panose="020B0604020202020204" pitchFamily="34" charset="0"/>
                <a:ea typeface="Times New Roman" panose="02020603050405020304" pitchFamily="18" charset="0"/>
              </a:rPr>
              <a:t>As the legal responsibility is needed for stating the appropriate verification that also states the reason for it including workplace bullying or harassment, issues relating to the long-term conditions, issues of communication along with the team and the management issues (</a:t>
            </a:r>
            <a:r>
              <a:rPr lang="en-GB" sz="2100" dirty="0">
                <a:effectLst/>
                <a:highlight>
                  <a:srgbClr val="FFFFFF"/>
                </a:highlight>
                <a:latin typeface="Arial" panose="020B0604020202020204" pitchFamily="34" charset="0"/>
                <a:ea typeface="Times New Roman" panose="02020603050405020304" pitchFamily="18" charset="0"/>
              </a:rPr>
              <a:t>Hollingsworth et al., 2021</a:t>
            </a:r>
            <a:r>
              <a:rPr lang="en-GB" sz="2100" dirty="0">
                <a:effectLst/>
                <a:latin typeface="Arial" panose="020B0604020202020204" pitchFamily="34" charset="0"/>
                <a:ea typeface="Times New Roman" panose="02020603050405020304" pitchFamily="18" charset="0"/>
              </a:rPr>
              <a:t>). </a:t>
            </a:r>
            <a:endParaRPr lang="en-IN" sz="2100" dirty="0">
              <a:effectLst/>
              <a:latin typeface="Arial" panose="020B0604020202020204" pitchFamily="34" charset="0"/>
              <a:ea typeface="Arial" panose="020B0604020202020204" pitchFamily="34" charset="0"/>
            </a:endParaRPr>
          </a:p>
          <a:p>
            <a:endParaRPr lang="en-IN" dirty="0"/>
          </a:p>
        </p:txBody>
      </p:sp>
      <p:pic>
        <p:nvPicPr>
          <p:cNvPr id="9218" name="Picture 2" descr="Problem Finding, Problem Solving, and Decision Making: Critical Skills in  Today&amp;amp;#39;s World | Free Spirit Publishing Blog">
            <a:extLst>
              <a:ext uri="{FF2B5EF4-FFF2-40B4-BE49-F238E27FC236}">
                <a16:creationId xmlns:a16="http://schemas.microsoft.com/office/drawing/2014/main" id="{CE3A03F9-3E1F-49C2-A6D8-5C0580423C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908"/>
          <a:stretch/>
        </p:blipFill>
        <p:spPr bwMode="auto">
          <a:xfrm>
            <a:off x="7288832" y="2430966"/>
            <a:ext cx="4371975" cy="3552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687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8AAC-1427-43CE-B481-8B65DC9EEF58}"/>
              </a:ext>
            </a:extLst>
          </p:cNvPr>
          <p:cNvSpPr>
            <a:spLocks noGrp="1"/>
          </p:cNvSpPr>
          <p:nvPr>
            <p:ph type="title"/>
          </p:nvPr>
        </p:nvSpPr>
        <p:spPr/>
        <p:txBody>
          <a:bodyPr>
            <a:noAutofit/>
          </a:bodyPr>
          <a:lstStyle/>
          <a:p>
            <a:pPr algn="ctr"/>
            <a:r>
              <a:rPr lang="en-GB" sz="3600" b="1" dirty="0">
                <a:effectLst/>
                <a:latin typeface="Arial" panose="020B0604020202020204" pitchFamily="34" charset="0"/>
              </a:rPr>
              <a:t>Analysis of cause and effect on the basis of that critical problem </a:t>
            </a:r>
            <a:br>
              <a:rPr lang="en-IN" sz="3600" b="1"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F55FBEE8-717C-48A3-B570-7FF5F59FAB68}"/>
              </a:ext>
            </a:extLst>
          </p:cNvPr>
          <p:cNvSpPr>
            <a:spLocks noGrp="1"/>
          </p:cNvSpPr>
          <p:nvPr>
            <p:ph idx="1"/>
          </p:nvPr>
        </p:nvSpPr>
        <p:spPr>
          <a:xfrm>
            <a:off x="838200" y="1825625"/>
            <a:ext cx="6109010" cy="4351338"/>
          </a:xfrm>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Cause </a:t>
            </a:r>
            <a:endParaRPr lang="en-IN" sz="1800" dirty="0">
              <a:effectLst/>
              <a:latin typeface="Arial" panose="020B0604020202020204" pitchFamily="34" charset="0"/>
              <a:ea typeface="Arial" panose="020B0604020202020204" pitchFamily="34" charset="0"/>
            </a:endParaRPr>
          </a:p>
          <a:p>
            <a:pPr algn="just"/>
            <a:r>
              <a:rPr lang="en-GB" sz="1800" dirty="0">
                <a:effectLst/>
                <a:latin typeface="Arial" panose="020B0604020202020204" pitchFamily="34" charset="0"/>
                <a:ea typeface="Times New Roman" panose="02020603050405020304" pitchFamily="18" charset="0"/>
              </a:rPr>
              <a:t>Absenteeism refers to the habitual absence of work that includes workplace harassment, family-related issues, illness and job hunting-related issues where it also tends to create the highest costs for the employees. </a:t>
            </a:r>
          </a:p>
          <a:p>
            <a:pPr algn="just">
              <a:lnSpc>
                <a:spcPct val="150000"/>
              </a:lnSpc>
            </a:pPr>
            <a:r>
              <a:rPr lang="en-GB" sz="1800" b="1" dirty="0">
                <a:effectLst/>
                <a:latin typeface="Arial" panose="020B0604020202020204" pitchFamily="34" charset="0"/>
                <a:ea typeface="Times New Roman" panose="02020603050405020304" pitchFamily="18" charset="0"/>
              </a:rPr>
              <a:t>Effects</a:t>
            </a:r>
            <a:endParaRPr lang="en-IN" sz="1800" dirty="0">
              <a:effectLst/>
              <a:latin typeface="Arial" panose="020B0604020202020204" pitchFamily="34" charset="0"/>
              <a:ea typeface="Arial" panose="020B0604020202020204" pitchFamily="34" charset="0"/>
            </a:endParaRPr>
          </a:p>
          <a:p>
            <a:pPr algn="just"/>
            <a:r>
              <a:rPr lang="en-GB" sz="1800" dirty="0">
                <a:effectLst/>
                <a:latin typeface="Arial" panose="020B0604020202020204" pitchFamily="34" charset="0"/>
                <a:ea typeface="Times New Roman" panose="02020603050405020304" pitchFamily="18" charset="0"/>
              </a:rPr>
              <a:t>The result of this critical problem, absenteeism, heightens the liabilities of the employees in the form of the additional labour costs where the needs must be endured for covering up the productivity </a:t>
            </a:r>
            <a:endParaRPr lang="en-IN" dirty="0"/>
          </a:p>
        </p:txBody>
      </p:sp>
      <p:pic>
        <p:nvPicPr>
          <p:cNvPr id="4098" name="Picture 2" descr="Use Effective Problem Solving and Decision-Making to increase profitability  - k2mskills">
            <a:extLst>
              <a:ext uri="{FF2B5EF4-FFF2-40B4-BE49-F238E27FC236}">
                <a16:creationId xmlns:a16="http://schemas.microsoft.com/office/drawing/2014/main" id="{767E0BF0-6AD5-4466-B0E0-83D1C29C4B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210" y="1825625"/>
            <a:ext cx="5107258" cy="3705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585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46E07-8DDA-47F3-A2A0-6CFF921C1404}"/>
              </a:ext>
            </a:extLst>
          </p:cNvPr>
          <p:cNvSpPr>
            <a:spLocks noGrp="1"/>
          </p:cNvSpPr>
          <p:nvPr>
            <p:ph type="title"/>
          </p:nvPr>
        </p:nvSpPr>
        <p:spPr/>
        <p:txBody>
          <a:bodyPr>
            <a:noAutofit/>
          </a:bodyPr>
          <a:lstStyle/>
          <a:p>
            <a:pPr algn="ctr"/>
            <a:r>
              <a:rPr lang="en-GB" sz="3600" b="1" dirty="0">
                <a:effectLst/>
                <a:latin typeface="Arial" panose="020B0604020202020204" pitchFamily="34" charset="0"/>
              </a:rPr>
              <a:t>Alternative solutions of absenteeism with the aim at choosing the appropriate solution </a:t>
            </a:r>
            <a:br>
              <a:rPr lang="en-IN" sz="3600" b="1"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B3238A18-DA89-40CC-9A86-C0DA1255FABD}"/>
              </a:ext>
            </a:extLst>
          </p:cNvPr>
          <p:cNvSpPr>
            <a:spLocks noGrp="1"/>
          </p:cNvSpPr>
          <p:nvPr>
            <p:ph idx="1"/>
          </p:nvPr>
        </p:nvSpPr>
        <p:spPr>
          <a:xfrm>
            <a:off x="838200" y="1825625"/>
            <a:ext cx="6521605" cy="4351338"/>
          </a:xfrm>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Alternative solutions </a:t>
            </a:r>
            <a:endParaRPr lang="en-IN" sz="1800" dirty="0">
              <a:effectLst/>
              <a:latin typeface="Arial" panose="020B0604020202020204" pitchFamily="34" charset="0"/>
              <a:ea typeface="Arial" panose="020B0604020202020204" pitchFamily="34" charset="0"/>
            </a:endParaRPr>
          </a:p>
          <a:p>
            <a:pPr algn="just"/>
            <a:r>
              <a:rPr lang="en-GB" sz="1800" dirty="0">
                <a:effectLst/>
                <a:latin typeface="Arial" panose="020B0604020202020204" pitchFamily="34" charset="0"/>
                <a:ea typeface="Times New Roman" panose="02020603050405020304" pitchFamily="18" charset="0"/>
              </a:rPr>
              <a:t>There are several solutions for removing the issue of absenteeism from the organisational workplace by creating a clear attendance policy and setting the proper expectations level. </a:t>
            </a:r>
          </a:p>
          <a:p>
            <a:pPr algn="just">
              <a:lnSpc>
                <a:spcPct val="150000"/>
              </a:lnSpc>
            </a:pPr>
            <a:r>
              <a:rPr lang="en-GB" sz="1800" b="1" dirty="0">
                <a:effectLst/>
                <a:latin typeface="Arial" panose="020B0604020202020204" pitchFamily="34" charset="0"/>
                <a:ea typeface="Times New Roman" panose="02020603050405020304" pitchFamily="18" charset="0"/>
              </a:rPr>
              <a:t>Appropriateness of choosing the best solution </a:t>
            </a:r>
            <a:endParaRPr lang="en-IN" sz="1800" dirty="0">
              <a:effectLst/>
              <a:latin typeface="Arial" panose="020B0604020202020204" pitchFamily="34" charset="0"/>
              <a:ea typeface="Arial" panose="020B0604020202020204" pitchFamily="34" charset="0"/>
            </a:endParaRPr>
          </a:p>
          <a:p>
            <a:pPr algn="just"/>
            <a:r>
              <a:rPr lang="en-GB" sz="1800" dirty="0">
                <a:effectLst/>
                <a:latin typeface="Arial" panose="020B0604020202020204" pitchFamily="34" charset="0"/>
                <a:ea typeface="Times New Roman" panose="02020603050405020304" pitchFamily="18" charset="0"/>
              </a:rPr>
              <a:t>Reducing workplace stress can be the best solution to reducing the rate and possibility of absenteeism. </a:t>
            </a:r>
            <a:endParaRPr lang="en-IN" dirty="0"/>
          </a:p>
        </p:txBody>
      </p:sp>
      <p:pic>
        <p:nvPicPr>
          <p:cNvPr id="5122" name="Picture 2" descr="Problem Solving &amp;amp;amp; Decision Making |">
            <a:extLst>
              <a:ext uri="{FF2B5EF4-FFF2-40B4-BE49-F238E27FC236}">
                <a16:creationId xmlns:a16="http://schemas.microsoft.com/office/drawing/2014/main" id="{3C126D2D-2B44-41F0-9149-629E4E5517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8420" y="1825625"/>
            <a:ext cx="3872648" cy="3872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889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E958A-5157-4A7D-A3A6-B0775C2A539B}"/>
              </a:ext>
            </a:extLst>
          </p:cNvPr>
          <p:cNvSpPr>
            <a:spLocks noGrp="1"/>
          </p:cNvSpPr>
          <p:nvPr>
            <p:ph type="title"/>
          </p:nvPr>
        </p:nvSpPr>
        <p:spPr/>
        <p:txBody>
          <a:bodyPr>
            <a:normAutofit/>
          </a:bodyPr>
          <a:lstStyle/>
          <a:p>
            <a:pPr algn="ctr"/>
            <a:r>
              <a:rPr lang="en-GB" sz="3600" b="1" dirty="0">
                <a:effectLst/>
                <a:latin typeface="Arial" panose="020B0604020202020204" pitchFamily="34" charset="0"/>
              </a:rPr>
              <a:t>Conclusion </a:t>
            </a:r>
            <a:br>
              <a:rPr lang="en-IN" sz="3600" b="1"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3435CFA9-6A6D-4A04-8CB1-266A7E84FC48}"/>
              </a:ext>
            </a:extLst>
          </p:cNvPr>
          <p:cNvSpPr>
            <a:spLocks noGrp="1"/>
          </p:cNvSpPr>
          <p:nvPr>
            <p:ph idx="1"/>
          </p:nvPr>
        </p:nvSpPr>
        <p:spPr>
          <a:xfrm>
            <a:off x="838200" y="1825625"/>
            <a:ext cx="6454698" cy="4351338"/>
          </a:xfrm>
        </p:spPr>
        <p:txBody>
          <a:bodyPr/>
          <a:lstStyle/>
          <a:p>
            <a:pPr algn="just"/>
            <a:r>
              <a:rPr lang="en-GB" sz="1800" dirty="0">
                <a:latin typeface="Arial" panose="020B0604020202020204" pitchFamily="34" charset="0"/>
                <a:ea typeface="Times New Roman" panose="02020603050405020304" pitchFamily="18" charset="0"/>
              </a:rPr>
              <a:t>D</a:t>
            </a:r>
            <a:r>
              <a:rPr lang="en-GB" sz="1800" dirty="0">
                <a:effectLst/>
                <a:latin typeface="Arial" panose="020B0604020202020204" pitchFamily="34" charset="0"/>
                <a:ea typeface="Times New Roman" panose="02020603050405020304" pitchFamily="18" charset="0"/>
              </a:rPr>
              <a:t>ecision-making is important for illustrating the activities of the managers for playing a vital role in making the planning process effectively</a:t>
            </a:r>
          </a:p>
          <a:p>
            <a:pPr algn="just"/>
            <a:r>
              <a:rPr lang="en-GB" sz="1800" dirty="0">
                <a:latin typeface="Arial" panose="020B0604020202020204" pitchFamily="34" charset="0"/>
                <a:ea typeface="Times New Roman" panose="02020603050405020304" pitchFamily="18" charset="0"/>
              </a:rPr>
              <a:t>A</a:t>
            </a:r>
            <a:r>
              <a:rPr lang="en-GB" sz="1800" dirty="0">
                <a:effectLst/>
                <a:latin typeface="Arial" panose="020B0604020202020204" pitchFamily="34" charset="0"/>
                <a:ea typeface="Times New Roman" panose="02020603050405020304" pitchFamily="18" charset="0"/>
              </a:rPr>
              <a:t>s resources that need to be used properly must be involved in this regard for performing the desired organisational task, problem-solving also enables the employees</a:t>
            </a:r>
            <a:endParaRPr lang="en-IN" dirty="0"/>
          </a:p>
        </p:txBody>
      </p:sp>
      <p:pic>
        <p:nvPicPr>
          <p:cNvPr id="6146" name="Picture 2" descr="Problem Solving- Decision Making - PhoenixPros Consulting">
            <a:extLst>
              <a:ext uri="{FF2B5EF4-FFF2-40B4-BE49-F238E27FC236}">
                <a16:creationId xmlns:a16="http://schemas.microsoft.com/office/drawing/2014/main" id="{D99BF553-A038-4639-A328-A01E600B0E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7297" y="1516566"/>
            <a:ext cx="3940248" cy="3702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0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B48C8-112C-4600-A714-1535FA01AC53}"/>
              </a:ext>
            </a:extLst>
          </p:cNvPr>
          <p:cNvSpPr>
            <a:spLocks noGrp="1"/>
          </p:cNvSpPr>
          <p:nvPr>
            <p:ph type="title"/>
          </p:nvPr>
        </p:nvSpPr>
        <p:spPr/>
        <p:txBody>
          <a:bodyPr>
            <a:normAutofit/>
          </a:bodyPr>
          <a:lstStyle/>
          <a:p>
            <a:pPr algn="ctr"/>
            <a:r>
              <a:rPr lang="en-GB" sz="3600" b="1" kern="0" dirty="0">
                <a:effectLst/>
                <a:latin typeface="Arial" panose="020B0604020202020204" pitchFamily="34" charset="0"/>
              </a:rPr>
              <a:t>Reference list</a:t>
            </a:r>
            <a:br>
              <a:rPr lang="en-IN" sz="3600" b="1" kern="0" dirty="0">
                <a:effectLst/>
                <a:latin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ECD1DB6B-ADBB-4629-A86F-B0D7E89E3C48}"/>
              </a:ext>
            </a:extLst>
          </p:cNvPr>
          <p:cNvSpPr>
            <a:spLocks noGrp="1"/>
          </p:cNvSpPr>
          <p:nvPr>
            <p:ph idx="1"/>
          </p:nvPr>
        </p:nvSpPr>
        <p:spPr/>
        <p:txBody>
          <a:bodyPr>
            <a:normAutofit fontScale="40000" lnSpcReduction="20000"/>
          </a:bodyPr>
          <a:lstStyle/>
          <a:p>
            <a:pPr algn="just">
              <a:lnSpc>
                <a:spcPct val="150000"/>
              </a:lnSpc>
              <a:spcBef>
                <a:spcPts val="1200"/>
              </a:spcBef>
              <a:spcAft>
                <a:spcPts val="1200"/>
              </a:spcAft>
            </a:pPr>
            <a:r>
              <a:rPr lang="en-GB" sz="1800" dirty="0">
                <a:effectLst/>
                <a:highlight>
                  <a:srgbClr val="FFFFFF"/>
                </a:highlight>
                <a:latin typeface="Arial" panose="020B0604020202020204" pitchFamily="34" charset="0"/>
                <a:ea typeface="Times New Roman" panose="02020603050405020304" pitchFamily="18" charset="0"/>
              </a:rPr>
              <a:t>Ali, A. Z. F., &amp; </a:t>
            </a:r>
            <a:r>
              <a:rPr lang="en-GB" sz="1800" dirty="0" err="1">
                <a:effectLst/>
                <a:highlight>
                  <a:srgbClr val="FFFFFF"/>
                </a:highlight>
                <a:latin typeface="Arial" panose="020B0604020202020204" pitchFamily="34" charset="0"/>
                <a:ea typeface="Times New Roman" panose="02020603050405020304" pitchFamily="18" charset="0"/>
              </a:rPr>
              <a:t>Nageeb</a:t>
            </a:r>
            <a:r>
              <a:rPr lang="en-GB" sz="1800" dirty="0">
                <a:effectLst/>
                <a:highlight>
                  <a:srgbClr val="FFFFFF"/>
                </a:highlight>
                <a:latin typeface="Arial" panose="020B0604020202020204" pitchFamily="34" charset="0"/>
                <a:ea typeface="Times New Roman" panose="02020603050405020304" pitchFamily="18" charset="0"/>
              </a:rPr>
              <a:t>, S. M. (2020). Effect of Problem-Solving Educational Program on Decision-Making Skills among Nurses in critical care units. </a:t>
            </a:r>
            <a:r>
              <a:rPr lang="en-GB" sz="1800" i="1" dirty="0">
                <a:effectLst/>
                <a:latin typeface="Arial" panose="020B0604020202020204" pitchFamily="34" charset="0"/>
                <a:ea typeface="Times New Roman" panose="02020603050405020304" pitchFamily="18" charset="0"/>
              </a:rPr>
              <a:t>International Journal of Novel Research in Healthcare and Nursing</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7</a:t>
            </a:r>
            <a:r>
              <a:rPr lang="en-GB" sz="1800" dirty="0">
                <a:effectLst/>
                <a:latin typeface="Arial" panose="020B0604020202020204" pitchFamily="34" charset="0"/>
                <a:ea typeface="Times New Roman" panose="02020603050405020304" pitchFamily="18" charset="0"/>
              </a:rPr>
              <a:t>(1), 148-160.</a:t>
            </a:r>
            <a:r>
              <a:rPr lang="en-GB" sz="1800" u="none" strike="noStrike" dirty="0">
                <a:solidFill>
                  <a:srgbClr val="0563C1"/>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GB" sz="1800" u="sng"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https://www.noveltyjournals.com/upload/paper/Effect%20of%20Problem%20Solving%20Educational-2174.pdf</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highlight>
                  <a:srgbClr val="FFFFFF"/>
                </a:highlight>
                <a:latin typeface="Arial" panose="020B0604020202020204" pitchFamily="34" charset="0"/>
                <a:ea typeface="Times New Roman" panose="02020603050405020304" pitchFamily="18" charset="0"/>
              </a:rPr>
              <a:t>Ashman, M., &amp; </a:t>
            </a:r>
            <a:r>
              <a:rPr lang="en-GB" sz="1800" dirty="0" err="1">
                <a:effectLst/>
                <a:highlight>
                  <a:srgbClr val="FFFFFF"/>
                </a:highlight>
                <a:latin typeface="Arial" panose="020B0604020202020204" pitchFamily="34" charset="0"/>
                <a:ea typeface="Times New Roman" panose="02020603050405020304" pitchFamily="18" charset="0"/>
              </a:rPr>
              <a:t>Cruthers</a:t>
            </a:r>
            <a:r>
              <a:rPr lang="en-GB" sz="1800" dirty="0">
                <a:effectLst/>
                <a:highlight>
                  <a:srgbClr val="FFFFFF"/>
                </a:highlight>
                <a:latin typeface="Arial" panose="020B0604020202020204" pitchFamily="34" charset="0"/>
                <a:ea typeface="Times New Roman" panose="02020603050405020304" pitchFamily="18" charset="0"/>
              </a:rPr>
              <a:t>, A. (2021). 17.3: Problem Solving and Decision Making in Groups. </a:t>
            </a:r>
            <a:r>
              <a:rPr lang="en-GB" sz="1800" i="1" dirty="0">
                <a:effectLst/>
                <a:latin typeface="Arial" panose="020B0604020202020204" pitchFamily="34" charset="0"/>
                <a:ea typeface="Times New Roman" panose="02020603050405020304" pitchFamily="18" charset="0"/>
              </a:rPr>
              <a:t>Advanced Professional Communication</a:t>
            </a:r>
            <a:r>
              <a:rPr lang="en-GB" sz="1800" dirty="0">
                <a:effectLst/>
                <a:latin typeface="Arial" panose="020B0604020202020204" pitchFamily="34" charset="0"/>
                <a:ea typeface="Times New Roman" panose="02020603050405020304" pitchFamily="18" charset="0"/>
              </a:rPr>
              <a:t>. PP. 34-56.</a:t>
            </a:r>
            <a:r>
              <a:rPr lang="en-GB" sz="1800" u="none" strike="noStrike" dirty="0">
                <a:solidFill>
                  <a:srgbClr val="0563C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 </a:t>
            </a:r>
            <a:r>
              <a:rPr lang="en-GB" sz="1800" u="sng" dirty="0">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https://ecampusontario.pressbooks.pub/llsadvcomm/chapter/17-3-problem-solving-and-decision-making-in-groups/</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highlight>
                  <a:srgbClr val="FFFFFF"/>
                </a:highlight>
                <a:latin typeface="Arial" panose="020B0604020202020204" pitchFamily="34" charset="0"/>
                <a:ea typeface="Times New Roman" panose="02020603050405020304" pitchFamily="18" charset="0"/>
              </a:rPr>
              <a:t>Hollingsworth, S. E., Weinland, K., Hanrahan, S., &amp; Walker, M. (2021). 16.4 Problem-Solving and Decision Making in Groups. </a:t>
            </a:r>
            <a:r>
              <a:rPr lang="en-GB" sz="1800" i="1" dirty="0">
                <a:effectLst/>
                <a:latin typeface="Arial" panose="020B0604020202020204" pitchFamily="34" charset="0"/>
                <a:ea typeface="Times New Roman" panose="02020603050405020304" pitchFamily="18" charset="0"/>
              </a:rPr>
              <a:t>Introduction to Speech Communication</a:t>
            </a:r>
            <a:r>
              <a:rPr lang="en-GB" sz="1800" dirty="0">
                <a:effectLst/>
                <a:latin typeface="Arial" panose="020B0604020202020204" pitchFamily="34" charset="0"/>
                <a:ea typeface="Times New Roman" panose="02020603050405020304" pitchFamily="18" charset="0"/>
              </a:rPr>
              <a:t>. PP. 1-12.</a:t>
            </a:r>
            <a:r>
              <a:rPr lang="en-GB" sz="1800" u="none" strike="noStrike" dirty="0">
                <a:solidFill>
                  <a:srgbClr val="0563C1"/>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1800" u="sng" dirty="0">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https://open.library.okstate.edu/speech2713/chapter/problem-solving-and-decision-making-in-groups/</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err="1">
                <a:effectLst/>
                <a:highlight>
                  <a:srgbClr val="FFFFFF"/>
                </a:highlight>
                <a:latin typeface="Arial" panose="020B0604020202020204" pitchFamily="34" charset="0"/>
                <a:ea typeface="Times New Roman" panose="02020603050405020304" pitchFamily="18" charset="0"/>
              </a:rPr>
              <a:t>Shoesmith</a:t>
            </a:r>
            <a:r>
              <a:rPr lang="en-GB" sz="1800" dirty="0">
                <a:effectLst/>
                <a:highlight>
                  <a:srgbClr val="FFFFFF"/>
                </a:highlight>
                <a:latin typeface="Arial" panose="020B0604020202020204" pitchFamily="34" charset="0"/>
                <a:ea typeface="Times New Roman" panose="02020603050405020304" pitchFamily="18" charset="0"/>
              </a:rPr>
              <a:t>, W. D., Abdullah, A. C., Yuan, T. B., </a:t>
            </a:r>
            <a:r>
              <a:rPr lang="en-GB" sz="1800" dirty="0" err="1">
                <a:effectLst/>
                <a:highlight>
                  <a:srgbClr val="FFFFFF"/>
                </a:highlight>
                <a:latin typeface="Arial" panose="020B0604020202020204" pitchFamily="34" charset="0"/>
                <a:ea typeface="Times New Roman" panose="02020603050405020304" pitchFamily="18" charset="0"/>
              </a:rPr>
              <a:t>Kamu</a:t>
            </a:r>
            <a:r>
              <a:rPr lang="en-GB" sz="1800" dirty="0">
                <a:effectLst/>
                <a:highlight>
                  <a:srgbClr val="FFFFFF"/>
                </a:highlight>
                <a:latin typeface="Arial" panose="020B0604020202020204" pitchFamily="34" charset="0"/>
                <a:ea typeface="Times New Roman" panose="02020603050405020304" pitchFamily="18" charset="0"/>
              </a:rPr>
              <a:t>, A., Mun, H. C., </a:t>
            </a:r>
            <a:r>
              <a:rPr lang="en-GB" sz="1800" dirty="0" err="1">
                <a:effectLst/>
                <a:highlight>
                  <a:srgbClr val="FFFFFF"/>
                </a:highlight>
                <a:latin typeface="Arial" panose="020B0604020202020204" pitchFamily="34" charset="0"/>
                <a:ea typeface="Times New Roman" panose="02020603050405020304" pitchFamily="18" charset="0"/>
              </a:rPr>
              <a:t>Giridharan</a:t>
            </a:r>
            <a:r>
              <a:rPr lang="en-GB" sz="1800" dirty="0">
                <a:effectLst/>
                <a:highlight>
                  <a:srgbClr val="FFFFFF"/>
                </a:highlight>
                <a:latin typeface="Arial" panose="020B0604020202020204" pitchFamily="34" charset="0"/>
                <a:ea typeface="Times New Roman" panose="02020603050405020304" pitchFamily="18" charset="0"/>
              </a:rPr>
              <a:t>, B., ... &amp; Fyfe, S. (2022). Development of a scale to measure shared problem-solving and decision-making in mental healthcare. </a:t>
            </a:r>
            <a:r>
              <a:rPr lang="en-GB" sz="1800" i="1" dirty="0">
                <a:effectLst/>
                <a:latin typeface="Arial" panose="020B0604020202020204" pitchFamily="34" charset="0"/>
                <a:ea typeface="Times New Roman" panose="02020603050405020304" pitchFamily="18" charset="0"/>
              </a:rPr>
              <a:t>Patient Education and </a:t>
            </a:r>
            <a:r>
              <a:rPr lang="en-GB" sz="1800" i="1" dirty="0" err="1">
                <a:effectLst/>
                <a:latin typeface="Arial" panose="020B0604020202020204" pitchFamily="34" charset="0"/>
                <a:ea typeface="Times New Roman" panose="02020603050405020304" pitchFamily="18" charset="0"/>
              </a:rPr>
              <a:t>Counseling</a:t>
            </a:r>
            <a:r>
              <a:rPr lang="en-GB" sz="1800" dirty="0">
                <a:effectLst/>
                <a:latin typeface="Arial" panose="020B0604020202020204" pitchFamily="34" charset="0"/>
                <a:ea typeface="Times New Roman" panose="02020603050405020304" pitchFamily="18" charset="0"/>
              </a:rPr>
              <a:t>. pp. 23-46.</a:t>
            </a:r>
            <a:r>
              <a:rPr lang="en-GB" sz="1800" u="none" strike="noStrike" dirty="0">
                <a:solidFill>
                  <a:srgbClr val="0563C1"/>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 </a:t>
            </a:r>
            <a:r>
              <a:rPr lang="en-GB" sz="1800" u="sng" dirty="0">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https://www.sciencedirect.com/science/article/pii/S0738399122000052</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highlight>
                  <a:srgbClr val="FFFFFF"/>
                </a:highlight>
                <a:latin typeface="Arial" panose="020B0604020202020204" pitchFamily="34" charset="0"/>
                <a:ea typeface="Times New Roman" panose="02020603050405020304" pitchFamily="18" charset="0"/>
              </a:rPr>
              <a:t>Simon, H. A., Dantzig, G. B., Hogarth, R., </a:t>
            </a:r>
            <a:r>
              <a:rPr lang="en-GB" sz="1800" dirty="0" err="1">
                <a:effectLst/>
                <a:highlight>
                  <a:srgbClr val="FFFFFF"/>
                </a:highlight>
                <a:latin typeface="Arial" panose="020B0604020202020204" pitchFamily="34" charset="0"/>
                <a:ea typeface="Times New Roman" panose="02020603050405020304" pitchFamily="18" charset="0"/>
              </a:rPr>
              <a:t>Plott</a:t>
            </a:r>
            <a:r>
              <a:rPr lang="en-GB" sz="1800" dirty="0">
                <a:effectLst/>
                <a:highlight>
                  <a:srgbClr val="FFFFFF"/>
                </a:highlight>
                <a:latin typeface="Arial" panose="020B0604020202020204" pitchFamily="34" charset="0"/>
                <a:ea typeface="Times New Roman" panose="02020603050405020304" pitchFamily="18" charset="0"/>
              </a:rPr>
              <a:t>, C. R., </a:t>
            </a:r>
            <a:r>
              <a:rPr lang="en-GB" sz="1800" dirty="0" err="1">
                <a:effectLst/>
                <a:highlight>
                  <a:srgbClr val="FFFFFF"/>
                </a:highlight>
                <a:latin typeface="Arial" panose="020B0604020202020204" pitchFamily="34" charset="0"/>
                <a:ea typeface="Times New Roman" panose="02020603050405020304" pitchFamily="18" charset="0"/>
              </a:rPr>
              <a:t>Raiffa</a:t>
            </a:r>
            <a:r>
              <a:rPr lang="en-GB" sz="1800" dirty="0">
                <a:effectLst/>
                <a:highlight>
                  <a:srgbClr val="FFFFFF"/>
                </a:highlight>
                <a:latin typeface="Arial" panose="020B0604020202020204" pitchFamily="34" charset="0"/>
                <a:ea typeface="Times New Roman" panose="02020603050405020304" pitchFamily="18" charset="0"/>
              </a:rPr>
              <a:t>, H., Schelling, T. C., ... &amp; Winter, S. (2020). Decision making and problem-solving. </a:t>
            </a:r>
            <a:r>
              <a:rPr lang="en-GB" sz="1800" i="1" dirty="0">
                <a:effectLst/>
                <a:latin typeface="Arial" panose="020B0604020202020204" pitchFamily="34" charset="0"/>
                <a:ea typeface="Times New Roman" panose="02020603050405020304" pitchFamily="18" charset="0"/>
              </a:rPr>
              <a:t>Interfaces</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17</a:t>
            </a:r>
            <a:r>
              <a:rPr lang="en-GB" sz="1800" dirty="0">
                <a:effectLst/>
                <a:latin typeface="Arial" panose="020B0604020202020204" pitchFamily="34" charset="0"/>
                <a:ea typeface="Times New Roman" panose="02020603050405020304" pitchFamily="18" charset="0"/>
              </a:rPr>
              <a:t>(5), 11-31.</a:t>
            </a:r>
            <a:r>
              <a:rPr lang="en-GB" sz="1800" u="none" strike="noStrike" dirty="0">
                <a:solidFill>
                  <a:srgbClr val="0563C1"/>
                </a:solidFill>
                <a:effectLs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 </a:t>
            </a:r>
            <a:r>
              <a:rPr lang="en-GB" sz="1800" u="sng" dirty="0">
                <a:effectLst/>
                <a:highlight>
                  <a:srgbClr val="FFFFFF"/>
                </a:highligh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https://pubsonline.informs.org/doi/abs/10.1287/inte.17.5.11</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err="1">
                <a:effectLst/>
                <a:highlight>
                  <a:srgbClr val="FFFFFF"/>
                </a:highlight>
                <a:latin typeface="Arial" panose="020B0604020202020204" pitchFamily="34" charset="0"/>
                <a:ea typeface="Times New Roman" panose="02020603050405020304" pitchFamily="18" charset="0"/>
              </a:rPr>
              <a:t>Soergel</a:t>
            </a:r>
            <a:r>
              <a:rPr lang="en-GB" sz="1800" dirty="0">
                <a:effectLst/>
                <a:highlight>
                  <a:srgbClr val="FFFFFF"/>
                </a:highlight>
                <a:latin typeface="Arial" panose="020B0604020202020204" pitchFamily="34" charset="0"/>
                <a:ea typeface="Times New Roman" panose="02020603050405020304" pitchFamily="18" charset="0"/>
              </a:rPr>
              <a:t>, D. (2018). Many Ways of Being Relevant. Information Support for Problem Solving and Decision Making. </a:t>
            </a:r>
            <a:r>
              <a:rPr lang="en-GB" sz="1800" i="1" dirty="0">
                <a:effectLst/>
                <a:latin typeface="Arial" panose="020B0604020202020204" pitchFamily="34" charset="0"/>
                <a:ea typeface="Times New Roman" panose="02020603050405020304" pitchFamily="18" charset="0"/>
              </a:rPr>
              <a:t>Relevance and Irrelevance: Theories, Factors and Challenges</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9</a:t>
            </a:r>
            <a:r>
              <a:rPr lang="en-GB" sz="1800" dirty="0">
                <a:effectLst/>
                <a:latin typeface="Arial" panose="020B0604020202020204" pitchFamily="34" charset="0"/>
                <a:ea typeface="Times New Roman" panose="02020603050405020304" pitchFamily="18" charset="0"/>
              </a:rPr>
              <a:t>, 223.</a:t>
            </a:r>
            <a:r>
              <a:rPr lang="en-GB" sz="1800" u="none" strike="noStrike" dirty="0">
                <a:solidFill>
                  <a:srgbClr val="0563C1"/>
                </a:solidFill>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 </a:t>
            </a:r>
            <a:r>
              <a:rPr lang="en-GB" sz="1800" u="sng" dirty="0">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https://www.degruyter.com/document/doi/10.1515/9783110472509/pdf#page=233</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err="1">
                <a:effectLst/>
                <a:highlight>
                  <a:srgbClr val="FFFFFF"/>
                </a:highlight>
                <a:latin typeface="Arial" panose="020B0604020202020204" pitchFamily="34" charset="0"/>
                <a:ea typeface="Times New Roman" panose="02020603050405020304" pitchFamily="18" charset="0"/>
              </a:rPr>
              <a:t>Yusal</a:t>
            </a:r>
            <a:r>
              <a:rPr lang="en-GB" sz="1800" dirty="0">
                <a:effectLst/>
                <a:highlight>
                  <a:srgbClr val="FFFFFF"/>
                </a:highlight>
                <a:latin typeface="Arial" panose="020B0604020202020204" pitchFamily="34" charset="0"/>
                <a:ea typeface="Times New Roman" panose="02020603050405020304" pitchFamily="18" charset="0"/>
              </a:rPr>
              <a:t>, Y., </a:t>
            </a:r>
            <a:r>
              <a:rPr lang="en-GB" sz="1800" dirty="0" err="1">
                <a:effectLst/>
                <a:highlight>
                  <a:srgbClr val="FFFFFF"/>
                </a:highlight>
                <a:latin typeface="Arial" panose="020B0604020202020204" pitchFamily="34" charset="0"/>
                <a:ea typeface="Times New Roman" panose="02020603050405020304" pitchFamily="18" charset="0"/>
              </a:rPr>
              <a:t>Suhandi</a:t>
            </a:r>
            <a:r>
              <a:rPr lang="en-GB" sz="1800" dirty="0">
                <a:effectLst/>
                <a:highlight>
                  <a:srgbClr val="FFFFFF"/>
                </a:highlight>
                <a:latin typeface="Arial" panose="020B0604020202020204" pitchFamily="34" charset="0"/>
                <a:ea typeface="Times New Roman" panose="02020603050405020304" pitchFamily="18" charset="0"/>
              </a:rPr>
              <a:t>, A., Setiawan, W., &amp; </a:t>
            </a:r>
            <a:r>
              <a:rPr lang="en-GB" sz="1800" dirty="0" err="1">
                <a:effectLst/>
                <a:highlight>
                  <a:srgbClr val="FFFFFF"/>
                </a:highlight>
                <a:latin typeface="Arial" panose="020B0604020202020204" pitchFamily="34" charset="0"/>
                <a:ea typeface="Times New Roman" panose="02020603050405020304" pitchFamily="18" charset="0"/>
              </a:rPr>
              <a:t>Kaniawati</a:t>
            </a:r>
            <a:r>
              <a:rPr lang="en-GB" sz="1800" dirty="0">
                <a:effectLst/>
                <a:highlight>
                  <a:srgbClr val="FFFFFF"/>
                </a:highlight>
                <a:latin typeface="Arial" panose="020B0604020202020204" pitchFamily="34" charset="0"/>
                <a:ea typeface="Times New Roman" panose="02020603050405020304" pitchFamily="18" charset="0"/>
              </a:rPr>
              <a:t>, I. (2021). The Effectiveness of Collaborative Problem-solving Using Decision-making Problems to Improve the Pre-service Physics Teachers’ Critical Thinking Skills. </a:t>
            </a:r>
            <a:r>
              <a:rPr lang="en-GB" sz="1800" i="1" dirty="0" err="1">
                <a:effectLst/>
                <a:latin typeface="Arial" panose="020B0604020202020204" pitchFamily="34" charset="0"/>
                <a:ea typeface="Times New Roman" panose="02020603050405020304" pitchFamily="18" charset="0"/>
              </a:rPr>
              <a:t>Jurnal</a:t>
            </a:r>
            <a:r>
              <a:rPr lang="en-GB" sz="1800" i="1" dirty="0">
                <a:effectLst/>
                <a:latin typeface="Arial" panose="020B0604020202020204" pitchFamily="34" charset="0"/>
                <a:ea typeface="Times New Roman" panose="02020603050405020304" pitchFamily="18" charset="0"/>
              </a:rPr>
              <a:t> Pendidikan </a:t>
            </a:r>
            <a:r>
              <a:rPr lang="en-GB" sz="1800" i="1" dirty="0" err="1">
                <a:effectLst/>
                <a:latin typeface="Arial" panose="020B0604020202020204" pitchFamily="34" charset="0"/>
                <a:ea typeface="Times New Roman" panose="02020603050405020304" pitchFamily="18" charset="0"/>
              </a:rPr>
              <a:t>Fisika</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9</a:t>
            </a:r>
            <a:r>
              <a:rPr lang="en-GB" sz="1800" dirty="0">
                <a:effectLst/>
                <a:latin typeface="Arial" panose="020B0604020202020204" pitchFamily="34" charset="0"/>
                <a:ea typeface="Times New Roman" panose="02020603050405020304" pitchFamily="18" charset="0"/>
              </a:rPr>
              <a:t>(2), 107-116. V</a:t>
            </a:r>
            <a:r>
              <a:rPr lang="en-GB" sz="1800" u="none" strike="noStrike" dirty="0">
                <a:solidFill>
                  <a:srgbClr val="0563C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 </a:t>
            </a:r>
            <a:r>
              <a:rPr lang="en-GB" sz="1800" u="sng" dirty="0">
                <a:effectLst/>
                <a:highlight>
                  <a:srgbClr val="FFFFFF"/>
                </a:highligh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https://journal.unismuh.ac.id/index.php/jpf/article/download/5059/3425</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758669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usiness Thank-You Letter Examples">
            <a:extLst>
              <a:ext uri="{FF2B5EF4-FFF2-40B4-BE49-F238E27FC236}">
                <a16:creationId xmlns:a16="http://schemas.microsoft.com/office/drawing/2014/main" id="{B9413B03-0EDB-4349-A983-28564422E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455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2050</Words>
  <Application>Microsoft Office PowerPoint</Application>
  <PresentationFormat>Widescreen</PresentationFormat>
  <Paragraphs>84</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Student Name: Ioana Dumitru Student ID: 2025727 Module Code: 4004 Lecturer Name: Chijioke Uba   PROBLEM-SOLVING AND DECISION-MAKING  TASK 1: PRESENTATION  </vt:lpstr>
      <vt:lpstr>Introduction </vt:lpstr>
      <vt:lpstr>Nature and impact of the critical problem on the organisations and the employees  </vt:lpstr>
      <vt:lpstr>PESTEL analysis on the basis of the macro-environmental factors that contribute to this critical issue </vt:lpstr>
      <vt:lpstr>Contd…</vt:lpstr>
      <vt:lpstr>Contd… </vt:lpstr>
      <vt:lpstr>Analysis of cause and effect on the basis of that critical problem  </vt:lpstr>
      <vt:lpstr>Alternative solutions of absenteeism with the aim at choosing the appropriate solution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PROBLEM-SOLVING AND DECISION-MAKING  TASK 1: PRESENTATION  </dc:title>
  <dc:creator>HP</dc:creator>
  <cp:lastModifiedBy>HP</cp:lastModifiedBy>
  <cp:revision>37</cp:revision>
  <dcterms:created xsi:type="dcterms:W3CDTF">2022-03-08T17:00:45Z</dcterms:created>
  <dcterms:modified xsi:type="dcterms:W3CDTF">2022-03-13T13:25:58Z</dcterms:modified>
</cp:coreProperties>
</file>