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9"/>
  </p:notesMasterIdLst>
  <p:sldIdLst>
    <p:sldId id="256" r:id="rId2"/>
    <p:sldId id="299" r:id="rId3"/>
    <p:sldId id="301" r:id="rId4"/>
    <p:sldId id="302" r:id="rId5"/>
    <p:sldId id="303" r:id="rId6"/>
    <p:sldId id="304" r:id="rId7"/>
    <p:sldId id="273" r:id="rId8"/>
    <p:sldId id="272" r:id="rId9"/>
    <p:sldId id="309" r:id="rId10"/>
    <p:sldId id="280" r:id="rId11"/>
    <p:sldId id="300" r:id="rId12"/>
    <p:sldId id="281" r:id="rId13"/>
    <p:sldId id="308" r:id="rId14"/>
    <p:sldId id="307" r:id="rId15"/>
    <p:sldId id="274" r:id="rId16"/>
    <p:sldId id="290" r:id="rId17"/>
    <p:sldId id="291" r:id="rId18"/>
    <p:sldId id="275" r:id="rId19"/>
    <p:sldId id="292" r:id="rId20"/>
    <p:sldId id="293" r:id="rId21"/>
    <p:sldId id="276" r:id="rId22"/>
    <p:sldId id="294" r:id="rId23"/>
    <p:sldId id="298" r:id="rId24"/>
    <p:sldId id="277" r:id="rId25"/>
    <p:sldId id="295" r:id="rId26"/>
    <p:sldId id="296" r:id="rId27"/>
    <p:sldId id="278" r:id="rId28"/>
    <p:sldId id="297" r:id="rId29"/>
    <p:sldId id="279" r:id="rId30"/>
    <p:sldId id="282" r:id="rId31"/>
    <p:sldId id="283" r:id="rId32"/>
    <p:sldId id="284" r:id="rId33"/>
    <p:sldId id="285" r:id="rId34"/>
    <p:sldId id="286" r:id="rId35"/>
    <p:sldId id="287" r:id="rId36"/>
    <p:sldId id="288" r:id="rId37"/>
    <p:sldId id="289"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F40DB8-2FC4-41AA-AF53-A8466922C13D}" v="56" dt="2020-11-16T16:28:01.9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8421" autoAdjust="0"/>
  </p:normalViewPr>
  <p:slideViewPr>
    <p:cSldViewPr>
      <p:cViewPr varScale="1">
        <p:scale>
          <a:sx n="45" d="100"/>
          <a:sy n="45" d="100"/>
        </p:scale>
        <p:origin x="1732"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Hopgood" userId="872795540ffd9ae4" providerId="LiveId" clId="{6BF40DB8-2FC4-41AA-AF53-A8466922C13D}"/>
    <pc:docChg chg="custSel addSld modSld sldOrd">
      <pc:chgData name="Kirsty Hopgood" userId="872795540ffd9ae4" providerId="LiveId" clId="{6BF40DB8-2FC4-41AA-AF53-A8466922C13D}" dt="2020-11-17T09:55:05.998" v="2735" actId="20577"/>
      <pc:docMkLst>
        <pc:docMk/>
      </pc:docMkLst>
      <pc:sldChg chg="addSp modSp">
        <pc:chgData name="Kirsty Hopgood" userId="872795540ffd9ae4" providerId="LiveId" clId="{6BF40DB8-2FC4-41AA-AF53-A8466922C13D}" dt="2020-11-16T14:49:56.723" v="2250"/>
        <pc:sldMkLst>
          <pc:docMk/>
          <pc:sldMk cId="0" sldId="256"/>
        </pc:sldMkLst>
        <pc:picChg chg="add mod">
          <ac:chgData name="Kirsty Hopgood" userId="872795540ffd9ae4" providerId="LiveId" clId="{6BF40DB8-2FC4-41AA-AF53-A8466922C13D}" dt="2020-11-16T14:49:56.723" v="2250"/>
          <ac:picMkLst>
            <pc:docMk/>
            <pc:sldMk cId="0" sldId="256"/>
            <ac:picMk id="4" creationId="{2E0D7908-F3AA-40B5-BED8-8F56E96CF6B8}"/>
          </ac:picMkLst>
        </pc:picChg>
      </pc:sldChg>
      <pc:sldChg chg="addSp modSp mod modNotesTx">
        <pc:chgData name="Kirsty Hopgood" userId="872795540ffd9ae4" providerId="LiveId" clId="{6BF40DB8-2FC4-41AA-AF53-A8466922C13D}" dt="2020-11-16T15:14:40.215" v="2259"/>
        <pc:sldMkLst>
          <pc:docMk/>
          <pc:sldMk cId="0" sldId="272"/>
        </pc:sldMkLst>
        <pc:spChg chg="mod">
          <ac:chgData name="Kirsty Hopgood" userId="872795540ffd9ae4" providerId="LiveId" clId="{6BF40DB8-2FC4-41AA-AF53-A8466922C13D}" dt="2020-11-16T14:32:42.727" v="1938" actId="27636"/>
          <ac:spMkLst>
            <pc:docMk/>
            <pc:sldMk cId="0" sldId="272"/>
            <ac:spMk id="2" creationId="{00000000-0000-0000-0000-000000000000}"/>
          </ac:spMkLst>
        </pc:spChg>
        <pc:picChg chg="add mod">
          <ac:chgData name="Kirsty Hopgood" userId="872795540ffd9ae4" providerId="LiveId" clId="{6BF40DB8-2FC4-41AA-AF53-A8466922C13D}" dt="2020-11-16T14:28:43.139" v="1930" actId="1076"/>
          <ac:picMkLst>
            <pc:docMk/>
            <pc:sldMk cId="0" sldId="272"/>
            <ac:picMk id="5" creationId="{F480C4AA-E7E5-4116-9814-6EC6D60F2464}"/>
          </ac:picMkLst>
        </pc:picChg>
        <pc:picChg chg="add mod">
          <ac:chgData name="Kirsty Hopgood" userId="872795540ffd9ae4" providerId="LiveId" clId="{6BF40DB8-2FC4-41AA-AF53-A8466922C13D}" dt="2020-11-16T15:14:40.215" v="2259"/>
          <ac:picMkLst>
            <pc:docMk/>
            <pc:sldMk cId="0" sldId="272"/>
            <ac:picMk id="6" creationId="{BBE253C9-650B-408C-8915-0C0F631ED1EE}"/>
          </ac:picMkLst>
        </pc:picChg>
      </pc:sldChg>
      <pc:sldChg chg="addSp modSp mod">
        <pc:chgData name="Kirsty Hopgood" userId="872795540ffd9ae4" providerId="LiveId" clId="{6BF40DB8-2FC4-41AA-AF53-A8466922C13D}" dt="2020-11-16T15:14:40.215" v="2259"/>
        <pc:sldMkLst>
          <pc:docMk/>
          <pc:sldMk cId="0" sldId="273"/>
        </pc:sldMkLst>
        <pc:spChg chg="mod">
          <ac:chgData name="Kirsty Hopgood" userId="872795540ffd9ae4" providerId="LiveId" clId="{6BF40DB8-2FC4-41AA-AF53-A8466922C13D}" dt="2020-11-16T14:08:16.716" v="1399" actId="20577"/>
          <ac:spMkLst>
            <pc:docMk/>
            <pc:sldMk cId="0" sldId="273"/>
            <ac:spMk id="2" creationId="{00000000-0000-0000-0000-000000000000}"/>
          </ac:spMkLst>
        </pc:spChg>
        <pc:picChg chg="add mod">
          <ac:chgData name="Kirsty Hopgood" userId="872795540ffd9ae4" providerId="LiveId" clId="{6BF40DB8-2FC4-41AA-AF53-A8466922C13D}" dt="2020-11-16T15:14:40.215" v="2259"/>
          <ac:picMkLst>
            <pc:docMk/>
            <pc:sldMk cId="0" sldId="273"/>
            <ac:picMk id="5" creationId="{A2BE141C-BC7B-4833-8B90-73523486C325}"/>
          </ac:picMkLst>
        </pc:picChg>
      </pc:sldChg>
      <pc:sldChg chg="addSp delSp modSp">
        <pc:chgData name="Kirsty Hopgood" userId="872795540ffd9ae4" providerId="LiveId" clId="{6BF40DB8-2FC4-41AA-AF53-A8466922C13D}" dt="2020-11-16T15:49:30.272" v="2270"/>
        <pc:sldMkLst>
          <pc:docMk/>
          <pc:sldMk cId="0" sldId="280"/>
        </pc:sldMkLst>
        <pc:picChg chg="add del mod">
          <ac:chgData name="Kirsty Hopgood" userId="872795540ffd9ae4" providerId="LiveId" clId="{6BF40DB8-2FC4-41AA-AF53-A8466922C13D}" dt="2020-11-16T15:49:30.272" v="2270"/>
          <ac:picMkLst>
            <pc:docMk/>
            <pc:sldMk cId="0" sldId="280"/>
            <ac:picMk id="4" creationId="{743D3E94-78CA-4F81-B5F0-ACA1E8B0F190}"/>
          </ac:picMkLst>
        </pc:picChg>
        <pc:picChg chg="add mod">
          <ac:chgData name="Kirsty Hopgood" userId="872795540ffd9ae4" providerId="LiveId" clId="{6BF40DB8-2FC4-41AA-AF53-A8466922C13D}" dt="2020-11-16T15:49:30.272" v="2270"/>
          <ac:picMkLst>
            <pc:docMk/>
            <pc:sldMk cId="0" sldId="280"/>
            <ac:picMk id="5" creationId="{57BDC785-614D-4706-8B7A-9352A5F5C4B3}"/>
          </ac:picMkLst>
        </pc:picChg>
        <pc:picChg chg="add del mod">
          <ac:chgData name="Kirsty Hopgood" userId="872795540ffd9ae4" providerId="LiveId" clId="{6BF40DB8-2FC4-41AA-AF53-A8466922C13D}" dt="2020-11-16T14:28:33.447" v="1927" actId="21"/>
          <ac:picMkLst>
            <pc:docMk/>
            <pc:sldMk cId="0" sldId="280"/>
            <ac:picMk id="4098" creationId="{461F2808-2E67-40EC-94EA-ABEDD8B6E621}"/>
          </ac:picMkLst>
        </pc:picChg>
      </pc:sldChg>
      <pc:sldChg chg="addSp delSp modSp modTransition modAnim modNotesTx">
        <pc:chgData name="Kirsty Hopgood" userId="872795540ffd9ae4" providerId="LiveId" clId="{6BF40DB8-2FC4-41AA-AF53-A8466922C13D}" dt="2020-11-16T15:53:30.523" v="2272"/>
        <pc:sldMkLst>
          <pc:docMk/>
          <pc:sldMk cId="0" sldId="281"/>
        </pc:sldMkLst>
        <pc:picChg chg="add del mod">
          <ac:chgData name="Kirsty Hopgood" userId="872795540ffd9ae4" providerId="LiveId" clId="{6BF40DB8-2FC4-41AA-AF53-A8466922C13D}" dt="2020-11-16T15:49:33.485" v="2271"/>
          <ac:picMkLst>
            <pc:docMk/>
            <pc:sldMk cId="0" sldId="281"/>
            <ac:picMk id="4" creationId="{B9347A50-B252-48C9-BB82-6911927A38EB}"/>
          </ac:picMkLst>
        </pc:picChg>
        <pc:picChg chg="add mod">
          <ac:chgData name="Kirsty Hopgood" userId="872795540ffd9ae4" providerId="LiveId" clId="{6BF40DB8-2FC4-41AA-AF53-A8466922C13D}" dt="2020-11-16T15:53:30.523" v="2272"/>
          <ac:picMkLst>
            <pc:docMk/>
            <pc:sldMk cId="0" sldId="281"/>
            <ac:picMk id="5" creationId="{F2504041-ADC0-4A2E-94C3-B22C775F0501}"/>
          </ac:picMkLst>
        </pc:picChg>
      </pc:sldChg>
      <pc:sldChg chg="addSp modSp mod">
        <pc:chgData name="Kirsty Hopgood" userId="872795540ffd9ae4" providerId="LiveId" clId="{6BF40DB8-2FC4-41AA-AF53-A8466922C13D}" dt="2020-11-16T14:49:56.723" v="2250"/>
        <pc:sldMkLst>
          <pc:docMk/>
          <pc:sldMk cId="2647700286" sldId="299"/>
        </pc:sldMkLst>
        <pc:spChg chg="mod">
          <ac:chgData name="Kirsty Hopgood" userId="872795540ffd9ae4" providerId="LiveId" clId="{6BF40DB8-2FC4-41AA-AF53-A8466922C13D}" dt="2020-11-16T14:36:30.693" v="2056" actId="20577"/>
          <ac:spMkLst>
            <pc:docMk/>
            <pc:sldMk cId="2647700286" sldId="299"/>
            <ac:spMk id="3" creationId="{D7B1D702-A324-4827-A26B-581D275F802D}"/>
          </ac:spMkLst>
        </pc:spChg>
        <pc:picChg chg="add mod">
          <ac:chgData name="Kirsty Hopgood" userId="872795540ffd9ae4" providerId="LiveId" clId="{6BF40DB8-2FC4-41AA-AF53-A8466922C13D}" dt="2020-11-16T14:49:56.723" v="2250"/>
          <ac:picMkLst>
            <pc:docMk/>
            <pc:sldMk cId="2647700286" sldId="299"/>
            <ac:picMk id="4" creationId="{35B5D3C4-BEE8-42CC-8D7D-C84C3E5ADB8A}"/>
          </ac:picMkLst>
        </pc:picChg>
      </pc:sldChg>
      <pc:sldChg chg="addSp delSp modSp modTransition modAnim modNotesTx">
        <pc:chgData name="Kirsty Hopgood" userId="872795540ffd9ae4" providerId="LiveId" clId="{6BF40DB8-2FC4-41AA-AF53-A8466922C13D}" dt="2020-11-17T09:55:05.998" v="2735" actId="20577"/>
        <pc:sldMkLst>
          <pc:docMk/>
          <pc:sldMk cId="1458133028" sldId="300"/>
        </pc:sldMkLst>
        <pc:picChg chg="add del mod">
          <ac:chgData name="Kirsty Hopgood" userId="872795540ffd9ae4" providerId="LiveId" clId="{6BF40DB8-2FC4-41AA-AF53-A8466922C13D}" dt="2020-11-16T15:56:58.776" v="2273"/>
          <ac:picMkLst>
            <pc:docMk/>
            <pc:sldMk cId="1458133028" sldId="300"/>
            <ac:picMk id="6" creationId="{559EF3FA-2ADC-488B-8628-3F021686B695}"/>
          </ac:picMkLst>
        </pc:picChg>
        <pc:picChg chg="add mod">
          <ac:chgData name="Kirsty Hopgood" userId="872795540ffd9ae4" providerId="LiveId" clId="{6BF40DB8-2FC4-41AA-AF53-A8466922C13D}" dt="2020-11-16T15:59:01.066" v="2274"/>
          <ac:picMkLst>
            <pc:docMk/>
            <pc:sldMk cId="1458133028" sldId="300"/>
            <ac:picMk id="7" creationId="{AA1492AF-D075-4293-88A9-D288B38C5738}"/>
          </ac:picMkLst>
        </pc:picChg>
      </pc:sldChg>
      <pc:sldChg chg="addSp delSp modSp mod modTransition modAnim modNotesTx">
        <pc:chgData name="Kirsty Hopgood" userId="872795540ffd9ae4" providerId="LiveId" clId="{6BF40DB8-2FC4-41AA-AF53-A8466922C13D}" dt="2020-11-16T16:28:09.259" v="2300" actId="1076"/>
        <pc:sldMkLst>
          <pc:docMk/>
          <pc:sldMk cId="1659362752" sldId="301"/>
        </pc:sldMkLst>
        <pc:picChg chg="mod">
          <ac:chgData name="Kirsty Hopgood" userId="872795540ffd9ae4" providerId="LiveId" clId="{6BF40DB8-2FC4-41AA-AF53-A8466922C13D}" dt="2020-11-16T16:28:09.259" v="2300" actId="1076"/>
          <ac:picMkLst>
            <pc:docMk/>
            <pc:sldMk cId="1659362752" sldId="301"/>
            <ac:picMk id="11" creationId="{49F59FE7-04AE-4C23-8511-32046442F685}"/>
          </ac:picMkLst>
        </pc:picChg>
        <pc:picChg chg="add del mod">
          <ac:chgData name="Kirsty Hopgood" userId="872795540ffd9ae4" providerId="LiveId" clId="{6BF40DB8-2FC4-41AA-AF53-A8466922C13D}" dt="2020-11-16T14:51:44.161" v="2252"/>
          <ac:picMkLst>
            <pc:docMk/>
            <pc:sldMk cId="1659362752" sldId="301"/>
            <ac:picMk id="12" creationId="{5E94E8E4-2E3D-4F7D-B9DC-E02A29E914CE}"/>
          </ac:picMkLst>
        </pc:picChg>
        <pc:picChg chg="add del mod">
          <ac:chgData name="Kirsty Hopgood" userId="872795540ffd9ae4" providerId="LiveId" clId="{6BF40DB8-2FC4-41AA-AF53-A8466922C13D}" dt="2020-11-16T15:18:23.285" v="2260"/>
          <ac:picMkLst>
            <pc:docMk/>
            <pc:sldMk cId="1659362752" sldId="301"/>
            <ac:picMk id="13" creationId="{B4D248F6-0080-48C3-BA28-1FB6ABF7EFD7}"/>
          </ac:picMkLst>
        </pc:picChg>
        <pc:picChg chg="add mod">
          <ac:chgData name="Kirsty Hopgood" userId="872795540ffd9ae4" providerId="LiveId" clId="{6BF40DB8-2FC4-41AA-AF53-A8466922C13D}" dt="2020-11-16T15:21:24.034" v="2261"/>
          <ac:picMkLst>
            <pc:docMk/>
            <pc:sldMk cId="1659362752" sldId="301"/>
            <ac:picMk id="14" creationId="{282A56CA-4853-47FC-ACCE-B78758A7139D}"/>
          </ac:picMkLst>
        </pc:picChg>
      </pc:sldChg>
      <pc:sldChg chg="addSp delSp modSp mod modTransition modAnim modNotesTx">
        <pc:chgData name="Kirsty Hopgood" userId="872795540ffd9ae4" providerId="LiveId" clId="{6BF40DB8-2FC4-41AA-AF53-A8466922C13D}" dt="2020-11-16T16:28:01.984" v="2299" actId="1076"/>
        <pc:sldMkLst>
          <pc:docMk/>
          <pc:sldMk cId="2998316821" sldId="302"/>
        </pc:sldMkLst>
        <pc:spChg chg="del">
          <ac:chgData name="Kirsty Hopgood" userId="872795540ffd9ae4" providerId="LiveId" clId="{6BF40DB8-2FC4-41AA-AF53-A8466922C13D}" dt="2020-11-16T14:19:24.011" v="1415" actId="478"/>
          <ac:spMkLst>
            <pc:docMk/>
            <pc:sldMk cId="2998316821" sldId="302"/>
            <ac:spMk id="3" creationId="{85100DBF-B9EA-42F1-95F7-A53E22C2752D}"/>
          </ac:spMkLst>
        </pc:spChg>
        <pc:picChg chg="add mod">
          <ac:chgData name="Kirsty Hopgood" userId="872795540ffd9ae4" providerId="LiveId" clId="{6BF40DB8-2FC4-41AA-AF53-A8466922C13D}" dt="2020-11-16T16:27:50.240" v="2296" actId="1076"/>
          <ac:picMkLst>
            <pc:docMk/>
            <pc:sldMk cId="2998316821" sldId="302"/>
            <ac:picMk id="5" creationId="{0DBACE02-65DF-48B1-9F73-578E453DE728}"/>
          </ac:picMkLst>
        </pc:picChg>
        <pc:picChg chg="add del mod">
          <ac:chgData name="Kirsty Hopgood" userId="872795540ffd9ae4" providerId="LiveId" clId="{6BF40DB8-2FC4-41AA-AF53-A8466922C13D}" dt="2020-11-16T14:56:22.348" v="2254"/>
          <ac:picMkLst>
            <pc:docMk/>
            <pc:sldMk cId="2998316821" sldId="302"/>
            <ac:picMk id="6" creationId="{5089E49E-79ED-4469-AE48-095BB2CF3691}"/>
          </ac:picMkLst>
        </pc:picChg>
        <pc:picChg chg="add mod">
          <ac:chgData name="Kirsty Hopgood" userId="872795540ffd9ae4" providerId="LiveId" clId="{6BF40DB8-2FC4-41AA-AF53-A8466922C13D}" dt="2020-11-16T14:59:00.726" v="2255"/>
          <ac:picMkLst>
            <pc:docMk/>
            <pc:sldMk cId="2998316821" sldId="302"/>
            <ac:picMk id="7" creationId="{B43E661B-6B95-4167-9227-F034C1CF3289}"/>
          </ac:picMkLst>
        </pc:picChg>
        <pc:picChg chg="add mod">
          <ac:chgData name="Kirsty Hopgood" userId="872795540ffd9ae4" providerId="LiveId" clId="{6BF40DB8-2FC4-41AA-AF53-A8466922C13D}" dt="2020-11-16T16:28:01.984" v="2299" actId="1076"/>
          <ac:picMkLst>
            <pc:docMk/>
            <pc:sldMk cId="2998316821" sldId="302"/>
            <ac:picMk id="3074" creationId="{E5AC04DF-DEFD-472F-B7CD-32D76ECC2016}"/>
          </ac:picMkLst>
        </pc:picChg>
        <pc:picChg chg="add mod">
          <ac:chgData name="Kirsty Hopgood" userId="872795540ffd9ae4" providerId="LiveId" clId="{6BF40DB8-2FC4-41AA-AF53-A8466922C13D}" dt="2020-11-16T16:27:55.986" v="2297" actId="1076"/>
          <ac:picMkLst>
            <pc:docMk/>
            <pc:sldMk cId="2998316821" sldId="302"/>
            <ac:picMk id="3076" creationId="{CD1E5FF5-166E-450A-8440-A2BAE2A835CE}"/>
          </ac:picMkLst>
        </pc:picChg>
      </pc:sldChg>
      <pc:sldChg chg="addSp delSp modSp modTransition modAnim modNotesTx">
        <pc:chgData name="Kirsty Hopgood" userId="872795540ffd9ae4" providerId="LiveId" clId="{6BF40DB8-2FC4-41AA-AF53-A8466922C13D}" dt="2020-11-16T15:14:40.215" v="2259"/>
        <pc:sldMkLst>
          <pc:docMk/>
          <pc:sldMk cId="3396250355" sldId="303"/>
        </pc:sldMkLst>
        <pc:picChg chg="add del mod">
          <ac:chgData name="Kirsty Hopgood" userId="872795540ffd9ae4" providerId="LiveId" clId="{6BF40DB8-2FC4-41AA-AF53-A8466922C13D}" dt="2020-11-16T14:59:27.825" v="2258"/>
          <ac:picMkLst>
            <pc:docMk/>
            <pc:sldMk cId="3396250355" sldId="303"/>
            <ac:picMk id="4" creationId="{F8D8DB2C-952F-42D6-BAED-8271A4E4B760}"/>
          </ac:picMkLst>
        </pc:picChg>
        <pc:picChg chg="add mod">
          <ac:chgData name="Kirsty Hopgood" userId="872795540ffd9ae4" providerId="LiveId" clId="{6BF40DB8-2FC4-41AA-AF53-A8466922C13D}" dt="2020-11-16T15:14:40.215" v="2259"/>
          <ac:picMkLst>
            <pc:docMk/>
            <pc:sldMk cId="3396250355" sldId="303"/>
            <ac:picMk id="5" creationId="{E1F91768-68D1-467B-A8F2-110914471D27}"/>
          </ac:picMkLst>
        </pc:picChg>
      </pc:sldChg>
      <pc:sldChg chg="addSp delSp modSp mod modTransition modAnim modNotesTx">
        <pc:chgData name="Kirsty Hopgood" userId="872795540ffd9ae4" providerId="LiveId" clId="{6BF40DB8-2FC4-41AA-AF53-A8466922C13D}" dt="2020-11-17T09:44:24.777" v="2397" actId="20577"/>
        <pc:sldMkLst>
          <pc:docMk/>
          <pc:sldMk cId="1382500549" sldId="304"/>
        </pc:sldMkLst>
        <pc:spChg chg="mod">
          <ac:chgData name="Kirsty Hopgood" userId="872795540ffd9ae4" providerId="LiveId" clId="{6BF40DB8-2FC4-41AA-AF53-A8466922C13D}" dt="2020-11-16T14:35:15.297" v="1959" actId="20577"/>
          <ac:spMkLst>
            <pc:docMk/>
            <pc:sldMk cId="1382500549" sldId="304"/>
            <ac:spMk id="2" creationId="{5BBC4FB4-9762-40D9-A7DD-4B0958B27B87}"/>
          </ac:spMkLst>
        </pc:spChg>
        <pc:spChg chg="mod">
          <ac:chgData name="Kirsty Hopgood" userId="872795540ffd9ae4" providerId="LiveId" clId="{6BF40DB8-2FC4-41AA-AF53-A8466922C13D}" dt="2020-11-16T15:29:27.492" v="2263" actId="27636"/>
          <ac:spMkLst>
            <pc:docMk/>
            <pc:sldMk cId="1382500549" sldId="304"/>
            <ac:spMk id="3" creationId="{A7CECEAC-F3C3-498F-8603-42980DE4272F}"/>
          </ac:spMkLst>
        </pc:spChg>
        <pc:picChg chg="add del mod">
          <ac:chgData name="Kirsty Hopgood" userId="872795540ffd9ae4" providerId="LiveId" clId="{6BF40DB8-2FC4-41AA-AF53-A8466922C13D}" dt="2020-11-16T14:59:21.445" v="2257"/>
          <ac:picMkLst>
            <pc:docMk/>
            <pc:sldMk cId="1382500549" sldId="304"/>
            <ac:picMk id="4" creationId="{6DEE7FE6-4144-4EF7-AF1B-79442829F721}"/>
          </ac:picMkLst>
        </pc:picChg>
        <pc:picChg chg="add del mod">
          <ac:chgData name="Kirsty Hopgood" userId="872795540ffd9ae4" providerId="LiveId" clId="{6BF40DB8-2FC4-41AA-AF53-A8466922C13D}" dt="2020-11-16T16:00:08.340" v="2275"/>
          <ac:picMkLst>
            <pc:docMk/>
            <pc:sldMk cId="1382500549" sldId="304"/>
            <ac:picMk id="5" creationId="{003B1457-3926-47E9-928F-11B874C084EA}"/>
          </ac:picMkLst>
        </pc:picChg>
        <pc:picChg chg="add del mod">
          <ac:chgData name="Kirsty Hopgood" userId="872795540ffd9ae4" providerId="LiveId" clId="{6BF40DB8-2FC4-41AA-AF53-A8466922C13D}" dt="2020-11-16T16:12:33.307" v="2293"/>
          <ac:picMkLst>
            <pc:docMk/>
            <pc:sldMk cId="1382500549" sldId="304"/>
            <ac:picMk id="6" creationId="{978953E8-7D69-41C7-A92C-C6E7B0AE5A85}"/>
          </ac:picMkLst>
        </pc:picChg>
        <pc:picChg chg="add mod">
          <ac:chgData name="Kirsty Hopgood" userId="872795540ffd9ae4" providerId="LiveId" clId="{6BF40DB8-2FC4-41AA-AF53-A8466922C13D}" dt="2020-11-16T16:17:32.129" v="2294"/>
          <ac:picMkLst>
            <pc:docMk/>
            <pc:sldMk cId="1382500549" sldId="304"/>
            <ac:picMk id="7" creationId="{2E748218-9D37-4B5A-9409-DAB4562ED8F8}"/>
          </ac:picMkLst>
        </pc:picChg>
        <pc:picChg chg="add mod">
          <ac:chgData name="Kirsty Hopgood" userId="872795540ffd9ae4" providerId="LiveId" clId="{6BF40DB8-2FC4-41AA-AF53-A8466922C13D}" dt="2020-11-16T14:34:54.214" v="1942" actId="1076"/>
          <ac:picMkLst>
            <pc:docMk/>
            <pc:sldMk cId="1382500549" sldId="304"/>
            <ac:picMk id="5122" creationId="{1DA15791-CF3D-4F6E-A964-9647294E6B9D}"/>
          </ac:picMkLst>
        </pc:picChg>
      </pc:sldChg>
      <pc:sldChg chg="addSp modSp">
        <pc:chgData name="Kirsty Hopgood" userId="872795540ffd9ae4" providerId="LiveId" clId="{6BF40DB8-2FC4-41AA-AF53-A8466922C13D}" dt="2020-11-16T15:53:30.523" v="2272"/>
        <pc:sldMkLst>
          <pc:docMk/>
          <pc:sldMk cId="4026174560" sldId="307"/>
        </pc:sldMkLst>
        <pc:picChg chg="add mod">
          <ac:chgData name="Kirsty Hopgood" userId="872795540ffd9ae4" providerId="LiveId" clId="{6BF40DB8-2FC4-41AA-AF53-A8466922C13D}" dt="2020-11-16T15:53:30.523" v="2272"/>
          <ac:picMkLst>
            <pc:docMk/>
            <pc:sldMk cId="4026174560" sldId="307"/>
            <ac:picMk id="4" creationId="{21A83280-BA4C-4626-A790-CADF99891643}"/>
          </ac:picMkLst>
        </pc:picChg>
      </pc:sldChg>
      <pc:sldChg chg="addSp delSp modSp new mod modClrScheme chgLayout">
        <pc:chgData name="Kirsty Hopgood" userId="872795540ffd9ae4" providerId="LiveId" clId="{6BF40DB8-2FC4-41AA-AF53-A8466922C13D}" dt="2020-11-16T15:53:30.523" v="2272"/>
        <pc:sldMkLst>
          <pc:docMk/>
          <pc:sldMk cId="2723154884" sldId="308"/>
        </pc:sldMkLst>
        <pc:spChg chg="del mod ord">
          <ac:chgData name="Kirsty Hopgood" userId="872795540ffd9ae4" providerId="LiveId" clId="{6BF40DB8-2FC4-41AA-AF53-A8466922C13D}" dt="2020-11-16T13:23:02.097" v="177" actId="700"/>
          <ac:spMkLst>
            <pc:docMk/>
            <pc:sldMk cId="2723154884" sldId="308"/>
            <ac:spMk id="2" creationId="{DA9EBFCE-C2E4-4812-BA54-594F27325742}"/>
          </ac:spMkLst>
        </pc:spChg>
        <pc:spChg chg="del mod ord">
          <ac:chgData name="Kirsty Hopgood" userId="872795540ffd9ae4" providerId="LiveId" clId="{6BF40DB8-2FC4-41AA-AF53-A8466922C13D}" dt="2020-11-16T13:23:02.097" v="177" actId="700"/>
          <ac:spMkLst>
            <pc:docMk/>
            <pc:sldMk cId="2723154884" sldId="308"/>
            <ac:spMk id="3" creationId="{8442C1CE-B7D7-4C49-99F5-5CA78F4FADD2}"/>
          </ac:spMkLst>
        </pc:spChg>
        <pc:spChg chg="del">
          <ac:chgData name="Kirsty Hopgood" userId="872795540ffd9ae4" providerId="LiveId" clId="{6BF40DB8-2FC4-41AA-AF53-A8466922C13D}" dt="2020-11-16T13:23:02.097" v="177" actId="700"/>
          <ac:spMkLst>
            <pc:docMk/>
            <pc:sldMk cId="2723154884" sldId="308"/>
            <ac:spMk id="4" creationId="{2FD127B0-3F60-4541-9182-BEB355AA2C70}"/>
          </ac:spMkLst>
        </pc:spChg>
        <pc:spChg chg="add mod ord">
          <ac:chgData name="Kirsty Hopgood" userId="872795540ffd9ae4" providerId="LiveId" clId="{6BF40DB8-2FC4-41AA-AF53-A8466922C13D}" dt="2020-11-16T13:23:05.571" v="188" actId="20577"/>
          <ac:spMkLst>
            <pc:docMk/>
            <pc:sldMk cId="2723154884" sldId="308"/>
            <ac:spMk id="5" creationId="{559FA785-CD0F-4C7E-8373-377B70E8F944}"/>
          </ac:spMkLst>
        </pc:spChg>
        <pc:spChg chg="add mod ord">
          <ac:chgData name="Kirsty Hopgood" userId="872795540ffd9ae4" providerId="LiveId" clId="{6BF40DB8-2FC4-41AA-AF53-A8466922C13D}" dt="2020-11-16T13:30:06.229" v="350" actId="27636"/>
          <ac:spMkLst>
            <pc:docMk/>
            <pc:sldMk cId="2723154884" sldId="308"/>
            <ac:spMk id="6" creationId="{4C5DE570-531E-4E60-A0F9-DFAE731FBA5D}"/>
          </ac:spMkLst>
        </pc:spChg>
        <pc:picChg chg="add mod">
          <ac:chgData name="Kirsty Hopgood" userId="872795540ffd9ae4" providerId="LiveId" clId="{6BF40DB8-2FC4-41AA-AF53-A8466922C13D}" dt="2020-11-16T15:53:30.523" v="2272"/>
          <ac:picMkLst>
            <pc:docMk/>
            <pc:sldMk cId="2723154884" sldId="308"/>
            <ac:picMk id="7" creationId="{7D10EEBF-1049-4D53-A6C8-AF0534BABAF5}"/>
          </ac:picMkLst>
        </pc:picChg>
      </pc:sldChg>
      <pc:sldChg chg="addSp delSp modSp new mod ord modTransition modAnim">
        <pc:chgData name="Kirsty Hopgood" userId="872795540ffd9ae4" providerId="LiveId" clId="{6BF40DB8-2FC4-41AA-AF53-A8466922C13D}" dt="2020-11-16T16:05:58.820" v="2292" actId="20577"/>
        <pc:sldMkLst>
          <pc:docMk/>
          <pc:sldMk cId="3012676627" sldId="309"/>
        </pc:sldMkLst>
        <pc:spChg chg="mod">
          <ac:chgData name="Kirsty Hopgood" userId="872795540ffd9ae4" providerId="LiveId" clId="{6BF40DB8-2FC4-41AA-AF53-A8466922C13D}" dt="2020-11-16T16:05:58.820" v="2292" actId="20577"/>
          <ac:spMkLst>
            <pc:docMk/>
            <pc:sldMk cId="3012676627" sldId="309"/>
            <ac:spMk id="2" creationId="{4D48ECC7-485A-40D5-8101-8E11513D4E9D}"/>
          </ac:spMkLst>
        </pc:spChg>
        <pc:spChg chg="mod">
          <ac:chgData name="Kirsty Hopgood" userId="872795540ffd9ae4" providerId="LiveId" clId="{6BF40DB8-2FC4-41AA-AF53-A8466922C13D}" dt="2020-11-16T13:27:47.963" v="241" actId="20577"/>
          <ac:spMkLst>
            <pc:docMk/>
            <pc:sldMk cId="3012676627" sldId="309"/>
            <ac:spMk id="3" creationId="{7CDB7B27-4D6B-4386-919D-20CFBEB1DC9F}"/>
          </ac:spMkLst>
        </pc:spChg>
        <pc:picChg chg="add del mod">
          <ac:chgData name="Kirsty Hopgood" userId="872795540ffd9ae4" providerId="LiveId" clId="{6BF40DB8-2FC4-41AA-AF53-A8466922C13D}" dt="2020-11-16T15:40:53.664" v="2267"/>
          <ac:picMkLst>
            <pc:docMk/>
            <pc:sldMk cId="3012676627" sldId="309"/>
            <ac:picMk id="4" creationId="{2660B83D-234E-4427-A5F1-A44E02D2312B}"/>
          </ac:picMkLst>
        </pc:picChg>
        <pc:picChg chg="add del mod">
          <ac:chgData name="Kirsty Hopgood" userId="872795540ffd9ae4" providerId="LiveId" clId="{6BF40DB8-2FC4-41AA-AF53-A8466922C13D}" dt="2020-11-16T15:43:42.860" v="2269"/>
          <ac:picMkLst>
            <pc:docMk/>
            <pc:sldMk cId="3012676627" sldId="309"/>
            <ac:picMk id="5" creationId="{EB54F7ED-DBD8-4093-901D-23C8EF7C5BE1}"/>
          </ac:picMkLst>
        </pc:picChg>
        <pc:picChg chg="add mod">
          <ac:chgData name="Kirsty Hopgood" userId="872795540ffd9ae4" providerId="LiveId" clId="{6BF40DB8-2FC4-41AA-AF53-A8466922C13D}" dt="2020-11-16T15:49:30.272" v="2270"/>
          <ac:picMkLst>
            <pc:docMk/>
            <pc:sldMk cId="3012676627" sldId="309"/>
            <ac:picMk id="6" creationId="{434BB0EF-CC35-452D-9BD6-3AACA38071F1}"/>
          </ac:picMkLst>
        </pc:picChg>
        <pc:picChg chg="add mod">
          <ac:chgData name="Kirsty Hopgood" userId="872795540ffd9ae4" providerId="LiveId" clId="{6BF40DB8-2FC4-41AA-AF53-A8466922C13D}" dt="2020-11-16T13:25:50.444" v="204" actId="14100"/>
          <ac:picMkLst>
            <pc:docMk/>
            <pc:sldMk cId="3012676627" sldId="309"/>
            <ac:picMk id="2050" creationId="{2270E201-96DF-46D0-865E-BE59C03AF9F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5EDCAD2-45DD-4F8D-ABDD-8796B4A85915}" type="datetimeFigureOut">
              <a:rPr lang="en-GB" smtClean="0"/>
              <a:pPr/>
              <a:t>17/11/2020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C6DD92D-8F92-4A4A-8901-F2B9AD42DE71}" type="slidenum">
              <a:rPr lang="en-GB" smtClean="0"/>
              <a:pPr/>
              <a:t>‹#›</a:t>
            </a:fld>
            <a:endParaRPr lang="en-GB"/>
          </a:p>
        </p:txBody>
      </p:sp>
    </p:spTree>
    <p:extLst>
      <p:ext uri="{BB962C8B-B14F-4D97-AF65-F5344CB8AC3E}">
        <p14:creationId xmlns:p14="http://schemas.microsoft.com/office/powerpoint/2010/main" val="2334079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en.wikipedia.org/wiki/Peripheral_nervous_system"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en.wikipedia.org/wiki/Funny_bone" TargetMode="External"/><Relationship Id="rId4" Type="http://schemas.openxmlformats.org/officeDocument/2006/relationships/hyperlink" Target="http://en.wikipedia.org/wiki/Central_nervous_system"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currently ASSESS &amp; TREAT PERIPHERAL</a:t>
            </a:r>
            <a:r>
              <a:rPr lang="en-GB" baseline="0" dirty="0"/>
              <a:t> NERVES?</a:t>
            </a:r>
          </a:p>
          <a:p>
            <a:r>
              <a:rPr lang="en-GB" baseline="0" dirty="0"/>
              <a:t>What do they LIKE? What do they HATE?</a:t>
            </a:r>
            <a:endParaRPr lang="en-GB" dirty="0"/>
          </a:p>
        </p:txBody>
      </p:sp>
      <p:sp>
        <p:nvSpPr>
          <p:cNvPr id="4" name="Slide Number Placeholder 3"/>
          <p:cNvSpPr>
            <a:spLocks noGrp="1"/>
          </p:cNvSpPr>
          <p:nvPr>
            <p:ph type="sldNum" sz="quarter" idx="10"/>
          </p:nvPr>
        </p:nvSpPr>
        <p:spPr/>
        <p:txBody>
          <a:bodyPr/>
          <a:lstStyle/>
          <a:p>
            <a:fld id="{9C6DD92D-8F92-4A4A-8901-F2B9AD42DE71}" type="slidenum">
              <a:rPr lang="en-GB" smtClean="0"/>
              <a:pPr/>
              <a:t>1</a:t>
            </a:fld>
            <a:endParaRPr lang="en-GB"/>
          </a:p>
        </p:txBody>
      </p:sp>
    </p:spTree>
    <p:extLst>
      <p:ext uri="{BB962C8B-B14F-4D97-AF65-F5344CB8AC3E}">
        <p14:creationId xmlns:p14="http://schemas.microsoft.com/office/powerpoint/2010/main" val="3457125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reminder of the basics. </a:t>
            </a:r>
          </a:p>
          <a:p>
            <a:endParaRPr lang="en-GB" dirty="0"/>
          </a:p>
          <a:p>
            <a:r>
              <a:rPr lang="en-GB" dirty="0"/>
              <a:t>Do you know that the Radial nerve relates to nerve routes C5-T1? It supplies the extensors of the forearm? If you didn’t you wouldn’t pick up on potential neural involvement in an extensor tendinopathy, you wouldn’t know that weakness in this areal could indicate a radial nerve problem that could be as far up the chain as C5-T1. Use of NM for nerve related ET has been shown to give significant improvements in pressure pain threshold, pain-free grip strength, neurodynamic test ROM, and pain scores compared to the placebo and control groups</a:t>
            </a:r>
          </a:p>
          <a:p>
            <a:endParaRPr lang="en-GB" dirty="0"/>
          </a:p>
          <a:p>
            <a:r>
              <a:rPr lang="en-GB" dirty="0"/>
              <a:t>To be able to </a:t>
            </a:r>
            <a:r>
              <a:rPr lang="en-GB" dirty="0" err="1"/>
              <a:t>assessss</a:t>
            </a:r>
            <a:r>
              <a:rPr lang="en-GB" dirty="0"/>
              <a:t>, diagnose and treat a neural problem using a PNM you need to know your neural anatomy </a:t>
            </a:r>
          </a:p>
        </p:txBody>
      </p:sp>
      <p:sp>
        <p:nvSpPr>
          <p:cNvPr id="4" name="Slide Number Placeholder 3"/>
          <p:cNvSpPr>
            <a:spLocks noGrp="1"/>
          </p:cNvSpPr>
          <p:nvPr>
            <p:ph type="sldNum" sz="quarter" idx="5"/>
          </p:nvPr>
        </p:nvSpPr>
        <p:spPr/>
        <p:txBody>
          <a:bodyPr/>
          <a:lstStyle/>
          <a:p>
            <a:fld id="{9C6DD92D-8F92-4A4A-8901-F2B9AD42DE71}" type="slidenum">
              <a:rPr lang="en-GB" smtClean="0"/>
              <a:pPr/>
              <a:t>3</a:t>
            </a:fld>
            <a:endParaRPr lang="en-GB"/>
          </a:p>
        </p:txBody>
      </p:sp>
    </p:spTree>
    <p:extLst>
      <p:ext uri="{BB962C8B-B14F-4D97-AF65-F5344CB8AC3E}">
        <p14:creationId xmlns:p14="http://schemas.microsoft.com/office/powerpoint/2010/main" val="6497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remember that around the medial malleoli you have every TOM, DICK, ARTHUR, NORM &amp; HARRY with the Norm standing for tibial nerve? Did you know that the common peroneal nerve wraps around the head of the fibula? If you didn’t now is the time because in your practical session you will be palpating and mobilising these </a:t>
            </a:r>
            <a:r>
              <a:rPr lang="en-GB" dirty="0" err="1"/>
              <a:t>nervesYou</a:t>
            </a:r>
            <a:r>
              <a:rPr lang="en-GB" dirty="0"/>
              <a:t> might want to pause the video here and spend a bit of your independent study time looking at some neural anatomy. Make use of online </a:t>
            </a:r>
            <a:r>
              <a:rPr lang="en-GB" dirty="0" err="1"/>
              <a:t>rsources</a:t>
            </a:r>
            <a:r>
              <a:rPr lang="en-GB" dirty="0"/>
              <a:t>, text books, flash cards – however you learn best. </a:t>
            </a:r>
          </a:p>
        </p:txBody>
      </p:sp>
      <p:sp>
        <p:nvSpPr>
          <p:cNvPr id="4" name="Slide Number Placeholder 3"/>
          <p:cNvSpPr>
            <a:spLocks noGrp="1"/>
          </p:cNvSpPr>
          <p:nvPr>
            <p:ph type="sldNum" sz="quarter" idx="5"/>
          </p:nvPr>
        </p:nvSpPr>
        <p:spPr/>
        <p:txBody>
          <a:bodyPr/>
          <a:lstStyle/>
          <a:p>
            <a:fld id="{9C6DD92D-8F92-4A4A-8901-F2B9AD42DE71}" type="slidenum">
              <a:rPr lang="en-GB" smtClean="0"/>
              <a:pPr/>
              <a:t>4</a:t>
            </a:fld>
            <a:endParaRPr lang="en-GB"/>
          </a:p>
        </p:txBody>
      </p:sp>
    </p:spTree>
    <p:extLst>
      <p:ext uri="{BB962C8B-B14F-4D97-AF65-F5344CB8AC3E}">
        <p14:creationId xmlns:p14="http://schemas.microsoft.com/office/powerpoint/2010/main" val="5351586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should be coming into your head are things like: Burning, electric, shooting, tingling, P&amp;N, strange sensation, hot needle/knife, ants on the skin. These sensations could be at rest or when stressing the nerve e.g. spiderman </a:t>
            </a:r>
          </a:p>
          <a:p>
            <a:r>
              <a:rPr lang="en-GB" dirty="0"/>
              <a:t>Nerve pain can be VERY variable - Nerves often do not respond well to being stretched and are highly irritable – you need to </a:t>
            </a:r>
            <a:r>
              <a:rPr lang="en-GB" dirty="0" err="1"/>
              <a:t>beextra</a:t>
            </a:r>
            <a:r>
              <a:rPr lang="en-GB" dirty="0"/>
              <a:t> careful and caring towards these patients</a:t>
            </a:r>
          </a:p>
        </p:txBody>
      </p:sp>
      <p:sp>
        <p:nvSpPr>
          <p:cNvPr id="4" name="Slide Number Placeholder 3"/>
          <p:cNvSpPr>
            <a:spLocks noGrp="1"/>
          </p:cNvSpPr>
          <p:nvPr>
            <p:ph type="sldNum" sz="quarter" idx="5"/>
          </p:nvPr>
        </p:nvSpPr>
        <p:spPr/>
        <p:txBody>
          <a:bodyPr/>
          <a:lstStyle/>
          <a:p>
            <a:fld id="{9C6DD92D-8F92-4A4A-8901-F2B9AD42DE71}" type="slidenum">
              <a:rPr lang="en-GB" smtClean="0"/>
              <a:pPr/>
              <a:t>5</a:t>
            </a:fld>
            <a:endParaRPr lang="en-GB"/>
          </a:p>
        </p:txBody>
      </p:sp>
    </p:spTree>
    <p:extLst>
      <p:ext uri="{BB962C8B-B14F-4D97-AF65-F5344CB8AC3E}">
        <p14:creationId xmlns:p14="http://schemas.microsoft.com/office/powerpoint/2010/main" val="1931484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EVERY TIME YOU SEE A CLIENT YOU NEED TO ASK YOURSELF: HAVE YOU RULED OUT ANY NERVE INVOLVEMENT?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Neurogenic pain is defined as pain due to dysfunction of the peripheral or central nervous system, in the absence of nociceptor (nerve terminal) stimulation by trauma or disease. Other terms used to describe some (but not all) forms of neurogenic pain include neuropathic pain, deafferentation pain, and central pain; all these terms are subsumed into the wider expression ‘neurogenic pain’.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Neuropathic pain is caused by damage to, malfunction of, or pathology affecting the nervous system, and is divided into "peripheral" (originating in the </a:t>
            </a:r>
            <a:r>
              <a:rPr lang="en-US" dirty="0">
                <a:hlinkClick r:id="rId3" action="ppaction://hlinkfile" tooltip="Peripheral nervous system"/>
              </a:rPr>
              <a:t>peripheral nervous system</a:t>
            </a:r>
            <a:r>
              <a:rPr lang="en-US" dirty="0"/>
              <a:t>) such as a carpal tunnel syndrome or piriformis syndrome and "</a:t>
            </a:r>
            <a:r>
              <a:rPr lang="en-US" dirty="0">
                <a:hlinkClick r:id="rId4" action="ppaction://hlinkfile" tooltip="Central nervous system"/>
              </a:rPr>
              <a:t>central</a:t>
            </a:r>
            <a:r>
              <a:rPr lang="en-US" dirty="0"/>
              <a:t>" (originating in the brain or spinal cord) such as a spinal disc pathology or something more out of our scope such as a </a:t>
            </a:r>
            <a:r>
              <a:rPr lang="en-US" dirty="0" err="1"/>
              <a:t>tumour</a:t>
            </a:r>
            <a:r>
              <a:rPr lang="en-US" dirty="0"/>
              <a:t> or vascular lesion in the brain. Peripheral neuropathic pain is often described as “burning,” “tingling,” “electrical,” “stabbing,” or “pins and needles.” Bumping the "</a:t>
            </a:r>
            <a:r>
              <a:rPr lang="en-US" dirty="0">
                <a:hlinkClick r:id="rId5" action="ppaction://hlinkfile" tooltip="Funny bone"/>
              </a:rPr>
              <a:t>funny bone</a:t>
            </a:r>
            <a:r>
              <a:rPr lang="en-US" dirty="0"/>
              <a:t>" elicits peripheral neuropathic pain.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Physio Edge Podcast – Episodes 104 and 107 with Dr Toby Hall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Neuropathic pain with sensory hypersensitivity – complex regional pain syndrome (CRPS)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Compressive neuropathy – CTS peripheral, disc central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Peripheral nerve sensitization – Nerve is mechanosensitive so painful to stress, touch or stretch </a:t>
            </a:r>
          </a:p>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6</a:t>
            </a:fld>
            <a:endParaRPr lang="en-GB"/>
          </a:p>
        </p:txBody>
      </p:sp>
    </p:spTree>
    <p:extLst>
      <p:ext uri="{BB962C8B-B14F-4D97-AF65-F5344CB8AC3E}">
        <p14:creationId xmlns:p14="http://schemas.microsoft.com/office/powerpoint/2010/main" val="500508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Paraesthesia</a:t>
            </a:r>
            <a:r>
              <a:rPr lang="en-GB" baseline="0" dirty="0"/>
              <a:t> – abnormal skin sensation </a:t>
            </a:r>
          </a:p>
          <a:p>
            <a:endParaRPr lang="en-GB" dirty="0"/>
          </a:p>
        </p:txBody>
      </p:sp>
      <p:sp>
        <p:nvSpPr>
          <p:cNvPr id="4" name="Slide Number Placeholder 3"/>
          <p:cNvSpPr>
            <a:spLocks noGrp="1"/>
          </p:cNvSpPr>
          <p:nvPr>
            <p:ph type="sldNum" sz="quarter" idx="10"/>
          </p:nvPr>
        </p:nvSpPr>
        <p:spPr/>
        <p:txBody>
          <a:bodyPr/>
          <a:lstStyle/>
          <a:p>
            <a:fld id="{9C6DD92D-8F92-4A4A-8901-F2B9AD42DE71}" type="slidenum">
              <a:rPr lang="en-GB" smtClean="0"/>
              <a:pPr/>
              <a:t>7</a:t>
            </a:fld>
            <a:endParaRPr lang="en-GB"/>
          </a:p>
        </p:txBody>
      </p:sp>
    </p:spTree>
    <p:extLst>
      <p:ext uri="{BB962C8B-B14F-4D97-AF65-F5344CB8AC3E}">
        <p14:creationId xmlns:p14="http://schemas.microsoft.com/office/powerpoint/2010/main" val="1681317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a:t>Neurodynamics</a:t>
            </a:r>
            <a:r>
              <a:rPr lang="en-GB" dirty="0"/>
              <a:t> (NM) is an intervention aimed at restoring the homeostasis in and around the nervous system, by mobilization of the nervous system itself or the structures that surround the nervous system (</a:t>
            </a:r>
            <a:r>
              <a:rPr lang="en-GB" dirty="0" err="1"/>
              <a:t>Basson</a:t>
            </a:r>
            <a:r>
              <a:rPr lang="en-GB" dirty="0"/>
              <a:t>, 2017). Human and animal studies revealed that NM reduces intraneural </a:t>
            </a:r>
            <a:r>
              <a:rPr lang="en-GB" dirty="0" err="1"/>
              <a:t>edema</a:t>
            </a:r>
            <a:r>
              <a:rPr lang="en-GB" dirty="0"/>
              <a:t>, improves intraneural fluid dispersion, reduces thermal and mechanical hyperalgesia, and reverses the increased immune responses following a nerve injury. </a:t>
            </a:r>
          </a:p>
          <a:p>
            <a:endParaRPr lang="en-GB" dirty="0"/>
          </a:p>
          <a:p>
            <a:r>
              <a:rPr lang="en-US" dirty="0" err="1"/>
              <a:t>Neurogenic</a:t>
            </a:r>
            <a:r>
              <a:rPr lang="en-US" dirty="0"/>
              <a:t> pain is defined as pain due to dysfunction of the peripheral or central nervous system, in the absence of </a:t>
            </a:r>
            <a:r>
              <a:rPr lang="en-US" dirty="0" err="1"/>
              <a:t>nociceptor</a:t>
            </a:r>
            <a:r>
              <a:rPr lang="en-US" dirty="0"/>
              <a:t> (nerve terminal) stimulation by trauma or disease. Other terms used to describe some (but not all) forms of </a:t>
            </a:r>
            <a:r>
              <a:rPr lang="en-US" dirty="0" err="1"/>
              <a:t>neurogenic</a:t>
            </a:r>
            <a:r>
              <a:rPr lang="en-US" dirty="0"/>
              <a:t> pain include neuropathic pain, </a:t>
            </a:r>
            <a:r>
              <a:rPr lang="en-US" dirty="0" err="1"/>
              <a:t>deafferentation</a:t>
            </a:r>
            <a:r>
              <a:rPr lang="en-US" dirty="0"/>
              <a:t> pain, and central pain; all these terms are subsumed into the wider expression ‘</a:t>
            </a:r>
            <a:r>
              <a:rPr lang="en-US" dirty="0" err="1"/>
              <a:t>neurogenic</a:t>
            </a:r>
            <a:r>
              <a:rPr lang="en-US" dirty="0"/>
              <a:t> pain’. </a:t>
            </a:r>
            <a:endParaRPr lang="en-GB" dirty="0"/>
          </a:p>
        </p:txBody>
      </p:sp>
      <p:sp>
        <p:nvSpPr>
          <p:cNvPr id="4" name="Slide Number Placeholder 3"/>
          <p:cNvSpPr>
            <a:spLocks noGrp="1"/>
          </p:cNvSpPr>
          <p:nvPr>
            <p:ph type="sldNum" sz="quarter" idx="10"/>
          </p:nvPr>
        </p:nvSpPr>
        <p:spPr/>
        <p:txBody>
          <a:bodyPr/>
          <a:lstStyle/>
          <a:p>
            <a:fld id="{9C6DD92D-8F92-4A4A-8901-F2B9AD42DE71}"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CLIENTS MUST CLEARLY UNDERSTAND YOUR SLIDERS – CLIENTS CAN MIX UP THE MOVEMENTS AND END UP DOING A TENSIONER! IF YOU ARE NOT CONFIDENT THAT THE PATIENT CAN DO THESE INDEPENDENTLY THEN IT PROBABLY ISN’T THE REHAB FOR THEM. ENCOURAGE THEM TO MOVE WITHOUT RISKING THE PATIENT MAKING THEMSELVES WORSE</a:t>
            </a:r>
          </a:p>
          <a:p>
            <a:endParaRPr lang="en-GB" dirty="0"/>
          </a:p>
          <a:p>
            <a:r>
              <a:rPr lang="en-GB" dirty="0"/>
              <a:t>You actually already provide nerve mobilisations as a part of every rehabilitation programme without realising it….</a:t>
            </a:r>
          </a:p>
          <a:p>
            <a:r>
              <a:rPr lang="en-GB" dirty="0"/>
              <a:t>Now is the time to be a little more specific with your techniques and target the nerve specifically rather than the structures surrounding it. </a:t>
            </a:r>
          </a:p>
        </p:txBody>
      </p:sp>
      <p:sp>
        <p:nvSpPr>
          <p:cNvPr id="4" name="Slide Number Placeholder 3"/>
          <p:cNvSpPr>
            <a:spLocks noGrp="1"/>
          </p:cNvSpPr>
          <p:nvPr>
            <p:ph type="sldNum" sz="quarter" idx="5"/>
          </p:nvPr>
        </p:nvSpPr>
        <p:spPr/>
        <p:txBody>
          <a:bodyPr/>
          <a:lstStyle/>
          <a:p>
            <a:fld id="{9C6DD92D-8F92-4A4A-8901-F2B9AD42DE71}" type="slidenum">
              <a:rPr lang="en-GB" smtClean="0"/>
              <a:pPr/>
              <a:t>11</a:t>
            </a:fld>
            <a:endParaRPr lang="en-GB"/>
          </a:p>
        </p:txBody>
      </p:sp>
    </p:spTree>
    <p:extLst>
      <p:ext uri="{BB962C8B-B14F-4D97-AF65-F5344CB8AC3E}">
        <p14:creationId xmlns:p14="http://schemas.microsoft.com/office/powerpoint/2010/main" val="1123305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Beyond “flossing” what </a:t>
            </a:r>
            <a:r>
              <a:rPr lang="en-GB" dirty="0" err="1"/>
              <a:t>elce</a:t>
            </a:r>
            <a:r>
              <a:rPr lang="en-GB" dirty="0"/>
              <a:t> are we aiming to achieve specifically relating to the nerve? </a:t>
            </a:r>
          </a:p>
          <a:p>
            <a:r>
              <a:rPr lang="en-GB" dirty="0"/>
              <a:t>Movement of organelles to an from a neurons cell body </a:t>
            </a:r>
          </a:p>
          <a:p>
            <a:r>
              <a:rPr lang="en-GB" dirty="0"/>
              <a:t>Theoretically could this be encouraged? </a:t>
            </a:r>
          </a:p>
          <a:p>
            <a:r>
              <a:rPr lang="en-GB" dirty="0"/>
              <a:t>Some advocation of PNM as a part of maintaining/improving athletic performance (</a:t>
            </a:r>
            <a:r>
              <a:rPr lang="en-GB" b="0" i="0" dirty="0" err="1">
                <a:solidFill>
                  <a:srgbClr val="222222"/>
                </a:solidFill>
                <a:effectLst/>
                <a:latin typeface="Arial" panose="020B0604020202020204" pitchFamily="34" charset="0"/>
              </a:rPr>
              <a:t>Waldhelm</a:t>
            </a:r>
            <a:r>
              <a:rPr lang="en-GB" b="0" i="0" dirty="0">
                <a:solidFill>
                  <a:srgbClr val="222222"/>
                </a:solidFill>
                <a:effectLst/>
                <a:latin typeface="Arial" panose="020B0604020202020204" pitchFamily="34" charset="0"/>
              </a:rPr>
              <a:t> et al., 2019)</a:t>
            </a:r>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12</a:t>
            </a:fld>
            <a:endParaRPr lang="en-GB"/>
          </a:p>
        </p:txBody>
      </p:sp>
    </p:spTree>
    <p:extLst>
      <p:ext uri="{BB962C8B-B14F-4D97-AF65-F5344CB8AC3E}">
        <p14:creationId xmlns:p14="http://schemas.microsoft.com/office/powerpoint/2010/main" val="3898004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currently ASSESS &amp; TREAT PERIPHERAL</a:t>
            </a:r>
            <a:r>
              <a:rPr lang="en-GB" baseline="0" dirty="0"/>
              <a:t> NERVES?</a:t>
            </a:r>
          </a:p>
          <a:p>
            <a:r>
              <a:rPr lang="en-GB" baseline="0" dirty="0"/>
              <a:t>What do they LIKE? What do they HATE?</a:t>
            </a:r>
            <a:endParaRPr lang="en-GB" dirty="0"/>
          </a:p>
        </p:txBody>
      </p:sp>
      <p:sp>
        <p:nvSpPr>
          <p:cNvPr id="4" name="Slide Number Placeholder 3"/>
          <p:cNvSpPr>
            <a:spLocks noGrp="1"/>
          </p:cNvSpPr>
          <p:nvPr>
            <p:ph type="sldNum" sz="quarter" idx="10"/>
          </p:nvPr>
        </p:nvSpPr>
        <p:spPr/>
        <p:txBody>
          <a:bodyPr/>
          <a:lstStyle/>
          <a:p>
            <a:fld id="{9C6DD92D-8F92-4A4A-8901-F2B9AD42DE71}" type="slidenum">
              <a:rPr lang="en-GB" smtClean="0"/>
              <a:pPr/>
              <a:t>14</a:t>
            </a:fld>
            <a:endParaRPr lang="en-GB"/>
          </a:p>
        </p:txBody>
      </p:sp>
    </p:spTree>
    <p:extLst>
      <p:ext uri="{BB962C8B-B14F-4D97-AF65-F5344CB8AC3E}">
        <p14:creationId xmlns:p14="http://schemas.microsoft.com/office/powerpoint/2010/main" val="4253524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L2, 3, 4 Femora</a:t>
            </a:r>
            <a:r>
              <a:rPr lang="en-GB" baseline="0" dirty="0"/>
              <a:t>l Nerve </a:t>
            </a:r>
            <a:endParaRPr lang="en-GB" dirty="0"/>
          </a:p>
        </p:txBody>
      </p:sp>
      <p:sp>
        <p:nvSpPr>
          <p:cNvPr id="4" name="Slide Number Placeholder 3"/>
          <p:cNvSpPr>
            <a:spLocks noGrp="1"/>
          </p:cNvSpPr>
          <p:nvPr>
            <p:ph type="sldNum" sz="quarter" idx="10"/>
          </p:nvPr>
        </p:nvSpPr>
        <p:spPr/>
        <p:txBody>
          <a:bodyPr/>
          <a:lstStyle/>
          <a:p>
            <a:fld id="{9C6DD92D-8F92-4A4A-8901-F2B9AD42DE71}" type="slidenum">
              <a:rPr lang="en-GB" smtClean="0"/>
              <a:pPr/>
              <a:t>21</a:t>
            </a:fld>
            <a:endParaRPr lang="en-GB"/>
          </a:p>
        </p:txBody>
      </p:sp>
    </p:spTree>
    <p:extLst>
      <p:ext uri="{BB962C8B-B14F-4D97-AF65-F5344CB8AC3E}">
        <p14:creationId xmlns:p14="http://schemas.microsoft.com/office/powerpoint/2010/main" val="3088660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Based</a:t>
            </a:r>
            <a:r>
              <a:rPr lang="en-GB" baseline="0" dirty="0"/>
              <a:t> on </a:t>
            </a:r>
            <a:r>
              <a:rPr lang="en-GB" baseline="0" dirty="0" err="1"/>
              <a:t>Lesaille</a:t>
            </a:r>
            <a:r>
              <a:rPr lang="en-GB" baseline="0" dirty="0"/>
              <a:t> 1894, James </a:t>
            </a:r>
            <a:r>
              <a:rPr lang="en-GB" baseline="0" dirty="0" err="1"/>
              <a:t>Cyriax</a:t>
            </a:r>
            <a:r>
              <a:rPr lang="en-GB" baseline="0" dirty="0"/>
              <a:t> etc many Variations </a:t>
            </a:r>
            <a:endParaRPr lang="en-GB" dirty="0"/>
          </a:p>
        </p:txBody>
      </p:sp>
      <p:sp>
        <p:nvSpPr>
          <p:cNvPr id="4" name="Slide Number Placeholder 3"/>
          <p:cNvSpPr>
            <a:spLocks noGrp="1"/>
          </p:cNvSpPr>
          <p:nvPr>
            <p:ph type="sldNum" sz="quarter" idx="10"/>
          </p:nvPr>
        </p:nvSpPr>
        <p:spPr/>
        <p:txBody>
          <a:bodyPr/>
          <a:lstStyle/>
          <a:p>
            <a:fld id="{9C6DD92D-8F92-4A4A-8901-F2B9AD42DE71}" type="slidenum">
              <a:rPr lang="en-GB" smtClean="0"/>
              <a:pPr/>
              <a:t>32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F03A7C30-5C64-4C37-9536-6F7F1EBE8A7A}" type="datetimeFigureOut">
              <a:rPr lang="en-GB" smtClean="0"/>
              <a:pPr/>
              <a:t>17/11/2020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7" name="Slide Number Placeholder 6"/>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9" name="Slide Number Placeholder 8"/>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5" name="Slide Number Placeholder 4"/>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4" name="Slide Number Placeholder 3"/>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7" name="Slide Number Placeholder 6"/>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7" name="Slide Number Placeholder 6"/>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F03A7C30-5C64-4C37-9536-6F7F1EBE8A7A}" type="datetimeFigureOut">
              <a:rPr lang="en-GB" smtClean="0"/>
              <a:pPr/>
              <a:t>17/11/2020</a:t>
            </a:fld>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3A7C30-5C64-4C37-9536-6F7F1EBE8A7A}" type="datetimeFigureOut">
              <a:rPr lang="en-GB" smtClean="0"/>
              <a:pPr/>
              <a:t>17/11/2020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AAF2A3A-6D9F-49A8-8C86-CA573D72D288}"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9.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rgbClr val="FFFFFF"/>
                </a:solidFill>
              </a:rPr>
              <a:t>SHSS6065</a:t>
            </a:r>
          </a:p>
        </p:txBody>
      </p:sp>
      <p:sp>
        <p:nvSpPr>
          <p:cNvPr id="3" name="Subtitle 2"/>
          <p:cNvSpPr>
            <a:spLocks noGrp="1"/>
          </p:cNvSpPr>
          <p:nvPr>
            <p:ph type="subTitle" idx="1"/>
          </p:nvPr>
        </p:nvSpPr>
        <p:spPr/>
        <p:txBody>
          <a:bodyPr>
            <a:normAutofit/>
          </a:bodyPr>
          <a:lstStyle/>
          <a:p>
            <a:r>
              <a:rPr lang="en-GB" sz="3600" dirty="0">
                <a:solidFill>
                  <a:srgbClr val="FFFFFF"/>
                </a:solidFill>
              </a:rPr>
              <a:t>Peripheral Nerve Mobilisations (PNM) </a:t>
            </a:r>
          </a:p>
        </p:txBody>
      </p:sp>
      <p:pic>
        <p:nvPicPr>
          <p:cNvPr id="4" name="Audio 3">
            <a:hlinkClick r:id="" action="ppaction://media"/>
            <a:extLst>
              <a:ext uri="{FF2B5EF4-FFF2-40B4-BE49-F238E27FC236}">
                <a16:creationId xmlns:a16="http://schemas.microsoft.com/office/drawing/2014/main" id="{2E0D7908-F3AA-40B5-BED8-8F56E96CF6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690"/>
    </mc:Choice>
    <mc:Fallback xmlns="">
      <p:transition spd="slow" advTm="33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05F88-BED8-459D-B9D0-B2C9CB5D30B4}"/>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7B1D702-A324-4827-A26B-581D275F802D}"/>
              </a:ext>
            </a:extLst>
          </p:cNvPr>
          <p:cNvSpPr>
            <a:spLocks noGrp="1"/>
          </p:cNvSpPr>
          <p:nvPr>
            <p:ph idx="1"/>
          </p:nvPr>
        </p:nvSpPr>
        <p:spPr/>
        <p:txBody>
          <a:bodyPr/>
          <a:lstStyle/>
          <a:p>
            <a:r>
              <a:rPr lang="en-GB" dirty="0"/>
              <a:t>Review some neural anatomy</a:t>
            </a:r>
          </a:p>
          <a:p>
            <a:r>
              <a:rPr lang="en-GB" dirty="0"/>
              <a:t>Ensure that you have a basic understanding of neuropathic pain</a:t>
            </a:r>
          </a:p>
          <a:p>
            <a:r>
              <a:rPr lang="en-GB" dirty="0"/>
              <a:t>Review &amp; introduce new techniques used for a neural assessment</a:t>
            </a:r>
          </a:p>
          <a:p>
            <a:r>
              <a:rPr lang="en-GB" dirty="0"/>
              <a:t>Understand what a PNM is and when it might be indicated</a:t>
            </a:r>
          </a:p>
        </p:txBody>
      </p:sp>
      <p:pic>
        <p:nvPicPr>
          <p:cNvPr id="4" name="Audio 3">
            <a:hlinkClick r:id="" action="ppaction://media"/>
            <a:extLst>
              <a:ext uri="{FF2B5EF4-FFF2-40B4-BE49-F238E27FC236}">
                <a16:creationId xmlns:a16="http://schemas.microsoft.com/office/drawing/2014/main" id="{35B5D3C4-BEE8-42CC-8D7D-C84C3E5ADB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647700286"/>
      </p:ext>
    </p:extLst>
  </p:cSld>
  <p:clrMapOvr>
    <a:masterClrMapping/>
  </p:clrMapOvr>
  <mc:AlternateContent xmlns:mc="http://schemas.openxmlformats.org/markup-compatibility/2006" xmlns:p14="http://schemas.microsoft.com/office/powerpoint/2010/main">
    <mc:Choice Requires="p14">
      <p:transition spd="slow" p14:dur="2000" advTm="46760"/>
    </mc:Choice>
    <mc:Fallback xmlns="">
      <p:transition spd="slow" advTm="46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6473D-EDDD-46D3-ACBA-118C7BE4572D}"/>
              </a:ext>
            </a:extLst>
          </p:cNvPr>
          <p:cNvSpPr>
            <a:spLocks noGrp="1"/>
          </p:cNvSpPr>
          <p:nvPr>
            <p:ph type="title"/>
          </p:nvPr>
        </p:nvSpPr>
        <p:spPr>
          <a:xfrm>
            <a:off x="313184" y="0"/>
            <a:ext cx="8229600" cy="1143000"/>
          </a:xfrm>
        </p:spPr>
        <p:txBody>
          <a:bodyPr/>
          <a:lstStyle/>
          <a:p>
            <a:r>
              <a:rPr lang="en-GB" dirty="0"/>
              <a:t>Anatomy</a:t>
            </a:r>
          </a:p>
        </p:txBody>
      </p:sp>
      <p:pic>
        <p:nvPicPr>
          <p:cNvPr id="5" name="Picture 4">
            <a:extLst>
              <a:ext uri="{FF2B5EF4-FFF2-40B4-BE49-F238E27FC236}">
                <a16:creationId xmlns:a16="http://schemas.microsoft.com/office/drawing/2014/main" id="{19B78B04-B5EB-4B5E-AEE8-B95BED4024D7}"/>
              </a:ext>
            </a:extLst>
          </p:cNvPr>
          <p:cNvPicPr>
            <a:picLocks noChangeAspect="1"/>
          </p:cNvPicPr>
          <p:nvPr/>
        </p:nvPicPr>
        <p:blipFill rotWithShape="1">
          <a:blip r:embed="rId5"/>
          <a:srcRect l="16615" t="4154" r="50155" b="5848"/>
          <a:stretch/>
        </p:blipFill>
        <p:spPr>
          <a:xfrm>
            <a:off x="4698853" y="1097341"/>
            <a:ext cx="2250738" cy="4571812"/>
          </a:xfrm>
          <a:prstGeom prst="rect">
            <a:avLst/>
          </a:prstGeom>
        </p:spPr>
      </p:pic>
      <p:pic>
        <p:nvPicPr>
          <p:cNvPr id="7" name="Picture 6">
            <a:extLst>
              <a:ext uri="{FF2B5EF4-FFF2-40B4-BE49-F238E27FC236}">
                <a16:creationId xmlns:a16="http://schemas.microsoft.com/office/drawing/2014/main" id="{8B5627DA-E028-4B4A-AC46-6C4355DAB400}"/>
              </a:ext>
            </a:extLst>
          </p:cNvPr>
          <p:cNvPicPr>
            <a:picLocks noChangeAspect="1"/>
          </p:cNvPicPr>
          <p:nvPr/>
        </p:nvPicPr>
        <p:blipFill rotWithShape="1">
          <a:blip r:embed="rId6"/>
          <a:srcRect l="49819" t="4154" r="16968" b="5842"/>
          <a:stretch/>
        </p:blipFill>
        <p:spPr>
          <a:xfrm>
            <a:off x="6829999" y="1114995"/>
            <a:ext cx="2233356" cy="4536504"/>
          </a:xfrm>
          <a:prstGeom prst="rect">
            <a:avLst/>
          </a:prstGeom>
        </p:spPr>
      </p:pic>
      <p:pic>
        <p:nvPicPr>
          <p:cNvPr id="11" name="Picture 10">
            <a:extLst>
              <a:ext uri="{FF2B5EF4-FFF2-40B4-BE49-F238E27FC236}">
                <a16:creationId xmlns:a16="http://schemas.microsoft.com/office/drawing/2014/main" id="{49F59FE7-04AE-4C23-8511-32046442F685}"/>
              </a:ext>
            </a:extLst>
          </p:cNvPr>
          <p:cNvPicPr>
            <a:picLocks noChangeAspect="1"/>
          </p:cNvPicPr>
          <p:nvPr/>
        </p:nvPicPr>
        <p:blipFill>
          <a:blip r:embed="rId7"/>
          <a:stretch>
            <a:fillRect/>
          </a:stretch>
        </p:blipFill>
        <p:spPr>
          <a:xfrm>
            <a:off x="0" y="1844824"/>
            <a:ext cx="4731732" cy="2736304"/>
          </a:xfrm>
          <a:prstGeom prst="rect">
            <a:avLst/>
          </a:prstGeom>
        </p:spPr>
      </p:pic>
      <p:pic>
        <p:nvPicPr>
          <p:cNvPr id="14" name="Audio 13">
            <a:hlinkClick r:id="" action="ppaction://media"/>
            <a:extLst>
              <a:ext uri="{FF2B5EF4-FFF2-40B4-BE49-F238E27FC236}">
                <a16:creationId xmlns:a16="http://schemas.microsoft.com/office/drawing/2014/main" id="{282A56CA-4853-47FC-ACCE-B78758A7139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659362752"/>
      </p:ext>
    </p:extLst>
  </p:cSld>
  <p:clrMapOvr>
    <a:masterClrMapping/>
  </p:clrMapOvr>
  <mc:AlternateContent xmlns:mc="http://schemas.openxmlformats.org/markup-compatibility/2006" xmlns:p14="http://schemas.microsoft.com/office/powerpoint/2010/main">
    <mc:Choice Requires="p14">
      <p:transition spd="slow" p14:dur="2000" advTm="139309"/>
    </mc:Choice>
    <mc:Fallback xmlns="">
      <p:transition spd="slow" advTm="139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639FB-FC26-441C-8ED3-E7EDE642B618}"/>
              </a:ext>
            </a:extLst>
          </p:cNvPr>
          <p:cNvSpPr>
            <a:spLocks noGrp="1"/>
          </p:cNvSpPr>
          <p:nvPr>
            <p:ph type="title"/>
          </p:nvPr>
        </p:nvSpPr>
        <p:spPr/>
        <p:txBody>
          <a:bodyPr/>
          <a:lstStyle/>
          <a:p>
            <a:r>
              <a:rPr lang="en-GB" dirty="0"/>
              <a:t>Anatomy</a:t>
            </a:r>
          </a:p>
        </p:txBody>
      </p:sp>
      <p:pic>
        <p:nvPicPr>
          <p:cNvPr id="5" name="Picture 4">
            <a:extLst>
              <a:ext uri="{FF2B5EF4-FFF2-40B4-BE49-F238E27FC236}">
                <a16:creationId xmlns:a16="http://schemas.microsoft.com/office/drawing/2014/main" id="{0DBACE02-65DF-48B1-9F73-578E453DE728}"/>
              </a:ext>
            </a:extLst>
          </p:cNvPr>
          <p:cNvPicPr>
            <a:picLocks noChangeAspect="1"/>
          </p:cNvPicPr>
          <p:nvPr/>
        </p:nvPicPr>
        <p:blipFill rotWithShape="1">
          <a:blip r:embed="rId5"/>
          <a:srcRect t="1608" b="5144"/>
          <a:stretch/>
        </p:blipFill>
        <p:spPr>
          <a:xfrm>
            <a:off x="6493666" y="0"/>
            <a:ext cx="2699792" cy="4176465"/>
          </a:xfrm>
          <a:prstGeom prst="rect">
            <a:avLst/>
          </a:prstGeom>
        </p:spPr>
      </p:pic>
      <p:pic>
        <p:nvPicPr>
          <p:cNvPr id="3074" name="Picture 2" descr="The Diagnostic Anatomy of the Lumbosacral Plexus | Neupsy Key">
            <a:extLst>
              <a:ext uri="{FF2B5EF4-FFF2-40B4-BE49-F238E27FC236}">
                <a16:creationId xmlns:a16="http://schemas.microsoft.com/office/drawing/2014/main" id="{E5AC04DF-DEFD-472F-B7CD-32D76ECC20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8426" y="188640"/>
            <a:ext cx="2918051" cy="351757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Diagnostic Anatomy of the Lumbosacral Plexus | Neupsy Key">
            <a:extLst>
              <a:ext uri="{FF2B5EF4-FFF2-40B4-BE49-F238E27FC236}">
                <a16:creationId xmlns:a16="http://schemas.microsoft.com/office/drawing/2014/main" id="{CD1E5FF5-166E-450A-8440-A2BAE2A835C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47326" y="2171440"/>
            <a:ext cx="3249192" cy="3517579"/>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B43E661B-6B95-4167-9227-F034C1CF328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998316821"/>
      </p:ext>
    </p:extLst>
  </p:cSld>
  <p:clrMapOvr>
    <a:masterClrMapping/>
  </p:clrMapOvr>
  <mc:AlternateContent xmlns:mc="http://schemas.openxmlformats.org/markup-compatibility/2006" xmlns:p14="http://schemas.microsoft.com/office/powerpoint/2010/main">
    <mc:Choice Requires="p14">
      <p:transition spd="slow" p14:dur="2000" advTm="137548"/>
    </mc:Choice>
    <mc:Fallback xmlns="">
      <p:transition spd="slow" advTm="137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5205-A877-4DDC-8C83-F34CAB6830DE}"/>
              </a:ext>
            </a:extLst>
          </p:cNvPr>
          <p:cNvSpPr>
            <a:spLocks noGrp="1"/>
          </p:cNvSpPr>
          <p:nvPr>
            <p:ph type="title"/>
          </p:nvPr>
        </p:nvSpPr>
        <p:spPr/>
        <p:txBody>
          <a:bodyPr/>
          <a:lstStyle/>
          <a:p>
            <a:r>
              <a:rPr lang="en-GB" dirty="0"/>
              <a:t>Nerve Pain</a:t>
            </a:r>
          </a:p>
        </p:txBody>
      </p:sp>
      <p:sp>
        <p:nvSpPr>
          <p:cNvPr id="3" name="Content Placeholder 2">
            <a:extLst>
              <a:ext uri="{FF2B5EF4-FFF2-40B4-BE49-F238E27FC236}">
                <a16:creationId xmlns:a16="http://schemas.microsoft.com/office/drawing/2014/main" id="{F3F926C9-F1C8-4484-9A3B-65A1D85BD7B2}"/>
              </a:ext>
            </a:extLst>
          </p:cNvPr>
          <p:cNvSpPr>
            <a:spLocks noGrp="1"/>
          </p:cNvSpPr>
          <p:nvPr>
            <p:ph idx="1"/>
          </p:nvPr>
        </p:nvSpPr>
        <p:spPr/>
        <p:txBody>
          <a:bodyPr/>
          <a:lstStyle/>
          <a:p>
            <a:r>
              <a:rPr lang="en-GB" dirty="0"/>
              <a:t>What  are the characteristics of nerve pain?</a:t>
            </a:r>
          </a:p>
          <a:p>
            <a:endParaRPr lang="en-GB" dirty="0"/>
          </a:p>
          <a:p>
            <a:r>
              <a:rPr lang="en-GB" b="1" dirty="0">
                <a:solidFill>
                  <a:srgbClr val="FF0000"/>
                </a:solidFill>
              </a:rPr>
              <a:t>What subjective markers will the patient present with? </a:t>
            </a:r>
          </a:p>
          <a:p>
            <a:endParaRPr lang="en-GB" dirty="0"/>
          </a:p>
          <a:p>
            <a:r>
              <a:rPr lang="en-GB" dirty="0"/>
              <a:t>What objective markers will the patient present with?</a:t>
            </a:r>
          </a:p>
          <a:p>
            <a:endParaRPr lang="en-GB" dirty="0"/>
          </a:p>
        </p:txBody>
      </p:sp>
      <p:pic>
        <p:nvPicPr>
          <p:cNvPr id="5" name="Audio 4">
            <a:hlinkClick r:id="" action="ppaction://media"/>
            <a:extLst>
              <a:ext uri="{FF2B5EF4-FFF2-40B4-BE49-F238E27FC236}">
                <a16:creationId xmlns:a16="http://schemas.microsoft.com/office/drawing/2014/main" id="{E1F91768-68D1-467B-A8F2-110914471D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396250355"/>
      </p:ext>
    </p:extLst>
  </p:cSld>
  <p:clrMapOvr>
    <a:masterClrMapping/>
  </p:clrMapOvr>
  <mc:AlternateContent xmlns:mc="http://schemas.openxmlformats.org/markup-compatibility/2006" xmlns:p14="http://schemas.microsoft.com/office/powerpoint/2010/main">
    <mc:Choice Requires="p14">
      <p:transition spd="slow" p14:dur="2000" advTm="107169"/>
    </mc:Choice>
    <mc:Fallback xmlns="">
      <p:transition spd="slow" advTm="107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Neuropathic Pain</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rmAutofit fontScale="92500" lnSpcReduction="20000"/>
          </a:bodyPr>
          <a:lstStyle/>
          <a:p>
            <a:r>
              <a:rPr lang="en-GB" dirty="0"/>
              <a:t>Central </a:t>
            </a:r>
          </a:p>
          <a:p>
            <a:r>
              <a:rPr lang="en-GB" dirty="0"/>
              <a:t>Peripheral</a:t>
            </a:r>
          </a:p>
          <a:p>
            <a:endParaRPr lang="en-GB" dirty="0"/>
          </a:p>
          <a:p>
            <a:r>
              <a:rPr lang="en-GB" dirty="0"/>
              <a:t>Trauma/Injury association</a:t>
            </a:r>
          </a:p>
          <a:p>
            <a:pPr lvl="1"/>
            <a:r>
              <a:rPr lang="en-GB" dirty="0"/>
              <a:t>Swelling</a:t>
            </a:r>
          </a:p>
          <a:p>
            <a:pPr lvl="1"/>
            <a:r>
              <a:rPr lang="en-GB" dirty="0"/>
              <a:t>Scarring </a:t>
            </a:r>
          </a:p>
          <a:p>
            <a:pPr lvl="1"/>
            <a:r>
              <a:rPr lang="en-GB" dirty="0"/>
              <a:t>Post surgical</a:t>
            </a:r>
          </a:p>
          <a:p>
            <a:pPr lvl="1"/>
            <a:r>
              <a:rPr lang="en-GB" dirty="0"/>
              <a:t>Immobilisation</a:t>
            </a:r>
          </a:p>
          <a:p>
            <a:r>
              <a:rPr lang="en-GB" dirty="0"/>
              <a:t>Gradual </a:t>
            </a:r>
          </a:p>
          <a:p>
            <a:endParaRPr lang="en-GB" dirty="0"/>
          </a:p>
        </p:txBody>
      </p:sp>
      <p:pic>
        <p:nvPicPr>
          <p:cNvPr id="5122" name="Picture 2" descr="Neuropathic Pain - What Is Neuropathic Pain? - Vascular Health Clinics">
            <a:extLst>
              <a:ext uri="{FF2B5EF4-FFF2-40B4-BE49-F238E27FC236}">
                <a16:creationId xmlns:a16="http://schemas.microsoft.com/office/drawing/2014/main" id="{1DA15791-CF3D-4F6E-A964-9647294E6B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00" y="2377617"/>
            <a:ext cx="190500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382500549"/>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Physical examination of the neural tissue</a:t>
            </a:r>
          </a:p>
        </p:txBody>
      </p:sp>
      <p:sp>
        <p:nvSpPr>
          <p:cNvPr id="2" name="Content Placeholder 1"/>
          <p:cNvSpPr>
            <a:spLocks noGrp="1"/>
          </p:cNvSpPr>
          <p:nvPr>
            <p:ph sz="half" idx="1"/>
          </p:nvPr>
        </p:nvSpPr>
        <p:spPr/>
        <p:txBody>
          <a:bodyPr>
            <a:normAutofit fontScale="77500" lnSpcReduction="20000"/>
          </a:bodyPr>
          <a:lstStyle/>
          <a:p>
            <a:r>
              <a:rPr lang="en-GB" dirty="0"/>
              <a:t>Palpate the peripheral nervous system </a:t>
            </a:r>
          </a:p>
          <a:p>
            <a:pPr lvl="1"/>
            <a:r>
              <a:rPr lang="en-GB" dirty="0"/>
              <a:t>Mechanical sensitivity </a:t>
            </a:r>
          </a:p>
          <a:p>
            <a:pPr lvl="1"/>
            <a:r>
              <a:rPr lang="en-GB" dirty="0"/>
              <a:t>Palpate away from </a:t>
            </a:r>
            <a:r>
              <a:rPr lang="en-GB" dirty="0" err="1"/>
              <a:t>Sx</a:t>
            </a:r>
            <a:r>
              <a:rPr lang="en-GB" dirty="0"/>
              <a:t> site </a:t>
            </a:r>
          </a:p>
          <a:p>
            <a:pPr lvl="1"/>
            <a:r>
              <a:rPr lang="en-GB" dirty="0"/>
              <a:t>Paraesthesia and tenderness present </a:t>
            </a:r>
          </a:p>
          <a:p>
            <a:r>
              <a:rPr lang="en-GB" dirty="0"/>
              <a:t>Passive and active </a:t>
            </a:r>
            <a:r>
              <a:rPr lang="en-GB" dirty="0" err="1"/>
              <a:t>neurodynamic</a:t>
            </a:r>
            <a:r>
              <a:rPr lang="en-GB" dirty="0"/>
              <a:t> tests</a:t>
            </a:r>
          </a:p>
          <a:p>
            <a:pPr lvl="1"/>
            <a:r>
              <a:rPr lang="en-GB" dirty="0"/>
              <a:t>SLR</a:t>
            </a:r>
          </a:p>
          <a:p>
            <a:pPr lvl="1"/>
            <a:r>
              <a:rPr lang="en-GB" dirty="0"/>
              <a:t>Slump</a:t>
            </a:r>
          </a:p>
          <a:p>
            <a:pPr lvl="1"/>
            <a:r>
              <a:rPr lang="en-GB" dirty="0"/>
              <a:t>ULNT – median nerve</a:t>
            </a:r>
          </a:p>
          <a:p>
            <a:pPr lvl="1"/>
            <a:r>
              <a:rPr lang="en-GB" dirty="0"/>
              <a:t>ULNT – radial </a:t>
            </a:r>
          </a:p>
          <a:p>
            <a:pPr lvl="1"/>
            <a:r>
              <a:rPr lang="en-GB" dirty="0"/>
              <a:t>ULNT- ulnar </a:t>
            </a:r>
          </a:p>
        </p:txBody>
      </p:sp>
      <p:sp>
        <p:nvSpPr>
          <p:cNvPr id="4" name="Content Placeholder 3"/>
          <p:cNvSpPr>
            <a:spLocks noGrp="1"/>
          </p:cNvSpPr>
          <p:nvPr>
            <p:ph sz="half" idx="2"/>
          </p:nvPr>
        </p:nvSpPr>
        <p:spPr/>
        <p:txBody>
          <a:bodyPr>
            <a:normAutofit fontScale="77500" lnSpcReduction="20000"/>
          </a:bodyPr>
          <a:lstStyle/>
          <a:p>
            <a:r>
              <a:rPr lang="en-GB" dirty="0"/>
              <a:t>Manual examination of conduction </a:t>
            </a:r>
          </a:p>
          <a:p>
            <a:pPr lvl="1"/>
            <a:r>
              <a:rPr lang="en-GB" dirty="0"/>
              <a:t>Dermatomes </a:t>
            </a:r>
          </a:p>
          <a:p>
            <a:pPr lvl="1"/>
            <a:r>
              <a:rPr lang="en-GB" dirty="0" err="1"/>
              <a:t>Myotomes</a:t>
            </a:r>
            <a:endParaRPr lang="en-GB" dirty="0"/>
          </a:p>
          <a:p>
            <a:pPr lvl="1"/>
            <a:r>
              <a:rPr lang="en-GB" dirty="0"/>
              <a:t>Reflexes </a:t>
            </a:r>
          </a:p>
          <a:p>
            <a:pPr lvl="1"/>
            <a:r>
              <a:rPr lang="en-GB" dirty="0"/>
              <a:t>Nerve conduction test </a:t>
            </a:r>
          </a:p>
          <a:p>
            <a:endParaRPr lang="en-GB" dirty="0"/>
          </a:p>
        </p:txBody>
      </p:sp>
      <p:pic>
        <p:nvPicPr>
          <p:cNvPr id="5" name="Audio 4">
            <a:hlinkClick r:id="" action="ppaction://media"/>
            <a:extLst>
              <a:ext uri="{FF2B5EF4-FFF2-40B4-BE49-F238E27FC236}">
                <a16:creationId xmlns:a16="http://schemas.microsoft.com/office/drawing/2014/main" id="{A2BE141C-BC7B-4833-8B90-73523486C3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2881"/>
    </mc:Choice>
    <mc:Fallback xmlns="">
      <p:transition spd="slow" advTm="82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Peripheral nerve mobilisations </a:t>
            </a:r>
          </a:p>
        </p:txBody>
      </p:sp>
      <p:sp>
        <p:nvSpPr>
          <p:cNvPr id="2" name="Content Placeholder 1"/>
          <p:cNvSpPr>
            <a:spLocks noGrp="1"/>
          </p:cNvSpPr>
          <p:nvPr>
            <p:ph idx="1"/>
          </p:nvPr>
        </p:nvSpPr>
        <p:spPr>
          <a:xfrm>
            <a:off x="457200" y="1481328"/>
            <a:ext cx="6347048" cy="4179920"/>
          </a:xfrm>
        </p:spPr>
        <p:txBody>
          <a:bodyPr>
            <a:normAutofit fontScale="92500" lnSpcReduction="20000"/>
          </a:bodyPr>
          <a:lstStyle/>
          <a:p>
            <a:r>
              <a:rPr lang="en-GB" dirty="0" err="1"/>
              <a:t>Neurodynamics</a:t>
            </a:r>
            <a:r>
              <a:rPr lang="en-GB" dirty="0"/>
              <a:t> approach to nerve pain</a:t>
            </a:r>
          </a:p>
          <a:p>
            <a:endParaRPr lang="en-GB" dirty="0"/>
          </a:p>
          <a:p>
            <a:r>
              <a:rPr lang="en-GB" dirty="0"/>
              <a:t>Nerves pass through ‘tunnels’</a:t>
            </a:r>
          </a:p>
          <a:p>
            <a:pPr>
              <a:buNone/>
            </a:pPr>
            <a:endParaRPr lang="en-GB" dirty="0"/>
          </a:p>
          <a:p>
            <a:r>
              <a:rPr lang="en-GB" dirty="0"/>
              <a:t>We should not stretch nerves (</a:t>
            </a:r>
            <a:r>
              <a:rPr lang="en-GB" dirty="0" err="1"/>
              <a:t>tensioners</a:t>
            </a:r>
            <a:r>
              <a:rPr lang="en-GB" dirty="0"/>
              <a:t>)</a:t>
            </a:r>
          </a:p>
          <a:p>
            <a:endParaRPr lang="en-GB" dirty="0"/>
          </a:p>
          <a:p>
            <a:r>
              <a:rPr lang="en-GB" dirty="0"/>
              <a:t>We should mobilise them! (sliders)</a:t>
            </a:r>
          </a:p>
          <a:p>
            <a:pPr>
              <a:buNone/>
            </a:pPr>
            <a:endParaRPr lang="en-GB" dirty="0"/>
          </a:p>
          <a:p>
            <a:endParaRPr lang="en-GB" dirty="0"/>
          </a:p>
          <a:p>
            <a:endParaRPr lang="en-GB" dirty="0"/>
          </a:p>
          <a:p>
            <a:endParaRPr lang="en-GB" dirty="0"/>
          </a:p>
        </p:txBody>
      </p:sp>
      <p:pic>
        <p:nvPicPr>
          <p:cNvPr id="5" name="Picture 2" descr="Study: Oral-B dental floss linked to PFAS chemical - Insider">
            <a:extLst>
              <a:ext uri="{FF2B5EF4-FFF2-40B4-BE49-F238E27FC236}">
                <a16:creationId xmlns:a16="http://schemas.microsoft.com/office/drawing/2014/main" id="{F480C4AA-E7E5-4116-9814-6EC6D60F24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48264" y="1556792"/>
            <a:ext cx="1738536" cy="1303902"/>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BBE253C9-650B-408C-8915-0C0F631ED1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5923"/>
    </mc:Choice>
    <mc:Fallback xmlns="">
      <p:transition spd="slow" advTm="115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8ECC7-485A-40D5-8101-8E11513D4E9D}"/>
              </a:ext>
            </a:extLst>
          </p:cNvPr>
          <p:cNvSpPr>
            <a:spLocks noGrp="1"/>
          </p:cNvSpPr>
          <p:nvPr>
            <p:ph type="title"/>
          </p:nvPr>
        </p:nvSpPr>
        <p:spPr>
          <a:xfrm>
            <a:off x="457200" y="274638"/>
            <a:ext cx="5050904" cy="1143000"/>
          </a:xfrm>
        </p:spPr>
        <p:txBody>
          <a:bodyPr>
            <a:normAutofit fontScale="90000"/>
          </a:bodyPr>
          <a:lstStyle/>
          <a:p>
            <a:r>
              <a:rPr lang="en-GB" dirty="0"/>
              <a:t>Sliders and Tensioner </a:t>
            </a:r>
          </a:p>
        </p:txBody>
      </p:sp>
      <p:sp>
        <p:nvSpPr>
          <p:cNvPr id="3" name="Content Placeholder 2">
            <a:extLst>
              <a:ext uri="{FF2B5EF4-FFF2-40B4-BE49-F238E27FC236}">
                <a16:creationId xmlns:a16="http://schemas.microsoft.com/office/drawing/2014/main" id="{7CDB7B27-4D6B-4386-919D-20CFBEB1DC9F}"/>
              </a:ext>
            </a:extLst>
          </p:cNvPr>
          <p:cNvSpPr>
            <a:spLocks noGrp="1"/>
          </p:cNvSpPr>
          <p:nvPr>
            <p:ph idx="1"/>
          </p:nvPr>
        </p:nvSpPr>
        <p:spPr>
          <a:xfrm>
            <a:off x="457200" y="1600201"/>
            <a:ext cx="4690864" cy="3917032"/>
          </a:xfrm>
        </p:spPr>
        <p:txBody>
          <a:bodyPr>
            <a:normAutofit fontScale="70000" lnSpcReduction="20000"/>
          </a:bodyPr>
          <a:lstStyle/>
          <a:p>
            <a:r>
              <a:rPr lang="en-GB" dirty="0"/>
              <a:t>Nunes et al. (2017)</a:t>
            </a:r>
          </a:p>
          <a:p>
            <a:r>
              <a:rPr lang="en-GB" b="0" i="0" dirty="0">
                <a:solidFill>
                  <a:srgbClr val="264653"/>
                </a:solidFill>
                <a:effectLst/>
                <a:latin typeface="Roboto"/>
              </a:rPr>
              <a:t>Neural mobilization techniques: </a:t>
            </a:r>
          </a:p>
          <a:p>
            <a:pPr lvl="1"/>
            <a:r>
              <a:rPr lang="en-GB" b="0" i="0" dirty="0">
                <a:solidFill>
                  <a:srgbClr val="264653"/>
                </a:solidFill>
                <a:effectLst/>
                <a:latin typeface="Roboto"/>
              </a:rPr>
              <a:t>A. Neural slide of femoral nerve. </a:t>
            </a:r>
          </a:p>
          <a:p>
            <a:pPr lvl="1"/>
            <a:r>
              <a:rPr lang="en-GB" b="0" i="0" dirty="0">
                <a:solidFill>
                  <a:srgbClr val="264653"/>
                </a:solidFill>
                <a:effectLst/>
                <a:latin typeface="Roboto"/>
              </a:rPr>
              <a:t>B. Neural stretching of femoral nerve. </a:t>
            </a:r>
          </a:p>
          <a:p>
            <a:pPr lvl="1"/>
            <a:r>
              <a:rPr lang="en-GB" b="0" i="0" dirty="0">
                <a:solidFill>
                  <a:srgbClr val="264653"/>
                </a:solidFill>
                <a:effectLst/>
                <a:latin typeface="Roboto"/>
              </a:rPr>
              <a:t>C. Neural slide of sciatic nerve. </a:t>
            </a:r>
          </a:p>
          <a:p>
            <a:pPr lvl="1"/>
            <a:r>
              <a:rPr lang="en-GB" b="0" i="0" dirty="0">
                <a:solidFill>
                  <a:srgbClr val="264653"/>
                </a:solidFill>
                <a:effectLst/>
                <a:latin typeface="Roboto"/>
              </a:rPr>
              <a:t>D. Neural stretching of sciatic nerve. </a:t>
            </a:r>
          </a:p>
          <a:p>
            <a:pPr lvl="1"/>
            <a:r>
              <a:rPr lang="en-GB" b="0" i="0" dirty="0">
                <a:solidFill>
                  <a:srgbClr val="264653"/>
                </a:solidFill>
                <a:effectLst/>
                <a:latin typeface="Roboto"/>
              </a:rPr>
              <a:t>E. Neural slide of tibial nerve. </a:t>
            </a:r>
          </a:p>
          <a:p>
            <a:pPr lvl="1"/>
            <a:r>
              <a:rPr lang="en-GB" b="0" i="0" dirty="0">
                <a:solidFill>
                  <a:srgbClr val="264653"/>
                </a:solidFill>
                <a:effectLst/>
                <a:latin typeface="Roboto"/>
              </a:rPr>
              <a:t>F. Neural stretching of tibial nerve</a:t>
            </a:r>
            <a:endParaRPr lang="en-GB" dirty="0"/>
          </a:p>
        </p:txBody>
      </p:sp>
      <p:pic>
        <p:nvPicPr>
          <p:cNvPr id="2050" name="Picture 2" descr="Figure 2. Neural mobilization techniques. A. Neural slide of femoral nerve. B. Neural stretching of femoral nerve. C. Neural slide of sciatic nerve. D. Neural stretching of sciatic nerve. E. Neural slide of tibial nerve. F. Neural stretching of tibial nerve">
            <a:extLst>
              <a:ext uri="{FF2B5EF4-FFF2-40B4-BE49-F238E27FC236}">
                <a16:creationId xmlns:a16="http://schemas.microsoft.com/office/drawing/2014/main" id="{2270E201-96DF-46D0-865E-BE59C03AF9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2121" y="259983"/>
            <a:ext cx="3034680" cy="5171525"/>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434BB0EF-CC35-452D-9BD6-3AACA38071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012676627"/>
      </p:ext>
    </p:extLst>
  </p:cSld>
  <p:clrMapOvr>
    <a:masterClrMapping/>
  </p:clrMapOvr>
  <mc:AlternateContent xmlns:mc="http://schemas.openxmlformats.org/markup-compatibility/2006" xmlns:p14="http://schemas.microsoft.com/office/powerpoint/2010/main">
    <mc:Choice Requires="p14">
      <p:transition spd="slow" p14:dur="2000" advTm="95234"/>
    </mc:Choice>
    <mc:Fallback xmlns="">
      <p:transition spd="slow" advTm="95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Peripheral nerve mobilisation</a:t>
            </a:r>
          </a:p>
        </p:txBody>
      </p:sp>
      <p:sp>
        <p:nvSpPr>
          <p:cNvPr id="2" name="Content Placeholder 1"/>
          <p:cNvSpPr>
            <a:spLocks noGrp="1"/>
          </p:cNvSpPr>
          <p:nvPr>
            <p:ph idx="1"/>
          </p:nvPr>
        </p:nvSpPr>
        <p:spPr/>
        <p:txBody>
          <a:bodyPr>
            <a:normAutofit fontScale="70000" lnSpcReduction="20000"/>
          </a:bodyPr>
          <a:lstStyle/>
          <a:p>
            <a:r>
              <a:rPr lang="en-GB" dirty="0"/>
              <a:t>The physical abilities of the nervous system are remarkable </a:t>
            </a:r>
          </a:p>
          <a:p>
            <a:r>
              <a:rPr lang="en-GB" dirty="0"/>
              <a:t>Gliding and tensioning abilities </a:t>
            </a:r>
          </a:p>
          <a:p>
            <a:r>
              <a:rPr lang="en-GB" dirty="0"/>
              <a:t>Slides against neighbouring tissues (2cm) </a:t>
            </a:r>
          </a:p>
          <a:p>
            <a:r>
              <a:rPr lang="en-GB" dirty="0"/>
              <a:t>System bends, twists, slides transversely </a:t>
            </a:r>
          </a:p>
          <a:p>
            <a:r>
              <a:rPr lang="en-GB" dirty="0"/>
              <a:t>Increases in pressure as loading is put on nerves by movement or local muscle contractions without increasing strain</a:t>
            </a:r>
          </a:p>
          <a:p>
            <a:r>
              <a:rPr lang="en-GB" dirty="0"/>
              <a:t>Distal movements create significant movements elsewhere via the continuum</a:t>
            </a:r>
          </a:p>
          <a:p>
            <a:pPr lvl="1"/>
            <a:r>
              <a:rPr lang="en-GB" dirty="0"/>
              <a:t>Median nerve moves 3cm with simple wrist flex &amp; ext</a:t>
            </a:r>
          </a:p>
          <a:p>
            <a:pPr lvl="1"/>
            <a:r>
              <a:rPr lang="en-GB" dirty="0"/>
              <a:t>Walking moves </a:t>
            </a:r>
            <a:r>
              <a:rPr lang="en-GB" dirty="0" err="1"/>
              <a:t>Cx</a:t>
            </a:r>
            <a:r>
              <a:rPr lang="en-GB" dirty="0"/>
              <a:t> nerves </a:t>
            </a:r>
          </a:p>
        </p:txBody>
      </p:sp>
      <p:pic>
        <p:nvPicPr>
          <p:cNvPr id="5" name="Audio 4">
            <a:hlinkClick r:id="" action="ppaction://media"/>
            <a:extLst>
              <a:ext uri="{FF2B5EF4-FFF2-40B4-BE49-F238E27FC236}">
                <a16:creationId xmlns:a16="http://schemas.microsoft.com/office/drawing/2014/main" id="{57BDC785-614D-4706-8B7A-9352A5F5C4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817"/>
    </mc:Choice>
    <mc:Fallback xmlns="">
      <p:transition spd="slow" advTm="38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6CCE5-2D92-43FB-947A-D1177430565F}"/>
              </a:ext>
            </a:extLst>
          </p:cNvPr>
          <p:cNvSpPr>
            <a:spLocks noGrp="1"/>
          </p:cNvSpPr>
          <p:nvPr>
            <p:ph type="title"/>
          </p:nvPr>
        </p:nvSpPr>
        <p:spPr>
          <a:xfrm>
            <a:off x="457200" y="274638"/>
            <a:ext cx="8229600" cy="1143000"/>
          </a:xfrm>
        </p:spPr>
        <p:txBody>
          <a:bodyPr anchor="ctr">
            <a:normAutofit/>
          </a:bodyPr>
          <a:lstStyle/>
          <a:p>
            <a:r>
              <a:rPr lang="en-GB" dirty="0"/>
              <a:t>Get your patient moving!!!</a:t>
            </a:r>
          </a:p>
        </p:txBody>
      </p:sp>
      <p:pic>
        <p:nvPicPr>
          <p:cNvPr id="5" name="Content Placeholder 4" descr="Sleep">
            <a:extLst>
              <a:ext uri="{FF2B5EF4-FFF2-40B4-BE49-F238E27FC236}">
                <a16:creationId xmlns:a16="http://schemas.microsoft.com/office/drawing/2014/main" id="{D5C0379E-BB0B-474F-BA00-DFF128121C97}"/>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13484" y="1600201"/>
            <a:ext cx="3917032" cy="3917032"/>
          </a:xfrm>
        </p:spPr>
      </p:pic>
      <p:pic>
        <p:nvPicPr>
          <p:cNvPr id="7" name="Audio 6">
            <a:hlinkClick r:id="" action="ppaction://media"/>
            <a:extLst>
              <a:ext uri="{FF2B5EF4-FFF2-40B4-BE49-F238E27FC236}">
                <a16:creationId xmlns:a16="http://schemas.microsoft.com/office/drawing/2014/main" id="{AA1492AF-D075-4293-88A9-D288B38C57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458133028"/>
      </p:ext>
    </p:extLst>
  </p:cSld>
  <p:clrMapOvr>
    <a:masterClrMapping/>
  </p:clrMapOvr>
  <mc:AlternateContent xmlns:mc="http://schemas.openxmlformats.org/markup-compatibility/2006" xmlns:p14="http://schemas.microsoft.com/office/powerpoint/2010/main">
    <mc:Choice Requires="p14">
      <p:transition spd="slow" p14:dur="2000" advTm="104286"/>
    </mc:Choice>
    <mc:Fallback xmlns="">
      <p:transition spd="slow" advTm="104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Peripheral nerve mobilisation</a:t>
            </a:r>
          </a:p>
        </p:txBody>
      </p:sp>
      <p:sp>
        <p:nvSpPr>
          <p:cNvPr id="2" name="Content Placeholder 1"/>
          <p:cNvSpPr>
            <a:spLocks noGrp="1"/>
          </p:cNvSpPr>
          <p:nvPr>
            <p:ph sz="half" idx="1"/>
          </p:nvPr>
        </p:nvSpPr>
        <p:spPr>
          <a:xfrm>
            <a:off x="34432" y="1458548"/>
            <a:ext cx="4038600" cy="4130692"/>
          </a:xfrm>
        </p:spPr>
        <p:txBody>
          <a:bodyPr>
            <a:normAutofit fontScale="70000" lnSpcReduction="20000"/>
          </a:bodyPr>
          <a:lstStyle/>
          <a:p>
            <a:r>
              <a:rPr lang="en-GB" dirty="0" err="1"/>
              <a:t>Axoplasmic</a:t>
            </a:r>
            <a:r>
              <a:rPr lang="en-GB" dirty="0"/>
              <a:t> flow</a:t>
            </a:r>
          </a:p>
          <a:p>
            <a:r>
              <a:rPr lang="en-GB" dirty="0"/>
              <a:t>Plasma in axons</a:t>
            </a:r>
          </a:p>
          <a:p>
            <a:r>
              <a:rPr lang="en-GB" dirty="0"/>
              <a:t>Sciatic nerve axon is 1.5m </a:t>
            </a:r>
          </a:p>
          <a:p>
            <a:r>
              <a:rPr lang="en-GB" dirty="0" err="1"/>
              <a:t>Antegrade</a:t>
            </a:r>
            <a:r>
              <a:rPr lang="en-GB" dirty="0"/>
              <a:t> flow (away from cell body)</a:t>
            </a:r>
          </a:p>
          <a:p>
            <a:pPr lvl="1"/>
            <a:r>
              <a:rPr lang="en-GB" dirty="0"/>
              <a:t>Fast flow (chemical receptors) 400mm/day (3-5d)</a:t>
            </a:r>
          </a:p>
          <a:p>
            <a:pPr lvl="1"/>
            <a:r>
              <a:rPr lang="en-GB" dirty="0"/>
              <a:t>Slow flow (nutrients) 6mm/day (2-3wk) </a:t>
            </a:r>
          </a:p>
          <a:p>
            <a:r>
              <a:rPr lang="en-GB" dirty="0"/>
              <a:t>Retrograde flow (towards cell body from synapse)</a:t>
            </a:r>
          </a:p>
          <a:p>
            <a:pPr lvl="1"/>
            <a:r>
              <a:rPr lang="en-GB" dirty="0"/>
              <a:t>200mm day </a:t>
            </a:r>
          </a:p>
          <a:p>
            <a:r>
              <a:rPr lang="en-GB" dirty="0"/>
              <a:t>Healing time of 200d for neuron (normal)</a:t>
            </a:r>
          </a:p>
        </p:txBody>
      </p:sp>
      <p:sp>
        <p:nvSpPr>
          <p:cNvPr id="7" name="Content Placeholder 6"/>
          <p:cNvSpPr>
            <a:spLocks noGrp="1"/>
          </p:cNvSpPr>
          <p:nvPr>
            <p:ph sz="half" idx="2"/>
          </p:nvPr>
        </p:nvSpPr>
        <p:spPr>
          <a:xfrm>
            <a:off x="5235274" y="1484784"/>
            <a:ext cx="3884240" cy="3090672"/>
          </a:xfrm>
        </p:spPr>
        <p:txBody>
          <a:bodyPr>
            <a:normAutofit fontScale="70000" lnSpcReduction="20000"/>
          </a:bodyPr>
          <a:lstStyle/>
          <a:p>
            <a:r>
              <a:rPr lang="en-GB" dirty="0"/>
              <a:t>Circulation is posture and movement dependent </a:t>
            </a:r>
          </a:p>
          <a:p>
            <a:r>
              <a:rPr lang="en-GB" dirty="0"/>
              <a:t>Nerves are blood thirsty </a:t>
            </a:r>
          </a:p>
          <a:p>
            <a:r>
              <a:rPr lang="en-GB" dirty="0"/>
              <a:t>6-8% peripheral nerve elongation CRITICAL VALUE</a:t>
            </a:r>
          </a:p>
          <a:p>
            <a:r>
              <a:rPr lang="en-GB" dirty="0"/>
              <a:t>Significant reduction in blood flow </a:t>
            </a:r>
          </a:p>
          <a:p>
            <a:endParaRPr lang="en-GB" dirty="0"/>
          </a:p>
          <a:p>
            <a:r>
              <a:rPr lang="en-GB" dirty="0"/>
              <a:t>11% stretch = arrest of blood flow </a:t>
            </a:r>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3590341" y="3509207"/>
            <a:ext cx="2213990" cy="19095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F2504041-ADC0-4A2E-94C3-B22C775F05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5815"/>
    </mc:Choice>
    <mc:Fallback xmlns="">
      <p:transition spd="slow" advTm="155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59FA785-CD0F-4C7E-8373-377B70E8F944}"/>
              </a:ext>
            </a:extLst>
          </p:cNvPr>
          <p:cNvSpPr>
            <a:spLocks noGrp="1"/>
          </p:cNvSpPr>
          <p:nvPr>
            <p:ph type="title"/>
          </p:nvPr>
        </p:nvSpPr>
        <p:spPr/>
        <p:txBody>
          <a:bodyPr/>
          <a:lstStyle/>
          <a:p>
            <a:r>
              <a:rPr lang="en-GB" dirty="0"/>
              <a:t>References </a:t>
            </a:r>
          </a:p>
        </p:txBody>
      </p:sp>
      <p:sp>
        <p:nvSpPr>
          <p:cNvPr id="6" name="Content Placeholder 5">
            <a:extLst>
              <a:ext uri="{FF2B5EF4-FFF2-40B4-BE49-F238E27FC236}">
                <a16:creationId xmlns:a16="http://schemas.microsoft.com/office/drawing/2014/main" id="{4C5DE570-531E-4E60-A0F9-DFAE731FBA5D}"/>
              </a:ext>
            </a:extLst>
          </p:cNvPr>
          <p:cNvSpPr>
            <a:spLocks noGrp="1"/>
          </p:cNvSpPr>
          <p:nvPr>
            <p:ph idx="1"/>
          </p:nvPr>
        </p:nvSpPr>
        <p:spPr/>
        <p:txBody>
          <a:bodyPr>
            <a:normAutofit fontScale="62500" lnSpcReduction="20000"/>
          </a:bodyPr>
          <a:lstStyle/>
          <a:p>
            <a:r>
              <a:rPr lang="en-GB" b="0" i="0" dirty="0" err="1">
                <a:solidFill>
                  <a:srgbClr val="222222"/>
                </a:solidFill>
                <a:effectLst/>
                <a:latin typeface="Arial" panose="020B0604020202020204" pitchFamily="34" charset="0"/>
              </a:rPr>
              <a:t>Basson</a:t>
            </a:r>
            <a:r>
              <a:rPr lang="en-GB" b="0" i="0" dirty="0">
                <a:solidFill>
                  <a:srgbClr val="222222"/>
                </a:solidFill>
                <a:effectLst/>
                <a:latin typeface="Arial" panose="020B0604020202020204" pitchFamily="34" charset="0"/>
              </a:rPr>
              <a:t>, A., Olivier, B., Ellis, R., </a:t>
            </a:r>
            <a:r>
              <a:rPr lang="en-GB" b="0" i="0" dirty="0" err="1">
                <a:solidFill>
                  <a:srgbClr val="222222"/>
                </a:solidFill>
                <a:effectLst/>
                <a:latin typeface="Arial" panose="020B0604020202020204" pitchFamily="34" charset="0"/>
              </a:rPr>
              <a:t>Coppieters</a:t>
            </a:r>
            <a:r>
              <a:rPr lang="en-GB" b="0" i="0" dirty="0">
                <a:solidFill>
                  <a:srgbClr val="222222"/>
                </a:solidFill>
                <a:effectLst/>
                <a:latin typeface="Arial" panose="020B0604020202020204" pitchFamily="34" charset="0"/>
              </a:rPr>
              <a:t>, M., Stewart, A., &amp; </a:t>
            </a:r>
            <a:r>
              <a:rPr lang="en-GB" b="0" i="0" dirty="0" err="1">
                <a:solidFill>
                  <a:srgbClr val="222222"/>
                </a:solidFill>
                <a:effectLst/>
                <a:latin typeface="Arial" panose="020B0604020202020204" pitchFamily="34" charset="0"/>
              </a:rPr>
              <a:t>Mudzi</a:t>
            </a:r>
            <a:r>
              <a:rPr lang="en-GB" b="0" i="0" dirty="0">
                <a:solidFill>
                  <a:srgbClr val="222222"/>
                </a:solidFill>
                <a:effectLst/>
                <a:latin typeface="Arial" panose="020B0604020202020204" pitchFamily="34" charset="0"/>
              </a:rPr>
              <a:t>, W. (2017). The effectiveness of neural mobilization for neuromusculoskeletal conditions: a systematic review and meta-analysis. </a:t>
            </a:r>
            <a:r>
              <a:rPr lang="en-GB" i="1" dirty="0">
                <a:solidFill>
                  <a:srgbClr val="222222"/>
                </a:solidFill>
                <a:latin typeface="Arial" panose="020B0604020202020204" pitchFamily="34" charset="0"/>
              </a:rPr>
              <a:t>J</a:t>
            </a:r>
            <a:r>
              <a:rPr lang="en-GB" b="0" i="1" dirty="0">
                <a:solidFill>
                  <a:srgbClr val="222222"/>
                </a:solidFill>
                <a:effectLst/>
                <a:latin typeface="Arial" panose="020B0604020202020204" pitchFamily="34" charset="0"/>
              </a:rPr>
              <a:t>ournal of Orthopaedic &amp; Sports </a:t>
            </a:r>
            <a:r>
              <a:rPr lang="en-GB" i="1" dirty="0">
                <a:solidFill>
                  <a:srgbClr val="222222"/>
                </a:solidFill>
                <a:latin typeface="Arial" panose="020B0604020202020204" pitchFamily="34" charset="0"/>
              </a:rPr>
              <a:t>P</a:t>
            </a:r>
            <a:r>
              <a:rPr lang="en-GB" b="0" i="1" dirty="0">
                <a:solidFill>
                  <a:srgbClr val="222222"/>
                </a:solidFill>
                <a:effectLst/>
                <a:latin typeface="Arial" panose="020B0604020202020204" pitchFamily="34" charset="0"/>
              </a:rPr>
              <a:t>hysical </a:t>
            </a:r>
            <a:r>
              <a:rPr lang="en-GB" i="1" dirty="0">
                <a:solidFill>
                  <a:srgbClr val="222222"/>
                </a:solidFill>
                <a:latin typeface="Arial" panose="020B0604020202020204" pitchFamily="34" charset="0"/>
              </a:rPr>
              <a:t>T</a:t>
            </a:r>
            <a:r>
              <a:rPr lang="en-GB" b="0" i="1" dirty="0">
                <a:solidFill>
                  <a:srgbClr val="222222"/>
                </a:solidFill>
                <a:effectLst/>
                <a:latin typeface="Arial" panose="020B0604020202020204" pitchFamily="34" charset="0"/>
              </a:rPr>
              <a:t>herapy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47</a:t>
            </a:r>
            <a:r>
              <a:rPr lang="en-GB" b="0" i="0" dirty="0">
                <a:solidFill>
                  <a:srgbClr val="222222"/>
                </a:solidFill>
                <a:effectLst/>
                <a:latin typeface="Arial" panose="020B0604020202020204" pitchFamily="34" charset="0"/>
              </a:rPr>
              <a:t>(9), 593-615.</a:t>
            </a:r>
          </a:p>
          <a:p>
            <a:r>
              <a:rPr lang="en-GB" b="0" i="0" dirty="0">
                <a:solidFill>
                  <a:srgbClr val="222222"/>
                </a:solidFill>
                <a:effectLst/>
                <a:latin typeface="Arial" panose="020B0604020202020204" pitchFamily="34" charset="0"/>
              </a:rPr>
              <a:t>Nunes, G. S., Uhlig, S., </a:t>
            </a:r>
            <a:r>
              <a:rPr lang="en-GB" b="0" i="0" dirty="0" err="1">
                <a:solidFill>
                  <a:srgbClr val="222222"/>
                </a:solidFill>
                <a:effectLst/>
                <a:latin typeface="Arial" panose="020B0604020202020204" pitchFamily="34" charset="0"/>
              </a:rPr>
              <a:t>Ribas</a:t>
            </a:r>
            <a:r>
              <a:rPr lang="en-GB" b="0" i="0" dirty="0">
                <a:solidFill>
                  <a:srgbClr val="222222"/>
                </a:solidFill>
                <a:effectLst/>
                <a:latin typeface="Arial" panose="020B0604020202020204" pitchFamily="34" charset="0"/>
              </a:rPr>
              <a:t>, L. M. D. A., Gonçalves, F. B., </a:t>
            </a:r>
            <a:r>
              <a:rPr lang="en-GB" b="0" i="0" dirty="0" err="1">
                <a:solidFill>
                  <a:srgbClr val="222222"/>
                </a:solidFill>
                <a:effectLst/>
                <a:latin typeface="Arial" panose="020B0604020202020204" pitchFamily="34" charset="0"/>
              </a:rPr>
              <a:t>Wageck</a:t>
            </a:r>
            <a:r>
              <a:rPr lang="en-GB" b="0" i="0" dirty="0">
                <a:solidFill>
                  <a:srgbClr val="222222"/>
                </a:solidFill>
                <a:effectLst/>
                <a:latin typeface="Arial" panose="020B0604020202020204" pitchFamily="34" charset="0"/>
              </a:rPr>
              <a:t>, B., &amp; De Noronha, M. (2017). Influence of neural mobilization of lower limbs on the functional performance and dynamic balance in asymptomatic individuals: a cross-over randomized controlled trial. </a:t>
            </a:r>
            <a:r>
              <a:rPr lang="en-GB" b="0" i="1" dirty="0">
                <a:solidFill>
                  <a:srgbClr val="222222"/>
                </a:solidFill>
                <a:effectLst/>
                <a:latin typeface="Arial" panose="020B0604020202020204" pitchFamily="34" charset="0"/>
              </a:rPr>
              <a:t>Human Movement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18</a:t>
            </a:r>
            <a:r>
              <a:rPr lang="en-GB" b="0" i="0" dirty="0">
                <a:solidFill>
                  <a:srgbClr val="222222"/>
                </a:solidFill>
                <a:effectLst/>
                <a:latin typeface="Arial" panose="020B0604020202020204" pitchFamily="34" charset="0"/>
              </a:rPr>
              <a:t>(4), 10-16.</a:t>
            </a:r>
          </a:p>
          <a:p>
            <a:r>
              <a:rPr lang="en-GB" b="0" i="0" dirty="0" err="1">
                <a:solidFill>
                  <a:srgbClr val="222222"/>
                </a:solidFill>
                <a:effectLst/>
                <a:latin typeface="Arial" panose="020B0604020202020204" pitchFamily="34" charset="0"/>
              </a:rPr>
              <a:t>Waldhelm</a:t>
            </a:r>
            <a:r>
              <a:rPr lang="en-GB" b="0" i="0" dirty="0">
                <a:solidFill>
                  <a:srgbClr val="222222"/>
                </a:solidFill>
                <a:effectLst/>
                <a:latin typeface="Arial" panose="020B0604020202020204" pitchFamily="34" charset="0"/>
              </a:rPr>
              <a:t>, A., </a:t>
            </a:r>
            <a:r>
              <a:rPr lang="en-GB" b="0" i="0" dirty="0" err="1">
                <a:solidFill>
                  <a:srgbClr val="222222"/>
                </a:solidFill>
                <a:effectLst/>
                <a:latin typeface="Arial" panose="020B0604020202020204" pitchFamily="34" charset="0"/>
              </a:rPr>
              <a:t>Gacek</a:t>
            </a:r>
            <a:r>
              <a:rPr lang="en-GB" b="0" i="0" dirty="0">
                <a:solidFill>
                  <a:srgbClr val="222222"/>
                </a:solidFill>
                <a:effectLst/>
                <a:latin typeface="Arial" panose="020B0604020202020204" pitchFamily="34" charset="0"/>
              </a:rPr>
              <a:t>, M., Davis, H., Saia, C., &amp; Kirby, B. (2019). ACUTE EFFECTS OF NEURAL GLIDING ON ATHLETIC PERFORMANCE. </a:t>
            </a:r>
            <a:r>
              <a:rPr lang="en-GB" b="0" i="1" dirty="0">
                <a:solidFill>
                  <a:srgbClr val="222222"/>
                </a:solidFill>
                <a:effectLst/>
                <a:latin typeface="Arial" panose="020B0604020202020204" pitchFamily="34" charset="0"/>
              </a:rPr>
              <a:t>International Journal of Sports Physical Therapy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14</a:t>
            </a:r>
            <a:r>
              <a:rPr lang="en-GB" b="0" i="0" dirty="0">
                <a:solidFill>
                  <a:srgbClr val="222222"/>
                </a:solidFill>
                <a:effectLst/>
                <a:latin typeface="Arial" panose="020B0604020202020204" pitchFamily="34" charset="0"/>
              </a:rPr>
              <a:t>(4), 603.</a:t>
            </a:r>
            <a:endParaRPr lang="en-GB" dirty="0"/>
          </a:p>
        </p:txBody>
      </p:sp>
      <p:pic>
        <p:nvPicPr>
          <p:cNvPr id="7" name="Audio 6">
            <a:hlinkClick r:id="" action="ppaction://media"/>
            <a:extLst>
              <a:ext uri="{FF2B5EF4-FFF2-40B4-BE49-F238E27FC236}">
                <a16:creationId xmlns:a16="http://schemas.microsoft.com/office/drawing/2014/main" id="{7D10EEBF-1049-4D53-A6C8-AF0534BABA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723154884"/>
      </p:ext>
    </p:extLst>
  </p:cSld>
  <p:clrMapOvr>
    <a:masterClrMapping/>
  </p:clrMapOvr>
  <mc:AlternateContent xmlns:mc="http://schemas.openxmlformats.org/markup-compatibility/2006" xmlns:p14="http://schemas.microsoft.com/office/powerpoint/2010/main">
    <mc:Choice Requires="p14">
      <p:transition spd="slow" p14:dur="2000" advTm="12525"/>
    </mc:Choice>
    <mc:Fallback xmlns="">
      <p:transition spd="slow" advTm="12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rgbClr val="FFFFFF"/>
                </a:solidFill>
              </a:rPr>
              <a:t>SHSS6065</a:t>
            </a:r>
          </a:p>
        </p:txBody>
      </p:sp>
      <p:sp>
        <p:nvSpPr>
          <p:cNvPr id="3" name="Subtitle 2"/>
          <p:cNvSpPr>
            <a:spLocks noGrp="1"/>
          </p:cNvSpPr>
          <p:nvPr>
            <p:ph type="subTitle" idx="1"/>
          </p:nvPr>
        </p:nvSpPr>
        <p:spPr/>
        <p:txBody>
          <a:bodyPr>
            <a:normAutofit/>
          </a:bodyPr>
          <a:lstStyle/>
          <a:p>
            <a:r>
              <a:rPr lang="en-GB" sz="3600" dirty="0">
                <a:solidFill>
                  <a:srgbClr val="FFFFFF"/>
                </a:solidFill>
              </a:rPr>
              <a:t>Peripheral Nerve Mobilisations </a:t>
            </a:r>
          </a:p>
        </p:txBody>
      </p:sp>
      <p:pic>
        <p:nvPicPr>
          <p:cNvPr id="4" name="Audio 3">
            <a:hlinkClick r:id="" action="ppaction://media"/>
            <a:extLst>
              <a:ext uri="{FF2B5EF4-FFF2-40B4-BE49-F238E27FC236}">
                <a16:creationId xmlns:a16="http://schemas.microsoft.com/office/drawing/2014/main" id="{21A83280-BA4C-4626-A790-CADF998916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4026174560"/>
      </p:ext>
    </p:extLst>
  </p:cSld>
  <p:clrMapOvr>
    <a:masterClrMapping/>
  </p:clrMapOvr>
  <mc:AlternateContent xmlns:mc="http://schemas.openxmlformats.org/markup-compatibility/2006" xmlns:p14="http://schemas.microsoft.com/office/powerpoint/2010/main">
    <mc:Choice Requires="p14">
      <p:transition spd="slow" p14:dur="2000" advTm="18701"/>
    </mc:Choice>
    <mc:Fallback xmlns="">
      <p:transition spd="slow" advTm="18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16632"/>
            <a:ext cx="8229600" cy="1143000"/>
          </a:xfrm>
        </p:spPr>
        <p:txBody>
          <a:bodyPr/>
          <a:lstStyle/>
          <a:p>
            <a:r>
              <a:rPr lang="en-GB" dirty="0"/>
              <a:t>Palpation of nervous system </a:t>
            </a:r>
          </a:p>
        </p:txBody>
      </p:sp>
      <p:sp>
        <p:nvSpPr>
          <p:cNvPr id="2" name="Content Placeholder 1"/>
          <p:cNvSpPr>
            <a:spLocks noGrp="1"/>
          </p:cNvSpPr>
          <p:nvPr>
            <p:ph idx="1"/>
          </p:nvPr>
        </p:nvSpPr>
        <p:spPr>
          <a:xfrm>
            <a:off x="457200" y="1052736"/>
            <a:ext cx="8075240" cy="576064"/>
          </a:xfrm>
        </p:spPr>
        <p:txBody>
          <a:bodyPr>
            <a:normAutofit lnSpcReduction="10000"/>
          </a:bodyPr>
          <a:lstStyle/>
          <a:p>
            <a:pPr>
              <a:buNone/>
            </a:pPr>
            <a:r>
              <a:rPr lang="en-GB" dirty="0"/>
              <a:t>Lower limb palpation</a:t>
            </a:r>
          </a:p>
        </p:txBody>
      </p:sp>
      <p:pic>
        <p:nvPicPr>
          <p:cNvPr id="4" name="Picture 3"/>
          <p:cNvPicPr>
            <a:picLocks noChangeAspect="1"/>
          </p:cNvPicPr>
          <p:nvPr/>
        </p:nvPicPr>
        <p:blipFill>
          <a:blip r:embed="rId2"/>
          <a:stretch>
            <a:fillRect/>
          </a:stretch>
        </p:blipFill>
        <p:spPr>
          <a:xfrm>
            <a:off x="5508104" y="1131172"/>
            <a:ext cx="3399681" cy="4482338"/>
          </a:xfrm>
          <a:prstGeom prst="rect">
            <a:avLst/>
          </a:prstGeom>
        </p:spPr>
      </p:pic>
      <p:pic>
        <p:nvPicPr>
          <p:cNvPr id="5" name="Picture 4"/>
          <p:cNvPicPr>
            <a:picLocks noChangeAspect="1"/>
          </p:cNvPicPr>
          <p:nvPr/>
        </p:nvPicPr>
        <p:blipFill rotWithShape="1">
          <a:blip r:embed="rId3"/>
          <a:srcRect t="1608" b="5144"/>
          <a:stretch/>
        </p:blipFill>
        <p:spPr>
          <a:xfrm>
            <a:off x="302840" y="1546608"/>
            <a:ext cx="2699792" cy="417646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p:cNvSpPr>
            <a:spLocks noGrp="1"/>
          </p:cNvSpPr>
          <p:nvPr>
            <p:ph type="title"/>
          </p:nvPr>
        </p:nvSpPr>
        <p:spPr>
          <a:xfrm>
            <a:off x="467544" y="0"/>
            <a:ext cx="8229600" cy="1143000"/>
          </a:xfrm>
        </p:spPr>
        <p:txBody>
          <a:bodyPr/>
          <a:lstStyle/>
          <a:p>
            <a:r>
              <a:rPr lang="en-GB" dirty="0"/>
              <a:t>Palpation of nervous system </a:t>
            </a:r>
          </a:p>
        </p:txBody>
      </p:sp>
      <p:sp>
        <p:nvSpPr>
          <p:cNvPr id="7" name="Text Placeholder 6"/>
          <p:cNvSpPr>
            <a:spLocks noGrp="1"/>
          </p:cNvSpPr>
          <p:nvPr>
            <p:ph type="body" idx="1"/>
          </p:nvPr>
        </p:nvSpPr>
        <p:spPr>
          <a:xfrm>
            <a:off x="467544" y="4941168"/>
            <a:ext cx="4040188" cy="834008"/>
          </a:xfrm>
        </p:spPr>
        <p:txBody>
          <a:bodyPr>
            <a:noAutofit/>
          </a:bodyPr>
          <a:lstStyle/>
          <a:p>
            <a:r>
              <a:rPr lang="en-GB" sz="1800" dirty="0">
                <a:solidFill>
                  <a:srgbClr val="FF0000"/>
                </a:solidFill>
              </a:rPr>
              <a:t>Superficial fibular nerve</a:t>
            </a:r>
          </a:p>
          <a:p>
            <a:r>
              <a:rPr lang="en-GB" sz="1800" dirty="0">
                <a:solidFill>
                  <a:srgbClr val="FF0000"/>
                </a:solidFill>
              </a:rPr>
              <a:t> </a:t>
            </a:r>
            <a:r>
              <a:rPr lang="en-GB" sz="1800" dirty="0"/>
              <a:t>Dorsum of foot: couple of inches in to fascia </a:t>
            </a:r>
          </a:p>
        </p:txBody>
      </p:sp>
      <p:pic>
        <p:nvPicPr>
          <p:cNvPr id="1026" name="Picture 2"/>
          <p:cNvPicPr>
            <a:picLocks noGrp="1" noChangeAspect="1" noChangeArrowheads="1"/>
          </p:cNvPicPr>
          <p:nvPr>
            <p:ph sz="half" idx="2"/>
          </p:nvPr>
        </p:nvPicPr>
        <p:blipFill>
          <a:blip r:embed="rId2" cstate="print"/>
          <a:srcRect l="16297" t="49782" r="69445" b="9887"/>
          <a:stretch>
            <a:fillRect/>
          </a:stretch>
        </p:blipFill>
        <p:spPr bwMode="auto">
          <a:xfrm>
            <a:off x="1403648" y="1052736"/>
            <a:ext cx="2448272" cy="3816424"/>
          </a:xfrm>
          <a:prstGeom prst="rect">
            <a:avLst/>
          </a:prstGeom>
          <a:noFill/>
          <a:ln w="9525">
            <a:noFill/>
            <a:miter lim="800000"/>
            <a:headEnd/>
            <a:tailEnd/>
          </a:ln>
        </p:spPr>
      </p:pic>
      <p:sp>
        <p:nvSpPr>
          <p:cNvPr id="9" name="Text Placeholder 8"/>
          <p:cNvSpPr>
            <a:spLocks noGrp="1"/>
          </p:cNvSpPr>
          <p:nvPr>
            <p:ph type="body" sz="quarter" idx="3"/>
          </p:nvPr>
        </p:nvSpPr>
        <p:spPr>
          <a:xfrm>
            <a:off x="4716016" y="4869160"/>
            <a:ext cx="4041775" cy="762000"/>
          </a:xfrm>
        </p:spPr>
        <p:txBody>
          <a:bodyPr>
            <a:normAutofit fontScale="92500" lnSpcReduction="10000"/>
          </a:bodyPr>
          <a:lstStyle/>
          <a:p>
            <a:r>
              <a:rPr lang="en-GB" dirty="0">
                <a:solidFill>
                  <a:srgbClr val="FF0000"/>
                </a:solidFill>
              </a:rPr>
              <a:t>Deep </a:t>
            </a:r>
            <a:r>
              <a:rPr lang="en-GB" dirty="0" err="1">
                <a:solidFill>
                  <a:srgbClr val="FF0000"/>
                </a:solidFill>
              </a:rPr>
              <a:t>peroneal</a:t>
            </a:r>
            <a:r>
              <a:rPr lang="en-GB" dirty="0">
                <a:solidFill>
                  <a:srgbClr val="FF0000"/>
                </a:solidFill>
              </a:rPr>
              <a:t> nerve</a:t>
            </a:r>
            <a:r>
              <a:rPr lang="en-GB" dirty="0"/>
              <a:t> </a:t>
            </a:r>
          </a:p>
          <a:p>
            <a:r>
              <a:rPr lang="en-GB" dirty="0"/>
              <a:t>Lateral (inside) EHL tendon</a:t>
            </a:r>
          </a:p>
        </p:txBody>
      </p:sp>
      <p:pic>
        <p:nvPicPr>
          <p:cNvPr id="1027" name="Picture 3"/>
          <p:cNvPicPr>
            <a:picLocks noGrp="1" noChangeAspect="1" noChangeArrowheads="1"/>
          </p:cNvPicPr>
          <p:nvPr>
            <p:ph sz="quarter" idx="4"/>
          </p:nvPr>
        </p:nvPicPr>
        <p:blipFill>
          <a:blip r:embed="rId3" cstate="print"/>
          <a:srcRect l="8883" t="14083" r="51922" b="12943"/>
          <a:stretch>
            <a:fillRect/>
          </a:stretch>
        </p:blipFill>
        <p:spPr bwMode="auto">
          <a:xfrm>
            <a:off x="5076056" y="1124744"/>
            <a:ext cx="3270362" cy="3567668"/>
          </a:xfrm>
          <a:prstGeom prst="rect">
            <a:avLst/>
          </a:prstGeom>
          <a:noFill/>
          <a:ln w="9525">
            <a:noFill/>
            <a:miter lim="800000"/>
            <a:headEnd/>
            <a:tailEnd/>
          </a:ln>
        </p:spPr>
      </p:pic>
      <p:cxnSp>
        <p:nvCxnSpPr>
          <p:cNvPr id="14" name="Straight Arrow Connector 13"/>
          <p:cNvCxnSpPr/>
          <p:nvPr/>
        </p:nvCxnSpPr>
        <p:spPr>
          <a:xfrm flipV="1">
            <a:off x="467544" y="3789040"/>
            <a:ext cx="2232248" cy="5760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6" name="Straight Arrow Connector 15"/>
          <p:cNvCxnSpPr/>
          <p:nvPr/>
        </p:nvCxnSpPr>
        <p:spPr>
          <a:xfrm flipH="1" flipV="1">
            <a:off x="6325998" y="2924944"/>
            <a:ext cx="2808312" cy="2304256"/>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p:cNvSpPr>
            <a:spLocks noGrp="1"/>
          </p:cNvSpPr>
          <p:nvPr>
            <p:ph type="title"/>
          </p:nvPr>
        </p:nvSpPr>
        <p:spPr>
          <a:xfrm>
            <a:off x="467544" y="0"/>
            <a:ext cx="8229600" cy="1143000"/>
          </a:xfrm>
        </p:spPr>
        <p:txBody>
          <a:bodyPr/>
          <a:lstStyle/>
          <a:p>
            <a:r>
              <a:rPr lang="en-GB" dirty="0"/>
              <a:t>Palpation of nervous system </a:t>
            </a:r>
          </a:p>
        </p:txBody>
      </p:sp>
      <p:sp>
        <p:nvSpPr>
          <p:cNvPr id="7" name="Text Placeholder 6"/>
          <p:cNvSpPr>
            <a:spLocks noGrp="1"/>
          </p:cNvSpPr>
          <p:nvPr>
            <p:ph type="body" idx="1"/>
          </p:nvPr>
        </p:nvSpPr>
        <p:spPr>
          <a:xfrm>
            <a:off x="0" y="4293096"/>
            <a:ext cx="9144000" cy="1482080"/>
          </a:xfrm>
        </p:spPr>
        <p:txBody>
          <a:bodyPr>
            <a:noAutofit/>
          </a:bodyPr>
          <a:lstStyle/>
          <a:p>
            <a:r>
              <a:rPr lang="en-GB" dirty="0">
                <a:solidFill>
                  <a:srgbClr val="FF0000"/>
                </a:solidFill>
              </a:rPr>
              <a:t>Common </a:t>
            </a:r>
            <a:r>
              <a:rPr lang="en-GB" dirty="0" err="1">
                <a:solidFill>
                  <a:srgbClr val="FF0000"/>
                </a:solidFill>
              </a:rPr>
              <a:t>peroneal</a:t>
            </a:r>
            <a:r>
              <a:rPr lang="en-GB" dirty="0">
                <a:solidFill>
                  <a:srgbClr val="FF0000"/>
                </a:solidFill>
              </a:rPr>
              <a:t> nerve</a:t>
            </a:r>
            <a:r>
              <a:rPr lang="en-GB" dirty="0"/>
              <a:t>: </a:t>
            </a:r>
          </a:p>
          <a:p>
            <a:r>
              <a:rPr lang="en-GB" dirty="0"/>
              <a:t>Foot on shoulder, palpate behind knee, Medial to BF tendon </a:t>
            </a:r>
            <a:endParaRPr lang="en-GB" sz="1800" dirty="0">
              <a:solidFill>
                <a:schemeClr val="tx1"/>
              </a:solidFill>
            </a:endParaRPr>
          </a:p>
        </p:txBody>
      </p:sp>
      <p:pic>
        <p:nvPicPr>
          <p:cNvPr id="2051" name="Picture 3"/>
          <p:cNvPicPr>
            <a:picLocks noGrp="1" noChangeAspect="1" noChangeArrowheads="1"/>
          </p:cNvPicPr>
          <p:nvPr>
            <p:ph sz="half" idx="2"/>
          </p:nvPr>
        </p:nvPicPr>
        <p:blipFill>
          <a:blip r:embed="rId2" cstate="print"/>
          <a:srcRect l="9167" t="14069" r="53405" b="9887"/>
          <a:stretch>
            <a:fillRect/>
          </a:stretch>
        </p:blipFill>
        <p:spPr bwMode="auto">
          <a:xfrm>
            <a:off x="4283968" y="1124745"/>
            <a:ext cx="3096344" cy="3686124"/>
          </a:xfrm>
          <a:prstGeom prst="rect">
            <a:avLst/>
          </a:prstGeom>
          <a:noFill/>
          <a:ln w="9525">
            <a:noFill/>
            <a:miter lim="800000"/>
            <a:headEnd/>
            <a:tailEnd/>
          </a:ln>
        </p:spPr>
      </p:pic>
      <p:cxnSp>
        <p:nvCxnSpPr>
          <p:cNvPr id="17" name="Straight Arrow Connector 16"/>
          <p:cNvCxnSpPr/>
          <p:nvPr/>
        </p:nvCxnSpPr>
        <p:spPr>
          <a:xfrm flipH="1" flipV="1">
            <a:off x="6804248" y="4365104"/>
            <a:ext cx="1656184" cy="936104"/>
          </a:xfrm>
          <a:prstGeom prst="straightConnector1">
            <a:avLst/>
          </a:prstGeom>
          <a:ln>
            <a:tailEnd type="arrow"/>
          </a:ln>
        </p:spPr>
        <p:style>
          <a:lnRef idx="2">
            <a:schemeClr val="accent3"/>
          </a:lnRef>
          <a:fillRef idx="0">
            <a:schemeClr val="accent3"/>
          </a:fillRef>
          <a:effectRef idx="1">
            <a:schemeClr val="accent3"/>
          </a:effectRef>
          <a:fontRef idx="minor">
            <a:schemeClr val="tx1"/>
          </a:fontRef>
        </p:style>
      </p:cxnSp>
      <p:cxnSp>
        <p:nvCxnSpPr>
          <p:cNvPr id="19" name="Straight Arrow Connector 18"/>
          <p:cNvCxnSpPr/>
          <p:nvPr/>
        </p:nvCxnSpPr>
        <p:spPr>
          <a:xfrm flipH="1">
            <a:off x="6156176" y="1988840"/>
            <a:ext cx="2448272" cy="432048"/>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pic>
        <p:nvPicPr>
          <p:cNvPr id="2052" name="Picture 4"/>
          <p:cNvPicPr>
            <a:picLocks noChangeAspect="1" noChangeArrowheads="1"/>
          </p:cNvPicPr>
          <p:nvPr/>
        </p:nvPicPr>
        <p:blipFill>
          <a:blip r:embed="rId3" cstate="print"/>
          <a:srcRect l="18821" t="26060" r="61984" b="10941"/>
          <a:stretch>
            <a:fillRect/>
          </a:stretch>
        </p:blipFill>
        <p:spPr bwMode="auto">
          <a:xfrm>
            <a:off x="1043608" y="1124744"/>
            <a:ext cx="2484881" cy="3678112"/>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Palpation of nervous system </a:t>
            </a:r>
          </a:p>
        </p:txBody>
      </p:sp>
      <p:sp>
        <p:nvSpPr>
          <p:cNvPr id="2" name="Content Placeholder 1"/>
          <p:cNvSpPr>
            <a:spLocks noGrp="1"/>
          </p:cNvSpPr>
          <p:nvPr>
            <p:ph idx="1"/>
          </p:nvPr>
        </p:nvSpPr>
        <p:spPr/>
        <p:txBody>
          <a:bodyPr>
            <a:normAutofit/>
          </a:bodyPr>
          <a:lstStyle/>
          <a:p>
            <a:r>
              <a:rPr lang="en-GB" dirty="0"/>
              <a:t>Sciatic/tibial nerve and branches </a:t>
            </a:r>
          </a:p>
          <a:p>
            <a:pPr>
              <a:buNone/>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a:spLocks noGrp="1"/>
          </p:cNvSpPr>
          <p:nvPr>
            <p:ph type="title"/>
          </p:nvPr>
        </p:nvSpPr>
        <p:spPr/>
        <p:txBody>
          <a:bodyPr>
            <a:normAutofit/>
          </a:bodyPr>
          <a:lstStyle/>
          <a:p>
            <a:r>
              <a:rPr lang="en-GB" dirty="0"/>
              <a:t>Palpation of the nervous system</a:t>
            </a:r>
          </a:p>
        </p:txBody>
      </p:sp>
      <p:sp>
        <p:nvSpPr>
          <p:cNvPr id="5" name="Text Placeholder 4"/>
          <p:cNvSpPr>
            <a:spLocks noGrp="1"/>
          </p:cNvSpPr>
          <p:nvPr>
            <p:ph type="body" idx="1"/>
          </p:nvPr>
        </p:nvSpPr>
        <p:spPr>
          <a:xfrm>
            <a:off x="17887" y="4581128"/>
            <a:ext cx="4400228" cy="1115144"/>
          </a:xfrm>
        </p:spPr>
        <p:txBody>
          <a:bodyPr>
            <a:normAutofit fontScale="77500" lnSpcReduction="20000"/>
          </a:bodyPr>
          <a:lstStyle/>
          <a:p>
            <a:r>
              <a:rPr lang="en-GB" dirty="0">
                <a:solidFill>
                  <a:srgbClr val="FF0000"/>
                </a:solidFill>
              </a:rPr>
              <a:t>Tibial nerve</a:t>
            </a:r>
            <a:r>
              <a:rPr lang="en-GB" dirty="0"/>
              <a:t>: </a:t>
            </a:r>
          </a:p>
          <a:p>
            <a:r>
              <a:rPr lang="en-GB" dirty="0"/>
              <a:t>Posterior tarsal tunnel, MM TDA</a:t>
            </a:r>
            <a:r>
              <a:rPr lang="en-GB" dirty="0">
                <a:solidFill>
                  <a:srgbClr val="FF0000"/>
                </a:solidFill>
              </a:rPr>
              <a:t>N</a:t>
            </a:r>
            <a:r>
              <a:rPr lang="en-GB" dirty="0"/>
              <a:t>H towards tuberosity of navicular</a:t>
            </a:r>
          </a:p>
        </p:txBody>
      </p:sp>
      <p:pic>
        <p:nvPicPr>
          <p:cNvPr id="3075" name="Picture 3"/>
          <p:cNvPicPr>
            <a:picLocks noGrp="1" noChangeAspect="1" noChangeArrowheads="1"/>
          </p:cNvPicPr>
          <p:nvPr>
            <p:ph sz="half" idx="2"/>
          </p:nvPr>
        </p:nvPicPr>
        <p:blipFill>
          <a:blip r:embed="rId2" cstate="print"/>
          <a:srcRect l="14514" t="14069" r="56969" b="12929"/>
          <a:stretch>
            <a:fillRect/>
          </a:stretch>
        </p:blipFill>
        <p:spPr bwMode="auto">
          <a:xfrm>
            <a:off x="1475656" y="1124744"/>
            <a:ext cx="2448272" cy="3672408"/>
          </a:xfrm>
          <a:prstGeom prst="rect">
            <a:avLst/>
          </a:prstGeom>
          <a:noFill/>
          <a:ln w="9525">
            <a:noFill/>
            <a:miter lim="800000"/>
            <a:headEnd/>
            <a:tailEnd/>
          </a:ln>
        </p:spPr>
      </p:pic>
      <p:sp>
        <p:nvSpPr>
          <p:cNvPr id="7" name="Text Placeholder 6"/>
          <p:cNvSpPr>
            <a:spLocks noGrp="1"/>
          </p:cNvSpPr>
          <p:nvPr>
            <p:ph type="body" sz="quarter" idx="3"/>
          </p:nvPr>
        </p:nvSpPr>
        <p:spPr>
          <a:xfrm>
            <a:off x="4644008" y="4653136"/>
            <a:ext cx="4499992" cy="1115144"/>
          </a:xfrm>
        </p:spPr>
        <p:txBody>
          <a:bodyPr>
            <a:normAutofit fontScale="77500" lnSpcReduction="20000"/>
          </a:bodyPr>
          <a:lstStyle/>
          <a:p>
            <a:r>
              <a:rPr lang="en-GB" dirty="0">
                <a:solidFill>
                  <a:srgbClr val="FF0000"/>
                </a:solidFill>
              </a:rPr>
              <a:t>Tibial nerve</a:t>
            </a:r>
            <a:r>
              <a:rPr lang="en-GB" dirty="0"/>
              <a:t>: </a:t>
            </a:r>
          </a:p>
          <a:p>
            <a:r>
              <a:rPr lang="en-GB" dirty="0"/>
              <a:t>Posterior knee, Hip flexion, knee extension: felt through soft tissue</a:t>
            </a:r>
          </a:p>
        </p:txBody>
      </p:sp>
      <p:pic>
        <p:nvPicPr>
          <p:cNvPr id="3074" name="Picture 2"/>
          <p:cNvPicPr>
            <a:picLocks noGrp="1" noChangeAspect="1" noChangeArrowheads="1"/>
          </p:cNvPicPr>
          <p:nvPr>
            <p:ph sz="quarter" idx="4"/>
          </p:nvPr>
        </p:nvPicPr>
        <p:blipFill>
          <a:blip r:embed="rId3" cstate="print"/>
          <a:srcRect l="17791" t="16408" r="55485" b="9903"/>
          <a:stretch>
            <a:fillRect/>
          </a:stretch>
        </p:blipFill>
        <p:spPr bwMode="auto">
          <a:xfrm>
            <a:off x="5292080" y="1052735"/>
            <a:ext cx="2376264" cy="3839297"/>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p:cNvSpPr>
            <a:spLocks noGrp="1"/>
          </p:cNvSpPr>
          <p:nvPr>
            <p:ph type="title"/>
          </p:nvPr>
        </p:nvSpPr>
        <p:spPr>
          <a:xfrm>
            <a:off x="467544" y="0"/>
            <a:ext cx="8229600" cy="1143000"/>
          </a:xfrm>
        </p:spPr>
        <p:txBody>
          <a:bodyPr>
            <a:normAutofit/>
          </a:bodyPr>
          <a:lstStyle/>
          <a:p>
            <a:r>
              <a:rPr lang="en-GB" dirty="0"/>
              <a:t>Palpation of the nervous system</a:t>
            </a:r>
          </a:p>
        </p:txBody>
      </p:sp>
      <p:sp>
        <p:nvSpPr>
          <p:cNvPr id="3" name="Text Placeholder 2"/>
          <p:cNvSpPr>
            <a:spLocks noGrp="1"/>
          </p:cNvSpPr>
          <p:nvPr>
            <p:ph type="body" idx="1"/>
          </p:nvPr>
        </p:nvSpPr>
        <p:spPr>
          <a:xfrm>
            <a:off x="0" y="4293096"/>
            <a:ext cx="4860032" cy="1447800"/>
          </a:xfrm>
        </p:spPr>
        <p:txBody>
          <a:bodyPr>
            <a:normAutofit fontScale="92500" lnSpcReduction="10000"/>
          </a:bodyPr>
          <a:lstStyle/>
          <a:p>
            <a:r>
              <a:rPr lang="en-GB" dirty="0" err="1">
                <a:solidFill>
                  <a:srgbClr val="FF0000"/>
                </a:solidFill>
              </a:rPr>
              <a:t>Sural</a:t>
            </a:r>
            <a:r>
              <a:rPr lang="en-GB" dirty="0">
                <a:solidFill>
                  <a:srgbClr val="FF0000"/>
                </a:solidFill>
              </a:rPr>
              <a:t> nerve</a:t>
            </a:r>
            <a:r>
              <a:rPr lang="en-GB" dirty="0"/>
              <a:t>: </a:t>
            </a:r>
          </a:p>
          <a:p>
            <a:r>
              <a:rPr lang="en-GB" dirty="0"/>
              <a:t>Lateral aspect of foot, behind lat mal and laterally along Achilles tendon</a:t>
            </a:r>
          </a:p>
        </p:txBody>
      </p:sp>
      <p:pic>
        <p:nvPicPr>
          <p:cNvPr id="4098" name="Picture 2"/>
          <p:cNvPicPr>
            <a:picLocks noGrp="1" noChangeAspect="1" noChangeArrowheads="1"/>
          </p:cNvPicPr>
          <p:nvPr>
            <p:ph sz="half" idx="2"/>
          </p:nvPr>
        </p:nvPicPr>
        <p:blipFill>
          <a:blip r:embed="rId2" cstate="print"/>
          <a:srcRect l="2038" t="15676" r="53405" b="6845"/>
          <a:stretch>
            <a:fillRect/>
          </a:stretch>
        </p:blipFill>
        <p:spPr bwMode="auto">
          <a:xfrm>
            <a:off x="963598" y="908720"/>
            <a:ext cx="3392377" cy="3456384"/>
          </a:xfrm>
          <a:prstGeom prst="rect">
            <a:avLst/>
          </a:prstGeom>
          <a:noFill/>
          <a:ln w="9525">
            <a:noFill/>
            <a:miter lim="800000"/>
            <a:headEnd/>
            <a:tailEnd/>
          </a:ln>
        </p:spPr>
      </p:pic>
      <p:sp>
        <p:nvSpPr>
          <p:cNvPr id="4" name="Text Placeholder 3"/>
          <p:cNvSpPr>
            <a:spLocks noGrp="1"/>
          </p:cNvSpPr>
          <p:nvPr>
            <p:ph type="body" sz="quarter" idx="3"/>
          </p:nvPr>
        </p:nvSpPr>
        <p:spPr>
          <a:xfrm>
            <a:off x="4644008" y="4293096"/>
            <a:ext cx="4320480" cy="1447800"/>
          </a:xfrm>
        </p:spPr>
        <p:txBody>
          <a:bodyPr>
            <a:normAutofit fontScale="92500" lnSpcReduction="10000"/>
          </a:bodyPr>
          <a:lstStyle/>
          <a:p>
            <a:r>
              <a:rPr lang="en-GB" dirty="0">
                <a:solidFill>
                  <a:srgbClr val="FF0000"/>
                </a:solidFill>
              </a:rPr>
              <a:t>Sciatic nerve</a:t>
            </a:r>
            <a:r>
              <a:rPr lang="en-GB" dirty="0"/>
              <a:t>: </a:t>
            </a:r>
          </a:p>
          <a:p>
            <a:r>
              <a:rPr lang="en-GB" dirty="0"/>
              <a:t>Buttocks, ischial tuberosity to greater trochanter about </a:t>
            </a:r>
            <a:r>
              <a:rPr lang="en-GB" dirty="0">
                <a:latin typeface="Calibri"/>
              </a:rPr>
              <a:t>⅓</a:t>
            </a:r>
            <a:r>
              <a:rPr lang="en-GB" dirty="0"/>
              <a:t> or ½ way </a:t>
            </a:r>
          </a:p>
        </p:txBody>
      </p:sp>
      <p:pic>
        <p:nvPicPr>
          <p:cNvPr id="4099" name="Picture 3"/>
          <p:cNvPicPr>
            <a:picLocks noGrp="1" noChangeAspect="1" noChangeArrowheads="1"/>
          </p:cNvPicPr>
          <p:nvPr>
            <p:ph sz="quarter" idx="4"/>
          </p:nvPr>
        </p:nvPicPr>
        <p:blipFill>
          <a:blip r:embed="rId3" cstate="print"/>
          <a:srcRect l="16009" t="14083" r="59049" b="9903"/>
          <a:stretch>
            <a:fillRect/>
          </a:stretch>
        </p:blipFill>
        <p:spPr bwMode="auto">
          <a:xfrm>
            <a:off x="5652120" y="836712"/>
            <a:ext cx="2376264" cy="355522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6203032" cy="1143000"/>
          </a:xfrm>
        </p:spPr>
        <p:txBody>
          <a:bodyPr>
            <a:normAutofit fontScale="90000"/>
          </a:bodyPr>
          <a:lstStyle/>
          <a:p>
            <a:pPr algn="l"/>
            <a:r>
              <a:rPr lang="en-GB" dirty="0"/>
              <a:t>Palpation of nervous system</a:t>
            </a:r>
          </a:p>
        </p:txBody>
      </p:sp>
      <p:sp>
        <p:nvSpPr>
          <p:cNvPr id="2" name="Content Placeholder 1"/>
          <p:cNvSpPr>
            <a:spLocks noGrp="1"/>
          </p:cNvSpPr>
          <p:nvPr>
            <p:ph idx="1"/>
          </p:nvPr>
        </p:nvSpPr>
        <p:spPr/>
        <p:txBody>
          <a:bodyPr/>
          <a:lstStyle/>
          <a:p>
            <a:r>
              <a:rPr lang="en-GB" dirty="0"/>
              <a:t>Saphenous nerve and branches </a:t>
            </a:r>
          </a:p>
        </p:txBody>
      </p:sp>
      <p:pic>
        <p:nvPicPr>
          <p:cNvPr id="4" name="Picture 3"/>
          <p:cNvPicPr>
            <a:picLocks noChangeAspect="1"/>
          </p:cNvPicPr>
          <p:nvPr/>
        </p:nvPicPr>
        <p:blipFill>
          <a:blip r:embed="rId3"/>
          <a:stretch>
            <a:fillRect/>
          </a:stretch>
        </p:blipFill>
        <p:spPr>
          <a:xfrm>
            <a:off x="6922648" y="177120"/>
            <a:ext cx="2083636" cy="548412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a:spLocks noGrp="1"/>
          </p:cNvSpPr>
          <p:nvPr>
            <p:ph type="title"/>
          </p:nvPr>
        </p:nvSpPr>
        <p:spPr/>
        <p:txBody>
          <a:bodyPr>
            <a:normAutofit/>
          </a:bodyPr>
          <a:lstStyle/>
          <a:p>
            <a:r>
              <a:rPr lang="en-GB" dirty="0"/>
              <a:t>Palpation of the nervous system</a:t>
            </a:r>
          </a:p>
        </p:txBody>
      </p:sp>
      <p:sp>
        <p:nvSpPr>
          <p:cNvPr id="5" name="Text Placeholder 4"/>
          <p:cNvSpPr>
            <a:spLocks noGrp="1"/>
          </p:cNvSpPr>
          <p:nvPr>
            <p:ph type="body" idx="1"/>
          </p:nvPr>
        </p:nvSpPr>
        <p:spPr>
          <a:xfrm>
            <a:off x="2" y="4293096"/>
            <a:ext cx="4211958" cy="1447800"/>
          </a:xfrm>
        </p:spPr>
        <p:txBody>
          <a:bodyPr>
            <a:normAutofit fontScale="92500" lnSpcReduction="10000"/>
          </a:bodyPr>
          <a:lstStyle/>
          <a:p>
            <a:r>
              <a:rPr lang="en-GB" dirty="0">
                <a:solidFill>
                  <a:srgbClr val="FF0000"/>
                </a:solidFill>
              </a:rPr>
              <a:t>Saphenous Nerve</a:t>
            </a:r>
            <a:r>
              <a:rPr lang="en-GB" dirty="0"/>
              <a:t>: </a:t>
            </a:r>
          </a:p>
          <a:p>
            <a:r>
              <a:rPr lang="en-GB" dirty="0"/>
              <a:t>Knee in slight flex, Medial aspect of knee between </a:t>
            </a:r>
            <a:r>
              <a:rPr lang="en-GB" dirty="0" err="1"/>
              <a:t>sartorius</a:t>
            </a:r>
            <a:r>
              <a:rPr lang="en-GB" dirty="0"/>
              <a:t> and </a:t>
            </a:r>
            <a:r>
              <a:rPr lang="en-GB" dirty="0" err="1"/>
              <a:t>gracilis</a:t>
            </a:r>
            <a:r>
              <a:rPr lang="en-GB" dirty="0"/>
              <a:t> tendons </a:t>
            </a:r>
          </a:p>
        </p:txBody>
      </p:sp>
      <p:pic>
        <p:nvPicPr>
          <p:cNvPr id="5122" name="Picture 2"/>
          <p:cNvPicPr>
            <a:picLocks noGrp="1" noChangeAspect="1" noChangeArrowheads="1"/>
          </p:cNvPicPr>
          <p:nvPr>
            <p:ph sz="half" idx="2"/>
          </p:nvPr>
        </p:nvPicPr>
        <p:blipFill>
          <a:blip r:embed="rId2" cstate="print"/>
          <a:srcRect l="16297" t="14069" r="53404" b="12929"/>
          <a:stretch>
            <a:fillRect/>
          </a:stretch>
        </p:blipFill>
        <p:spPr bwMode="auto">
          <a:xfrm>
            <a:off x="1475656" y="1124745"/>
            <a:ext cx="2304256" cy="3253068"/>
          </a:xfrm>
          <a:prstGeom prst="rect">
            <a:avLst/>
          </a:prstGeom>
          <a:noFill/>
          <a:ln w="9525">
            <a:noFill/>
            <a:miter lim="800000"/>
            <a:headEnd/>
            <a:tailEnd/>
          </a:ln>
        </p:spPr>
      </p:pic>
      <p:sp>
        <p:nvSpPr>
          <p:cNvPr id="7" name="Text Placeholder 6"/>
          <p:cNvSpPr>
            <a:spLocks noGrp="1"/>
          </p:cNvSpPr>
          <p:nvPr>
            <p:ph type="body" sz="quarter" idx="3"/>
          </p:nvPr>
        </p:nvSpPr>
        <p:spPr>
          <a:xfrm>
            <a:off x="4355976" y="4365104"/>
            <a:ext cx="4788024" cy="1447800"/>
          </a:xfrm>
        </p:spPr>
        <p:txBody>
          <a:bodyPr>
            <a:normAutofit fontScale="85000" lnSpcReduction="20000"/>
          </a:bodyPr>
          <a:lstStyle/>
          <a:p>
            <a:r>
              <a:rPr lang="en-GB" dirty="0" err="1">
                <a:solidFill>
                  <a:srgbClr val="FF0000"/>
                </a:solidFill>
              </a:rPr>
              <a:t>Infrapatellar</a:t>
            </a:r>
            <a:r>
              <a:rPr lang="en-GB" dirty="0">
                <a:solidFill>
                  <a:srgbClr val="FF0000"/>
                </a:solidFill>
              </a:rPr>
              <a:t> branches of saphenous nerve</a:t>
            </a:r>
            <a:r>
              <a:rPr lang="en-GB" dirty="0"/>
              <a:t>: </a:t>
            </a:r>
          </a:p>
          <a:p>
            <a:r>
              <a:rPr lang="en-GB" dirty="0"/>
              <a:t>Medial aspect of knee and tibia, Typically 4-5 branches across knee, Stroke downwards with nail </a:t>
            </a:r>
          </a:p>
        </p:txBody>
      </p:sp>
      <p:pic>
        <p:nvPicPr>
          <p:cNvPr id="5123" name="Picture 3"/>
          <p:cNvPicPr>
            <a:picLocks noGrp="1" noChangeAspect="1" noChangeArrowheads="1"/>
          </p:cNvPicPr>
          <p:nvPr>
            <p:ph sz="quarter" idx="4"/>
          </p:nvPr>
        </p:nvPicPr>
        <p:blipFill>
          <a:blip r:embed="rId3" cstate="print"/>
          <a:srcRect l="5320" t="14083" r="44796" b="9903"/>
          <a:stretch>
            <a:fillRect/>
          </a:stretch>
        </p:blipFill>
        <p:spPr bwMode="auto">
          <a:xfrm>
            <a:off x="4788024" y="1196753"/>
            <a:ext cx="3473666" cy="3101488"/>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Palpation of the Nervous System</a:t>
            </a:r>
          </a:p>
        </p:txBody>
      </p:sp>
      <p:pic>
        <p:nvPicPr>
          <p:cNvPr id="10" name="Picture 9"/>
          <p:cNvPicPr>
            <a:picLocks noChangeAspect="1"/>
          </p:cNvPicPr>
          <p:nvPr/>
        </p:nvPicPr>
        <p:blipFill>
          <a:blip r:embed="rId2"/>
          <a:stretch>
            <a:fillRect/>
          </a:stretch>
        </p:blipFill>
        <p:spPr>
          <a:xfrm>
            <a:off x="323528" y="1844824"/>
            <a:ext cx="3537993" cy="3168352"/>
          </a:xfrm>
          <a:prstGeom prst="rect">
            <a:avLst/>
          </a:prstGeom>
        </p:spPr>
      </p:pic>
      <p:pic>
        <p:nvPicPr>
          <p:cNvPr id="3" name="Picture 2"/>
          <p:cNvPicPr>
            <a:picLocks noChangeAspect="1"/>
          </p:cNvPicPr>
          <p:nvPr/>
        </p:nvPicPr>
        <p:blipFill rotWithShape="1">
          <a:blip r:embed="rId3"/>
          <a:srcRect l="16615" t="4154" r="50155" b="5848"/>
          <a:stretch/>
        </p:blipFill>
        <p:spPr>
          <a:xfrm>
            <a:off x="4427984" y="1067820"/>
            <a:ext cx="2250738" cy="4571812"/>
          </a:xfrm>
          <a:prstGeom prst="rect">
            <a:avLst/>
          </a:prstGeom>
        </p:spPr>
      </p:pic>
      <p:pic>
        <p:nvPicPr>
          <p:cNvPr id="4" name="Picture 3"/>
          <p:cNvPicPr>
            <a:picLocks noChangeAspect="1"/>
          </p:cNvPicPr>
          <p:nvPr/>
        </p:nvPicPr>
        <p:blipFill rotWithShape="1">
          <a:blip r:embed="rId4"/>
          <a:srcRect l="49819" t="4154" r="16968" b="5842"/>
          <a:stretch/>
        </p:blipFill>
        <p:spPr>
          <a:xfrm>
            <a:off x="6732240" y="1089436"/>
            <a:ext cx="2233356" cy="4536504"/>
          </a:xfrm>
          <a:prstGeom prst="rect">
            <a:avLst/>
          </a:prstGeom>
        </p:spPr>
      </p:pic>
    </p:spTree>
    <p:extLst>
      <p:ext uri="{BB962C8B-B14F-4D97-AF65-F5344CB8AC3E}">
        <p14:creationId xmlns:p14="http://schemas.microsoft.com/office/powerpoint/2010/main" val="303330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Palpation of nervous system</a:t>
            </a:r>
          </a:p>
        </p:txBody>
      </p:sp>
      <p:sp>
        <p:nvSpPr>
          <p:cNvPr id="2" name="Content Placeholder 1"/>
          <p:cNvSpPr>
            <a:spLocks noGrp="1"/>
          </p:cNvSpPr>
          <p:nvPr>
            <p:ph idx="1"/>
          </p:nvPr>
        </p:nvSpPr>
        <p:spPr/>
        <p:txBody>
          <a:bodyPr/>
          <a:lstStyle/>
          <a:p>
            <a:r>
              <a:rPr lang="en-GB" dirty="0"/>
              <a:t>Ulnar Nerve </a:t>
            </a:r>
          </a:p>
          <a:p>
            <a:pPr lvl="1"/>
            <a:endParaRPr lang="en-GB" dirty="0"/>
          </a:p>
          <a:p>
            <a:r>
              <a:rPr lang="en-GB" dirty="0"/>
              <a:t>Radial nerve</a:t>
            </a:r>
          </a:p>
        </p:txBody>
      </p:sp>
      <p:pic>
        <p:nvPicPr>
          <p:cNvPr id="4" name="Picture 3"/>
          <p:cNvPicPr>
            <a:picLocks noChangeAspect="1"/>
          </p:cNvPicPr>
          <p:nvPr/>
        </p:nvPicPr>
        <p:blipFill>
          <a:blip r:embed="rId2"/>
          <a:stretch>
            <a:fillRect/>
          </a:stretch>
        </p:blipFill>
        <p:spPr>
          <a:xfrm>
            <a:off x="3131840" y="1196752"/>
            <a:ext cx="3130550" cy="4404454"/>
          </a:xfrm>
          <a:prstGeom prst="rect">
            <a:avLst/>
          </a:prstGeom>
        </p:spPr>
      </p:pic>
      <p:pic>
        <p:nvPicPr>
          <p:cNvPr id="5" name="Picture 4"/>
          <p:cNvPicPr>
            <a:picLocks noChangeAspect="1"/>
          </p:cNvPicPr>
          <p:nvPr/>
        </p:nvPicPr>
        <p:blipFill>
          <a:blip r:embed="rId3"/>
          <a:stretch>
            <a:fillRect/>
          </a:stretch>
        </p:blipFill>
        <p:spPr>
          <a:xfrm>
            <a:off x="6255544" y="1268760"/>
            <a:ext cx="2817762" cy="417646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a:spLocks noGrp="1"/>
          </p:cNvSpPr>
          <p:nvPr>
            <p:ph type="title"/>
          </p:nvPr>
        </p:nvSpPr>
        <p:spPr/>
        <p:txBody>
          <a:bodyPr>
            <a:normAutofit/>
          </a:bodyPr>
          <a:lstStyle/>
          <a:p>
            <a:r>
              <a:rPr lang="en-GB" dirty="0"/>
              <a:t>Palpation of the nervous system</a:t>
            </a:r>
          </a:p>
        </p:txBody>
      </p:sp>
      <p:sp>
        <p:nvSpPr>
          <p:cNvPr id="5" name="Text Placeholder 4"/>
          <p:cNvSpPr>
            <a:spLocks noGrp="1"/>
          </p:cNvSpPr>
          <p:nvPr>
            <p:ph type="body" idx="1"/>
          </p:nvPr>
        </p:nvSpPr>
        <p:spPr>
          <a:xfrm>
            <a:off x="395536" y="4869160"/>
            <a:ext cx="4040188" cy="764704"/>
          </a:xfrm>
        </p:spPr>
        <p:txBody>
          <a:bodyPr>
            <a:noAutofit/>
          </a:bodyPr>
          <a:lstStyle/>
          <a:p>
            <a:pPr lvl="1"/>
            <a:r>
              <a:rPr lang="en-GB" sz="1800" dirty="0">
                <a:solidFill>
                  <a:srgbClr val="FF0000"/>
                </a:solidFill>
                <a:cs typeface="Arial" pitchFamily="34" charset="0"/>
              </a:rPr>
              <a:t>Ulnar nerve 1</a:t>
            </a:r>
            <a:r>
              <a:rPr lang="en-GB" sz="1800" b="0" dirty="0">
                <a:solidFill>
                  <a:schemeClr val="tx2">
                    <a:lumMod val="75000"/>
                  </a:schemeClr>
                </a:solidFill>
                <a:cs typeface="Arial" pitchFamily="34" charset="0"/>
              </a:rPr>
              <a:t>: </a:t>
            </a:r>
          </a:p>
          <a:p>
            <a:pPr lvl="1"/>
            <a:r>
              <a:rPr lang="en-GB" sz="1800" b="0" dirty="0" err="1">
                <a:solidFill>
                  <a:schemeClr val="tx2">
                    <a:lumMod val="75000"/>
                  </a:schemeClr>
                </a:solidFill>
                <a:cs typeface="Arial" pitchFamily="34" charset="0"/>
              </a:rPr>
              <a:t>Guyon’s</a:t>
            </a:r>
            <a:r>
              <a:rPr lang="en-GB" sz="1800" b="0" dirty="0">
                <a:solidFill>
                  <a:schemeClr val="tx2">
                    <a:lumMod val="75000"/>
                  </a:schemeClr>
                </a:solidFill>
                <a:cs typeface="Arial" pitchFamily="34" charset="0"/>
              </a:rPr>
              <a:t> canal: lateral to pisiform and hook of hamate </a:t>
            </a:r>
          </a:p>
        </p:txBody>
      </p:sp>
      <p:pic>
        <p:nvPicPr>
          <p:cNvPr id="6146" name="Picture 2"/>
          <p:cNvPicPr>
            <a:picLocks noGrp="1" noChangeAspect="1" noChangeArrowheads="1"/>
          </p:cNvPicPr>
          <p:nvPr>
            <p:ph sz="half" idx="2"/>
          </p:nvPr>
        </p:nvPicPr>
        <p:blipFill>
          <a:blip r:embed="rId2" cstate="print"/>
          <a:srcRect l="16297" t="14069" r="53404" b="12929"/>
          <a:stretch>
            <a:fillRect/>
          </a:stretch>
        </p:blipFill>
        <p:spPr bwMode="auto">
          <a:xfrm>
            <a:off x="1475656" y="1196752"/>
            <a:ext cx="2448272" cy="3456384"/>
          </a:xfrm>
          <a:prstGeom prst="rect">
            <a:avLst/>
          </a:prstGeom>
          <a:noFill/>
          <a:ln w="9525">
            <a:noFill/>
            <a:miter lim="800000"/>
            <a:headEnd/>
            <a:tailEnd/>
          </a:ln>
        </p:spPr>
      </p:pic>
      <p:sp>
        <p:nvSpPr>
          <p:cNvPr id="7" name="Text Placeholder 6"/>
          <p:cNvSpPr>
            <a:spLocks noGrp="1"/>
          </p:cNvSpPr>
          <p:nvPr>
            <p:ph type="body" sz="quarter" idx="3"/>
          </p:nvPr>
        </p:nvSpPr>
        <p:spPr>
          <a:xfrm>
            <a:off x="4572000" y="4725144"/>
            <a:ext cx="4041775" cy="980728"/>
          </a:xfrm>
        </p:spPr>
        <p:txBody>
          <a:bodyPr>
            <a:noAutofit/>
          </a:bodyPr>
          <a:lstStyle/>
          <a:p>
            <a:pPr lvl="1"/>
            <a:r>
              <a:rPr lang="en-GB" dirty="0">
                <a:solidFill>
                  <a:srgbClr val="FF0000"/>
                </a:solidFill>
                <a:cs typeface="Arial" pitchFamily="34" charset="0"/>
              </a:rPr>
              <a:t>Ulnar nerve 2</a:t>
            </a:r>
            <a:r>
              <a:rPr lang="en-GB" b="0" dirty="0">
                <a:solidFill>
                  <a:schemeClr val="tx2">
                    <a:lumMod val="75000"/>
                  </a:schemeClr>
                </a:solidFill>
                <a:cs typeface="Arial" pitchFamily="34" charset="0"/>
              </a:rPr>
              <a:t>: </a:t>
            </a:r>
          </a:p>
          <a:p>
            <a:pPr lvl="1"/>
            <a:r>
              <a:rPr lang="en-GB" sz="2000" b="0" dirty="0">
                <a:solidFill>
                  <a:schemeClr val="tx2">
                    <a:lumMod val="75000"/>
                  </a:schemeClr>
                </a:solidFill>
                <a:cs typeface="Arial" pitchFamily="34" charset="0"/>
              </a:rPr>
              <a:t>Sulcus of elbow and distal to </a:t>
            </a:r>
            <a:r>
              <a:rPr lang="en-GB" sz="2000" b="0" dirty="0" err="1">
                <a:solidFill>
                  <a:schemeClr val="tx2">
                    <a:lumMod val="75000"/>
                  </a:schemeClr>
                </a:solidFill>
                <a:cs typeface="Arial" pitchFamily="34" charset="0"/>
              </a:rPr>
              <a:t>cubital</a:t>
            </a:r>
            <a:r>
              <a:rPr lang="en-GB" sz="2000" b="0" dirty="0">
                <a:solidFill>
                  <a:schemeClr val="tx2">
                    <a:lumMod val="75000"/>
                  </a:schemeClr>
                </a:solidFill>
                <a:cs typeface="Arial" pitchFamily="34" charset="0"/>
              </a:rPr>
              <a:t> tunnel  </a:t>
            </a:r>
          </a:p>
        </p:txBody>
      </p:sp>
      <p:pic>
        <p:nvPicPr>
          <p:cNvPr id="6147" name="Picture 3"/>
          <p:cNvPicPr>
            <a:picLocks noGrp="1" noChangeAspect="1" noChangeArrowheads="1"/>
          </p:cNvPicPr>
          <p:nvPr>
            <p:ph sz="quarter" idx="4"/>
          </p:nvPr>
        </p:nvPicPr>
        <p:blipFill>
          <a:blip r:embed="rId3" cstate="print"/>
          <a:srcRect l="16009" t="14083" r="46577" b="12943"/>
          <a:stretch>
            <a:fillRect/>
          </a:stretch>
        </p:blipFill>
        <p:spPr bwMode="auto">
          <a:xfrm>
            <a:off x="5004048" y="1207039"/>
            <a:ext cx="3096344" cy="3538679"/>
          </a:xfrm>
          <a:prstGeom prst="rect">
            <a:avLst/>
          </a:prstGeom>
          <a:noFill/>
          <a:ln w="9525">
            <a:noFill/>
            <a:miter lim="800000"/>
            <a:headEnd/>
            <a:tailEnd/>
          </a:ln>
        </p:spPr>
      </p:pic>
      <p:cxnSp>
        <p:nvCxnSpPr>
          <p:cNvPr id="12" name="Straight Arrow Connector 11"/>
          <p:cNvCxnSpPr/>
          <p:nvPr/>
        </p:nvCxnSpPr>
        <p:spPr>
          <a:xfrm flipV="1">
            <a:off x="611560" y="1556792"/>
            <a:ext cx="1512168" cy="1800200"/>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p:cNvSpPr>
            <a:spLocks noGrp="1"/>
          </p:cNvSpPr>
          <p:nvPr>
            <p:ph type="title"/>
          </p:nvPr>
        </p:nvSpPr>
        <p:spPr/>
        <p:txBody>
          <a:bodyPr>
            <a:normAutofit/>
          </a:bodyPr>
          <a:lstStyle/>
          <a:p>
            <a:r>
              <a:rPr lang="en-GB" dirty="0"/>
              <a:t>Palpation of the nervous system</a:t>
            </a:r>
          </a:p>
        </p:txBody>
      </p:sp>
      <p:sp>
        <p:nvSpPr>
          <p:cNvPr id="3" name="Text Placeholder 2"/>
          <p:cNvSpPr>
            <a:spLocks noGrp="1"/>
          </p:cNvSpPr>
          <p:nvPr>
            <p:ph type="body" idx="1"/>
          </p:nvPr>
        </p:nvSpPr>
        <p:spPr>
          <a:xfrm>
            <a:off x="0" y="4293096"/>
            <a:ext cx="4569204" cy="1447800"/>
          </a:xfrm>
        </p:spPr>
        <p:txBody>
          <a:bodyPr>
            <a:normAutofit/>
          </a:bodyPr>
          <a:lstStyle/>
          <a:p>
            <a:pPr lvl="1"/>
            <a:r>
              <a:rPr lang="en-GB" b="0" dirty="0">
                <a:solidFill>
                  <a:srgbClr val="FF0000"/>
                </a:solidFill>
                <a:cs typeface="Arial" pitchFamily="34" charset="0"/>
              </a:rPr>
              <a:t>Radial sensory nerve</a:t>
            </a:r>
          </a:p>
          <a:p>
            <a:pPr lvl="1"/>
            <a:r>
              <a:rPr lang="en-GB" sz="1600" b="0" dirty="0" err="1">
                <a:solidFill>
                  <a:schemeClr val="tx2">
                    <a:lumMod val="75000"/>
                  </a:schemeClr>
                </a:solidFill>
                <a:cs typeface="Arial" pitchFamily="34" charset="0"/>
              </a:rPr>
              <a:t>Anterolateral</a:t>
            </a:r>
            <a:r>
              <a:rPr lang="en-GB" sz="1600" b="0" dirty="0">
                <a:solidFill>
                  <a:schemeClr val="tx2">
                    <a:lumMod val="75000"/>
                  </a:schemeClr>
                </a:solidFill>
                <a:cs typeface="Arial" pitchFamily="34" charset="0"/>
              </a:rPr>
              <a:t> aspect of radius, distal to its emergence between </a:t>
            </a:r>
            <a:r>
              <a:rPr lang="en-GB" sz="1600" b="0" dirty="0" err="1">
                <a:solidFill>
                  <a:schemeClr val="tx2">
                    <a:lumMod val="75000"/>
                  </a:schemeClr>
                </a:solidFill>
                <a:cs typeface="Arial" pitchFamily="34" charset="0"/>
              </a:rPr>
              <a:t>brachoradialis</a:t>
            </a:r>
            <a:r>
              <a:rPr lang="en-GB" sz="1600" b="0" dirty="0">
                <a:solidFill>
                  <a:schemeClr val="tx2">
                    <a:lumMod val="75000"/>
                  </a:schemeClr>
                </a:solidFill>
                <a:cs typeface="Arial" pitchFamily="34" charset="0"/>
              </a:rPr>
              <a:t> and ECRL tendon</a:t>
            </a:r>
            <a:endParaRPr lang="en-GB" sz="1600" dirty="0">
              <a:solidFill>
                <a:schemeClr val="tx2">
                  <a:lumMod val="75000"/>
                </a:schemeClr>
              </a:solidFill>
            </a:endParaRPr>
          </a:p>
        </p:txBody>
      </p:sp>
      <p:pic>
        <p:nvPicPr>
          <p:cNvPr id="7170" name="Picture 2"/>
          <p:cNvPicPr>
            <a:picLocks noGrp="1" noChangeAspect="1" noChangeArrowheads="1"/>
          </p:cNvPicPr>
          <p:nvPr>
            <p:ph sz="half" idx="2"/>
          </p:nvPr>
        </p:nvPicPr>
        <p:blipFill>
          <a:blip r:embed="rId2" cstate="print"/>
          <a:srcRect l="2038" t="14069" r="51622" b="9887"/>
          <a:stretch>
            <a:fillRect/>
          </a:stretch>
        </p:blipFill>
        <p:spPr bwMode="auto">
          <a:xfrm>
            <a:off x="539552" y="1191213"/>
            <a:ext cx="3600400" cy="3461923"/>
          </a:xfrm>
          <a:prstGeom prst="rect">
            <a:avLst/>
          </a:prstGeom>
          <a:noFill/>
          <a:ln w="9525">
            <a:noFill/>
            <a:miter lim="800000"/>
            <a:headEnd/>
            <a:tailEnd/>
          </a:ln>
        </p:spPr>
      </p:pic>
      <p:sp>
        <p:nvSpPr>
          <p:cNvPr id="4" name="Text Placeholder 3"/>
          <p:cNvSpPr>
            <a:spLocks noGrp="1"/>
          </p:cNvSpPr>
          <p:nvPr>
            <p:ph type="body" sz="quarter" idx="3"/>
          </p:nvPr>
        </p:nvSpPr>
        <p:spPr>
          <a:xfrm>
            <a:off x="4716016" y="4581128"/>
            <a:ext cx="4041775" cy="1124744"/>
          </a:xfrm>
        </p:spPr>
        <p:txBody>
          <a:bodyPr>
            <a:noAutofit/>
          </a:bodyPr>
          <a:lstStyle/>
          <a:p>
            <a:pPr lvl="1"/>
            <a:r>
              <a:rPr lang="en-GB" sz="2400" b="0" dirty="0">
                <a:solidFill>
                  <a:schemeClr val="tx2">
                    <a:lumMod val="75000"/>
                  </a:schemeClr>
                </a:solidFill>
              </a:rPr>
              <a:t>Radial nerve</a:t>
            </a:r>
          </a:p>
          <a:p>
            <a:pPr lvl="1"/>
            <a:r>
              <a:rPr lang="en-GB" b="0" dirty="0">
                <a:solidFill>
                  <a:schemeClr val="tx2">
                    <a:lumMod val="75000"/>
                  </a:schemeClr>
                </a:solidFill>
              </a:rPr>
              <a:t>Spiral groove approx 3 fingers under deltoid insertion </a:t>
            </a:r>
            <a:endParaRPr lang="en-GB" dirty="0">
              <a:solidFill>
                <a:schemeClr val="tx2">
                  <a:lumMod val="75000"/>
                </a:schemeClr>
              </a:solidFill>
            </a:endParaRPr>
          </a:p>
        </p:txBody>
      </p:sp>
      <p:pic>
        <p:nvPicPr>
          <p:cNvPr id="7171" name="Picture 3"/>
          <p:cNvPicPr>
            <a:picLocks noGrp="1" noChangeAspect="1" noChangeArrowheads="1"/>
          </p:cNvPicPr>
          <p:nvPr>
            <p:ph sz="quarter" idx="4"/>
          </p:nvPr>
        </p:nvPicPr>
        <p:blipFill>
          <a:blip r:embed="rId3" cstate="print"/>
          <a:srcRect l="14228" t="14083" r="44796" b="12943"/>
          <a:stretch>
            <a:fillRect/>
          </a:stretch>
        </p:blipFill>
        <p:spPr bwMode="auto">
          <a:xfrm>
            <a:off x="4788024" y="1196752"/>
            <a:ext cx="3312368" cy="3456384"/>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Palpation of the nervous system</a:t>
            </a:r>
          </a:p>
        </p:txBody>
      </p:sp>
      <p:sp>
        <p:nvSpPr>
          <p:cNvPr id="2" name="Content Placeholder 1"/>
          <p:cNvSpPr>
            <a:spLocks noGrp="1"/>
          </p:cNvSpPr>
          <p:nvPr>
            <p:ph idx="1"/>
          </p:nvPr>
        </p:nvSpPr>
        <p:spPr/>
        <p:txBody>
          <a:bodyPr/>
          <a:lstStyle/>
          <a:p>
            <a:r>
              <a:rPr lang="en-GB" dirty="0"/>
              <a:t>Median nerve </a:t>
            </a:r>
          </a:p>
        </p:txBody>
      </p:sp>
      <p:pic>
        <p:nvPicPr>
          <p:cNvPr id="4" name="Picture 3"/>
          <p:cNvPicPr>
            <a:picLocks noChangeAspect="1"/>
          </p:cNvPicPr>
          <p:nvPr/>
        </p:nvPicPr>
        <p:blipFill>
          <a:blip r:embed="rId2"/>
          <a:stretch>
            <a:fillRect/>
          </a:stretch>
        </p:blipFill>
        <p:spPr>
          <a:xfrm>
            <a:off x="5868144" y="1268760"/>
            <a:ext cx="2352675" cy="428625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a:spLocks noGrp="1"/>
          </p:cNvSpPr>
          <p:nvPr>
            <p:ph type="title"/>
          </p:nvPr>
        </p:nvSpPr>
        <p:spPr/>
        <p:txBody>
          <a:bodyPr>
            <a:normAutofit/>
          </a:bodyPr>
          <a:lstStyle/>
          <a:p>
            <a:r>
              <a:rPr lang="en-GB" dirty="0"/>
              <a:t>Palpation of the nervous system</a:t>
            </a:r>
          </a:p>
        </p:txBody>
      </p:sp>
      <p:sp>
        <p:nvSpPr>
          <p:cNvPr id="5" name="Text Placeholder 4"/>
          <p:cNvSpPr>
            <a:spLocks noGrp="1"/>
          </p:cNvSpPr>
          <p:nvPr>
            <p:ph type="body" idx="1"/>
          </p:nvPr>
        </p:nvSpPr>
        <p:spPr>
          <a:xfrm>
            <a:off x="251520" y="4509120"/>
            <a:ext cx="4248472" cy="1115144"/>
          </a:xfrm>
        </p:spPr>
        <p:txBody>
          <a:bodyPr>
            <a:noAutofit/>
          </a:bodyPr>
          <a:lstStyle/>
          <a:p>
            <a:pPr lvl="1">
              <a:lnSpc>
                <a:spcPct val="70000"/>
              </a:lnSpc>
            </a:pPr>
            <a:r>
              <a:rPr lang="en-GB" sz="2400" b="0" dirty="0">
                <a:solidFill>
                  <a:srgbClr val="FF0000"/>
                </a:solidFill>
                <a:cs typeface="Arial" pitchFamily="34" charset="0"/>
              </a:rPr>
              <a:t>Median nerve</a:t>
            </a:r>
          </a:p>
          <a:p>
            <a:pPr lvl="1">
              <a:lnSpc>
                <a:spcPct val="70000"/>
              </a:lnSpc>
            </a:pPr>
            <a:r>
              <a:rPr lang="en-GB" b="0" dirty="0">
                <a:solidFill>
                  <a:schemeClr val="tx2">
                    <a:lumMod val="75000"/>
                  </a:schemeClr>
                </a:solidFill>
                <a:cs typeface="Arial" pitchFamily="34" charset="0"/>
              </a:rPr>
              <a:t>Medial to biceps tendon at the elbow </a:t>
            </a:r>
          </a:p>
        </p:txBody>
      </p:sp>
      <p:pic>
        <p:nvPicPr>
          <p:cNvPr id="8194" name="Picture 2"/>
          <p:cNvPicPr>
            <a:picLocks noGrp="1" noChangeAspect="1" noChangeArrowheads="1"/>
          </p:cNvPicPr>
          <p:nvPr>
            <p:ph sz="half" idx="2"/>
          </p:nvPr>
        </p:nvPicPr>
        <p:blipFill>
          <a:blip r:embed="rId2" cstate="print"/>
          <a:srcRect l="3821" t="14069" r="46275" b="15970"/>
          <a:stretch>
            <a:fillRect/>
          </a:stretch>
        </p:blipFill>
        <p:spPr bwMode="auto">
          <a:xfrm>
            <a:off x="539552" y="1196752"/>
            <a:ext cx="3816424" cy="3475672"/>
          </a:xfrm>
          <a:prstGeom prst="rect">
            <a:avLst/>
          </a:prstGeom>
          <a:noFill/>
          <a:ln w="9525">
            <a:noFill/>
            <a:miter lim="800000"/>
            <a:headEnd/>
            <a:tailEnd/>
          </a:ln>
        </p:spPr>
      </p:pic>
      <p:sp>
        <p:nvSpPr>
          <p:cNvPr id="7" name="Text Placeholder 6"/>
          <p:cNvSpPr>
            <a:spLocks noGrp="1"/>
          </p:cNvSpPr>
          <p:nvPr>
            <p:ph type="body" sz="quarter" idx="3"/>
          </p:nvPr>
        </p:nvSpPr>
        <p:spPr>
          <a:xfrm>
            <a:off x="4716016" y="4213448"/>
            <a:ext cx="4427984" cy="1447800"/>
          </a:xfrm>
        </p:spPr>
        <p:txBody>
          <a:bodyPr>
            <a:noAutofit/>
          </a:bodyPr>
          <a:lstStyle/>
          <a:p>
            <a:pPr lvl="1">
              <a:lnSpc>
                <a:spcPct val="70000"/>
              </a:lnSpc>
            </a:pPr>
            <a:r>
              <a:rPr lang="en-GB" sz="1800" b="0" dirty="0">
                <a:solidFill>
                  <a:srgbClr val="FF0000"/>
                </a:solidFill>
                <a:cs typeface="Arial" pitchFamily="34" charset="0"/>
              </a:rPr>
              <a:t>Median nerve: </a:t>
            </a:r>
          </a:p>
          <a:p>
            <a:pPr lvl="1">
              <a:lnSpc>
                <a:spcPct val="70000"/>
              </a:lnSpc>
            </a:pPr>
            <a:r>
              <a:rPr lang="en-GB" sz="1600" b="0" dirty="0">
                <a:solidFill>
                  <a:schemeClr val="tx2">
                    <a:lumMod val="75000"/>
                  </a:schemeClr>
                </a:solidFill>
                <a:cs typeface="Arial" pitchFamily="34" charset="0"/>
              </a:rPr>
              <a:t>Upper arm, underside (axilla)</a:t>
            </a:r>
          </a:p>
          <a:p>
            <a:pPr lvl="1">
              <a:lnSpc>
                <a:spcPct val="70000"/>
              </a:lnSpc>
            </a:pPr>
            <a:r>
              <a:rPr lang="en-GB" sz="1600" b="0" dirty="0">
                <a:solidFill>
                  <a:schemeClr val="tx2">
                    <a:lumMod val="75000"/>
                  </a:schemeClr>
                </a:solidFill>
                <a:cs typeface="Arial" pitchFamily="34" charset="0"/>
              </a:rPr>
              <a:t>Feel it move if arm is outstretched and hand moves </a:t>
            </a:r>
          </a:p>
          <a:p>
            <a:pPr lvl="1">
              <a:lnSpc>
                <a:spcPct val="70000"/>
              </a:lnSpc>
            </a:pPr>
            <a:r>
              <a:rPr lang="en-GB" sz="1600" b="0" dirty="0">
                <a:solidFill>
                  <a:schemeClr val="tx2">
                    <a:lumMod val="75000"/>
                  </a:schemeClr>
                </a:solidFill>
                <a:cs typeface="Arial" pitchFamily="34" charset="0"/>
              </a:rPr>
              <a:t>May also feel ulnar nerve here too!</a:t>
            </a:r>
          </a:p>
        </p:txBody>
      </p:sp>
      <p:pic>
        <p:nvPicPr>
          <p:cNvPr id="8195" name="Picture 3"/>
          <p:cNvPicPr>
            <a:picLocks noGrp="1" noChangeAspect="1" noChangeArrowheads="1"/>
          </p:cNvPicPr>
          <p:nvPr>
            <p:ph sz="quarter" idx="4"/>
          </p:nvPr>
        </p:nvPicPr>
        <p:blipFill>
          <a:blip r:embed="rId3" cstate="print"/>
          <a:srcRect l="14228" t="14083" r="44796" b="9903"/>
          <a:stretch>
            <a:fillRect/>
          </a:stretch>
        </p:blipFill>
        <p:spPr bwMode="auto">
          <a:xfrm>
            <a:off x="5580112" y="1196752"/>
            <a:ext cx="3113626" cy="3384376"/>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06" y="4293096"/>
            <a:ext cx="3248025" cy="14097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Title 2"/>
          <p:cNvSpPr>
            <a:spLocks noGrp="1"/>
          </p:cNvSpPr>
          <p:nvPr>
            <p:ph type="title"/>
          </p:nvPr>
        </p:nvSpPr>
        <p:spPr>
          <a:xfrm>
            <a:off x="467544" y="-33825"/>
            <a:ext cx="8229600" cy="1143000"/>
          </a:xfrm>
        </p:spPr>
        <p:txBody>
          <a:bodyPr/>
          <a:lstStyle/>
          <a:p>
            <a:r>
              <a:rPr lang="en-GB" dirty="0"/>
              <a:t>AIGS </a:t>
            </a:r>
          </a:p>
        </p:txBody>
      </p:sp>
      <p:sp>
        <p:nvSpPr>
          <p:cNvPr id="2" name="Content Placeholder 1"/>
          <p:cNvSpPr>
            <a:spLocks noGrp="1"/>
          </p:cNvSpPr>
          <p:nvPr>
            <p:ph idx="1"/>
          </p:nvPr>
        </p:nvSpPr>
        <p:spPr>
          <a:xfrm>
            <a:off x="467544" y="1196752"/>
            <a:ext cx="8229600" cy="3917032"/>
          </a:xfrm>
        </p:spPr>
        <p:txBody>
          <a:bodyPr/>
          <a:lstStyle/>
          <a:p>
            <a:r>
              <a:rPr lang="en-GB" dirty="0"/>
              <a:t>Abnormal Impulse Generating Sites </a:t>
            </a:r>
          </a:p>
          <a:p>
            <a:r>
              <a:rPr lang="en-GB" dirty="0"/>
              <a:t>Peripheral nerves are mainly impulse conducting not impulse generating sites</a:t>
            </a:r>
          </a:p>
          <a:p>
            <a:r>
              <a:rPr lang="en-GB" dirty="0" err="1"/>
              <a:t>Ectopia</a:t>
            </a:r>
            <a:r>
              <a:rPr lang="en-GB" dirty="0"/>
              <a:t> – impulse generating in wrong place </a:t>
            </a:r>
          </a:p>
          <a:p>
            <a:pPr lvl="1"/>
            <a:r>
              <a:rPr lang="en-GB" dirty="0"/>
              <a:t>Trigger ectopic charges if nerve strain increased with elongation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Neurodynamic</a:t>
            </a:r>
            <a:r>
              <a:rPr lang="en-GB" dirty="0"/>
              <a:t> tests </a:t>
            </a:r>
          </a:p>
        </p:txBody>
      </p:sp>
      <p:sp>
        <p:nvSpPr>
          <p:cNvPr id="2" name="Content Placeholder 1"/>
          <p:cNvSpPr>
            <a:spLocks noGrp="1"/>
          </p:cNvSpPr>
          <p:nvPr>
            <p:ph idx="1"/>
          </p:nvPr>
        </p:nvSpPr>
        <p:spPr>
          <a:xfrm>
            <a:off x="457200" y="1481328"/>
            <a:ext cx="8229600" cy="4179920"/>
          </a:xfrm>
        </p:spPr>
        <p:txBody>
          <a:bodyPr>
            <a:normAutofit fontScale="70000" lnSpcReduction="20000"/>
          </a:bodyPr>
          <a:lstStyle/>
          <a:p>
            <a:r>
              <a:rPr lang="en-GB" dirty="0"/>
              <a:t>SLR </a:t>
            </a:r>
          </a:p>
          <a:p>
            <a:endParaRPr lang="en-GB" dirty="0"/>
          </a:p>
          <a:p>
            <a:r>
              <a:rPr lang="en-GB" dirty="0"/>
              <a:t>SLR + Ankle DF + </a:t>
            </a:r>
            <a:r>
              <a:rPr lang="en-GB" dirty="0" err="1"/>
              <a:t>Ev</a:t>
            </a:r>
            <a:r>
              <a:rPr lang="en-GB" dirty="0"/>
              <a:t> = TIBIAL NERVE</a:t>
            </a:r>
          </a:p>
          <a:p>
            <a:endParaRPr lang="en-GB" dirty="0"/>
          </a:p>
          <a:p>
            <a:r>
              <a:rPr lang="en-GB" dirty="0"/>
              <a:t>SLR + Ankle PF + Inv = PERONEAL NERVE</a:t>
            </a:r>
          </a:p>
          <a:p>
            <a:endParaRPr lang="en-GB" dirty="0"/>
          </a:p>
          <a:p>
            <a:r>
              <a:rPr lang="en-GB" dirty="0"/>
              <a:t>SLR + Ankle DF + Inv = SURAL NERVE</a:t>
            </a:r>
          </a:p>
          <a:p>
            <a:endParaRPr lang="en-GB" dirty="0"/>
          </a:p>
          <a:p>
            <a:r>
              <a:rPr lang="en-GB" dirty="0"/>
              <a:t>Uncomfortable/discomfort in nearly everyone: normal mechanical sensitivity </a:t>
            </a:r>
          </a:p>
          <a:p>
            <a:r>
              <a:rPr lang="en-GB" dirty="0"/>
              <a:t>Clinical findings = asymmetrical findings, enhanced sensitivity or reproduce </a:t>
            </a:r>
            <a:r>
              <a:rPr lang="en-GB" dirty="0" err="1"/>
              <a:t>Sx</a:t>
            </a:r>
            <a:r>
              <a:rPr lang="en-GB" dirty="0"/>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Slider for SLR </a:t>
            </a:r>
          </a:p>
        </p:txBody>
      </p:sp>
      <p:sp>
        <p:nvSpPr>
          <p:cNvPr id="2" name="Content Placeholder 1"/>
          <p:cNvSpPr>
            <a:spLocks noGrp="1"/>
          </p:cNvSpPr>
          <p:nvPr>
            <p:ph idx="1"/>
          </p:nvPr>
        </p:nvSpPr>
        <p:spPr/>
        <p:txBody>
          <a:bodyPr>
            <a:normAutofit fontScale="85000" lnSpcReduction="20000"/>
          </a:bodyPr>
          <a:lstStyle/>
          <a:p>
            <a:r>
              <a:rPr lang="en-GB" dirty="0"/>
              <a:t>One off – one on </a:t>
            </a:r>
          </a:p>
          <a:p>
            <a:r>
              <a:rPr lang="en-GB" dirty="0"/>
              <a:t>Knee off</a:t>
            </a:r>
          </a:p>
          <a:p>
            <a:r>
              <a:rPr lang="en-GB" dirty="0"/>
              <a:t>Ankle on </a:t>
            </a:r>
          </a:p>
          <a:p>
            <a:endParaRPr lang="en-GB" dirty="0"/>
          </a:p>
          <a:p>
            <a:r>
              <a:rPr lang="en-GB" dirty="0"/>
              <a:t>Hip off</a:t>
            </a:r>
          </a:p>
          <a:p>
            <a:r>
              <a:rPr lang="en-GB" dirty="0"/>
              <a:t>Ankle on </a:t>
            </a:r>
          </a:p>
          <a:p>
            <a:endParaRPr lang="en-GB" dirty="0"/>
          </a:p>
          <a:p>
            <a:r>
              <a:rPr lang="en-GB" dirty="0"/>
              <a:t>Perform 1 min worth of sliders and retest</a:t>
            </a:r>
          </a:p>
          <a:p>
            <a:r>
              <a:rPr lang="en-GB" dirty="0"/>
              <a:t>TAKE HOME EXERCISES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Slump test  (Maitland ‘79)</a:t>
            </a:r>
          </a:p>
        </p:txBody>
      </p:sp>
      <p:sp>
        <p:nvSpPr>
          <p:cNvPr id="2" name="Content Placeholder 1"/>
          <p:cNvSpPr>
            <a:spLocks noGrp="1"/>
          </p:cNvSpPr>
          <p:nvPr>
            <p:ph idx="1"/>
          </p:nvPr>
        </p:nvSpPr>
        <p:spPr/>
        <p:txBody>
          <a:bodyPr>
            <a:normAutofit fontScale="85000" lnSpcReduction="20000"/>
          </a:bodyPr>
          <a:lstStyle/>
          <a:p>
            <a:pPr marL="624078" indent="-514350">
              <a:buFont typeface="+mj-lt"/>
              <a:buAutoNum type="arabicPeriod"/>
            </a:pPr>
            <a:r>
              <a:rPr lang="en-GB" dirty="0"/>
              <a:t>Seated hands behind back</a:t>
            </a:r>
          </a:p>
          <a:p>
            <a:pPr marL="624078" indent="-514350">
              <a:buFont typeface="+mj-lt"/>
              <a:buAutoNum type="arabicPeriod"/>
            </a:pPr>
            <a:r>
              <a:rPr lang="en-GB" dirty="0"/>
              <a:t>Spinal (thoracic &amp; lumbar) flexion (head up)</a:t>
            </a:r>
          </a:p>
          <a:p>
            <a:pPr marL="624078" indent="-514350">
              <a:buFont typeface="+mj-lt"/>
              <a:buAutoNum type="arabicPeriod"/>
            </a:pPr>
            <a:r>
              <a:rPr lang="en-GB" dirty="0"/>
              <a:t>Neck flexion </a:t>
            </a:r>
          </a:p>
          <a:p>
            <a:pPr marL="624078" indent="-514350">
              <a:buFont typeface="+mj-lt"/>
              <a:buAutoNum type="arabicPeriod"/>
            </a:pPr>
            <a:r>
              <a:rPr lang="en-GB" dirty="0"/>
              <a:t>Knee extension</a:t>
            </a:r>
          </a:p>
          <a:p>
            <a:pPr marL="624078" indent="-514350">
              <a:buFont typeface="+mj-lt"/>
              <a:buAutoNum type="arabicPeriod"/>
            </a:pPr>
            <a:endParaRPr lang="en-GB" dirty="0"/>
          </a:p>
          <a:p>
            <a:pPr marL="624078" indent="-514350">
              <a:buFont typeface="+mj-lt"/>
              <a:buAutoNum type="arabicPeriod"/>
            </a:pPr>
            <a:r>
              <a:rPr lang="en-GB" dirty="0"/>
              <a:t>Release neck flexion</a:t>
            </a:r>
          </a:p>
          <a:p>
            <a:pPr marL="624078" indent="-514350">
              <a:buFont typeface="+mj-lt"/>
              <a:buAutoNum type="arabicPeriod"/>
            </a:pPr>
            <a:r>
              <a:rPr lang="en-GB" dirty="0"/>
              <a:t>? Knee further extended </a:t>
            </a:r>
          </a:p>
          <a:p>
            <a:pPr marL="624078" indent="-514350">
              <a:buFont typeface="+mj-lt"/>
              <a:buAutoNum type="arabicPeriod"/>
            </a:pPr>
            <a:endParaRPr lang="en-GB" dirty="0"/>
          </a:p>
          <a:p>
            <a:pPr marL="624078" indent="-514350">
              <a:buNone/>
            </a:pPr>
            <a:r>
              <a:rPr lang="en-GB" dirty="0"/>
              <a:t>Can you develop a Slider for this test?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ULNT (ULTT1) Median Nerve </a:t>
            </a:r>
          </a:p>
        </p:txBody>
      </p:sp>
      <p:sp>
        <p:nvSpPr>
          <p:cNvPr id="2" name="Content Placeholder 1"/>
          <p:cNvSpPr>
            <a:spLocks noGrp="1"/>
          </p:cNvSpPr>
          <p:nvPr>
            <p:ph idx="1"/>
          </p:nvPr>
        </p:nvSpPr>
        <p:spPr/>
        <p:txBody>
          <a:bodyPr>
            <a:normAutofit fontScale="70000" lnSpcReduction="20000"/>
          </a:bodyPr>
          <a:lstStyle/>
          <a:p>
            <a:pPr marL="624078" indent="-514350">
              <a:buFont typeface="+mj-lt"/>
              <a:buAutoNum type="arabicPeriod"/>
            </a:pPr>
            <a:r>
              <a:rPr lang="en-GB" dirty="0"/>
              <a:t>Pt supine, 110</a:t>
            </a:r>
            <a:r>
              <a:rPr lang="en-GB" baseline="30000" dirty="0"/>
              <a:t>o</a:t>
            </a:r>
            <a:r>
              <a:rPr lang="en-GB" dirty="0"/>
              <a:t> ABD, shoulder depressed </a:t>
            </a:r>
          </a:p>
          <a:p>
            <a:pPr marL="624078" indent="-514350">
              <a:buFont typeface="+mj-lt"/>
              <a:buAutoNum type="arabicPeriod"/>
            </a:pPr>
            <a:r>
              <a:rPr lang="en-GB" dirty="0"/>
              <a:t>Elbow flexed</a:t>
            </a:r>
          </a:p>
          <a:p>
            <a:pPr marL="624078" indent="-514350">
              <a:buFont typeface="+mj-lt"/>
              <a:buAutoNum type="arabicPeriod"/>
            </a:pPr>
            <a:r>
              <a:rPr lang="en-GB" dirty="0"/>
              <a:t>Supination </a:t>
            </a:r>
          </a:p>
          <a:p>
            <a:pPr marL="624078" indent="-514350">
              <a:buFont typeface="+mj-lt"/>
              <a:buAutoNum type="arabicPeriod"/>
            </a:pPr>
            <a:r>
              <a:rPr lang="en-GB" dirty="0"/>
              <a:t>Wrist extension</a:t>
            </a:r>
          </a:p>
          <a:p>
            <a:pPr marL="624078" indent="-514350">
              <a:buFont typeface="+mj-lt"/>
              <a:buAutoNum type="arabicPeriod"/>
            </a:pPr>
            <a:r>
              <a:rPr lang="en-GB" dirty="0"/>
              <a:t>Scoop in to elbow extension and shoulder lateral rotation </a:t>
            </a:r>
          </a:p>
          <a:p>
            <a:pPr marL="624078" indent="-514350">
              <a:buFont typeface="+mj-lt"/>
              <a:buAutoNum type="arabicPeriod"/>
            </a:pPr>
            <a:endParaRPr lang="en-GB" dirty="0"/>
          </a:p>
          <a:p>
            <a:pPr marL="624078" indent="-514350">
              <a:buFont typeface="+mj-lt"/>
              <a:buAutoNum type="arabicPeriod"/>
            </a:pPr>
            <a:r>
              <a:rPr lang="en-GB" dirty="0"/>
              <a:t>Neck lat flex (away) increase P+</a:t>
            </a:r>
          </a:p>
          <a:p>
            <a:pPr marL="624078" indent="-514350">
              <a:buFont typeface="+mj-lt"/>
              <a:buAutoNum type="arabicPeriod"/>
            </a:pPr>
            <a:r>
              <a:rPr lang="en-GB" dirty="0"/>
              <a:t>Lat flex (towards) decrease P+</a:t>
            </a:r>
          </a:p>
          <a:p>
            <a:pPr marL="624078" indent="-514350">
              <a:buNone/>
            </a:pPr>
            <a:endParaRPr lang="en-GB" dirty="0"/>
          </a:p>
          <a:p>
            <a:pPr marL="624078" indent="-514350">
              <a:buNone/>
            </a:pPr>
            <a:r>
              <a:rPr lang="en-GB" dirty="0"/>
              <a:t>Now think of your sliders! </a:t>
            </a:r>
          </a:p>
        </p:txBody>
      </p:sp>
      <p:pic>
        <p:nvPicPr>
          <p:cNvPr id="4" name="Picture 3"/>
          <p:cNvPicPr>
            <a:picLocks noChangeAspect="1"/>
          </p:cNvPicPr>
          <p:nvPr/>
        </p:nvPicPr>
        <p:blipFill rotWithShape="1">
          <a:blip r:embed="rId2"/>
          <a:srcRect b="9208"/>
          <a:stretch/>
        </p:blipFill>
        <p:spPr>
          <a:xfrm>
            <a:off x="6050485" y="3717032"/>
            <a:ext cx="3056305" cy="18002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ULNT (ULTT2a) Median Nerve </a:t>
            </a:r>
          </a:p>
        </p:txBody>
      </p:sp>
      <p:sp>
        <p:nvSpPr>
          <p:cNvPr id="2" name="Content Placeholder 1"/>
          <p:cNvSpPr>
            <a:spLocks noGrp="1"/>
          </p:cNvSpPr>
          <p:nvPr>
            <p:ph idx="1"/>
          </p:nvPr>
        </p:nvSpPr>
        <p:spPr/>
        <p:txBody>
          <a:bodyPr>
            <a:normAutofit fontScale="77500" lnSpcReduction="20000"/>
          </a:bodyPr>
          <a:lstStyle/>
          <a:p>
            <a:r>
              <a:rPr lang="en-GB" dirty="0"/>
              <a:t>Shoulder depression (thigh)</a:t>
            </a:r>
          </a:p>
          <a:p>
            <a:r>
              <a:rPr lang="en-GB" dirty="0"/>
              <a:t>Slight </a:t>
            </a:r>
            <a:r>
              <a:rPr lang="en-GB" dirty="0" err="1"/>
              <a:t>abd</a:t>
            </a:r>
            <a:r>
              <a:rPr lang="en-GB" dirty="0"/>
              <a:t> </a:t>
            </a:r>
          </a:p>
          <a:p>
            <a:r>
              <a:rPr lang="en-GB" dirty="0"/>
              <a:t>Elbow ext </a:t>
            </a:r>
          </a:p>
          <a:p>
            <a:r>
              <a:rPr lang="en-GB" dirty="0"/>
              <a:t>LR shoulder </a:t>
            </a:r>
          </a:p>
          <a:p>
            <a:r>
              <a:rPr lang="en-GB" dirty="0"/>
              <a:t>Extend wrist and fingers</a:t>
            </a:r>
          </a:p>
          <a:p>
            <a:r>
              <a:rPr lang="en-GB" dirty="0"/>
              <a:t>Increase shoulder abduction</a:t>
            </a:r>
          </a:p>
          <a:p>
            <a:endParaRPr lang="en-GB" dirty="0"/>
          </a:p>
          <a:p>
            <a:r>
              <a:rPr lang="en-GB" dirty="0"/>
              <a:t>LF as differential </a:t>
            </a:r>
          </a:p>
          <a:p>
            <a:endParaRPr lang="en-GB" dirty="0"/>
          </a:p>
          <a:p>
            <a:pPr>
              <a:buNone/>
            </a:pPr>
            <a:r>
              <a:rPr lang="en-GB" dirty="0"/>
              <a:t>Now think of your sliders!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ULNT (ULTT2b) Radial Nerve</a:t>
            </a:r>
          </a:p>
        </p:txBody>
      </p:sp>
      <p:sp>
        <p:nvSpPr>
          <p:cNvPr id="2" name="Content Placeholder 1"/>
          <p:cNvSpPr>
            <a:spLocks noGrp="1"/>
          </p:cNvSpPr>
          <p:nvPr>
            <p:ph idx="1"/>
          </p:nvPr>
        </p:nvSpPr>
        <p:spPr/>
        <p:txBody>
          <a:bodyPr>
            <a:normAutofit lnSpcReduction="10000"/>
          </a:bodyPr>
          <a:lstStyle/>
          <a:p>
            <a:r>
              <a:rPr lang="en-GB" dirty="0"/>
              <a:t>Shoulder depression </a:t>
            </a:r>
          </a:p>
          <a:p>
            <a:r>
              <a:rPr lang="en-GB" dirty="0"/>
              <a:t>Extend elbow </a:t>
            </a:r>
          </a:p>
          <a:p>
            <a:r>
              <a:rPr lang="en-GB" dirty="0"/>
              <a:t>MR of shoulder</a:t>
            </a:r>
          </a:p>
          <a:p>
            <a:r>
              <a:rPr lang="en-GB" dirty="0"/>
              <a:t>Wrist and Finger Flexion </a:t>
            </a:r>
          </a:p>
          <a:p>
            <a:r>
              <a:rPr lang="en-GB" dirty="0"/>
              <a:t>Shoulder Abduction </a:t>
            </a:r>
          </a:p>
          <a:p>
            <a:endParaRPr lang="en-GB" dirty="0"/>
          </a:p>
          <a:p>
            <a:r>
              <a:rPr lang="en-GB" dirty="0"/>
              <a:t>Now think of your sliders!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ULNT (ULTT3) Ulnar Nerve</a:t>
            </a:r>
          </a:p>
        </p:txBody>
      </p:sp>
      <p:sp>
        <p:nvSpPr>
          <p:cNvPr id="2" name="Content Placeholder 1"/>
          <p:cNvSpPr>
            <a:spLocks noGrp="1"/>
          </p:cNvSpPr>
          <p:nvPr>
            <p:ph idx="1"/>
          </p:nvPr>
        </p:nvSpPr>
        <p:spPr/>
        <p:txBody>
          <a:bodyPr>
            <a:normAutofit fontScale="85000" lnSpcReduction="20000"/>
          </a:bodyPr>
          <a:lstStyle/>
          <a:p>
            <a:r>
              <a:rPr lang="en-GB" dirty="0"/>
              <a:t>Shoulder depressed </a:t>
            </a:r>
          </a:p>
          <a:p>
            <a:r>
              <a:rPr lang="en-GB" dirty="0"/>
              <a:t>Abducted </a:t>
            </a:r>
          </a:p>
          <a:p>
            <a:r>
              <a:rPr lang="en-GB" dirty="0"/>
              <a:t>Externally rotated</a:t>
            </a:r>
          </a:p>
          <a:p>
            <a:endParaRPr lang="en-GB" dirty="0"/>
          </a:p>
          <a:p>
            <a:r>
              <a:rPr lang="en-GB" dirty="0"/>
              <a:t>Elbow flexed </a:t>
            </a:r>
          </a:p>
          <a:p>
            <a:r>
              <a:rPr lang="en-GB" dirty="0"/>
              <a:t>Forearm pronated </a:t>
            </a:r>
          </a:p>
          <a:p>
            <a:r>
              <a:rPr lang="en-GB" dirty="0"/>
              <a:t>Wrist extended &amp; pronated </a:t>
            </a:r>
          </a:p>
          <a:p>
            <a:r>
              <a:rPr lang="en-GB" dirty="0"/>
              <a:t>Fingers extended </a:t>
            </a:r>
          </a:p>
          <a:p>
            <a:pPr>
              <a:buNone/>
            </a:pPr>
            <a:r>
              <a:rPr lang="en-GB" dirty="0"/>
              <a:t>Now think of your sliders!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For further info...</a:t>
            </a:r>
          </a:p>
        </p:txBody>
      </p:sp>
      <p:sp>
        <p:nvSpPr>
          <p:cNvPr id="2" name="Content Placeholder 1"/>
          <p:cNvSpPr>
            <a:spLocks noGrp="1"/>
          </p:cNvSpPr>
          <p:nvPr>
            <p:ph idx="1"/>
          </p:nvPr>
        </p:nvSpPr>
        <p:spPr/>
        <p:txBody>
          <a:bodyPr>
            <a:normAutofit fontScale="77500" lnSpcReduction="20000"/>
          </a:bodyPr>
          <a:lstStyle/>
          <a:p>
            <a:r>
              <a:rPr lang="en-GB" dirty="0" err="1"/>
              <a:t>Neuro</a:t>
            </a:r>
            <a:r>
              <a:rPr lang="en-GB" dirty="0"/>
              <a:t> Orthopaedic Institute (NOI)</a:t>
            </a:r>
          </a:p>
          <a:p>
            <a:r>
              <a:rPr lang="en-GB" dirty="0"/>
              <a:t>Short courses </a:t>
            </a:r>
          </a:p>
          <a:p>
            <a:endParaRPr lang="en-GB" dirty="0"/>
          </a:p>
          <a:p>
            <a:pPr>
              <a:buNone/>
            </a:pPr>
            <a:r>
              <a:rPr lang="en-GB" dirty="0" err="1"/>
              <a:t>Coppieters</a:t>
            </a:r>
            <a:r>
              <a:rPr lang="en-GB" dirty="0"/>
              <a:t>, M. W., and Butler, D. (2007). Do sliders slide and </a:t>
            </a:r>
            <a:r>
              <a:rPr lang="en-GB" dirty="0" err="1"/>
              <a:t>tensioners</a:t>
            </a:r>
            <a:r>
              <a:rPr lang="en-GB" dirty="0"/>
              <a:t> tense? An analysis of </a:t>
            </a:r>
            <a:r>
              <a:rPr lang="en-GB" dirty="0" err="1"/>
              <a:t>neurodynamic</a:t>
            </a:r>
            <a:r>
              <a:rPr lang="en-GB" dirty="0"/>
              <a:t> techniques and considerations regarding their applications. </a:t>
            </a:r>
            <a:r>
              <a:rPr lang="en-GB" i="1" dirty="0"/>
              <a:t>Manual Therapy</a:t>
            </a:r>
            <a:r>
              <a:rPr lang="en-GB" dirty="0"/>
              <a:t>. 13. Pp. 213-221</a:t>
            </a:r>
          </a:p>
          <a:p>
            <a:endParaRPr lang="en-GB" dirty="0"/>
          </a:p>
          <a:p>
            <a:pPr>
              <a:buNone/>
            </a:pPr>
            <a:r>
              <a:rPr lang="en-GB" dirty="0"/>
              <a:t>Butler, D. S., and Moseley, G. L. (2003). </a:t>
            </a:r>
            <a:r>
              <a:rPr lang="en-GB" i="1" dirty="0"/>
              <a:t>Explain Pain</a:t>
            </a:r>
            <a:r>
              <a:rPr lang="en-GB" dirty="0"/>
              <a:t>. NOI Group: Adelaide. </a:t>
            </a:r>
          </a:p>
        </p:txBody>
      </p:sp>
    </p:spTree>
  </p:cSld>
  <p:clrMapOvr>
    <a:masterClrMapping/>
  </p:clrMapOvr>
</p:sld>
</file>

<file path=ppt/theme/theme1.xml><?xml version="1.0" encoding="utf-8"?>
<a:theme xmlns:a="http://schemas.openxmlformats.org/drawingml/2006/main" name="UWTSD NEW ">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274</TotalTime>
  <Words>2179</Words>
  <Application>Microsoft Office PowerPoint</Application>
  <PresentationFormat>On-screen Show (4:3)</PresentationFormat>
  <Paragraphs>276</Paragraphs>
  <Slides>37</Slides>
  <Notes>12</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Myriad Pro</vt:lpstr>
      <vt:lpstr>Roboto</vt:lpstr>
      <vt:lpstr>UWTSD NEW </vt:lpstr>
      <vt:lpstr>SHSS6065</vt:lpstr>
      <vt:lpstr>Aims</vt:lpstr>
      <vt:lpstr>Anatomy</vt:lpstr>
      <vt:lpstr>Anatomy</vt:lpstr>
      <vt:lpstr>Nerve Pain</vt:lpstr>
      <vt:lpstr>Neuropathic Pain</vt:lpstr>
      <vt:lpstr>Physical examination of the neural tissue</vt:lpstr>
      <vt:lpstr>Peripheral nerve mobilisations </vt:lpstr>
      <vt:lpstr>Sliders and Tensioner </vt:lpstr>
      <vt:lpstr>Peripheral nerve mobilisation</vt:lpstr>
      <vt:lpstr>Get your patient moving!!!</vt:lpstr>
      <vt:lpstr>Peripheral nerve mobilisation</vt:lpstr>
      <vt:lpstr>References </vt:lpstr>
      <vt:lpstr>SHSS6065</vt:lpstr>
      <vt:lpstr>Palpation of nervous system </vt:lpstr>
      <vt:lpstr>Palpation of nervous system </vt:lpstr>
      <vt:lpstr>Palpation of nervous system </vt:lpstr>
      <vt:lpstr>Palpation of nervous system </vt:lpstr>
      <vt:lpstr>Palpation of the nervous system</vt:lpstr>
      <vt:lpstr>Palpation of the nervous system</vt:lpstr>
      <vt:lpstr>Palpation of nervous system</vt:lpstr>
      <vt:lpstr>Palpation of the nervous system</vt:lpstr>
      <vt:lpstr>Palpation of the Nervous System</vt:lpstr>
      <vt:lpstr>Palpation of nervous system</vt:lpstr>
      <vt:lpstr>Palpation of the nervous system</vt:lpstr>
      <vt:lpstr>Palpation of the nervous system</vt:lpstr>
      <vt:lpstr>Palpation of the nervous system</vt:lpstr>
      <vt:lpstr>Palpation of the nervous system</vt:lpstr>
      <vt:lpstr>AIGS </vt:lpstr>
      <vt:lpstr>Neurodynamic tests </vt:lpstr>
      <vt:lpstr>Slider for SLR </vt:lpstr>
      <vt:lpstr>Slump test  (Maitland ‘79)</vt:lpstr>
      <vt:lpstr>ULNT (ULTT1) Median Nerve </vt:lpstr>
      <vt:lpstr>ULNT (ULTT2a) Median Nerve </vt:lpstr>
      <vt:lpstr>ULNT (ULTT2b) Radial Nerve</vt:lpstr>
      <vt:lpstr>ULNT (ULTT3) Ulnar Nerve</vt:lpstr>
      <vt:lpstr>For further info...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SHSS6065</dc:title>
  <dc:creator>Kirsty Hopgood</dc:creator>
  <cp:lastModifiedBy>Kirsty Hopgood</cp:lastModifiedBy>
  <cp:revision>7</cp:revision>
  <dcterms:created xsi:type="dcterms:W3CDTF">2020-11-16T12:13:54Z</dcterms:created>
  <dcterms:modified xsi:type="dcterms:W3CDTF">2020-11-17T09:55:31Z</dcterms:modified>
</cp:coreProperties>
</file>