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handoutMasterIdLst>
    <p:handoutMasterId r:id="rId34"/>
  </p:handoutMasterIdLst>
  <p:sldIdLst>
    <p:sldId id="320" r:id="rId2"/>
    <p:sldId id="319" r:id="rId3"/>
    <p:sldId id="278" r:id="rId4"/>
    <p:sldId id="279" r:id="rId5"/>
    <p:sldId id="280" r:id="rId6"/>
    <p:sldId id="291" r:id="rId7"/>
    <p:sldId id="312" r:id="rId8"/>
    <p:sldId id="313" r:id="rId9"/>
    <p:sldId id="267" r:id="rId10"/>
    <p:sldId id="266" r:id="rId11"/>
    <p:sldId id="284" r:id="rId12"/>
    <p:sldId id="282" r:id="rId13"/>
    <p:sldId id="283" r:id="rId14"/>
    <p:sldId id="285" r:id="rId15"/>
    <p:sldId id="271" r:id="rId16"/>
    <p:sldId id="281" r:id="rId17"/>
    <p:sldId id="261" r:id="rId18"/>
    <p:sldId id="264" r:id="rId19"/>
    <p:sldId id="275" r:id="rId20"/>
    <p:sldId id="274" r:id="rId21"/>
    <p:sldId id="276" r:id="rId22"/>
    <p:sldId id="286" r:id="rId23"/>
    <p:sldId id="292" r:id="rId24"/>
    <p:sldId id="287" r:id="rId25"/>
    <p:sldId id="288" r:id="rId26"/>
    <p:sldId id="294" r:id="rId27"/>
    <p:sldId id="290" r:id="rId28"/>
    <p:sldId id="295" r:id="rId29"/>
    <p:sldId id="318" r:id="rId30"/>
    <p:sldId id="322" r:id="rId31"/>
    <p:sldId id="321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FF"/>
    <a:srgbClr val="F4F558"/>
    <a:srgbClr val="76D6FF"/>
    <a:srgbClr val="73FB79"/>
    <a:srgbClr val="1FFFAA"/>
    <a:srgbClr val="00FB92"/>
    <a:srgbClr val="C00000"/>
    <a:srgbClr val="F3F1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94" autoAdjust="0"/>
    <p:restoredTop sz="93115"/>
  </p:normalViewPr>
  <p:slideViewPr>
    <p:cSldViewPr>
      <p:cViewPr varScale="1">
        <p:scale>
          <a:sx n="92" d="100"/>
          <a:sy n="92" d="100"/>
        </p:scale>
        <p:origin x="1368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1E122-A24B-4B03-BD87-C97910699A44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D1BCE-A6FF-423F-96EA-1B0AA0043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298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380B6-FB07-A94D-A4E7-A4A0AE61B982}" type="datetimeFigureOut">
              <a:rPr lang="en-US" smtClean="0"/>
              <a:t>1/31/23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631D4-D57F-244F-B7A3-91AD82794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423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5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304B1-AD36-4096-8863-483261C010DC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7A4D6-CFE8-4C8E-822B-E5F6409B8762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2CB772-5C1F-4D9F-BFD0-5B56A474F081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D4FA06-4B0B-4E02-BF73-324FE48B580A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9E3339-B8F0-4AC4-AF9F-476A6B26C7A7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F47E75-269D-4D3E-922E-74CFEE9F7DD5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B3417D-3902-4FD7-8F18-113E2CBFF0AB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C9B78F-717F-443C-B77F-C9EB2BAD216C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808731-9F32-4034-9FA6-AD98D64E8887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F3BC203-7488-4180-8D13-FCD9964B4643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A2170-88C6-4ACD-9E1D-D999B2EE7F2B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67875-DE12-4321-BBE1-1801ED175989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F60BF8-3BE9-4057-A7A1-4BE5646CEC13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274FBF-C1FF-4BD3-9927-609249A6FBBD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6186F08-8FF3-4F92-AD16-0643BCF81495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6328E20-6535-44E9-98EF-1D2E1B770E97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184B6-2FD5-4C7C-8014-6D092A8C41E5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79BB5-1E7D-444B-99A5-FD0C9247F9D9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95C80-D13C-423C-9E27-5BF307B7BBEF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y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17559-B164-403B-8E38-C16F4DB54DB5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661A8F6-6B8E-4A6C-9370-5AB26E3C65F6}" type="datetimeFigureOut">
              <a:rPr lang="cy-GB"/>
              <a:pPr>
                <a:defRPr/>
              </a:pPr>
              <a:t>31/01/23</a:t>
            </a:fld>
            <a:endParaRPr lang="cy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y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0313189-04A4-4678-9DAF-6657740661E2}" type="slidenum">
              <a:rPr lang="cy-GB"/>
              <a:pPr>
                <a:defRPr/>
              </a:pPr>
              <a:t>‹#›</a:t>
            </a:fld>
            <a:endParaRPr lang="cy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1" r:id="rId2"/>
    <p:sldLayoutId id="2147483672" r:id="rId3"/>
    <p:sldLayoutId id="2147483673" r:id="rId4"/>
    <p:sldLayoutId id="2147483674" r:id="rId5"/>
    <p:sldLayoutId id="2147483668" r:id="rId6"/>
    <p:sldLayoutId id="2147483675" r:id="rId7"/>
    <p:sldLayoutId id="2147483676" r:id="rId8"/>
    <p:sldLayoutId id="2147483669" r:id="rId9"/>
    <p:sldLayoutId id="2147483670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.karadog@pcydds.ac.u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n.evans@uwtsd.ac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IelUFNw1TI" TargetMode="External"/><Relationship Id="rId2" Type="http://schemas.openxmlformats.org/officeDocument/2006/relationships/hyperlink" Target="https://www.youtube.com/watch?v=A0fNaH5fBXo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9BBA3B-2C73-7A4A-8528-520C0629AB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76"/>
          <a:stretch/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2A9C35-CFB5-1146-B78B-488E1AC7E6EA}"/>
              </a:ext>
            </a:extLst>
          </p:cNvPr>
          <p:cNvSpPr txBox="1"/>
          <p:nvPr/>
        </p:nvSpPr>
        <p:spPr>
          <a:xfrm>
            <a:off x="3419872" y="472514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BA 1, </a:t>
            </a:r>
            <a:r>
              <a:rPr lang="en-US" dirty="0" err="1">
                <a:solidFill>
                  <a:schemeClr val="bg1"/>
                </a:solidFill>
              </a:rPr>
              <a:t>Darlith</a:t>
            </a:r>
            <a:r>
              <a:rPr lang="en-US" dirty="0">
                <a:solidFill>
                  <a:schemeClr val="bg1"/>
                </a:solidFill>
              </a:rPr>
              <a:t> 8</a:t>
            </a:r>
          </a:p>
          <a:p>
            <a:r>
              <a:rPr lang="en-US">
                <a:solidFill>
                  <a:schemeClr val="bg1"/>
                </a:solidFill>
              </a:rPr>
              <a:t>02/02/2022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7E2BE3-805F-304A-ADB7-E8914C135A29}"/>
              </a:ext>
            </a:extLst>
          </p:cNvPr>
          <p:cNvSpPr txBox="1"/>
          <p:nvPr/>
        </p:nvSpPr>
        <p:spPr>
          <a:xfrm>
            <a:off x="5975648" y="472514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2060"/>
                </a:solidFill>
                <a:hlinkClick r:id="rId3"/>
              </a:rPr>
              <a:t>a.karadog@pcydds.ac.uk</a:t>
            </a:r>
            <a:endParaRPr lang="en-US" b="1" dirty="0">
              <a:solidFill>
                <a:srgbClr val="002060"/>
              </a:solidFill>
            </a:endParaRPr>
          </a:p>
          <a:p>
            <a:pPr algn="ctr"/>
            <a:r>
              <a:rPr lang="en-US" b="1" dirty="0">
                <a:solidFill>
                  <a:srgbClr val="002060"/>
                </a:solidFill>
                <a:hlinkClick r:id="rId4"/>
              </a:rPr>
              <a:t>a.karadog@uwtsd.ac.uk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13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F1561A-E67D-A34D-A88E-BB8AD23C1F72}"/>
              </a:ext>
            </a:extLst>
          </p:cNvPr>
          <p:cNvSpPr/>
          <p:nvPr/>
        </p:nvSpPr>
        <p:spPr>
          <a:xfrm>
            <a:off x="2627784" y="1916832"/>
            <a:ext cx="4070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Cywair</a:t>
            </a:r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Iaith</a:t>
            </a:r>
          </a:p>
        </p:txBody>
      </p:sp>
    </p:spTree>
    <p:extLst>
      <p:ext uri="{BB962C8B-B14F-4D97-AF65-F5344CB8AC3E}">
        <p14:creationId xmlns:p14="http://schemas.microsoft.com/office/powerpoint/2010/main" val="2224106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467544" y="404813"/>
            <a:ext cx="8208912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/>
              <a:t> </a:t>
            </a:r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Gwrandewch! Pa mor addas yw’r cywair?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467544" y="1340769"/>
            <a:ext cx="8208912" cy="4031873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Edrychwn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awr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ar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tirwedd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.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Nid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gwastatir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llyfn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geir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yma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ond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gwlad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fryniau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ac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iseldiroedd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bychain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. Y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mae’r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rhanbarth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ddiddorol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daearegwr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fel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enghraifft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ddyffryn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hollt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ond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cofiwch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nad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dyffryn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hollt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mohono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ystyr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dirweddol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gair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ond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darn o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dir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suddodd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rhwng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dwy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res o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ffawtiau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cyfochrog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.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Fedrwch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chi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wneud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bras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drawsdoriad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egluro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3200" i="1" dirty="0" err="1">
                <a:latin typeface="Calibri" charset="0"/>
                <a:ea typeface="Calibri" charset="0"/>
                <a:cs typeface="Calibri" charset="0"/>
              </a:rPr>
              <a:t>hyn</a:t>
            </a:r>
            <a:r>
              <a:rPr lang="en-GB" sz="3200" i="1" dirty="0">
                <a:latin typeface="Calibri" charset="0"/>
                <a:ea typeface="Calibri" charset="0"/>
                <a:cs typeface="Calibri" charset="0"/>
              </a:rPr>
              <a:t>?</a:t>
            </a:r>
            <a:endParaRPr lang="en-GB" sz="3200" dirty="0">
              <a:latin typeface="Calibri" charset="0"/>
              <a:ea typeface="Calibri" charset="0"/>
              <a:cs typeface="Calibri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0488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8435280" cy="3964086"/>
          </a:xfrm>
        </p:spPr>
        <p:txBody>
          <a:bodyPr/>
          <a:lstStyle/>
          <a:p>
            <a:pPr marL="109537" indent="0" eaLnBrk="1" hangingPunct="1">
              <a:buNone/>
            </a:pPr>
            <a:r>
              <a:rPr lang="cy-GB" dirty="0"/>
              <a:t>	</a:t>
            </a:r>
            <a:r>
              <a:rPr lang="cy-GB" sz="2800" b="1" dirty="0">
                <a:latin typeface="Calibri" panose="020F0502020204030204" pitchFamily="34" charset="0"/>
              </a:rPr>
              <a:t>X</a:t>
            </a:r>
            <a:endParaRPr lang="cy-GB" b="1" dirty="0">
              <a:latin typeface="Calibri" panose="020F0502020204030204" pitchFamily="34" charset="0"/>
            </a:endParaRP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Iaith ffurfiol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gormod o derminoleg			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brawddeg hir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berf amhersonol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cyflymder y dweud				</a:t>
            </a:r>
            <a:r>
              <a:rPr lang="cy-GB" dirty="0"/>
              <a:t>			 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y-GB" sz="3600" dirty="0">
                <a:latin typeface="Calibri" panose="020F0502020204030204" pitchFamily="34" charset="0"/>
              </a:rPr>
              <a:t>Pa mor addas ...?</a:t>
            </a:r>
          </a:p>
        </p:txBody>
      </p:sp>
    </p:spTree>
    <p:extLst>
      <p:ext uri="{BB962C8B-B14F-4D97-AF65-F5344CB8AC3E}">
        <p14:creationId xmlns:p14="http://schemas.microsoft.com/office/powerpoint/2010/main" val="647376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 eaLnBrk="1" hangingPunct="1">
              <a:buNone/>
            </a:pPr>
            <a:r>
              <a:rPr lang="cy-GB" b="1" dirty="0">
                <a:latin typeface="Calibri" panose="020F0502020204030204" pitchFamily="34" charset="0"/>
              </a:rPr>
              <a:t>Deilliannau dysgu</a:t>
            </a:r>
            <a:r>
              <a:rPr lang="cy-GB" dirty="0">
                <a:latin typeface="Calibri" panose="020F0502020204030204" pitchFamily="34" charset="0"/>
              </a:rPr>
              <a:t>:</a:t>
            </a:r>
          </a:p>
          <a:p>
            <a:pPr marL="109537" indent="0" eaLnBrk="1" hangingPunct="1">
              <a:buNone/>
            </a:pPr>
            <a:endParaRPr lang="cy-GB" dirty="0">
              <a:latin typeface="Calibri" panose="020F0502020204030204" pitchFamily="34" charset="0"/>
            </a:endParaRP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ymwybyddiaeth o wahanol gyweiriau iaith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deall sut i addasu iaith at bwrpas a chynulleidfa;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dealltwriaeth o dermau: ffurfiol, safonol, llafar, tafodiaith, bratiaith</a:t>
            </a:r>
          </a:p>
          <a:p>
            <a:pPr eaLnBrk="1" hangingPunct="1"/>
            <a:r>
              <a:rPr lang="cy-GB" dirty="0">
                <a:latin typeface="Calibri" panose="020F0502020204030204" pitchFamily="34" charset="0"/>
              </a:rPr>
              <a:t>adnabod nodweddion iaith penodol mewn darnau ysgrifenedig</a:t>
            </a:r>
          </a:p>
          <a:p>
            <a:pPr eaLnBrk="1" hangingPunct="1"/>
            <a:endParaRPr lang="cy-GB" dirty="0">
              <a:latin typeface="Calibri" panose="020F0502020204030204" pitchFamily="34" charset="0"/>
            </a:endParaRPr>
          </a:p>
          <a:p>
            <a:pPr eaLnBrk="1" hangingPunct="1"/>
            <a:endParaRPr lang="cy-GB" dirty="0"/>
          </a:p>
          <a:p>
            <a:pPr marL="109537" indent="0" algn="ctr" eaLnBrk="1" hangingPunct="1">
              <a:buNone/>
            </a:pPr>
            <a:r>
              <a:rPr lang="cy-GB" dirty="0"/>
              <a:t>	 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Uned 1: Cywair Iaith</a:t>
            </a:r>
          </a:p>
        </p:txBody>
      </p:sp>
    </p:spTree>
    <p:extLst>
      <p:ext uri="{BB962C8B-B14F-4D97-AF65-F5344CB8AC3E}">
        <p14:creationId xmlns:p14="http://schemas.microsoft.com/office/powerpoint/2010/main" val="1300293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cy-GB" sz="2800" dirty="0"/>
              <a:t>Sut byddech chi’n siarad mewn sefyllfa benodol?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Del Boy?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hlinkClick r:id="rId3"/>
              </a:rPr>
              <a:t>Y Frenhines?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7822">
            <a:off x="4812267" y="1285921"/>
            <a:ext cx="3289300" cy="2463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56233">
            <a:off x="3977033" y="4054050"/>
            <a:ext cx="3222330" cy="214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89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8">
            <a:extLst>
              <a:ext uri="{FF2B5EF4-FFF2-40B4-BE49-F238E27FC236}">
                <a16:creationId xmlns:a16="http://schemas.microsoft.com/office/drawing/2014/main" id="{BDA76971-5B84-B244-AD99-CC7FD553FBF2}"/>
              </a:ext>
            </a:extLst>
          </p:cNvPr>
          <p:cNvSpPr txBox="1">
            <a:spLocks/>
          </p:cNvSpPr>
          <p:nvPr/>
        </p:nvSpPr>
        <p:spPr>
          <a:xfrm>
            <a:off x="611560" y="402683"/>
            <a:ext cx="8229600" cy="76900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cy-GB" altLang="en-US" sz="4000" i="1" dirty="0">
                <a:solidFill>
                  <a:srgbClr val="002060"/>
                </a:solidFill>
              </a:rPr>
              <a:t>Beth yw Cywair Iaith?</a:t>
            </a:r>
            <a:endParaRPr lang="cy-GB" sz="4000" dirty="0">
              <a:solidFill>
                <a:srgbClr val="002060"/>
              </a:solidFill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F936E27B-95AE-A148-A0BC-575DA2068800}"/>
              </a:ext>
            </a:extLst>
          </p:cNvPr>
          <p:cNvSpPr txBox="1">
            <a:spLocks/>
          </p:cNvSpPr>
          <p:nvPr/>
        </p:nvSpPr>
        <p:spPr>
          <a:xfrm>
            <a:off x="457199" y="1417638"/>
            <a:ext cx="7859217" cy="4708525"/>
          </a:xfrm>
          <a:prstGeom prst="rect">
            <a:avLst/>
          </a:prstGeom>
        </p:spPr>
        <p:txBody>
          <a:bodyPr>
            <a:normAutofit/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cy-GB" dirty="0">
                <a:solidFill>
                  <a:schemeClr val="accent2"/>
                </a:solidFill>
              </a:rPr>
              <a:t>Mae’r un peth yn wir yn y Gymraeg.</a:t>
            </a:r>
          </a:p>
          <a:p>
            <a:r>
              <a:rPr lang="cy-GB" dirty="0">
                <a:solidFill>
                  <a:schemeClr val="accent2"/>
                </a:solidFill>
              </a:rPr>
              <a:t>Sut byddech chi’n trafod gyda:</a:t>
            </a:r>
          </a:p>
        </p:txBody>
      </p:sp>
      <p:sp>
        <p:nvSpPr>
          <p:cNvPr id="4" name="Oval Callout 3">
            <a:extLst>
              <a:ext uri="{FF2B5EF4-FFF2-40B4-BE49-F238E27FC236}">
                <a16:creationId xmlns:a16="http://schemas.microsoft.com/office/drawing/2014/main" id="{806F06D6-F362-544B-9798-2E7C187D5B87}"/>
              </a:ext>
            </a:extLst>
          </p:cNvPr>
          <p:cNvSpPr/>
          <p:nvPr/>
        </p:nvSpPr>
        <p:spPr>
          <a:xfrm>
            <a:off x="1201022" y="2656971"/>
            <a:ext cx="2457268" cy="1352962"/>
          </a:xfrm>
          <a:prstGeom prst="wedgeEllipseCallout">
            <a:avLst/>
          </a:prstGeom>
          <a:solidFill>
            <a:srgbClr val="73FB79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Dosbarth o blant</a:t>
            </a:r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EB6F76EE-63B7-424A-9DBA-61ACC9E4BFE8}"/>
              </a:ext>
            </a:extLst>
          </p:cNvPr>
          <p:cNvSpPr/>
          <p:nvPr/>
        </p:nvSpPr>
        <p:spPr>
          <a:xfrm>
            <a:off x="4597021" y="4509817"/>
            <a:ext cx="2557726" cy="1181549"/>
          </a:xfrm>
          <a:prstGeom prst="wedgeEllipseCallout">
            <a:avLst/>
          </a:prstGeom>
          <a:solidFill>
            <a:srgbClr val="76D6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Rhieni</a:t>
            </a: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E1779B9F-BBBF-C449-A057-78D906FCDFE7}"/>
              </a:ext>
            </a:extLst>
          </p:cNvPr>
          <p:cNvSpPr/>
          <p:nvPr/>
        </p:nvSpPr>
        <p:spPr>
          <a:xfrm>
            <a:off x="1201022" y="4509817"/>
            <a:ext cx="2405872" cy="1137802"/>
          </a:xfrm>
          <a:prstGeom prst="wedgeEllipseCallout">
            <a:avLst/>
          </a:prstGeom>
          <a:solidFill>
            <a:srgbClr val="F4F55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Eich ffrindiau ar nos Sadwrn?</a:t>
            </a:r>
          </a:p>
        </p:txBody>
      </p:sp>
      <p:sp>
        <p:nvSpPr>
          <p:cNvPr id="7" name="Oval Callout 6">
            <a:extLst>
              <a:ext uri="{FF2B5EF4-FFF2-40B4-BE49-F238E27FC236}">
                <a16:creationId xmlns:a16="http://schemas.microsoft.com/office/drawing/2014/main" id="{7A75DBD7-C619-8C4D-8CC9-A7BE9B2E344E}"/>
              </a:ext>
            </a:extLst>
          </p:cNvPr>
          <p:cNvSpPr/>
          <p:nvPr/>
        </p:nvSpPr>
        <p:spPr>
          <a:xfrm>
            <a:off x="5107801" y="2518913"/>
            <a:ext cx="2598594" cy="1373037"/>
          </a:xfrm>
          <a:prstGeom prst="wedgeEllipseCallout">
            <a:avLst/>
          </a:prstGeom>
          <a:solidFill>
            <a:srgbClr val="FF85FF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dirty="0"/>
              <a:t>Pennaeth</a:t>
            </a:r>
          </a:p>
        </p:txBody>
      </p:sp>
    </p:spTree>
    <p:extLst>
      <p:ext uri="{BB962C8B-B14F-4D97-AF65-F5344CB8AC3E}">
        <p14:creationId xmlns:p14="http://schemas.microsoft.com/office/powerpoint/2010/main" val="174479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9075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err="1"/>
              <a:t>Iaith</a:t>
            </a:r>
            <a:r>
              <a:rPr lang="en-US" sz="6000" dirty="0"/>
              <a:t> </a:t>
            </a:r>
            <a:r>
              <a:rPr lang="en-US" sz="6000" dirty="0" err="1"/>
              <a:t>Gywir</a:t>
            </a:r>
            <a:r>
              <a:rPr lang="en-US" sz="6000" dirty="0"/>
              <a:t>?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/>
              <a:t>Oes y fath beth ag ‘iaith gywir’?</a:t>
            </a:r>
          </a:p>
          <a:p>
            <a:endParaRPr lang="cy-GB" dirty="0"/>
          </a:p>
          <a:p>
            <a:r>
              <a:rPr lang="cy-GB" dirty="0"/>
              <a:t>Pa fath o iaith y byddwch chi’n ei defnyddio yn yr ysgol?</a:t>
            </a:r>
          </a:p>
          <a:p>
            <a:endParaRPr lang="en-US" dirty="0"/>
          </a:p>
        </p:txBody>
      </p:sp>
      <p:pic>
        <p:nvPicPr>
          <p:cNvPr id="2" name="Picture 1" descr="Unknow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257" y="3649663"/>
            <a:ext cx="32766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02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ctrTitle" idx="4294967295"/>
          </p:nvPr>
        </p:nvSpPr>
        <p:spPr bwMode="auto">
          <a:xfrm>
            <a:off x="685800" y="2130425"/>
            <a:ext cx="7772400" cy="14700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cy-GB" dirty="0">
                <a:solidFill>
                  <a:schemeClr val="bg2"/>
                </a:solidFill>
                <a:effectLst/>
              </a:rPr>
              <a:t>cywair iaith   cywair iaith  cywair iaith   cywair iaith  cywair iaith</a:t>
            </a:r>
          </a:p>
        </p:txBody>
      </p:sp>
      <p:sp>
        <p:nvSpPr>
          <p:cNvPr id="12290" name="Rectangle 3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marL="109538" indent="0" algn="ctr">
              <a:buFont typeface="Wingdings 3" pitchFamily="18" charset="2"/>
              <a:buNone/>
            </a:pPr>
            <a:r>
              <a:rPr lang="cy-GB" b="1" dirty="0"/>
              <a:t>Addasu y math o iaith ar gyfer gwahanol sefyllfaoedd – </a:t>
            </a:r>
          </a:p>
          <a:p>
            <a:pPr marL="109538" indent="0" algn="ctr">
              <a:buFont typeface="Wingdings 3" pitchFamily="18" charset="2"/>
              <a:buNone/>
            </a:pPr>
            <a:r>
              <a:rPr lang="cy-GB" b="1" dirty="0"/>
              <a:t>dyna yw ystyr </a:t>
            </a:r>
          </a:p>
          <a:p>
            <a:pPr marL="109538" indent="0" algn="ctr">
              <a:buFont typeface="Wingdings 3" pitchFamily="18" charset="2"/>
              <a:buNone/>
            </a:pPr>
            <a:r>
              <a:rPr lang="cy-GB" b="1" dirty="0"/>
              <a:t>Cywair Iaith</a:t>
            </a:r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-1" y="0"/>
            <a:ext cx="9324975" cy="3717032"/>
          </a:xfrm>
          <a:prstGeom prst="flowChartMerge">
            <a:avLst/>
          </a:prstGeom>
          <a:solidFill>
            <a:schemeClr val="accent1">
              <a:alpha val="76077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y-GB" sz="4100" dirty="0">
                <a:latin typeface="Bauhaus 93" pitchFamily="82" charset="0"/>
              </a:rPr>
              <a:t> </a:t>
            </a:r>
          </a:p>
          <a:p>
            <a:pPr algn="ctr"/>
            <a:r>
              <a:rPr lang="cy-GB" sz="4100" dirty="0">
                <a:solidFill>
                  <a:srgbClr val="F9F8F5"/>
                </a:solidFill>
                <a:latin typeface="Bauhaus 93" pitchFamily="82" charset="0"/>
              </a:rPr>
              <a:t>Cywair Iaith</a:t>
            </a:r>
            <a:r>
              <a:rPr lang="cy-GB" sz="4000" dirty="0">
                <a:solidFill>
                  <a:srgbClr val="F9F8F5"/>
                </a:solidFill>
                <a:latin typeface="Bauhaus 93" pitchFamily="82" charset="0"/>
              </a:rPr>
              <a:t> </a:t>
            </a:r>
          </a:p>
          <a:p>
            <a:pPr algn="ctr"/>
            <a:endParaRPr lang="cy-GB" sz="1400" dirty="0">
              <a:solidFill>
                <a:srgbClr val="F9F8F5"/>
              </a:solidFill>
              <a:latin typeface="Bauhaus 93" pitchFamily="82" charset="0"/>
            </a:endParaRPr>
          </a:p>
          <a:p>
            <a:pPr algn="ctr"/>
            <a:endParaRPr lang="cy-GB" sz="4000" dirty="0">
              <a:solidFill>
                <a:srgbClr val="F9F8F5"/>
              </a:solidFill>
              <a:latin typeface="Bauhaus 9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8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cy-GB" dirty="0">
                <a:effectLst/>
                <a:latin typeface="Calibri" charset="0"/>
                <a:ea typeface="Calibri" charset="0"/>
                <a:cs typeface="Calibri" charset="0"/>
              </a:rPr>
              <a:t>Cywair Iaith</a:t>
            </a:r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 rot="-5400000">
            <a:off x="-1117599" y="2997200"/>
            <a:ext cx="4608512" cy="1150937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3500" b="1" dirty="0">
                <a:latin typeface="Calibri" charset="0"/>
                <a:ea typeface="Calibri" charset="0"/>
                <a:cs typeface="Calibri" charset="0"/>
              </a:rPr>
              <a:t>Rhaid addasu iaith </a:t>
            </a: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2124075" y="1268413"/>
            <a:ext cx="1943100" cy="936625"/>
          </a:xfrm>
          <a:prstGeom prst="homePlate">
            <a:avLst>
              <a:gd name="adj" fmla="val 518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4500" dirty="0">
                <a:latin typeface="Calibri" charset="0"/>
                <a:ea typeface="Calibri" charset="0"/>
                <a:cs typeface="Calibri" charset="0"/>
              </a:rPr>
              <a:t>1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2124075" y="2781300"/>
            <a:ext cx="1943100" cy="936625"/>
          </a:xfrm>
          <a:prstGeom prst="homePlate">
            <a:avLst>
              <a:gd name="adj" fmla="val 518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4500" b="1" dirty="0">
                <a:latin typeface="Calibri" charset="0"/>
                <a:ea typeface="Calibri" charset="0"/>
                <a:cs typeface="Calibri" charset="0"/>
              </a:rPr>
              <a:t>2</a:t>
            </a:r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2124075" y="4292600"/>
            <a:ext cx="1943100" cy="936625"/>
          </a:xfrm>
          <a:prstGeom prst="homePlate">
            <a:avLst>
              <a:gd name="adj" fmla="val 518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4500" b="1" dirty="0">
                <a:latin typeface="Calibri" charset="0"/>
                <a:ea typeface="Calibri" charset="0"/>
                <a:cs typeface="Calibri" charset="0"/>
              </a:rPr>
              <a:t>3</a:t>
            </a:r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3924300" y="1268413"/>
            <a:ext cx="50768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400" u="sng" dirty="0"/>
              <a:t> </a:t>
            </a:r>
            <a:r>
              <a:rPr lang="cy-GB" sz="2400" b="1" u="sng" dirty="0">
                <a:latin typeface="Calibri" charset="0"/>
                <a:ea typeface="Calibri" charset="0"/>
                <a:cs typeface="Calibri" charset="0"/>
              </a:rPr>
              <a:t>Iaith Safonol</a:t>
            </a:r>
          </a:p>
          <a:p>
            <a:pPr>
              <a:spcBef>
                <a:spcPct val="50000"/>
              </a:spcBef>
            </a:pPr>
            <a:r>
              <a:rPr lang="cy-GB" sz="2400" dirty="0">
                <a:latin typeface="Calibri" charset="0"/>
                <a:ea typeface="Calibri" charset="0"/>
                <a:cs typeface="Calibri" charset="0"/>
              </a:rPr>
              <a:t> gyda dosbarth cyfan i fod yn       batrwm o iaith</a:t>
            </a:r>
          </a:p>
        </p:txBody>
      </p:sp>
      <p:sp>
        <p:nvSpPr>
          <p:cNvPr id="14343" name="Text Box 9"/>
          <p:cNvSpPr txBox="1">
            <a:spLocks noChangeArrowheads="1"/>
          </p:cNvSpPr>
          <p:nvPr/>
        </p:nvSpPr>
        <p:spPr bwMode="auto">
          <a:xfrm>
            <a:off x="4067175" y="2708275"/>
            <a:ext cx="50768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400" b="1" u="sng" dirty="0">
                <a:latin typeface="Calibri" charset="0"/>
                <a:ea typeface="Calibri" charset="0"/>
                <a:cs typeface="Calibri" charset="0"/>
              </a:rPr>
              <a:t>Iaith fwy naturiol gyda grŵp</a:t>
            </a:r>
          </a:p>
          <a:p>
            <a:pPr>
              <a:spcBef>
                <a:spcPct val="50000"/>
              </a:spcBef>
            </a:pPr>
            <a:r>
              <a:rPr lang="cy-GB" sz="2400" dirty="0">
                <a:latin typeface="Calibri" charset="0"/>
                <a:ea typeface="Calibri" charset="0"/>
                <a:cs typeface="Calibri" charset="0"/>
              </a:rPr>
              <a:t>i sefydlu perthynas wahanol</a:t>
            </a:r>
          </a:p>
        </p:txBody>
      </p:sp>
      <p:sp>
        <p:nvSpPr>
          <p:cNvPr id="14344" name="Text Box 10"/>
          <p:cNvSpPr txBox="1">
            <a:spLocks noChangeArrowheads="1"/>
          </p:cNvSpPr>
          <p:nvPr/>
        </p:nvSpPr>
        <p:spPr bwMode="auto">
          <a:xfrm>
            <a:off x="4067175" y="4221163"/>
            <a:ext cx="50768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400" b="1" u="sng" dirty="0">
                <a:latin typeface="Calibri" charset="0"/>
                <a:ea typeface="Calibri" charset="0"/>
                <a:cs typeface="Calibri" charset="0"/>
              </a:rPr>
              <a:t>Gydag unigolyn</a:t>
            </a:r>
          </a:p>
          <a:p>
            <a:pPr>
              <a:spcBef>
                <a:spcPct val="50000"/>
              </a:spcBef>
            </a:pPr>
            <a:r>
              <a:rPr lang="cy-GB" sz="2400" dirty="0">
                <a:latin typeface="Calibri" charset="0"/>
                <a:ea typeface="Calibri" charset="0"/>
                <a:cs typeface="Calibri" charset="0"/>
              </a:rPr>
              <a:t>Iaith sy’n gydnaws a safon yr unigolyn ar lefel 1:1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05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nimBg="1"/>
      <p:bldP spid="3379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en-US" dirty="0" err="1"/>
              <a:t>Mathau</a:t>
            </a:r>
            <a:r>
              <a:rPr lang="en-US" dirty="0"/>
              <a:t> o </a:t>
            </a:r>
            <a:r>
              <a:rPr lang="en-US" dirty="0" err="1"/>
              <a:t>iaith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y-GB" dirty="0"/>
              <a:t>Safonol/Ffurfiol e.e. ‘Rydw i’ yn lle ‘Dw i’</a:t>
            </a:r>
          </a:p>
          <a:p>
            <a:pPr>
              <a:lnSpc>
                <a:spcPct val="150000"/>
              </a:lnSpc>
            </a:pPr>
            <a:r>
              <a:rPr lang="cy-GB" dirty="0"/>
              <a:t>Clasurol ‘Yr Iesu a ddywedodd’</a:t>
            </a:r>
          </a:p>
          <a:p>
            <a:pPr>
              <a:lnSpc>
                <a:spcPct val="150000"/>
              </a:lnSpc>
            </a:pPr>
            <a:r>
              <a:rPr lang="cy-GB" dirty="0"/>
              <a:t>Llafar/Sgyrsiol – iaith bob dydd</a:t>
            </a:r>
          </a:p>
          <a:p>
            <a:pPr>
              <a:lnSpc>
                <a:spcPct val="150000"/>
              </a:lnSpc>
            </a:pPr>
            <a:r>
              <a:rPr lang="cy-GB" dirty="0"/>
              <a:t>Bratiaith –iaith lafar â llawer o Saesneg</a:t>
            </a:r>
          </a:p>
          <a:p>
            <a:pPr>
              <a:lnSpc>
                <a:spcPct val="150000"/>
              </a:lnSpc>
            </a:pPr>
            <a:r>
              <a:rPr lang="cy-GB" dirty="0"/>
              <a:t>Tafodiaith – iaith sy’n arbennig i rannau o Gymru e.e. losin, taffis, da-da, fferins</a:t>
            </a:r>
          </a:p>
        </p:txBody>
      </p:sp>
    </p:spTree>
    <p:extLst>
      <p:ext uri="{BB962C8B-B14F-4D97-AF65-F5344CB8AC3E}">
        <p14:creationId xmlns:p14="http://schemas.microsoft.com/office/powerpoint/2010/main" val="3722795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y-GB" dirty="0">
              <a:latin typeface="Calibri" panose="020F0502020204030204" pitchFamily="34" charset="0"/>
            </a:endParaRPr>
          </a:p>
          <a:p>
            <a:pPr eaLnBrk="1" hangingPunct="1"/>
            <a:endParaRPr lang="cy-GB" dirty="0"/>
          </a:p>
          <a:p>
            <a:pPr marL="109537" indent="0" algn="ctr" eaLnBrk="1" hangingPunct="1">
              <a:buNone/>
            </a:pPr>
            <a:r>
              <a:rPr lang="cy-GB" dirty="0"/>
              <a:t>	  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57200" y="373525"/>
            <a:ext cx="2592387" cy="935038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3200" dirty="0">
                <a:solidFill>
                  <a:schemeClr val="bg1"/>
                </a:solidFill>
              </a:rPr>
              <a:t>Safonol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8081" y="1524586"/>
            <a:ext cx="2530624" cy="100845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Font typeface="Wingdings 3" pitchFamily="18" charset="2"/>
              <a:buNone/>
            </a:pPr>
            <a:r>
              <a:rPr lang="cy-GB" sz="32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Llafar</a:t>
            </a:r>
            <a:endParaRPr lang="cy-GB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468313" y="2656987"/>
            <a:ext cx="2530624" cy="1008112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Bratiaith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468313" y="3789041"/>
            <a:ext cx="2530624" cy="1080120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Tafodiaith</a:t>
            </a: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496267" y="4998269"/>
            <a:ext cx="2530624" cy="1152723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Clasurol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203848" y="373525"/>
            <a:ext cx="5255840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/>
              <a:t>Ma’ </a:t>
            </a:r>
            <a:r>
              <a:rPr lang="en-GB" sz="2000" b="1" dirty="0" err="1"/>
              <a:t>nhw</a:t>
            </a:r>
            <a:r>
              <a:rPr lang="en-GB" sz="2000" b="1" dirty="0"/>
              <a:t> di </a:t>
            </a:r>
            <a:r>
              <a:rPr lang="en-GB" sz="2000" b="1" dirty="0" err="1"/>
              <a:t>ffinisho’r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rili</a:t>
            </a:r>
            <a:r>
              <a:rPr lang="en-GB" sz="2000" b="1" dirty="0"/>
              <a:t> </a:t>
            </a:r>
            <a:r>
              <a:rPr lang="en-GB" sz="2000" b="1" dirty="0" err="1"/>
              <a:t>cyflym</a:t>
            </a:r>
            <a:r>
              <a:rPr lang="en-GB" sz="3200" b="1" dirty="0"/>
              <a:t>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203848" y="1561296"/>
            <a:ext cx="5338948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A’r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a </a:t>
            </a:r>
            <a:r>
              <a:rPr lang="en-GB" sz="2000" b="1" dirty="0" err="1"/>
              <a:t>orffennwyd</a:t>
            </a:r>
            <a:r>
              <a:rPr lang="en-GB" sz="2000" b="1" dirty="0"/>
              <a:t> yn </a:t>
            </a:r>
            <a:r>
              <a:rPr lang="en-GB" sz="2000" b="1" dirty="0" err="1"/>
              <a:t>dra</a:t>
            </a:r>
            <a:r>
              <a:rPr lang="en-GB" sz="2000" b="1" dirty="0"/>
              <a:t> </a:t>
            </a:r>
            <a:r>
              <a:rPr lang="en-GB" sz="2000" b="1" dirty="0" err="1"/>
              <a:t>chyflym</a:t>
            </a:r>
            <a:r>
              <a:rPr lang="en-GB" sz="3200" b="1" dirty="0"/>
              <a:t>.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142940" y="2693524"/>
            <a:ext cx="5399856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Ma’nhw</a:t>
            </a:r>
            <a:r>
              <a:rPr lang="en-GB" sz="2000" b="1" dirty="0"/>
              <a:t> ‘di </a:t>
            </a:r>
            <a:r>
              <a:rPr lang="en-GB" sz="2000" b="1" dirty="0" err="1"/>
              <a:t>gorffen</a:t>
            </a:r>
            <a:r>
              <a:rPr lang="en-GB" sz="2000" b="1" dirty="0"/>
              <a:t> y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gyflym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48040" y="3861582"/>
            <a:ext cx="5311647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Gorffennwyd</a:t>
            </a:r>
            <a:r>
              <a:rPr lang="en-GB" sz="2000" b="1" dirty="0"/>
              <a:t> y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gyflym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3142940" y="5072062"/>
            <a:ext cx="5471864" cy="935038"/>
          </a:xfrm>
          <a:prstGeom prst="rect">
            <a:avLst/>
          </a:prstGeom>
          <a:solidFill>
            <a:schemeClr val="bg1">
              <a:lumMod val="75000"/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000" b="1" dirty="0" err="1"/>
              <a:t>Jiw</a:t>
            </a:r>
            <a:r>
              <a:rPr lang="en-GB" sz="2000" b="1" dirty="0"/>
              <a:t>! Ma’ </a:t>
            </a:r>
            <a:r>
              <a:rPr lang="en-GB" sz="2000" b="1" dirty="0" err="1"/>
              <a:t>nhw</a:t>
            </a:r>
            <a:r>
              <a:rPr lang="en-GB" sz="2000" b="1" dirty="0"/>
              <a:t> ‘di </a:t>
            </a:r>
            <a:r>
              <a:rPr lang="en-GB" sz="2000" b="1" dirty="0" err="1"/>
              <a:t>cwpla’r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gloi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  <a:endParaRPr lang="cy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943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y-GB" dirty="0">
              <a:latin typeface="Calibri" panose="020F0502020204030204" pitchFamily="34" charset="0"/>
            </a:endParaRPr>
          </a:p>
          <a:p>
            <a:pPr eaLnBrk="1" hangingPunct="1"/>
            <a:endParaRPr lang="cy-GB" dirty="0"/>
          </a:p>
          <a:p>
            <a:pPr marL="109537" indent="0" algn="ctr" eaLnBrk="1" hangingPunct="1">
              <a:buNone/>
            </a:pPr>
            <a:r>
              <a:rPr lang="cy-GB" dirty="0"/>
              <a:t>	   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57200" y="373525"/>
            <a:ext cx="2592387" cy="935038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3200" dirty="0">
                <a:solidFill>
                  <a:schemeClr val="bg1"/>
                </a:solidFill>
              </a:rPr>
              <a:t>Bratiaith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8081" y="1524586"/>
            <a:ext cx="2530624" cy="100845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Font typeface="Wingdings 3" pitchFamily="18" charset="2"/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Clasurol</a:t>
            </a: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468313" y="2656987"/>
            <a:ext cx="2530624" cy="1008112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Llafar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468313" y="3789041"/>
            <a:ext cx="2530624" cy="1080120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Safonol</a:t>
            </a: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496267" y="4998269"/>
            <a:ext cx="2530624" cy="1152723"/>
          </a:xfrm>
          <a:prstGeom prst="rect">
            <a:avLst/>
          </a:prstGeom>
          <a:solidFill>
            <a:srgbClr val="C000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537" indent="0" algn="ctr">
              <a:buNone/>
            </a:pPr>
            <a:r>
              <a:rPr lang="cy-GB" sz="3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Tafodiaith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3203848" y="373525"/>
            <a:ext cx="5255840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/>
              <a:t>Ma’ </a:t>
            </a:r>
            <a:r>
              <a:rPr lang="en-GB" sz="2000" b="1" dirty="0" err="1"/>
              <a:t>nhw</a:t>
            </a:r>
            <a:r>
              <a:rPr lang="en-GB" sz="2000" b="1" dirty="0"/>
              <a:t> di </a:t>
            </a:r>
            <a:r>
              <a:rPr lang="en-GB" sz="2000" b="1" dirty="0" err="1"/>
              <a:t>ffinisho’r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rili</a:t>
            </a:r>
            <a:r>
              <a:rPr lang="en-GB" sz="2000" b="1" dirty="0"/>
              <a:t> </a:t>
            </a:r>
            <a:r>
              <a:rPr lang="en-GB" sz="2000" b="1" dirty="0" err="1"/>
              <a:t>cyflym</a:t>
            </a:r>
            <a:r>
              <a:rPr lang="en-GB" sz="3200" b="1" dirty="0"/>
              <a:t>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203848" y="1561296"/>
            <a:ext cx="5338948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A’r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a </a:t>
            </a:r>
            <a:r>
              <a:rPr lang="en-GB" sz="2000" b="1" dirty="0" err="1"/>
              <a:t>orffennwyd</a:t>
            </a:r>
            <a:r>
              <a:rPr lang="en-GB" sz="2000" b="1" dirty="0"/>
              <a:t> yn </a:t>
            </a:r>
            <a:r>
              <a:rPr lang="en-GB" sz="2000" b="1" dirty="0" err="1"/>
              <a:t>dra</a:t>
            </a:r>
            <a:r>
              <a:rPr lang="en-GB" sz="2000" b="1" dirty="0"/>
              <a:t> </a:t>
            </a:r>
            <a:r>
              <a:rPr lang="en-GB" sz="2000" b="1" dirty="0" err="1"/>
              <a:t>chyflym</a:t>
            </a:r>
            <a:r>
              <a:rPr lang="en-GB" sz="3200" b="1" dirty="0"/>
              <a:t>.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142940" y="2693524"/>
            <a:ext cx="5399856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Ma’nhw</a:t>
            </a:r>
            <a:r>
              <a:rPr lang="en-GB" sz="2000" b="1" dirty="0"/>
              <a:t> ‘di </a:t>
            </a:r>
            <a:r>
              <a:rPr lang="en-GB" sz="2000" b="1" dirty="0" err="1"/>
              <a:t>gorffen</a:t>
            </a:r>
            <a:r>
              <a:rPr lang="en-GB" sz="2000" b="1" dirty="0"/>
              <a:t> y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gyflym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48040" y="3861582"/>
            <a:ext cx="5311647" cy="935038"/>
          </a:xfrm>
          <a:prstGeom prst="rect">
            <a:avLst/>
          </a:prstGeom>
          <a:solidFill>
            <a:schemeClr val="tx1"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2000" b="1" dirty="0" err="1"/>
              <a:t>Gorffennwyd</a:t>
            </a:r>
            <a:r>
              <a:rPr lang="en-GB" sz="2000" b="1" dirty="0"/>
              <a:t> y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gyflym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3142940" y="5072062"/>
            <a:ext cx="5471864" cy="935038"/>
          </a:xfrm>
          <a:prstGeom prst="rect">
            <a:avLst/>
          </a:prstGeom>
          <a:solidFill>
            <a:schemeClr val="bg1">
              <a:lumMod val="75000"/>
              <a:alpha val="5882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2000" b="1" dirty="0" err="1"/>
              <a:t>Jiw</a:t>
            </a:r>
            <a:r>
              <a:rPr lang="en-GB" sz="2000" b="1" dirty="0"/>
              <a:t>! Ma’ </a:t>
            </a:r>
            <a:r>
              <a:rPr lang="en-GB" sz="2000" b="1" dirty="0" err="1"/>
              <a:t>nhw</a:t>
            </a:r>
            <a:r>
              <a:rPr lang="en-GB" sz="2000" b="1" dirty="0"/>
              <a:t> ‘di </a:t>
            </a:r>
            <a:r>
              <a:rPr lang="en-GB" sz="2000" b="1" dirty="0" err="1"/>
              <a:t>cwpla’r</a:t>
            </a:r>
            <a:r>
              <a:rPr lang="en-GB" sz="2000" b="1" dirty="0"/>
              <a:t> </a:t>
            </a:r>
            <a:r>
              <a:rPr lang="en-GB" sz="2000" b="1" dirty="0" err="1"/>
              <a:t>gwaith</a:t>
            </a:r>
            <a:r>
              <a:rPr lang="en-GB" sz="2000" b="1" dirty="0"/>
              <a:t> yn </a:t>
            </a:r>
            <a:r>
              <a:rPr lang="en-GB" sz="2000" b="1" dirty="0" err="1"/>
              <a:t>gloi</a:t>
            </a:r>
            <a:r>
              <a:rPr lang="en-GB" sz="2000" b="1" dirty="0"/>
              <a:t> </a:t>
            </a:r>
            <a:r>
              <a:rPr lang="en-GB" sz="2000" b="1" dirty="0" err="1"/>
              <a:t>iawn</a:t>
            </a:r>
            <a:r>
              <a:rPr lang="en-GB" sz="2000" b="1" dirty="0"/>
              <a:t>.</a:t>
            </a:r>
            <a:endParaRPr lang="cy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064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/>
              <a:t>Beth </a:t>
            </a:r>
            <a:r>
              <a:rPr lang="en-US" sz="3600" dirty="0" err="1"/>
              <a:t>sy’n</a:t>
            </a:r>
            <a:r>
              <a:rPr lang="en-US" sz="3600" dirty="0"/>
              <a:t> </a:t>
            </a:r>
            <a:r>
              <a:rPr lang="en-US" sz="3600" dirty="0" err="1"/>
              <a:t>addas</a:t>
            </a:r>
            <a:r>
              <a:rPr lang="en-US" sz="3600" dirty="0"/>
              <a:t> </a:t>
            </a:r>
            <a:r>
              <a:rPr lang="en-US" sz="3600" dirty="0" err="1"/>
              <a:t>ar</a:t>
            </a:r>
            <a:r>
              <a:rPr lang="en-US" sz="3600" dirty="0"/>
              <a:t> </a:t>
            </a:r>
            <a:r>
              <a:rPr lang="en-US" sz="3600" dirty="0" err="1"/>
              <a:t>gyfer</a:t>
            </a:r>
            <a:r>
              <a:rPr lang="en-US" sz="3600" dirty="0"/>
              <a:t> </a:t>
            </a:r>
            <a:r>
              <a:rPr lang="en-US" sz="3600" dirty="0" err="1"/>
              <a:t>dosbarth</a:t>
            </a:r>
            <a:r>
              <a:rPr lang="en-US" sz="3600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244006"/>
          </a:xfrm>
        </p:spPr>
        <p:txBody>
          <a:bodyPr/>
          <a:lstStyle/>
          <a:p>
            <a:r>
              <a:rPr lang="en-US" dirty="0" err="1"/>
              <a:t>Dosbarth</a:t>
            </a:r>
            <a:r>
              <a:rPr lang="en-US" dirty="0"/>
              <a:t> </a:t>
            </a:r>
            <a:r>
              <a:rPr lang="en-US" dirty="0" err="1"/>
              <a:t>cyfan</a:t>
            </a:r>
            <a:r>
              <a:rPr lang="en-US" dirty="0"/>
              <a:t> – </a:t>
            </a:r>
            <a:r>
              <a:rPr lang="en-US" dirty="0" err="1"/>
              <a:t>modelu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.</a:t>
            </a:r>
          </a:p>
          <a:p>
            <a:r>
              <a:rPr lang="en-US" dirty="0"/>
              <a:t>Chi </a:t>
            </a:r>
            <a:r>
              <a:rPr lang="en-US" dirty="0" err="1"/>
              <a:t>yw</a:t>
            </a:r>
            <a:r>
              <a:rPr lang="en-US" dirty="0"/>
              <a:t> </a:t>
            </a:r>
            <a:r>
              <a:rPr lang="en-US" dirty="0" err="1"/>
              <a:t>patrwm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y </a:t>
            </a:r>
            <a:r>
              <a:rPr lang="en-US" dirty="0" err="1"/>
              <a:t>disgyblion</a:t>
            </a:r>
            <a:r>
              <a:rPr lang="en-US" dirty="0"/>
              <a:t>!</a:t>
            </a:r>
          </a:p>
          <a:p>
            <a:r>
              <a:rPr lang="en-US" dirty="0" err="1"/>
              <a:t>Grŵp</a:t>
            </a:r>
            <a:r>
              <a:rPr lang="en-US" dirty="0"/>
              <a:t> – </a:t>
            </a:r>
            <a:r>
              <a:rPr lang="en-US" dirty="0" err="1"/>
              <a:t>sefydlu</a:t>
            </a:r>
            <a:r>
              <a:rPr lang="en-US" dirty="0"/>
              <a:t> </a:t>
            </a:r>
            <a:r>
              <a:rPr lang="en-US" dirty="0" err="1"/>
              <a:t>perthynas</a:t>
            </a:r>
            <a:r>
              <a:rPr lang="en-US" dirty="0"/>
              <a:t> </a:t>
            </a:r>
            <a:r>
              <a:rPr lang="en-US" dirty="0" err="1"/>
              <a:t>agosach</a:t>
            </a:r>
            <a:endParaRPr lang="en-US" dirty="0"/>
          </a:p>
          <a:p>
            <a:r>
              <a:rPr lang="en-US" dirty="0" err="1"/>
              <a:t>Disgyblion</a:t>
            </a:r>
            <a:r>
              <a:rPr lang="en-US" dirty="0"/>
              <a:t> </a:t>
            </a:r>
            <a:r>
              <a:rPr lang="en-US" dirty="0" err="1"/>
              <a:t>unigol</a:t>
            </a:r>
            <a:r>
              <a:rPr lang="en-US" dirty="0"/>
              <a:t> –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ôl</a:t>
            </a:r>
            <a:r>
              <a:rPr lang="en-US" dirty="0"/>
              <a:t> </a:t>
            </a:r>
            <a:r>
              <a:rPr lang="en-US" dirty="0" err="1"/>
              <a:t>lefel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gallu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Athro</a:t>
            </a:r>
            <a:r>
              <a:rPr lang="en-US" dirty="0"/>
              <a:t> da/</a:t>
            </a:r>
            <a:r>
              <a:rPr lang="en-US" dirty="0" err="1"/>
              <a:t>Athrawes</a:t>
            </a:r>
            <a:r>
              <a:rPr lang="en-US" dirty="0"/>
              <a:t> </a:t>
            </a:r>
            <a:r>
              <a:rPr lang="en-US" dirty="0" err="1"/>
              <a:t>dda</a:t>
            </a:r>
            <a:r>
              <a:rPr lang="en-US" dirty="0"/>
              <a:t> = </a:t>
            </a:r>
            <a:r>
              <a:rPr lang="en-US" dirty="0" err="1"/>
              <a:t>Dealladwy</a:t>
            </a:r>
            <a:r>
              <a:rPr lang="en-US" dirty="0"/>
              <a:t>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846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64235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36000" dirty="0">
                <a:solidFill>
                  <a:srgbClr val="F3F1ED"/>
                </a:solidFill>
                <a:latin typeface="Bauhaus 93" pitchFamily="82" charset="0"/>
              </a:rPr>
              <a:t>AA2</a:t>
            </a:r>
          </a:p>
        </p:txBody>
      </p:sp>
      <p:sp>
        <p:nvSpPr>
          <p:cNvPr id="15362" name="AutoShape 3"/>
          <p:cNvSpPr>
            <a:spLocks noChangeArrowheads="1"/>
          </p:cNvSpPr>
          <p:nvPr/>
        </p:nvSpPr>
        <p:spPr bwMode="auto">
          <a:xfrm>
            <a:off x="1908175" y="404813"/>
            <a:ext cx="5183188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Nodweddion penodol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179388" y="1341438"/>
            <a:ext cx="8964612" cy="466725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Chwiliwch am rai o’r nodweddion hyn </a:t>
            </a:r>
          </a:p>
        </p:txBody>
      </p:sp>
      <p:sp>
        <p:nvSpPr>
          <p:cNvPr id="15364" name="Oval 12"/>
          <p:cNvSpPr>
            <a:spLocks noChangeArrowheads="1"/>
          </p:cNvSpPr>
          <p:nvPr/>
        </p:nvSpPr>
        <p:spPr bwMode="auto">
          <a:xfrm>
            <a:off x="250825" y="2060575"/>
            <a:ext cx="3095625" cy="1871663"/>
          </a:xfrm>
          <a:prstGeom prst="ellipse">
            <a:avLst/>
          </a:prstGeom>
          <a:solidFill>
            <a:schemeClr val="hlink">
              <a:alpha val="47058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Geirfa</a:t>
            </a:r>
          </a:p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bynciol / swyddogol</a:t>
            </a:r>
          </a:p>
        </p:txBody>
      </p:sp>
      <p:sp>
        <p:nvSpPr>
          <p:cNvPr id="15365" name="Oval 13"/>
          <p:cNvSpPr>
            <a:spLocks noChangeArrowheads="1"/>
          </p:cNvSpPr>
          <p:nvPr/>
        </p:nvSpPr>
        <p:spPr bwMode="auto">
          <a:xfrm>
            <a:off x="3563938" y="2060574"/>
            <a:ext cx="2376487" cy="1439863"/>
          </a:xfrm>
          <a:prstGeom prst="ellipse">
            <a:avLst/>
          </a:prstGeom>
          <a:solidFill>
            <a:schemeClr val="accent2">
              <a:alpha val="38823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Pwyntiau bwled</a:t>
            </a:r>
          </a:p>
        </p:txBody>
      </p:sp>
      <p:sp>
        <p:nvSpPr>
          <p:cNvPr id="15366" name="Oval 14"/>
          <p:cNvSpPr>
            <a:spLocks noChangeArrowheads="1"/>
          </p:cNvSpPr>
          <p:nvPr/>
        </p:nvSpPr>
        <p:spPr bwMode="auto">
          <a:xfrm>
            <a:off x="6372225" y="2205038"/>
            <a:ext cx="2519363" cy="1511300"/>
          </a:xfrm>
          <a:prstGeom prst="ellipse">
            <a:avLst/>
          </a:prstGeom>
          <a:solidFill>
            <a:schemeClr val="accent1">
              <a:alpha val="47058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Geirfa benodol i agor a chloi</a:t>
            </a:r>
          </a:p>
        </p:txBody>
      </p:sp>
      <p:sp>
        <p:nvSpPr>
          <p:cNvPr id="15367" name="Oval 15"/>
          <p:cNvSpPr>
            <a:spLocks noChangeArrowheads="1"/>
          </p:cNvSpPr>
          <p:nvPr/>
        </p:nvSpPr>
        <p:spPr bwMode="auto">
          <a:xfrm>
            <a:off x="395537" y="4221163"/>
            <a:ext cx="2304256" cy="1296069"/>
          </a:xfrm>
          <a:prstGeom prst="ellipse">
            <a:avLst/>
          </a:prstGeom>
          <a:solidFill>
            <a:schemeClr val="bg2">
              <a:alpha val="47058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Geirfa lafar</a:t>
            </a:r>
          </a:p>
        </p:txBody>
      </p:sp>
      <p:sp>
        <p:nvSpPr>
          <p:cNvPr id="15368" name="Oval 16"/>
          <p:cNvSpPr>
            <a:spLocks noChangeArrowheads="1"/>
          </p:cNvSpPr>
          <p:nvPr/>
        </p:nvSpPr>
        <p:spPr bwMode="auto">
          <a:xfrm>
            <a:off x="6156176" y="4076701"/>
            <a:ext cx="2818642" cy="1835150"/>
          </a:xfrm>
          <a:prstGeom prst="ellipse">
            <a:avLst/>
          </a:prstGeom>
          <a:solidFill>
            <a:srgbClr val="800080">
              <a:alpha val="4705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Geirfa / ymadroddion perswadio a mynegi barn</a:t>
            </a:r>
          </a:p>
        </p:txBody>
      </p:sp>
      <p:sp>
        <p:nvSpPr>
          <p:cNvPr id="15369" name="Oval 17"/>
          <p:cNvSpPr>
            <a:spLocks noChangeArrowheads="1"/>
          </p:cNvSpPr>
          <p:nvPr/>
        </p:nvSpPr>
        <p:spPr bwMode="auto">
          <a:xfrm>
            <a:off x="3059831" y="3681635"/>
            <a:ext cx="2880593" cy="1475557"/>
          </a:xfrm>
          <a:prstGeom prst="ellipse">
            <a:avLst/>
          </a:prstGeom>
          <a:solidFill>
            <a:schemeClr val="tx1">
              <a:alpha val="47058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Berfau cryno / Berfau amhersonol</a:t>
            </a:r>
          </a:p>
        </p:txBody>
      </p:sp>
      <p:sp>
        <p:nvSpPr>
          <p:cNvPr id="11" name="Oval 15"/>
          <p:cNvSpPr>
            <a:spLocks noChangeArrowheads="1"/>
          </p:cNvSpPr>
          <p:nvPr/>
        </p:nvSpPr>
        <p:spPr bwMode="auto">
          <a:xfrm>
            <a:off x="3059832" y="5304019"/>
            <a:ext cx="2700784" cy="1296069"/>
          </a:xfrm>
          <a:prstGeom prst="ellipse">
            <a:avLst/>
          </a:prstGeom>
          <a:solidFill>
            <a:schemeClr val="bg2">
              <a:alpha val="47058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Tystiolaeth/</a:t>
            </a:r>
          </a:p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Rhesymu</a:t>
            </a:r>
          </a:p>
        </p:txBody>
      </p:sp>
    </p:spTree>
    <p:extLst>
      <p:ext uri="{BB962C8B-B14F-4D97-AF65-F5344CB8AC3E}">
        <p14:creationId xmlns:p14="http://schemas.microsoft.com/office/powerpoint/2010/main" val="3673661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286000" y="239919"/>
            <a:ext cx="4679950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/>
              <a:t> </a:t>
            </a:r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Cywair ...?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312707" y="1062244"/>
            <a:ext cx="4535487" cy="5447645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>
                <a:latin typeface="Calibri" charset="0"/>
                <a:ea typeface="Calibri" charset="0"/>
                <a:cs typeface="Calibri" charset="0"/>
              </a:rPr>
              <a:t>Annwyl Bennaeth</a:t>
            </a:r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Hoffwn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wneud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cais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gael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byrddau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gwyn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rhyngweithiol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adran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Fathemateg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……..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Does dim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dwywaith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nad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yw’r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adnodd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hwn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fodd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amrywio’r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dulliau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addysgu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alluogi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cyfleoedd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gyfer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ymchwiliadau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gemau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mathemategol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…….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Byddem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adran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ddiolchgar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pe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baech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rhoi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ystyriaeth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lawn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cais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bod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ein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disgyblion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datblygu’n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fathemategwyr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brwd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chymwys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 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Diolch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fawr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am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eich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cydweithrediad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 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gywir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pPr algn="ctr">
              <a:spcBef>
                <a:spcPct val="50000"/>
              </a:spcBef>
            </a:pPr>
            <a:endParaRPr lang="cy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61365" y="1232694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7019924" y="1079414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79388" y="2871401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6929034" y="2318990"/>
            <a:ext cx="1979612" cy="129540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79388" y="4545259"/>
            <a:ext cx="1979612" cy="971973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073899" y="3861048"/>
            <a:ext cx="1871663" cy="1368425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cy-GB" dirty="0"/>
          </a:p>
        </p:txBody>
      </p:sp>
      <p:sp>
        <p:nvSpPr>
          <p:cNvPr id="14346" name="AutoShape 11"/>
          <p:cNvSpPr>
            <a:spLocks noChangeArrowheads="1"/>
          </p:cNvSpPr>
          <p:nvPr/>
        </p:nvSpPr>
        <p:spPr bwMode="auto">
          <a:xfrm>
            <a:off x="6965950" y="5373216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fol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cy-GB" dirty="0"/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07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269414" y="279706"/>
            <a:ext cx="4679950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/>
              <a:t> </a:t>
            </a:r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Cywair ffurfiol, safonol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269414" y="1078096"/>
            <a:ext cx="4535487" cy="5447645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y-GB" dirty="0">
                <a:latin typeface="Calibri" charset="0"/>
                <a:ea typeface="Calibri" charset="0"/>
                <a:cs typeface="Calibri" charset="0"/>
              </a:rPr>
              <a:t>Annwyl Bennaeth</a:t>
            </a:r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Hoffwn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wneud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cais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gael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byrddau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gwyn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rhyngweithiol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adran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Fathemateg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……..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Does dim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dwywaith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nad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yw’r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adnodd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hwn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fodd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amrywio’r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dulliau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addysgu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alluogi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cyfleoedd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gyfer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ymchwiliadau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gemau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mathemategol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…….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endParaRPr lang="en-GB" i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Byddem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adran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ddiolchgar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pe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baech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rhoi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ystyriaeth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lawn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i’r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cais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fel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bod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ein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disgyblion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datblygu’n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fathemategwyr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brwd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chymwys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 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Diolch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fawr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am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eich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cydweithrediad</a:t>
            </a:r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.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 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i="1" dirty="0">
                <a:latin typeface="Calibri" charset="0"/>
                <a:ea typeface="Calibri" charset="0"/>
                <a:cs typeface="Calibri" charset="0"/>
              </a:rPr>
              <a:t>Yn </a:t>
            </a:r>
            <a:r>
              <a:rPr lang="en-GB" i="1" dirty="0" err="1">
                <a:latin typeface="Calibri" charset="0"/>
                <a:ea typeface="Calibri" charset="0"/>
                <a:cs typeface="Calibri" charset="0"/>
              </a:rPr>
              <a:t>gywir</a:t>
            </a:r>
            <a:endParaRPr lang="en-GB" dirty="0">
              <a:latin typeface="Calibri" charset="0"/>
              <a:ea typeface="Calibri" charset="0"/>
              <a:cs typeface="Calibri" charset="0"/>
            </a:endParaRPr>
          </a:p>
          <a:p>
            <a:pPr algn="ctr">
              <a:spcBef>
                <a:spcPct val="50000"/>
              </a:spcBef>
            </a:pPr>
            <a:endParaRPr lang="cy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61365" y="1232694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Agoriad a chlo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priodol</a:t>
            </a:r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7019924" y="1079414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Geirfa ac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ymadroddion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mynegi barn</a:t>
            </a:r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79388" y="2871401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Defnyddio berfau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cryno</a:t>
            </a:r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6929034" y="2318990"/>
            <a:ext cx="1979612" cy="129540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Rhesymu a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chyfleu barn</a:t>
            </a:r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79388" y="4545259"/>
            <a:ext cx="1979612" cy="971973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Elfen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berswadiol</a:t>
            </a:r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073899" y="3861048"/>
            <a:ext cx="1871663" cy="1368425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Defnyddio geirfa addysgol, bynciol</a:t>
            </a:r>
          </a:p>
        </p:txBody>
      </p:sp>
      <p:sp>
        <p:nvSpPr>
          <p:cNvPr id="14346" name="AutoShape 11"/>
          <p:cNvSpPr>
            <a:spLocks noChangeArrowheads="1"/>
          </p:cNvSpPr>
          <p:nvPr/>
        </p:nvSpPr>
        <p:spPr bwMode="auto">
          <a:xfrm>
            <a:off x="6965950" y="5373216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fol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Llythyr ffurfiol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159000" y="404813"/>
            <a:ext cx="5149304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/>
              <a:t> </a:t>
            </a:r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Cywair ...?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286000" y="1341439"/>
            <a:ext cx="4518025" cy="4955203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Gwaith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manwl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wedi’i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gynllunio’n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ofalus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Defnydd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cywir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dermau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gwyddonol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Dealltwriaeth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dda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o’r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cysyniad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gwyddonol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Canlyniadau’r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arbrawf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wedi’u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dadansoddi’n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gywir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a’u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prosesu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gan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ddefnyddio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TGCh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Targed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:  </a:t>
            </a:r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Angen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llunio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casgliad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sy’n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crynhoi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ganfyddiadau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arbrofol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79388" y="1052513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6984076" y="1700808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79388" y="2492375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6948488" y="3171340"/>
            <a:ext cx="1979612" cy="129540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79388" y="4149725"/>
            <a:ext cx="1979612" cy="1511300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019925" y="4976812"/>
            <a:ext cx="1871663" cy="1368425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Cywair iaith ar gyfer CA..?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19588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286000" y="404813"/>
            <a:ext cx="4733925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/>
              <a:t> </a:t>
            </a:r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Cywair Iaith, safonol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411413" y="1305343"/>
            <a:ext cx="4392612" cy="4955203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Gwaith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manwl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wedi’i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gynllunio’n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ofalus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Defnydd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cywir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o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dermau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gwyddonol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Dealltwriaeth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dda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o’r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cysyniad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gwyddonol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Canlyniadau’r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arbrawf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wedi’u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dadansoddi’n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gywir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a’u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prosesu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gan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ddefnyddio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TGCh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Targed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:  </a:t>
            </a:r>
            <a:endParaRPr lang="en-GB" sz="2000" b="1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&gt;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Angen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llunio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casgliad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sy’n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crynhoi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ganfyddiadau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000" b="1" i="1" dirty="0" err="1">
                <a:latin typeface="Calibri" charset="0"/>
                <a:ea typeface="Calibri" charset="0"/>
                <a:cs typeface="Calibri" charset="0"/>
              </a:rPr>
              <a:t>arbrofol</a:t>
            </a:r>
            <a:r>
              <a:rPr lang="en-GB" sz="2000" b="1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en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79388" y="1052513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Pwyntiau bwled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cryno</a:t>
            </a:r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6948488" y="1930601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Targed ar gyfer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gwelliant</a:t>
            </a:r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79388" y="2492375"/>
            <a:ext cx="1979612" cy="11525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Sylwadau pynciol</a:t>
            </a:r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7019925" y="3289132"/>
            <a:ext cx="1979612" cy="129540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Adborth</a:t>
            </a:r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79388" y="4149725"/>
            <a:ext cx="1979612" cy="1511300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Sylwadau </a:t>
            </a:r>
          </a:p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adeiladol</a:t>
            </a:r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019925" y="4905375"/>
            <a:ext cx="1871663" cy="1368425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b="1" dirty="0">
                <a:latin typeface="Calibri" charset="0"/>
                <a:ea typeface="Calibri" charset="0"/>
                <a:cs typeface="Calibri" charset="0"/>
              </a:rPr>
              <a:t>Cywair iaith ar gyfer CA..?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7443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268538" y="404813"/>
            <a:ext cx="5831854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b="1" dirty="0">
                <a:latin typeface="Calibri" charset="0"/>
                <a:ea typeface="Calibri" charset="0"/>
                <a:cs typeface="Calibri" charset="0"/>
              </a:rPr>
              <a:t>Cywair Iaith ...?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268538" y="1305342"/>
            <a:ext cx="4679950" cy="4216539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Coda’r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sbwriel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’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na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os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gweli’n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dda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phaid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â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gadal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imi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weld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taflu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sbwriel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eto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. ’Nest di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ddim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gwrando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ar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Pennaeth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gwasanaeth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bora ’ma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rhybuddio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pawb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?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Dylet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ti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fod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gwbod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felly be’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di’r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gosb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.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Dyma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rybudd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ola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’.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Ti’n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dallt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?</a:t>
            </a:r>
          </a:p>
          <a:p>
            <a:endParaRPr lang="en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42746" y="407517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7039587" y="1286235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61835" y="1598980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7110586" y="2422811"/>
            <a:ext cx="1979612" cy="100769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59686" y="2792031"/>
            <a:ext cx="1979612" cy="935459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128477" y="3727490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cy-GB" dirty="0"/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159686" y="4869160"/>
            <a:ext cx="1979612" cy="935459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7106260" y="5698000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cy-GB" dirty="0"/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196720" y="3936276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cy-GB" dirty="0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 flipV="1">
            <a:off x="7171835" y="4586770"/>
            <a:ext cx="1768187" cy="965723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y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0066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3"/>
          <p:cNvSpPr>
            <a:spLocks noChangeArrowheads="1"/>
          </p:cNvSpPr>
          <p:nvPr/>
        </p:nvSpPr>
        <p:spPr bwMode="auto">
          <a:xfrm>
            <a:off x="2286000" y="404813"/>
            <a:ext cx="5886400" cy="7207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cy-GB" sz="3300" dirty="0">
                <a:latin typeface="Calibri" charset="0"/>
                <a:ea typeface="Calibri" charset="0"/>
                <a:cs typeface="Calibri" charset="0"/>
              </a:rPr>
              <a:t>Cywair Iaith: iaith lafar naturiol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268538" y="1700213"/>
            <a:ext cx="4535487" cy="4216539"/>
          </a:xfrm>
          <a:prstGeom prst="rect">
            <a:avLst/>
          </a:prstGeom>
          <a:solidFill>
            <a:schemeClr val="accent1">
              <a:alpha val="392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Coda’r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sbwriel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’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na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os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gweli’n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dda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a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phaid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â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gadal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imi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weld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taflu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sbwriel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eto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. ’Nest di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ddim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gwrando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ar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Pennaeth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y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gwasanaeth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bora ’ma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rhybuddio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pawb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?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Dylet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ti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fod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yn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gwbod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felly be’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di’r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gosb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.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Dyma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dy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rybudd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ola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’.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Ti’n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2800" b="1" dirty="0" err="1">
                <a:latin typeface="Calibri" charset="0"/>
                <a:ea typeface="Calibri" charset="0"/>
                <a:cs typeface="Calibri" charset="0"/>
              </a:rPr>
              <a:t>dallt</a:t>
            </a:r>
            <a:r>
              <a:rPr lang="en-GB" sz="2800" b="1" dirty="0">
                <a:latin typeface="Calibri" charset="0"/>
                <a:ea typeface="Calibri" charset="0"/>
                <a:cs typeface="Calibri" charset="0"/>
              </a:rPr>
              <a:t>?</a:t>
            </a:r>
          </a:p>
          <a:p>
            <a:endParaRPr lang="en-GB" sz="1600" dirty="0"/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auto">
          <a:xfrm>
            <a:off x="142746" y="370305"/>
            <a:ext cx="1979612" cy="93503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f</a:t>
            </a:r>
            <a:r>
              <a:rPr lang="cy-GB" sz="2400" b="1">
                <a:latin typeface="Calibri" charset="0"/>
                <a:ea typeface="Calibri" charset="0"/>
                <a:cs typeface="Calibri" charset="0"/>
              </a:rPr>
              <a:t>furfiau </a:t>
            </a:r>
            <a:endParaRPr lang="cy-GB" sz="2400" b="1" dirty="0"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gorchmynnol</a:t>
            </a:r>
          </a:p>
        </p:txBody>
      </p:sp>
      <p:sp>
        <p:nvSpPr>
          <p:cNvPr id="14341" name="AutoShape 6"/>
          <p:cNvSpPr>
            <a:spLocks noChangeArrowheads="1"/>
          </p:cNvSpPr>
          <p:nvPr/>
        </p:nvSpPr>
        <p:spPr bwMode="auto">
          <a:xfrm>
            <a:off x="6967667" y="1305342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800" b="1" dirty="0">
                <a:latin typeface="Calibri" charset="0"/>
                <a:ea typeface="Calibri" charset="0"/>
                <a:cs typeface="Calibri" charset="0"/>
              </a:rPr>
              <a:t>’nest</a:t>
            </a:r>
          </a:p>
        </p:txBody>
      </p:sp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142746" y="1598980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’na</a:t>
            </a:r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7002461" y="2421771"/>
            <a:ext cx="1979612" cy="1007690"/>
          </a:xfrm>
          <a:prstGeom prst="roundRect">
            <a:avLst>
              <a:gd name="adj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gwbod</a:t>
            </a:r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159686" y="2721617"/>
            <a:ext cx="1979612" cy="935459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bora</a:t>
            </a:r>
          </a:p>
        </p:txBody>
      </p:sp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075616" y="3609265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be’</a:t>
            </a:r>
          </a:p>
        </p:txBody>
      </p:sp>
      <p:sp>
        <p:nvSpPr>
          <p:cNvPr id="2" name="Rectangle 1"/>
          <p:cNvSpPr/>
          <p:nvPr/>
        </p:nvSpPr>
        <p:spPr>
          <a:xfrm>
            <a:off x="2286000" y="13053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i="1" dirty="0"/>
          </a:p>
          <a:p>
            <a:endParaRPr lang="en-GB" dirty="0"/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159686" y="4851194"/>
            <a:ext cx="1979612" cy="935459"/>
          </a:xfrm>
          <a:prstGeom prst="roundRect">
            <a:avLst>
              <a:gd name="adj" fmla="val 16667"/>
            </a:avLst>
          </a:prstGeom>
          <a:solidFill>
            <a:schemeClr val="hlink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dallt</a:t>
            </a: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7021641" y="5520423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ola’</a:t>
            </a: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185250" y="3951880"/>
            <a:ext cx="1871663" cy="792657"/>
          </a:xfrm>
          <a:prstGeom prst="roundRect">
            <a:avLst>
              <a:gd name="adj" fmla="val 16667"/>
            </a:avLst>
          </a:prstGeom>
          <a:solidFill>
            <a:schemeClr val="tx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gadal</a:t>
            </a: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7002461" y="4502689"/>
            <a:ext cx="1979612" cy="936625"/>
          </a:xfrm>
          <a:prstGeom prst="roundRect">
            <a:avLst>
              <a:gd name="adj" fmla="val 16667"/>
            </a:avLst>
          </a:prstGeom>
          <a:solidFill>
            <a:schemeClr val="accent2">
              <a:alpha val="29019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y-GB" sz="2400" b="1" dirty="0">
                <a:latin typeface="Calibri" charset="0"/>
                <a:ea typeface="Calibri" charset="0"/>
                <a:cs typeface="Calibri" charset="0"/>
              </a:rPr>
              <a:t>tafodiaith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2913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3947"/>
            <a:ext cx="8229600" cy="1143000"/>
          </a:xfrm>
        </p:spPr>
        <p:txBody>
          <a:bodyPr/>
          <a:lstStyle/>
          <a:p>
            <a:r>
              <a:rPr lang="en-US" dirty="0"/>
              <a:t>BOD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/>
              <a:t>Mae sut rydych yn eich cyflwyno eich hun yn hynod o bwysig: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112774"/>
              </p:ext>
            </p:extLst>
          </p:nvPr>
        </p:nvGraphicFramePr>
        <p:xfrm>
          <a:off x="1187624" y="2414853"/>
          <a:ext cx="6446585" cy="35848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3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9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9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93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93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45568">
                <a:tc>
                  <a:txBody>
                    <a:bodyPr/>
                    <a:lstStyle/>
                    <a:p>
                      <a:r>
                        <a:rPr lang="cy-GB" noProof="0" dirty="0"/>
                        <a:t>Ffurf bresennol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Llafar iawn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Anffurfiol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Iaith gyfoes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Ffurfiol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568">
                <a:tc>
                  <a:txBody>
                    <a:bodyPr/>
                    <a:lstStyle/>
                    <a:p>
                      <a:r>
                        <a:rPr lang="cy-GB" noProof="0"/>
                        <a:t>Cadarnhadol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Fi 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Dw i’n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Rydw 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Rwyf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3669">
                <a:tc>
                  <a:txBody>
                    <a:bodyPr/>
                    <a:lstStyle/>
                    <a:p>
                      <a:r>
                        <a:rPr lang="cy-GB" noProof="0"/>
                        <a:t>Negyddol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Fi ddim/</a:t>
                      </a:r>
                    </a:p>
                    <a:p>
                      <a:r>
                        <a:rPr lang="cy-GB" noProof="0"/>
                        <a:t>Smo fi/Sa</a:t>
                      </a:r>
                      <a:r>
                        <a:rPr lang="cy-GB" baseline="0" noProof="0"/>
                        <a:t> i/Nagw i</a:t>
                      </a:r>
                      <a:endParaRPr lang="cy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Dw i ddim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Dydw i ddim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Nid wyf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2732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37" y="620688"/>
            <a:ext cx="8229600" cy="1143000"/>
          </a:xfrm>
        </p:spPr>
        <p:txBody>
          <a:bodyPr/>
          <a:lstStyle/>
          <a:p>
            <a:r>
              <a:rPr lang="cy-GB" dirty="0"/>
              <a:t>Roeddwn i…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74320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Ffurf (Amherffaith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Llafar iawn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Anffurfiol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Iaith gyfoes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Ffurfiol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y-GB" noProof="0"/>
                    </a:p>
                    <a:p>
                      <a:r>
                        <a:rPr lang="cy-GB" noProof="0"/>
                        <a:t>Cadarnhaol</a:t>
                      </a:r>
                    </a:p>
                    <a:p>
                      <a:endParaRPr lang="cy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O’n i’n (mynd)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Ro’n i’n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Roeddwn i’n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Yr</a:t>
                      </a:r>
                      <a:r>
                        <a:rPr lang="cy-GB" baseline="0" noProof="0" dirty="0"/>
                        <a:t> oeddwn yn</a:t>
                      </a:r>
                      <a:endParaRPr lang="cy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y-GB" noProof="0"/>
                    </a:p>
                    <a:p>
                      <a:endParaRPr lang="cy-GB" noProof="0"/>
                    </a:p>
                    <a:p>
                      <a:r>
                        <a:rPr lang="cy-GB" noProof="0"/>
                        <a:t>Negyddol</a:t>
                      </a:r>
                    </a:p>
                    <a:p>
                      <a:endParaRPr lang="cy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Nagon i’n (mynd)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Do’n i ddim 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r>
                        <a:rPr lang="cy-GB" noProof="0" dirty="0"/>
                        <a:t>Doeddwn i ddim 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  <a:p>
                      <a:endParaRPr lang="cy-GB" noProof="0" dirty="0"/>
                    </a:p>
                    <a:p>
                      <a:r>
                        <a:rPr lang="cy-GB" noProof="0" dirty="0"/>
                        <a:t>Nid oeddwn yn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9882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1143000"/>
          </a:xfrm>
        </p:spPr>
        <p:txBody>
          <a:bodyPr/>
          <a:lstStyle/>
          <a:p>
            <a:r>
              <a:rPr lang="cy-GB" dirty="0"/>
              <a:t>Sillafu Berfau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256243" y="1863775"/>
          <a:ext cx="6501806" cy="4002048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250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0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Anffurfiol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Ffurfiol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Neud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Gwneud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Bydde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Byddai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Gweles 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Gwelais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Whare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Chwarae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7008">
                <a:tc>
                  <a:txBody>
                    <a:bodyPr/>
                    <a:lstStyle/>
                    <a:p>
                      <a:r>
                        <a:rPr lang="cy-GB" noProof="0"/>
                        <a:t>Gweud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Dweud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99411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y-GB" dirty="0"/>
              <a:t>Diwedd Geiriau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92683" y="1397000"/>
          <a:ext cx="6096000" cy="111252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noProof="0" dirty="0"/>
                        <a:t>Anffurfiol ‘e’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Ffurfiol ‘ef’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Pentre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Pentref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Tre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Tref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192683" y="3961742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Anffurfiol ‘e’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Ffurfiol ‘au’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Colege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Colegau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Dyddie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Dyddiau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7646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81"/>
            <a:ext cx="8229600" cy="1143000"/>
          </a:xfrm>
        </p:spPr>
        <p:txBody>
          <a:bodyPr/>
          <a:lstStyle/>
          <a:p>
            <a:r>
              <a:rPr lang="cy-GB" dirty="0"/>
              <a:t>Y Treiglad Trwynol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   	&gt;  </a:t>
            </a:r>
            <a:r>
              <a:rPr lang="en-US" dirty="0" err="1"/>
              <a:t>nh</a:t>
            </a:r>
            <a:r>
              <a:rPr lang="en-US" dirty="0"/>
              <a:t>	</a:t>
            </a:r>
          </a:p>
          <a:p>
            <a:r>
              <a:rPr lang="en-US" dirty="0"/>
              <a:t>c	&gt; </a:t>
            </a:r>
            <a:r>
              <a:rPr lang="en-US" dirty="0" err="1"/>
              <a:t>ngh</a:t>
            </a:r>
            <a:r>
              <a:rPr lang="en-US" dirty="0"/>
              <a:t>	</a:t>
            </a:r>
          </a:p>
          <a:p>
            <a:r>
              <a:rPr lang="en-US" dirty="0"/>
              <a:t>p	&gt; </a:t>
            </a:r>
            <a:r>
              <a:rPr lang="en-US" dirty="0" err="1"/>
              <a:t>mh</a:t>
            </a:r>
            <a:r>
              <a:rPr lang="en-US" dirty="0"/>
              <a:t>	</a:t>
            </a:r>
          </a:p>
          <a:p>
            <a:r>
              <a:rPr lang="en-US" dirty="0"/>
              <a:t>b	&gt; m	</a:t>
            </a:r>
          </a:p>
          <a:p>
            <a:r>
              <a:rPr lang="en-US" dirty="0"/>
              <a:t>g	&gt; </a:t>
            </a:r>
            <a:r>
              <a:rPr lang="en-US" dirty="0" err="1"/>
              <a:t>ng</a:t>
            </a:r>
            <a:r>
              <a:rPr lang="en-US" dirty="0"/>
              <a:t>	</a:t>
            </a:r>
          </a:p>
          <a:p>
            <a:r>
              <a:rPr lang="en-US" dirty="0"/>
              <a:t>d	&gt; n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82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329"/>
            <a:ext cx="8229600" cy="1143000"/>
          </a:xfrm>
        </p:spPr>
        <p:txBody>
          <a:bodyPr/>
          <a:lstStyle/>
          <a:p>
            <a:r>
              <a:rPr lang="cy-GB" dirty="0"/>
              <a:t>Rhagenwau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92127" y="1905191"/>
          <a:ext cx="4834582" cy="3790833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417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7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5294">
                <a:tc>
                  <a:txBody>
                    <a:bodyPr/>
                    <a:lstStyle/>
                    <a:p>
                      <a:r>
                        <a:rPr lang="cy-GB" noProof="0"/>
                        <a:t>Anffurfiol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Cywir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Tad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nhad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Car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nghar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noProof="0"/>
                        <a:t>Plentyn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noProof="0"/>
                        <a:t>Fy mhlentyn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Brawd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mrawd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Dant</a:t>
                      </a:r>
                      <a:r>
                        <a:rPr lang="cy-GB" baseline="0" noProof="0"/>
                        <a:t> fi</a:t>
                      </a:r>
                      <a:endParaRPr lang="cy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nant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819">
                <a:tc>
                  <a:txBody>
                    <a:bodyPr/>
                    <a:lstStyle/>
                    <a:p>
                      <a:r>
                        <a:rPr lang="cy-GB" noProof="0"/>
                        <a:t>Gardd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ngardd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 dirty="0"/>
                        <a:t>Hefyd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y-GB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Mam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/>
                        <a:t>Fy mam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y-GB" noProof="0"/>
                        <a:t>Llaw 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/>
                        <a:t>Fy llaw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70257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/>
            <a:r>
              <a:rPr lang="cy-GB" dirty="0"/>
              <a:t>Geiriau i’w hosgoi</a:t>
            </a:r>
          </a:p>
        </p:txBody>
      </p:sp>
      <p:sp>
        <p:nvSpPr>
          <p:cNvPr id="4" name="Oval Callout 3"/>
          <p:cNvSpPr/>
          <p:nvPr/>
        </p:nvSpPr>
        <p:spPr>
          <a:xfrm>
            <a:off x="5809668" y="985218"/>
            <a:ext cx="2608928" cy="1256323"/>
          </a:xfrm>
          <a:prstGeom prst="wedgeEllipseCallout">
            <a:avLst/>
          </a:prstGeom>
          <a:solidFill>
            <a:srgbClr val="F4F558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>
                <a:solidFill>
                  <a:schemeClr val="tx1"/>
                </a:solidFill>
              </a:rPr>
              <a:t>actually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268760"/>
            <a:ext cx="2938798" cy="1119530"/>
          </a:xfrm>
          <a:prstGeom prst="wedgeEllipseCallout">
            <a:avLst/>
          </a:prstGeom>
          <a:solidFill>
            <a:srgbClr val="76D6FF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US" dirty="0">
                <a:solidFill>
                  <a:schemeClr val="tx1"/>
                </a:solidFill>
              </a:rPr>
              <a:t>So!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5940152" y="4596406"/>
            <a:ext cx="2498135" cy="1145341"/>
          </a:xfrm>
          <a:prstGeom prst="wedgeEllipseCallou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Just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448098" y="2466515"/>
            <a:ext cx="2719559" cy="1228710"/>
          </a:xfrm>
          <a:prstGeom prst="wedgeEllipseCallout">
            <a:avLst/>
          </a:prstGeom>
          <a:solidFill>
            <a:srgbClr val="FF85FF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Really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971600" y="4339038"/>
            <a:ext cx="2940437" cy="1359403"/>
          </a:xfrm>
          <a:prstGeom prst="wedgeEllipseCallout">
            <a:avLst/>
          </a:prstGeom>
          <a:solidFill>
            <a:srgbClr val="73FB79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Basically!</a:t>
            </a:r>
          </a:p>
        </p:txBody>
      </p:sp>
    </p:spTree>
    <p:extLst>
      <p:ext uri="{BB962C8B-B14F-4D97-AF65-F5344CB8AC3E}">
        <p14:creationId xmlns:p14="http://schemas.microsoft.com/office/powerpoint/2010/main" val="2539392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7F49CD5-C9CE-A24C-A242-BE1E68284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1138"/>
            <a:ext cx="3394720" cy="4525962"/>
          </a:xfrm>
        </p:spPr>
        <p:txBody>
          <a:bodyPr/>
          <a:lstStyle/>
          <a:p>
            <a:r>
              <a:rPr lang="en-US" dirty="0" err="1"/>
              <a:t>Addaswch</a:t>
            </a:r>
            <a:r>
              <a:rPr lang="en-US" dirty="0"/>
              <a:t> y </a:t>
            </a:r>
            <a:r>
              <a:rPr lang="en-US" dirty="0" err="1"/>
              <a:t>ddau</a:t>
            </a:r>
            <a:r>
              <a:rPr lang="en-US" dirty="0"/>
              <a:t> </a:t>
            </a:r>
            <a:r>
              <a:rPr lang="en-US" dirty="0" err="1"/>
              <a:t>baragraff</a:t>
            </a:r>
            <a:r>
              <a:rPr lang="en-US" dirty="0"/>
              <a:t> </a:t>
            </a:r>
            <a:r>
              <a:rPr lang="en-US" dirty="0" err="1"/>
              <a:t>canlynol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lafar</a:t>
            </a:r>
            <a:r>
              <a:rPr lang="en-US" dirty="0"/>
              <a:t> a </a:t>
            </a:r>
            <a:r>
              <a:rPr lang="en-US" dirty="0" err="1"/>
              <a:t>geir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Llyfr</a:t>
            </a:r>
            <a:r>
              <a:rPr lang="en-US" dirty="0"/>
              <a:t> </a:t>
            </a:r>
            <a:r>
              <a:rPr lang="en-US" dirty="0" err="1"/>
              <a:t>Glas</a:t>
            </a:r>
            <a:r>
              <a:rPr lang="en-US" dirty="0"/>
              <a:t> Nebo I </a:t>
            </a:r>
            <a:r>
              <a:rPr lang="en-US" dirty="0" err="1"/>
              <a:t>iaith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mewn</a:t>
            </a:r>
            <a:r>
              <a:rPr lang="en-US" dirty="0"/>
              <a:t> </a:t>
            </a:r>
            <a:r>
              <a:rPr lang="en-US" dirty="0" err="1"/>
              <a:t>cywair</a:t>
            </a:r>
            <a:r>
              <a:rPr lang="en-US" dirty="0"/>
              <a:t> </a:t>
            </a:r>
            <a:r>
              <a:rPr lang="en-US" dirty="0" err="1"/>
              <a:t>ffurfiol</a:t>
            </a:r>
            <a:r>
              <a:rPr lang="en-US" dirty="0"/>
              <a:t>/</a:t>
            </a:r>
            <a:r>
              <a:rPr lang="en-US" dirty="0" err="1"/>
              <a:t>lenyddol</a:t>
            </a:r>
            <a:r>
              <a:rPr lang="en-US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2D426F8-C989-BF43-9D5C-CDC2BCDED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Llyfr</a:t>
            </a:r>
            <a:r>
              <a:rPr lang="en-US" dirty="0"/>
              <a:t> </a:t>
            </a:r>
            <a:r>
              <a:rPr lang="en-US" dirty="0" err="1"/>
              <a:t>Glas</a:t>
            </a:r>
            <a:r>
              <a:rPr lang="en-US" dirty="0"/>
              <a:t> Nebo, Manon </a:t>
            </a:r>
            <a:r>
              <a:rPr lang="en-US" dirty="0" err="1"/>
              <a:t>Steffan</a:t>
            </a:r>
            <a:r>
              <a:rPr lang="en-US" dirty="0"/>
              <a:t> Ros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2B520-49D4-A74B-A327-1419EC6EF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6491" y="1417638"/>
            <a:ext cx="4563687" cy="496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276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7F49CD5-C9CE-A24C-A242-BE1E68284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1138"/>
            <a:ext cx="3394720" cy="4525962"/>
          </a:xfrm>
        </p:spPr>
        <p:txBody>
          <a:bodyPr/>
          <a:lstStyle/>
          <a:p>
            <a:r>
              <a:rPr lang="en-US" dirty="0"/>
              <a:t>Felly </a:t>
            </a:r>
            <a:r>
              <a:rPr lang="en-US" dirty="0" err="1"/>
              <a:t>cofiwch</a:t>
            </a:r>
            <a:r>
              <a:rPr lang="en-US" dirty="0"/>
              <a:t> </a:t>
            </a:r>
            <a:r>
              <a:rPr lang="en-US" dirty="0" err="1"/>
              <a:t>gynnwys</a:t>
            </a:r>
            <a:r>
              <a:rPr lang="en-US" dirty="0"/>
              <a:t>:</a:t>
            </a:r>
          </a:p>
          <a:p>
            <a:r>
              <a:rPr lang="en-US" dirty="0" err="1"/>
              <a:t>Berfau</a:t>
            </a:r>
            <a:r>
              <a:rPr lang="en-US" dirty="0"/>
              <a:t> </a:t>
            </a:r>
            <a:r>
              <a:rPr lang="en-US" dirty="0" err="1"/>
              <a:t>Cryno</a:t>
            </a:r>
            <a:endParaRPr lang="en-US" dirty="0"/>
          </a:p>
          <a:p>
            <a:r>
              <a:rPr lang="en-US" dirty="0" err="1"/>
              <a:t>Ffurfiau</a:t>
            </a:r>
            <a:r>
              <a:rPr lang="en-US" dirty="0"/>
              <a:t> </a:t>
            </a:r>
            <a:r>
              <a:rPr lang="en-US" dirty="0" err="1"/>
              <a:t>cyflawn</a:t>
            </a:r>
            <a:r>
              <a:rPr lang="en-US" dirty="0"/>
              <a:t> </a:t>
            </a:r>
            <a:r>
              <a:rPr lang="en-US" dirty="0" err="1"/>
              <a:t>geiriau</a:t>
            </a:r>
            <a:endParaRPr lang="en-US" dirty="0"/>
          </a:p>
          <a:p>
            <a:r>
              <a:rPr lang="en-US" dirty="0" err="1"/>
              <a:t>Sillafu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ffurfiol</a:t>
            </a:r>
            <a:endParaRPr lang="en-US" dirty="0"/>
          </a:p>
          <a:p>
            <a:r>
              <a:rPr lang="en-US" dirty="0" err="1"/>
              <a:t>Ychwanegu’r</a:t>
            </a:r>
            <a:r>
              <a:rPr lang="en-US" dirty="0"/>
              <a:t> </a:t>
            </a:r>
            <a:r>
              <a:rPr lang="en-US" dirty="0" err="1"/>
              <a:t>Negydd</a:t>
            </a:r>
            <a:r>
              <a:rPr lang="en-US" dirty="0"/>
              <a:t> ‘Ni’, er </a:t>
            </a:r>
            <a:r>
              <a:rPr lang="en-US" dirty="0" err="1"/>
              <a:t>enghraifft</a:t>
            </a:r>
            <a:r>
              <a:rPr lang="en-US" dirty="0"/>
              <a:t>, </a:t>
            </a:r>
            <a:r>
              <a:rPr lang="en-US" dirty="0" err="1"/>
              <a:t>lle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angen</a:t>
            </a:r>
            <a:r>
              <a:rPr lang="en-US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2D426F8-C989-BF43-9D5C-CDC2BCDED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Llyfr</a:t>
            </a:r>
            <a:r>
              <a:rPr lang="en-US" dirty="0"/>
              <a:t> </a:t>
            </a:r>
            <a:r>
              <a:rPr lang="en-US" dirty="0" err="1"/>
              <a:t>Glas</a:t>
            </a:r>
            <a:r>
              <a:rPr lang="en-US" dirty="0"/>
              <a:t> Nebo, Manon </a:t>
            </a:r>
            <a:r>
              <a:rPr lang="en-US" dirty="0" err="1"/>
              <a:t>Steffan</a:t>
            </a:r>
            <a:r>
              <a:rPr lang="en-US" dirty="0"/>
              <a:t> Ros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2B520-49D4-A74B-A327-1419EC6EF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6491" y="1417638"/>
            <a:ext cx="4563687" cy="496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415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7F49CD5-C9CE-A24C-A242-BE1E682844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2400" dirty="0"/>
              <a:t>Ma Mam yn deud mai sgwennu fa’ma ydi’r ffor’ ora rŵan. Achos fod ganddi hi ddim mynadd i ’nysgu i, dwi’n meddwl, dim mynadd neu ddim egni. Dwi’m yn siŵr pa un, neu os oes ’na wahaniaeth.</a:t>
            </a:r>
            <a:endParaRPr lang="en-GB" sz="2400" dirty="0"/>
          </a:p>
          <a:p>
            <a:r>
              <a:rPr lang="cy-GB" sz="2400" dirty="0"/>
              <a:t> </a:t>
            </a:r>
            <a:endParaRPr lang="en-GB" sz="2400" dirty="0"/>
          </a:p>
          <a:p>
            <a:r>
              <a:rPr lang="cy-GB" sz="2400" dirty="0"/>
              <a:t>Fedra i ddim cofio gweddill y sgwrs, dim ond fod normalrwydd afiach wedi’n meddiannu ni oll. Na, doedd dim angen i mi ddeffro Siôn i ffarwelio â nhw ond roedd Mr Thorpe yn dymuno iddo gael ei holl dŵls o’r sied. Na, ddylwn i ddim dod allan i godi llaw ar y car. Roedd yr injan yn rhedeg yn barod, a doedd neb eisiau gwneud ffỳs.</a:t>
            </a:r>
            <a:endParaRPr lang="en-GB" sz="2400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2D426F8-C989-BF43-9D5C-CDC2BCDED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Llyfr</a:t>
            </a:r>
            <a:r>
              <a:rPr lang="en-US" dirty="0"/>
              <a:t> </a:t>
            </a:r>
            <a:r>
              <a:rPr lang="en-US" dirty="0" err="1"/>
              <a:t>Glas</a:t>
            </a:r>
            <a:r>
              <a:rPr lang="en-US" dirty="0"/>
              <a:t> Nebo, Manon </a:t>
            </a:r>
            <a:r>
              <a:rPr lang="en-US" dirty="0" err="1"/>
              <a:t>Steffan</a:t>
            </a:r>
            <a:r>
              <a:rPr lang="en-US" dirty="0"/>
              <a:t> Ros</a:t>
            </a:r>
          </a:p>
        </p:txBody>
      </p:sp>
    </p:spTree>
    <p:extLst>
      <p:ext uri="{BB962C8B-B14F-4D97-AF65-F5344CB8AC3E}">
        <p14:creationId xmlns:p14="http://schemas.microsoft.com/office/powerpoint/2010/main" val="4835473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 2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230CAE"/>
      </a:accent2>
      <a:accent3>
        <a:srgbClr val="FFFFFF"/>
      </a:accent3>
      <a:accent4>
        <a:srgbClr val="000000"/>
      </a:accent4>
      <a:accent5>
        <a:srgbClr val="E6B1AB"/>
      </a:accent5>
      <a:accent6>
        <a:srgbClr val="1F0A9D"/>
      </a:accent6>
      <a:hlink>
        <a:srgbClr val="CC9900"/>
      </a:hlink>
      <a:folHlink>
        <a:srgbClr val="96A9A9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>
    <a:extraClrScheme>
      <a:clrScheme name="Concourse 1">
        <a:dk1>
          <a:srgbClr val="000000"/>
        </a:dk1>
        <a:lt1>
          <a:srgbClr val="FFFFFF"/>
        </a:lt1>
        <a:dk2>
          <a:srgbClr val="696464"/>
        </a:dk2>
        <a:lt2>
          <a:srgbClr val="E9E5DC"/>
        </a:lt2>
        <a:accent1>
          <a:srgbClr val="D34817"/>
        </a:accent1>
        <a:accent2>
          <a:srgbClr val="9B2D1F"/>
        </a:accent2>
        <a:accent3>
          <a:srgbClr val="FFFFFF"/>
        </a:accent3>
        <a:accent4>
          <a:srgbClr val="000000"/>
        </a:accent4>
        <a:accent5>
          <a:srgbClr val="E6B1AB"/>
        </a:accent5>
        <a:accent6>
          <a:srgbClr val="8C281B"/>
        </a:accent6>
        <a:hlink>
          <a:srgbClr val="CC9900"/>
        </a:hlink>
        <a:folHlink>
          <a:srgbClr val="96A9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urse 2">
        <a:dk1>
          <a:srgbClr val="000000"/>
        </a:dk1>
        <a:lt1>
          <a:srgbClr val="FFFFFF"/>
        </a:lt1>
        <a:dk2>
          <a:srgbClr val="696464"/>
        </a:dk2>
        <a:lt2>
          <a:srgbClr val="E9E5DC"/>
        </a:lt2>
        <a:accent1>
          <a:srgbClr val="D34817"/>
        </a:accent1>
        <a:accent2>
          <a:srgbClr val="230CAE"/>
        </a:accent2>
        <a:accent3>
          <a:srgbClr val="FFFFFF"/>
        </a:accent3>
        <a:accent4>
          <a:srgbClr val="000000"/>
        </a:accent4>
        <a:accent5>
          <a:srgbClr val="E6B1AB"/>
        </a:accent5>
        <a:accent6>
          <a:srgbClr val="1F0A9D"/>
        </a:accent6>
        <a:hlink>
          <a:srgbClr val="CC9900"/>
        </a:hlink>
        <a:folHlink>
          <a:srgbClr val="96A9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5308</TotalTime>
  <Words>1400</Words>
  <Application>Microsoft Macintosh PowerPoint</Application>
  <PresentationFormat>On-screen Show (4:3)</PresentationFormat>
  <Paragraphs>308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Bauhaus 93</vt:lpstr>
      <vt:lpstr>Calibri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Pa mor addas ...?</vt:lpstr>
      <vt:lpstr>Uned 1: Cywair Iaith</vt:lpstr>
      <vt:lpstr>Sut byddech chi’n siarad mewn sefyllfa benodol?</vt:lpstr>
      <vt:lpstr>PowerPoint Presentation</vt:lpstr>
      <vt:lpstr>Iaith Gywir?</vt:lpstr>
      <vt:lpstr>cywair iaith   cywair iaith  cywair iaith   cywair iaith  cywair iaith</vt:lpstr>
      <vt:lpstr>Cywair Iaith</vt:lpstr>
      <vt:lpstr>Mathau o iaith</vt:lpstr>
      <vt:lpstr>PowerPoint Presentation</vt:lpstr>
      <vt:lpstr>PowerPoint Presentation</vt:lpstr>
      <vt:lpstr>Beth sy’n addas ar gyfer dosbarth?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BOD</vt:lpstr>
      <vt:lpstr>Roeddwn i…</vt:lpstr>
      <vt:lpstr>Sillafu Berfau</vt:lpstr>
      <vt:lpstr>Diwedd Geiriau</vt:lpstr>
      <vt:lpstr>Y Treiglad Trwynol</vt:lpstr>
      <vt:lpstr>Rhagenwau</vt:lpstr>
      <vt:lpstr>Geiriau i’w hosgoi</vt:lpstr>
      <vt:lpstr>Llyfr Glas Nebo, Manon Steffan Ros</vt:lpstr>
      <vt:lpstr>Llyfr Glas Nebo, Manon Steffan Ros</vt:lpstr>
      <vt:lpstr>Llyfr Glas Nebo, Manon Steffan Ros</vt:lpstr>
    </vt:vector>
  </TitlesOfParts>
  <Company>wcbc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Ysgrifennu deialog</dc:title>
  <dc:creator>ymll</dc:creator>
  <cp:lastModifiedBy>Helen Phillips</cp:lastModifiedBy>
  <cp:revision>77</cp:revision>
  <cp:lastPrinted>2016-08-29T12:28:44Z</cp:lastPrinted>
  <dcterms:created xsi:type="dcterms:W3CDTF">2012-06-15T08:20:52Z</dcterms:created>
  <dcterms:modified xsi:type="dcterms:W3CDTF">2023-02-02T10:46:11Z</dcterms:modified>
</cp:coreProperties>
</file>