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61" r:id="rId9"/>
    <p:sldId id="260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13B8-8E71-4EE9-9F75-18F6EC516C33}" type="datetimeFigureOut">
              <a:rPr lang="en-GB" smtClean="0"/>
              <a:t>31/03/2015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C89BA-1237-4B2A-95D9-F43C452F77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13B8-8E71-4EE9-9F75-18F6EC516C33}" type="datetimeFigureOut">
              <a:rPr lang="en-GB" smtClean="0"/>
              <a:t>31/03/2015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C89BA-1237-4B2A-95D9-F43C452F77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13B8-8E71-4EE9-9F75-18F6EC516C33}" type="datetimeFigureOut">
              <a:rPr lang="en-GB" smtClean="0"/>
              <a:t>31/03/2015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C89BA-1237-4B2A-95D9-F43C452F77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13B8-8E71-4EE9-9F75-18F6EC516C33}" type="datetimeFigureOut">
              <a:rPr lang="en-GB" smtClean="0"/>
              <a:t>31/03/2015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C89BA-1237-4B2A-95D9-F43C452F77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13B8-8E71-4EE9-9F75-18F6EC516C33}" type="datetimeFigureOut">
              <a:rPr lang="en-GB" smtClean="0"/>
              <a:t>31/03/2015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C89BA-1237-4B2A-95D9-F43C452F77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13B8-8E71-4EE9-9F75-18F6EC516C33}" type="datetimeFigureOut">
              <a:rPr lang="en-GB" smtClean="0"/>
              <a:t>31/03/2015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C89BA-1237-4B2A-95D9-F43C452F77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13B8-8E71-4EE9-9F75-18F6EC516C33}" type="datetimeFigureOut">
              <a:rPr lang="en-GB" smtClean="0"/>
              <a:t>31/03/2015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C89BA-1237-4B2A-95D9-F43C452F77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13B8-8E71-4EE9-9F75-18F6EC516C33}" type="datetimeFigureOut">
              <a:rPr lang="en-GB" smtClean="0"/>
              <a:t>31/03/2015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C89BA-1237-4B2A-95D9-F43C452F77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13B8-8E71-4EE9-9F75-18F6EC516C33}" type="datetimeFigureOut">
              <a:rPr lang="en-GB" smtClean="0"/>
              <a:t>31/03/2015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C89BA-1237-4B2A-95D9-F43C452F77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13B8-8E71-4EE9-9F75-18F6EC516C33}" type="datetimeFigureOut">
              <a:rPr lang="en-GB" smtClean="0"/>
              <a:t>31/03/2015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C89BA-1237-4B2A-95D9-F43C452F77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13B8-8E71-4EE9-9F75-18F6EC516C33}" type="datetimeFigureOut">
              <a:rPr lang="en-GB" smtClean="0"/>
              <a:t>31/03/2015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C89BA-1237-4B2A-95D9-F43C452F77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A13B8-8E71-4EE9-9F75-18F6EC516C33}" type="datetimeFigureOut">
              <a:rPr lang="en-GB" smtClean="0"/>
              <a:t>31/03/2015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C89BA-1237-4B2A-95D9-F43C452F77C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Electrical Machines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DC Motor Overview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power flow in automobi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045468"/>
            <a:ext cx="3333750" cy="20955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5508104" y="1052736"/>
            <a:ext cx="30963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The stator is a permanent magnet and provides a constant magnetic field. The armature, which is the rotating part, is a simple coil. </a:t>
            </a:r>
            <a:endParaRPr lang="en-GB" dirty="0"/>
          </a:p>
        </p:txBody>
      </p:sp>
      <p:pic>
        <p:nvPicPr>
          <p:cNvPr id="5124" name="Picture 4" descr="power flow in automobil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758530"/>
            <a:ext cx="3352800" cy="2190750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5580112" y="3212976"/>
            <a:ext cx="324036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The armature is connected to a DC power source through a pair of </a:t>
            </a:r>
            <a:r>
              <a:rPr lang="en-GB" dirty="0" err="1" smtClean="0"/>
              <a:t>commutator</a:t>
            </a:r>
            <a:r>
              <a:rPr lang="en-GB" dirty="0" smtClean="0"/>
              <a:t> rings. When the current flows through the coil an electromagnetic force is induced on it according to the </a:t>
            </a:r>
            <a:r>
              <a:rPr lang="en-GB" i="1" dirty="0" smtClean="0"/>
              <a:t>Lorentz law</a:t>
            </a:r>
            <a:r>
              <a:rPr lang="en-GB" dirty="0" smtClean="0"/>
              <a:t>, so the coil will start to rotate. The force induced due to the electromagnetic induction is shown using 'red arrows' in the Fig.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611560" y="548680"/>
            <a:ext cx="1202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 smtClean="0"/>
              <a:t>DC Motors</a:t>
            </a:r>
            <a:endParaRPr lang="en-GB" b="1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11560" y="548680"/>
            <a:ext cx="1202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 smtClean="0"/>
              <a:t>DC Motors</a:t>
            </a:r>
            <a:endParaRPr lang="en-GB" b="1" u="sng" dirty="0"/>
          </a:p>
        </p:txBody>
      </p:sp>
      <p:sp>
        <p:nvSpPr>
          <p:cNvPr id="9" name="Rectangle 8"/>
          <p:cNvSpPr/>
          <p:nvPr/>
        </p:nvSpPr>
        <p:spPr>
          <a:xfrm>
            <a:off x="827584" y="4005064"/>
            <a:ext cx="788436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As the coil rotates, the </a:t>
            </a:r>
            <a:r>
              <a:rPr lang="en-GB" dirty="0" err="1" smtClean="0"/>
              <a:t>commutator</a:t>
            </a:r>
            <a:r>
              <a:rPr lang="en-GB" dirty="0" smtClean="0"/>
              <a:t> rings connect with the power source of opposite polarity. As a result, on the left side of the coil the electricity will always flow ‘away ‘and on the right side , electricity will always flow ‘towards ‘. This ensures that the torque action is also in the same direction throughout the motion, so the coil will continue rotating.</a:t>
            </a:r>
            <a:endParaRPr lang="en-GB" dirty="0"/>
          </a:p>
        </p:txBody>
      </p:sp>
      <p:pic>
        <p:nvPicPr>
          <p:cNvPr id="10242" name="Picture 2" descr="power flow in automobi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268760"/>
            <a:ext cx="5400675" cy="21050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11560" y="548680"/>
            <a:ext cx="1202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 smtClean="0"/>
              <a:t>DC Motors</a:t>
            </a:r>
            <a:endParaRPr lang="en-GB" b="1" u="sng" dirty="0"/>
          </a:p>
        </p:txBody>
      </p:sp>
      <p:pic>
        <p:nvPicPr>
          <p:cNvPr id="11266" name="Picture 2" descr="power flow in automobi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980728"/>
            <a:ext cx="3409950" cy="2286001"/>
          </a:xfrm>
          <a:prstGeom prst="rect">
            <a:avLst/>
          </a:prstGeom>
          <a:noFill/>
        </p:spPr>
      </p:pic>
      <p:pic>
        <p:nvPicPr>
          <p:cNvPr id="11268" name="Picture 4" descr="power flow in automobil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789040"/>
            <a:ext cx="4229100" cy="2190750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5508104" y="692696"/>
            <a:ext cx="320384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Improving the Torque action</a:t>
            </a:r>
          </a:p>
          <a:p>
            <a:r>
              <a:rPr lang="en-GB" dirty="0" smtClean="0"/>
              <a:t>But if you observe the torque action on the coil closely, you will notice that, when the coil is nearly perpendicular to the magnetic flux, the torque action nears zero.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508104" y="2996952"/>
            <a:ext cx="331236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As a result there will be irregular motion of the rotor, if you run such a DC motor. Here is the trick to overcome this problem! Add one more loop to the rotor, with a separate </a:t>
            </a:r>
            <a:r>
              <a:rPr lang="en-GB" dirty="0" err="1" smtClean="0"/>
              <a:t>commutator</a:t>
            </a:r>
            <a:r>
              <a:rPr lang="en-GB" dirty="0" smtClean="0"/>
              <a:t> pair for it. In this arrangement when the first loop is in the vertical position, the second loop will be connected to the power source. So a motive force is always present in the system.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11560" y="548680"/>
            <a:ext cx="1202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 smtClean="0"/>
              <a:t>DC Motors</a:t>
            </a:r>
            <a:endParaRPr lang="en-GB" b="1" u="sng" dirty="0"/>
          </a:p>
        </p:txBody>
      </p:sp>
      <p:pic>
        <p:nvPicPr>
          <p:cNvPr id="12290" name="Picture 2" descr="power flow in automobi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36476" y="1429891"/>
            <a:ext cx="6819900" cy="2143125"/>
          </a:xfrm>
          <a:prstGeom prst="rect">
            <a:avLst/>
          </a:prstGeom>
          <a:noFill/>
        </p:spPr>
      </p:pic>
      <p:sp>
        <p:nvSpPr>
          <p:cNvPr id="11" name="Rectangle 10"/>
          <p:cNvSpPr/>
          <p:nvPr/>
        </p:nvSpPr>
        <p:spPr>
          <a:xfrm>
            <a:off x="899592" y="4149080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Moreover, the more such loops, the smoother will be the motor rotation. In a practical motor, the armature loops are fitted inside slots of highly permeable steel layers. This will enhance magnetic flux interaction. Spring loaded </a:t>
            </a:r>
            <a:r>
              <a:rPr lang="en-GB" dirty="0" err="1" smtClean="0"/>
              <a:t>commutator</a:t>
            </a:r>
            <a:r>
              <a:rPr lang="en-GB" dirty="0" smtClean="0"/>
              <a:t> brushes help to maintain contact with the power source. 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11560" y="548680"/>
            <a:ext cx="1202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 smtClean="0"/>
              <a:t>DC Motors</a:t>
            </a:r>
            <a:endParaRPr lang="en-GB" b="1" u="sng" dirty="0"/>
          </a:p>
        </p:txBody>
      </p:sp>
      <p:sp>
        <p:nvSpPr>
          <p:cNvPr id="5" name="Rectangle 4"/>
          <p:cNvSpPr/>
          <p:nvPr/>
        </p:nvSpPr>
        <p:spPr>
          <a:xfrm>
            <a:off x="899592" y="1268760"/>
            <a:ext cx="75608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Use of Electromagnet</a:t>
            </a:r>
          </a:p>
          <a:p>
            <a:r>
              <a:rPr lang="en-GB" dirty="0" smtClean="0"/>
              <a:t>A permanent magnet stator pole is used only for very small DC motors. Most often an electromagnet is used; the field coil of the electromagnet is powered from the same DC source.</a:t>
            </a:r>
            <a:endParaRPr lang="en-GB" dirty="0"/>
          </a:p>
        </p:txBody>
      </p:sp>
      <p:pic>
        <p:nvPicPr>
          <p:cNvPr id="22530" name="Picture 2" descr="power flow in automobi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852936"/>
            <a:ext cx="3168352" cy="28373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11560" y="548680"/>
            <a:ext cx="1202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 smtClean="0"/>
              <a:t>DC Motors</a:t>
            </a:r>
            <a:endParaRPr lang="en-GB" b="1" u="sng" dirty="0"/>
          </a:p>
        </p:txBody>
      </p:sp>
      <p:sp>
        <p:nvSpPr>
          <p:cNvPr id="6" name="Rectangle 5"/>
          <p:cNvSpPr/>
          <p:nvPr/>
        </p:nvSpPr>
        <p:spPr>
          <a:xfrm>
            <a:off x="755576" y="1268760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Shunt &amp; Series Motors</a:t>
            </a:r>
          </a:p>
          <a:p>
            <a:r>
              <a:rPr lang="en-GB" dirty="0" smtClean="0"/>
              <a:t>The field coils can be connected to the rotor windings in 2 different ways; parallel or series. This results into 2 different kinds of DC motor constructions; a shunt and a series motors. </a:t>
            </a:r>
            <a:endParaRPr lang="en-GB" dirty="0"/>
          </a:p>
        </p:txBody>
      </p:sp>
      <p:pic>
        <p:nvPicPr>
          <p:cNvPr id="23554" name="Picture 2" descr="power flow in automobi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717032"/>
            <a:ext cx="7172325" cy="2190750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755576" y="2564904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series wound </a:t>
            </a:r>
            <a:r>
              <a:rPr lang="en-GB" dirty="0" smtClean="0"/>
              <a:t>motor has good starting torque, but its speed drops drastically with the load. This nature is shown in the Fig.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1560" y="1196752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shunt motor </a:t>
            </a:r>
            <a:r>
              <a:rPr lang="en-GB" dirty="0" smtClean="0"/>
              <a:t>has a low starting torque, but it is able to run almost at a constant speed, irrespective of the load acting on the motor. This is an attractive operation characteristic of a shunt wound motor, the nature of the speed-torque variation is shown in the Fig.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611560" y="548680"/>
            <a:ext cx="1202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 smtClean="0"/>
              <a:t>DC Motors</a:t>
            </a:r>
            <a:endParaRPr lang="en-GB" b="1" u="sng" dirty="0"/>
          </a:p>
        </p:txBody>
      </p:sp>
      <p:pic>
        <p:nvPicPr>
          <p:cNvPr id="1026" name="Picture 2" descr="power flow in automobi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3" y="3036446"/>
            <a:ext cx="4680521" cy="1791215"/>
          </a:xfrm>
          <a:prstGeom prst="rect">
            <a:avLst/>
          </a:prstGeom>
          <a:noFill/>
        </p:spPr>
      </p:pic>
      <p:pic>
        <p:nvPicPr>
          <p:cNvPr id="1028" name="Picture 4" descr="power flow in automobil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964160"/>
            <a:ext cx="2867025" cy="1905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1560" y="548680"/>
            <a:ext cx="1202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 smtClean="0"/>
              <a:t>DC Motors</a:t>
            </a:r>
            <a:endParaRPr lang="en-GB" b="1" u="sng" dirty="0"/>
          </a:p>
        </p:txBody>
      </p:sp>
      <p:sp>
        <p:nvSpPr>
          <p:cNvPr id="3" name="Rectangle 2"/>
          <p:cNvSpPr/>
          <p:nvPr/>
        </p:nvSpPr>
        <p:spPr>
          <a:xfrm>
            <a:off x="683568" y="1196752"/>
            <a:ext cx="691276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Back </a:t>
            </a:r>
            <a:r>
              <a:rPr lang="en-GB" b="1" dirty="0"/>
              <a:t>E.M.F</a:t>
            </a:r>
          </a:p>
          <a:p>
            <a:r>
              <a:rPr lang="en-GB" dirty="0" smtClean="0"/>
              <a:t>Unlike the other electrical machines D.C motors exhibit a unique characteristic; the production of back EMF . A rotating loop in magnetic field will produce an EMF according to the principle of electromagnetic induction.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83568" y="2748984"/>
            <a:ext cx="439248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The case of rotating armature loops is also the same. An internal EMF will be induced that opposes the applied input voltage. The back EMF reduces armature current by a large amount. Back EMF is proportional to the speed of the rotor. At the starting of the motor, back EMF is too low, thus the armature current becomes too high , leading to burnout of the rotor. Thus a proper starting mechanism that controls the applied input voltage is necessary in large D.C motors.</a:t>
            </a:r>
            <a:endParaRPr lang="en-GB" dirty="0"/>
          </a:p>
        </p:txBody>
      </p:sp>
      <p:pic>
        <p:nvPicPr>
          <p:cNvPr id="2050" name="Picture 2" descr="power flow in automobi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924944"/>
            <a:ext cx="3222104" cy="26313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642</Words>
  <Application>Microsoft Office PowerPoint</Application>
  <PresentationFormat>On-screen Show (4:3)</PresentationFormat>
  <Paragraphs>26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Electrical Machines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Electrical Machines</dc:title>
  <dc:creator>fad-pc</dc:creator>
  <cp:lastModifiedBy>fad-pc</cp:lastModifiedBy>
  <cp:revision>4</cp:revision>
  <dcterms:created xsi:type="dcterms:W3CDTF">2015-03-31T08:16:13Z</dcterms:created>
  <dcterms:modified xsi:type="dcterms:W3CDTF">2015-03-31T08:42:26Z</dcterms:modified>
</cp:coreProperties>
</file>