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57" r:id="rId3"/>
    <p:sldId id="271" r:id="rId4"/>
    <p:sldId id="269" r:id="rId5"/>
    <p:sldId id="287" r:id="rId6"/>
    <p:sldId id="288" r:id="rId7"/>
    <p:sldId id="278" r:id="rId8"/>
    <p:sldId id="270" r:id="rId9"/>
    <p:sldId id="292" r:id="rId10"/>
    <p:sldId id="293" r:id="rId11"/>
    <p:sldId id="294" r:id="rId12"/>
    <p:sldId id="275" r:id="rId13"/>
    <p:sldId id="277" r:id="rId14"/>
    <p:sldId id="276" r:id="rId15"/>
    <p:sldId id="279" r:id="rId16"/>
    <p:sldId id="289" r:id="rId17"/>
    <p:sldId id="280" r:id="rId18"/>
    <p:sldId id="283" r:id="rId19"/>
    <p:sldId id="284" r:id="rId20"/>
    <p:sldId id="291" r:id="rId21"/>
    <p:sldId id="290" r:id="rId22"/>
    <p:sldId id="282" r:id="rId23"/>
    <p:sldId id="274" r:id="rId24"/>
    <p:sldId id="285" r:id="rId25"/>
    <p:sldId id="28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800A7-A361-DDED-5787-F1080EB1CF0E}" v="4" dt="2021-07-15T09:00:37.155"/>
    <p1510:client id="{ADC56503-9F30-4CDE-ADDA-A5EA0A3FF830}" v="692" dt="2021-07-15T08:49:24.191"/>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microsoft.com/office/2015/10/relationships/revisionInfo" Target="revisionInfo.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presProps" Target="presProps.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ableStyles" Target="tableStyles.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handoutMaster" Target="handoutMasters/handoutMaster1.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theme" Target="theme/theme1.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notesMaster" Target="notesMasters/notesMaster1.xml" Id="rId27" /><Relationship Type="http://schemas.openxmlformats.org/officeDocument/2006/relationships/viewProps" Target="viewProps.xml" Id="rId30" /><Relationship Type="http://schemas.openxmlformats.org/officeDocument/2006/relationships/slide" Target="slides/slide7.xml" Id="rId8"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7/15/2021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7/15/2021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2</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3</a:t>
            </a:fld>
            <a:endParaRPr lang="en-US"/>
          </a:p>
        </p:txBody>
      </p:sp>
    </p:spTree>
    <p:extLst>
      <p:ext uri="{BB962C8B-B14F-4D97-AF65-F5344CB8AC3E}">
        <p14:creationId xmlns:p14="http://schemas.microsoft.com/office/powerpoint/2010/main" val="1117806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4</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5</a:t>
            </a:fld>
            <a:endParaRPr lang="en-US"/>
          </a:p>
        </p:txBody>
      </p:sp>
    </p:spTree>
    <p:extLst>
      <p:ext uri="{BB962C8B-B14F-4D97-AF65-F5344CB8AC3E}">
        <p14:creationId xmlns:p14="http://schemas.microsoft.com/office/powerpoint/2010/main" val="86293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6</a:t>
            </a:fld>
            <a:endParaRPr lang="en-US"/>
          </a:p>
        </p:txBody>
      </p:sp>
    </p:spTree>
    <p:extLst>
      <p:ext uri="{BB962C8B-B14F-4D97-AF65-F5344CB8AC3E}">
        <p14:creationId xmlns:p14="http://schemas.microsoft.com/office/powerpoint/2010/main" val="2611382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7</a:t>
            </a:fld>
            <a:endParaRPr lang="en-US"/>
          </a:p>
        </p:txBody>
      </p:sp>
    </p:spTree>
    <p:extLst>
      <p:ext uri="{BB962C8B-B14F-4D97-AF65-F5344CB8AC3E}">
        <p14:creationId xmlns:p14="http://schemas.microsoft.com/office/powerpoint/2010/main" val="246750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8</a:t>
            </a:fld>
            <a:endParaRPr lang="en-US"/>
          </a:p>
        </p:txBody>
      </p:sp>
    </p:spTree>
    <p:extLst>
      <p:ext uri="{BB962C8B-B14F-4D97-AF65-F5344CB8AC3E}">
        <p14:creationId xmlns:p14="http://schemas.microsoft.com/office/powerpoint/2010/main" val="2149041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9</a:t>
            </a:fld>
            <a:endParaRPr lang="en-US"/>
          </a:p>
        </p:txBody>
      </p:sp>
    </p:spTree>
    <p:extLst>
      <p:ext uri="{BB962C8B-B14F-4D97-AF65-F5344CB8AC3E}">
        <p14:creationId xmlns:p14="http://schemas.microsoft.com/office/powerpoint/2010/main" val="981337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10</a:t>
            </a:fld>
            <a:endParaRPr lang="en-US"/>
          </a:p>
        </p:txBody>
      </p:sp>
    </p:spTree>
    <p:extLst>
      <p:ext uri="{BB962C8B-B14F-4D97-AF65-F5344CB8AC3E}">
        <p14:creationId xmlns:p14="http://schemas.microsoft.com/office/powerpoint/2010/main" val="607633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12</a:t>
            </a:fld>
            <a:endParaRPr lang="en-US"/>
          </a:p>
        </p:txBody>
      </p:sp>
    </p:spTree>
    <p:extLst>
      <p:ext uri="{BB962C8B-B14F-4D97-AF65-F5344CB8AC3E}">
        <p14:creationId xmlns:p14="http://schemas.microsoft.com/office/powerpoint/2010/main" val="304973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13</a:t>
            </a:fld>
            <a:endParaRPr lang="en-US"/>
          </a:p>
        </p:txBody>
      </p:sp>
    </p:spTree>
    <p:extLst>
      <p:ext uri="{BB962C8B-B14F-4D97-AF65-F5344CB8AC3E}">
        <p14:creationId xmlns:p14="http://schemas.microsoft.com/office/powerpoint/2010/main" val="3548884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14</a:t>
            </a:fld>
            <a:endParaRPr lang="en-US"/>
          </a:p>
        </p:txBody>
      </p:sp>
    </p:spTree>
    <p:extLst>
      <p:ext uri="{BB962C8B-B14F-4D97-AF65-F5344CB8AC3E}">
        <p14:creationId xmlns:p14="http://schemas.microsoft.com/office/powerpoint/2010/main" val="3382798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15</a:t>
            </a:fld>
            <a:endParaRPr lang="en-US"/>
          </a:p>
        </p:txBody>
      </p:sp>
    </p:spTree>
    <p:extLst>
      <p:ext uri="{BB962C8B-B14F-4D97-AF65-F5344CB8AC3E}">
        <p14:creationId xmlns:p14="http://schemas.microsoft.com/office/powerpoint/2010/main" val="2479617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16</a:t>
            </a:fld>
            <a:endParaRPr lang="en-US"/>
          </a:p>
        </p:txBody>
      </p:sp>
    </p:spTree>
    <p:extLst>
      <p:ext uri="{BB962C8B-B14F-4D97-AF65-F5344CB8AC3E}">
        <p14:creationId xmlns:p14="http://schemas.microsoft.com/office/powerpoint/2010/main" val="620022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17</a:t>
            </a:fld>
            <a:endParaRPr lang="en-US"/>
          </a:p>
        </p:txBody>
      </p:sp>
    </p:spTree>
    <p:extLst>
      <p:ext uri="{BB962C8B-B14F-4D97-AF65-F5344CB8AC3E}">
        <p14:creationId xmlns:p14="http://schemas.microsoft.com/office/powerpoint/2010/main" val="1252905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18</a:t>
            </a:fld>
            <a:endParaRPr lang="en-US"/>
          </a:p>
        </p:txBody>
      </p:sp>
    </p:spTree>
    <p:extLst>
      <p:ext uri="{BB962C8B-B14F-4D97-AF65-F5344CB8AC3E}">
        <p14:creationId xmlns:p14="http://schemas.microsoft.com/office/powerpoint/2010/main" val="3518573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19</a:t>
            </a:fld>
            <a:endParaRPr lang="en-US"/>
          </a:p>
        </p:txBody>
      </p:sp>
    </p:spTree>
    <p:extLst>
      <p:ext uri="{BB962C8B-B14F-4D97-AF65-F5344CB8AC3E}">
        <p14:creationId xmlns:p14="http://schemas.microsoft.com/office/powerpoint/2010/main" val="2212960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20</a:t>
            </a:fld>
            <a:endParaRPr lang="en-US"/>
          </a:p>
        </p:txBody>
      </p:sp>
    </p:spTree>
    <p:extLst>
      <p:ext uri="{BB962C8B-B14F-4D97-AF65-F5344CB8AC3E}">
        <p14:creationId xmlns:p14="http://schemas.microsoft.com/office/powerpoint/2010/main" val="34955902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21</a:t>
            </a:fld>
            <a:endParaRPr lang="en-US"/>
          </a:p>
        </p:txBody>
      </p:sp>
    </p:spTree>
    <p:extLst>
      <p:ext uri="{BB962C8B-B14F-4D97-AF65-F5344CB8AC3E}">
        <p14:creationId xmlns:p14="http://schemas.microsoft.com/office/powerpoint/2010/main" val="72166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22</a:t>
            </a:fld>
            <a:endParaRPr lang="en-US"/>
          </a:p>
        </p:txBody>
      </p:sp>
    </p:spTree>
    <p:extLst>
      <p:ext uri="{BB962C8B-B14F-4D97-AF65-F5344CB8AC3E}">
        <p14:creationId xmlns:p14="http://schemas.microsoft.com/office/powerpoint/2010/main" val="40653802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23</a:t>
            </a:fld>
            <a:endParaRPr lang="en-US"/>
          </a:p>
        </p:txBody>
      </p:sp>
    </p:spTree>
    <p:extLst>
      <p:ext uri="{BB962C8B-B14F-4D97-AF65-F5344CB8AC3E}">
        <p14:creationId xmlns:p14="http://schemas.microsoft.com/office/powerpoint/2010/main" val="4152719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24</a:t>
            </a:fld>
            <a:endParaRPr lang="en-US"/>
          </a:p>
        </p:txBody>
      </p:sp>
    </p:spTree>
    <p:extLst>
      <p:ext uri="{BB962C8B-B14F-4D97-AF65-F5344CB8AC3E}">
        <p14:creationId xmlns:p14="http://schemas.microsoft.com/office/powerpoint/2010/main" val="4038855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25</a:t>
            </a:fld>
            <a:endParaRPr lang="en-US"/>
          </a:p>
        </p:txBody>
      </p:sp>
    </p:spTree>
    <p:extLst>
      <p:ext uri="{BB962C8B-B14F-4D97-AF65-F5344CB8AC3E}">
        <p14:creationId xmlns:p14="http://schemas.microsoft.com/office/powerpoint/2010/main" val="1142235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7/15/2021</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7/15/2021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7/15/2021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7/15/2021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7/15/2021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7/15/2021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7/15/2021</a:t>
            </a:fld>
            <a:endParaRPr lang="en-US"/>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Group Presentation – Family C</a:t>
            </a:r>
          </a:p>
        </p:txBody>
      </p:sp>
      <p:sp>
        <p:nvSpPr>
          <p:cNvPr id="3" name="Subtitle 2"/>
          <p:cNvSpPr>
            <a:spLocks noGrp="1"/>
          </p:cNvSpPr>
          <p:nvPr>
            <p:ph type="subTitle" idx="1"/>
          </p:nvPr>
        </p:nvSpPr>
        <p:spPr>
          <a:xfrm>
            <a:off x="1065213" y="3108804"/>
            <a:ext cx="8362566" cy="3118576"/>
          </a:xfrm>
        </p:spPr>
        <p:txBody>
          <a:bodyPr>
            <a:normAutofit fontScale="25000" lnSpcReduction="20000"/>
          </a:bodyPr>
          <a:lstStyle/>
          <a:p>
            <a:pPr>
              <a:lnSpc>
                <a:spcPct val="170000"/>
              </a:lnSpc>
            </a:pPr>
            <a:r>
              <a:rPr lang="en-GB" sz="4800" b="1">
                <a:effectLst/>
                <a:latin typeface="Arial" panose="020B0604020202020204" pitchFamily="34" charset="0"/>
                <a:ea typeface="Times New Roman" panose="02020603050405020304" pitchFamily="18" charset="0"/>
              </a:rPr>
              <a:t>Children, Young People and Families</a:t>
            </a:r>
          </a:p>
          <a:p>
            <a:pPr>
              <a:lnSpc>
                <a:spcPct val="170000"/>
              </a:lnSpc>
            </a:pPr>
            <a:r>
              <a:rPr lang="en-GB" sz="4800" b="1">
                <a:effectLst/>
                <a:latin typeface="Arial" panose="020B0604020202020204" pitchFamily="34" charset="0"/>
                <a:ea typeface="Times New Roman" panose="02020603050405020304" pitchFamily="18" charset="0"/>
              </a:rPr>
              <a:t>BMHP5004_BIRM</a:t>
            </a:r>
          </a:p>
          <a:p>
            <a:pPr>
              <a:lnSpc>
                <a:spcPct val="170000"/>
              </a:lnSpc>
            </a:pPr>
            <a:r>
              <a:rPr lang="en-GB" sz="4800" b="1">
                <a:effectLst/>
                <a:latin typeface="Arial" panose="020B0604020202020204" pitchFamily="34" charset="0"/>
                <a:ea typeface="Times New Roman" panose="02020603050405020304" pitchFamily="18" charset="0"/>
              </a:rPr>
              <a:t>Dr </a:t>
            </a:r>
            <a:r>
              <a:rPr lang="en-GB" sz="4800" b="1" err="1">
                <a:effectLst/>
                <a:latin typeface="Arial" panose="020B0604020202020204" pitchFamily="34" charset="0"/>
                <a:ea typeface="Times New Roman" panose="02020603050405020304" pitchFamily="18" charset="0"/>
              </a:rPr>
              <a:t>Crisford</a:t>
            </a:r>
            <a:r>
              <a:rPr lang="en-GB" sz="4800" b="1">
                <a:effectLst/>
                <a:latin typeface="Arial" panose="020B0604020202020204" pitchFamily="34" charset="0"/>
                <a:ea typeface="Times New Roman" panose="02020603050405020304" pitchFamily="18" charset="0"/>
              </a:rPr>
              <a:t> </a:t>
            </a:r>
            <a:r>
              <a:rPr lang="en-GB" sz="4800" b="1" err="1">
                <a:effectLst/>
                <a:latin typeface="Arial" panose="020B0604020202020204" pitchFamily="34" charset="0"/>
                <a:ea typeface="Times New Roman" panose="02020603050405020304" pitchFamily="18" charset="0"/>
              </a:rPr>
              <a:t>Chogugudza</a:t>
            </a:r>
            <a:endParaRPr lang="en-GB" sz="4800" b="1">
              <a:effectLst/>
              <a:latin typeface="Arial" panose="020B0604020202020204" pitchFamily="34" charset="0"/>
              <a:ea typeface="Times New Roman" panose="02020603050405020304" pitchFamily="18" charset="0"/>
            </a:endParaRPr>
          </a:p>
          <a:p>
            <a:pPr>
              <a:lnSpc>
                <a:spcPct val="170000"/>
              </a:lnSpc>
            </a:pP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Natasha </a:t>
            </a:r>
            <a:r>
              <a:rPr lang="en-GB" sz="4800" b="1">
                <a:latin typeface="Arial" panose="020B0604020202020204" pitchFamily="34" charset="0"/>
                <a:ea typeface="Times New Roman" panose="02020603050405020304" pitchFamily="18" charset="0"/>
              </a:rPr>
              <a:t>Oglesby-Biggs</a:t>
            </a:r>
          </a:p>
          <a:p>
            <a:pPr marL="285750" indent="-285750">
              <a:lnSpc>
                <a:spcPct val="170000"/>
              </a:lnSpc>
              <a:buFont typeface="Arial" panose="020B0604020202020204" pitchFamily="34" charset="0"/>
              <a:buChar char="•"/>
            </a:pPr>
            <a:r>
              <a:rPr lang="en-GB" sz="4800" b="1" err="1">
                <a:effectLst/>
                <a:latin typeface="Arial" panose="020B0604020202020204" pitchFamily="34" charset="0"/>
                <a:ea typeface="Times New Roman" panose="02020603050405020304" pitchFamily="18" charset="0"/>
              </a:rPr>
              <a:t>Genine</a:t>
            </a:r>
            <a:r>
              <a:rPr lang="en-GB" sz="4800" b="1">
                <a:effectLst/>
                <a:latin typeface="Arial" panose="020B0604020202020204" pitchFamily="34" charset="0"/>
                <a:ea typeface="Times New Roman" panose="02020603050405020304" pitchFamily="18" charset="0"/>
              </a:rPr>
              <a:t> Martin</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Solomon Lopez</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Carrie </a:t>
            </a:r>
            <a:r>
              <a:rPr lang="en-GB" sz="4800" b="1" err="1">
                <a:effectLst/>
                <a:latin typeface="Arial" panose="020B0604020202020204" pitchFamily="34" charset="0"/>
                <a:ea typeface="Times New Roman" panose="02020603050405020304" pitchFamily="18" charset="0"/>
              </a:rPr>
              <a:t>Jelfs</a:t>
            </a: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Hayley Riley</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Alecia Hall</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Nilfa Katun</a:t>
            </a:r>
          </a:p>
          <a:p>
            <a:endParaRPr lang="en-GB" sz="1800" b="1">
              <a:effectLst/>
              <a:latin typeface="Arial" panose="020B0604020202020204" pitchFamily="34" charset="0"/>
              <a:ea typeface="Times New Roman" panose="02020603050405020304" pitchFamily="18" charset="0"/>
            </a:endParaRPr>
          </a:p>
          <a:p>
            <a:endParaRPr lang="en-GB" sz="1800" b="1">
              <a:latin typeface="Arial" panose="020B0604020202020204" pitchFamily="34" charset="0"/>
              <a:ea typeface="Times New Roman" panose="02020603050405020304" pitchFamily="18" charset="0"/>
            </a:endParaRPr>
          </a:p>
          <a:p>
            <a:endParaRPr lang="en-US"/>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9100" y="176784"/>
            <a:ext cx="9372600" cy="1200416"/>
          </a:xfrm>
        </p:spPr>
        <p:txBody>
          <a:bodyPr>
            <a:normAutofit/>
          </a:bodyPr>
          <a:lstStyle/>
          <a:p>
            <a:pPr algn="ctr"/>
            <a:r>
              <a:rPr lang="fr-FR" sz="4400" u="sng">
                <a:solidFill>
                  <a:schemeClr val="tx2"/>
                </a:solidFill>
              </a:rPr>
              <a:t>Introduction</a:t>
            </a:r>
            <a:endParaRPr lang="en-US" sz="4400" u="sng">
              <a:solidFill>
                <a:schemeClr val="tx2"/>
              </a:solidFill>
            </a:endParaRPr>
          </a:p>
        </p:txBody>
      </p:sp>
      <p:sp>
        <p:nvSpPr>
          <p:cNvPr id="3" name="Content Placeholder 2"/>
          <p:cNvSpPr>
            <a:spLocks noGrp="1"/>
          </p:cNvSpPr>
          <p:nvPr>
            <p:ph idx="1"/>
          </p:nvPr>
        </p:nvSpPr>
        <p:spPr>
          <a:xfrm>
            <a:off x="1519100" y="1755913"/>
            <a:ext cx="9372600" cy="4114800"/>
          </a:xfrm>
        </p:spPr>
        <p:txBody>
          <a:bodyPr/>
          <a:lstStyle/>
          <a:p>
            <a:pPr marL="45720" indent="0" algn="ctr">
              <a:lnSpc>
                <a:spcPct val="100000"/>
              </a:lnSpc>
              <a:buNone/>
            </a:pPr>
            <a:r>
              <a:rPr lang="en-GB">
                <a:solidFill>
                  <a:schemeClr val="tx2"/>
                </a:solidFill>
              </a:rPr>
              <a:t>This presentation aims to offer insight into multi agency partnerships and the work they do with families.</a:t>
            </a:r>
          </a:p>
          <a:p>
            <a:pPr marL="45720" indent="0" algn="ctr">
              <a:lnSpc>
                <a:spcPct val="100000"/>
              </a:lnSpc>
              <a:buNone/>
            </a:pPr>
            <a:r>
              <a:rPr lang="en-GB">
                <a:solidFill>
                  <a:schemeClr val="tx2"/>
                </a:solidFill>
              </a:rPr>
              <a:t>The focus of our presentation is family c, who were referred to a multi-agency project who sought to work with a small selected group of families who had many diverse and complex needs.</a:t>
            </a:r>
          </a:p>
          <a:p>
            <a:pPr marL="45720" indent="0" algn="ctr">
              <a:lnSpc>
                <a:spcPct val="100000"/>
              </a:lnSpc>
              <a:buNone/>
            </a:pPr>
            <a:r>
              <a:rPr lang="en-GB">
                <a:solidFill>
                  <a:schemeClr val="tx2"/>
                </a:solidFill>
              </a:rPr>
              <a:t>Our presentation will try to identify the risk factors and their impact, analysing the rationale and as well as identifying policies and procedures that are in place to prevent future occurrence. We will also be discussing and evaluating current initiatives that are used by services to meet the needs of the family in the case study. </a:t>
            </a:r>
          </a:p>
          <a:p>
            <a:pPr marL="45720" indent="0">
              <a:buNone/>
            </a:pPr>
            <a:endParaRPr lang="en-US"/>
          </a:p>
        </p:txBody>
      </p:sp>
      <p:sp>
        <p:nvSpPr>
          <p:cNvPr id="4" name="Footer Placeholder 3">
            <a:extLst>
              <a:ext uri="{FF2B5EF4-FFF2-40B4-BE49-F238E27FC236}">
                <a16:creationId xmlns:a16="http://schemas.microsoft.com/office/drawing/2014/main" id="{1340C443-534E-4492-9F72-5A2F59E7671A}"/>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0839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543" y="377432"/>
            <a:ext cx="9372600" cy="1200416"/>
          </a:xfrm>
        </p:spPr>
        <p:txBody>
          <a:bodyPr>
            <a:normAutofit/>
          </a:bodyPr>
          <a:lstStyle/>
          <a:p>
            <a:pPr algn="ctr"/>
            <a:r>
              <a:rPr lang="en-GB" sz="4400" u="sng">
                <a:solidFill>
                  <a:schemeClr val="tx2"/>
                </a:solidFill>
              </a:rPr>
              <a:t>Analysis of Rationale</a:t>
            </a:r>
            <a:endParaRPr lang="en-US" sz="4400" u="sng">
              <a:solidFill>
                <a:schemeClr val="tx2"/>
              </a:solidFill>
            </a:endParaRPr>
          </a:p>
        </p:txBody>
      </p:sp>
      <p:sp>
        <p:nvSpPr>
          <p:cNvPr id="3" name="Content Placeholder 2"/>
          <p:cNvSpPr>
            <a:spLocks noGrp="1"/>
          </p:cNvSpPr>
          <p:nvPr>
            <p:ph sz="half" idx="1"/>
          </p:nvPr>
        </p:nvSpPr>
        <p:spPr>
          <a:xfrm>
            <a:off x="1736035" y="1505216"/>
            <a:ext cx="8335617" cy="4472286"/>
          </a:xfrm>
        </p:spPr>
        <p:txBody>
          <a:bodyPr>
            <a:normAutofit/>
          </a:bodyPr>
          <a:lstStyle/>
          <a:p>
            <a:pPr marL="45720" indent="0" algn="ctr">
              <a:lnSpc>
                <a:spcPct val="120000"/>
              </a:lnSpc>
              <a:buNone/>
            </a:pPr>
            <a:endParaRPr lang="en-GB" sz="1800">
              <a:solidFill>
                <a:schemeClr val="tx2"/>
              </a:solidFill>
            </a:endParaRPr>
          </a:p>
          <a:p>
            <a:pPr marL="45720" indent="0" algn="ctr">
              <a:lnSpc>
                <a:spcPct val="120000"/>
              </a:lnSpc>
              <a:buNone/>
            </a:pPr>
            <a:r>
              <a:rPr lang="en-GB">
                <a:solidFill>
                  <a:schemeClr val="tx2"/>
                </a:solidFill>
              </a:rPr>
              <a:t>The project was developed because it had been noted that some families who had varying and complex difficulties, were not having their needs met even though, there had been a history of long -term multi agency involvement which was a drain on public resources and displayed minimal or no improvement to their lives.</a:t>
            </a:r>
          </a:p>
          <a:p>
            <a:pPr marL="45720" indent="0" algn="ctr">
              <a:lnSpc>
                <a:spcPct val="120000"/>
              </a:lnSpc>
              <a:buNone/>
            </a:pPr>
            <a:r>
              <a:rPr lang="en-GB">
                <a:solidFill>
                  <a:schemeClr val="tx2"/>
                </a:solidFill>
              </a:rPr>
              <a:t>These existing relationships were plagued by distrust of the agencies and the long-term dependency meant that there wasn’t much the services that were being provided could do to stop this reliance on statutory services.</a:t>
            </a:r>
          </a:p>
          <a:p>
            <a:pPr marL="45720" indent="0" algn="ctr">
              <a:lnSpc>
                <a:spcPct val="120000"/>
              </a:lnSpc>
              <a:buNone/>
            </a:pPr>
            <a:endParaRPr lang="en-GB">
              <a:solidFill>
                <a:schemeClr val="tx2"/>
              </a:solidFill>
            </a:endParaRPr>
          </a:p>
          <a:p>
            <a:pPr marL="45720" indent="0">
              <a:buNone/>
            </a:pPr>
            <a:endParaRPr lang="en-US" sz="1800"/>
          </a:p>
        </p:txBody>
      </p:sp>
      <p:sp>
        <p:nvSpPr>
          <p:cNvPr id="4" name="Footer Placeholder 3">
            <a:extLst>
              <a:ext uri="{FF2B5EF4-FFF2-40B4-BE49-F238E27FC236}">
                <a16:creationId xmlns:a16="http://schemas.microsoft.com/office/drawing/2014/main" id="{77853524-9812-439E-9D8F-8C475E8E3A5E}"/>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119866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1882704" y="1666905"/>
            <a:ext cx="8426963" cy="4294163"/>
          </a:xfrm>
        </p:spPr>
        <p:txBody>
          <a:bodyPr vert="horz" lIns="91440" tIns="45720" rIns="91440" bIns="45720" rtlCol="0" anchor="t">
            <a:noAutofit/>
          </a:bodyPr>
          <a:lstStyle/>
          <a:p>
            <a:pPr marL="45720" indent="0" algn="ctr">
              <a:buNone/>
            </a:pPr>
            <a:r>
              <a:rPr lang="en-GB">
                <a:solidFill>
                  <a:schemeClr val="tx2"/>
                </a:solidFill>
                <a:ea typeface="+mn-lt"/>
                <a:cs typeface="+mn-lt"/>
              </a:rPr>
              <a:t>As the children grow older and mature, they will demonstrate both positive and negative social behaviours. Some children lie, rebel, and retreat. </a:t>
            </a:r>
            <a:endParaRPr lang="en-GB">
              <a:solidFill>
                <a:schemeClr val="tx2"/>
              </a:solidFill>
            </a:endParaRPr>
          </a:p>
          <a:p>
            <a:pPr marL="45720" indent="0" algn="ctr">
              <a:buNone/>
            </a:pPr>
            <a:r>
              <a:rPr lang="en-GB">
                <a:solidFill>
                  <a:schemeClr val="tx2"/>
                </a:solidFill>
                <a:ea typeface="+mn-lt"/>
                <a:cs typeface="+mn-lt"/>
              </a:rPr>
              <a:t>However, some children engage in antisocial conduct at a high level. They are abrasive and disobedient. They can the ability to steal and damage goods. They could be verbally and physically abusive.</a:t>
            </a:r>
            <a:endParaRPr lang="en-GB">
              <a:solidFill>
                <a:schemeClr val="tx2"/>
              </a:solidFill>
            </a:endParaRPr>
          </a:p>
          <a:p>
            <a:pPr marL="45720" indent="0" algn="ctr">
              <a:buNone/>
            </a:pPr>
            <a:r>
              <a:rPr lang="en-GB">
                <a:solidFill>
                  <a:schemeClr val="tx2"/>
                </a:solidFill>
                <a:ea typeface="+mn-lt"/>
                <a:cs typeface="+mn-lt"/>
              </a:rPr>
              <a:t>Antisocial conduct can also be caused by hyperactivity and neurological issues. Youth with attention deficit hyperactivity disorder (ADHD) are at a higher risk of developing antisocial conduct, according to research.</a:t>
            </a:r>
          </a:p>
          <a:p>
            <a:pPr marL="45720" indent="0" algn="ctr">
              <a:buNone/>
            </a:pPr>
            <a:endParaRPr lang="en-GB">
              <a:solidFill>
                <a:schemeClr val="tx2"/>
              </a:solidFill>
              <a:ea typeface="+mn-lt"/>
              <a:cs typeface="+mn-lt"/>
            </a:endParaRPr>
          </a:p>
          <a:p>
            <a:pPr marL="45720" indent="0" algn="ctr">
              <a:buNone/>
            </a:pPr>
            <a:endParaRPr lang="en-GB" sz="1800">
              <a:solidFill>
                <a:srgbClr val="000000"/>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6616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164280" y="1628335"/>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GB">
                <a:solidFill>
                  <a:schemeClr val="tx2"/>
                </a:solidFill>
                <a:ea typeface="+mn-lt"/>
                <a:cs typeface="+mn-lt"/>
              </a:rPr>
              <a:t>The 17-year-old could have developed his anti-social behaviour as her mum is a single mother and has no father figure around him. </a:t>
            </a:r>
          </a:p>
          <a:p>
            <a:pPr marL="45720" indent="0" algn="ctr">
              <a:buNone/>
            </a:pPr>
            <a:r>
              <a:rPr lang="en-GB">
                <a:solidFill>
                  <a:schemeClr val="tx2"/>
                </a:solidFill>
                <a:ea typeface="+mn-lt"/>
                <a:cs typeface="+mn-lt"/>
              </a:rPr>
              <a:t>The mother who has mental health issues means this can impact on the teenager as she is used to her mum suffering but as she is the oldest in the house it can mean a lot of the responsibilities falls on to her. </a:t>
            </a:r>
            <a:r>
              <a:rPr lang="en-GB" err="1">
                <a:solidFill>
                  <a:schemeClr val="tx2"/>
                </a:solidFill>
                <a:ea typeface="+mn-lt"/>
                <a:cs typeface="+mn-lt"/>
              </a:rPr>
              <a:t>Ie</a:t>
            </a:r>
            <a:r>
              <a:rPr lang="en-GB">
                <a:solidFill>
                  <a:schemeClr val="tx2"/>
                </a:solidFill>
                <a:ea typeface="+mn-lt"/>
                <a:cs typeface="+mn-lt"/>
              </a:rPr>
              <a:t> cleaning, cooking, looking after her siblings plus caring for her mother.</a:t>
            </a:r>
            <a:endParaRPr lang="en-US">
              <a:solidFill>
                <a:schemeClr val="tx2"/>
              </a:solidFill>
              <a:ea typeface="+mn-lt"/>
              <a:cs typeface="+mn-lt"/>
            </a:endParaRPr>
          </a:p>
          <a:p>
            <a:pPr marL="45720" indent="0" algn="ctr">
              <a:buNone/>
            </a:pPr>
            <a:endParaRPr lang="en-GB">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39415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US">
                <a:solidFill>
                  <a:schemeClr val="tx2"/>
                </a:solidFill>
              </a:rPr>
              <a:t>As the young lady don't have any good role models in her life, the teenager will more than likely rebel and lie to live a normal life away from home.</a:t>
            </a:r>
          </a:p>
          <a:p>
            <a:pPr marL="45720" indent="0" algn="ctr">
              <a:buNone/>
            </a:pPr>
            <a:r>
              <a:rPr lang="en-US">
                <a:solidFill>
                  <a:schemeClr val="tx2"/>
                </a:solidFill>
              </a:rPr>
              <a:t>Being away from home could lead the teenager into being lured into trafficking and sexual abuse also being disobedient </a:t>
            </a:r>
          </a:p>
          <a:p>
            <a:pPr marL="45720" indent="0" algn="ctr">
              <a:buNone/>
            </a:pPr>
            <a:r>
              <a:rPr lang="en-US">
                <a:solidFill>
                  <a:schemeClr val="tx2"/>
                </a:solidFill>
                <a:ea typeface="+mn-lt"/>
                <a:cs typeface="+mn-lt"/>
              </a:rPr>
              <a:t>Many children with mentally ill parents do not experience any negative consequences. However, if parents do not receive appropriate assistance in caring for their families, the well-being of their children may be jeopardized (NSPCC Learning, 2021).</a:t>
            </a:r>
            <a:endParaRPr lang="en-US">
              <a:solidFill>
                <a:schemeClr val="tx2"/>
              </a:solidFill>
            </a:endParaRPr>
          </a:p>
          <a:p>
            <a:pPr marL="45720" indent="0" algn="ctr">
              <a:buNone/>
            </a:pPr>
            <a:endParaRPr lang="en-US">
              <a:solidFill>
                <a:schemeClr val="tx2"/>
              </a:solidFill>
            </a:endParaRPr>
          </a:p>
          <a:p>
            <a:pPr marL="45720" indent="0">
              <a:buNone/>
            </a:pPr>
            <a:endParaRPr lang="en-US">
              <a:solidFill>
                <a:schemeClr val="tx2"/>
              </a:solidFill>
            </a:endParaRPr>
          </a:p>
          <a:p>
            <a:pPr marL="45720" indent="0">
              <a:buNone/>
            </a:pPr>
            <a:endParaRPr lang="en-US">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182835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09914"/>
            <a:ext cx="9372600" cy="1200416"/>
          </a:xfrm>
        </p:spPr>
        <p:txBody>
          <a:bodyPr>
            <a:normAutofit/>
          </a:bodyPr>
          <a:lstStyle/>
          <a:p>
            <a:pPr algn="ctr"/>
            <a:r>
              <a:rPr lang="en-GB" sz="4400" u="sng">
                <a:solidFill>
                  <a:schemeClr val="tx2"/>
                </a:solidFill>
              </a:rPr>
              <a:t>Risk Factors and Impact</a:t>
            </a: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rmAutofit fontScale="62500" lnSpcReduction="20000"/>
          </a:bodyPr>
          <a:lstStyle/>
          <a:p>
            <a:pPr marL="45720" indent="0" algn="ctr">
              <a:lnSpc>
                <a:spcPct val="120000"/>
              </a:lnSpc>
              <a:buNone/>
            </a:pPr>
            <a:r>
              <a:rPr lang="en-GB" sz="3200">
                <a:solidFill>
                  <a:schemeClr val="tx2"/>
                </a:solidFill>
              </a:rPr>
              <a:t>One of the main factors that seems to be contributing to the family's vulnerability is the behaviour of one of the sons.</a:t>
            </a:r>
          </a:p>
          <a:p>
            <a:pPr marL="45720" indent="0" algn="ctr">
              <a:lnSpc>
                <a:spcPct val="120000"/>
              </a:lnSpc>
              <a:buNone/>
            </a:pPr>
            <a:r>
              <a:rPr lang="en-GB" sz="3200">
                <a:solidFill>
                  <a:schemeClr val="tx2"/>
                </a:solidFill>
              </a:rPr>
              <a:t>The fact that the family were referred by the youth offending teams parenting division would suggest that one or both boys could be involved in criminal activities or may be at risk of doing so. Lack of anything productive to do is a risk as there are issues surrounding anti-social behaviour.</a:t>
            </a:r>
          </a:p>
          <a:p>
            <a:pPr marL="45720" indent="0" algn="ctr">
              <a:lnSpc>
                <a:spcPct val="120000"/>
              </a:lnSpc>
              <a:buNone/>
            </a:pPr>
            <a:r>
              <a:rPr lang="en-GB" sz="3200">
                <a:solidFill>
                  <a:schemeClr val="tx2"/>
                </a:solidFill>
              </a:rPr>
              <a:t>The young female behaviour at school and lack of attendance are also factors. This means that there is a negative impact on their education and the home environment. There is also risk of future incarceration if behaviours are not rectified.</a:t>
            </a: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2996490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397565"/>
            <a:ext cx="9372600" cy="1200416"/>
          </a:xfrm>
        </p:spPr>
        <p:txBody>
          <a:bodyPr>
            <a:normAutofit/>
          </a:bodyPr>
          <a:lstStyle/>
          <a:p>
            <a:pPr algn="ctr"/>
            <a:r>
              <a:rPr lang="en-GB" sz="4400" u="sng">
                <a:solidFill>
                  <a:schemeClr val="tx2"/>
                </a:solidFill>
              </a:rPr>
              <a:t>Risk Factors and Impact cont.</a:t>
            </a:r>
            <a:endParaRPr lang="en-US" sz="4400" u="sng">
              <a:solidFill>
                <a:schemeClr val="tx2"/>
              </a:solidFill>
            </a:endParaRPr>
          </a:p>
        </p:txBody>
      </p:sp>
      <p:sp>
        <p:nvSpPr>
          <p:cNvPr id="3" name="Content Placeholder 2"/>
          <p:cNvSpPr>
            <a:spLocks noGrp="1"/>
          </p:cNvSpPr>
          <p:nvPr>
            <p:ph sz="half" idx="1"/>
          </p:nvPr>
        </p:nvSpPr>
        <p:spPr>
          <a:xfrm>
            <a:off x="2164280" y="1753835"/>
            <a:ext cx="7863439" cy="4595389"/>
          </a:xfrm>
        </p:spPr>
        <p:txBody>
          <a:bodyPr>
            <a:normAutofit/>
          </a:bodyPr>
          <a:lstStyle/>
          <a:p>
            <a:pPr marL="45720" indent="0" algn="ctr">
              <a:buNone/>
            </a:pPr>
            <a:endParaRPr lang="en-GB" sz="1800">
              <a:solidFill>
                <a:schemeClr val="tx2"/>
              </a:solidFill>
            </a:endParaRPr>
          </a:p>
          <a:p>
            <a:pPr marL="45720" indent="0" algn="ctr">
              <a:buNone/>
            </a:pPr>
            <a:r>
              <a:rPr lang="en-GB" sz="1800">
                <a:solidFill>
                  <a:schemeClr val="tx2"/>
                </a:solidFill>
              </a:rPr>
              <a:t>The family home being in dis-repair was a factor.</a:t>
            </a:r>
          </a:p>
          <a:p>
            <a:pPr marL="45720" indent="0" algn="ctr">
              <a:buNone/>
            </a:pPr>
            <a:r>
              <a:rPr lang="en-GB" sz="1800">
                <a:solidFill>
                  <a:schemeClr val="tx2"/>
                </a:solidFill>
              </a:rPr>
              <a:t>The mothers parenting skills</a:t>
            </a:r>
          </a:p>
          <a:p>
            <a:pPr marL="45720" indent="0" algn="ctr">
              <a:buNone/>
            </a:pPr>
            <a:r>
              <a:rPr lang="en-GB" sz="1800">
                <a:solidFill>
                  <a:schemeClr val="tx2"/>
                </a:solidFill>
              </a:rPr>
              <a:t>The mother's mental health issues were a significant contributing factor, as she is the main care giver, family life is based around her and her productivity as a mother. </a:t>
            </a:r>
          </a:p>
          <a:p>
            <a:pPr marL="45720" indent="0" algn="ctr">
              <a:buNone/>
            </a:pPr>
            <a:r>
              <a:rPr lang="en-GB" sz="1800">
                <a:solidFill>
                  <a:schemeClr val="tx2"/>
                </a:solidFill>
              </a:rPr>
              <a:t>Her depression and anxiety makes her socially distant which means interaction outside of the house is limited, meaning needs  for children are not being met from a social or educational aspect and the mothers' needs are not being met regarding her personal and professional development.</a:t>
            </a:r>
          </a:p>
          <a:p>
            <a:pPr marL="45720" indent="0">
              <a:buNone/>
            </a:pPr>
            <a:endParaRPr lang="en-US"/>
          </a:p>
        </p:txBody>
      </p:sp>
      <p:sp>
        <p:nvSpPr>
          <p:cNvPr id="4" name="Footer Placeholder 3">
            <a:extLst>
              <a:ext uri="{FF2B5EF4-FFF2-40B4-BE49-F238E27FC236}">
                <a16:creationId xmlns:a16="http://schemas.microsoft.com/office/drawing/2014/main" id="{FB8EF9C3-347F-463C-A6AB-4DF0419E5D22}"/>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129353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37427"/>
            <a:ext cx="9372600" cy="1200416"/>
          </a:xfrm>
        </p:spPr>
        <p:txBody>
          <a:bodyPr>
            <a:noAutofit/>
          </a:bodyPr>
          <a:lstStyle/>
          <a:p>
            <a:pPr algn="ctr"/>
            <a:r>
              <a:rPr lang="en-GB" sz="4400" u="sng">
                <a:solidFill>
                  <a:schemeClr val="tx2"/>
                </a:solidFill>
              </a:rPr>
              <a:t>Implementing plans and Services.</a:t>
            </a:r>
            <a:endParaRPr lang="en-US" sz="2800" u="sng">
              <a:solidFill>
                <a:schemeClr val="tx2"/>
              </a:solidFill>
            </a:endParaRPr>
          </a:p>
        </p:txBody>
      </p:sp>
      <p:sp>
        <p:nvSpPr>
          <p:cNvPr id="3" name="Content Placeholder 2"/>
          <p:cNvSpPr>
            <a:spLocks noGrp="1"/>
          </p:cNvSpPr>
          <p:nvPr>
            <p:ph sz="half" idx="1"/>
          </p:nvPr>
        </p:nvSpPr>
        <p:spPr>
          <a:xfrm>
            <a:off x="3718760" y="1839893"/>
            <a:ext cx="7341326" cy="4114800"/>
          </a:xfrm>
        </p:spPr>
        <p:txBody>
          <a:bodyPr>
            <a:normAutofit fontScale="85000" lnSpcReduction="20000"/>
          </a:bodyPr>
          <a:lstStyle/>
          <a:p>
            <a:pPr algn="ctr">
              <a:lnSpc>
                <a:spcPct val="150000"/>
              </a:lnSpc>
            </a:pPr>
            <a:r>
              <a:rPr lang="en-GB" sz="2000">
                <a:solidFill>
                  <a:schemeClr val="tx2"/>
                </a:solidFill>
                <a:cs typeface="Arial" panose="020B0604020202020204" pitchFamily="34" charset="0"/>
              </a:rPr>
              <a:t>Effective outcomes for the family. This process will measure and monitor all the different options and services that are available to the family and offer these regularly to provide the support the family needs and offering long term care according to the Children and Family Act 2014, (Austin 1983).</a:t>
            </a:r>
          </a:p>
          <a:p>
            <a:pPr algn="ctr">
              <a:lnSpc>
                <a:spcPct val="150000"/>
              </a:lnSpc>
            </a:pPr>
            <a:r>
              <a:rPr lang="en-US">
                <a:solidFill>
                  <a:schemeClr val="tx2"/>
                </a:solidFill>
                <a:cs typeface="Arial" panose="020B0604020202020204" pitchFamily="34" charset="0"/>
              </a:rPr>
              <a:t>Family intervention workers are dedicated individuals who work with multiple agencies to ensure that they're supported and offered care for their problems and dilemmas that they face. The main success of this is changed behavior; within the family and better outcomes for them long-term (Department for Communities and Local Government 20102).</a:t>
            </a:r>
          </a:p>
        </p:txBody>
      </p:sp>
      <p:sp>
        <p:nvSpPr>
          <p:cNvPr id="4" name="Footer Placeholder 3">
            <a:extLst>
              <a:ext uri="{FF2B5EF4-FFF2-40B4-BE49-F238E27FC236}">
                <a16:creationId xmlns:a16="http://schemas.microsoft.com/office/drawing/2014/main" id="{15AF94DF-7946-4979-8CBE-811566FCA373}"/>
              </a:ext>
            </a:extLst>
          </p:cNvPr>
          <p:cNvSpPr>
            <a:spLocks noGrp="1"/>
          </p:cNvSpPr>
          <p:nvPr>
            <p:ph type="ftr" sz="quarter" idx="11"/>
          </p:nvPr>
        </p:nvSpPr>
        <p:spPr/>
        <p:txBody>
          <a:bodyPr/>
          <a:lstStyle/>
          <a:p>
            <a:r>
              <a:rPr lang="en-GB"/>
              <a:t>Carrie Jelfs</a:t>
            </a:r>
          </a:p>
        </p:txBody>
      </p:sp>
      <p:pic>
        <p:nvPicPr>
          <p:cNvPr id="2050" name="Picture 2" descr="Safeguarding Children Care Certificate - Harpar">
            <a:extLst>
              <a:ext uri="{FF2B5EF4-FFF2-40B4-BE49-F238E27FC236}">
                <a16:creationId xmlns:a16="http://schemas.microsoft.com/office/drawing/2014/main" id="{F0BEB19B-B5BF-4975-9EA2-05F40936F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091" y="1839893"/>
            <a:ext cx="2660669" cy="266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727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410811"/>
            <a:ext cx="9372600" cy="993228"/>
          </a:xfrm>
        </p:spPr>
        <p:txBody>
          <a:bodyPr>
            <a:normAutofit/>
          </a:bodyPr>
          <a:lstStyle/>
          <a:p>
            <a:pPr marL="0" indent="0" algn="ctr">
              <a:buNone/>
            </a:pPr>
            <a:r>
              <a:rPr lang="en-GB" sz="4000" u="sng">
                <a:solidFill>
                  <a:schemeClr val="tx2"/>
                </a:solidFill>
              </a:rPr>
              <a:t>Policies For Prevention. </a:t>
            </a:r>
            <a:endParaRPr lang="en-GB" sz="4000" b="1" u="sng">
              <a:solidFill>
                <a:schemeClr val="tx2"/>
              </a:solidFill>
            </a:endParaRPr>
          </a:p>
        </p:txBody>
      </p:sp>
      <p:sp>
        <p:nvSpPr>
          <p:cNvPr id="3" name="Content Placeholder 2"/>
          <p:cNvSpPr>
            <a:spLocks noGrp="1"/>
          </p:cNvSpPr>
          <p:nvPr>
            <p:ph sz="half" idx="1"/>
          </p:nvPr>
        </p:nvSpPr>
        <p:spPr>
          <a:xfrm>
            <a:off x="3383280" y="1678577"/>
            <a:ext cx="7399019" cy="4441372"/>
          </a:xfrm>
        </p:spPr>
        <p:txBody>
          <a:bodyPr>
            <a:normAutofit fontScale="25000" lnSpcReduction="20000"/>
          </a:bodyPr>
          <a:lstStyle/>
          <a:p>
            <a:pPr marL="857250" indent="-857250" algn="ctr">
              <a:lnSpc>
                <a:spcPct val="170000"/>
              </a:lnSpc>
            </a:pPr>
            <a:r>
              <a:rPr lang="en-GB" sz="7200">
                <a:solidFill>
                  <a:srgbClr val="7030A0"/>
                </a:solidFill>
                <a:cs typeface="Arial" panose="020B0604020202020204" pitchFamily="34" charset="0"/>
              </a:rPr>
              <a:t>Early intervention: </a:t>
            </a:r>
            <a:r>
              <a:rPr lang="en-GB" sz="7200">
                <a:solidFill>
                  <a:schemeClr val="tx2"/>
                </a:solidFill>
                <a:cs typeface="Arial" panose="020B0604020202020204" pitchFamily="34" charset="0"/>
              </a:rPr>
              <a:t>This model of concepts will measure the vulnerability of the issue/problems the family face and look at the scale of this happening again in the future (Brotherton &amp; Cronin, 2020). </a:t>
            </a:r>
          </a:p>
          <a:p>
            <a:pPr marL="857250" indent="-857250" algn="ctr">
              <a:lnSpc>
                <a:spcPct val="170000"/>
              </a:lnSpc>
            </a:pPr>
            <a:r>
              <a:rPr lang="en-GB" sz="7200">
                <a:solidFill>
                  <a:srgbClr val="7030A0"/>
                </a:solidFill>
                <a:cs typeface="Arial" panose="020B0604020202020204" pitchFamily="34" charset="0"/>
              </a:rPr>
              <a:t>Parent contract: </a:t>
            </a:r>
            <a:r>
              <a:rPr lang="en-GB" sz="7200">
                <a:solidFill>
                  <a:schemeClr val="tx2"/>
                </a:solidFill>
                <a:cs typeface="Arial" panose="020B0604020202020204" pitchFamily="34" charset="0"/>
              </a:rPr>
              <a:t>This is a binding contract with the parent (mother) and the independent school the young child attends. This can help prevent non-attendance of the child, mother will have to legally agree to make sure she takes her young child to school everyday without any absences unless due to illness (Schooling 2018).</a:t>
            </a:r>
          </a:p>
          <a:p>
            <a:pPr marL="45720" indent="0" algn="ctr">
              <a:lnSpc>
                <a:spcPct val="170000"/>
              </a:lnSpc>
              <a:buNone/>
            </a:pPr>
            <a:endParaRPr lang="en-GB" sz="6400">
              <a:solidFill>
                <a:schemeClr val="tx2"/>
              </a:solidFill>
              <a:latin typeface="Arial" panose="020B0604020202020204" pitchFamily="34" charset="0"/>
              <a:cs typeface="Arial" panose="020B0604020202020204" pitchFamily="34" charset="0"/>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4632A112-DEFF-4C0C-B240-B3BF46429834}"/>
              </a:ext>
            </a:extLst>
          </p:cNvPr>
          <p:cNvSpPr>
            <a:spLocks noGrp="1"/>
          </p:cNvSpPr>
          <p:nvPr>
            <p:ph type="ftr" sz="quarter" idx="11"/>
          </p:nvPr>
        </p:nvSpPr>
        <p:spPr/>
        <p:txBody>
          <a:bodyPr/>
          <a:lstStyle/>
          <a:p>
            <a:r>
              <a:rPr lang="en-GB"/>
              <a:t>Carrie Jelfs</a:t>
            </a:r>
          </a:p>
        </p:txBody>
      </p:sp>
      <p:pic>
        <p:nvPicPr>
          <p:cNvPr id="5" name="Picture 2" descr="Why is Safeguarding So Important? | DBS Checks Online">
            <a:extLst>
              <a:ext uri="{FF2B5EF4-FFF2-40B4-BE49-F238E27FC236}">
                <a16:creationId xmlns:a16="http://schemas.microsoft.com/office/drawing/2014/main" id="{A66FA3B1-E114-4B10-BE0C-3249667F2B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110" y="1887733"/>
            <a:ext cx="2873830" cy="2656728"/>
          </a:xfrm>
          <a:prstGeom prst="rect">
            <a:avLst/>
          </a:prstGeom>
          <a:solidFill>
            <a:srgbClr val="FFFFFF"/>
          </a:solidFill>
        </p:spPr>
      </p:pic>
    </p:spTree>
    <p:extLst>
      <p:ext uri="{BB962C8B-B14F-4D97-AF65-F5344CB8AC3E}">
        <p14:creationId xmlns:p14="http://schemas.microsoft.com/office/powerpoint/2010/main" val="3094371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F615-C3B4-4656-91FF-E957BE6D7698}"/>
              </a:ext>
            </a:extLst>
          </p:cNvPr>
          <p:cNvSpPr>
            <a:spLocks noGrp="1"/>
          </p:cNvSpPr>
          <p:nvPr>
            <p:ph type="title"/>
          </p:nvPr>
        </p:nvSpPr>
        <p:spPr>
          <a:xfrm>
            <a:off x="1409700" y="462459"/>
            <a:ext cx="9372600" cy="949234"/>
          </a:xfrm>
        </p:spPr>
        <p:txBody>
          <a:bodyPr anchor="b">
            <a:normAutofit/>
          </a:bodyPr>
          <a:lstStyle/>
          <a:p>
            <a:pPr algn="ctr"/>
            <a:r>
              <a:rPr lang="en-GB" sz="4000" u="sng">
                <a:solidFill>
                  <a:schemeClr val="tx2"/>
                </a:solidFill>
              </a:rPr>
              <a:t>Policies For Prevention cont.</a:t>
            </a:r>
          </a:p>
        </p:txBody>
      </p:sp>
      <p:pic>
        <p:nvPicPr>
          <p:cNvPr id="1026" name="Picture 2" descr="Why is Safeguarding So Important? | DBS Checks Online">
            <a:extLst>
              <a:ext uri="{FF2B5EF4-FFF2-40B4-BE49-F238E27FC236}">
                <a16:creationId xmlns:a16="http://schemas.microsoft.com/office/drawing/2014/main" id="{059C5938-72FD-4D2A-9552-A32E03A4A4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08213" y="2136371"/>
            <a:ext cx="4572000" cy="3042458"/>
          </a:xfrm>
          <a:prstGeom prst="rect">
            <a:avLst/>
          </a:prstGeom>
          <a:solidFill>
            <a:srgbClr val="FFFFFF"/>
          </a:solidFill>
        </p:spPr>
      </p:pic>
      <p:sp>
        <p:nvSpPr>
          <p:cNvPr id="3" name="Content Placeholder 2">
            <a:extLst>
              <a:ext uri="{FF2B5EF4-FFF2-40B4-BE49-F238E27FC236}">
                <a16:creationId xmlns:a16="http://schemas.microsoft.com/office/drawing/2014/main" id="{4C1F2494-5DAB-41CD-AD31-76E594C7588E}"/>
              </a:ext>
            </a:extLst>
          </p:cNvPr>
          <p:cNvSpPr>
            <a:spLocks noGrp="1"/>
          </p:cNvSpPr>
          <p:nvPr>
            <p:ph sz="half" idx="2"/>
          </p:nvPr>
        </p:nvSpPr>
        <p:spPr>
          <a:xfrm>
            <a:off x="7008813" y="1600200"/>
            <a:ext cx="4572000" cy="4114800"/>
          </a:xfrm>
        </p:spPr>
        <p:txBody>
          <a:bodyPr>
            <a:normAutofit fontScale="85000" lnSpcReduction="10000"/>
          </a:bodyPr>
          <a:lstStyle/>
          <a:p>
            <a:pPr algn="ctr">
              <a:lnSpc>
                <a:spcPct val="150000"/>
              </a:lnSpc>
            </a:pPr>
            <a:r>
              <a:rPr lang="en-GB">
                <a:solidFill>
                  <a:srgbClr val="7030A0"/>
                </a:solidFill>
              </a:rPr>
              <a:t>Safeguarding</a:t>
            </a:r>
            <a:r>
              <a:rPr lang="en-GB"/>
              <a:t>: </a:t>
            </a:r>
            <a:r>
              <a:rPr lang="en-GB">
                <a:solidFill>
                  <a:schemeClr val="tx2"/>
                </a:solidFill>
              </a:rPr>
              <a:t>The organisation will follow procedures to ensure the Safeguarding policy is providing child protection and promoting healthier relationships for the young girl and her peers, families and other adults, as they have a duty of care until the children become adults (section 17 of The Children's Act 1989). Taking this action can prevent any harm or a potential repeat of concerning behaviour (Ofsted 2018).</a:t>
            </a:r>
          </a:p>
          <a:p>
            <a:endParaRPr lang="en-GB"/>
          </a:p>
        </p:txBody>
      </p:sp>
      <p:sp>
        <p:nvSpPr>
          <p:cNvPr id="4" name="Footer Placeholder 3">
            <a:extLst>
              <a:ext uri="{FF2B5EF4-FFF2-40B4-BE49-F238E27FC236}">
                <a16:creationId xmlns:a16="http://schemas.microsoft.com/office/drawing/2014/main" id="{930F3E3F-7A9A-4E5A-9567-0AB96E3564CC}"/>
              </a:ext>
            </a:extLst>
          </p:cNvPr>
          <p:cNvSpPr>
            <a:spLocks noGrp="1"/>
          </p:cNvSpPr>
          <p:nvPr>
            <p:ph type="ftr" sz="quarter" idx="11"/>
          </p:nvPr>
        </p:nvSpPr>
        <p:spPr/>
        <p:txBody>
          <a:bodyPr/>
          <a:lstStyle/>
          <a:p>
            <a:r>
              <a:rPr lang="en-GB"/>
              <a:t>Carrie Jelfs</a:t>
            </a:r>
          </a:p>
        </p:txBody>
      </p:sp>
    </p:spTree>
    <p:extLst>
      <p:ext uri="{BB962C8B-B14F-4D97-AF65-F5344CB8AC3E}">
        <p14:creationId xmlns:p14="http://schemas.microsoft.com/office/powerpoint/2010/main" val="412835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Teams (YOTs)​</a:t>
            </a:r>
            <a:endParaRPr lang="en-GB" sz="2000" b="1" u="sng">
              <a:solidFill>
                <a:schemeClr val="tx2"/>
              </a:solidFill>
            </a:endParaRPr>
          </a:p>
        </p:txBody>
      </p:sp>
      <p:sp>
        <p:nvSpPr>
          <p:cNvPr id="3" name="Content Placeholder 2"/>
          <p:cNvSpPr>
            <a:spLocks noGrp="1"/>
          </p:cNvSpPr>
          <p:nvPr>
            <p:ph sz="half" idx="1"/>
          </p:nvPr>
        </p:nvSpPr>
        <p:spPr>
          <a:xfrm>
            <a:off x="2300977" y="1941121"/>
            <a:ext cx="7863439" cy="4114800"/>
          </a:xfrm>
        </p:spPr>
        <p:txBody>
          <a:bodyPr>
            <a:normAutofit fontScale="32500" lnSpcReduction="20000"/>
          </a:bodyPr>
          <a:lstStyle/>
          <a:p>
            <a:pPr marL="0" indent="0" algn="ctr" rtl="0" fontAlgn="base">
              <a:lnSpc>
                <a:spcPct val="120000"/>
              </a:lnSpc>
              <a:buNone/>
            </a:pPr>
            <a:r>
              <a:rPr lang="en-GB" sz="6000" b="0" i="0" u="none" strike="noStrike">
                <a:solidFill>
                  <a:schemeClr val="tx2"/>
                </a:solidFill>
                <a:effectLst/>
              </a:rPr>
              <a:t>Youth Offending Teams work with young people who have not yet committed a crime, who are at risk of doing so.</a:t>
            </a:r>
            <a:r>
              <a:rPr lang="en-US" sz="6000" b="0" i="0">
                <a:solidFill>
                  <a:schemeClr val="tx2"/>
                </a:solidFill>
                <a:effectLst/>
              </a:rPr>
              <a:t>​</a:t>
            </a:r>
            <a:endParaRPr lang="en-GB" sz="6000" b="0" i="0">
              <a:solidFill>
                <a:schemeClr val="tx2"/>
              </a:solidFill>
              <a:effectLst/>
            </a:endParaRPr>
          </a:p>
          <a:p>
            <a:pPr marL="0" indent="0" algn="ctr" rtl="0" fontAlgn="base">
              <a:lnSpc>
                <a:spcPct val="120000"/>
              </a:lnSpc>
              <a:buNone/>
            </a:pPr>
            <a:r>
              <a:rPr lang="en-GB" sz="6000" b="0" i="0" u="none" strike="noStrike">
                <a:solidFill>
                  <a:schemeClr val="tx2"/>
                </a:solidFill>
                <a:effectLst/>
              </a:rPr>
              <a:t>YOT are a multi-agency team made up of representatives from police, probation, education, health and social services including specialist workers accommodation officers and substance misuse workers.</a:t>
            </a:r>
            <a:r>
              <a:rPr lang="en-US" sz="6000" b="0" i="0">
                <a:solidFill>
                  <a:schemeClr val="tx2"/>
                </a:solidFill>
                <a:effectLst/>
              </a:rPr>
              <a:t>​</a:t>
            </a:r>
          </a:p>
          <a:p>
            <a:pPr marL="0" indent="0" algn="ctr" rtl="0" fontAlgn="base">
              <a:lnSpc>
                <a:spcPct val="120000"/>
              </a:lnSpc>
              <a:buNone/>
            </a:pPr>
            <a:r>
              <a:rPr lang="en-GB" sz="6000" b="0" i="0">
                <a:solidFill>
                  <a:schemeClr val="tx2"/>
                </a:solidFill>
                <a:effectLst/>
              </a:rPr>
              <a:t>​</a:t>
            </a:r>
          </a:p>
          <a:p>
            <a:pPr marL="0" indent="0" algn="ctr" rtl="0" fontAlgn="base">
              <a:lnSpc>
                <a:spcPct val="120000"/>
              </a:lnSpc>
              <a:buNone/>
            </a:pPr>
            <a:r>
              <a:rPr lang="en-GB" sz="6000" b="0" i="0" u="none" strike="noStrike">
                <a:solidFill>
                  <a:schemeClr val="tx2"/>
                </a:solidFill>
                <a:effectLst/>
              </a:rPr>
              <a:t>(The Work of Youth Offending Teams to Protect the Public, 2017</a:t>
            </a:r>
            <a:r>
              <a:rPr lang="en-GB" sz="6000" b="0" i="0" u="none" strike="noStrike">
                <a:solidFill>
                  <a:srgbClr val="000000"/>
                </a:solidFill>
                <a:effectLst/>
              </a:rPr>
              <a:t>)</a:t>
            </a:r>
            <a:r>
              <a:rPr lang="en-GB" sz="6000" b="0" i="0">
                <a:solidFill>
                  <a:srgbClr val="000000"/>
                </a:solidFill>
                <a:effectLst/>
              </a:rPr>
              <a:t>​</a:t>
            </a:r>
          </a:p>
          <a:p>
            <a:pPr marL="45720" indent="0" algn="ctr">
              <a:buNone/>
            </a:pPr>
            <a:endParaRPr lang="en-GB" sz="6000">
              <a:solidFill>
                <a:schemeClr val="tx2"/>
              </a:solidFill>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F711FD87-30E1-4342-8BC5-69B18CBAB956}"/>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2407939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 Parenting Division</a:t>
            </a:r>
            <a:r>
              <a:rPr lang="en-GB" sz="4800" u="sng">
                <a:solidFill>
                  <a:schemeClr val="tx2"/>
                </a:solidFill>
              </a:rPr>
              <a:t>​</a:t>
            </a:r>
          </a:p>
        </p:txBody>
      </p:sp>
      <p:sp>
        <p:nvSpPr>
          <p:cNvPr id="3" name="Content Placeholder 2"/>
          <p:cNvSpPr>
            <a:spLocks noGrp="1"/>
          </p:cNvSpPr>
          <p:nvPr>
            <p:ph sz="half" idx="1"/>
          </p:nvPr>
        </p:nvSpPr>
        <p:spPr>
          <a:xfrm>
            <a:off x="2208211" y="1371600"/>
            <a:ext cx="7863439" cy="4114800"/>
          </a:xfrm>
        </p:spPr>
        <p:txBody>
          <a:bodyPr>
            <a:normAutofit fontScale="25000" lnSpcReduction="20000"/>
          </a:bodyPr>
          <a:lstStyle/>
          <a:p>
            <a:pPr marL="0" indent="0" algn="ctr" rtl="0" fontAlgn="base">
              <a:buNone/>
            </a:pPr>
            <a:endParaRPr lang="en-GB" sz="7400" b="0" i="0" u="none" strike="noStrike">
              <a:solidFill>
                <a:srgbClr val="000000"/>
              </a:solidFill>
              <a:effectLst/>
            </a:endParaRPr>
          </a:p>
          <a:p>
            <a:pPr marL="0" indent="0" algn="ctr" rtl="0" fontAlgn="base">
              <a:lnSpc>
                <a:spcPct val="120000"/>
              </a:lnSpc>
              <a:buNone/>
            </a:pPr>
            <a:r>
              <a:rPr lang="en-GB" sz="7400" b="0" i="0" u="none" strike="noStrike">
                <a:solidFill>
                  <a:srgbClr val="000000"/>
                </a:solidFill>
                <a:effectLst/>
              </a:rPr>
              <a:t>Parenting interventions provide additional support to parents it is aimed to:</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Help parents to improve their relationships with their children</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Reduce negative factors</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Strengthen protective factors (positive and consistent discipline) </a:t>
            </a:r>
            <a:r>
              <a:rPr lang="en-US"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Parenting interventions help to build self-confidence and awareness of how effective parenting is and prevent children from getting involved in the youth justice system, leading them to have productive and successful lives.   </a:t>
            </a:r>
            <a:r>
              <a:rPr lang="en-GB"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							(GOV,2021)</a:t>
            </a:r>
            <a:r>
              <a:rPr lang="en-GB" sz="7400" b="0" i="0">
                <a:solidFill>
                  <a:srgbClr val="000000"/>
                </a:solidFill>
                <a:effectLst/>
              </a:rPr>
              <a:t>​</a:t>
            </a:r>
          </a:p>
          <a:p>
            <a:pPr marL="45720" indent="0" algn="ctr" rtl="0" fontAlgn="base">
              <a:lnSpc>
                <a:spcPct val="120000"/>
              </a:lnSpc>
              <a:buNone/>
            </a:pPr>
            <a:endParaRPr lang="en-US" sz="6600" b="0" i="0">
              <a:solidFill>
                <a:srgbClr val="000000"/>
              </a:solidFill>
              <a:effectLst/>
              <a:latin typeface="Arial" panose="020B0604020202020204" pitchFamily="34" charset="0"/>
            </a:endParaRPr>
          </a:p>
          <a:p>
            <a:pPr marL="45720" indent="0">
              <a:buNone/>
            </a:pPr>
            <a:endParaRPr lang="en-US"/>
          </a:p>
        </p:txBody>
      </p:sp>
      <p:sp>
        <p:nvSpPr>
          <p:cNvPr id="4" name="Footer Placeholder 3">
            <a:extLst>
              <a:ext uri="{FF2B5EF4-FFF2-40B4-BE49-F238E27FC236}">
                <a16:creationId xmlns:a16="http://schemas.microsoft.com/office/drawing/2014/main" id="{E25F0FC4-CB66-4EDC-94F3-410241C5DD0E}"/>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3762366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a:solidFill>
                  <a:schemeClr val="tx2"/>
                </a:solidFill>
              </a:rPr>
              <a:t>Youth Offending Team</a:t>
            </a: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45720" indent="0" algn="ctr" rtl="0" fontAlgn="base">
              <a:buNone/>
            </a:pPr>
            <a:r>
              <a:rPr lang="en-GB" sz="7200" b="0" i="0" u="sng">
                <a:solidFill>
                  <a:srgbClr val="000000"/>
                </a:solidFill>
                <a:effectLst/>
              </a:rPr>
              <a:t>Voluntary Intervention</a:t>
            </a:r>
            <a:r>
              <a:rPr lang="en-US" sz="7200" b="0" i="0">
                <a:solidFill>
                  <a:srgbClr val="000000"/>
                </a:solidFill>
                <a:effectLst/>
              </a:rPr>
              <a:t>​</a:t>
            </a:r>
          </a:p>
          <a:p>
            <a:pPr marL="45720" indent="0" algn="ctr" rtl="0" fontAlgn="base">
              <a:buNone/>
            </a:pPr>
            <a:r>
              <a:rPr lang="en-GB" sz="7200" b="0" i="0">
                <a:solidFill>
                  <a:srgbClr val="000000"/>
                </a:solidFill>
                <a:effectLst/>
              </a:rPr>
              <a:t>​</a:t>
            </a:r>
            <a:r>
              <a:rPr lang="en-GB" sz="7200" b="0" i="0" u="none" strike="noStrike">
                <a:solidFill>
                  <a:srgbClr val="000000"/>
                </a:solidFill>
                <a:effectLst/>
              </a:rPr>
              <a:t>Youth Offending Team (YOT) assess children who may be engaging or are at risk of offending behaviour and looks at the impact of parenting which is being provided to the child or children.</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YOT can refer parents to services offered through voluntary organisations or other sections of the local authority which the child and parent live in. </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This may be in the form of:</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Parenting programme</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One to one sessions with a parenting worker</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Sessions with other parents in a group who have similar circumstances</a:t>
            </a:r>
            <a:r>
              <a:rPr lang="en-US" sz="7200" b="0" i="0">
                <a:solidFill>
                  <a:srgbClr val="000000"/>
                </a:solidFill>
                <a:effectLst/>
              </a:rPr>
              <a:t>​</a:t>
            </a:r>
          </a:p>
          <a:p>
            <a:pPr algn="ctr" fontAlgn="base">
              <a:lnSpc>
                <a:spcPct val="120000"/>
              </a:lnSpc>
            </a:pPr>
            <a:endParaRPr lang="en-GB" sz="7200" b="0" i="0">
              <a:solidFill>
                <a:srgbClr val="000000"/>
              </a:solidFill>
              <a:effectLst/>
            </a:endParaRPr>
          </a:p>
          <a:p>
            <a:pPr marL="45720" indent="0" algn="r" rtl="0" fontAlgn="base">
              <a:lnSpc>
                <a:spcPct val="120000"/>
              </a:lnSpc>
              <a:buNone/>
            </a:pPr>
            <a:r>
              <a:rPr lang="en-GB" sz="6400" b="0" i="0" u="none" strike="noStrike">
                <a:solidFill>
                  <a:srgbClr val="000000"/>
                </a:solidFill>
                <a:effectLst/>
              </a:rPr>
              <a:t>(GOV,2021</a:t>
            </a:r>
            <a:endParaRPr lang="en-GB" sz="6400">
              <a:solidFill>
                <a:schemeClr val="tx2"/>
              </a:solidFill>
            </a:endParaRPr>
          </a:p>
          <a:p>
            <a:pPr marL="0" indent="0" algn="ctr">
              <a:lnSpc>
                <a:spcPct val="120000"/>
              </a:lnSpc>
              <a:buNone/>
            </a:pPr>
            <a:endParaRPr lang="en-GB" sz="64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D5A9AA7C-00B8-448E-96F8-55DCEA334E2C}"/>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63502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46" y="791563"/>
            <a:ext cx="9372600" cy="1200416"/>
          </a:xfrm>
        </p:spPr>
        <p:txBody>
          <a:bodyPr>
            <a:normAutofit/>
          </a:bodyPr>
          <a:lstStyle/>
          <a:p>
            <a:pPr algn="ctr"/>
            <a:r>
              <a:rPr lang="en-GB" sz="4800" u="sng">
                <a:solidFill>
                  <a:schemeClr val="tx2"/>
                </a:solidFill>
              </a:rPr>
              <a:t>CAMHS</a:t>
            </a:r>
            <a:endParaRPr lang="en-US" sz="4800" u="sng">
              <a:solidFill>
                <a:schemeClr val="tx2"/>
              </a:solidFill>
            </a:endParaRPr>
          </a:p>
        </p:txBody>
      </p:sp>
      <p:sp>
        <p:nvSpPr>
          <p:cNvPr id="3" name="Content Placeholder 2"/>
          <p:cNvSpPr>
            <a:spLocks noGrp="1"/>
          </p:cNvSpPr>
          <p:nvPr>
            <p:ph sz="half" idx="1"/>
          </p:nvPr>
        </p:nvSpPr>
        <p:spPr>
          <a:xfrm>
            <a:off x="1510748" y="1991979"/>
            <a:ext cx="9170503" cy="4518991"/>
          </a:xfrm>
        </p:spPr>
        <p:txBody>
          <a:bodyPr>
            <a:normAutofit/>
          </a:bodyPr>
          <a:lstStyle/>
          <a:p>
            <a:pPr marL="45720" indent="0" algn="ctr">
              <a:lnSpc>
                <a:spcPct val="120000"/>
              </a:lnSpc>
              <a:buNone/>
            </a:pPr>
            <a:endParaRPr lang="en-GB" sz="2400">
              <a:solidFill>
                <a:schemeClr val="tx2"/>
              </a:solidFill>
            </a:endParaRPr>
          </a:p>
          <a:p>
            <a:pPr marL="45720" indent="0" algn="ctr">
              <a:lnSpc>
                <a:spcPct val="120000"/>
              </a:lnSpc>
              <a:buNone/>
            </a:pPr>
            <a:r>
              <a:rPr lang="en-GB" sz="1800">
                <a:solidFill>
                  <a:schemeClr val="tx2"/>
                </a:solidFill>
              </a:rPr>
              <a:t>“The aim of the service is to deliver family centred specialist inpatient, day patient and outpatient/outreach mental health care and treatment to children (and their families) who are suffering from severe and /or complex mental health conditions that cannot be adequately treated by community based services” NHS England, 2013. </a:t>
            </a:r>
            <a:endParaRPr lang="en-GB" sz="1800">
              <a:solidFill>
                <a:schemeClr val="tx2"/>
              </a:solidFill>
              <a:effectLst/>
            </a:endParaRPr>
          </a:p>
          <a:p>
            <a:pPr marL="45720" indent="0">
              <a:buNone/>
            </a:pPr>
            <a:endParaRPr lang="en-US" sz="105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090272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Psychiatrists</a:t>
            </a:r>
          </a:p>
          <a:p>
            <a:pPr marL="45720" indent="0" algn="ctr">
              <a:lnSpc>
                <a:spcPct val="120000"/>
              </a:lnSpc>
              <a:buNone/>
            </a:pPr>
            <a:r>
              <a:rPr lang="en-GB" sz="1800">
                <a:solidFill>
                  <a:schemeClr val="tx2"/>
                </a:solidFill>
              </a:rPr>
              <a:t>P</a:t>
            </a:r>
            <a:r>
              <a:rPr lang="en-GB" sz="1800">
                <a:solidFill>
                  <a:schemeClr val="tx2"/>
                </a:solidFill>
                <a:effectLst/>
              </a:rPr>
              <a:t>sychologists</a:t>
            </a:r>
          </a:p>
          <a:p>
            <a:pPr marL="45720" indent="0" algn="ctr">
              <a:lnSpc>
                <a:spcPct val="120000"/>
              </a:lnSpc>
              <a:buNone/>
            </a:pPr>
            <a:r>
              <a:rPr lang="en-GB" sz="1800">
                <a:solidFill>
                  <a:schemeClr val="tx2"/>
                </a:solidFill>
              </a:rPr>
              <a:t>S</a:t>
            </a:r>
            <a:r>
              <a:rPr lang="en-GB" sz="1800">
                <a:solidFill>
                  <a:schemeClr val="tx2"/>
                </a:solidFill>
                <a:effectLst/>
              </a:rPr>
              <a:t>ocial workers</a:t>
            </a:r>
          </a:p>
          <a:p>
            <a:pPr marL="45720" indent="0" algn="ctr">
              <a:lnSpc>
                <a:spcPct val="120000"/>
              </a:lnSpc>
              <a:buNone/>
            </a:pPr>
            <a:r>
              <a:rPr lang="en-GB" sz="1800">
                <a:solidFill>
                  <a:schemeClr val="tx2"/>
                </a:solidFill>
                <a:effectLst/>
              </a:rPr>
              <a:t>Nurses</a:t>
            </a:r>
          </a:p>
          <a:p>
            <a:pPr marL="45720" indent="0" algn="ctr">
              <a:lnSpc>
                <a:spcPct val="120000"/>
              </a:lnSpc>
              <a:buNone/>
            </a:pPr>
            <a:r>
              <a:rPr lang="en-GB" sz="1800">
                <a:solidFill>
                  <a:schemeClr val="tx2"/>
                </a:solidFill>
              </a:rPr>
              <a:t>S</a:t>
            </a:r>
            <a:r>
              <a:rPr lang="en-GB" sz="1800">
                <a:solidFill>
                  <a:schemeClr val="tx2"/>
                </a:solidFill>
                <a:effectLst/>
              </a:rPr>
              <a:t>upport workers</a:t>
            </a:r>
          </a:p>
          <a:p>
            <a:pPr marL="45720" indent="0" algn="ctr">
              <a:lnSpc>
                <a:spcPct val="120000"/>
              </a:lnSpc>
              <a:buNone/>
            </a:pPr>
            <a:r>
              <a:rPr lang="en-GB" sz="1800">
                <a:solidFill>
                  <a:schemeClr val="tx2"/>
                </a:solidFill>
              </a:rPr>
              <a:t>O</a:t>
            </a:r>
            <a:r>
              <a:rPr lang="en-GB" sz="1800">
                <a:solidFill>
                  <a:schemeClr val="tx2"/>
                </a:solidFill>
                <a:effectLst/>
              </a:rPr>
              <a:t>ccupational therapists</a:t>
            </a: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714166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Psychological therapists – this may include child psychotherapists, family psychotherapists, play therapists and creative art therapists</a:t>
            </a:r>
          </a:p>
          <a:p>
            <a:pPr marL="45720" indent="0" algn="ctr">
              <a:lnSpc>
                <a:spcPct val="120000"/>
              </a:lnSpc>
              <a:buNone/>
            </a:pPr>
            <a:r>
              <a:rPr lang="en-GB" sz="1800">
                <a:solidFill>
                  <a:schemeClr val="tx2"/>
                </a:solidFill>
                <a:effectLst/>
              </a:rPr>
              <a:t>Education mental health practitioners – who work in mental health support teams in schools and colleges</a:t>
            </a:r>
          </a:p>
          <a:p>
            <a:pPr marL="45720" indent="0" algn="ctr">
              <a:lnSpc>
                <a:spcPct val="120000"/>
              </a:lnSpc>
              <a:buNone/>
            </a:pPr>
            <a:r>
              <a:rPr lang="en-GB" sz="1800">
                <a:solidFill>
                  <a:schemeClr val="tx2"/>
                </a:solidFill>
                <a:effectLst/>
              </a:rPr>
              <a:t>Children’s wellbeing practitioners</a:t>
            </a:r>
          </a:p>
          <a:p>
            <a:pPr marL="45720" indent="0" algn="ctr">
              <a:lnSpc>
                <a:spcPct val="120000"/>
              </a:lnSpc>
              <a:buNone/>
            </a:pPr>
            <a:r>
              <a:rPr lang="en-GB" sz="1800">
                <a:solidFill>
                  <a:schemeClr val="tx2"/>
                </a:solidFill>
                <a:effectLst/>
              </a:rPr>
              <a:t>Specialist substance misuse workers</a:t>
            </a:r>
          </a:p>
          <a:p>
            <a:pPr marL="45720" indent="0" algn="ctr">
              <a:lnSpc>
                <a:spcPct val="120000"/>
              </a:lnSpc>
              <a:buNone/>
            </a:pPr>
            <a:r>
              <a:rPr lang="en-GB" sz="1800">
                <a:solidFill>
                  <a:schemeClr val="tx2"/>
                </a:solidFill>
              </a:rPr>
              <a:t>					</a:t>
            </a:r>
            <a:r>
              <a:rPr lang="en-GB" sz="1200">
                <a:solidFill>
                  <a:schemeClr val="tx2"/>
                </a:solidFill>
              </a:rPr>
              <a:t>		(NHS, 2019).</a:t>
            </a:r>
            <a:endParaRPr lang="en-GB" sz="1200">
              <a:solidFill>
                <a:schemeClr val="tx2"/>
              </a:solidFill>
              <a:effectLst/>
            </a:endParaRP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2958345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124322"/>
            <a:ext cx="9372600" cy="1200416"/>
          </a:xfrm>
        </p:spPr>
        <p:txBody>
          <a:bodyPr>
            <a:normAutofit/>
          </a:bodyPr>
          <a:lstStyle/>
          <a:p>
            <a:pPr algn="ctr"/>
            <a:r>
              <a:rPr lang="en-GB" sz="4800" u="sng">
                <a:solidFill>
                  <a:schemeClr val="tx2"/>
                </a:solidFill>
              </a:rPr>
              <a:t>Policies governing CAMHs</a:t>
            </a:r>
            <a:endParaRPr lang="en-US" sz="4800" u="sng">
              <a:solidFill>
                <a:schemeClr val="tx2"/>
              </a:solidFill>
            </a:endParaRPr>
          </a:p>
        </p:txBody>
      </p:sp>
      <p:sp>
        <p:nvSpPr>
          <p:cNvPr id="3" name="Content Placeholder 2"/>
          <p:cNvSpPr>
            <a:spLocks noGrp="1"/>
          </p:cNvSpPr>
          <p:nvPr>
            <p:ph sz="half" idx="1"/>
          </p:nvPr>
        </p:nvSpPr>
        <p:spPr>
          <a:xfrm>
            <a:off x="2208211" y="1532282"/>
            <a:ext cx="7863439" cy="3793435"/>
          </a:xfrm>
        </p:spPr>
        <p:txBody>
          <a:bodyPr>
            <a:noAutofit/>
          </a:bodyPr>
          <a:lstStyle/>
          <a:p>
            <a:pPr marL="45720" indent="0" algn="ctr">
              <a:buNone/>
            </a:pPr>
            <a:r>
              <a:rPr lang="en-GB" sz="1800">
                <a:solidFill>
                  <a:schemeClr val="tx2"/>
                </a:solidFill>
              </a:rPr>
              <a:t>Children Act 2004 and the Mental Health Act 1983, as amended by the Mental Health Act 2007.</a:t>
            </a:r>
          </a:p>
          <a:p>
            <a:pPr marL="45720" indent="0" algn="ctr">
              <a:buNone/>
            </a:pPr>
            <a:r>
              <a:rPr lang="en-GB" sz="1800">
                <a:solidFill>
                  <a:schemeClr val="tx2"/>
                </a:solidFill>
              </a:rPr>
              <a:t>Quality Network for Inpatient CAMHS (QNIC)</a:t>
            </a:r>
          </a:p>
          <a:p>
            <a:pPr marL="45720" indent="0" algn="ctr">
              <a:buNone/>
            </a:pPr>
            <a:r>
              <a:rPr lang="en-GB" sz="1800">
                <a:solidFill>
                  <a:schemeClr val="tx2"/>
                </a:solidFill>
              </a:rPr>
              <a:t>Children and Young People’s Health Outcomes Forum Report (2012)</a:t>
            </a:r>
          </a:p>
          <a:p>
            <a:pPr marL="45720" indent="0" algn="ctr">
              <a:buNone/>
            </a:pPr>
            <a:r>
              <a:rPr lang="en-GB" sz="1800">
                <a:solidFill>
                  <a:schemeClr val="tx2"/>
                </a:solidFill>
              </a:rPr>
              <a:t>No Health Without Mental health</a:t>
            </a:r>
          </a:p>
          <a:p>
            <a:pPr marL="45720" indent="0" algn="ctr">
              <a:buNone/>
            </a:pPr>
            <a:r>
              <a:rPr lang="en-GB" sz="1800">
                <a:solidFill>
                  <a:schemeClr val="tx2"/>
                </a:solidFill>
              </a:rPr>
              <a:t>An all age strategy (2011)</a:t>
            </a:r>
          </a:p>
          <a:p>
            <a:pPr marL="45720" indent="0" algn="ctr">
              <a:buNone/>
            </a:pPr>
            <a:r>
              <a:rPr lang="en-GB" sz="1800">
                <a:solidFill>
                  <a:schemeClr val="tx2"/>
                </a:solidFill>
              </a:rPr>
              <a:t>Achieving Equity and Excellence for Children (2010)</a:t>
            </a:r>
          </a:p>
          <a:p>
            <a:pPr marL="45720" indent="0" algn="ctr">
              <a:buNone/>
            </a:pPr>
            <a:r>
              <a:rPr lang="en-GB" sz="1800">
                <a:solidFill>
                  <a:schemeClr val="tx2"/>
                </a:solidFill>
              </a:rPr>
              <a:t>The National Service Framework for Children, Young People and Maternity</a:t>
            </a:r>
          </a:p>
          <a:p>
            <a:pPr marL="45720" indent="0" algn="ctr">
              <a:buNone/>
            </a:pPr>
            <a:r>
              <a:rPr lang="en-GB" sz="1800">
                <a:solidFill>
                  <a:schemeClr val="tx2"/>
                </a:solidFill>
              </a:rPr>
              <a:t>The mental health and psychological wellbeing of children and young people (2004).</a:t>
            </a:r>
          </a:p>
          <a:p>
            <a:pPr marL="45720" indent="0" algn="ctr">
              <a:buNone/>
            </a:pPr>
            <a:r>
              <a:rPr lang="en-GB" sz="1800">
                <a:solidFill>
                  <a:schemeClr val="tx2"/>
                </a:solidFill>
              </a:rPr>
              <a:t>						(NHS England, 2014).</a:t>
            </a:r>
            <a:endParaRPr lang="en-US" sz="1800">
              <a:solidFill>
                <a:schemeClr val="tx2"/>
              </a:solidFill>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635293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399784"/>
            <a:ext cx="9372600" cy="1200416"/>
          </a:xfrm>
        </p:spPr>
        <p:txBody>
          <a:bodyPr>
            <a:normAutofit/>
          </a:bodyPr>
          <a:lstStyle/>
          <a:p>
            <a:pPr algn="ctr"/>
            <a:r>
              <a:rPr lang="en-GB" sz="4800" u="sng">
                <a:solidFill>
                  <a:schemeClr val="tx2"/>
                </a:solidFill>
              </a:rPr>
              <a:t>CAMHS areas of concern</a:t>
            </a:r>
            <a:endParaRPr lang="en-US" sz="4800" u="sng">
              <a:solidFill>
                <a:schemeClr val="tx2"/>
              </a:solidFill>
            </a:endParaRPr>
          </a:p>
        </p:txBody>
      </p:sp>
      <p:sp>
        <p:nvSpPr>
          <p:cNvPr id="3" name="Content Placeholder 2"/>
          <p:cNvSpPr>
            <a:spLocks noGrp="1"/>
          </p:cNvSpPr>
          <p:nvPr>
            <p:ph sz="half" idx="1"/>
          </p:nvPr>
        </p:nvSpPr>
        <p:spPr>
          <a:xfrm>
            <a:off x="2208212" y="1921564"/>
            <a:ext cx="7863439" cy="3793435"/>
          </a:xfrm>
        </p:spPr>
        <p:txBody>
          <a:bodyPr>
            <a:normAutofit/>
          </a:bodyPr>
          <a:lstStyle/>
          <a:p>
            <a:pPr algn="ctr"/>
            <a:r>
              <a:rPr lang="en-US">
                <a:solidFill>
                  <a:schemeClr val="tx2"/>
                </a:solidFill>
              </a:rPr>
              <a:t>Mother has displayed mental health issues which may predispose the children </a:t>
            </a:r>
          </a:p>
          <a:p>
            <a:pPr algn="ctr"/>
            <a:r>
              <a:rPr lang="en-US">
                <a:solidFill>
                  <a:schemeClr val="tx2"/>
                </a:solidFill>
              </a:rPr>
              <a:t>Mother has anxiety in social situations</a:t>
            </a:r>
          </a:p>
          <a:p>
            <a:pPr algn="ctr"/>
            <a:r>
              <a:rPr lang="en-US">
                <a:solidFill>
                  <a:schemeClr val="tx2"/>
                </a:solidFill>
              </a:rPr>
              <a:t>Teenage boys cause of many household disputes</a:t>
            </a:r>
          </a:p>
          <a:p>
            <a:pPr algn="ctr"/>
            <a:r>
              <a:rPr lang="en-US">
                <a:solidFill>
                  <a:schemeClr val="tx2"/>
                </a:solidFill>
              </a:rPr>
              <a:t>Problems with engagement due to mental health</a:t>
            </a:r>
          </a:p>
          <a:p>
            <a:pPr algn="ctr"/>
            <a:r>
              <a:rPr lang="en-US">
                <a:solidFill>
                  <a:schemeClr val="tx2"/>
                </a:solidFill>
              </a:rPr>
              <a:t>Not attending parenting classes</a:t>
            </a:r>
          </a:p>
          <a:p>
            <a:pPr algn="ctr"/>
            <a:r>
              <a:rPr lang="en-US">
                <a:solidFill>
                  <a:schemeClr val="tx2"/>
                </a:solidFill>
              </a:rPr>
              <a:t>Youngest not attending nursery everyday</a:t>
            </a:r>
          </a:p>
          <a:p>
            <a:pPr algn="ctr"/>
            <a:r>
              <a:rPr lang="en-US">
                <a:solidFill>
                  <a:schemeClr val="tx2"/>
                </a:solidFill>
              </a:rPr>
              <a:t>Home is need of repairs</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7822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949" y="268014"/>
            <a:ext cx="9372600" cy="863170"/>
          </a:xfrm>
        </p:spPr>
        <p:txBody>
          <a:bodyPr>
            <a:normAutofit/>
          </a:bodyPr>
          <a:lstStyle/>
          <a:p>
            <a:pPr algn="ctr"/>
            <a:r>
              <a:rPr lang="en-GB" sz="4800" u="sng">
                <a:solidFill>
                  <a:schemeClr val="tx2"/>
                </a:solidFill>
              </a:rPr>
              <a:t>Case Management</a:t>
            </a:r>
            <a:endParaRPr lang="en-US" sz="4800" u="sng">
              <a:solidFill>
                <a:schemeClr val="tx2"/>
              </a:solidFill>
            </a:endParaRPr>
          </a:p>
        </p:txBody>
      </p:sp>
      <p:sp>
        <p:nvSpPr>
          <p:cNvPr id="3" name="Content Placeholder 2"/>
          <p:cNvSpPr>
            <a:spLocks noGrp="1"/>
          </p:cNvSpPr>
          <p:nvPr>
            <p:ph sz="half" idx="1"/>
          </p:nvPr>
        </p:nvSpPr>
        <p:spPr>
          <a:xfrm>
            <a:off x="2098472" y="929256"/>
            <a:ext cx="8499554" cy="4526522"/>
          </a:xfrm>
        </p:spPr>
        <p:txBody>
          <a:bodyPr>
            <a:normAutofit fontScale="25000" lnSpcReduction="20000"/>
          </a:bodyPr>
          <a:lstStyle/>
          <a:p>
            <a:pPr marL="45720" indent="0">
              <a:lnSpc>
                <a:spcPct val="120000"/>
              </a:lnSpc>
              <a:buNone/>
            </a:pPr>
            <a:endParaRPr lang="en-GB">
              <a:solidFill>
                <a:schemeClr val="tx2"/>
              </a:solidFill>
              <a:cs typeface="Calibri"/>
            </a:endParaRPr>
          </a:p>
          <a:p>
            <a:pPr marL="45720" indent="0" algn="ctr">
              <a:lnSpc>
                <a:spcPct val="170000"/>
              </a:lnSpc>
              <a:buNone/>
            </a:pPr>
            <a:r>
              <a:rPr lang="en-GB" sz="5600">
                <a:solidFill>
                  <a:schemeClr val="tx2"/>
                </a:solidFill>
                <a:cs typeface="Calibri"/>
              </a:rPr>
              <a:t>Case management is a process of planning, co-ordination, management and examination of the care of individuals or family member.  The main goal is to find efficient ways to co-ordinate services to improve the quality of life.</a:t>
            </a:r>
          </a:p>
          <a:p>
            <a:pPr marL="45720" indent="0" algn="ctr">
              <a:lnSpc>
                <a:spcPct val="170000"/>
              </a:lnSpc>
              <a:buNone/>
            </a:pPr>
            <a:r>
              <a:rPr lang="en-GB" sz="5600">
                <a:solidFill>
                  <a:schemeClr val="tx2"/>
                </a:solidFill>
                <a:cs typeface="Calibri"/>
              </a:rPr>
              <a:t>There are no single case management models, a range of approaches are used, which includes multi-agency networks depending on what is needed for a positive change for the individual or family members.  The core elements are case findings, assessments, care planning, implementation, monitoring and review.</a:t>
            </a:r>
          </a:p>
          <a:p>
            <a:pPr marL="45720" indent="0" algn="ctr">
              <a:lnSpc>
                <a:spcPct val="170000"/>
              </a:lnSpc>
              <a:buNone/>
            </a:pPr>
            <a:r>
              <a:rPr lang="en-GB" sz="5600">
                <a:solidFill>
                  <a:schemeClr val="tx2"/>
                </a:solidFill>
                <a:cs typeface="Calibri"/>
              </a:rPr>
              <a:t>Some or most of the core elements can be carried out as a case management initiative within this case study.  They may also be considered as a task or roles performed by different members of a multi-disciplinary team. This could be a health care or social care team or a collective health and social service team.   Various techniques will be provided by individual multi-agency networks, with communication and collaborative working skills to ensure the family receive intensive support from a highly skilled case manager.  A range of services will be identified through assessments, and care planning.  For high-quality services with a positive outcome, monitoring and reviewing the case findings is essential in order to progress (</a:t>
            </a:r>
            <a:r>
              <a:rPr lang="en-GB" sz="5600" err="1">
                <a:solidFill>
                  <a:schemeClr val="tx2"/>
                </a:solidFill>
                <a:cs typeface="Calibri"/>
              </a:rPr>
              <a:t>Kutash</a:t>
            </a:r>
            <a:r>
              <a:rPr lang="en-GB" sz="5600">
                <a:solidFill>
                  <a:schemeClr val="tx2"/>
                </a:solidFill>
                <a:cs typeface="Calibri"/>
              </a:rPr>
              <a:t>, </a:t>
            </a:r>
            <a:r>
              <a:rPr lang="en-GB" sz="5600" err="1">
                <a:solidFill>
                  <a:schemeClr val="tx2"/>
                </a:solidFill>
                <a:cs typeface="Calibri"/>
              </a:rPr>
              <a:t>krista</a:t>
            </a:r>
            <a:r>
              <a:rPr lang="en-GB" sz="5600">
                <a:solidFill>
                  <a:schemeClr val="tx2"/>
                </a:solidFill>
                <a:cs typeface="Calibri"/>
              </a:rPr>
              <a:t> et al 2013).</a:t>
            </a:r>
          </a:p>
          <a:p>
            <a:endParaRPr lang="en-GB">
              <a:cs typeface="Calibri"/>
            </a:endParaRPr>
          </a:p>
          <a:p>
            <a:pPr marL="45720" indent="0" algn="ctr">
              <a:lnSpc>
                <a:spcPct val="120000"/>
              </a:lnSpc>
              <a:buNone/>
            </a:pPr>
            <a:endParaRPr lang="en-GB">
              <a:solidFill>
                <a:schemeClr val="tx2"/>
              </a:solidFill>
              <a:cs typeface="Calibri"/>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794592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7597" y="124322"/>
            <a:ext cx="9372600" cy="995030"/>
          </a:xfrm>
        </p:spPr>
        <p:txBody>
          <a:bodyPr>
            <a:normAutofit/>
          </a:bodyPr>
          <a:lstStyle/>
          <a:p>
            <a:pPr algn="ctr"/>
            <a:r>
              <a:rPr lang="en-GB" sz="4800" u="sng">
                <a:solidFill>
                  <a:schemeClr val="tx2"/>
                </a:solidFill>
                <a:cs typeface="Calibri Light"/>
              </a:rPr>
              <a:t>What Is Child Vulnerability?</a:t>
            </a:r>
            <a:endParaRPr lang="en-US" sz="4800" u="sng">
              <a:solidFill>
                <a:schemeClr val="tx2"/>
              </a:solidFill>
            </a:endParaRPr>
          </a:p>
        </p:txBody>
      </p:sp>
      <p:sp>
        <p:nvSpPr>
          <p:cNvPr id="3" name="Content Placeholder 2"/>
          <p:cNvSpPr>
            <a:spLocks noGrp="1"/>
          </p:cNvSpPr>
          <p:nvPr>
            <p:ph sz="half" idx="1"/>
          </p:nvPr>
        </p:nvSpPr>
        <p:spPr>
          <a:xfrm>
            <a:off x="2208211" y="1160674"/>
            <a:ext cx="8941985" cy="5344404"/>
          </a:xfrm>
        </p:spPr>
        <p:txBody>
          <a:bodyPr vert="horz" lIns="91440" tIns="45720" rIns="91440" bIns="45720" rtlCol="0" anchor="t">
            <a:noAutofit/>
          </a:bodyPr>
          <a:lstStyle/>
          <a:p>
            <a:pPr marL="0" indent="0" algn="ctr">
              <a:lnSpc>
                <a:spcPct val="120000"/>
              </a:lnSpc>
              <a:buNone/>
            </a:pPr>
            <a:r>
              <a:rPr lang="en-GB" sz="1400">
                <a:solidFill>
                  <a:schemeClr val="tx2"/>
                </a:solidFill>
                <a:cs typeface="Calibri"/>
              </a:rPr>
              <a:t>Child vulnerability is the result of interaction and an array of different environmental factors that accumulate dynamically through time.  Type and degree of child susceptibility vary as these factors change and evolve.  For instance, age shapes the demands of children while exposing youngsters to potential new threats.  Children who are fully reliant and need reactionary and predictable care are particularly sensitive to the health and material deprivation of their parents.  Income and poverty and material deprivation and environmental factors can contribute to the children's vulnerability including the level of education of parents.</a:t>
            </a:r>
            <a:endParaRPr lang="en-GB" sz="1400" b="1">
              <a:solidFill>
                <a:schemeClr val="tx2"/>
              </a:solidFill>
              <a:cs typeface="Calibri"/>
            </a:endParaRPr>
          </a:p>
          <a:p>
            <a:pPr marL="0" indent="0" algn="ctr">
              <a:lnSpc>
                <a:spcPct val="120000"/>
              </a:lnSpc>
              <a:buNone/>
            </a:pPr>
            <a:r>
              <a:rPr lang="en-GB" sz="1400">
                <a:solidFill>
                  <a:schemeClr val="tx2"/>
                </a:solidFill>
                <a:cs typeface="Calibri"/>
              </a:rPr>
              <a:t>Individual elements contributing to the child's susceptibility comes from age, physical capabilities, self-disposition or mental health difficulty, emotional and physical capacity or personal situations.  Risk factors that are prevailing in children's lives increases the likelihood of negative implications in childhood and later in adulthood.  It affects the healthy development of children, the family and prosperity of the community.  The risk factors include a lack of healthy nutrition, poor housing quality, limited access to recreational activities, a limited understanding by parents of the child and child development needs, negative parental health behaviours, and a lack of support and potential neighbourhood crimes.</a:t>
            </a:r>
          </a:p>
          <a:p>
            <a:pPr marL="0" indent="0" algn="ctr">
              <a:lnSpc>
                <a:spcPct val="120000"/>
              </a:lnSpc>
              <a:buNone/>
            </a:pPr>
            <a:r>
              <a:rPr lang="en-GB" sz="1400">
                <a:solidFill>
                  <a:schemeClr val="tx2"/>
                </a:solidFill>
                <a:cs typeface="Calibri"/>
              </a:rPr>
              <a:t>Over time, the overall impact of protective influences makes it possible for children or individuals to achieve beneficial results.  Protective influences also provides a child's disposition, temperament which allows a child to adapt to stress, and adequate mental and interpersonal abilities, as this enables children to adjust to avoid hardship.  Family and community protective factors such as schoolteachers and other role models gives the children the ability to have a positive outcome over time including a strong and robust child protection welfare system (</a:t>
            </a:r>
            <a:r>
              <a:rPr lang="en-GB" sz="1400">
                <a:solidFill>
                  <a:schemeClr val="tx2"/>
                </a:solidFill>
                <a:ea typeface="+mn-lt"/>
                <a:cs typeface="+mn-lt"/>
              </a:rPr>
              <a:t>Kimla, Katarina, et al 2019).</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615804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09914"/>
            <a:ext cx="9372600" cy="1200416"/>
          </a:xfrm>
        </p:spPr>
        <p:txBody>
          <a:bodyPr>
            <a:normAutofit/>
          </a:bodyPr>
          <a:lstStyle/>
          <a:p>
            <a:pPr algn="ctr"/>
            <a:r>
              <a:rPr lang="en-US" sz="4800" u="sng">
                <a:solidFill>
                  <a:schemeClr val="tx2"/>
                </a:solidFill>
              </a:rPr>
              <a:t>Conclusion</a:t>
            </a:r>
          </a:p>
        </p:txBody>
      </p:sp>
      <p:sp>
        <p:nvSpPr>
          <p:cNvPr id="3" name="Content Placeholder 2"/>
          <p:cNvSpPr>
            <a:spLocks noGrp="1"/>
          </p:cNvSpPr>
          <p:nvPr>
            <p:ph sz="half" idx="1"/>
          </p:nvPr>
        </p:nvSpPr>
        <p:spPr>
          <a:xfrm>
            <a:off x="2208212" y="1600200"/>
            <a:ext cx="7863439" cy="4114800"/>
          </a:xfrm>
        </p:spPr>
        <p:txBody>
          <a:bodyPr>
            <a:normAutofit/>
          </a:bodyPr>
          <a:lstStyle/>
          <a:p>
            <a:pPr marL="45720" indent="0" algn="ctr">
              <a:buNone/>
            </a:pPr>
            <a:r>
              <a:rPr lang="en-GB">
                <a:solidFill>
                  <a:schemeClr val="tx2"/>
                </a:solidFill>
              </a:rPr>
              <a:t>W</a:t>
            </a:r>
            <a:r>
              <a:rPr lang="en-GB" sz="2000">
                <a:solidFill>
                  <a:schemeClr val="tx2"/>
                </a:solidFill>
              </a:rPr>
              <a:t>hilst it proved tough for the involved agencies to predict a positive outcome for the family because of the mothers on-going mental health struggles and her reluctance to engage with the provided initiatives. overall, from the family's perspective they felt happy as their home environment had improved because the necessary repairs had been carried out. </a:t>
            </a:r>
          </a:p>
          <a:p>
            <a:pPr marL="45720" indent="0" algn="ctr">
              <a:buNone/>
            </a:pPr>
            <a:r>
              <a:rPr lang="en-GB">
                <a:solidFill>
                  <a:schemeClr val="tx2"/>
                </a:solidFill>
              </a:rPr>
              <a:t>T</a:t>
            </a:r>
            <a:r>
              <a:rPr lang="en-GB" sz="2000">
                <a:solidFill>
                  <a:schemeClr val="tx2"/>
                </a:solidFill>
              </a:rPr>
              <a:t>here was improved contact with agencies and the family felt more supported, which led mom to feel more empowered to move forward without agency support.</a:t>
            </a:r>
          </a:p>
          <a:p>
            <a:pPr marL="45720" indent="0" algn="ctr">
              <a:buNone/>
            </a:pPr>
            <a:r>
              <a:rPr lang="en-GB">
                <a:solidFill>
                  <a:schemeClr val="tx2"/>
                </a:solidFill>
              </a:rPr>
              <a:t>W</a:t>
            </a:r>
            <a:r>
              <a:rPr lang="en-GB" sz="2000">
                <a:solidFill>
                  <a:schemeClr val="tx2"/>
                </a:solidFill>
              </a:rPr>
              <a:t>hile the family recognises that there are still changes to be made especially with parenting, overall, they were happier and more upbeat about the future.</a:t>
            </a:r>
          </a:p>
          <a:p>
            <a:pPr marL="45720" indent="0" algn="ctr">
              <a:lnSpc>
                <a:spcPct val="120000"/>
              </a:lnSpc>
              <a:spcAft>
                <a:spcPts val="600"/>
              </a:spcAft>
              <a:buClr>
                <a:schemeClr val="bg1"/>
              </a:buClr>
              <a:buSzPct val="7500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967002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154604"/>
            <a:ext cx="9372600" cy="829355"/>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2064990" y="1032560"/>
            <a:ext cx="8484963" cy="4792880"/>
          </a:xfrm>
        </p:spPr>
        <p:txBody>
          <a:bodyPr>
            <a:normAutofit fontScale="25000" lnSpcReduction="20000"/>
          </a:bodyPr>
          <a:lstStyle/>
          <a:p>
            <a:pPr marL="45720" indent="0" algn="ctr">
              <a:lnSpc>
                <a:spcPct val="120000"/>
              </a:lnSpc>
              <a:buNone/>
            </a:pPr>
            <a:r>
              <a:rPr lang="en-GB" sz="7200">
                <a:solidFill>
                  <a:schemeClr val="tx2"/>
                </a:solidFill>
              </a:rPr>
              <a:t>ALLEN, G., 2011. </a:t>
            </a:r>
            <a:r>
              <a:rPr lang="en-GB" sz="7200" i="1">
                <a:solidFill>
                  <a:schemeClr val="tx2"/>
                </a:solidFill>
              </a:rPr>
              <a:t>EARLY INTERVENTION: THE NEXT STEPS</a:t>
            </a:r>
            <a:r>
              <a:rPr lang="en-GB" sz="7200">
                <a:solidFill>
                  <a:schemeClr val="tx2"/>
                </a:solidFill>
              </a:rPr>
              <a:t>. [online] Assets.publishing.service.gov.uk. Available at: &lt;https://assets.publishing.service.gov.uk/government/uploads/system/uploads/attachment_data/file/284086/early-intervention-next-steps2.pdf&gt; [Accessed 4 July 2021].</a:t>
            </a:r>
          </a:p>
          <a:p>
            <a:pPr marL="45720" indent="0" algn="ctr">
              <a:lnSpc>
                <a:spcPct val="120000"/>
              </a:lnSpc>
              <a:buNone/>
            </a:pPr>
            <a:r>
              <a:rPr lang="en-GB" sz="7200">
                <a:solidFill>
                  <a:schemeClr val="tx2"/>
                </a:solidFill>
              </a:rPr>
              <a:t>Austin, C. (1983) ‘Case management in long-term care: Options and opportunities</a:t>
            </a:r>
            <a:r>
              <a:rPr lang="en-GB" sz="7200" i="1">
                <a:solidFill>
                  <a:schemeClr val="tx2"/>
                </a:solidFill>
              </a:rPr>
              <a:t>. Oxford Academic.</a:t>
            </a:r>
          </a:p>
          <a:p>
            <a:pPr marL="45720" indent="0" algn="ctr">
              <a:lnSpc>
                <a:spcPct val="120000"/>
              </a:lnSpc>
              <a:buNone/>
            </a:pPr>
            <a:r>
              <a:rPr lang="en-GB" sz="7200" err="1">
                <a:solidFill>
                  <a:schemeClr val="tx2"/>
                </a:solidFill>
              </a:rPr>
              <a:t>Bronfebrenner</a:t>
            </a:r>
            <a:r>
              <a:rPr lang="en-GB" sz="7200">
                <a:solidFill>
                  <a:schemeClr val="tx2"/>
                </a:solidFill>
              </a:rPr>
              <a:t> (1974) ‘Is early intervention effective’ </a:t>
            </a:r>
            <a:r>
              <a:rPr lang="en-GB" sz="7200" i="1">
                <a:solidFill>
                  <a:schemeClr val="tx2"/>
                </a:solidFill>
              </a:rPr>
              <a:t>Teachers college record</a:t>
            </a:r>
          </a:p>
          <a:p>
            <a:pPr marL="45720" indent="0" algn="ctr">
              <a:lnSpc>
                <a:spcPct val="120000"/>
              </a:lnSpc>
              <a:buNone/>
            </a:pPr>
            <a:r>
              <a:rPr lang="en-GB" sz="7200">
                <a:solidFill>
                  <a:schemeClr val="tx2"/>
                </a:solidFill>
              </a:rPr>
              <a:t>Brotherton, G. Cronin, M. (2020) ‘Working with vulnerable children, young people and families. </a:t>
            </a:r>
            <a:r>
              <a:rPr lang="en-GB" sz="7200" i="1">
                <a:solidFill>
                  <a:schemeClr val="tx2"/>
                </a:solidFill>
              </a:rPr>
              <a:t>Routledge</a:t>
            </a:r>
            <a:r>
              <a:rPr lang="en-GB" sz="7200">
                <a:solidFill>
                  <a:schemeClr val="tx2"/>
                </a:solidFill>
              </a:rPr>
              <a:t>.   Schooling, E. (2018) ‘Effective Written Agreements’. GOV.UK. </a:t>
            </a:r>
          </a:p>
          <a:p>
            <a:pPr marL="45720" indent="0" algn="ctr">
              <a:lnSpc>
                <a:spcPct val="120000"/>
              </a:lnSpc>
              <a:buNone/>
            </a:pPr>
            <a:r>
              <a:rPr lang="en-GB" sz="7200">
                <a:solidFill>
                  <a:schemeClr val="tx2"/>
                </a:solidFill>
                <a:ea typeface="+mn-lt"/>
                <a:cs typeface="+mn-lt"/>
              </a:rPr>
              <a:t>Healthline. 2021. </a:t>
            </a:r>
            <a:r>
              <a:rPr lang="en-GB" sz="7200" i="1">
                <a:solidFill>
                  <a:schemeClr val="tx2"/>
                </a:solidFill>
                <a:ea typeface="+mn-lt"/>
                <a:cs typeface="+mn-lt"/>
              </a:rPr>
              <a:t>Antisocial Behaviour: In Children</a:t>
            </a:r>
            <a:r>
              <a:rPr lang="en-GB" sz="7200">
                <a:solidFill>
                  <a:schemeClr val="tx2"/>
                </a:solidFill>
                <a:ea typeface="+mn-lt"/>
                <a:cs typeface="+mn-lt"/>
              </a:rPr>
              <a:t>. [online] Available at: &lt;https://www.healthline.com/health/parenting/antisocial-behavior-in-children#Risk-factors-for-antisocial-behavior-in-children&gt; [Accessed 7 July 2021].</a:t>
            </a: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rgbClr val="000000"/>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2721347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55132"/>
            <a:ext cx="9372600" cy="832413"/>
          </a:xfrm>
        </p:spPr>
        <p:txBody>
          <a:bodyPr>
            <a:normAutofit/>
          </a:bodyPr>
          <a:lstStyle/>
          <a:p>
            <a:pPr algn="ctr"/>
            <a:r>
              <a:rPr lang="en-GB" sz="4400" u="sng">
                <a:solidFill>
                  <a:schemeClr val="tx2"/>
                </a:solidFill>
              </a:rPr>
              <a:t>References</a:t>
            </a:r>
            <a:endParaRPr lang="en-US" sz="1800" u="sng">
              <a:solidFill>
                <a:schemeClr val="tx2"/>
              </a:solidFill>
            </a:endParaRPr>
          </a:p>
        </p:txBody>
      </p:sp>
      <p:sp>
        <p:nvSpPr>
          <p:cNvPr id="3" name="Content Placeholder 2"/>
          <p:cNvSpPr>
            <a:spLocks noGrp="1"/>
          </p:cNvSpPr>
          <p:nvPr>
            <p:ph sz="half" idx="1"/>
          </p:nvPr>
        </p:nvSpPr>
        <p:spPr>
          <a:xfrm>
            <a:off x="2164280" y="1087545"/>
            <a:ext cx="7863439" cy="4682910"/>
          </a:xfrm>
        </p:spPr>
        <p:txBody>
          <a:bodyPr>
            <a:normAutofit fontScale="25000" lnSpcReduction="20000"/>
          </a:bodyPr>
          <a:lstStyle/>
          <a:p>
            <a:pPr marL="45720" indent="0" algn="ctr">
              <a:lnSpc>
                <a:spcPct val="120000"/>
              </a:lnSpc>
              <a:buNone/>
            </a:pPr>
            <a:r>
              <a:rPr lang="en-GB" sz="7200">
                <a:solidFill>
                  <a:schemeClr val="tx2"/>
                </a:solidFill>
              </a:rPr>
              <a:t>GOV.UK. 2021. </a:t>
            </a:r>
            <a:r>
              <a:rPr lang="en-GB" sz="7200" i="1">
                <a:solidFill>
                  <a:schemeClr val="tx2"/>
                </a:solidFill>
              </a:rPr>
              <a:t>Youth offending teams</a:t>
            </a:r>
            <a:r>
              <a:rPr lang="en-GB" sz="7200">
                <a:solidFill>
                  <a:schemeClr val="tx2"/>
                </a:solidFill>
              </a:rPr>
              <a:t>. [online] Available at: &lt;https://www.gov.uk/youth-offending-team&gt; [Accessed 4 July 2021]. </a:t>
            </a:r>
          </a:p>
          <a:p>
            <a:pPr marL="45720" indent="0" algn="ctr">
              <a:lnSpc>
                <a:spcPct val="120000"/>
              </a:lnSpc>
              <a:buNone/>
            </a:pPr>
            <a:r>
              <a:rPr lang="en-GB" sz="7200" b="0" i="0" u="none" strike="noStrike">
                <a:solidFill>
                  <a:schemeClr val="tx2"/>
                </a:solidFill>
                <a:effectLst/>
              </a:rPr>
              <a:t>GOV, (2021). </a:t>
            </a:r>
            <a:r>
              <a:rPr lang="en-GB" sz="7200" b="0" i="1" u="none" strike="noStrike">
                <a:solidFill>
                  <a:schemeClr val="tx2"/>
                </a:solidFill>
                <a:effectLst/>
              </a:rPr>
              <a:t>Support parents of children in the youth justice system: section 9 case management guidance</a:t>
            </a:r>
            <a:r>
              <a:rPr lang="en-GB" sz="7200" b="0" i="0" u="none" strike="noStrike">
                <a:solidFill>
                  <a:schemeClr val="tx2"/>
                </a:solidFill>
                <a:effectLst/>
              </a:rPr>
              <a:t>. [online] GOV.UK. Available at: &lt;https://www.gov.uk/government/publications/how-to-support-parents-of-children-in-the-youth-justice-system/support-parents-of-children-in-the-youth-justice-system-section-9-case-management-guidance&gt; [Accessed 2 July 2021].</a:t>
            </a:r>
            <a:r>
              <a:rPr lang="en-GB" sz="7200" b="0" i="0">
                <a:solidFill>
                  <a:schemeClr val="tx2"/>
                </a:solidFill>
                <a:effectLst/>
              </a:rPr>
              <a:t>​</a:t>
            </a:r>
          </a:p>
          <a:p>
            <a:pPr marL="45720" indent="0" algn="ctr">
              <a:lnSpc>
                <a:spcPct val="120000"/>
              </a:lnSpc>
              <a:buNone/>
            </a:pPr>
            <a:r>
              <a:rPr lang="en-GB" sz="7200">
                <a:solidFill>
                  <a:schemeClr val="tx2"/>
                </a:solidFill>
              </a:rPr>
              <a:t>Justiceinspectorates.gov.uk. (2017). </a:t>
            </a:r>
            <a:r>
              <a:rPr lang="en-GB" sz="7200" i="1">
                <a:solidFill>
                  <a:schemeClr val="tx2"/>
                </a:solidFill>
              </a:rPr>
              <a:t>The Work of Youth Offending Teams to Protect the Public</a:t>
            </a:r>
            <a:r>
              <a:rPr lang="en-GB" sz="7200">
                <a:solidFill>
                  <a:schemeClr val="tx2"/>
                </a:solidFill>
              </a:rPr>
              <a:t>. [online] Available at: &lt;https://www.justiceinspectorates.gov.uk/hmiprobation/wp-content/uploads/sites/5/2017/10/The-Work-of-Youth-Offending-Teams-to-Protect-the-Public_reportfinal.pdf&gt; [Accessed 29 June 2021].</a:t>
            </a:r>
          </a:p>
          <a:p>
            <a:pPr marL="45720" indent="0" algn="ctr">
              <a:lnSpc>
                <a:spcPct val="120000"/>
              </a:lnSpc>
              <a:buNone/>
            </a:pPr>
            <a:r>
              <a:rPr lang="en-US" sz="7200">
                <a:solidFill>
                  <a:schemeClr val="tx2"/>
                </a:solidFill>
                <a:ea typeface="+mn-lt"/>
                <a:cs typeface="+mn-lt"/>
              </a:rPr>
              <a:t>Kutash,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7200">
              <a:solidFill>
                <a:schemeClr val="tx2"/>
              </a:solidFill>
              <a:cs typeface="Calibri"/>
            </a:endParaRPr>
          </a:p>
          <a:p>
            <a:pPr marL="45720" indent="0" algn="ctr">
              <a:lnSpc>
                <a:spcPct val="120000"/>
              </a:lnSpc>
              <a:buNone/>
            </a:pPr>
            <a:endParaRPr lang="en-GB" sz="6400">
              <a:solidFill>
                <a:srgbClr val="000000"/>
              </a:solidFill>
            </a:endParaRPr>
          </a:p>
          <a:p>
            <a:pPr marL="45720" indent="0" algn="ctr">
              <a:lnSpc>
                <a:spcPct val="120000"/>
              </a:lnSpc>
              <a:buNone/>
            </a:pPr>
            <a:endParaRPr lang="en-GB" sz="6400" b="0" i="0">
              <a:solidFill>
                <a:srgbClr val="000000"/>
              </a:solidFill>
              <a:effectLst/>
            </a:endParaRPr>
          </a:p>
          <a:p>
            <a:pPr marL="45720" indent="0">
              <a:buNone/>
            </a:pPr>
            <a:endParaRPr lang="en-US"/>
          </a:p>
        </p:txBody>
      </p:sp>
    </p:spTree>
    <p:extLst>
      <p:ext uri="{BB962C8B-B14F-4D97-AF65-F5344CB8AC3E}">
        <p14:creationId xmlns:p14="http://schemas.microsoft.com/office/powerpoint/2010/main" val="2922852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2396" y="88838"/>
            <a:ext cx="9247208" cy="708493"/>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1388334" y="804976"/>
            <a:ext cx="9415331" cy="5058744"/>
          </a:xfrm>
        </p:spPr>
        <p:txBody>
          <a:bodyPr vert="horz" lIns="91440" tIns="45720" rIns="91440" bIns="45720" rtlCol="0" anchor="t">
            <a:normAutofit fontScale="25000" lnSpcReduction="20000"/>
          </a:bodyPr>
          <a:lstStyle/>
          <a:p>
            <a:pPr marL="45720" indent="0" algn="ctr">
              <a:lnSpc>
                <a:spcPct val="120000"/>
              </a:lnSpc>
              <a:buNone/>
            </a:pPr>
            <a:r>
              <a:rPr lang="en-US" sz="6400">
                <a:solidFill>
                  <a:schemeClr val="tx2"/>
                </a:solidFill>
                <a:ea typeface="+mn-lt"/>
                <a:cs typeface="+mn-lt"/>
              </a:rPr>
              <a:t>Kutash,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6400">
              <a:solidFill>
                <a:schemeClr val="tx2"/>
              </a:solidFill>
              <a:cs typeface="Calibri"/>
            </a:endParaRPr>
          </a:p>
          <a:p>
            <a:pPr marL="45720" indent="0" algn="ctr">
              <a:lnSpc>
                <a:spcPct val="120000"/>
              </a:lnSpc>
              <a:buNone/>
            </a:pPr>
            <a:r>
              <a:rPr lang="en-GB" sz="6400">
                <a:solidFill>
                  <a:schemeClr val="tx2"/>
                </a:solidFill>
              </a:rPr>
              <a:t>NHS England (2013) </a:t>
            </a:r>
            <a:r>
              <a:rPr lang="en-GB" sz="6400" i="1">
                <a:solidFill>
                  <a:schemeClr val="tx2"/>
                </a:solidFill>
              </a:rPr>
              <a:t>NHS STANDARD CONTRACT FOR TIER 4 CHILD AND ADOLESCENT MENTAL HEALTH SERVICES (CAMHS). </a:t>
            </a:r>
            <a:r>
              <a:rPr lang="en-GB" sz="6400">
                <a:solidFill>
                  <a:schemeClr val="tx2"/>
                </a:solidFill>
              </a:rPr>
              <a:t>Available at: https://www.england.nhs.uk/wp-content/uploads/2013/06/c07-tier4-ch-ado-mh-serv-child.pdf (Accessed: 11 July 2021).</a:t>
            </a:r>
          </a:p>
          <a:p>
            <a:pPr marL="45720" indent="0" algn="ctr">
              <a:lnSpc>
                <a:spcPct val="120000"/>
              </a:lnSpc>
              <a:buNone/>
            </a:pPr>
            <a:r>
              <a:rPr lang="en-GB" sz="6400">
                <a:solidFill>
                  <a:schemeClr val="tx2"/>
                </a:solidFill>
              </a:rPr>
              <a:t>NHS (2019) </a:t>
            </a:r>
            <a:r>
              <a:rPr lang="en-GB" sz="6400" i="1">
                <a:solidFill>
                  <a:schemeClr val="tx2"/>
                </a:solidFill>
              </a:rPr>
              <a:t>Children and young people's mental health services (CYPMHS). </a:t>
            </a:r>
            <a:r>
              <a:rPr lang="en-GB" sz="6400">
                <a:solidFill>
                  <a:schemeClr val="tx2"/>
                </a:solidFill>
              </a:rPr>
              <a:t>Available at: https://www.nhs.uk/mental-health/nhs-voluntary-charity-services/nhs-services/children-young-people-mental-health-services-cypmhs/ (Accessed: 11 July 2021).</a:t>
            </a:r>
          </a:p>
          <a:p>
            <a:pPr marL="45720" indent="0" algn="ctr">
              <a:lnSpc>
                <a:spcPct val="120000"/>
              </a:lnSpc>
              <a:buNone/>
            </a:pPr>
            <a:r>
              <a:rPr lang="en-GB" sz="6400">
                <a:solidFill>
                  <a:schemeClr val="tx2"/>
                </a:solidFill>
                <a:ea typeface="+mn-lt"/>
                <a:cs typeface="+mn-lt"/>
              </a:rPr>
              <a:t>NSPCC Learning. 2021. </a:t>
            </a:r>
            <a:r>
              <a:rPr lang="en-GB" sz="6400" i="1">
                <a:solidFill>
                  <a:schemeClr val="tx2"/>
                </a:solidFill>
                <a:ea typeface="+mn-lt"/>
                <a:cs typeface="+mn-lt"/>
              </a:rPr>
              <a:t>Parental mental health problems | NSPCC Learning</a:t>
            </a:r>
            <a:r>
              <a:rPr lang="en-GB" sz="6400">
                <a:solidFill>
                  <a:schemeClr val="tx2"/>
                </a:solidFill>
                <a:ea typeface="+mn-lt"/>
                <a:cs typeface="+mn-lt"/>
              </a:rPr>
              <a:t>. [online] Available at: &lt;https://learning.nspcc.org.uk/children-and-families-at-risk/parental-mental-health- [Accessed 12 July 2021].</a:t>
            </a:r>
            <a:endParaRPr lang="en-GB" sz="6400">
              <a:solidFill>
                <a:schemeClr val="tx2"/>
              </a:solidFill>
            </a:endParaRPr>
          </a:p>
          <a:p>
            <a:pPr marL="45720" indent="0" algn="ctr">
              <a:lnSpc>
                <a:spcPct val="120000"/>
              </a:lnSpc>
              <a:buNone/>
            </a:pPr>
            <a:r>
              <a:rPr lang="en-GB" sz="6400">
                <a:solidFill>
                  <a:schemeClr val="tx2"/>
                </a:solidFill>
              </a:rPr>
              <a:t>Ofsted,. (2018</a:t>
            </a:r>
            <a:r>
              <a:rPr lang="en-GB" sz="6400" i="1">
                <a:solidFill>
                  <a:schemeClr val="tx2"/>
                </a:solidFill>
              </a:rPr>
              <a:t>) ‘</a:t>
            </a:r>
            <a:r>
              <a:rPr lang="en-GB" sz="6400">
                <a:solidFill>
                  <a:schemeClr val="tx2"/>
                </a:solidFill>
              </a:rPr>
              <a:t>Ofsted Safeguarding Policy’. </a:t>
            </a:r>
            <a:r>
              <a:rPr lang="en-GB" sz="6400" i="1">
                <a:solidFill>
                  <a:schemeClr val="tx2"/>
                </a:solidFill>
              </a:rPr>
              <a:t>GOV.UK.</a:t>
            </a:r>
          </a:p>
          <a:p>
            <a:pPr marL="45720" indent="0" algn="ctr">
              <a:lnSpc>
                <a:spcPct val="120000"/>
              </a:lnSpc>
              <a:buNone/>
            </a:pPr>
            <a:r>
              <a:rPr lang="en-GB" sz="6400">
                <a:solidFill>
                  <a:schemeClr val="tx2"/>
                </a:solidFill>
              </a:rPr>
              <a:t>Parliament (1989). The Children Act 1989. London: HMSO</a:t>
            </a:r>
          </a:p>
          <a:p>
            <a:pPr marL="45720" indent="0" algn="ctr">
              <a:lnSpc>
                <a:spcPct val="120000"/>
              </a:lnSpc>
              <a:buNone/>
            </a:pPr>
            <a:r>
              <a:rPr lang="en-GB" sz="6400" err="1">
                <a:solidFill>
                  <a:schemeClr val="tx2"/>
                </a:solidFill>
              </a:rPr>
              <a:t>YoungMinds</a:t>
            </a:r>
            <a:r>
              <a:rPr lang="en-GB" sz="6400">
                <a:solidFill>
                  <a:schemeClr val="tx2"/>
                </a:solidFill>
              </a:rPr>
              <a:t>. 2021. </a:t>
            </a:r>
            <a:r>
              <a:rPr lang="en-GB" sz="6400" i="1">
                <a:solidFill>
                  <a:schemeClr val="tx2"/>
                </a:solidFill>
              </a:rPr>
              <a:t>Guide to CAMHS</a:t>
            </a:r>
            <a:r>
              <a:rPr lang="en-GB" sz="6400">
                <a:solidFill>
                  <a:schemeClr val="tx2"/>
                </a:solidFill>
              </a:rPr>
              <a:t>. [online] Available at: &lt;https://youngminds.org.uk/find-help/your-guide-to-support/guide-to-camhs/&gt; [Accessed 4 July 2021].</a:t>
            </a:r>
          </a:p>
          <a:p>
            <a:pPr marL="45720" indent="0" algn="l" rtl="0" fontAlgn="base">
              <a:lnSpc>
                <a:spcPct val="120000"/>
              </a:lnSpc>
              <a:buNone/>
            </a:pPr>
            <a:r>
              <a:rPr lang="en-GB" sz="6400" b="0" i="0">
                <a:solidFill>
                  <a:schemeClr val="tx2"/>
                </a:solidFill>
                <a:effectLst/>
              </a:rPr>
              <a:t>​</a:t>
            </a:r>
          </a:p>
          <a:p>
            <a:pPr marL="45720" indent="0" algn="ctr">
              <a:lnSpc>
                <a:spcPct val="120000"/>
              </a:lnSpc>
              <a:buNone/>
            </a:pPr>
            <a:endParaRPr lang="en-GB" sz="6400">
              <a:solidFill>
                <a:schemeClr val="tx2"/>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3063243353"/>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Application>Microsoft Office PowerPoint</Application>
  <PresentationFormat>Widescreen</PresentationFormat>
  <Slides>25</Slides>
  <Notes>24</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Children Playing 16x9</vt:lpstr>
      <vt:lpstr>Group Presentation – Family C</vt:lpstr>
      <vt:lpstr>Introduction</vt:lpstr>
      <vt:lpstr>Analysis of Rationale</vt:lpstr>
      <vt:lpstr>Antisocial Behavior </vt:lpstr>
      <vt:lpstr>Antisocial Behavior cont. </vt:lpstr>
      <vt:lpstr>Antisocial Behavior cont. </vt:lpstr>
      <vt:lpstr>Risk Factors and Impact</vt:lpstr>
      <vt:lpstr>Risk Factors and Impact cont.</vt:lpstr>
      <vt:lpstr>Implementing plans and Services.</vt:lpstr>
      <vt:lpstr>Policies For Prevention. </vt:lpstr>
      <vt:lpstr>Policies For Prevention cont.</vt:lpstr>
      <vt:lpstr>Youth Offending Teams (YOTs)​</vt:lpstr>
      <vt:lpstr>Youth Offending Team Parenting Division​</vt:lpstr>
      <vt:lpstr>Youth Offending Team</vt:lpstr>
      <vt:lpstr>CAMHS</vt:lpstr>
      <vt:lpstr>CAMHS Team</vt:lpstr>
      <vt:lpstr>CAMHS Team</vt:lpstr>
      <vt:lpstr>Policies governing CAMHs</vt:lpstr>
      <vt:lpstr>CAMHS areas of concern</vt:lpstr>
      <vt:lpstr>Case Management</vt:lpstr>
      <vt:lpstr>What Is Child Vulnerability?</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Solomon Samuel Lopez (1914083)</dc:creator>
  <cp:revision>1</cp:revision>
  <dcterms:created xsi:type="dcterms:W3CDTF">2021-07-08T19:47:10Z</dcterms:created>
  <dcterms:modified xsi:type="dcterms:W3CDTF">2021-07-15T09:01:06Z</dcterms:modified>
</cp:coreProperties>
</file>