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3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Lst>
  <p:sldSz cx="18288000" cy="10287000"/>
  <p:notesSz cx="6858000" cy="9144000"/>
  <p:embeddedFontLst>
    <p:embeddedFont>
      <p:font typeface="Calibri (MS)" charset="1" panose="020F0502020204030204"/>
      <p:regular r:id="rId31"/>
    </p:embeddedFont>
    <p:embeddedFont>
      <p:font typeface="Calibri (MS) Bold" charset="1" panose="020F0702030404030204"/>
      <p:regular r:id="rId32"/>
    </p:embeddedFont>
    <p:embeddedFont>
      <p:font typeface="Trebuchet MS" charset="1" panose="020B0603020202020204"/>
      <p:regular r:id="rId33"/>
    </p:embeddedFont>
    <p:embeddedFont>
      <p:font typeface="Trebuchet MS Bold" charset="1" panose="020B0703020202020204"/>
      <p:regular r:id="rId34"/>
    </p:embeddedFont>
    <p:embeddedFont>
      <p:font typeface="Trebuchet MS Italics" charset="1" panose="020B0603020202090204"/>
      <p:regular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34" Target="fonts/font34.fntdata" Type="http://schemas.openxmlformats.org/officeDocument/2006/relationships/font"/><Relationship Id="rId35" Target="notesMasters/notesMaster1.xml" Type="http://schemas.openxmlformats.org/officeDocument/2006/relationships/notesMaster"/><Relationship Id="rId36" Target="theme/theme2.xml" Type="http://schemas.openxmlformats.org/officeDocument/2006/relationships/theme"/><Relationship Id="rId37" Target="notesSlides/notesSlide1.xml" Type="http://schemas.openxmlformats.org/officeDocument/2006/relationships/notesSlide"/><Relationship Id="rId38" Target="notesSlides/notesSlide2.xml" Type="http://schemas.openxmlformats.org/officeDocument/2006/relationships/notesSlide"/><Relationship Id="rId39" Target="fonts/font39.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0.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3.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Behaviourism.</a:t>
            </a:r>
          </a:p>
          <a:p>
            <a:r>
              <a:rPr lang="en-US"/>
              <a:t>Behaviourism is based on the idea that knowledge is independent and on the exterior of the learner. In a behaviourist’s mind, the learner is a blank slate that should be provided with the information to be learnt.</a:t>
            </a:r>
          </a:p>
          <a:p>
            <a:r>
              <a:rPr lang="en-US"/>
              <a:t>Through this interaction, new associations are made and thus learning occurs. Learning is achieved when the provided stimulus changes behaviour. A non-educational example of this is the work done by Pavlov.</a:t>
            </a:r>
          </a:p>
          <a:p>
            <a:r>
              <a:rPr lang="en-US"/>
              <a:t>Through his famous “salivating dog” experiment, Pavlov showed that a stimulus (in this case ringing a bell every time he fed the dog) caused the dog to eventually start salivating when he heard a bell ring.</a:t>
            </a:r>
          </a:p>
          <a:p>
            <a:r>
              <a:rPr lang="en-US"/>
              <a:t>The dog associated the bell ring with being provided with food so any time a bell was rung the dog started salivating, it had learnt that the noise was a precursor to being fed.</a:t>
            </a:r>
          </a:p>
          <a:p>
            <a:r>
              <a:rPr lang="en-US"/>
              <a:t>I use a similar approach to classroom management.</a:t>
            </a:r>
          </a:p>
          <a:p>
            <a:r>
              <a:rPr lang="en-US"/>
              <a:t>I adapt my body language.</a:t>
            </a:r>
          </a:p>
          <a:p>
            <a:r>
              <a:rPr lang="en-US"/>
              <a:t>I have taught my students that if I stand in a specific place in the classroom with my arms folded, they know that I’m getting frustrated with the level of noise and they start to quieten down or if I sit cross-legged on my desk, I’m about to say something important, supportive and they should listen because it affects them directly.</a:t>
            </a:r>
          </a:p>
          <a:p>
            <a:r>
              <a:rPr lang="en-US"/>
              <a:t>Behaviourism involves repeated actions, verbal reinforcement and incentives to take part. It is great for establishing rules, especially for behaviour management.</a:t>
            </a:r>
          </a:p>
          <a:p>
            <a:r>
              <a:rPr lang="en-US"/>
              <a:t>Cognitivism.</a:t>
            </a:r>
          </a:p>
          <a:p>
            <a:r>
              <a:rPr lang="en-US"/>
              <a:t>In contrast to behaviourism, cognitivism focuses on the idea that students process information they receive rather than just responding to a stimulus, as with behaviourism.</a:t>
            </a:r>
          </a:p>
          <a:p>
            <a:r>
              <a:rPr lang="en-US"/>
              <a:t>There is still a behaviour change evident, but this is in response to thinking and processing information.</a:t>
            </a:r>
          </a:p>
          <a:p>
            <a:r>
              <a:rPr lang="en-US"/>
              <a:t>Cognitive theories were developed in the early 1900s in Germany from Gestalt psychology by Wolfgang Kohler. In English, Gestalt roughly translates to the organisation of something as a whole, that is viewed as more than the sum of its individual parts.</a:t>
            </a:r>
          </a:p>
          <a:p>
            <a:r>
              <a:rPr lang="en-US"/>
              <a:t>Cognitivism has given rise to many evidence based education theories, including cognitive load theory, schema theory and dual coding theory as well as being the basis for retrieval practice.</a:t>
            </a:r>
          </a:p>
          <a:p>
            <a:r>
              <a:rPr lang="en-US"/>
              <a:t>In cognitivism theory, learning occurs when the student reorganises information, either by finding new explanations or adapting old ones.</a:t>
            </a:r>
          </a:p>
          <a:p>
            <a:r>
              <a:rPr lang="en-US"/>
              <a:t>This is viewed as a change in knowledge and is stored in the memory rather than just being viewed as a change in behaviour. Cognitive learning theories are mainly attributed to Jean Piaget.</a:t>
            </a:r>
          </a:p>
          <a:p>
            <a:r>
              <a:rPr lang="en-US"/>
              <a:t>Examples of how teachers can include cognitivism in their classroom include linking concepts together, linking concepts to real-world examples, discussions and problem-solving.</a:t>
            </a:r>
          </a:p>
          <a:p>
            <a:r>
              <a:rPr lang="en-US"/>
              <a:t>Constructivism.</a:t>
            </a:r>
          </a:p>
          <a:p>
            <a:r>
              <a:rPr lang="en-US"/>
              <a:t>Constructivism is based on the premise that we construct learning new ideas based on our own prior knowledge and experiences. Learning, therefore, is unique to the individual learner. Students adapt their models of understanding either by reflecting on prior theories or resolving misconceptions.</a:t>
            </a:r>
          </a:p>
          <a:p>
            <a:r>
              <a:rPr lang="en-US"/>
              <a:t>Students need to have a prior base of knowledge for constructivist approaches to be effective. Bruner’s spiral curriculum (see below) is a great example of constructivism in action.</a:t>
            </a:r>
          </a:p>
          <a:p>
            <a:r>
              <a:rPr lang="en-US"/>
              <a:t>As students are constructing their own knowledge base, outcomes cannot always be anticipated, therefore, the teacher should check and challenge misconceptions that may have arisen. When consistent outcomes are required, a constructivist approach may not be the ideal theory to use.</a:t>
            </a:r>
          </a:p>
          <a:p>
            <a:r>
              <a:rPr lang="en-US"/>
              <a:t>Examples of constructivism in the classroom include problem-based learning, research and creative projects and group collaborations.</a:t>
            </a:r>
          </a:p>
          <a:p>
            <a:r>
              <a:rPr lang="en-US"/>
              <a:t>Feel free to share this infographic by clicking on it.</a:t>
            </a:r>
          </a:p>
          <a:p>
            <a:r>
              <a:rPr lang="en-US"/>
              <a:t>If you are interested in teaching the English language anywhere in the world, go to tefluk.com and use discount code 06F1540C for 10% off ALL COURSES!!</a:t>
            </a:r>
          </a:p>
          <a:p>
            <a:r>
              <a:rPr lang="en-US"/>
              <a:t>1. Piaget’s Theory of Cognitive Development.</a:t>
            </a:r>
          </a:p>
          <a:p>
            <a:r>
              <a:rPr lang="en-US"/>
              <a:t>Jean Piaget</a:t>
            </a:r>
          </a:p>
          <a:p>
            <a:r>
              <a:rPr lang="en-US"/>
              <a:t>Piaget is an interesting character in Psychology. His theory of learning differs from many others in some important ways:</a:t>
            </a:r>
          </a:p>
          <a:p>
            <a:r>
              <a:rPr lang="en-US"/>
              <a:t>First, he focuses exclusively on children; Second, he talks about development (not learning per se) and Third, it’s a stage theory, not a linear progression theory. OK, so what’s he on about?</a:t>
            </a:r>
          </a:p>
          <a:p>
            <a:r>
              <a:rPr lang="en-US"/>
              <a:t>Well, there are some basic ideas to get your head around and some stages to understand too. The basic ideas are:</a:t>
            </a:r>
          </a:p>
          <a:p>
            <a:r>
              <a:rPr lang="en-US"/>
              <a:t>Schemas: The building blocks of knowledge.</a:t>
            </a:r>
          </a:p>
          <a:p>
            <a:r>
              <a:rPr lang="en-US"/>
              <a:t>Adaptation processes: These allow the transition from one stage to another. He called these: Equilibrium, Assimilation and Accommodation.</a:t>
            </a:r>
          </a:p>
          <a:p>
            <a:r>
              <a:rPr lang="en-US"/>
              <a:t>Stages of Cognitive development: Sensorimotor; Preoperational; Concrete Operational; Formal Operational.</a:t>
            </a:r>
          </a:p>
          <a:p>
            <a:r>
              <a:rPr lang="en-US"/>
              <a:t>So here’s how it goes. Children develop Schemas of knowledge about the world. These are clusters of connected ideas about things in the real world that allow the child to respond accordingly.</a:t>
            </a:r>
          </a:p>
          <a:p>
            <a:r>
              <a:rPr lang="en-US"/>
              <a:t>When the child has developed a working Schema that can explain what they perceive in the world, that Schema is in a state of Equilibrium.</a:t>
            </a:r>
          </a:p>
          <a:p>
            <a:r>
              <a:rPr lang="en-US"/>
              <a:t>When the child uses the schema to deal with a new thing or situation, that Schema is in Assimilation and Accommodation happens when the existing 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sv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7.jpeg" Type="http://schemas.openxmlformats.org/officeDocument/2006/relationships/image"/><Relationship Id="rId4" Target="../media/image8.png" Type="http://schemas.openxmlformats.org/officeDocument/2006/relationships/image"/><Relationship Id="rId5" Target="../media/image9.pn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5CC"/>
        </a:solidFill>
      </p:bgPr>
    </p:bg>
    <p:spTree>
      <p:nvGrpSpPr>
        <p:cNvPr id="1" name=""/>
        <p:cNvGrpSpPr/>
        <p:nvPr/>
      </p:nvGrpSpPr>
      <p:grpSpPr>
        <a:xfrm>
          <a:off x="0" y="0"/>
          <a:ext cx="0" cy="0"/>
          <a:chOff x="0" y="0"/>
          <a:chExt cx="0" cy="0"/>
        </a:xfrm>
      </p:grpSpPr>
      <p:grpSp>
        <p:nvGrpSpPr>
          <p:cNvPr name="Group 2" id="2"/>
          <p:cNvGrpSpPr/>
          <p:nvPr/>
        </p:nvGrpSpPr>
        <p:grpSpPr>
          <a:xfrm rot="0">
            <a:off x="11661294" y="-454506"/>
            <a:ext cx="11196011" cy="1119601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0" t="0" r="0" b="0"/>
              </a:stretch>
            </a:blipFill>
          </p:spPr>
        </p:sp>
      </p:grpSp>
      <p:sp>
        <p:nvSpPr>
          <p:cNvPr name="TextBox 4" id="4"/>
          <p:cNvSpPr txBox="true"/>
          <p:nvPr/>
        </p:nvSpPr>
        <p:spPr>
          <a:xfrm rot="0">
            <a:off x="1028700" y="5611729"/>
            <a:ext cx="9236349" cy="3612982"/>
          </a:xfrm>
          <a:prstGeom prst="rect">
            <a:avLst/>
          </a:prstGeom>
        </p:spPr>
        <p:txBody>
          <a:bodyPr anchor="t" rtlCol="false" tIns="0" lIns="0" bIns="0" rIns="0">
            <a:spAutoFit/>
          </a:bodyPr>
          <a:lstStyle/>
          <a:p>
            <a:pPr algn="ctr">
              <a:lnSpc>
                <a:spcPts val="4777"/>
              </a:lnSpc>
            </a:pPr>
            <a:r>
              <a:rPr lang="en-US" sz="3761" spc="3">
                <a:solidFill>
                  <a:srgbClr val="000000"/>
                </a:solidFill>
                <a:latin typeface="Calibri (MS)"/>
                <a:ea typeface="Calibri (MS)"/>
                <a:cs typeface="Calibri (MS)"/>
                <a:sym typeface="Calibri (MS)"/>
              </a:rPr>
              <a:t>ECES4010/C </a:t>
            </a:r>
          </a:p>
          <a:p>
            <a:pPr algn="ctr">
              <a:lnSpc>
                <a:spcPts val="4777"/>
              </a:lnSpc>
            </a:pPr>
          </a:p>
          <a:p>
            <a:pPr algn="ctr">
              <a:lnSpc>
                <a:spcPts val="4777"/>
              </a:lnSpc>
            </a:pPr>
            <a:r>
              <a:rPr lang="en-US" sz="3761" spc="3">
                <a:solidFill>
                  <a:srgbClr val="000000"/>
                </a:solidFill>
                <a:latin typeface="Calibri (MS)"/>
                <a:ea typeface="Calibri (MS)"/>
                <a:cs typeface="Calibri (MS)"/>
                <a:sym typeface="Calibri (MS)"/>
              </a:rPr>
              <a:t>Damc</a:t>
            </a:r>
            <a:r>
              <a:rPr lang="en-US" sz="3761" spc="3">
                <a:solidFill>
                  <a:srgbClr val="000000"/>
                </a:solidFill>
                <a:latin typeface="Calibri (MS)"/>
                <a:ea typeface="Calibri (MS)"/>
                <a:cs typeface="Calibri (MS)"/>
                <a:sym typeface="Calibri (MS)"/>
              </a:rPr>
              <a:t>aniaeth Dysgu ac Ymarfer</a:t>
            </a:r>
          </a:p>
          <a:p>
            <a:pPr algn="ctr">
              <a:lnSpc>
                <a:spcPts val="4777"/>
              </a:lnSpc>
            </a:pPr>
          </a:p>
          <a:p>
            <a:pPr algn="ctr">
              <a:lnSpc>
                <a:spcPts val="4777"/>
              </a:lnSpc>
            </a:pPr>
            <a:r>
              <a:rPr lang="en-US" sz="3761" spc="3">
                <a:solidFill>
                  <a:srgbClr val="000000"/>
                </a:solidFill>
                <a:latin typeface="Calibri (MS)"/>
                <a:ea typeface="Calibri (MS)"/>
                <a:cs typeface="Calibri (MS)"/>
                <a:sym typeface="Calibri (MS)"/>
              </a:rPr>
              <a:t>Learning Theory and Practice</a:t>
            </a:r>
          </a:p>
          <a:p>
            <a:pPr algn="ctr">
              <a:lnSpc>
                <a:spcPts val="4777"/>
              </a:lnSpc>
            </a:pPr>
          </a:p>
        </p:txBody>
      </p:sp>
      <p:sp>
        <p:nvSpPr>
          <p:cNvPr name="TextBox 5" id="5"/>
          <p:cNvSpPr txBox="true"/>
          <p:nvPr/>
        </p:nvSpPr>
        <p:spPr>
          <a:xfrm rot="0">
            <a:off x="4478604" y="681289"/>
            <a:ext cx="2336542" cy="1019595"/>
          </a:xfrm>
          <a:prstGeom prst="rect">
            <a:avLst/>
          </a:prstGeom>
        </p:spPr>
        <p:txBody>
          <a:bodyPr anchor="t" rtlCol="false" tIns="0" lIns="0" bIns="0" rIns="0">
            <a:spAutoFit/>
          </a:bodyPr>
          <a:lstStyle/>
          <a:p>
            <a:pPr algn="ctr">
              <a:lnSpc>
                <a:spcPts val="8148"/>
              </a:lnSpc>
            </a:pPr>
            <a:r>
              <a:rPr lang="en-US" sz="4202">
                <a:solidFill>
                  <a:srgbClr val="000000"/>
                </a:solidFill>
                <a:latin typeface="Calibri (MS)"/>
                <a:ea typeface="Calibri (MS)"/>
                <a:cs typeface="Calibri (MS)"/>
                <a:sym typeface="Calibri (MS)"/>
              </a:rPr>
              <a:t>Sesiwn 1</a:t>
            </a:r>
          </a:p>
        </p:txBody>
      </p:sp>
      <p:sp>
        <p:nvSpPr>
          <p:cNvPr name="TextBox 6" id="6"/>
          <p:cNvSpPr txBox="true"/>
          <p:nvPr/>
        </p:nvSpPr>
        <p:spPr>
          <a:xfrm rot="0">
            <a:off x="1466990" y="1838782"/>
            <a:ext cx="8359769" cy="3363259"/>
          </a:xfrm>
          <a:prstGeom prst="rect">
            <a:avLst/>
          </a:prstGeom>
        </p:spPr>
        <p:txBody>
          <a:bodyPr anchor="t" rtlCol="false" tIns="0" lIns="0" bIns="0" rIns="0">
            <a:spAutoFit/>
          </a:bodyPr>
          <a:lstStyle/>
          <a:p>
            <a:pPr algn="ctr">
              <a:lnSpc>
                <a:spcPts val="12734"/>
              </a:lnSpc>
            </a:pPr>
            <a:r>
              <a:rPr lang="en-US" sz="9096" b="true">
                <a:solidFill>
                  <a:srgbClr val="000000"/>
                </a:solidFill>
                <a:latin typeface="Calibri (MS) Bold"/>
                <a:ea typeface="Calibri (MS) Bold"/>
                <a:cs typeface="Calibri (MS) Bold"/>
                <a:sym typeface="Calibri (MS) Bold"/>
              </a:rPr>
              <a:t>Cyflwyniad i’r modiwl </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2787939" y="773829"/>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Gorolwg sesiwn</a:t>
            </a:r>
          </a:p>
          <a:p>
            <a:pPr algn="ctr">
              <a:lnSpc>
                <a:spcPts val="6480"/>
              </a:lnSpc>
            </a:pPr>
            <a:r>
              <a:rPr lang="en-US" sz="5400">
                <a:solidFill>
                  <a:srgbClr val="000000"/>
                </a:solidFill>
                <a:latin typeface="Trebuchet MS"/>
                <a:ea typeface="Trebuchet MS"/>
                <a:cs typeface="Trebuchet MS"/>
                <a:sym typeface="Trebuchet MS"/>
              </a:rPr>
              <a:t>Session overview</a:t>
            </a:r>
          </a:p>
        </p:txBody>
      </p:sp>
      <p:sp>
        <p:nvSpPr>
          <p:cNvPr name="TextBox 3" id="3"/>
          <p:cNvSpPr txBox="true"/>
          <p:nvPr/>
        </p:nvSpPr>
        <p:spPr>
          <a:xfrm rot="0">
            <a:off x="2349839" y="3810000"/>
            <a:ext cx="6794161" cy="5448300"/>
          </a:xfrm>
          <a:prstGeom prst="rect">
            <a:avLst/>
          </a:prstGeom>
        </p:spPr>
        <p:txBody>
          <a:bodyPr anchor="t" rtlCol="false" tIns="0" lIns="0" bIns="0" rIns="0">
            <a:spAutoFit/>
          </a:bodyPr>
          <a:lstStyle/>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Materion pwysig</a:t>
            </a:r>
          </a:p>
          <a:p>
            <a:pPr algn="l">
              <a:lnSpc>
                <a:spcPts val="4320"/>
              </a:lnSpc>
            </a:pPr>
          </a:p>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Amserlen y modiwl</a:t>
            </a:r>
          </a:p>
          <a:p>
            <a:pPr algn="l">
              <a:lnSpc>
                <a:spcPts val="4320"/>
              </a:lnSpc>
            </a:pPr>
          </a:p>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Deilliannau dysgu</a:t>
            </a:r>
          </a:p>
          <a:p>
            <a:pPr algn="l">
              <a:lnSpc>
                <a:spcPts val="4320"/>
              </a:lnSpc>
            </a:pPr>
          </a:p>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Asesiad modiwl</a:t>
            </a:r>
          </a:p>
          <a:p>
            <a:pPr algn="l">
              <a:lnSpc>
                <a:spcPts val="4320"/>
              </a:lnSpc>
            </a:pP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Beth yw damcaniaeth dysgu?</a:t>
            </a:r>
          </a:p>
          <a:p>
            <a:pPr algn="l" marL="651510" indent="-325755" lvl="1">
              <a:lnSpc>
                <a:spcPts val="4320"/>
              </a:lnSpc>
            </a:pPr>
          </a:p>
        </p:txBody>
      </p:sp>
      <p:sp>
        <p:nvSpPr>
          <p:cNvPr name="TextBox 4" id="4"/>
          <p:cNvSpPr txBox="true"/>
          <p:nvPr/>
        </p:nvSpPr>
        <p:spPr>
          <a:xfrm rot="0">
            <a:off x="9956924" y="3810000"/>
            <a:ext cx="6093171" cy="5448300"/>
          </a:xfrm>
          <a:prstGeom prst="rect">
            <a:avLst/>
          </a:prstGeom>
        </p:spPr>
        <p:txBody>
          <a:bodyPr anchor="t" rtlCol="false" tIns="0" lIns="0" bIns="0" rIns="0">
            <a:spAutoFit/>
          </a:bodyPr>
          <a:lstStyle/>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Important information</a:t>
            </a:r>
          </a:p>
          <a:p>
            <a:pPr algn="l">
              <a:lnSpc>
                <a:spcPts val="4320"/>
              </a:lnSpc>
            </a:pPr>
          </a:p>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Module timetable</a:t>
            </a:r>
          </a:p>
          <a:p>
            <a:pPr algn="l">
              <a:lnSpc>
                <a:spcPts val="4320"/>
              </a:lnSpc>
            </a:pPr>
          </a:p>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Learning outcomes</a:t>
            </a:r>
          </a:p>
          <a:p>
            <a:pPr algn="l">
              <a:lnSpc>
                <a:spcPts val="4320"/>
              </a:lnSpc>
            </a:pPr>
          </a:p>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Module assessment</a:t>
            </a:r>
          </a:p>
          <a:p>
            <a:pPr algn="l">
              <a:lnSpc>
                <a:spcPts val="4320"/>
              </a:lnSpc>
            </a:pP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What is a learning theory?</a:t>
            </a:r>
          </a:p>
          <a:p>
            <a:pPr algn="l" marL="651510" indent="-325755" lvl="1">
              <a:lnSpc>
                <a:spcPts val="4320"/>
              </a:lnSpc>
            </a:pPr>
          </a:p>
        </p:txBody>
      </p:sp>
    </p:spTree>
  </p:cSld>
  <p:clrMapOvr>
    <a:masterClrMapping/>
  </p:clrMapOvr>
</p:sld>
</file>

<file path=ppt/slides/slide3.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2787939" y="1009650"/>
            <a:ext cx="12712122"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Amcanion</a:t>
            </a:r>
          </a:p>
          <a:p>
            <a:pPr algn="ctr">
              <a:lnSpc>
                <a:spcPts val="5831"/>
              </a:lnSpc>
            </a:pPr>
            <a:r>
              <a:rPr lang="en-US" sz="4859">
                <a:solidFill>
                  <a:srgbClr val="000000"/>
                </a:solidFill>
                <a:latin typeface="Trebuchet MS"/>
                <a:ea typeface="Trebuchet MS"/>
                <a:cs typeface="Trebuchet MS"/>
                <a:sym typeface="Trebuchet MS"/>
              </a:rPr>
              <a:t>Aims</a:t>
            </a:r>
          </a:p>
        </p:txBody>
      </p:sp>
      <p:sp>
        <p:nvSpPr>
          <p:cNvPr name="TextBox 3" id="3"/>
          <p:cNvSpPr txBox="true"/>
          <p:nvPr/>
        </p:nvSpPr>
        <p:spPr>
          <a:xfrm rot="0">
            <a:off x="1028700" y="3438601"/>
            <a:ext cx="8115300" cy="3381223"/>
          </a:xfrm>
          <a:prstGeom prst="rect">
            <a:avLst/>
          </a:prstGeom>
        </p:spPr>
        <p:txBody>
          <a:bodyPr anchor="t" rtlCol="false" tIns="0" lIns="0" bIns="0" rIns="0">
            <a:spAutoFit/>
          </a:bodyPr>
          <a:lstStyle/>
          <a:p>
            <a:pPr algn="l" marL="651510" indent="-325755" lvl="1">
              <a:lnSpc>
                <a:spcPts val="4471"/>
              </a:lnSpc>
              <a:buFont typeface="Arial"/>
              <a:buChar char="•"/>
            </a:pPr>
            <a:r>
              <a:rPr lang="en-US" sz="3600">
                <a:solidFill>
                  <a:srgbClr val="000000"/>
                </a:solidFill>
                <a:latin typeface="Trebuchet MS"/>
                <a:ea typeface="Trebuchet MS"/>
                <a:cs typeface="Trebuchet MS"/>
                <a:sym typeface="Trebuchet MS"/>
              </a:rPr>
              <a:t>Archwilio damcaniaethau allweddol sy’n sail i ddysgu effeithiol. </a:t>
            </a:r>
          </a:p>
          <a:p>
            <a:pPr algn="l" marL="651510" indent="-325755" lvl="1">
              <a:lnSpc>
                <a:spcPts val="4471"/>
              </a:lnSpc>
            </a:pPr>
            <a:r>
              <a:rPr lang="en-US" sz="3600">
                <a:solidFill>
                  <a:srgbClr val="000000"/>
                </a:solidFill>
                <a:latin typeface="Trebuchet MS"/>
                <a:ea typeface="Trebuchet MS"/>
                <a:cs typeface="Trebuchet MS"/>
                <a:sym typeface="Trebuchet MS"/>
              </a:rPr>
              <a:t> </a:t>
            </a:r>
          </a:p>
          <a:p>
            <a:pPr algn="l" marL="651053" indent="-325526" lvl="1">
              <a:lnSpc>
                <a:spcPts val="4471"/>
              </a:lnSpc>
              <a:buFont typeface="Arial"/>
              <a:buChar char="•"/>
            </a:pPr>
            <a:r>
              <a:rPr lang="en-US" sz="3600">
                <a:solidFill>
                  <a:srgbClr val="000000"/>
                </a:solidFill>
                <a:latin typeface="Trebuchet MS"/>
                <a:ea typeface="Trebuchet MS"/>
                <a:cs typeface="Trebuchet MS"/>
                <a:sym typeface="Trebuchet MS"/>
              </a:rPr>
              <a:t>Cyflwyno myfyrwyr i ystod o gyd-destunau dysgu sy’n hwyluso ac yn cefnogi dysgu.</a:t>
            </a:r>
          </a:p>
        </p:txBody>
      </p:sp>
      <p:sp>
        <p:nvSpPr>
          <p:cNvPr name="TextBox 4" id="4"/>
          <p:cNvSpPr txBox="true"/>
          <p:nvPr/>
        </p:nvSpPr>
        <p:spPr>
          <a:xfrm rot="0">
            <a:off x="10149695" y="3210403"/>
            <a:ext cx="7109605" cy="3765804"/>
          </a:xfrm>
          <a:prstGeom prst="rect">
            <a:avLst/>
          </a:prstGeom>
        </p:spPr>
        <p:txBody>
          <a:bodyPr anchor="t" rtlCol="false" tIns="0" lIns="0" bIns="0" rIns="0">
            <a:spAutoFit/>
          </a:bodyPr>
          <a:lstStyle/>
          <a:p>
            <a:pPr algn="l" marL="651510" indent="-325755" lvl="1">
              <a:lnSpc>
                <a:spcPts val="4967"/>
              </a:lnSpc>
              <a:buFont typeface="Arial"/>
              <a:buChar char="•"/>
            </a:pPr>
            <a:r>
              <a:rPr lang="en-US" sz="3600">
                <a:solidFill>
                  <a:srgbClr val="000000"/>
                </a:solidFill>
                <a:latin typeface="Trebuchet MS"/>
                <a:ea typeface="Trebuchet MS"/>
                <a:cs typeface="Trebuchet MS"/>
                <a:sym typeface="Trebuchet MS"/>
              </a:rPr>
              <a:t>To explore key theories which underpin effective learning.</a:t>
            </a:r>
          </a:p>
          <a:p>
            <a:pPr algn="l" marL="651510" indent="-325755" lvl="1">
              <a:lnSpc>
                <a:spcPts val="4967"/>
              </a:lnSpc>
            </a:pPr>
            <a:r>
              <a:rPr lang="en-US" sz="3600">
                <a:solidFill>
                  <a:srgbClr val="000000"/>
                </a:solidFill>
                <a:latin typeface="Trebuchet MS"/>
                <a:ea typeface="Trebuchet MS"/>
                <a:cs typeface="Trebuchet MS"/>
                <a:sym typeface="Trebuchet MS"/>
              </a:rPr>
              <a:t> </a:t>
            </a:r>
          </a:p>
          <a:p>
            <a:pPr algn="l" marL="651510" indent="-325755" lvl="1">
              <a:lnSpc>
                <a:spcPts val="4967"/>
              </a:lnSpc>
              <a:buFont typeface="Arial"/>
              <a:buChar char="•"/>
            </a:pPr>
            <a:r>
              <a:rPr lang="en-US" sz="3600">
                <a:solidFill>
                  <a:srgbClr val="000000"/>
                </a:solidFill>
                <a:latin typeface="Trebuchet MS"/>
                <a:ea typeface="Trebuchet MS"/>
                <a:cs typeface="Trebuchet MS"/>
                <a:sym typeface="Trebuchet MS"/>
              </a:rPr>
              <a:t>To introduce students to a range of learning contexts that facilitate and support learning.</a:t>
            </a:r>
          </a:p>
        </p:txBody>
      </p:sp>
    </p:spTree>
  </p:cSld>
  <p:clrMapOvr>
    <a:masterClrMapping/>
  </p:clrMapOvr>
</p:sld>
</file>

<file path=ppt/slides/slide4.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2787939" y="800872"/>
            <a:ext cx="12712122"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Deilliannau Dysgu</a:t>
            </a:r>
          </a:p>
          <a:p>
            <a:pPr algn="ctr">
              <a:lnSpc>
                <a:spcPts val="5831"/>
              </a:lnSpc>
            </a:pPr>
            <a:r>
              <a:rPr lang="en-US" sz="4859">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625632" y="3114367"/>
            <a:ext cx="7119538" cy="1036320"/>
          </a:xfrm>
          <a:prstGeom prst="rect">
            <a:avLst/>
          </a:prstGeom>
        </p:spPr>
        <p:txBody>
          <a:bodyPr anchor="t" rtlCol="false" tIns="0" lIns="0" bIns="0" rIns="0">
            <a:spAutoFit/>
          </a:bodyPr>
          <a:lstStyle/>
          <a:p>
            <a:pPr algn="l" marL="542928" indent="-271464" lvl="1">
              <a:lnSpc>
                <a:spcPts val="4140"/>
              </a:lnSpc>
              <a:buFont typeface="Arial"/>
              <a:buChar char="•"/>
            </a:pPr>
            <a:r>
              <a:rPr lang="en-US" sz="3000">
                <a:solidFill>
                  <a:srgbClr val="000000"/>
                </a:solidFill>
                <a:latin typeface="Trebuchet MS"/>
                <a:ea typeface="Trebuchet MS"/>
                <a:cs typeface="Trebuchet MS"/>
                <a:sym typeface="Trebuchet MS"/>
              </a:rPr>
              <a:t> Dangos dealltwriaeth o ddysgu ac addysgu effeithiol.</a:t>
            </a:r>
          </a:p>
        </p:txBody>
      </p:sp>
      <p:sp>
        <p:nvSpPr>
          <p:cNvPr name="TextBox 4" id="4"/>
          <p:cNvSpPr txBox="true"/>
          <p:nvPr/>
        </p:nvSpPr>
        <p:spPr>
          <a:xfrm rot="0">
            <a:off x="625632" y="4410838"/>
            <a:ext cx="7119538" cy="2336673"/>
          </a:xfrm>
          <a:prstGeom prst="rect">
            <a:avLst/>
          </a:prstGeom>
        </p:spPr>
        <p:txBody>
          <a:bodyPr anchor="t" rtlCol="false" tIns="0" lIns="0" bIns="0" rIns="0">
            <a:spAutoFit/>
          </a:bodyPr>
          <a:lstStyle/>
          <a:p>
            <a:pPr algn="l" marL="542928" indent="-271464" lvl="1">
              <a:lnSpc>
                <a:spcPts val="3726"/>
              </a:lnSpc>
              <a:buFont typeface="Arial"/>
              <a:buChar char="•"/>
            </a:pPr>
            <a:r>
              <a:rPr lang="en-US" sz="3000">
                <a:solidFill>
                  <a:srgbClr val="000000"/>
                </a:solidFill>
                <a:latin typeface="Trebuchet MS"/>
                <a:ea typeface="Trebuchet MS"/>
                <a:cs typeface="Trebuchet MS"/>
                <a:sym typeface="Trebuchet MS"/>
              </a:rPr>
              <a:t> Dangos gwybodaeth o ystod o ddamcaniaethau dysgu a deall sut mae’r ysgolion meddwl hyn yn dylanwadu ar fodelau cyfredol o arfer addysgol effeithiol.</a:t>
            </a:r>
          </a:p>
        </p:txBody>
      </p:sp>
      <p:sp>
        <p:nvSpPr>
          <p:cNvPr name="TextBox 5" id="5"/>
          <p:cNvSpPr txBox="true"/>
          <p:nvPr/>
        </p:nvSpPr>
        <p:spPr>
          <a:xfrm rot="0">
            <a:off x="10275336" y="3202032"/>
            <a:ext cx="7384065" cy="1036320"/>
          </a:xfrm>
          <a:prstGeom prst="rect">
            <a:avLst/>
          </a:prstGeom>
        </p:spPr>
        <p:txBody>
          <a:bodyPr anchor="t" rtlCol="false" tIns="0" lIns="0" bIns="0" rIns="0">
            <a:spAutoFit/>
          </a:bodyPr>
          <a:lstStyle/>
          <a:p>
            <a:pPr algn="l" marL="542928" indent="-271464" lvl="1">
              <a:lnSpc>
                <a:spcPts val="4140"/>
              </a:lnSpc>
              <a:buFont typeface="Arial"/>
              <a:buChar char="•"/>
            </a:pPr>
            <a:r>
              <a:rPr lang="en-US" sz="3000">
                <a:solidFill>
                  <a:srgbClr val="000000"/>
                </a:solidFill>
                <a:latin typeface="Trebuchet MS"/>
                <a:ea typeface="Trebuchet MS"/>
                <a:cs typeface="Trebuchet MS"/>
                <a:sym typeface="Trebuchet MS"/>
              </a:rPr>
              <a:t> Demonstrate an understanding of effective teaching and learning.</a:t>
            </a:r>
          </a:p>
        </p:txBody>
      </p:sp>
      <p:sp>
        <p:nvSpPr>
          <p:cNvPr name="TextBox 6" id="6"/>
          <p:cNvSpPr txBox="true"/>
          <p:nvPr/>
        </p:nvSpPr>
        <p:spPr>
          <a:xfrm rot="0">
            <a:off x="10275336" y="4460402"/>
            <a:ext cx="7384065" cy="2607945"/>
          </a:xfrm>
          <a:prstGeom prst="rect">
            <a:avLst/>
          </a:prstGeom>
        </p:spPr>
        <p:txBody>
          <a:bodyPr anchor="t" rtlCol="false" tIns="0" lIns="0" bIns="0" rIns="0">
            <a:spAutoFit/>
          </a:bodyPr>
          <a:lstStyle/>
          <a:p>
            <a:pPr algn="l" marL="542928" indent="-271464" lvl="1">
              <a:lnSpc>
                <a:spcPts val="4140"/>
              </a:lnSpc>
              <a:buFont typeface="Arial"/>
              <a:buChar char="•"/>
            </a:pPr>
            <a:r>
              <a:rPr lang="en-US" sz="3000">
                <a:solidFill>
                  <a:srgbClr val="000000"/>
                </a:solidFill>
                <a:latin typeface="Trebuchet MS"/>
                <a:ea typeface="Trebuchet MS"/>
                <a:cs typeface="Trebuchet MS"/>
                <a:sym typeface="Trebuchet MS"/>
              </a:rPr>
              <a:t> Demonstrate knowledge of a range of learning theories and understand how these schools of thought influence current models of effective educational practice.</a:t>
            </a:r>
          </a:p>
        </p:txBody>
      </p:sp>
      <p:sp>
        <p:nvSpPr>
          <p:cNvPr name="TextBox 7" id="7"/>
          <p:cNvSpPr txBox="true"/>
          <p:nvPr/>
        </p:nvSpPr>
        <p:spPr>
          <a:xfrm rot="0">
            <a:off x="625632" y="6966586"/>
            <a:ext cx="7119538" cy="1036320"/>
          </a:xfrm>
          <a:prstGeom prst="rect">
            <a:avLst/>
          </a:prstGeom>
        </p:spPr>
        <p:txBody>
          <a:bodyPr anchor="t" rtlCol="false" tIns="0" lIns="0" bIns="0" rIns="0">
            <a:spAutoFit/>
          </a:bodyPr>
          <a:lstStyle/>
          <a:p>
            <a:pPr algn="l" marL="542926" indent="-271463" lvl="1">
              <a:lnSpc>
                <a:spcPts val="4140"/>
              </a:lnSpc>
              <a:buFont typeface="Arial"/>
              <a:buChar char="•"/>
            </a:pPr>
            <a:r>
              <a:rPr lang="en-US" sz="3000">
                <a:solidFill>
                  <a:srgbClr val="000000"/>
                </a:solidFill>
                <a:latin typeface="Trebuchet MS"/>
                <a:ea typeface="Trebuchet MS"/>
                <a:cs typeface="Trebuchet MS"/>
                <a:sym typeface="Trebuchet MS"/>
              </a:rPr>
              <a:t> Gwerthuso cyd-destunau dysgu gwahanol.</a:t>
            </a:r>
          </a:p>
        </p:txBody>
      </p:sp>
      <p:sp>
        <p:nvSpPr>
          <p:cNvPr name="TextBox 8" id="8"/>
          <p:cNvSpPr txBox="true"/>
          <p:nvPr/>
        </p:nvSpPr>
        <p:spPr>
          <a:xfrm rot="0">
            <a:off x="10275336" y="7287422"/>
            <a:ext cx="7218550" cy="512445"/>
          </a:xfrm>
          <a:prstGeom prst="rect">
            <a:avLst/>
          </a:prstGeom>
        </p:spPr>
        <p:txBody>
          <a:bodyPr anchor="t" rtlCol="false" tIns="0" lIns="0" bIns="0" rIns="0">
            <a:spAutoFit/>
          </a:bodyPr>
          <a:lstStyle/>
          <a:p>
            <a:pPr algn="l" marL="542926" indent="-271463" lvl="1">
              <a:lnSpc>
                <a:spcPts val="4140"/>
              </a:lnSpc>
              <a:buFont typeface="Arial"/>
              <a:buChar char="•"/>
            </a:pPr>
            <a:r>
              <a:rPr lang="en-US" sz="3000">
                <a:solidFill>
                  <a:srgbClr val="000000"/>
                </a:solidFill>
                <a:latin typeface="Trebuchet MS"/>
                <a:ea typeface="Trebuchet MS"/>
                <a:cs typeface="Trebuchet MS"/>
                <a:sym typeface="Trebuchet MS"/>
              </a:rPr>
              <a:t> Evaluate different learning contexts.</a:t>
            </a:r>
          </a:p>
        </p:txBody>
      </p:sp>
      <p:sp>
        <p:nvSpPr>
          <p:cNvPr name="TextBox 9" id="9"/>
          <p:cNvSpPr txBox="true"/>
          <p:nvPr/>
        </p:nvSpPr>
        <p:spPr>
          <a:xfrm rot="0">
            <a:off x="625632" y="8221980"/>
            <a:ext cx="7232279" cy="1036320"/>
          </a:xfrm>
          <a:prstGeom prst="rect">
            <a:avLst/>
          </a:prstGeom>
        </p:spPr>
        <p:txBody>
          <a:bodyPr anchor="t" rtlCol="false" tIns="0" lIns="0" bIns="0" rIns="0">
            <a:spAutoFit/>
          </a:bodyPr>
          <a:lstStyle/>
          <a:p>
            <a:pPr algn="l" marL="542928" indent="-271464" lvl="1">
              <a:lnSpc>
                <a:spcPts val="4140"/>
              </a:lnSpc>
              <a:buFont typeface="Arial"/>
              <a:buChar char="•"/>
            </a:pPr>
            <a:r>
              <a:rPr lang="en-US" sz="3000">
                <a:solidFill>
                  <a:srgbClr val="000000"/>
                </a:solidFill>
                <a:latin typeface="Trebuchet MS"/>
                <a:ea typeface="Trebuchet MS"/>
                <a:cs typeface="Trebuchet MS"/>
                <a:sym typeface="Trebuchet MS"/>
              </a:rPr>
              <a:t> Deall sut mae cyd-destunau gwahanol yn hyrwyddo dysgu.</a:t>
            </a:r>
          </a:p>
        </p:txBody>
      </p:sp>
      <p:sp>
        <p:nvSpPr>
          <p:cNvPr name="TextBox 10" id="10"/>
          <p:cNvSpPr txBox="true"/>
          <p:nvPr/>
        </p:nvSpPr>
        <p:spPr>
          <a:xfrm rot="0">
            <a:off x="10275336" y="8066566"/>
            <a:ext cx="7384065" cy="923925"/>
          </a:xfrm>
          <a:prstGeom prst="rect">
            <a:avLst/>
          </a:prstGeom>
        </p:spPr>
        <p:txBody>
          <a:bodyPr anchor="t" rtlCol="false" tIns="0" lIns="0" bIns="0" rIns="0">
            <a:spAutoFit/>
          </a:bodyPr>
          <a:lstStyle/>
          <a:p>
            <a:pPr algn="l" marL="542928" indent="-271464" lvl="1">
              <a:lnSpc>
                <a:spcPts val="3600"/>
              </a:lnSpc>
              <a:buFont typeface="Arial"/>
              <a:buChar char="•"/>
            </a:pPr>
            <a:r>
              <a:rPr lang="en-US" sz="3000">
                <a:solidFill>
                  <a:srgbClr val="000000"/>
                </a:solidFill>
                <a:latin typeface="Trebuchet MS"/>
                <a:ea typeface="Trebuchet MS"/>
                <a:cs typeface="Trebuchet MS"/>
                <a:sym typeface="Trebuchet MS"/>
              </a:rPr>
              <a:t> Understand how different contexts promote learning.</a:t>
            </a:r>
          </a:p>
        </p:txBody>
      </p:sp>
    </p:spTree>
  </p:cSld>
  <p:clrMapOvr>
    <a:masterClrMapping/>
  </p:clrMapOvr>
</p:sld>
</file>

<file path=ppt/slides/slide5.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9893217" y="3646327"/>
            <a:ext cx="7366083" cy="4962525"/>
          </a:xfrm>
          <a:prstGeom prst="rect">
            <a:avLst/>
          </a:prstGeom>
        </p:spPr>
        <p:txBody>
          <a:bodyPr anchor="t" rtlCol="false" tIns="0" lIns="0" bIns="0" rIns="0">
            <a:spAutoFit/>
          </a:bodyPr>
          <a:lstStyle/>
          <a:p>
            <a:pPr algn="l" marL="589074" indent="-294537" lvl="1">
              <a:lnSpc>
                <a:spcPts val="3905"/>
              </a:lnSpc>
              <a:buFont typeface="Arial"/>
              <a:buChar char="•"/>
            </a:pPr>
            <a:r>
              <a:rPr lang="en-US" b="true" sz="3254">
                <a:solidFill>
                  <a:srgbClr val="000000"/>
                </a:solidFill>
                <a:latin typeface="Trebuchet MS Bold"/>
                <a:ea typeface="Trebuchet MS Bold"/>
                <a:cs typeface="Trebuchet MS Bold"/>
                <a:sym typeface="Trebuchet MS Bold"/>
              </a:rPr>
              <a:t>Lecture slides</a:t>
            </a:r>
          </a:p>
          <a:p>
            <a:pPr algn="l" marL="589074" indent="-294537" lvl="1">
              <a:lnSpc>
                <a:spcPts val="3905"/>
              </a:lnSpc>
              <a:buFont typeface="Arial"/>
              <a:buChar char="•"/>
            </a:pPr>
            <a:r>
              <a:rPr lang="en-US" b="true" sz="3254">
                <a:solidFill>
                  <a:srgbClr val="000000"/>
                </a:solidFill>
                <a:latin typeface="Trebuchet MS Bold"/>
                <a:ea typeface="Trebuchet MS Bold"/>
                <a:cs typeface="Trebuchet MS Bold"/>
                <a:sym typeface="Trebuchet MS Bold"/>
              </a:rPr>
              <a:t>Research</a:t>
            </a:r>
          </a:p>
          <a:p>
            <a:pPr algn="l" marL="589074" indent="-294537" lvl="1">
              <a:lnSpc>
                <a:spcPts val="3905"/>
              </a:lnSpc>
              <a:buFont typeface="Arial"/>
              <a:buChar char="•"/>
            </a:pPr>
            <a:r>
              <a:rPr lang="en-US" b="true" sz="3254">
                <a:solidFill>
                  <a:srgbClr val="000000"/>
                </a:solidFill>
                <a:latin typeface="Trebuchet MS Bold"/>
                <a:ea typeface="Trebuchet MS Bold"/>
                <a:cs typeface="Trebuchet MS Bold"/>
                <a:sym typeface="Trebuchet MS Bold"/>
              </a:rPr>
              <a:t>Moodle page</a:t>
            </a:r>
          </a:p>
          <a:p>
            <a:pPr algn="l">
              <a:lnSpc>
                <a:spcPts val="3905"/>
              </a:lnSpc>
            </a:pPr>
          </a:p>
          <a:p>
            <a:pPr algn="l" marL="589074" indent="-294537" lvl="1">
              <a:lnSpc>
                <a:spcPts val="3905"/>
              </a:lnSpc>
              <a:buFont typeface="Arial"/>
              <a:buChar char="•"/>
            </a:pPr>
            <a:r>
              <a:rPr lang="en-US" b="true" sz="3254">
                <a:solidFill>
                  <a:srgbClr val="000000"/>
                </a:solidFill>
                <a:latin typeface="Trebuchet MS Bold"/>
                <a:ea typeface="Trebuchet MS Bold"/>
                <a:cs typeface="Trebuchet MS Bold"/>
                <a:sym typeface="Trebuchet MS Bold"/>
              </a:rPr>
              <a:t>Library and Learning Resources:</a:t>
            </a:r>
          </a:p>
          <a:p>
            <a:pPr algn="l" marL="589074" indent="-294537" lvl="1">
              <a:lnSpc>
                <a:spcPts val="3905"/>
              </a:lnSpc>
              <a:buFont typeface="Arial"/>
              <a:buChar char="•"/>
            </a:pPr>
            <a:r>
              <a:rPr lang="en-US" sz="3254">
                <a:solidFill>
                  <a:srgbClr val="000000"/>
                </a:solidFill>
                <a:latin typeface="Trebuchet MS"/>
                <a:ea typeface="Trebuchet MS"/>
                <a:cs typeface="Trebuchet MS"/>
                <a:sym typeface="Trebuchet MS"/>
              </a:rPr>
              <a:t>Online resource lists</a:t>
            </a:r>
          </a:p>
          <a:p>
            <a:pPr algn="l" marL="589074" indent="-294537" lvl="1">
              <a:lnSpc>
                <a:spcPts val="3905"/>
              </a:lnSpc>
              <a:buFont typeface="Arial"/>
              <a:buChar char="•"/>
            </a:pPr>
            <a:r>
              <a:rPr lang="en-US" sz="3254">
                <a:solidFill>
                  <a:srgbClr val="000000"/>
                </a:solidFill>
                <a:latin typeface="Trebuchet MS"/>
                <a:ea typeface="Trebuchet MS"/>
                <a:cs typeface="Trebuchet MS"/>
                <a:sym typeface="Trebuchet MS"/>
              </a:rPr>
              <a:t>Infoskills programme</a:t>
            </a:r>
          </a:p>
          <a:p>
            <a:pPr algn="l" marL="589074" indent="-294537" lvl="1">
              <a:lnSpc>
                <a:spcPts val="3905"/>
              </a:lnSpc>
              <a:buFont typeface="Arial"/>
              <a:buChar char="•"/>
            </a:pPr>
            <a:r>
              <a:rPr lang="en-US" sz="3254">
                <a:solidFill>
                  <a:srgbClr val="000000"/>
                </a:solidFill>
                <a:latin typeface="Trebuchet MS"/>
                <a:ea typeface="Trebuchet MS"/>
                <a:cs typeface="Trebuchet MS"/>
                <a:sym typeface="Trebuchet MS"/>
              </a:rPr>
              <a:t>Student Essentials </a:t>
            </a:r>
          </a:p>
          <a:p>
            <a:pPr algn="l" marL="589074" indent="-294537" lvl="1">
              <a:lnSpc>
                <a:spcPts val="3905"/>
              </a:lnSpc>
              <a:buFont typeface="Arial"/>
              <a:buChar char="•"/>
            </a:pPr>
            <a:r>
              <a:rPr lang="en-US" b="true" sz="3254">
                <a:solidFill>
                  <a:srgbClr val="000000"/>
                </a:solidFill>
                <a:latin typeface="Trebuchet MS Bold"/>
                <a:ea typeface="Trebuchet MS Bold"/>
                <a:cs typeface="Trebuchet MS Bold"/>
                <a:sym typeface="Trebuchet MS Bold"/>
              </a:rPr>
              <a:t>Google Scholar</a:t>
            </a:r>
          </a:p>
          <a:p>
            <a:pPr algn="l" marL="589074" indent="-294537" lvl="1">
              <a:lnSpc>
                <a:spcPts val="3905"/>
              </a:lnSpc>
            </a:pPr>
          </a:p>
        </p:txBody>
      </p:sp>
      <p:sp>
        <p:nvSpPr>
          <p:cNvPr name="TextBox 3" id="3"/>
          <p:cNvSpPr txBox="true"/>
          <p:nvPr/>
        </p:nvSpPr>
        <p:spPr>
          <a:xfrm rot="0">
            <a:off x="3063240" y="1019175"/>
            <a:ext cx="12161520"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Adnoddau modiwl benodol</a:t>
            </a:r>
          </a:p>
          <a:p>
            <a:pPr algn="ctr">
              <a:lnSpc>
                <a:spcPts val="6480"/>
              </a:lnSpc>
            </a:pPr>
            <a:r>
              <a:rPr lang="en-US" sz="5400">
                <a:solidFill>
                  <a:srgbClr val="000000"/>
                </a:solidFill>
                <a:latin typeface="Trebuchet MS"/>
                <a:ea typeface="Trebuchet MS"/>
                <a:cs typeface="Trebuchet MS"/>
                <a:sym typeface="Trebuchet MS"/>
              </a:rPr>
              <a:t>Module specific resources</a:t>
            </a:r>
          </a:p>
        </p:txBody>
      </p:sp>
      <p:sp>
        <p:nvSpPr>
          <p:cNvPr name="TextBox 4" id="4"/>
          <p:cNvSpPr txBox="true"/>
          <p:nvPr/>
        </p:nvSpPr>
        <p:spPr>
          <a:xfrm rot="0">
            <a:off x="1028700" y="3646327"/>
            <a:ext cx="6402223" cy="4962525"/>
          </a:xfrm>
          <a:prstGeom prst="rect">
            <a:avLst/>
          </a:prstGeom>
        </p:spPr>
        <p:txBody>
          <a:bodyPr anchor="t" rtlCol="false" tIns="0" lIns="0" bIns="0" rIns="0">
            <a:spAutoFit/>
          </a:bodyPr>
          <a:lstStyle/>
          <a:p>
            <a:pPr algn="l" marL="589074" indent="-294537" lvl="1">
              <a:lnSpc>
                <a:spcPts val="3905"/>
              </a:lnSpc>
              <a:buFont typeface="Arial"/>
              <a:buChar char="•"/>
            </a:pPr>
            <a:r>
              <a:rPr lang="en-US" b="true" sz="3254">
                <a:solidFill>
                  <a:srgbClr val="000000"/>
                </a:solidFill>
                <a:latin typeface="Trebuchet MS Bold"/>
                <a:ea typeface="Trebuchet MS Bold"/>
                <a:cs typeface="Trebuchet MS Bold"/>
                <a:sym typeface="Trebuchet MS Bold"/>
              </a:rPr>
              <a:t>Sleidiau darlith</a:t>
            </a:r>
          </a:p>
          <a:p>
            <a:pPr algn="l" marL="589074" indent="-294537" lvl="1">
              <a:lnSpc>
                <a:spcPts val="3905"/>
              </a:lnSpc>
              <a:buFont typeface="Arial"/>
              <a:buChar char="•"/>
            </a:pPr>
            <a:r>
              <a:rPr lang="en-US" b="true" sz="3254">
                <a:solidFill>
                  <a:srgbClr val="000000"/>
                </a:solidFill>
                <a:latin typeface="Trebuchet MS Bold"/>
                <a:ea typeface="Trebuchet MS Bold"/>
                <a:cs typeface="Trebuchet MS Bold"/>
                <a:sym typeface="Trebuchet MS Bold"/>
              </a:rPr>
              <a:t>Ymchwil</a:t>
            </a:r>
          </a:p>
          <a:p>
            <a:pPr algn="l" marL="589074" indent="-294537" lvl="1">
              <a:lnSpc>
                <a:spcPts val="3905"/>
              </a:lnSpc>
              <a:buFont typeface="Arial"/>
              <a:buChar char="•"/>
            </a:pPr>
            <a:r>
              <a:rPr lang="en-US" b="true" sz="3254">
                <a:solidFill>
                  <a:srgbClr val="000000"/>
                </a:solidFill>
                <a:latin typeface="Trebuchet MS Bold"/>
                <a:ea typeface="Trebuchet MS Bold"/>
                <a:cs typeface="Trebuchet MS Bold"/>
                <a:sym typeface="Trebuchet MS Bold"/>
              </a:rPr>
              <a:t>Tutalen Moodle</a:t>
            </a:r>
          </a:p>
          <a:p>
            <a:pPr algn="l">
              <a:lnSpc>
                <a:spcPts val="3905"/>
              </a:lnSpc>
            </a:pPr>
          </a:p>
          <a:p>
            <a:pPr algn="l" marL="589074" indent="-294537" lvl="1">
              <a:lnSpc>
                <a:spcPts val="3905"/>
              </a:lnSpc>
              <a:buFont typeface="Arial"/>
              <a:buChar char="•"/>
            </a:pPr>
            <a:r>
              <a:rPr lang="en-US" b="true" sz="3254">
                <a:solidFill>
                  <a:srgbClr val="000000"/>
                </a:solidFill>
                <a:latin typeface="Trebuchet MS Bold"/>
                <a:ea typeface="Trebuchet MS Bold"/>
                <a:cs typeface="Trebuchet MS Bold"/>
                <a:sym typeface="Trebuchet MS Bold"/>
              </a:rPr>
              <a:t>Llyfrgell ac Adnoddau Dysgu:</a:t>
            </a:r>
          </a:p>
          <a:p>
            <a:pPr algn="l" marL="589074" indent="-294537" lvl="1">
              <a:lnSpc>
                <a:spcPts val="3905"/>
              </a:lnSpc>
              <a:buFont typeface="Arial"/>
              <a:buChar char="•"/>
            </a:pPr>
            <a:r>
              <a:rPr lang="en-US" sz="3254">
                <a:solidFill>
                  <a:srgbClr val="000000"/>
                </a:solidFill>
                <a:latin typeface="Trebuchet MS"/>
                <a:ea typeface="Trebuchet MS"/>
                <a:cs typeface="Trebuchet MS"/>
                <a:sym typeface="Trebuchet MS"/>
              </a:rPr>
              <a:t>Rhestrau darllen ar-lein</a:t>
            </a:r>
          </a:p>
          <a:p>
            <a:pPr algn="l" marL="589074" indent="-294537" lvl="1">
              <a:lnSpc>
                <a:spcPts val="3905"/>
              </a:lnSpc>
              <a:buFont typeface="Arial"/>
              <a:buChar char="•"/>
            </a:pPr>
            <a:r>
              <a:rPr lang="en-US" sz="3254">
                <a:solidFill>
                  <a:srgbClr val="000000"/>
                </a:solidFill>
                <a:latin typeface="Trebuchet MS"/>
                <a:ea typeface="Trebuchet MS"/>
                <a:cs typeface="Trebuchet MS"/>
                <a:sym typeface="Trebuchet MS"/>
              </a:rPr>
              <a:t>Rhaglen Infoskills</a:t>
            </a:r>
          </a:p>
          <a:p>
            <a:pPr algn="l" marL="589074" indent="-294537" lvl="1">
              <a:lnSpc>
                <a:spcPts val="3905"/>
              </a:lnSpc>
              <a:buFont typeface="Arial"/>
              <a:buChar char="•"/>
            </a:pPr>
            <a:r>
              <a:rPr lang="en-US" sz="3254">
                <a:solidFill>
                  <a:srgbClr val="000000"/>
                </a:solidFill>
                <a:latin typeface="Trebuchet MS"/>
                <a:ea typeface="Trebuchet MS"/>
                <a:cs typeface="Trebuchet MS"/>
                <a:sym typeface="Trebuchet MS"/>
              </a:rPr>
              <a:t>Hanfodion Myfyrywr </a:t>
            </a:r>
          </a:p>
          <a:p>
            <a:pPr algn="l" marL="589074" indent="-294537" lvl="1">
              <a:lnSpc>
                <a:spcPts val="3905"/>
              </a:lnSpc>
              <a:buFont typeface="Arial"/>
              <a:buChar char="•"/>
            </a:pPr>
            <a:r>
              <a:rPr lang="en-US" b="true" sz="3254">
                <a:solidFill>
                  <a:srgbClr val="000000"/>
                </a:solidFill>
                <a:latin typeface="Trebuchet MS Bold"/>
                <a:ea typeface="Trebuchet MS Bold"/>
                <a:cs typeface="Trebuchet MS Bold"/>
                <a:sym typeface="Trebuchet MS Bold"/>
              </a:rPr>
              <a:t>Google Scholar</a:t>
            </a:r>
          </a:p>
          <a:p>
            <a:pPr algn="l" marL="589074" indent="-294537" lvl="1">
              <a:lnSpc>
                <a:spcPts val="3905"/>
              </a:lnSpc>
            </a:pPr>
          </a:p>
        </p:txBody>
      </p:sp>
    </p:spTree>
  </p:cSld>
  <p:clrMapOvr>
    <a:masterClrMapping/>
  </p:clrMapOvr>
</p:sld>
</file>

<file path=ppt/slides/slide6.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11143938" y="4310062"/>
            <a:ext cx="5586011" cy="2190750"/>
          </a:xfrm>
          <a:prstGeom prst="rect">
            <a:avLst/>
          </a:prstGeom>
        </p:spPr>
        <p:txBody>
          <a:bodyPr anchor="t" rtlCol="false" tIns="0" lIns="0" bIns="0" rIns="0">
            <a:spAutoFit/>
          </a:bodyPr>
          <a:lstStyle/>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To develop an initial awareness of the content of the module and assessment</a:t>
            </a:r>
          </a:p>
        </p:txBody>
      </p:sp>
      <p:sp>
        <p:nvSpPr>
          <p:cNvPr name="TextBox 3" id="3"/>
          <p:cNvSpPr txBox="true"/>
          <p:nvPr/>
        </p:nvSpPr>
        <p:spPr>
          <a:xfrm rot="0">
            <a:off x="4351057" y="1009650"/>
            <a:ext cx="9585886" cy="164211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Deilliannau’r Sesiwn</a:t>
            </a:r>
          </a:p>
          <a:p>
            <a:pPr algn="ctr">
              <a:lnSpc>
                <a:spcPts val="5831"/>
              </a:lnSpc>
            </a:pPr>
            <a:r>
              <a:rPr lang="en-US" sz="4859">
                <a:solidFill>
                  <a:srgbClr val="000000"/>
                </a:solidFill>
                <a:latin typeface="Trebuchet MS"/>
                <a:ea typeface="Trebuchet MS"/>
                <a:cs typeface="Trebuchet MS"/>
                <a:sym typeface="Trebuchet MS"/>
              </a:rPr>
              <a:t>Session Outcomes</a:t>
            </a:r>
          </a:p>
        </p:txBody>
      </p:sp>
      <p:sp>
        <p:nvSpPr>
          <p:cNvPr name="TextBox 4" id="4"/>
          <p:cNvSpPr txBox="true"/>
          <p:nvPr/>
        </p:nvSpPr>
        <p:spPr>
          <a:xfrm rot="0">
            <a:off x="1028700" y="4310062"/>
            <a:ext cx="6251950" cy="2190750"/>
          </a:xfrm>
          <a:prstGeom prst="rect">
            <a:avLst/>
          </a:prstGeom>
        </p:spPr>
        <p:txBody>
          <a:bodyPr anchor="t" rtlCol="false" tIns="0" lIns="0" bIns="0" rIns="0">
            <a:spAutoFit/>
          </a:bodyPr>
          <a:lstStyle/>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I ddatblygu ymwybyddiaeth cychwynnol o gynnwys y modiwl ac asesu</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10968637" y="3370095"/>
            <a:ext cx="5001696" cy="436245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Planning</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Organising</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Problem Solving</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Collaborating</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Researching</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Note taking</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Communication</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Adaptability</a:t>
            </a:r>
          </a:p>
        </p:txBody>
      </p:sp>
      <p:sp>
        <p:nvSpPr>
          <p:cNvPr name="TextBox 3" id="3"/>
          <p:cNvSpPr txBox="true"/>
          <p:nvPr/>
        </p:nvSpPr>
        <p:spPr>
          <a:xfrm rot="0">
            <a:off x="2787939" y="1019175"/>
            <a:ext cx="12712122" cy="1562100"/>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Sgiliau Cyflogadwyedd / Trosgwlyddadwy</a:t>
            </a:r>
          </a:p>
          <a:p>
            <a:pPr algn="ctr">
              <a:lnSpc>
                <a:spcPts val="5831"/>
              </a:lnSpc>
            </a:pPr>
            <a:r>
              <a:rPr lang="en-US" sz="4859">
                <a:solidFill>
                  <a:srgbClr val="000000"/>
                </a:solidFill>
                <a:latin typeface="Trebuchet MS"/>
                <a:ea typeface="Trebuchet MS"/>
                <a:cs typeface="Trebuchet MS"/>
                <a:sym typeface="Trebuchet MS"/>
              </a:rPr>
              <a:t>Employability / Transferable Skills</a:t>
            </a:r>
          </a:p>
        </p:txBody>
      </p:sp>
      <p:sp>
        <p:nvSpPr>
          <p:cNvPr name="TextBox 4" id="4"/>
          <p:cNvSpPr txBox="true"/>
          <p:nvPr/>
        </p:nvSpPr>
        <p:spPr>
          <a:xfrm rot="0">
            <a:off x="2619609" y="3370095"/>
            <a:ext cx="5217720" cy="436245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Cynllunio</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Trefnu</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Datrys Problemau</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Cydweithio</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Ymchwilio</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Cymryd nodiadau</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Cyfathrebu</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Hyblygrwydd</a:t>
            </a:r>
          </a:p>
        </p:txBody>
      </p:sp>
      <p:sp>
        <p:nvSpPr>
          <p:cNvPr name="TextBox 5" id="5"/>
          <p:cNvSpPr txBox="true"/>
          <p:nvPr/>
        </p:nvSpPr>
        <p:spPr>
          <a:xfrm rot="0">
            <a:off x="1107441" y="8661722"/>
            <a:ext cx="8242056" cy="1174106"/>
          </a:xfrm>
          <a:prstGeom prst="rect">
            <a:avLst/>
          </a:prstGeom>
        </p:spPr>
        <p:txBody>
          <a:bodyPr anchor="t" rtlCol="false" tIns="0" lIns="0" bIns="0" rIns="0">
            <a:spAutoFit/>
          </a:bodyPr>
          <a:lstStyle/>
          <a:p>
            <a:pPr algn="l">
              <a:lnSpc>
                <a:spcPts val="4320"/>
              </a:lnSpc>
            </a:pPr>
            <a:r>
              <a:rPr lang="en-US" sz="3600" b="true">
                <a:solidFill>
                  <a:srgbClr val="2E83C3"/>
                </a:solidFill>
                <a:latin typeface="Trebuchet MS Bold"/>
                <a:ea typeface="Trebuchet MS Bold"/>
                <a:cs typeface="Trebuchet MS Bold"/>
                <a:sym typeface="Trebuchet MS Bold"/>
              </a:rPr>
              <a:t>#OAstudiaethiGyflogaeth</a:t>
            </a:r>
          </a:p>
          <a:p>
            <a:pPr algn="l">
              <a:lnSpc>
                <a:spcPts val="4320"/>
              </a:lnSpc>
            </a:pPr>
            <a:r>
              <a:rPr lang="en-US" sz="3600" b="true">
                <a:solidFill>
                  <a:srgbClr val="72A528"/>
                </a:solidFill>
                <a:latin typeface="Trebuchet MS Bold"/>
                <a:ea typeface="Trebuchet MS Bold"/>
                <a:cs typeface="Trebuchet MS Bold"/>
                <a:sym typeface="Trebuchet MS Bold"/>
              </a:rPr>
              <a:t> #FromHigherEdToHired</a:t>
            </a:r>
          </a:p>
        </p:txBody>
      </p:sp>
      <p:grpSp>
        <p:nvGrpSpPr>
          <p:cNvPr name="Group 6" id="6"/>
          <p:cNvGrpSpPr>
            <a:grpSpLocks noChangeAspect="true"/>
          </p:cNvGrpSpPr>
          <p:nvPr/>
        </p:nvGrpSpPr>
        <p:grpSpPr>
          <a:xfrm rot="0">
            <a:off x="10840525" y="8473749"/>
            <a:ext cx="5129808" cy="1566762"/>
            <a:chOff x="0" y="0"/>
            <a:chExt cx="6839744" cy="2089016"/>
          </a:xfrm>
        </p:grpSpPr>
        <p:sp>
          <p:nvSpPr>
            <p:cNvPr name="Freeform 7" id="7" descr="Graphical user interface, application  Description automatically generated"/>
            <p:cNvSpPr/>
            <p:nvPr/>
          </p:nvSpPr>
          <p:spPr>
            <a:xfrm flipH="false" flipV="false" rot="0">
              <a:off x="0" y="0"/>
              <a:ext cx="6839712" cy="2089023"/>
            </a:xfrm>
            <a:custGeom>
              <a:avLst/>
              <a:gdLst/>
              <a:ahLst/>
              <a:cxnLst/>
              <a:rect r="r" b="b" t="t" l="l"/>
              <a:pathLst>
                <a:path h="2089023" w="6839712">
                  <a:moveTo>
                    <a:pt x="0" y="0"/>
                  </a:moveTo>
                  <a:lnTo>
                    <a:pt x="6839712" y="0"/>
                  </a:lnTo>
                  <a:lnTo>
                    <a:pt x="6839712" y="2089023"/>
                  </a:lnTo>
                  <a:lnTo>
                    <a:pt x="0" y="2089023"/>
                  </a:lnTo>
                  <a:lnTo>
                    <a:pt x="0" y="0"/>
                  </a:lnTo>
                  <a:close/>
                </a:path>
              </a:pathLst>
            </a:custGeom>
            <a:blipFill>
              <a:blip r:embed="rId2"/>
              <a:stretch>
                <a:fillRect l="-9" t="0" r="-9" b="0"/>
              </a:stretch>
            </a:blipFill>
          </p:spPr>
        </p:sp>
      </p:grpSp>
    </p:spTree>
  </p:cSld>
  <p:clrMapOvr>
    <a:masterClrMapping/>
  </p:clrMapOvr>
</p:sld>
</file>

<file path=ppt/slides/slide8.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Aseiniad </a:t>
            </a:r>
          </a:p>
          <a:p>
            <a:pPr algn="ctr">
              <a:lnSpc>
                <a:spcPts val="6480"/>
              </a:lnSpc>
            </a:pPr>
            <a:r>
              <a:rPr lang="en-US" sz="5400">
                <a:solidFill>
                  <a:srgbClr val="000000"/>
                </a:solidFill>
                <a:latin typeface="Trebuchet MS"/>
                <a:ea typeface="Trebuchet MS"/>
                <a:cs typeface="Trebuchet MS"/>
                <a:sym typeface="Trebuchet MS"/>
              </a:rPr>
              <a:t>Assignment</a:t>
            </a:r>
          </a:p>
        </p:txBody>
      </p:sp>
      <p:sp>
        <p:nvSpPr>
          <p:cNvPr name="TextBox 3" id="3"/>
          <p:cNvSpPr txBox="true"/>
          <p:nvPr/>
        </p:nvSpPr>
        <p:spPr>
          <a:xfrm rot="0">
            <a:off x="1741246" y="3579727"/>
            <a:ext cx="6093172" cy="4905375"/>
          </a:xfrm>
          <a:prstGeom prst="rect">
            <a:avLst/>
          </a:prstGeom>
        </p:spPr>
        <p:txBody>
          <a:bodyPr anchor="t" rtlCol="false" tIns="0" lIns="0" bIns="0" rIns="0">
            <a:spAutoFit/>
          </a:bodyPr>
          <a:lstStyle/>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Cyflwyniad grwp (10 munud yr un)</a:t>
            </a:r>
          </a:p>
          <a:p>
            <a:pPr algn="l">
              <a:lnSpc>
                <a:spcPts val="4320"/>
              </a:lnSpc>
            </a:pPr>
          </a:p>
          <a:p>
            <a:pPr algn="l" marL="651053" indent="-325526" lvl="1">
              <a:lnSpc>
                <a:spcPts val="4320"/>
              </a:lnSpc>
              <a:buFont typeface="Arial"/>
              <a:buChar char="•"/>
            </a:pPr>
            <a:r>
              <a:rPr lang="en-US" b="true" sz="3600">
                <a:solidFill>
                  <a:srgbClr val="FF3131"/>
                </a:solidFill>
                <a:latin typeface="Trebuchet MS Bold"/>
                <a:ea typeface="Trebuchet MS Bold"/>
                <a:cs typeface="Trebuchet MS Bold"/>
                <a:sym typeface="Trebuchet MS Bold"/>
              </a:rPr>
              <a:t>01/12/25 23:59</a:t>
            </a:r>
          </a:p>
          <a:p>
            <a:pPr algn="l">
              <a:lnSpc>
                <a:spcPts val="4320"/>
              </a:lnSpc>
            </a:pPr>
          </a:p>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Dangoswch sut y gall damcaniaethau dysgu  gefnogi addysgu a dysgu effeithiol.</a:t>
            </a:r>
          </a:p>
        </p:txBody>
      </p:sp>
      <p:sp>
        <p:nvSpPr>
          <p:cNvPr name="TextBox 4" id="4"/>
          <p:cNvSpPr txBox="true"/>
          <p:nvPr/>
        </p:nvSpPr>
        <p:spPr>
          <a:xfrm rot="0">
            <a:off x="10605390" y="3579727"/>
            <a:ext cx="6093171" cy="4905375"/>
          </a:xfrm>
          <a:prstGeom prst="rect">
            <a:avLst/>
          </a:prstGeom>
        </p:spPr>
        <p:txBody>
          <a:bodyPr anchor="t" rtlCol="false" tIns="0" lIns="0" bIns="0" rIns="0">
            <a:spAutoFit/>
          </a:bodyPr>
          <a:lstStyle/>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Group presentation (10 minutes each)</a:t>
            </a:r>
          </a:p>
          <a:p>
            <a:pPr algn="l">
              <a:lnSpc>
                <a:spcPts val="4320"/>
              </a:lnSpc>
            </a:pPr>
          </a:p>
          <a:p>
            <a:pPr algn="l" marL="651053" indent="-325526" lvl="1">
              <a:lnSpc>
                <a:spcPts val="4320"/>
              </a:lnSpc>
              <a:buFont typeface="Arial"/>
              <a:buChar char="•"/>
            </a:pPr>
            <a:r>
              <a:rPr lang="en-US" b="true" sz="3600">
                <a:solidFill>
                  <a:srgbClr val="FF3131"/>
                </a:solidFill>
                <a:latin typeface="Trebuchet MS Bold"/>
                <a:ea typeface="Trebuchet MS Bold"/>
                <a:cs typeface="Trebuchet MS Bold"/>
                <a:sym typeface="Trebuchet MS Bold"/>
              </a:rPr>
              <a:t>01/12/25 23:59</a:t>
            </a:r>
          </a:p>
          <a:p>
            <a:pPr algn="l">
              <a:lnSpc>
                <a:spcPts val="4320"/>
              </a:lnSpc>
            </a:pPr>
          </a:p>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Demonstrate how learning theories can support effective teaching and learning.</a:t>
            </a:r>
          </a:p>
        </p:txBody>
      </p:sp>
    </p:spTree>
  </p:cSld>
  <p:clrMapOvr>
    <a:masterClrMapping/>
  </p:clrMapOvr>
</p:sld>
</file>

<file path=ppt/slides/slide9.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326766" y="3209925"/>
            <a:ext cx="8490589" cy="4905375"/>
          </a:xfrm>
          <a:prstGeom prst="rect">
            <a:avLst/>
          </a:prstGeom>
        </p:spPr>
        <p:txBody>
          <a:bodyPr anchor="t" rtlCol="false" tIns="0" lIns="0" bIns="0" rIns="0">
            <a:spAutoFit/>
          </a:bodyPr>
          <a:lstStyle/>
          <a:p>
            <a:pPr algn="l" marL="777240" indent="-388620" lvl="1">
              <a:lnSpc>
                <a:spcPts val="4320"/>
              </a:lnSpc>
              <a:buFont typeface="Arial"/>
              <a:buChar char="•"/>
            </a:pPr>
            <a:r>
              <a:rPr lang="en-US" sz="3600">
                <a:solidFill>
                  <a:srgbClr val="000000"/>
                </a:solidFill>
                <a:latin typeface="Trebuchet MS"/>
                <a:ea typeface="Trebuchet MS"/>
                <a:cs typeface="Trebuchet MS"/>
                <a:sym typeface="Trebuchet MS"/>
              </a:rPr>
              <a:t>Gweithiwch fel grŵp i ddatblygu eich cyflwyniad a defnyddio PowerPoint neu raglen gyflwyno arall i fframio eich seminar. Yn bresennol am yr hyn sy'n cyfateb i 10 munud yr un. Gallwch rannu'r cyflwyniad rhyngoch chi. Mae'n bwysig bod pob unigolyn yn bodloni pob un o'r deilliannau dysgu.</a:t>
            </a:r>
          </a:p>
        </p:txBody>
      </p:sp>
      <p:sp>
        <p:nvSpPr>
          <p:cNvPr name="TextBox 3" id="3"/>
          <p:cNvSpPr txBox="true"/>
          <p:nvPr/>
        </p:nvSpPr>
        <p:spPr>
          <a:xfrm rot="0">
            <a:off x="9745497" y="3209925"/>
            <a:ext cx="8012136" cy="4905375"/>
          </a:xfrm>
          <a:prstGeom prst="rect">
            <a:avLst/>
          </a:prstGeom>
        </p:spPr>
        <p:txBody>
          <a:bodyPr anchor="t" rtlCol="false" tIns="0" lIns="0" bIns="0" rIns="0">
            <a:spAutoFit/>
          </a:bodyPr>
          <a:lstStyle/>
          <a:p>
            <a:pPr algn="l" marL="777240" indent="-388620" lvl="1">
              <a:lnSpc>
                <a:spcPts val="4320"/>
              </a:lnSpc>
              <a:buFont typeface="Arial"/>
              <a:buChar char="•"/>
            </a:pPr>
            <a:r>
              <a:rPr lang="en-US" sz="3600">
                <a:solidFill>
                  <a:srgbClr val="000000"/>
                </a:solidFill>
                <a:latin typeface="Trebuchet MS"/>
                <a:ea typeface="Trebuchet MS"/>
                <a:cs typeface="Trebuchet MS"/>
                <a:sym typeface="Trebuchet MS"/>
              </a:rPr>
              <a:t>Work as a group in developing your presentation and use a PowerPoint or other presentation program to frame your seminar. Present for the equivalent of 10 minutes each. You may share the presentation between you. It is important that each individual meets each of the learning outcomes. </a:t>
            </a:r>
          </a:p>
        </p:txBody>
      </p:sp>
      <p:sp>
        <p:nvSpPr>
          <p:cNvPr name="TextBox 4" id="4"/>
          <p:cNvSpPr txBox="true"/>
          <p:nvPr/>
        </p:nvSpPr>
        <p:spPr>
          <a:xfrm rot="0">
            <a:off x="5868851" y="621400"/>
            <a:ext cx="6550298" cy="1647825"/>
          </a:xfrm>
          <a:prstGeom prst="rect">
            <a:avLst/>
          </a:prstGeom>
        </p:spPr>
        <p:txBody>
          <a:bodyPr anchor="t" rtlCol="false" tIns="0" lIns="0" bIns="0" rIns="0">
            <a:spAutoFit/>
          </a:bodyPr>
          <a:lstStyle/>
          <a:p>
            <a:pPr algn="ctr">
              <a:lnSpc>
                <a:spcPts val="6480"/>
              </a:lnSpc>
              <a:spcBef>
                <a:spcPct val="0"/>
              </a:spcBef>
            </a:pPr>
            <a:r>
              <a:rPr lang="en-US" sz="5400">
                <a:solidFill>
                  <a:srgbClr val="000000"/>
                </a:solidFill>
                <a:latin typeface="Trebuchet MS"/>
                <a:ea typeface="Trebuchet MS"/>
                <a:cs typeface="Trebuchet MS"/>
                <a:sym typeface="Trebuchet MS"/>
              </a:rPr>
              <a:t>Canllawiau Asesiad</a:t>
            </a:r>
          </a:p>
          <a:p>
            <a:pPr algn="ctr">
              <a:lnSpc>
                <a:spcPts val="6480"/>
              </a:lnSpc>
              <a:spcBef>
                <a:spcPct val="0"/>
              </a:spcBef>
            </a:pPr>
            <a:r>
              <a:rPr lang="en-US" sz="5400">
                <a:solidFill>
                  <a:srgbClr val="000000"/>
                </a:solidFill>
                <a:latin typeface="Trebuchet MS"/>
                <a:ea typeface="Trebuchet MS"/>
                <a:cs typeface="Trebuchet MS"/>
                <a:sym typeface="Trebuchet MS"/>
              </a:rPr>
              <a:t>Assessment Guidance</a:t>
            </a:r>
          </a:p>
        </p:txBody>
      </p:sp>
    </p:spTree>
  </p:cSld>
  <p:clrMapOvr>
    <a:masterClrMapping/>
  </p:clrMapOvr>
</p:sld>
</file>

<file path=ppt/slides/slide10.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10043027" y="2981325"/>
            <a:ext cx="7216273" cy="6448425"/>
          </a:xfrm>
          <a:prstGeom prst="rect">
            <a:avLst/>
          </a:prstGeom>
        </p:spPr>
        <p:txBody>
          <a:bodyPr anchor="t" rtlCol="false" tIns="0" lIns="0" bIns="0" rIns="0">
            <a:spAutoFit/>
          </a:bodyPr>
          <a:lstStyle/>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Th</a:t>
            </a:r>
            <a:r>
              <a:rPr lang="en-US" sz="3300">
                <a:solidFill>
                  <a:srgbClr val="000000"/>
                </a:solidFill>
                <a:latin typeface="Trebuchet MS"/>
                <a:ea typeface="Trebuchet MS"/>
                <a:cs typeface="Trebuchet MS"/>
                <a:sym typeface="Trebuchet MS"/>
              </a:rPr>
              <a:t>e first slide should include your names, student numbers and the question.</a:t>
            </a:r>
          </a:p>
          <a:p>
            <a:pPr algn="l">
              <a:lnSpc>
                <a:spcPts val="3960"/>
              </a:lnSpc>
            </a:pPr>
          </a:p>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Provide some context e.g. an introduction to the theories/theorists you will be focussing on.</a:t>
            </a:r>
          </a:p>
          <a:p>
            <a:pPr algn="l">
              <a:lnSpc>
                <a:spcPts val="3960"/>
              </a:lnSpc>
            </a:pPr>
          </a:p>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Explain how your chosen theory can facilitate the development of skills and knowledge – give some examples to support your points</a:t>
            </a:r>
          </a:p>
        </p:txBody>
      </p:sp>
      <p:sp>
        <p:nvSpPr>
          <p:cNvPr name="TextBox 3" id="3"/>
          <p:cNvSpPr txBox="true"/>
          <p:nvPr/>
        </p:nvSpPr>
        <p:spPr>
          <a:xfrm rot="0">
            <a:off x="1028700" y="2733675"/>
            <a:ext cx="7197990" cy="6943725"/>
          </a:xfrm>
          <a:prstGeom prst="rect">
            <a:avLst/>
          </a:prstGeom>
        </p:spPr>
        <p:txBody>
          <a:bodyPr anchor="t" rtlCol="false" tIns="0" lIns="0" bIns="0" rIns="0">
            <a:spAutoFit/>
          </a:bodyPr>
          <a:lstStyle/>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Dylai'</a:t>
            </a:r>
            <a:r>
              <a:rPr lang="en-US" sz="3300">
                <a:solidFill>
                  <a:srgbClr val="000000"/>
                </a:solidFill>
                <a:latin typeface="Trebuchet MS"/>
                <a:ea typeface="Trebuchet MS"/>
                <a:cs typeface="Trebuchet MS"/>
                <a:sym typeface="Trebuchet MS"/>
              </a:rPr>
              <a:t>r sleid gyntaf gynnwys eich enwau, rhifau myfyrwyr a'r cwestiwn.</a:t>
            </a:r>
          </a:p>
          <a:p>
            <a:pPr algn="l">
              <a:lnSpc>
                <a:spcPts val="3960"/>
              </a:lnSpc>
            </a:pPr>
          </a:p>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Rhowch rywfaint o gyd-destun e.e. cyflwyniad i'r damcaniaethau/damcaniaethau y byddwch yn canolbwyntio arnynt.</a:t>
            </a:r>
          </a:p>
          <a:p>
            <a:pPr algn="l">
              <a:lnSpc>
                <a:spcPts val="3960"/>
              </a:lnSpc>
            </a:pPr>
          </a:p>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Eglurwch sut y gall eich theori ddewisol hwyluso'r gwaith o ddatblygu sgiliau a gwybodaeth – rhowch rai enghreifftiau i gefnogi eich pwyntiau</a:t>
            </a:r>
          </a:p>
        </p:txBody>
      </p:sp>
      <p:sp>
        <p:nvSpPr>
          <p:cNvPr name="TextBox 4" id="4"/>
          <p:cNvSpPr txBox="true"/>
          <p:nvPr/>
        </p:nvSpPr>
        <p:spPr>
          <a:xfrm rot="0">
            <a:off x="5868851" y="621400"/>
            <a:ext cx="6550298" cy="1647825"/>
          </a:xfrm>
          <a:prstGeom prst="rect">
            <a:avLst/>
          </a:prstGeom>
        </p:spPr>
        <p:txBody>
          <a:bodyPr anchor="t" rtlCol="false" tIns="0" lIns="0" bIns="0" rIns="0">
            <a:spAutoFit/>
          </a:bodyPr>
          <a:lstStyle/>
          <a:p>
            <a:pPr algn="ctr">
              <a:lnSpc>
                <a:spcPts val="6480"/>
              </a:lnSpc>
              <a:spcBef>
                <a:spcPct val="0"/>
              </a:spcBef>
            </a:pPr>
            <a:r>
              <a:rPr lang="en-US" sz="5400">
                <a:solidFill>
                  <a:srgbClr val="000000"/>
                </a:solidFill>
                <a:latin typeface="Trebuchet MS"/>
                <a:ea typeface="Trebuchet MS"/>
                <a:cs typeface="Trebuchet MS"/>
                <a:sym typeface="Trebuchet MS"/>
              </a:rPr>
              <a:t>Canllawiau Asesiad</a:t>
            </a:r>
          </a:p>
          <a:p>
            <a:pPr algn="ctr">
              <a:lnSpc>
                <a:spcPts val="6480"/>
              </a:lnSpc>
              <a:spcBef>
                <a:spcPct val="0"/>
              </a:spcBef>
            </a:pPr>
            <a:r>
              <a:rPr lang="en-US" sz="5400">
                <a:solidFill>
                  <a:srgbClr val="000000"/>
                </a:solidFill>
                <a:latin typeface="Trebuchet MS"/>
                <a:ea typeface="Trebuchet MS"/>
                <a:cs typeface="Trebuchet MS"/>
                <a:sym typeface="Trebuchet MS"/>
              </a:rPr>
              <a:t>Assessment Guidance</a:t>
            </a:r>
          </a:p>
        </p:txBody>
      </p:sp>
    </p:spTree>
  </p:cSld>
  <p:clrMapOvr>
    <a:masterClrMapping/>
  </p:clrMapOvr>
</p:sld>
</file>

<file path=ppt/slides/slide11.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9264278" y="2981325"/>
            <a:ext cx="8260504" cy="6448425"/>
          </a:xfrm>
          <a:prstGeom prst="rect">
            <a:avLst/>
          </a:prstGeom>
        </p:spPr>
        <p:txBody>
          <a:bodyPr anchor="t" rtlCol="false" tIns="0" lIns="0" bIns="0" rIns="0">
            <a:spAutoFit/>
          </a:bodyPr>
          <a:lstStyle/>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Con</a:t>
            </a:r>
            <a:r>
              <a:rPr lang="en-US" sz="3300">
                <a:solidFill>
                  <a:srgbClr val="000000"/>
                </a:solidFill>
                <a:latin typeface="Trebuchet MS"/>
                <a:ea typeface="Trebuchet MS"/>
                <a:cs typeface="Trebuchet MS"/>
                <a:sym typeface="Trebuchet MS"/>
              </a:rPr>
              <a:t>sider how theories of learning are evident within your chosen learning environment.</a:t>
            </a:r>
          </a:p>
          <a:p>
            <a:pPr algn="l">
              <a:lnSpc>
                <a:spcPts val="3960"/>
              </a:lnSpc>
            </a:pPr>
          </a:p>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Support your work through wider reading e.g. reading list, references at the end of lecture PowerPoints, Welsh Government Curriculum Guidance, Estyn Best Practice</a:t>
            </a:r>
          </a:p>
          <a:p>
            <a:pPr algn="l">
              <a:lnSpc>
                <a:spcPts val="3960"/>
              </a:lnSpc>
            </a:pPr>
          </a:p>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Draw your main points together and refer back to the question. What are the implications for the future?</a:t>
            </a:r>
          </a:p>
        </p:txBody>
      </p:sp>
      <p:sp>
        <p:nvSpPr>
          <p:cNvPr name="TextBox 3" id="3"/>
          <p:cNvSpPr txBox="true"/>
          <p:nvPr/>
        </p:nvSpPr>
        <p:spPr>
          <a:xfrm rot="0">
            <a:off x="300020" y="2981325"/>
            <a:ext cx="8383811" cy="6448425"/>
          </a:xfrm>
          <a:prstGeom prst="rect">
            <a:avLst/>
          </a:prstGeom>
        </p:spPr>
        <p:txBody>
          <a:bodyPr anchor="t" rtlCol="false" tIns="0" lIns="0" bIns="0" rIns="0">
            <a:spAutoFit/>
          </a:bodyPr>
          <a:lstStyle/>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Yst</a:t>
            </a:r>
            <a:r>
              <a:rPr lang="en-US" sz="3300">
                <a:solidFill>
                  <a:srgbClr val="000000"/>
                </a:solidFill>
                <a:latin typeface="Trebuchet MS"/>
                <a:ea typeface="Trebuchet MS"/>
                <a:cs typeface="Trebuchet MS"/>
                <a:sym typeface="Trebuchet MS"/>
              </a:rPr>
              <a:t>yriwch</a:t>
            </a:r>
            <a:r>
              <a:rPr lang="en-US" sz="3300">
                <a:solidFill>
                  <a:srgbClr val="000000"/>
                </a:solidFill>
                <a:latin typeface="Trebuchet MS"/>
                <a:ea typeface="Trebuchet MS"/>
                <a:cs typeface="Trebuchet MS"/>
                <a:sym typeface="Trebuchet MS"/>
              </a:rPr>
              <a:t> sut mae damcaniaethau dysgu yn amlwg yn eich amgylchedd dysgu dewisol.</a:t>
            </a:r>
          </a:p>
          <a:p>
            <a:pPr algn="l">
              <a:lnSpc>
                <a:spcPts val="3960"/>
              </a:lnSpc>
            </a:pPr>
          </a:p>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Cefnogwch eich gwaith drwy ddarllen ehangach e.e. rhestr ddarllen, cyfeiriadau ar ddiwedd y ddarlith PowerPoints, Canllawiau Cwricwlwm Llywodraeth Cymru, Arfer Gorau Estyn</a:t>
            </a:r>
          </a:p>
          <a:p>
            <a:pPr algn="l">
              <a:lnSpc>
                <a:spcPts val="3960"/>
              </a:lnSpc>
            </a:pPr>
          </a:p>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Tynnwch eich prif bwyntiau at ei gilydd a chyfeirio'n ôl at y cwestiwn. Beth yw'r goblygiadau ar gyfer y dyfodol?</a:t>
            </a:r>
          </a:p>
        </p:txBody>
      </p:sp>
      <p:sp>
        <p:nvSpPr>
          <p:cNvPr name="TextBox 4" id="4"/>
          <p:cNvSpPr txBox="true"/>
          <p:nvPr/>
        </p:nvSpPr>
        <p:spPr>
          <a:xfrm rot="0">
            <a:off x="5868851" y="621400"/>
            <a:ext cx="6550298" cy="1647825"/>
          </a:xfrm>
          <a:prstGeom prst="rect">
            <a:avLst/>
          </a:prstGeom>
        </p:spPr>
        <p:txBody>
          <a:bodyPr anchor="t" rtlCol="false" tIns="0" lIns="0" bIns="0" rIns="0">
            <a:spAutoFit/>
          </a:bodyPr>
          <a:lstStyle/>
          <a:p>
            <a:pPr algn="ctr">
              <a:lnSpc>
                <a:spcPts val="6480"/>
              </a:lnSpc>
              <a:spcBef>
                <a:spcPct val="0"/>
              </a:spcBef>
            </a:pPr>
            <a:r>
              <a:rPr lang="en-US" sz="5400">
                <a:solidFill>
                  <a:srgbClr val="000000"/>
                </a:solidFill>
                <a:latin typeface="Trebuchet MS"/>
                <a:ea typeface="Trebuchet MS"/>
                <a:cs typeface="Trebuchet MS"/>
                <a:sym typeface="Trebuchet MS"/>
              </a:rPr>
              <a:t>Canllawiau Asesiad</a:t>
            </a:r>
          </a:p>
          <a:p>
            <a:pPr algn="ctr">
              <a:lnSpc>
                <a:spcPts val="6480"/>
              </a:lnSpc>
              <a:spcBef>
                <a:spcPct val="0"/>
              </a:spcBef>
            </a:pPr>
            <a:r>
              <a:rPr lang="en-US" sz="5400">
                <a:solidFill>
                  <a:srgbClr val="000000"/>
                </a:solidFill>
                <a:latin typeface="Trebuchet MS"/>
                <a:ea typeface="Trebuchet MS"/>
                <a:cs typeface="Trebuchet MS"/>
                <a:sym typeface="Trebuchet MS"/>
              </a:rPr>
              <a:t>Assessment Guidance</a:t>
            </a:r>
          </a:p>
        </p:txBody>
      </p:sp>
    </p:spTree>
  </p:cSld>
  <p:clrMapOvr>
    <a:masterClrMapping/>
  </p:clrMapOvr>
</p:sld>
</file>

<file path=ppt/slides/slide12.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9144000" y="2981325"/>
            <a:ext cx="8260504" cy="5953125"/>
          </a:xfrm>
          <a:prstGeom prst="rect">
            <a:avLst/>
          </a:prstGeom>
        </p:spPr>
        <p:txBody>
          <a:bodyPr anchor="t" rtlCol="false" tIns="0" lIns="0" bIns="0" rIns="0">
            <a:spAutoFit/>
          </a:bodyPr>
          <a:lstStyle/>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Rememb</a:t>
            </a:r>
            <a:r>
              <a:rPr lang="en-US" sz="3300">
                <a:solidFill>
                  <a:srgbClr val="000000"/>
                </a:solidFill>
                <a:latin typeface="Trebuchet MS"/>
                <a:ea typeface="Trebuchet MS"/>
                <a:cs typeface="Trebuchet MS"/>
                <a:sym typeface="Trebuchet MS"/>
              </a:rPr>
              <a:t>er to upload your presentation slides and link to group recording to Turnitin by the submission date.</a:t>
            </a:r>
          </a:p>
          <a:p>
            <a:pPr algn="l">
              <a:lnSpc>
                <a:spcPts val="3960"/>
              </a:lnSpc>
            </a:pPr>
          </a:p>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Each member of the group should upload their slides but only one member of the group needs to upload a link to the group presentation recording. Ensure that you provide access for the lecturers (Saskia Stocks a Glenda Tinney) to view your recording.</a:t>
            </a:r>
          </a:p>
          <a:p>
            <a:pPr algn="l">
              <a:lnSpc>
                <a:spcPts val="3960"/>
              </a:lnSpc>
            </a:pPr>
          </a:p>
        </p:txBody>
      </p:sp>
      <p:sp>
        <p:nvSpPr>
          <p:cNvPr name="TextBox 3" id="3"/>
          <p:cNvSpPr txBox="true"/>
          <p:nvPr/>
        </p:nvSpPr>
        <p:spPr>
          <a:xfrm rot="0">
            <a:off x="760189" y="3476625"/>
            <a:ext cx="8383811" cy="4962525"/>
          </a:xfrm>
          <a:prstGeom prst="rect">
            <a:avLst/>
          </a:prstGeom>
        </p:spPr>
        <p:txBody>
          <a:bodyPr anchor="t" rtlCol="false" tIns="0" lIns="0" bIns="0" rIns="0">
            <a:spAutoFit/>
          </a:bodyPr>
          <a:lstStyle/>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Cof</a:t>
            </a:r>
            <a:r>
              <a:rPr lang="en-US" sz="3300">
                <a:solidFill>
                  <a:srgbClr val="000000"/>
                </a:solidFill>
                <a:latin typeface="Trebuchet MS"/>
                <a:ea typeface="Trebuchet MS"/>
                <a:cs typeface="Trebuchet MS"/>
                <a:sym typeface="Trebuchet MS"/>
              </a:rPr>
              <a:t>iwch</a:t>
            </a:r>
            <a:r>
              <a:rPr lang="en-US" sz="3300">
                <a:solidFill>
                  <a:srgbClr val="000000"/>
                </a:solidFill>
                <a:latin typeface="Trebuchet MS"/>
                <a:ea typeface="Trebuchet MS"/>
                <a:cs typeface="Trebuchet MS"/>
                <a:sym typeface="Trebuchet MS"/>
              </a:rPr>
              <a:t> lanlwytho eich sleidiau cyflwyno a chysylltu â recordio grŵp i Turnitin erbyn y dyddiad cyflwyno.</a:t>
            </a:r>
          </a:p>
          <a:p>
            <a:pPr algn="l">
              <a:lnSpc>
                <a:spcPts val="3960"/>
              </a:lnSpc>
            </a:pPr>
          </a:p>
          <a:p>
            <a:pPr algn="l" marL="712472" indent="-356236" lvl="1">
              <a:lnSpc>
                <a:spcPts val="3960"/>
              </a:lnSpc>
              <a:buFont typeface="Arial"/>
              <a:buChar char="•"/>
            </a:pPr>
            <a:r>
              <a:rPr lang="en-US" sz="3300">
                <a:solidFill>
                  <a:srgbClr val="000000"/>
                </a:solidFill>
                <a:latin typeface="Trebuchet MS"/>
                <a:ea typeface="Trebuchet MS"/>
                <a:cs typeface="Trebuchet MS"/>
                <a:sym typeface="Trebuchet MS"/>
              </a:rPr>
              <a:t>Dylai pob aelod o'r grŵp lanlwytho eu sleidiau ond dim ond un aelod o'r grŵp sydd angen uwchlwytho dolen i'r cofnod cyflwyniad grŵp. Sicrhewch eich bod yn darparu mynediad i Saskia Stocks a Glenda Tinney i weld eich recordiad.</a:t>
            </a:r>
          </a:p>
        </p:txBody>
      </p:sp>
      <p:sp>
        <p:nvSpPr>
          <p:cNvPr name="TextBox 4" id="4"/>
          <p:cNvSpPr txBox="true"/>
          <p:nvPr/>
        </p:nvSpPr>
        <p:spPr>
          <a:xfrm rot="0">
            <a:off x="5868851" y="621400"/>
            <a:ext cx="6550298" cy="1647825"/>
          </a:xfrm>
          <a:prstGeom prst="rect">
            <a:avLst/>
          </a:prstGeom>
        </p:spPr>
        <p:txBody>
          <a:bodyPr anchor="t" rtlCol="false" tIns="0" lIns="0" bIns="0" rIns="0">
            <a:spAutoFit/>
          </a:bodyPr>
          <a:lstStyle/>
          <a:p>
            <a:pPr algn="ctr">
              <a:lnSpc>
                <a:spcPts val="6480"/>
              </a:lnSpc>
              <a:spcBef>
                <a:spcPct val="0"/>
              </a:spcBef>
            </a:pPr>
            <a:r>
              <a:rPr lang="en-US" sz="5400">
                <a:solidFill>
                  <a:srgbClr val="000000"/>
                </a:solidFill>
                <a:latin typeface="Trebuchet MS"/>
                <a:ea typeface="Trebuchet MS"/>
                <a:cs typeface="Trebuchet MS"/>
                <a:sym typeface="Trebuchet MS"/>
              </a:rPr>
              <a:t>Canllawiau Asesiad</a:t>
            </a:r>
          </a:p>
          <a:p>
            <a:pPr algn="ctr">
              <a:lnSpc>
                <a:spcPts val="6480"/>
              </a:lnSpc>
              <a:spcBef>
                <a:spcPct val="0"/>
              </a:spcBef>
            </a:pPr>
            <a:r>
              <a:rPr lang="en-US" sz="5400">
                <a:solidFill>
                  <a:srgbClr val="000000"/>
                </a:solidFill>
                <a:latin typeface="Trebuchet MS"/>
                <a:ea typeface="Trebuchet MS"/>
                <a:cs typeface="Trebuchet MS"/>
                <a:sym typeface="Trebuchet MS"/>
              </a:rPr>
              <a:t>Assessment Guidance</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143759" y="4314825"/>
            <a:ext cx="10354236"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Y Grwpiau</a:t>
            </a:r>
          </a:p>
          <a:p>
            <a:pPr algn="ctr">
              <a:lnSpc>
                <a:spcPts val="6480"/>
              </a:lnSpc>
            </a:pPr>
            <a:r>
              <a:rPr lang="en-US" sz="5400">
                <a:solidFill>
                  <a:srgbClr val="000000"/>
                </a:solidFill>
                <a:latin typeface="Trebuchet MS"/>
                <a:ea typeface="Trebuchet MS"/>
                <a:cs typeface="Trebuchet MS"/>
                <a:sym typeface="Trebuchet MS"/>
              </a:rPr>
              <a:t>The Groups</a:t>
            </a:r>
          </a:p>
        </p:txBody>
      </p:sp>
      <p:grpSp>
        <p:nvGrpSpPr>
          <p:cNvPr name="Group 3" id="3"/>
          <p:cNvGrpSpPr/>
          <p:nvPr/>
        </p:nvGrpSpPr>
        <p:grpSpPr>
          <a:xfrm rot="0">
            <a:off x="10617064" y="-454506"/>
            <a:ext cx="11196011" cy="11196011"/>
            <a:chOff x="0" y="0"/>
            <a:chExt cx="812800" cy="812800"/>
          </a:xfrm>
        </p:grpSpPr>
        <p:sp>
          <p:nvSpPr>
            <p:cNvPr name="Freeform 4" id="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25046" t="0" r="-25046" b="0"/>
              </a:stretch>
            </a:blipFill>
          </p:spPr>
        </p:sp>
      </p:grpSp>
    </p:spTree>
  </p:cSld>
  <p:clrMapOvr>
    <a:masterClrMapping/>
  </p:clrMapOvr>
</p:sld>
</file>

<file path=ppt/slides/slide14.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3966882" y="497975"/>
            <a:ext cx="10354236"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Grwpiau effeithiol / </a:t>
            </a:r>
          </a:p>
          <a:p>
            <a:pPr algn="ctr">
              <a:lnSpc>
                <a:spcPts val="6480"/>
              </a:lnSpc>
            </a:pPr>
            <a:r>
              <a:rPr lang="en-US" sz="5400">
                <a:solidFill>
                  <a:srgbClr val="000000"/>
                </a:solidFill>
                <a:latin typeface="Trebuchet MS"/>
                <a:ea typeface="Trebuchet MS"/>
                <a:cs typeface="Trebuchet MS"/>
                <a:sym typeface="Trebuchet MS"/>
              </a:rPr>
              <a:t>Effective groups</a:t>
            </a:r>
          </a:p>
        </p:txBody>
      </p:sp>
      <p:sp>
        <p:nvSpPr>
          <p:cNvPr name="TextBox 3" id="3"/>
          <p:cNvSpPr txBox="true"/>
          <p:nvPr/>
        </p:nvSpPr>
        <p:spPr>
          <a:xfrm rot="0">
            <a:off x="10238897" y="4038600"/>
            <a:ext cx="7020403" cy="219075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A range of individuals who build on their own strengths and complement the skills of others</a:t>
            </a:r>
          </a:p>
        </p:txBody>
      </p:sp>
      <p:sp>
        <p:nvSpPr>
          <p:cNvPr name="TextBox 4" id="4"/>
          <p:cNvSpPr txBox="true"/>
          <p:nvPr/>
        </p:nvSpPr>
        <p:spPr>
          <a:xfrm rot="0">
            <a:off x="1028700" y="4038600"/>
            <a:ext cx="5875020" cy="219075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Amrywiaeth o unigolion sydd yn adeiladu ar eu cryfderau ac yn ategu at sgiliau eraill</a:t>
            </a:r>
          </a:p>
        </p:txBody>
      </p:sp>
    </p:spTree>
  </p:cSld>
  <p:clrMapOvr>
    <a:masterClrMapping/>
  </p:clrMapOvr>
</p:sld>
</file>

<file path=ppt/slides/slide15.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3966882" y="1019175"/>
            <a:ext cx="10354236"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Grwpiau effeithiol  </a:t>
            </a:r>
          </a:p>
          <a:p>
            <a:pPr algn="ctr">
              <a:lnSpc>
                <a:spcPts val="6480"/>
              </a:lnSpc>
            </a:pPr>
            <a:r>
              <a:rPr lang="en-US" sz="5400">
                <a:solidFill>
                  <a:srgbClr val="000000"/>
                </a:solidFill>
                <a:latin typeface="Trebuchet MS"/>
                <a:ea typeface="Trebuchet MS"/>
                <a:cs typeface="Trebuchet MS"/>
                <a:sym typeface="Trebuchet MS"/>
              </a:rPr>
              <a:t>Effective groups</a:t>
            </a:r>
          </a:p>
        </p:txBody>
      </p:sp>
      <p:sp>
        <p:nvSpPr>
          <p:cNvPr name="TextBox 3" id="3"/>
          <p:cNvSpPr txBox="true"/>
          <p:nvPr/>
        </p:nvSpPr>
        <p:spPr>
          <a:xfrm rot="0">
            <a:off x="10107509" y="3740996"/>
            <a:ext cx="7151791" cy="490537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Clear aims that everyone agrees to, including whether a group co-ordinator is required</a:t>
            </a:r>
          </a:p>
          <a:p>
            <a:pPr algn="l">
              <a:lnSpc>
                <a:spcPts val="4320"/>
              </a:lnSpc>
            </a:pP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Each member understands the task(s)</a:t>
            </a:r>
          </a:p>
          <a:p>
            <a:pPr algn="l">
              <a:lnSpc>
                <a:spcPts val="4320"/>
              </a:lnSpc>
            </a:pP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Supportive and informal atmosphere</a:t>
            </a:r>
          </a:p>
        </p:txBody>
      </p:sp>
      <p:sp>
        <p:nvSpPr>
          <p:cNvPr name="TextBox 4" id="4"/>
          <p:cNvSpPr txBox="true"/>
          <p:nvPr/>
        </p:nvSpPr>
        <p:spPr>
          <a:xfrm rot="0">
            <a:off x="1028700" y="3740996"/>
            <a:ext cx="7150596" cy="490537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Nodau clir cytunedig, yn cynnwys os oes angen cydlynydd grwp</a:t>
            </a:r>
          </a:p>
          <a:p>
            <a:pPr algn="l">
              <a:lnSpc>
                <a:spcPts val="4320"/>
              </a:lnSpc>
            </a:pP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Pob aelod yn deall y dasg / tasgiau</a:t>
            </a:r>
          </a:p>
          <a:p>
            <a:pPr algn="l">
              <a:lnSpc>
                <a:spcPts val="4320"/>
              </a:lnSpc>
            </a:pP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Awyrgylch cefnogol ac anffurfiol</a:t>
            </a:r>
          </a:p>
        </p:txBody>
      </p:sp>
    </p:spTree>
  </p:cSld>
  <p:clrMapOvr>
    <a:masterClrMapping/>
  </p:clrMapOvr>
</p:sld>
</file>

<file path=ppt/slides/slide16.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3705897" y="1009650"/>
            <a:ext cx="10354236"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Yn eich grwpiau</a:t>
            </a:r>
          </a:p>
          <a:p>
            <a:pPr algn="ctr">
              <a:lnSpc>
                <a:spcPts val="5831"/>
              </a:lnSpc>
            </a:pPr>
            <a:r>
              <a:rPr lang="en-US" sz="4859">
                <a:solidFill>
                  <a:srgbClr val="000000"/>
                </a:solidFill>
                <a:latin typeface="Trebuchet MS"/>
                <a:ea typeface="Trebuchet MS"/>
                <a:cs typeface="Trebuchet MS"/>
                <a:sym typeface="Trebuchet MS"/>
              </a:rPr>
              <a:t>In your groups</a:t>
            </a:r>
          </a:p>
        </p:txBody>
      </p:sp>
      <p:sp>
        <p:nvSpPr>
          <p:cNvPr name="TextBox 3" id="3"/>
          <p:cNvSpPr txBox="true"/>
          <p:nvPr/>
        </p:nvSpPr>
        <p:spPr>
          <a:xfrm rot="0">
            <a:off x="705005" y="3104945"/>
            <a:ext cx="7186065" cy="653415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Trafodwch sut yr ydych yn bwriadu gweithio fel grwp</a:t>
            </a:r>
          </a:p>
          <a:p>
            <a:pPr algn="l">
              <a:lnSpc>
                <a:spcPts val="4320"/>
              </a:lnSpc>
            </a:pP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Sut fyddwch chi’n cyfathrebu?</a:t>
            </a:r>
          </a:p>
          <a:p>
            <a:pPr algn="l">
              <a:lnSpc>
                <a:spcPts val="4320"/>
              </a:lnSpc>
            </a:pP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A fydd cydlynydd gyda’r grwp?</a:t>
            </a:r>
          </a:p>
          <a:p>
            <a:pPr algn="l">
              <a:lnSpc>
                <a:spcPts val="4320"/>
              </a:lnSpc>
            </a:pP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Sut fyddwch chi’n nodi penderfyniadau?</a:t>
            </a:r>
          </a:p>
          <a:p>
            <a:pPr algn="l">
              <a:lnSpc>
                <a:spcPts val="4320"/>
              </a:lnSpc>
            </a:pP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Sut fyddwch chi’n sicrhau y clywir llais pawb?</a:t>
            </a:r>
          </a:p>
        </p:txBody>
      </p:sp>
      <p:sp>
        <p:nvSpPr>
          <p:cNvPr name="TextBox 4" id="4"/>
          <p:cNvSpPr txBox="true"/>
          <p:nvPr/>
        </p:nvSpPr>
        <p:spPr>
          <a:xfrm rot="0">
            <a:off x="9641306" y="3376407"/>
            <a:ext cx="7617994" cy="5991225"/>
          </a:xfrm>
          <a:prstGeom prst="rect">
            <a:avLst/>
          </a:prstGeom>
        </p:spPr>
        <p:txBody>
          <a:bodyPr anchor="t" rtlCol="false" tIns="0" lIns="0" bIns="0" rIns="0">
            <a:spAutoFit/>
          </a:bodyPr>
          <a:lstStyle/>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Discuss how you intend to work together as a group</a:t>
            </a:r>
          </a:p>
          <a:p>
            <a:pPr algn="l">
              <a:lnSpc>
                <a:spcPts val="4320"/>
              </a:lnSpc>
            </a:pPr>
          </a:p>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How will you communicate?</a:t>
            </a:r>
          </a:p>
          <a:p>
            <a:pPr algn="l">
              <a:lnSpc>
                <a:spcPts val="4320"/>
              </a:lnSpc>
            </a:pPr>
          </a:p>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Will you have a co-ordinator?</a:t>
            </a:r>
          </a:p>
          <a:p>
            <a:pPr algn="l">
              <a:lnSpc>
                <a:spcPts val="4320"/>
              </a:lnSpc>
            </a:pPr>
          </a:p>
          <a:p>
            <a:pPr algn="l" marL="651053" indent="-325526" lvl="1">
              <a:lnSpc>
                <a:spcPts val="4320"/>
              </a:lnSpc>
              <a:buFont typeface="Arial"/>
              <a:buChar char="•"/>
            </a:pPr>
            <a:r>
              <a:rPr lang="en-US" sz="3600">
                <a:solidFill>
                  <a:srgbClr val="000000"/>
                </a:solidFill>
                <a:latin typeface="Trebuchet MS"/>
                <a:ea typeface="Trebuchet MS"/>
                <a:cs typeface="Trebuchet MS"/>
                <a:sym typeface="Trebuchet MS"/>
              </a:rPr>
              <a:t>How will you record decisions?</a:t>
            </a:r>
          </a:p>
          <a:p>
            <a:pPr algn="l">
              <a:lnSpc>
                <a:spcPts val="4320"/>
              </a:lnSpc>
            </a:pP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How will you ensure that everyone’s voice is heard?</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FF5CC"/>
        </a:solidFill>
      </p:bgPr>
    </p:bg>
    <p:spTree>
      <p:nvGrpSpPr>
        <p:cNvPr id="1" name=""/>
        <p:cNvGrpSpPr/>
        <p:nvPr/>
      </p:nvGrpSpPr>
      <p:grpSpPr>
        <a:xfrm>
          <a:off x="0" y="0"/>
          <a:ext cx="0" cy="0"/>
          <a:chOff x="0" y="0"/>
          <a:chExt cx="0" cy="0"/>
        </a:xfrm>
      </p:grpSpPr>
      <p:sp>
        <p:nvSpPr>
          <p:cNvPr name="Freeform 2" id="2"/>
          <p:cNvSpPr/>
          <p:nvPr/>
        </p:nvSpPr>
        <p:spPr>
          <a:xfrm flipH="false" flipV="false" rot="0">
            <a:off x="3334387" y="3086100"/>
            <a:ext cx="4348534" cy="4114800"/>
          </a:xfrm>
          <a:custGeom>
            <a:avLst/>
            <a:gdLst/>
            <a:ahLst/>
            <a:cxnLst/>
            <a:rect r="r" b="b" t="t" l="l"/>
            <a:pathLst>
              <a:path h="4114800" w="4348534">
                <a:moveTo>
                  <a:pt x="0" y="0"/>
                </a:moveTo>
                <a:lnTo>
                  <a:pt x="4348534" y="0"/>
                </a:lnTo>
                <a:lnTo>
                  <a:pt x="434853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4966884" y="4314825"/>
            <a:ext cx="13631544"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Unrhyw gwestiynau?</a:t>
            </a:r>
          </a:p>
          <a:p>
            <a:pPr algn="ctr">
              <a:lnSpc>
                <a:spcPts val="6480"/>
              </a:lnSpc>
            </a:pPr>
            <a:r>
              <a:rPr lang="en-US" sz="5400">
                <a:solidFill>
                  <a:srgbClr val="000000"/>
                </a:solidFill>
                <a:latin typeface="Trebuchet MS"/>
                <a:ea typeface="Trebuchet MS"/>
                <a:cs typeface="Trebuchet MS"/>
                <a:sym typeface="Trebuchet MS"/>
              </a:rPr>
              <a:t>Any questions?</a:t>
            </a:r>
          </a:p>
        </p:txBody>
      </p:sp>
    </p:spTree>
  </p:cSld>
  <p:clrMapOvr>
    <a:masterClrMapping/>
  </p:clrMapOvr>
</p:sld>
</file>

<file path=ppt/slides/slide18.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1/Task 1</a:t>
            </a:r>
          </a:p>
        </p:txBody>
      </p:sp>
      <p:sp>
        <p:nvSpPr>
          <p:cNvPr name="TextBox 3" id="3"/>
          <p:cNvSpPr txBox="true"/>
          <p:nvPr/>
        </p:nvSpPr>
        <p:spPr>
          <a:xfrm rot="0">
            <a:off x="1876746" y="3639229"/>
            <a:ext cx="6744013" cy="327660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Fel grwp bach cutunwch ar ddiffiniad o addysgu a dysgu ‘effeithiol’.</a:t>
            </a:r>
          </a:p>
          <a:p>
            <a:pPr algn="l">
              <a:lnSpc>
                <a:spcPts val="4320"/>
              </a:lnSpc>
            </a:pP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Oes rhywbeth yn gwneud hyn yn anodd?</a:t>
            </a:r>
          </a:p>
        </p:txBody>
      </p:sp>
      <p:sp>
        <p:nvSpPr>
          <p:cNvPr name="TextBox 4" id="4"/>
          <p:cNvSpPr txBox="true"/>
          <p:nvPr/>
        </p:nvSpPr>
        <p:spPr>
          <a:xfrm rot="0">
            <a:off x="9808832" y="3639229"/>
            <a:ext cx="6496229" cy="327660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As a small group decide on a definition of ‘effective’ teaching and learning.</a:t>
            </a:r>
          </a:p>
          <a:p>
            <a:pPr algn="l">
              <a:lnSpc>
                <a:spcPts val="4320"/>
              </a:lnSpc>
            </a:pP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Will anything make this difficult?</a:t>
            </a:r>
          </a:p>
        </p:txBody>
      </p:sp>
    </p:spTree>
  </p:cSld>
  <p:clrMapOvr>
    <a:masterClrMapping/>
  </p:clrMapOvr>
</p:sld>
</file>

<file path=ppt/slides/slide19.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2 / Task 2</a:t>
            </a:r>
          </a:p>
        </p:txBody>
      </p:sp>
      <p:sp>
        <p:nvSpPr>
          <p:cNvPr name="TextBox 3" id="3"/>
          <p:cNvSpPr txBox="true"/>
          <p:nvPr/>
        </p:nvSpPr>
        <p:spPr>
          <a:xfrm rot="0">
            <a:off x="1028700" y="2840355"/>
            <a:ext cx="6871921" cy="6448425"/>
          </a:xfrm>
          <a:prstGeom prst="rect">
            <a:avLst/>
          </a:prstGeom>
        </p:spPr>
        <p:txBody>
          <a:bodyPr anchor="t" rtlCol="false" tIns="0" lIns="0" bIns="0" rIns="0">
            <a:spAutoFit/>
          </a:bodyPr>
          <a:lstStyle/>
          <a:p>
            <a:pPr algn="l" marL="597218" indent="-298609" lvl="1">
              <a:lnSpc>
                <a:spcPts val="3960"/>
              </a:lnSpc>
              <a:buFont typeface="Arial"/>
              <a:buChar char="•"/>
            </a:pPr>
            <a:r>
              <a:rPr lang="en-US" sz="3300">
                <a:solidFill>
                  <a:srgbClr val="000000"/>
                </a:solidFill>
                <a:latin typeface="Trebuchet MS"/>
                <a:ea typeface="Trebuchet MS"/>
                <a:cs typeface="Trebuchet MS"/>
                <a:sym typeface="Trebuchet MS"/>
              </a:rPr>
              <a:t>Mewn grwpiau cynlluniwch gyfres o weithgareddau i blant oed cynradd ar y thema ‘Tyfu’.</a:t>
            </a:r>
          </a:p>
          <a:p>
            <a:pPr algn="l">
              <a:lnSpc>
                <a:spcPts val="3960"/>
              </a:lnSpc>
            </a:pPr>
          </a:p>
          <a:p>
            <a:pPr algn="l" marL="597218" indent="-298609" lvl="1">
              <a:lnSpc>
                <a:spcPts val="3960"/>
              </a:lnSpc>
              <a:buFont typeface="Arial"/>
              <a:buChar char="•"/>
            </a:pPr>
            <a:r>
              <a:rPr lang="en-US" sz="3300">
                <a:solidFill>
                  <a:srgbClr val="000000"/>
                </a:solidFill>
                <a:latin typeface="Trebuchet MS"/>
                <a:ea typeface="Trebuchet MS"/>
                <a:cs typeface="Trebuchet MS"/>
                <a:sym typeface="Trebuchet MS"/>
              </a:rPr>
              <a:t>Pa sgiliau sy’n cael eu datblygu?</a:t>
            </a:r>
          </a:p>
          <a:p>
            <a:pPr algn="l">
              <a:lnSpc>
                <a:spcPts val="3960"/>
              </a:lnSpc>
            </a:pPr>
          </a:p>
          <a:p>
            <a:pPr algn="l" marL="597218" indent="-298609" lvl="1">
              <a:lnSpc>
                <a:spcPts val="3960"/>
              </a:lnSpc>
              <a:buFont typeface="Arial"/>
              <a:buChar char="•"/>
            </a:pPr>
            <a:r>
              <a:rPr lang="en-US" sz="3300">
                <a:solidFill>
                  <a:srgbClr val="000000"/>
                </a:solidFill>
                <a:latin typeface="Trebuchet MS"/>
                <a:ea typeface="Trebuchet MS"/>
                <a:cs typeface="Trebuchet MS"/>
                <a:sym typeface="Trebuchet MS"/>
              </a:rPr>
              <a:t>Sut mae’r gweithgareddau yn cefnogi dysgu?</a:t>
            </a:r>
          </a:p>
          <a:p>
            <a:pPr algn="l">
              <a:lnSpc>
                <a:spcPts val="3960"/>
              </a:lnSpc>
            </a:pPr>
          </a:p>
          <a:p>
            <a:pPr algn="l" marL="597218" indent="-298609" lvl="1">
              <a:lnSpc>
                <a:spcPts val="3960"/>
              </a:lnSpc>
              <a:buFont typeface="Arial"/>
              <a:buChar char="•"/>
            </a:pPr>
            <a:r>
              <a:rPr lang="en-US" sz="3300">
                <a:solidFill>
                  <a:srgbClr val="000000"/>
                </a:solidFill>
                <a:latin typeface="Trebuchet MS"/>
                <a:ea typeface="Trebuchet MS"/>
                <a:cs typeface="Trebuchet MS"/>
                <a:sym typeface="Trebuchet MS"/>
              </a:rPr>
              <a:t>Cadwch eich cofnodion yn ddigoel gan y byddwn yn dychwelyd atynt ar ddiwedd y modiwl</a:t>
            </a:r>
          </a:p>
        </p:txBody>
      </p:sp>
      <p:sp>
        <p:nvSpPr>
          <p:cNvPr name="TextBox 4" id="4"/>
          <p:cNvSpPr txBox="true"/>
          <p:nvPr/>
        </p:nvSpPr>
        <p:spPr>
          <a:xfrm rot="0">
            <a:off x="10303959" y="2809875"/>
            <a:ext cx="7031209" cy="6448425"/>
          </a:xfrm>
          <a:prstGeom prst="rect">
            <a:avLst/>
          </a:prstGeom>
        </p:spPr>
        <p:txBody>
          <a:bodyPr anchor="t" rtlCol="false" tIns="0" lIns="0" bIns="0" rIns="0">
            <a:spAutoFit/>
          </a:bodyPr>
          <a:lstStyle/>
          <a:p>
            <a:pPr algn="l" marL="597218" indent="-298609" lvl="1">
              <a:lnSpc>
                <a:spcPts val="3960"/>
              </a:lnSpc>
              <a:buFont typeface="Arial"/>
              <a:buChar char="•"/>
            </a:pPr>
            <a:r>
              <a:rPr lang="en-US" sz="3300">
                <a:solidFill>
                  <a:srgbClr val="000000"/>
                </a:solidFill>
                <a:latin typeface="Trebuchet MS"/>
                <a:ea typeface="Trebuchet MS"/>
                <a:cs typeface="Trebuchet MS"/>
                <a:sym typeface="Trebuchet MS"/>
              </a:rPr>
              <a:t>In groups plan a series of activities for children of a primary school age on the theme ‘Growing’.</a:t>
            </a:r>
          </a:p>
          <a:p>
            <a:pPr algn="l">
              <a:lnSpc>
                <a:spcPts val="3960"/>
              </a:lnSpc>
            </a:pPr>
          </a:p>
          <a:p>
            <a:pPr algn="l" marL="597218" indent="-298609" lvl="1">
              <a:lnSpc>
                <a:spcPts val="3960"/>
              </a:lnSpc>
              <a:buFont typeface="Arial"/>
              <a:buChar char="•"/>
            </a:pPr>
            <a:r>
              <a:rPr lang="en-US" sz="3300">
                <a:solidFill>
                  <a:srgbClr val="000000"/>
                </a:solidFill>
                <a:latin typeface="Trebuchet MS"/>
                <a:ea typeface="Trebuchet MS"/>
                <a:cs typeface="Trebuchet MS"/>
                <a:sym typeface="Trebuchet MS"/>
              </a:rPr>
              <a:t>What skills are being developed?</a:t>
            </a:r>
          </a:p>
          <a:p>
            <a:pPr algn="l">
              <a:lnSpc>
                <a:spcPts val="3960"/>
              </a:lnSpc>
            </a:pPr>
          </a:p>
          <a:p>
            <a:pPr algn="l" marL="597218" indent="-298609" lvl="1">
              <a:lnSpc>
                <a:spcPts val="3960"/>
              </a:lnSpc>
              <a:buFont typeface="Arial"/>
              <a:buChar char="•"/>
            </a:pPr>
            <a:r>
              <a:rPr lang="en-US" sz="3300">
                <a:solidFill>
                  <a:srgbClr val="000000"/>
                </a:solidFill>
                <a:latin typeface="Trebuchet MS"/>
                <a:ea typeface="Trebuchet MS"/>
                <a:cs typeface="Trebuchet MS"/>
                <a:sym typeface="Trebuchet MS"/>
              </a:rPr>
              <a:t>How do the activities support learning?</a:t>
            </a:r>
          </a:p>
          <a:p>
            <a:pPr algn="l">
              <a:lnSpc>
                <a:spcPts val="3960"/>
              </a:lnSpc>
            </a:pPr>
          </a:p>
          <a:p>
            <a:pPr algn="l" marL="597218" indent="-298609" lvl="1">
              <a:lnSpc>
                <a:spcPts val="3960"/>
              </a:lnSpc>
              <a:buFont typeface="Arial"/>
              <a:buChar char="•"/>
            </a:pPr>
            <a:r>
              <a:rPr lang="en-US" sz="3300">
                <a:solidFill>
                  <a:srgbClr val="000000"/>
                </a:solidFill>
                <a:latin typeface="Trebuchet MS"/>
                <a:ea typeface="Trebuchet MS"/>
                <a:cs typeface="Trebuchet MS"/>
                <a:sym typeface="Trebuchet MS"/>
              </a:rPr>
              <a:t>Keep your record of activities safe as we will return to them at the end of the module.</a:t>
            </a:r>
          </a:p>
        </p:txBody>
      </p:sp>
    </p:spTree>
  </p:cSld>
  <p:clrMapOvr>
    <a:masterClrMapping/>
  </p:clrMapOvr>
</p:sld>
</file>

<file path=ppt/slides/slide20.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3966882" y="332964"/>
            <a:ext cx="10354236"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Amserlen / Timetable</a:t>
            </a:r>
          </a:p>
        </p:txBody>
      </p:sp>
      <p:graphicFrame>
        <p:nvGraphicFramePr>
          <p:cNvPr name="Table 3" id="3"/>
          <p:cNvGraphicFramePr>
            <a:graphicFrameLocks noGrp="true"/>
          </p:cNvGraphicFramePr>
          <p:nvPr/>
        </p:nvGraphicFramePr>
        <p:xfrm>
          <a:off x="617384" y="1423779"/>
          <a:ext cx="16802100" cy="7981950"/>
        </p:xfrm>
        <a:graphic>
          <a:graphicData uri="http://schemas.openxmlformats.org/drawingml/2006/table">
            <a:tbl>
              <a:tblPr/>
              <a:tblGrid>
                <a:gridCol w="1234185"/>
                <a:gridCol w="7766938"/>
                <a:gridCol w="7800977"/>
              </a:tblGrid>
              <a:tr h="459351">
                <a:tc>
                  <a:txBody>
                    <a:bodyPr anchor="t" rtlCol="false"/>
                    <a:lstStyle/>
                    <a:p>
                      <a:pPr algn="l">
                        <a:lnSpc>
                          <a:spcPts val="1679"/>
                        </a:lnSpc>
                        <a:defRPr/>
                      </a:pP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b="true">
                          <a:solidFill>
                            <a:srgbClr val="FFFFFF"/>
                          </a:solidFill>
                          <a:latin typeface="Trebuchet MS Bold"/>
                          <a:ea typeface="Trebuchet MS Bold"/>
                          <a:cs typeface="Trebuchet MS Bold"/>
                          <a:sym typeface="Trebuchet MS Bold"/>
                        </a:rPr>
                        <a:t>Pwnc</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b="true">
                          <a:solidFill>
                            <a:srgbClr val="FFFFFF"/>
                          </a:solidFill>
                          <a:latin typeface="Trebuchet MS Bold"/>
                          <a:ea typeface="Trebuchet MS Bold"/>
                          <a:cs typeface="Trebuchet MS Bold"/>
                          <a:sym typeface="Trebuchet MS Bold"/>
                        </a:rPr>
                        <a:t>Topic </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r>
              <a:tr h="410992">
                <a:tc>
                  <a:txBody>
                    <a:bodyPr anchor="t" rtlCol="false"/>
                    <a:lstStyle/>
                    <a:p>
                      <a:pPr algn="l">
                        <a:lnSpc>
                          <a:spcPts val="2483"/>
                        </a:lnSpc>
                        <a:defRPr/>
                      </a:pPr>
                      <a:r>
                        <a:rPr lang="en-US" sz="1800" b="true">
                          <a:solidFill>
                            <a:srgbClr val="FFFFFF"/>
                          </a:solidFill>
                          <a:latin typeface="Trebuchet MS Bold"/>
                          <a:ea typeface="Trebuchet MS Bold"/>
                          <a:cs typeface="Trebuchet MS Bold"/>
                          <a:sym typeface="Trebuchet MS Bold"/>
                        </a:rPr>
                        <a:t>1: </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Gorolwg o’r modiwl</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ECF9"/>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Overview of module</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ECF9"/>
                    </a:solidFill>
                  </a:tcPr>
                </a:tc>
              </a:tr>
              <a:tr h="398938">
                <a:tc>
                  <a:txBody>
                    <a:bodyPr anchor="t" rtlCol="false"/>
                    <a:lstStyle/>
                    <a:p>
                      <a:pPr algn="l">
                        <a:lnSpc>
                          <a:spcPts val="2483"/>
                        </a:lnSpc>
                        <a:defRPr/>
                      </a:pPr>
                      <a:r>
                        <a:rPr lang="en-US" sz="1800" b="true">
                          <a:solidFill>
                            <a:srgbClr val="FFFFFF"/>
                          </a:solidFill>
                          <a:latin typeface="Trebuchet MS Bold"/>
                          <a:ea typeface="Trebuchet MS Bold"/>
                          <a:cs typeface="Trebuchet MS Bold"/>
                          <a:sym typeface="Trebuchet MS Bold"/>
                        </a:rPr>
                        <a:t>2: </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Piaget</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F6FC"/>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Piaget</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F6FC"/>
                    </a:solidFill>
                  </a:tcPr>
                </a:tc>
              </a:tr>
              <a:tr h="398938">
                <a:tc>
                  <a:txBody>
                    <a:bodyPr anchor="t" rtlCol="false"/>
                    <a:lstStyle/>
                    <a:p>
                      <a:pPr algn="l">
                        <a:lnSpc>
                          <a:spcPts val="2483"/>
                        </a:lnSpc>
                        <a:defRPr/>
                      </a:pPr>
                      <a:r>
                        <a:rPr lang="en-US" sz="1800" b="true">
                          <a:solidFill>
                            <a:srgbClr val="FFFFFF"/>
                          </a:solidFill>
                          <a:latin typeface="Trebuchet MS Bold"/>
                          <a:ea typeface="Trebuchet MS Bold"/>
                          <a:cs typeface="Trebuchet MS Bold"/>
                          <a:sym typeface="Trebuchet MS Bold"/>
                        </a:rPr>
                        <a:t>3: </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Vygotsky</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ECF9"/>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Vygotsky</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ECF9"/>
                    </a:solidFill>
                  </a:tcPr>
                </a:tc>
              </a:tr>
              <a:tr h="398938">
                <a:tc>
                  <a:txBody>
                    <a:bodyPr anchor="t" rtlCol="false"/>
                    <a:lstStyle/>
                    <a:p>
                      <a:pPr algn="l">
                        <a:lnSpc>
                          <a:spcPts val="2483"/>
                        </a:lnSpc>
                        <a:defRPr/>
                      </a:pPr>
                      <a:r>
                        <a:rPr lang="en-US" sz="1800" b="true">
                          <a:solidFill>
                            <a:srgbClr val="FFFFFF"/>
                          </a:solidFill>
                          <a:latin typeface="Trebuchet MS Bold"/>
                          <a:ea typeface="Trebuchet MS Bold"/>
                          <a:cs typeface="Trebuchet MS Bold"/>
                          <a:sym typeface="Trebuchet MS Bold"/>
                        </a:rPr>
                        <a:t>4: </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Tasg anghydamserol</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F6FC"/>
                    </a:solidFill>
                  </a:tcPr>
                </a:tc>
                <a:tc>
                  <a:txBody>
                    <a:bodyPr anchor="t" rtlCol="false"/>
                    <a:lstStyle/>
                    <a:p>
                      <a:pPr algn="l">
                        <a:lnSpc>
                          <a:spcPts val="3311"/>
                        </a:lnSpc>
                        <a:defRPr/>
                      </a:pPr>
                      <a:r>
                        <a:rPr lang="en-US" sz="2400">
                          <a:solidFill>
                            <a:srgbClr val="000000"/>
                          </a:solidFill>
                          <a:latin typeface="Calibri (MS)"/>
                          <a:ea typeface="Calibri (MS)"/>
                          <a:cs typeface="Calibri (MS)"/>
                          <a:sym typeface="Calibri (MS)"/>
                        </a:rPr>
                        <a:t>Asynchronous task</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F6FC"/>
                    </a:solidFill>
                  </a:tcPr>
                </a:tc>
              </a:tr>
              <a:tr h="435098">
                <a:tc>
                  <a:txBody>
                    <a:bodyPr anchor="t" rtlCol="false"/>
                    <a:lstStyle/>
                    <a:p>
                      <a:pPr algn="l">
                        <a:lnSpc>
                          <a:spcPts val="2483"/>
                        </a:lnSpc>
                        <a:defRPr/>
                      </a:pPr>
                      <a:r>
                        <a:rPr lang="en-US" sz="1800" b="true">
                          <a:solidFill>
                            <a:srgbClr val="FFFFFF"/>
                          </a:solidFill>
                          <a:latin typeface="Trebuchet MS Bold"/>
                          <a:ea typeface="Trebuchet MS Bold"/>
                          <a:cs typeface="Trebuchet MS Bold"/>
                          <a:sym typeface="Trebuchet MS Bold"/>
                        </a:rPr>
                        <a:t>5:</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Froebel, Dewey a Montessori</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ECF9"/>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Froebel, Dewey and Montessori</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ECF9"/>
                    </a:solidFill>
                  </a:tcPr>
                </a:tc>
              </a:tr>
              <a:tr h="398938">
                <a:tc>
                  <a:txBody>
                    <a:bodyPr anchor="t" rtlCol="false"/>
                    <a:lstStyle/>
                    <a:p>
                      <a:pPr algn="l">
                        <a:lnSpc>
                          <a:spcPts val="2483"/>
                        </a:lnSpc>
                        <a:defRPr/>
                      </a:pPr>
                      <a:r>
                        <a:rPr lang="en-US" sz="1800" b="true">
                          <a:solidFill>
                            <a:srgbClr val="FFFFFF"/>
                          </a:solidFill>
                          <a:latin typeface="Trebuchet MS Bold"/>
                          <a:ea typeface="Trebuchet MS Bold"/>
                          <a:cs typeface="Trebuchet MS Bold"/>
                          <a:sym typeface="Trebuchet MS Bold"/>
                        </a:rPr>
                        <a:t>6: </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Skinner, Bruner a Bloom</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F6FC"/>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Skinner, Bruner and Bloom</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F6FC"/>
                    </a:solidFill>
                  </a:tcPr>
                </a:tc>
              </a:tr>
              <a:tr h="692583">
                <a:tc>
                  <a:txBody>
                    <a:bodyPr anchor="t" rtlCol="false"/>
                    <a:lstStyle/>
                    <a:p>
                      <a:pPr algn="l">
                        <a:lnSpc>
                          <a:spcPts val="2483"/>
                        </a:lnSpc>
                        <a:defRPr/>
                      </a:pPr>
                      <a:r>
                        <a:rPr lang="en-US" sz="1800" b="true">
                          <a:solidFill>
                            <a:srgbClr val="FFFFFF"/>
                          </a:solidFill>
                          <a:latin typeface="Trebuchet MS Bold"/>
                          <a:ea typeface="Trebuchet MS Bold"/>
                          <a:cs typeface="Trebuchet MS Bold"/>
                          <a:sym typeface="Trebuchet MS Bold"/>
                        </a:rPr>
                        <a:t>7: </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Sesiwn Rhithiol: Amgueddfa Cymru (CS)</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ECF9"/>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Virtual session: Museum Wales (FPh)</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ECF9"/>
                    </a:solidFill>
                  </a:tcPr>
                </a:tc>
              </a:tr>
              <a:tr h="797877">
                <a:tc>
                  <a:txBody>
                    <a:bodyPr anchor="t" rtlCol="false"/>
                    <a:lstStyle/>
                    <a:p>
                      <a:pPr algn="l">
                        <a:lnSpc>
                          <a:spcPts val="2483"/>
                        </a:lnSpc>
                        <a:defRPr/>
                      </a:pPr>
                      <a:r>
                        <a:rPr lang="en-US" sz="1800" b="true">
                          <a:solidFill>
                            <a:srgbClr val="FFFFFF"/>
                          </a:solidFill>
                          <a:latin typeface="Trebuchet MS Bold"/>
                          <a:ea typeface="Trebuchet MS Bold"/>
                          <a:cs typeface="Trebuchet MS Bold"/>
                          <a:sym typeface="Trebuchet MS Bold"/>
                        </a:rPr>
                        <a:t>8: </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Tasg anghydamserol</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F6FC"/>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Asynchronous task</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F6FC"/>
                    </a:solidFill>
                  </a:tcPr>
                </a:tc>
              </a:tr>
              <a:tr h="1160507">
                <a:tc>
                  <a:txBody>
                    <a:bodyPr anchor="t" rtlCol="false"/>
                    <a:lstStyle/>
                    <a:p>
                      <a:pPr algn="l">
                        <a:lnSpc>
                          <a:spcPts val="2483"/>
                        </a:lnSpc>
                        <a:defRPr/>
                      </a:pPr>
                      <a:r>
                        <a:rPr lang="en-US" sz="1800" b="true">
                          <a:solidFill>
                            <a:srgbClr val="FFFFFF"/>
                          </a:solidFill>
                          <a:latin typeface="Trebuchet MS Bold"/>
                          <a:ea typeface="Trebuchet MS Bold"/>
                          <a:cs typeface="Trebuchet MS Bold"/>
                          <a:sym typeface="Trebuchet MS Bold"/>
                        </a:rPr>
                        <a:t>9: </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Cyd-destunau Dysgu: Damcaniaethau Dysgu mewn Ymarfer yn y Blynyddoedd Cynnar</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ECF9"/>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Learning contexts: Learning Theories in practice within the Early Years</a:t>
                      </a:r>
                      <a:endParaRPr lang="en-US" sz="1100"/>
                    </a:p>
                    <a:p>
                      <a:pPr algn="l">
                        <a:lnSpc>
                          <a:spcPts val="3311"/>
                        </a:lnSpc>
                      </a:pPr>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ECF9"/>
                    </a:solidFill>
                  </a:tcPr>
                </a:tc>
              </a:tr>
              <a:tr h="398938">
                <a:tc>
                  <a:txBody>
                    <a:bodyPr anchor="t" rtlCol="false"/>
                    <a:lstStyle/>
                    <a:p>
                      <a:pPr algn="l">
                        <a:lnSpc>
                          <a:spcPts val="2483"/>
                        </a:lnSpc>
                        <a:defRPr/>
                      </a:pPr>
                      <a:r>
                        <a:rPr lang="en-US" sz="1800" b="true">
                          <a:solidFill>
                            <a:srgbClr val="FFFFFF"/>
                          </a:solidFill>
                          <a:latin typeface="Trebuchet MS Bold"/>
                          <a:ea typeface="Trebuchet MS Bold"/>
                          <a:cs typeface="Trebuchet MS Bold"/>
                          <a:sym typeface="Trebuchet MS Bold"/>
                        </a:rPr>
                        <a:t>10: </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Gweithdy cynllunio a thiwtorialau grwp</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F6FC"/>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Planning workshop and group tutorials</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F6FC"/>
                    </a:solidFill>
                  </a:tcPr>
                </a:tc>
              </a:tr>
              <a:tr h="1160507">
                <a:tc>
                  <a:txBody>
                    <a:bodyPr anchor="t" rtlCol="false"/>
                    <a:lstStyle/>
                    <a:p>
                      <a:pPr algn="l">
                        <a:lnSpc>
                          <a:spcPts val="2483"/>
                        </a:lnSpc>
                        <a:defRPr/>
                      </a:pPr>
                      <a:r>
                        <a:rPr lang="en-US" sz="1800" b="true">
                          <a:solidFill>
                            <a:srgbClr val="FFFFFF"/>
                          </a:solidFill>
                          <a:latin typeface="Trebuchet MS Bold"/>
                          <a:ea typeface="Trebuchet MS Bold"/>
                          <a:cs typeface="Trebuchet MS Bold"/>
                          <a:sym typeface="Trebuchet MS Bold"/>
                        </a:rPr>
                        <a:t>11:</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Sesiwn Rhithiol: Amgueddfa Cymru (CA2)</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ECF9"/>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Virtual session: Museum Wales (KS2)</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ECF9"/>
                    </a:solidFill>
                  </a:tcPr>
                </a:tc>
              </a:tr>
              <a:tr h="870343">
                <a:tc>
                  <a:txBody>
                    <a:bodyPr anchor="t" rtlCol="false"/>
                    <a:lstStyle/>
                    <a:p>
                      <a:pPr algn="l">
                        <a:lnSpc>
                          <a:spcPts val="2483"/>
                        </a:lnSpc>
                        <a:defRPr/>
                      </a:pPr>
                      <a:r>
                        <a:rPr lang="en-US" sz="1800" b="true">
                          <a:solidFill>
                            <a:srgbClr val="FFFFFF"/>
                          </a:solidFill>
                          <a:latin typeface="Trebuchet MS Bold"/>
                          <a:ea typeface="Trebuchet MS Bold"/>
                          <a:cs typeface="Trebuchet MS Bold"/>
                          <a:sym typeface="Trebuchet MS Bold"/>
                        </a:rPr>
                        <a:t>12:</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FCBEF"/>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Tasg anghydamserol: recordio a rhannu</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F6FC"/>
                    </a:solidFill>
                  </a:tcPr>
                </a:tc>
                <a:tc>
                  <a:txBody>
                    <a:bodyPr anchor="t" rtlCol="false"/>
                    <a:lstStyle/>
                    <a:p>
                      <a:pPr algn="l">
                        <a:lnSpc>
                          <a:spcPts val="3311"/>
                        </a:lnSpc>
                        <a:defRPr/>
                      </a:pPr>
                      <a:r>
                        <a:rPr lang="en-US" sz="2400">
                          <a:solidFill>
                            <a:srgbClr val="000000"/>
                          </a:solidFill>
                          <a:latin typeface="Trebuchet MS"/>
                          <a:ea typeface="Trebuchet MS"/>
                          <a:cs typeface="Trebuchet MS"/>
                          <a:sym typeface="Trebuchet MS"/>
                        </a:rPr>
                        <a:t>Asynchronous task: recording and sharing</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F6FC"/>
                    </a:solidFill>
                  </a:tcPr>
                </a:tc>
              </a:tr>
            </a:tbl>
          </a:graphicData>
        </a:graphic>
      </p:graphicFrame>
    </p:spTree>
  </p:cSld>
  <p:clrMapOvr>
    <a:masterClrMapping/>
  </p:clrMapOvr>
</p:sld>
</file>

<file path=ppt/slides/slide21.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2324828" y="1019175"/>
            <a:ext cx="13638345"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Pam bod damcaniaethau dysgu yn bwysig?</a:t>
            </a:r>
          </a:p>
          <a:p>
            <a:pPr algn="ctr">
              <a:lnSpc>
                <a:spcPts val="6480"/>
              </a:lnSpc>
            </a:pPr>
            <a:r>
              <a:rPr lang="en-US" sz="5400">
                <a:solidFill>
                  <a:srgbClr val="000000"/>
                </a:solidFill>
                <a:latin typeface="Trebuchet MS"/>
                <a:ea typeface="Trebuchet MS"/>
                <a:cs typeface="Trebuchet MS"/>
                <a:sym typeface="Trebuchet MS"/>
              </a:rPr>
              <a:t>Why are learning theories important?</a:t>
            </a:r>
          </a:p>
        </p:txBody>
      </p:sp>
      <p:sp>
        <p:nvSpPr>
          <p:cNvPr name="TextBox 3" id="3"/>
          <p:cNvSpPr txBox="true"/>
          <p:nvPr/>
        </p:nvSpPr>
        <p:spPr>
          <a:xfrm rot="0">
            <a:off x="9619140" y="3584507"/>
            <a:ext cx="7853564" cy="5457825"/>
          </a:xfrm>
          <a:prstGeom prst="rect">
            <a:avLst/>
          </a:prstGeom>
        </p:spPr>
        <p:txBody>
          <a:bodyPr anchor="t" rtlCol="false" tIns="0" lIns="0" bIns="0" rIns="0">
            <a:spAutoFit/>
          </a:bodyPr>
          <a:lstStyle/>
          <a:p>
            <a:pPr algn="l" marL="597218" indent="-298609" lvl="1">
              <a:lnSpc>
                <a:spcPts val="3960"/>
              </a:lnSpc>
              <a:buFont typeface="Arial"/>
              <a:buChar char="•"/>
            </a:pPr>
            <a:r>
              <a:rPr lang="en-US" sz="3300">
                <a:solidFill>
                  <a:srgbClr val="000000"/>
                </a:solidFill>
                <a:latin typeface="Trebuchet MS"/>
                <a:ea typeface="Trebuchet MS"/>
                <a:cs typeface="Trebuchet MS"/>
                <a:sym typeface="Trebuchet MS"/>
              </a:rPr>
              <a:t>Learning theories are critical because they </a:t>
            </a:r>
            <a:r>
              <a:rPr lang="en-US" b="true" sz="3300">
                <a:solidFill>
                  <a:srgbClr val="000000"/>
                </a:solidFill>
                <a:latin typeface="Trebuchet MS Bold"/>
                <a:ea typeface="Trebuchet MS Bold"/>
                <a:cs typeface="Trebuchet MS Bold"/>
                <a:sym typeface="Trebuchet MS Bold"/>
              </a:rPr>
              <a:t>“help us to understand</a:t>
            </a:r>
            <a:r>
              <a:rPr lang="en-US" sz="3300">
                <a:solidFill>
                  <a:srgbClr val="000000"/>
                </a:solidFill>
                <a:latin typeface="Trebuchet MS"/>
                <a:ea typeface="Trebuchet MS"/>
                <a:cs typeface="Trebuchet MS"/>
                <a:sym typeface="Trebuchet MS"/>
              </a:rPr>
              <a:t> both how knowledge is created and how people learn” Harasim (2017). </a:t>
            </a:r>
          </a:p>
          <a:p>
            <a:pPr algn="l">
              <a:lnSpc>
                <a:spcPts val="3960"/>
              </a:lnSpc>
            </a:pPr>
          </a:p>
          <a:p>
            <a:pPr algn="l" marL="597218" indent="-298609" lvl="1">
              <a:lnSpc>
                <a:spcPts val="3960"/>
              </a:lnSpc>
              <a:buFont typeface="Arial"/>
              <a:buChar char="•"/>
            </a:pPr>
            <a:r>
              <a:rPr lang="en-US" sz="3300">
                <a:solidFill>
                  <a:srgbClr val="000000"/>
                </a:solidFill>
                <a:latin typeface="Trebuchet MS"/>
                <a:ea typeface="Trebuchet MS"/>
                <a:cs typeface="Trebuchet MS"/>
                <a:sym typeface="Trebuchet MS"/>
              </a:rPr>
              <a:t>While evaluating theories is not always about assessing whether they are right or wrong, Lefrançois (2019) suggests that they can be mainly assessed by how useful they are to educational practice.</a:t>
            </a:r>
          </a:p>
        </p:txBody>
      </p:sp>
      <p:sp>
        <p:nvSpPr>
          <p:cNvPr name="TextBox 4" id="4"/>
          <p:cNvSpPr txBox="true"/>
          <p:nvPr/>
        </p:nvSpPr>
        <p:spPr>
          <a:xfrm rot="0">
            <a:off x="481801" y="3584507"/>
            <a:ext cx="8115300" cy="5457825"/>
          </a:xfrm>
          <a:prstGeom prst="rect">
            <a:avLst/>
          </a:prstGeom>
        </p:spPr>
        <p:txBody>
          <a:bodyPr anchor="t" rtlCol="false" tIns="0" lIns="0" bIns="0" rIns="0">
            <a:spAutoFit/>
          </a:bodyPr>
          <a:lstStyle/>
          <a:p>
            <a:pPr algn="l" marL="597218" indent="-298609" lvl="1">
              <a:lnSpc>
                <a:spcPts val="3960"/>
              </a:lnSpc>
              <a:buFont typeface="Arial"/>
              <a:buChar char="•"/>
            </a:pPr>
            <a:r>
              <a:rPr lang="en-US" sz="3300">
                <a:solidFill>
                  <a:srgbClr val="000000"/>
                </a:solidFill>
                <a:latin typeface="Trebuchet MS"/>
                <a:ea typeface="Trebuchet MS"/>
                <a:cs typeface="Trebuchet MS"/>
                <a:sym typeface="Trebuchet MS"/>
              </a:rPr>
              <a:t>Mae damcaniaethau dysgu yn hanfodol gan eu bod yn </a:t>
            </a:r>
            <a:r>
              <a:rPr lang="en-US" b="true" sz="3300">
                <a:solidFill>
                  <a:srgbClr val="000000"/>
                </a:solidFill>
                <a:latin typeface="Trebuchet MS Bold"/>
                <a:ea typeface="Trebuchet MS Bold"/>
                <a:cs typeface="Trebuchet MS Bold"/>
                <a:sym typeface="Trebuchet MS Bold"/>
              </a:rPr>
              <a:t>"ein helpu i ddeall</a:t>
            </a:r>
            <a:r>
              <a:rPr lang="en-US" sz="3300">
                <a:solidFill>
                  <a:srgbClr val="000000"/>
                </a:solidFill>
                <a:latin typeface="Trebuchet MS"/>
                <a:ea typeface="Trebuchet MS"/>
                <a:cs typeface="Trebuchet MS"/>
                <a:sym typeface="Trebuchet MS"/>
              </a:rPr>
              <a:t> sut mae gwybodaeth yn cael ei chreu a sut mae pobl yn dysgu" Harasim (2017).</a:t>
            </a:r>
          </a:p>
          <a:p>
            <a:pPr algn="l">
              <a:lnSpc>
                <a:spcPts val="3960"/>
              </a:lnSpc>
            </a:pPr>
          </a:p>
          <a:p>
            <a:pPr algn="l" marL="597218" indent="-298609" lvl="1">
              <a:lnSpc>
                <a:spcPts val="3960"/>
              </a:lnSpc>
              <a:buFont typeface="Arial"/>
              <a:buChar char="•"/>
            </a:pPr>
            <a:r>
              <a:rPr lang="en-US" sz="3300">
                <a:solidFill>
                  <a:srgbClr val="000000"/>
                </a:solidFill>
                <a:latin typeface="Trebuchet MS"/>
                <a:ea typeface="Trebuchet MS"/>
                <a:cs typeface="Trebuchet MS"/>
                <a:sym typeface="Trebuchet MS"/>
              </a:rPr>
              <a:t>Er nad yw gwerthuso damcaniaethau bob amser yn ymwneud ag asesu a ydynt yn iawn neu'n anghywir, mae Lefrançois (2019) yn awgrymu y gellir eu hasesu'n bennaf gan ba mor ddefnyddiol ydynt i ymarfer addysgol.</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2787939" y="1009650"/>
            <a:ext cx="12712122"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Damcaniaethau Dysgu: Cyflwyniad cyflym</a:t>
            </a:r>
          </a:p>
          <a:p>
            <a:pPr algn="ctr">
              <a:lnSpc>
                <a:spcPts val="5831"/>
              </a:lnSpc>
            </a:pPr>
            <a:r>
              <a:rPr lang="en-US" sz="4859">
                <a:solidFill>
                  <a:srgbClr val="000000"/>
                </a:solidFill>
                <a:latin typeface="Trebuchet MS"/>
                <a:ea typeface="Trebuchet MS"/>
                <a:cs typeface="Trebuchet MS"/>
                <a:sym typeface="Trebuchet MS"/>
              </a:rPr>
              <a:t>Learning Theories: A quick introduction</a:t>
            </a:r>
          </a:p>
        </p:txBody>
      </p:sp>
      <p:grpSp>
        <p:nvGrpSpPr>
          <p:cNvPr name="Group 3" id="3"/>
          <p:cNvGrpSpPr>
            <a:grpSpLocks noChangeAspect="true"/>
          </p:cNvGrpSpPr>
          <p:nvPr/>
        </p:nvGrpSpPr>
        <p:grpSpPr>
          <a:xfrm rot="0">
            <a:off x="4928775" y="3327865"/>
            <a:ext cx="8203406" cy="4922043"/>
            <a:chOff x="0" y="0"/>
            <a:chExt cx="10937874" cy="6562724"/>
          </a:xfrm>
        </p:grpSpPr>
        <p:sp>
          <p:nvSpPr>
            <p:cNvPr name="Freeform 4" id="4"/>
            <p:cNvSpPr/>
            <p:nvPr/>
          </p:nvSpPr>
          <p:spPr>
            <a:xfrm flipH="false" flipV="false" rot="-24000">
              <a:off x="-22775" y="-38100"/>
              <a:ext cx="10983425" cy="6638925"/>
            </a:xfrm>
            <a:custGeom>
              <a:avLst/>
              <a:gdLst/>
              <a:ahLst/>
              <a:cxnLst/>
              <a:rect r="r" b="b" t="t" l="l"/>
              <a:pathLst>
                <a:path h="6638925" w="10983425">
                  <a:moveTo>
                    <a:pt x="45816" y="0"/>
                  </a:moveTo>
                  <a:lnTo>
                    <a:pt x="10983425" y="76360"/>
                  </a:lnTo>
                  <a:lnTo>
                    <a:pt x="10937609" y="6638925"/>
                  </a:lnTo>
                  <a:lnTo>
                    <a:pt x="0" y="6562565"/>
                  </a:lnTo>
                  <a:lnTo>
                    <a:pt x="45816" y="0"/>
                  </a:lnTo>
                  <a:close/>
                </a:path>
              </a:pathLst>
            </a:custGeom>
            <a:blipFill>
              <a:blip r:embed="rId2"/>
              <a:stretch>
                <a:fillRect l="0" t="0" r="-16327" b="-15470"/>
              </a:stretch>
            </a:blipFill>
          </p:spPr>
        </p:sp>
      </p:grpSp>
      <p:sp>
        <p:nvSpPr>
          <p:cNvPr name="TextBox 5" id="5"/>
          <p:cNvSpPr txBox="true"/>
          <p:nvPr/>
        </p:nvSpPr>
        <p:spPr>
          <a:xfrm rot="0">
            <a:off x="11863662" y="4750010"/>
            <a:ext cx="3931920" cy="472083"/>
          </a:xfrm>
          <a:prstGeom prst="rect">
            <a:avLst/>
          </a:prstGeom>
        </p:spPr>
        <p:txBody>
          <a:bodyPr anchor="t" rtlCol="false" tIns="0" lIns="0" bIns="0" rIns="0">
            <a:spAutoFit/>
          </a:bodyPr>
          <a:lstStyle/>
          <a:p>
            <a:pPr algn="l">
              <a:lnSpc>
                <a:spcPts val="3240"/>
              </a:lnSpc>
            </a:pPr>
            <a:r>
              <a:rPr lang="en-US" sz="2700">
                <a:solidFill>
                  <a:srgbClr val="000000"/>
                </a:solidFill>
                <a:latin typeface="Trebuchet MS"/>
                <a:ea typeface="Trebuchet MS"/>
                <a:cs typeface="Trebuchet MS"/>
                <a:sym typeface="Trebuchet MS"/>
              </a:rPr>
              <a:t>Ymddygiadoldeb</a:t>
            </a:r>
          </a:p>
        </p:txBody>
      </p:sp>
      <p:sp>
        <p:nvSpPr>
          <p:cNvPr name="TextBox 6" id="6"/>
          <p:cNvSpPr txBox="true"/>
          <p:nvPr/>
        </p:nvSpPr>
        <p:spPr>
          <a:xfrm rot="0">
            <a:off x="2371905" y="5779362"/>
            <a:ext cx="3931920" cy="887581"/>
          </a:xfrm>
          <a:prstGeom prst="rect">
            <a:avLst/>
          </a:prstGeom>
        </p:spPr>
        <p:txBody>
          <a:bodyPr anchor="t" rtlCol="false" tIns="0" lIns="0" bIns="0" rIns="0">
            <a:spAutoFit/>
          </a:bodyPr>
          <a:lstStyle/>
          <a:p>
            <a:pPr algn="l">
              <a:lnSpc>
                <a:spcPts val="3240"/>
              </a:lnSpc>
            </a:pPr>
            <a:r>
              <a:rPr lang="en-US" sz="2700">
                <a:solidFill>
                  <a:srgbClr val="000000"/>
                </a:solidFill>
                <a:latin typeface="Trebuchet MS"/>
                <a:ea typeface="Trebuchet MS"/>
                <a:cs typeface="Trebuchet MS"/>
                <a:sym typeface="Trebuchet MS"/>
              </a:rPr>
              <a:t>Damcaniaethau</a:t>
            </a:r>
          </a:p>
          <a:p>
            <a:pPr algn="l">
              <a:lnSpc>
                <a:spcPts val="3240"/>
              </a:lnSpc>
            </a:pPr>
            <a:r>
              <a:rPr lang="en-US" sz="2700">
                <a:solidFill>
                  <a:srgbClr val="000000"/>
                </a:solidFill>
                <a:latin typeface="Trebuchet MS"/>
                <a:ea typeface="Trebuchet MS"/>
                <a:cs typeface="Trebuchet MS"/>
                <a:sym typeface="Trebuchet MS"/>
              </a:rPr>
              <a:t>Dysgu</a:t>
            </a:r>
          </a:p>
        </p:txBody>
      </p:sp>
      <p:sp>
        <p:nvSpPr>
          <p:cNvPr name="TextBox 7" id="7"/>
          <p:cNvSpPr txBox="true"/>
          <p:nvPr/>
        </p:nvSpPr>
        <p:spPr>
          <a:xfrm rot="0">
            <a:off x="11813966" y="5922827"/>
            <a:ext cx="3931920" cy="472083"/>
          </a:xfrm>
          <a:prstGeom prst="rect">
            <a:avLst/>
          </a:prstGeom>
        </p:spPr>
        <p:txBody>
          <a:bodyPr anchor="t" rtlCol="false" tIns="0" lIns="0" bIns="0" rIns="0">
            <a:spAutoFit/>
          </a:bodyPr>
          <a:lstStyle/>
          <a:p>
            <a:pPr algn="l">
              <a:lnSpc>
                <a:spcPts val="3240"/>
              </a:lnSpc>
            </a:pPr>
            <a:r>
              <a:rPr lang="en-US" sz="2700">
                <a:solidFill>
                  <a:srgbClr val="000000"/>
                </a:solidFill>
                <a:latin typeface="Trebuchet MS"/>
                <a:ea typeface="Trebuchet MS"/>
                <a:cs typeface="Trebuchet MS"/>
                <a:sym typeface="Trebuchet MS"/>
              </a:rPr>
              <a:t>Gwybyddol</a:t>
            </a:r>
          </a:p>
        </p:txBody>
      </p:sp>
      <p:sp>
        <p:nvSpPr>
          <p:cNvPr name="TextBox 8" id="8"/>
          <p:cNvSpPr txBox="true"/>
          <p:nvPr/>
        </p:nvSpPr>
        <p:spPr>
          <a:xfrm rot="0">
            <a:off x="11984175" y="7275791"/>
            <a:ext cx="3931920" cy="472083"/>
          </a:xfrm>
          <a:prstGeom prst="rect">
            <a:avLst/>
          </a:prstGeom>
        </p:spPr>
        <p:txBody>
          <a:bodyPr anchor="t" rtlCol="false" tIns="0" lIns="0" bIns="0" rIns="0">
            <a:spAutoFit/>
          </a:bodyPr>
          <a:lstStyle/>
          <a:p>
            <a:pPr algn="l">
              <a:lnSpc>
                <a:spcPts val="3240"/>
              </a:lnSpc>
            </a:pPr>
            <a:r>
              <a:rPr lang="en-US" sz="2700">
                <a:solidFill>
                  <a:srgbClr val="000000"/>
                </a:solidFill>
                <a:latin typeface="Trebuchet MS"/>
                <a:ea typeface="Trebuchet MS"/>
                <a:cs typeface="Trebuchet MS"/>
                <a:sym typeface="Trebuchet MS"/>
              </a:rPr>
              <a:t>Adeiladwaith</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1107441" y="950595"/>
            <a:ext cx="12712122" cy="1899285"/>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Diffiniadau / Definitions</a:t>
            </a:r>
          </a:p>
        </p:txBody>
      </p:sp>
      <p:grpSp>
        <p:nvGrpSpPr>
          <p:cNvPr name="Group 3" id="3"/>
          <p:cNvGrpSpPr>
            <a:grpSpLocks noChangeAspect="true"/>
          </p:cNvGrpSpPr>
          <p:nvPr/>
        </p:nvGrpSpPr>
        <p:grpSpPr>
          <a:xfrm rot="0">
            <a:off x="8835886" y="2528888"/>
            <a:ext cx="8945217" cy="6660459"/>
            <a:chOff x="0" y="0"/>
            <a:chExt cx="11926956" cy="8880612"/>
          </a:xfrm>
        </p:grpSpPr>
        <p:sp>
          <p:nvSpPr>
            <p:cNvPr name="Freeform 4" id="4"/>
            <p:cNvSpPr/>
            <p:nvPr/>
          </p:nvSpPr>
          <p:spPr>
            <a:xfrm flipH="false" flipV="false" rot="0">
              <a:off x="0" y="0"/>
              <a:ext cx="11926951" cy="8880602"/>
            </a:xfrm>
            <a:custGeom>
              <a:avLst/>
              <a:gdLst/>
              <a:ahLst/>
              <a:cxnLst/>
              <a:rect r="r" b="b" t="t" l="l"/>
              <a:pathLst>
                <a:path h="8880602" w="11926951">
                  <a:moveTo>
                    <a:pt x="0" y="0"/>
                  </a:moveTo>
                  <a:lnTo>
                    <a:pt x="11926951" y="0"/>
                  </a:lnTo>
                  <a:lnTo>
                    <a:pt x="11926951" y="8880602"/>
                  </a:lnTo>
                  <a:lnTo>
                    <a:pt x="0" y="8880602"/>
                  </a:lnTo>
                  <a:lnTo>
                    <a:pt x="0" y="0"/>
                  </a:lnTo>
                  <a:close/>
                </a:path>
              </a:pathLst>
            </a:custGeom>
            <a:blipFill>
              <a:blip r:embed="rId3"/>
              <a:stretch>
                <a:fillRect l="0" t="-727" r="0" b="0"/>
              </a:stretch>
            </a:blipFill>
          </p:spPr>
        </p:sp>
      </p:grpSp>
      <p:grpSp>
        <p:nvGrpSpPr>
          <p:cNvPr name="Group 5" id="5"/>
          <p:cNvGrpSpPr/>
          <p:nvPr/>
        </p:nvGrpSpPr>
        <p:grpSpPr>
          <a:xfrm rot="0">
            <a:off x="449343" y="3404554"/>
            <a:ext cx="8200517" cy="4909126"/>
            <a:chOff x="0" y="0"/>
            <a:chExt cx="10934022" cy="6545501"/>
          </a:xfrm>
        </p:grpSpPr>
        <p:grpSp>
          <p:nvGrpSpPr>
            <p:cNvPr name="Group 6" id="6"/>
            <p:cNvGrpSpPr>
              <a:grpSpLocks noChangeAspect="true"/>
            </p:cNvGrpSpPr>
            <p:nvPr/>
          </p:nvGrpSpPr>
          <p:grpSpPr>
            <a:xfrm rot="0">
              <a:off x="0" y="0"/>
              <a:ext cx="8460236" cy="6545501"/>
              <a:chOff x="0" y="0"/>
              <a:chExt cx="10224602" cy="7910552"/>
            </a:xfrm>
          </p:grpSpPr>
          <p:sp>
            <p:nvSpPr>
              <p:cNvPr name="Freeform 7" id="7"/>
              <p:cNvSpPr/>
              <p:nvPr/>
            </p:nvSpPr>
            <p:spPr>
              <a:xfrm flipH="false" flipV="false" rot="0">
                <a:off x="0" y="0"/>
                <a:ext cx="10224643" cy="7910576"/>
              </a:xfrm>
              <a:custGeom>
                <a:avLst/>
                <a:gdLst/>
                <a:ahLst/>
                <a:cxnLst/>
                <a:rect r="r" b="b" t="t" l="l"/>
                <a:pathLst>
                  <a:path h="7910576" w="10224643">
                    <a:moveTo>
                      <a:pt x="0" y="0"/>
                    </a:moveTo>
                    <a:lnTo>
                      <a:pt x="10224643" y="0"/>
                    </a:lnTo>
                    <a:lnTo>
                      <a:pt x="10224643" y="7910576"/>
                    </a:lnTo>
                    <a:lnTo>
                      <a:pt x="0" y="7910576"/>
                    </a:lnTo>
                    <a:lnTo>
                      <a:pt x="0" y="0"/>
                    </a:lnTo>
                    <a:close/>
                  </a:path>
                </a:pathLst>
              </a:custGeom>
              <a:blipFill>
                <a:blip r:embed="rId4"/>
                <a:stretch>
                  <a:fillRect l="0" t="0" r="-28946" b="0"/>
                </a:stretch>
              </a:blipFill>
            </p:spPr>
          </p:sp>
        </p:grpSp>
        <p:grpSp>
          <p:nvGrpSpPr>
            <p:cNvPr name="Group 8" id="8"/>
            <p:cNvGrpSpPr>
              <a:grpSpLocks noChangeAspect="true"/>
            </p:cNvGrpSpPr>
            <p:nvPr/>
          </p:nvGrpSpPr>
          <p:grpSpPr>
            <a:xfrm rot="0">
              <a:off x="2473786" y="0"/>
              <a:ext cx="8460236" cy="6545501"/>
              <a:chOff x="0" y="0"/>
              <a:chExt cx="10224602" cy="7910552"/>
            </a:xfrm>
          </p:grpSpPr>
          <p:sp>
            <p:nvSpPr>
              <p:cNvPr name="Freeform 9" id="9"/>
              <p:cNvSpPr/>
              <p:nvPr/>
            </p:nvSpPr>
            <p:spPr>
              <a:xfrm flipH="false" flipV="false" rot="0">
                <a:off x="0" y="0"/>
                <a:ext cx="10224643" cy="7910576"/>
              </a:xfrm>
              <a:custGeom>
                <a:avLst/>
                <a:gdLst/>
                <a:ahLst/>
                <a:cxnLst/>
                <a:rect r="r" b="b" t="t" l="l"/>
                <a:pathLst>
                  <a:path h="7910576" w="10224643">
                    <a:moveTo>
                      <a:pt x="0" y="0"/>
                    </a:moveTo>
                    <a:lnTo>
                      <a:pt x="10224643" y="0"/>
                    </a:lnTo>
                    <a:lnTo>
                      <a:pt x="10224643" y="7910576"/>
                    </a:lnTo>
                    <a:lnTo>
                      <a:pt x="0" y="7910576"/>
                    </a:lnTo>
                    <a:lnTo>
                      <a:pt x="0" y="0"/>
                    </a:lnTo>
                    <a:close/>
                  </a:path>
                </a:pathLst>
              </a:custGeom>
              <a:blipFill>
                <a:blip r:embed="rId5"/>
                <a:stretch>
                  <a:fillRect l="-28946" t="0" r="0" b="0"/>
                </a:stretch>
              </a:blipFill>
            </p:spPr>
          </p:sp>
        </p:grpSp>
      </p:gr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FFF5CC"/>
        </a:solidFill>
      </p:bgPr>
    </p:bg>
    <p:spTree>
      <p:nvGrpSpPr>
        <p:cNvPr id="1" name=""/>
        <p:cNvGrpSpPr/>
        <p:nvPr/>
      </p:nvGrpSpPr>
      <p:grpSpPr>
        <a:xfrm>
          <a:off x="0" y="0"/>
          <a:ext cx="0" cy="0"/>
          <a:chOff x="0" y="0"/>
          <a:chExt cx="0" cy="0"/>
        </a:xfrm>
      </p:grpSpPr>
      <p:grpSp>
        <p:nvGrpSpPr>
          <p:cNvPr name="Group 2" id="2"/>
          <p:cNvGrpSpPr/>
          <p:nvPr/>
        </p:nvGrpSpPr>
        <p:grpSpPr>
          <a:xfrm rot="0">
            <a:off x="11068470" y="3974205"/>
            <a:ext cx="5246348" cy="2338591"/>
            <a:chOff x="0" y="0"/>
            <a:chExt cx="6995130" cy="3118121"/>
          </a:xfrm>
        </p:grpSpPr>
        <p:sp>
          <p:nvSpPr>
            <p:cNvPr name="Freeform 3" id="3"/>
            <p:cNvSpPr/>
            <p:nvPr/>
          </p:nvSpPr>
          <p:spPr>
            <a:xfrm flipH="false" flipV="false" rot="0">
              <a:off x="0" y="0"/>
              <a:ext cx="6995130" cy="3118121"/>
            </a:xfrm>
            <a:custGeom>
              <a:avLst/>
              <a:gdLst/>
              <a:ahLst/>
              <a:cxnLst/>
              <a:rect r="r" b="b" t="t" l="l"/>
              <a:pathLst>
                <a:path h="3118121" w="6995130">
                  <a:moveTo>
                    <a:pt x="0" y="0"/>
                  </a:moveTo>
                  <a:lnTo>
                    <a:pt x="6995130" y="0"/>
                  </a:lnTo>
                  <a:lnTo>
                    <a:pt x="6995130" y="3118121"/>
                  </a:lnTo>
                  <a:lnTo>
                    <a:pt x="0" y="3118121"/>
                  </a:lnTo>
                  <a:close/>
                </a:path>
              </a:pathLst>
            </a:custGeom>
            <a:solidFill>
              <a:srgbClr val="000000">
                <a:alpha val="0"/>
              </a:srgbClr>
            </a:solidFill>
          </p:spPr>
        </p:sp>
        <p:sp>
          <p:nvSpPr>
            <p:cNvPr name="TextBox 4" id="4"/>
            <p:cNvSpPr txBox="true"/>
            <p:nvPr/>
          </p:nvSpPr>
          <p:spPr>
            <a:xfrm>
              <a:off x="0" y="38100"/>
              <a:ext cx="6995130" cy="3080021"/>
            </a:xfrm>
            <a:prstGeom prst="rect">
              <a:avLst/>
            </a:prstGeom>
          </p:spPr>
          <p:txBody>
            <a:bodyPr anchor="b" rtlCol="false" tIns="0" lIns="0" bIns="0" rIns="0"/>
            <a:lstStyle/>
            <a:p>
              <a:pPr algn="l">
                <a:lnSpc>
                  <a:spcPts val="5508"/>
                </a:lnSpc>
              </a:pPr>
              <a:r>
                <a:rPr lang="en-US" sz="5100">
                  <a:solidFill>
                    <a:srgbClr val="000000"/>
                  </a:solidFill>
                  <a:latin typeface="Trebuchet MS"/>
                  <a:ea typeface="Trebuchet MS"/>
                  <a:cs typeface="Trebuchet MS"/>
                  <a:sym typeface="Trebuchet MS"/>
                </a:rPr>
                <a:t>U</a:t>
              </a:r>
              <a:r>
                <a:rPr lang="en-US" sz="5100">
                  <a:solidFill>
                    <a:srgbClr val="000000"/>
                  </a:solidFill>
                  <a:latin typeface="Trebuchet MS"/>
                  <a:ea typeface="Trebuchet MS"/>
                  <a:cs typeface="Trebuchet MS"/>
                  <a:sym typeface="Trebuchet MS"/>
                </a:rPr>
                <a:t>nrhyw gwestiwn</a:t>
              </a:r>
            </a:p>
            <a:p>
              <a:pPr algn="l">
                <a:lnSpc>
                  <a:spcPts val="5508"/>
                </a:lnSpc>
              </a:pPr>
              <a:r>
                <a:rPr lang="en-US" sz="5100">
                  <a:solidFill>
                    <a:srgbClr val="000000"/>
                  </a:solidFill>
                  <a:latin typeface="Trebuchet MS"/>
                  <a:ea typeface="Trebuchet MS"/>
                  <a:cs typeface="Trebuchet MS"/>
                  <a:sym typeface="Trebuchet MS"/>
                </a:rPr>
                <a:t> </a:t>
              </a:r>
            </a:p>
            <a:p>
              <a:pPr algn="l">
                <a:lnSpc>
                  <a:spcPts val="5508"/>
                </a:lnSpc>
              </a:pPr>
              <a:r>
                <a:rPr lang="en-US" sz="5100">
                  <a:solidFill>
                    <a:srgbClr val="000000"/>
                  </a:solidFill>
                  <a:latin typeface="Trebuchet MS"/>
                  <a:ea typeface="Trebuchet MS"/>
                  <a:cs typeface="Trebuchet MS"/>
                  <a:sym typeface="Trebuchet MS"/>
                </a:rPr>
                <a:t>Any questions</a:t>
              </a:r>
            </a:p>
          </p:txBody>
        </p:sp>
      </p:grpSp>
      <p:grpSp>
        <p:nvGrpSpPr>
          <p:cNvPr name="Group 5" id="5"/>
          <p:cNvGrpSpPr>
            <a:grpSpLocks noChangeAspect="true"/>
          </p:cNvGrpSpPr>
          <p:nvPr/>
        </p:nvGrpSpPr>
        <p:grpSpPr>
          <a:xfrm rot="0">
            <a:off x="1671237" y="1970311"/>
            <a:ext cx="7331031" cy="6346378"/>
            <a:chOff x="0" y="0"/>
            <a:chExt cx="9774708" cy="8461838"/>
          </a:xfrm>
        </p:grpSpPr>
        <p:sp>
          <p:nvSpPr>
            <p:cNvPr name="Freeform 6" id="6" descr="A picture containing room, scene, gambling house, vector graphics  Description automatically generated"/>
            <p:cNvSpPr/>
            <p:nvPr/>
          </p:nvSpPr>
          <p:spPr>
            <a:xfrm flipH="false" flipV="false" rot="0">
              <a:off x="0" y="0"/>
              <a:ext cx="9774682" cy="8461883"/>
            </a:xfrm>
            <a:custGeom>
              <a:avLst/>
              <a:gdLst/>
              <a:ahLst/>
              <a:cxnLst/>
              <a:rect r="r" b="b" t="t" l="l"/>
              <a:pathLst>
                <a:path h="8461883" w="9774682">
                  <a:moveTo>
                    <a:pt x="0" y="0"/>
                  </a:moveTo>
                  <a:lnTo>
                    <a:pt x="9774682" y="0"/>
                  </a:lnTo>
                  <a:lnTo>
                    <a:pt x="9774682" y="8461883"/>
                  </a:lnTo>
                  <a:lnTo>
                    <a:pt x="0" y="8461883"/>
                  </a:lnTo>
                  <a:lnTo>
                    <a:pt x="0" y="0"/>
                  </a:lnTo>
                  <a:close/>
                </a:path>
              </a:pathLst>
            </a:custGeom>
            <a:blipFill>
              <a:blip r:embed="rId2"/>
              <a:stretch>
                <a:fillRect l="-17758" t="-313" r="-18154" b="-4351"/>
              </a:stretch>
            </a:blipFill>
          </p:spPr>
        </p:sp>
      </p:grpSp>
    </p:spTree>
  </p:cSld>
  <p:clrMapOvr>
    <a:masterClrMapping/>
  </p:clrMapOvr>
</p:sld>
</file>

<file path=ppt/slides/slide25.xml><?xml version="1.0" encoding="utf-8"?>
<p:sld xmlns:p="http://schemas.openxmlformats.org/presentationml/2006/main" xmlns:a="http://schemas.openxmlformats.org/drawingml/2006/main">
  <p:cSld>
    <p:bg>
      <p:bgPr>
        <a:solidFill>
          <a:srgbClr val="FFF5CC"/>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References</a:t>
            </a:r>
          </a:p>
        </p:txBody>
      </p:sp>
      <p:sp>
        <p:nvSpPr>
          <p:cNvPr name="TextBox 3" id="3"/>
          <p:cNvSpPr txBox="true"/>
          <p:nvPr/>
        </p:nvSpPr>
        <p:spPr>
          <a:xfrm rot="0">
            <a:off x="1028700" y="3324225"/>
            <a:ext cx="16230600" cy="3629025"/>
          </a:xfrm>
          <a:prstGeom prst="rect">
            <a:avLst/>
          </a:prstGeom>
        </p:spPr>
        <p:txBody>
          <a:bodyPr anchor="t" rtlCol="false" tIns="0" lIns="0" bIns="0" rIns="0">
            <a:spAutoFit/>
          </a:bodyPr>
          <a:lstStyle/>
          <a:p>
            <a:pPr algn="ctr">
              <a:lnSpc>
                <a:spcPts val="5759"/>
              </a:lnSpc>
            </a:pPr>
            <a:r>
              <a:rPr lang="en-US" sz="4800">
                <a:solidFill>
                  <a:srgbClr val="000000"/>
                </a:solidFill>
                <a:latin typeface="Trebuchet MS"/>
                <a:ea typeface="Trebuchet MS"/>
                <a:cs typeface="Trebuchet MS"/>
                <a:sym typeface="Trebuchet MS"/>
              </a:rPr>
              <a:t>Harasim, L. (2017) </a:t>
            </a:r>
            <a:r>
              <a:rPr lang="en-US" sz="4800" i="true">
                <a:solidFill>
                  <a:srgbClr val="000000"/>
                </a:solidFill>
                <a:latin typeface="Trebuchet MS Italics"/>
                <a:ea typeface="Trebuchet MS Italics"/>
                <a:cs typeface="Trebuchet MS Italics"/>
                <a:sym typeface="Trebuchet MS Italics"/>
              </a:rPr>
              <a:t>Learning Theory and Online Technologies. </a:t>
            </a:r>
            <a:r>
              <a:rPr lang="en-US" sz="4800">
                <a:solidFill>
                  <a:srgbClr val="000000"/>
                </a:solidFill>
                <a:latin typeface="Trebuchet MS"/>
                <a:ea typeface="Trebuchet MS"/>
                <a:cs typeface="Trebuchet MS"/>
                <a:sym typeface="Trebuchet MS"/>
              </a:rPr>
              <a:t>Oxon: Routledge</a:t>
            </a:r>
          </a:p>
          <a:p>
            <a:pPr algn="ctr">
              <a:lnSpc>
                <a:spcPts val="5759"/>
              </a:lnSpc>
            </a:pPr>
          </a:p>
          <a:p>
            <a:pPr algn="ctr">
              <a:lnSpc>
                <a:spcPts val="5759"/>
              </a:lnSpc>
            </a:pPr>
            <a:r>
              <a:rPr lang="en-US" sz="4800" i="true">
                <a:solidFill>
                  <a:srgbClr val="000000"/>
                </a:solidFill>
                <a:latin typeface="Trebuchet MS Italics"/>
                <a:ea typeface="Trebuchet MS Italics"/>
                <a:cs typeface="Trebuchet MS Italics"/>
                <a:sym typeface="Trebuchet MS Italics"/>
              </a:rPr>
              <a:t> </a:t>
            </a:r>
            <a:r>
              <a:rPr lang="en-US" sz="4800">
                <a:solidFill>
                  <a:srgbClr val="000000"/>
                </a:solidFill>
                <a:latin typeface="Trebuchet MS"/>
                <a:ea typeface="Trebuchet MS"/>
                <a:cs typeface="Trebuchet MS"/>
                <a:sym typeface="Trebuchet MS"/>
              </a:rPr>
              <a:t>Lefrancois, G.R. (2019) </a:t>
            </a:r>
            <a:r>
              <a:rPr lang="en-US" sz="4800" i="true">
                <a:solidFill>
                  <a:srgbClr val="000000"/>
                </a:solidFill>
                <a:latin typeface="Trebuchet MS Italics"/>
                <a:ea typeface="Trebuchet MS Italics"/>
                <a:cs typeface="Trebuchet MS Italics"/>
                <a:sym typeface="Trebuchet MS Italics"/>
              </a:rPr>
              <a:t>Theories of Human Learning. </a:t>
            </a:r>
            <a:r>
              <a:rPr lang="en-US" sz="4800">
                <a:solidFill>
                  <a:srgbClr val="000000"/>
                </a:solidFill>
                <a:latin typeface="Trebuchet MS"/>
                <a:ea typeface="Trebuchet MS"/>
                <a:cs typeface="Trebuchet MS"/>
                <a:sym typeface="Trebuchet MS"/>
              </a:rPr>
              <a:t>Cambridge: Cambridge University Press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DAGzxxiK6jQ</dc:identifier>
  <dcterms:modified xsi:type="dcterms:W3CDTF">2011-08-01T06:04:30Z</dcterms:modified>
  <cp:revision>1</cp:revision>
  <dc:title>Wythnos 1 Sesiwn 1 Cyflwyniad Introduction.pptx</dc:title>
</cp:coreProperties>
</file>