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60" r:id="rId1"/>
  </p:sldMasterIdLst>
  <p:notesMasterIdLst>
    <p:notesMasterId r:id="rId3"/>
  </p:notesMasterIdLst>
  <p:handoutMasterIdLst>
    <p:handoutMasterId r:id="rId4"/>
  </p:handoutMasterIdLst>
  <p:sldIdLst>
    <p:sldId id="256" r:id="rId2"/>
  </p:sldIdLst>
  <p:sldSz cx="43891200" cy="32918400"/>
  <p:notesSz cx="9239250" cy="11982450"/>
  <p:embeddedFontLst>
    <p:embeddedFont>
      <p:font typeface="Quattrocento" panose="02020502030000000404" pitchFamily="18" charset="0"/>
      <p:regular r:id="rId5"/>
      <p:bold r:id="rId6"/>
    </p:embeddedFont>
  </p:embeddedFontLst>
  <p:custDataLst>
    <p:tags r:id="rId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088">
          <p15:clr>
            <a:srgbClr val="A4A3A4"/>
          </p15:clr>
        </p15:guide>
        <p15:guide id="2" pos="13440">
          <p15:clr>
            <a:srgbClr val="A4A3A4"/>
          </p15:clr>
        </p15:guide>
      </p15:sldGuideLst>
    </p:ext>
    <p:ext uri="{2D200454-40CA-4A62-9FC3-DE9A4176ACB9}">
      <p15:notesGuideLst xmlns:p15="http://schemas.microsoft.com/office/powerpoint/2012/main">
        <p15:guide id="1" orient="horz" pos="3774">
          <p15:clr>
            <a:srgbClr val="A4A3A4"/>
          </p15:clr>
        </p15:guide>
        <p15:guide id="2" pos="29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654" autoAdjust="0"/>
  </p:normalViewPr>
  <p:slideViewPr>
    <p:cSldViewPr>
      <p:cViewPr>
        <p:scale>
          <a:sx n="33" d="100"/>
          <a:sy n="33" d="100"/>
        </p:scale>
        <p:origin x="-726" y="24"/>
      </p:cViewPr>
      <p:guideLst>
        <p:guide orient="horz" pos="11088"/>
        <p:guide pos="1344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3984" y="72"/>
      </p:cViewPr>
      <p:guideLst>
        <p:guide orient="horz" pos="3774"/>
        <p:guide pos="2909"/>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notesMaster" Target="notesMasters/notesMaster1.xml" /><Relationship Id="rId7" Type="http://schemas.openxmlformats.org/officeDocument/2006/relationships/tags" Target="tags/tag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font" Target="fonts/font2.fntdata" /><Relationship Id="rId11" Type="http://schemas.openxmlformats.org/officeDocument/2006/relationships/tableStyles" Target="tableStyles.xml" /><Relationship Id="rId5" Type="http://schemas.openxmlformats.org/officeDocument/2006/relationships/font" Target="fonts/font1.fntdata" /><Relationship Id="rId10" Type="http://schemas.openxmlformats.org/officeDocument/2006/relationships/theme" Target="theme/theme1.xml" /><Relationship Id="rId4" Type="http://schemas.openxmlformats.org/officeDocument/2006/relationships/handoutMaster" Target="handoutMasters/handoutMaster1.xml" /><Relationship Id="rId9" Type="http://schemas.openxmlformats.org/officeDocument/2006/relationships/viewProps" Target="viewProp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defTabSz="1149350">
              <a:defRPr sz="1500"/>
            </a:lvl1pPr>
          </a:lstStyle>
          <a:p>
            <a:endParaRPr lang="en-US" altLang="zh-CN"/>
          </a:p>
        </p:txBody>
      </p:sp>
      <p:sp>
        <p:nvSpPr>
          <p:cNvPr id="6147" name="Rectangle 3"/>
          <p:cNvSpPr>
            <a:spLocks noGrp="1" noChangeArrowheads="1"/>
          </p:cNvSpPr>
          <p:nvPr>
            <p:ph type="dt" sz="quarter" idx="1"/>
          </p:nvPr>
        </p:nvSpPr>
        <p:spPr bwMode="auto">
          <a:xfrm>
            <a:off x="5235575"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algn="r" defTabSz="1149350">
              <a:defRPr sz="1500"/>
            </a:lvl1pPr>
          </a:lstStyle>
          <a:p>
            <a:endParaRPr lang="en-US" altLang="zh-CN"/>
          </a:p>
        </p:txBody>
      </p:sp>
      <p:sp>
        <p:nvSpPr>
          <p:cNvPr id="6148" name="Rectangle 4"/>
          <p:cNvSpPr>
            <a:spLocks noGrp="1" noChangeArrowheads="1"/>
          </p:cNvSpPr>
          <p:nvPr>
            <p:ph type="ftr" sz="quarter" idx="2"/>
          </p:nvPr>
        </p:nvSpPr>
        <p:spPr bwMode="auto">
          <a:xfrm>
            <a:off x="0"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defTabSz="1149350">
              <a:defRPr sz="1500"/>
            </a:lvl1pPr>
          </a:lstStyle>
          <a:p>
            <a:endParaRPr lang="en-US" altLang="zh-CN"/>
          </a:p>
        </p:txBody>
      </p:sp>
      <p:sp>
        <p:nvSpPr>
          <p:cNvPr id="6149" name="Rectangle 5"/>
          <p:cNvSpPr>
            <a:spLocks noGrp="1" noChangeArrowheads="1"/>
          </p:cNvSpPr>
          <p:nvPr>
            <p:ph type="sldNum" sz="quarter" idx="3"/>
          </p:nvPr>
        </p:nvSpPr>
        <p:spPr bwMode="auto">
          <a:xfrm>
            <a:off x="5235575"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algn="r" defTabSz="1149350">
              <a:defRPr sz="1500"/>
            </a:lvl1pPr>
          </a:lstStyle>
          <a:p>
            <a:fld id="{56A6134A-9986-4884-ADAB-C57241D32564}" type="slidenum">
              <a:rPr lang="zh-CN" altLang="en-US"/>
              <a:t>‹#›</a:t>
            </a:fld>
            <a:endParaRPr lang="en-US" altLang="zh-CN"/>
          </a:p>
        </p:txBody>
      </p:sp>
    </p:spTree>
    <p:extLst>
      <p:ext uri="{BB962C8B-B14F-4D97-AF65-F5344CB8AC3E}">
        <p14:creationId xmlns:p14="http://schemas.microsoft.com/office/powerpoint/2010/main" val="9348627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defTabSz="1149350">
              <a:defRPr sz="1500"/>
            </a:lvl1pPr>
          </a:lstStyle>
          <a:p>
            <a:endParaRPr lang="en-US" altLang="zh-CN"/>
          </a:p>
        </p:txBody>
      </p:sp>
      <p:sp>
        <p:nvSpPr>
          <p:cNvPr id="4099" name="Rectangle 3"/>
          <p:cNvSpPr>
            <a:spLocks noGrp="1" noChangeArrowheads="1"/>
          </p:cNvSpPr>
          <p:nvPr>
            <p:ph type="dt" idx="1"/>
          </p:nvPr>
        </p:nvSpPr>
        <p:spPr bwMode="auto">
          <a:xfrm>
            <a:off x="5241925"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algn="r" defTabSz="1149350">
              <a:defRPr sz="1500"/>
            </a:lvl1pPr>
          </a:lstStyle>
          <a:p>
            <a:endParaRPr lang="en-US" altLang="zh-CN"/>
          </a:p>
        </p:txBody>
      </p:sp>
      <p:sp>
        <p:nvSpPr>
          <p:cNvPr id="2052" name="Rectangle 4"/>
          <p:cNvSpPr>
            <a:spLocks noGrp="1" noRot="1" noChangeAspect="1" noChangeArrowheads="1" noTextEdit="1"/>
          </p:cNvSpPr>
          <p:nvPr>
            <p:ph type="sldImg" idx="2"/>
          </p:nvPr>
        </p:nvSpPr>
        <p:spPr bwMode="auto">
          <a:xfrm>
            <a:off x="1582738" y="889000"/>
            <a:ext cx="6059487" cy="454501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US"/>
          </a:p>
        </p:txBody>
      </p:sp>
      <p:sp>
        <p:nvSpPr>
          <p:cNvPr id="4101" name="Rectangle 5"/>
          <p:cNvSpPr>
            <a:spLocks noGrp="1" noChangeArrowheads="1"/>
          </p:cNvSpPr>
          <p:nvPr>
            <p:ph type="body" sz="quarter" idx="3"/>
          </p:nvPr>
        </p:nvSpPr>
        <p:spPr bwMode="auto">
          <a:xfrm>
            <a:off x="1257300" y="5732463"/>
            <a:ext cx="6708775" cy="5335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4102" name="Rectangle 6"/>
          <p:cNvSpPr>
            <a:spLocks noGrp="1" noChangeArrowheads="1"/>
          </p:cNvSpPr>
          <p:nvPr>
            <p:ph type="ftr" sz="quarter" idx="4"/>
          </p:nvPr>
        </p:nvSpPr>
        <p:spPr bwMode="auto">
          <a:xfrm>
            <a:off x="0"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defTabSz="1149350">
              <a:defRPr sz="1500"/>
            </a:lvl1pPr>
          </a:lstStyle>
          <a:p>
            <a:endParaRPr lang="en-US" altLang="zh-CN"/>
          </a:p>
        </p:txBody>
      </p:sp>
      <p:sp>
        <p:nvSpPr>
          <p:cNvPr id="4103" name="Rectangle 7"/>
          <p:cNvSpPr>
            <a:spLocks noGrp="1" noChangeArrowheads="1"/>
          </p:cNvSpPr>
          <p:nvPr>
            <p:ph type="sldNum" sz="quarter" idx="5"/>
          </p:nvPr>
        </p:nvSpPr>
        <p:spPr bwMode="auto">
          <a:xfrm>
            <a:off x="5241925"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algn="r" defTabSz="1149350">
              <a:defRPr sz="1500"/>
            </a:lvl1pPr>
          </a:lstStyle>
          <a:p>
            <a:fld id="{23124DF2-DDA8-402F-81DD-AC1D1E5694AB}" type="slidenum">
              <a:rPr lang="zh-CN" altLang="en-US"/>
              <a:t>‹#›</a:t>
            </a:fld>
            <a:endParaRPr lang="en-US" altLang="zh-CN"/>
          </a:p>
        </p:txBody>
      </p:sp>
    </p:spTree>
    <p:extLst>
      <p:ext uri="{BB962C8B-B14F-4D97-AF65-F5344CB8AC3E}">
        <p14:creationId xmlns:p14="http://schemas.microsoft.com/office/powerpoint/2010/main" val="19040194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sldNum" sz="quarter" idx="5"/>
          </p:nvPr>
        </p:nvSpPr>
        <p:spPr>
          <a:noFill/>
        </p:spPr>
        <p:txBody>
          <a:bodyPr/>
          <a:lstStyle>
            <a:defPPr>
              <a:defRPr kern="1200"/>
            </a:defPPr>
            <a:lvl1pPr defTabSz="1149350">
              <a:defRPr sz="2400">
                <a:solidFill>
                  <a:schemeClr val="tx1"/>
                </a:solidFill>
                <a:latin typeface="Times New Roman" pitchFamily="18" charset="0"/>
              </a:defRPr>
            </a:lvl1pPr>
            <a:lvl2pPr marL="742950" indent="-285750" defTabSz="1149350">
              <a:defRPr sz="2400">
                <a:solidFill>
                  <a:schemeClr val="tx1"/>
                </a:solidFill>
                <a:latin typeface="Times New Roman" pitchFamily="18" charset="0"/>
              </a:defRPr>
            </a:lvl2pPr>
            <a:lvl3pPr marL="1143000" indent="-228600" defTabSz="1149350">
              <a:defRPr sz="2400">
                <a:solidFill>
                  <a:schemeClr val="tx1"/>
                </a:solidFill>
                <a:latin typeface="Times New Roman" pitchFamily="18" charset="0"/>
              </a:defRPr>
            </a:lvl3pPr>
            <a:lvl4pPr marL="1600200" indent="-228600" defTabSz="1149350">
              <a:defRPr sz="2400">
                <a:solidFill>
                  <a:schemeClr val="tx1"/>
                </a:solidFill>
                <a:latin typeface="Times New Roman" pitchFamily="18" charset="0"/>
              </a:defRPr>
            </a:lvl4pPr>
            <a:lvl5pPr marL="2057400" indent="-228600" defTabSz="1149350">
              <a:defRPr sz="2400">
                <a:solidFill>
                  <a:schemeClr val="tx1"/>
                </a:solidFill>
                <a:latin typeface="Times New Roman" pitchFamily="18" charset="0"/>
              </a:defRPr>
            </a:lvl5pPr>
            <a:lvl6pPr marL="2514600" indent="-228600" defTabSz="1149350" eaLnBrk="0" fontAlgn="base" hangingPunct="0">
              <a:spcBef>
                <a:spcPct val="0"/>
              </a:spcBef>
              <a:spcAft>
                <a:spcPct val="0"/>
              </a:spcAft>
              <a:defRPr sz="2400">
                <a:solidFill>
                  <a:schemeClr val="tx1"/>
                </a:solidFill>
                <a:latin typeface="Times New Roman" pitchFamily="18" charset="0"/>
              </a:defRPr>
            </a:lvl6pPr>
            <a:lvl7pPr marL="2971800" indent="-228600" defTabSz="1149350" eaLnBrk="0" fontAlgn="base" hangingPunct="0">
              <a:spcBef>
                <a:spcPct val="0"/>
              </a:spcBef>
              <a:spcAft>
                <a:spcPct val="0"/>
              </a:spcAft>
              <a:defRPr sz="2400">
                <a:solidFill>
                  <a:schemeClr val="tx1"/>
                </a:solidFill>
                <a:latin typeface="Times New Roman" pitchFamily="18" charset="0"/>
              </a:defRPr>
            </a:lvl7pPr>
            <a:lvl8pPr marL="3429000" indent="-228600" defTabSz="1149350" eaLnBrk="0" fontAlgn="base" hangingPunct="0">
              <a:spcBef>
                <a:spcPct val="0"/>
              </a:spcBef>
              <a:spcAft>
                <a:spcPct val="0"/>
              </a:spcAft>
              <a:defRPr sz="2400">
                <a:solidFill>
                  <a:schemeClr val="tx1"/>
                </a:solidFill>
                <a:latin typeface="Times New Roman" pitchFamily="18" charset="0"/>
              </a:defRPr>
            </a:lvl8pPr>
            <a:lvl9pPr marL="3886200" indent="-228600" defTabSz="1149350" eaLnBrk="0" fontAlgn="base" hangingPunct="0">
              <a:spcBef>
                <a:spcPct val="0"/>
              </a:spcBef>
              <a:spcAft>
                <a:spcPct val="0"/>
              </a:spcAft>
              <a:defRPr sz="2400">
                <a:solidFill>
                  <a:schemeClr val="tx1"/>
                </a:solidFill>
                <a:latin typeface="Times New Roman" pitchFamily="18" charset="0"/>
              </a:defRPr>
            </a:lvl9pPr>
          </a:lstStyle>
          <a:p>
            <a:fld id="{D5580D61-8B82-42C3-9A37-58134866DD67}" type="slidenum">
              <a:rPr lang="zh-CN" altLang="en-US" sz="1500"/>
              <a:t>1</a:t>
            </a:fld>
            <a:endParaRPr lang="en-US" altLang="zh-CN" sz="1500"/>
          </a:p>
        </p:txBody>
      </p:sp>
      <p:sp>
        <p:nvSpPr>
          <p:cNvPr id="3075" name="Rectangle 2"/>
          <p:cNvSpPr>
            <a:spLocks noGrp="1" noRot="1" noChangeAspect="1" noChangeArrowheads="1" noTextEdit="1"/>
          </p:cNvSpPr>
          <p:nvPr>
            <p:ph type="sldImg"/>
          </p:nvPr>
        </p:nvSpPr>
        <p:spPr/>
        <p:txBody>
          <a:bodyPr/>
          <a:lstStyle/>
          <a:p>
            <a:endParaRPr lang="en-US"/>
          </a:p>
        </p:txBody>
      </p:sp>
      <p:sp>
        <p:nvSpPr>
          <p:cNvPr id="3076" name="Rectangle 3"/>
          <p:cNvSpPr>
            <a:spLocks noGrp="1" noChangeArrowheads="1"/>
          </p:cNvSpPr>
          <p:nvPr>
            <p:ph type="body" idx="1"/>
          </p:nvPr>
        </p:nvSpPr>
        <p:spPr>
          <a:noFill/>
        </p:spPr>
        <p:txBody>
          <a:bodyPr/>
          <a:lstStyle>
            <a:defPPr>
              <a:defRPr kern="1200"/>
            </a:defP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1C5E-91B1-07B9-1FA7-3449683FDE27}"/>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p>
        </p:txBody>
      </p:sp>
      <p:sp>
        <p:nvSpPr>
          <p:cNvPr id="3" name="Subtitle 2">
            <a:extLst>
              <a:ext uri="{FF2B5EF4-FFF2-40B4-BE49-F238E27FC236}">
                <a16:creationId xmlns:a16="http://schemas.microsoft.com/office/drawing/2014/main" id="{50F1E6E8-16A8-8254-66EE-4D1E7B5166C9}"/>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p>
        </p:txBody>
      </p:sp>
      <p:sp>
        <p:nvSpPr>
          <p:cNvPr id="4" name="Date Placeholder 3">
            <a:extLst>
              <a:ext uri="{FF2B5EF4-FFF2-40B4-BE49-F238E27FC236}">
                <a16:creationId xmlns:a16="http://schemas.microsoft.com/office/drawing/2014/main" id="{5A39279B-EA4C-A314-9978-BDB31D827308}"/>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5" name="Footer Placeholder 4">
            <a:extLst>
              <a:ext uri="{FF2B5EF4-FFF2-40B4-BE49-F238E27FC236}">
                <a16:creationId xmlns:a16="http://schemas.microsoft.com/office/drawing/2014/main" id="{647FBF8C-C827-1ADA-00F0-8B386C3C18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65D8AC-364C-21D9-D0C7-D79022E200D5}"/>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2082079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B3E1-7DF3-D101-B3FC-4D897F6628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569377-AB24-95A8-59F8-CFABE2C9BC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4B1B78-413E-7C99-1D81-43E01AA01A9C}"/>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5" name="Footer Placeholder 4">
            <a:extLst>
              <a:ext uri="{FF2B5EF4-FFF2-40B4-BE49-F238E27FC236}">
                <a16:creationId xmlns:a16="http://schemas.microsoft.com/office/drawing/2014/main" id="{6C0C1569-6C9E-5DBA-41B1-72A21B6FAB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7BDB57-6487-A9B1-9E68-144BEFB43880}"/>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2467265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1130-2B32-6F0B-9BBE-3D61E146C48E}"/>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p>
        </p:txBody>
      </p:sp>
      <p:sp>
        <p:nvSpPr>
          <p:cNvPr id="3" name="Text Placeholder 2">
            <a:extLst>
              <a:ext uri="{FF2B5EF4-FFF2-40B4-BE49-F238E27FC236}">
                <a16:creationId xmlns:a16="http://schemas.microsoft.com/office/drawing/2014/main" id="{C9E2DAE3-9E5B-82DD-4077-CB91185458C1}"/>
              </a:ext>
            </a:extLst>
          </p:cNvPr>
          <p:cNvSpPr>
            <a:spLocks noGrp="1"/>
          </p:cNvSpPr>
          <p:nvPr>
            <p:ph type="body" idx="1"/>
          </p:nvPr>
        </p:nvSpPr>
        <p:spPr>
          <a:xfrm>
            <a:off x="2994660" y="22029425"/>
            <a:ext cx="37856160" cy="7200898"/>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521FC6-206C-EF16-5413-3CCB3F22CF2C}"/>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5" name="Footer Placeholder 4">
            <a:extLst>
              <a:ext uri="{FF2B5EF4-FFF2-40B4-BE49-F238E27FC236}">
                <a16:creationId xmlns:a16="http://schemas.microsoft.com/office/drawing/2014/main" id="{F53AEB53-5D03-22DB-8C3B-40F85DA824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79AB8B-BE41-64BA-A2DF-9148B3A1C3B7}"/>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3555548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13ED-DA2A-AD09-D189-AE0463C66D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13F435-AF4E-8B8E-2054-2FF2F5F4232E}"/>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ECDEF80-BE81-6F58-B27B-EB18FD532A22}"/>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EF86D6E-8A47-87F3-D391-999CB038941E}"/>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6" name="Footer Placeholder 5">
            <a:extLst>
              <a:ext uri="{FF2B5EF4-FFF2-40B4-BE49-F238E27FC236}">
                <a16:creationId xmlns:a16="http://schemas.microsoft.com/office/drawing/2014/main" id="{70505866-BD95-AF96-FEB0-6F89E23876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24CAD5-8D3B-BC27-475F-1562BF36358E}"/>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3876047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799CD-149A-AB9A-923C-758F6BD625A8}"/>
              </a:ext>
            </a:extLst>
          </p:cNvPr>
          <p:cNvSpPr>
            <a:spLocks noGrp="1"/>
          </p:cNvSpPr>
          <p:nvPr>
            <p:ph type="title"/>
          </p:nvPr>
        </p:nvSpPr>
        <p:spPr>
          <a:xfrm>
            <a:off x="3023237" y="1752603"/>
            <a:ext cx="37856160" cy="6362702"/>
          </a:xfrm>
        </p:spPr>
        <p:txBody>
          <a:bodyPr/>
          <a:lstStyle/>
          <a:p>
            <a:r>
              <a:rPr lang="en-US"/>
              <a:t>Click to edit Master title style</a:t>
            </a:r>
          </a:p>
        </p:txBody>
      </p:sp>
      <p:sp>
        <p:nvSpPr>
          <p:cNvPr id="3" name="Text Placeholder 2">
            <a:extLst>
              <a:ext uri="{FF2B5EF4-FFF2-40B4-BE49-F238E27FC236}">
                <a16:creationId xmlns:a16="http://schemas.microsoft.com/office/drawing/2014/main" id="{E89BEE47-C5FF-005F-CB4E-9D1C7CA51310}"/>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30E0A223-6E58-03A1-64BC-6D65B4BA8A93}"/>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005F094-4AEF-C490-8382-5672559A84E6}"/>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2D52DA85-9E99-49F1-9F25-57C2B0B2AC37}"/>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3B9658-2754-832C-FEBB-F112AFEAC4F4}"/>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8" name="Footer Placeholder 7">
            <a:extLst>
              <a:ext uri="{FF2B5EF4-FFF2-40B4-BE49-F238E27FC236}">
                <a16:creationId xmlns:a16="http://schemas.microsoft.com/office/drawing/2014/main" id="{2BB6D535-DE23-A823-5D20-8C4D4962E68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F3D6FF-262A-3362-90B2-66171D54CBE9}"/>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1686627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AA1D-7A6F-B74D-7FFF-1F5DB5A29E8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5E45769-DF6B-79A8-A00F-EB4C79848924}"/>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4" name="Footer Placeholder 3">
            <a:extLst>
              <a:ext uri="{FF2B5EF4-FFF2-40B4-BE49-F238E27FC236}">
                <a16:creationId xmlns:a16="http://schemas.microsoft.com/office/drawing/2014/main" id="{EC1C653E-4419-5F86-293E-6DA12B06C9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0CE8D2-CF00-6874-DEFD-6B5538025428}"/>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3922306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19654D-651F-A365-348C-12441A728D02}"/>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3" name="Footer Placeholder 2">
            <a:extLst>
              <a:ext uri="{FF2B5EF4-FFF2-40B4-BE49-F238E27FC236}">
                <a16:creationId xmlns:a16="http://schemas.microsoft.com/office/drawing/2014/main" id="{4BEA08DF-7311-4E6D-BABC-9E93D9AEE4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B74362-ABCA-E6E3-C12B-F22F201C046E}"/>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50008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E7652-C677-B3BC-AFFC-B435E6ED45E5}"/>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p>
        </p:txBody>
      </p:sp>
      <p:sp>
        <p:nvSpPr>
          <p:cNvPr id="3" name="Content Placeholder 2">
            <a:extLst>
              <a:ext uri="{FF2B5EF4-FFF2-40B4-BE49-F238E27FC236}">
                <a16:creationId xmlns:a16="http://schemas.microsoft.com/office/drawing/2014/main" id="{7A5BD343-1FB5-2944-2747-EFB5D64B98A3}"/>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CDC992-A5BD-698D-D60A-C24AFEF5BD49}"/>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7B0B865A-4D4D-70B5-A028-63A22D5699C9}"/>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6" name="Footer Placeholder 5">
            <a:extLst>
              <a:ext uri="{FF2B5EF4-FFF2-40B4-BE49-F238E27FC236}">
                <a16:creationId xmlns:a16="http://schemas.microsoft.com/office/drawing/2014/main" id="{272FBC42-1E02-7686-6567-3C47442E43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70BA7E-15DB-84FC-1F02-351185FD0C81}"/>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4143963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AABAE-3A56-B290-0791-CB4B2A54B24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p>
        </p:txBody>
      </p:sp>
      <p:sp>
        <p:nvSpPr>
          <p:cNvPr id="3" name="Picture Placeholder 2">
            <a:extLst>
              <a:ext uri="{FF2B5EF4-FFF2-40B4-BE49-F238E27FC236}">
                <a16:creationId xmlns:a16="http://schemas.microsoft.com/office/drawing/2014/main" id="{55EEF387-CA4B-1B6F-C44D-CD58CDBB6503}"/>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US"/>
          </a:p>
        </p:txBody>
      </p:sp>
      <p:sp>
        <p:nvSpPr>
          <p:cNvPr id="4" name="Text Placeholder 3">
            <a:extLst>
              <a:ext uri="{FF2B5EF4-FFF2-40B4-BE49-F238E27FC236}">
                <a16:creationId xmlns:a16="http://schemas.microsoft.com/office/drawing/2014/main" id="{A62FB1EB-64A9-BE05-36CF-A18488843969}"/>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651CB7C2-3987-5562-EDEB-50C9314652D3}"/>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6" name="Footer Placeholder 5">
            <a:extLst>
              <a:ext uri="{FF2B5EF4-FFF2-40B4-BE49-F238E27FC236}">
                <a16:creationId xmlns:a16="http://schemas.microsoft.com/office/drawing/2014/main" id="{C7C57B9D-1F05-1866-546C-E3DDBBDF0D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4F5512-1296-486D-4262-F33388B48418}"/>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405270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F33E1-0F99-0D58-7305-5FCB3028ABA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DD3205A-8E33-E526-4CD1-93FE2B0906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B2EAE5-E20E-2AD0-3527-8101F296CB2B}"/>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5" name="Footer Placeholder 4">
            <a:extLst>
              <a:ext uri="{FF2B5EF4-FFF2-40B4-BE49-F238E27FC236}">
                <a16:creationId xmlns:a16="http://schemas.microsoft.com/office/drawing/2014/main" id="{4B1C8C0C-4866-B695-1258-37CB6A8D8A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80BAEE-FA12-90BB-B5EB-AAC77FA13639}"/>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152397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F4FCF6-EFFB-1513-D72E-AEC4E9C376B1}"/>
              </a:ext>
            </a:extLst>
          </p:cNvPr>
          <p:cNvSpPr>
            <a:spLocks noGrp="1"/>
          </p:cNvSpPr>
          <p:nvPr>
            <p:ph type="title" orient="vert"/>
          </p:nvPr>
        </p:nvSpPr>
        <p:spPr>
          <a:xfrm>
            <a:off x="31409640" y="1752600"/>
            <a:ext cx="9464040" cy="2789682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78AF7E3-7B3F-E9E9-9C65-C042189D2B33}"/>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D96788-FEE7-C4D5-51A8-09D68DC9883C}"/>
              </a:ext>
            </a:extLst>
          </p:cNvPr>
          <p:cNvSpPr>
            <a:spLocks noGrp="1"/>
          </p:cNvSpPr>
          <p:nvPr>
            <p:ph type="dt" sz="half" idx="10"/>
          </p:nvPr>
        </p:nvSpPr>
        <p:spPr/>
        <p:txBody>
          <a:bodyPr/>
          <a:lstStyle/>
          <a:p>
            <a:fld id="{AF5AEA7A-6BEA-474A-9017-DA3B42B12042}" type="datetimeFigureOut">
              <a:rPr lang="en-US" smtClean="0"/>
              <a:t>3/4/2026</a:t>
            </a:fld>
            <a:endParaRPr lang="en-US"/>
          </a:p>
        </p:txBody>
      </p:sp>
      <p:sp>
        <p:nvSpPr>
          <p:cNvPr id="5" name="Footer Placeholder 4">
            <a:extLst>
              <a:ext uri="{FF2B5EF4-FFF2-40B4-BE49-F238E27FC236}">
                <a16:creationId xmlns:a16="http://schemas.microsoft.com/office/drawing/2014/main" id="{952CC2C8-1A1B-4430-2A73-DD1D0330FA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8A0056-AA6D-EFF2-55B8-1EEFEA15A648}"/>
              </a:ext>
            </a:extLst>
          </p:cNvPr>
          <p:cNvSpPr>
            <a:spLocks noGrp="1"/>
          </p:cNvSpPr>
          <p:nvPr>
            <p:ph type="sldNum" sz="quarter" idx="12"/>
          </p:nvPr>
        </p:nvSpPr>
        <p:spPr/>
        <p:txBody>
          <a:bodyPr/>
          <a:lstStyle/>
          <a:p>
            <a:fld id="{CDEF3E87-4DA1-452A-91B5-80B7676B51AF}" type="slidenum">
              <a:rPr lang="en-US" smtClean="0"/>
              <a:t>‹#›</a:t>
            </a:fld>
            <a:endParaRPr lang="en-US"/>
          </a:p>
        </p:txBody>
      </p:sp>
    </p:spTree>
    <p:extLst>
      <p:ext uri="{BB962C8B-B14F-4D97-AF65-F5344CB8AC3E}">
        <p14:creationId xmlns:p14="http://schemas.microsoft.com/office/powerpoint/2010/main" val="3209683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03DFBD-3A28-5910-F273-427956B27F94}"/>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92394BE-B87E-CB2F-8B59-68EDC8F746C7}"/>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92F7FA-6CCF-5EC8-7C79-C147AB93D8AE}"/>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75000"/>
                  </a:schemeClr>
                </a:solidFill>
              </a:defRPr>
            </a:lvl1pPr>
          </a:lstStyle>
          <a:p>
            <a:fld id="{AF5AEA7A-6BEA-474A-9017-DA3B42B12042}" type="datetimeFigureOut">
              <a:rPr lang="en-US" smtClean="0"/>
              <a:t>3/4/2026</a:t>
            </a:fld>
            <a:endParaRPr lang="en-US"/>
          </a:p>
        </p:txBody>
      </p:sp>
      <p:sp>
        <p:nvSpPr>
          <p:cNvPr id="5" name="Footer Placeholder 4">
            <a:extLst>
              <a:ext uri="{FF2B5EF4-FFF2-40B4-BE49-F238E27FC236}">
                <a16:creationId xmlns:a16="http://schemas.microsoft.com/office/drawing/2014/main" id="{88B0B092-8EEB-BB3E-B93D-ECADC00BD278}"/>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8D4C38C-CC81-CBC3-13ED-9A293CBDD808}"/>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75000"/>
                  </a:schemeClr>
                </a:solidFill>
              </a:defRPr>
            </a:lvl1pPr>
          </a:lstStyle>
          <a:p>
            <a:fld id="{CDEF3E87-4DA1-452A-91B5-80B7676B51AF}" type="slidenum">
              <a:rPr lang="en-US" smtClean="0"/>
              <a:t>‹#›</a:t>
            </a:fld>
            <a:endParaRPr lang="en-US"/>
          </a:p>
        </p:txBody>
      </p:sp>
    </p:spTree>
    <p:extLst>
      <p:ext uri="{BB962C8B-B14F-4D97-AF65-F5344CB8AC3E}">
        <p14:creationId xmlns:p14="http://schemas.microsoft.com/office/powerpoint/2010/main" val="26564139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image" Target="../media/image1.jpeg" /><Relationship Id="rId7"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solidFill>
          <a:srgbClr val="2D3C50"/>
        </a:solidFill>
        <a:effectLst/>
      </p:bgPr>
    </p:bg>
    <p:spTree>
      <p:nvGrpSpPr>
        <p:cNvPr id="1" name=""/>
        <p:cNvGrpSpPr/>
        <p:nvPr/>
      </p:nvGrpSpPr>
      <p:grpSpPr>
        <a:xfrm>
          <a:off x="0" y="0"/>
          <a:ext cx="0" cy="0"/>
          <a:chOff x="0" y="0"/>
          <a:chExt cx="0" cy="0"/>
        </a:xfrm>
      </p:grpSpPr>
      <p:sp>
        <p:nvSpPr>
          <p:cNvPr id="28" name="Text Box 241"/>
          <p:cNvSpPr txBox="1">
            <a:spLocks noChangeArrowheads="1"/>
          </p:cNvSpPr>
          <p:nvPr/>
        </p:nvSpPr>
        <p:spPr bwMode="auto">
          <a:xfrm>
            <a:off x="0" y="76201"/>
            <a:ext cx="43891200" cy="4349910"/>
          </a:xfrm>
          <a:prstGeom prst="snip2DiagRect">
            <a:avLst/>
          </a:prstGeom>
          <a:solidFill>
            <a:schemeClr val="accent4">
              <a:lumMod val="40000"/>
              <a:lumOff val="60000"/>
            </a:schemeClr>
          </a:solidFill>
          <a:ln w="25400">
            <a:solidFill>
              <a:schemeClr val="accent4">
                <a:lumMod val="40000"/>
                <a:lumOff val="60000"/>
              </a:schemeClr>
            </a:solidFill>
            <a:miter lim="800000"/>
          </a:ln>
        </p:spPr>
        <p:txBody>
          <a:bodyPr lIns="61170" tIns="30584" rIns="61170" bIns="30584" anchor="ctr"/>
          <a:lstStyle>
            <a:defPPr>
              <a:defRPr kern="1200"/>
            </a:defPPr>
            <a:lvl1pPr defTabSz="612775">
              <a:defRPr sz="2400">
                <a:solidFill>
                  <a:schemeClr val="tx1"/>
                </a:solidFill>
                <a:latin typeface="Times New Roman" pitchFamily="18" charset="0"/>
              </a:defRPr>
            </a:lvl1pPr>
            <a:lvl2pPr marL="742950" indent="-285750" defTabSz="612775">
              <a:defRPr sz="2400">
                <a:solidFill>
                  <a:schemeClr val="tx1"/>
                </a:solidFill>
                <a:latin typeface="Times New Roman" pitchFamily="18" charset="0"/>
              </a:defRPr>
            </a:lvl2pPr>
            <a:lvl3pPr marL="1143000" indent="-228600" defTabSz="612775">
              <a:defRPr sz="2400">
                <a:solidFill>
                  <a:schemeClr val="tx1"/>
                </a:solidFill>
                <a:latin typeface="Times New Roman" pitchFamily="18" charset="0"/>
              </a:defRPr>
            </a:lvl3pPr>
            <a:lvl4pPr marL="1600200" indent="-228600" defTabSz="612775">
              <a:defRPr sz="2400">
                <a:solidFill>
                  <a:schemeClr val="tx1"/>
                </a:solidFill>
                <a:latin typeface="Times New Roman" pitchFamily="18" charset="0"/>
              </a:defRPr>
            </a:lvl4pPr>
            <a:lvl5pPr marL="2057400" indent="-228600" defTabSz="612775">
              <a:defRPr sz="2400">
                <a:solidFill>
                  <a:schemeClr val="tx1"/>
                </a:solidFill>
                <a:latin typeface="Times New Roman" pitchFamily="18" charset="0"/>
              </a:defRPr>
            </a:lvl5pPr>
            <a:lvl6pPr marL="2514600" indent="-228600" defTabSz="612775" eaLnBrk="0" fontAlgn="base" hangingPunct="0">
              <a:spcBef>
                <a:spcPct val="0"/>
              </a:spcBef>
              <a:spcAft>
                <a:spcPct val="0"/>
              </a:spcAft>
              <a:defRPr sz="2400">
                <a:solidFill>
                  <a:schemeClr val="tx1"/>
                </a:solidFill>
                <a:latin typeface="Times New Roman" pitchFamily="18" charset="0"/>
              </a:defRPr>
            </a:lvl6pPr>
            <a:lvl7pPr marL="2971800" indent="-228600" defTabSz="612775" eaLnBrk="0" fontAlgn="base" hangingPunct="0">
              <a:spcBef>
                <a:spcPct val="0"/>
              </a:spcBef>
              <a:spcAft>
                <a:spcPct val="0"/>
              </a:spcAft>
              <a:defRPr sz="2400">
                <a:solidFill>
                  <a:schemeClr val="tx1"/>
                </a:solidFill>
                <a:latin typeface="Times New Roman" pitchFamily="18" charset="0"/>
              </a:defRPr>
            </a:lvl7pPr>
            <a:lvl8pPr marL="3429000" indent="-228600" defTabSz="612775" eaLnBrk="0" fontAlgn="base" hangingPunct="0">
              <a:spcBef>
                <a:spcPct val="0"/>
              </a:spcBef>
              <a:spcAft>
                <a:spcPct val="0"/>
              </a:spcAft>
              <a:defRPr sz="2400">
                <a:solidFill>
                  <a:schemeClr val="tx1"/>
                </a:solidFill>
                <a:latin typeface="Times New Roman" pitchFamily="18" charset="0"/>
              </a:defRPr>
            </a:lvl8pPr>
            <a:lvl9pPr marL="3886200" indent="-228600" defTabSz="612775" eaLnBrk="0" fontAlgn="base" hangingPunct="0">
              <a:spcBef>
                <a:spcPct val="0"/>
              </a:spcBef>
              <a:spcAft>
                <a:spcPct val="0"/>
              </a:spcAft>
              <a:defRPr sz="2400">
                <a:solidFill>
                  <a:schemeClr val="tx1"/>
                </a:solidFill>
                <a:latin typeface="Times New Roman" pitchFamily="18" charset="0"/>
              </a:defRPr>
            </a:lvl9pPr>
          </a:lstStyle>
          <a:p>
            <a:pPr algn="ctr"/>
            <a:endParaRPr lang="en-US" altLang="zh-CN" sz="4200" b="1" i="1" u="sng">
              <a:latin typeface="Arial"/>
              <a:ea typeface="SimSun" pitchFamily="2" charset="-122"/>
            </a:endParaRPr>
          </a:p>
        </p:txBody>
      </p:sp>
      <p:sp>
        <p:nvSpPr>
          <p:cNvPr id="70" name="Text Placeholder 5">
            <a:extLst>
              <a:ext uri="{FF2B5EF4-FFF2-40B4-BE49-F238E27FC236}">
                <a16:creationId xmlns:a16="http://schemas.microsoft.com/office/drawing/2014/main" id="{425621FB-070F-446E-BA36-4A66EBF8DEF2}"/>
              </a:ext>
            </a:extLst>
          </p:cNvPr>
          <p:cNvSpPr txBox="1"/>
          <p:nvPr/>
        </p:nvSpPr>
        <p:spPr>
          <a:xfrm>
            <a:off x="3657600" y="997932"/>
            <a:ext cx="36576000" cy="2937440"/>
          </a:xfrm>
          <a:prstGeom prst="rect">
            <a:avLst/>
          </a:prstGeom>
          <a:solidFill>
            <a:schemeClr val="accent4">
              <a:lumMod val="40000"/>
              <a:lumOff val="60000"/>
            </a:schemeClr>
          </a:solidFill>
          <a:ln>
            <a:solidFill>
              <a:schemeClr val="accent4">
                <a:lumMod val="40000"/>
                <a:lumOff val="60000"/>
              </a:schemeClr>
            </a:solidFill>
          </a:ln>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3761086">
              <a:spcBef>
                <a:spcPts val="0"/>
              </a:spcBef>
              <a:defRPr/>
            </a:pPr>
            <a:r>
              <a:rPr lang="en-US" sz="8000" b="1" dirty="0" err="1">
                <a:solidFill>
                  <a:schemeClr val="tx1"/>
                </a:solidFill>
                <a:effectLst/>
                <a:latin typeface="+mn-lt"/>
              </a:rPr>
              <a:t>MindMate</a:t>
            </a:r>
            <a:r>
              <a:rPr lang="en-US" sz="8000" b="1" dirty="0">
                <a:solidFill>
                  <a:schemeClr val="tx1"/>
                </a:solidFill>
                <a:effectLst/>
                <a:latin typeface="+mn-lt"/>
              </a:rPr>
              <a:t> AR: Using Augmented Reality to Reduce Anxiety in University Students</a:t>
            </a:r>
          </a:p>
          <a:p>
            <a:pPr algn="ctr" defTabSz="3761086">
              <a:spcBef>
                <a:spcPts val="0"/>
              </a:spcBef>
              <a:defRPr/>
            </a:pPr>
            <a:r>
              <a:rPr lang="en-US" sz="4400" b="1" dirty="0">
                <a:solidFill>
                  <a:schemeClr val="tx1"/>
                </a:solidFill>
                <a:latin typeface="+mn-lt"/>
              </a:rPr>
              <a:t>Student ID: 2511937 </a:t>
            </a:r>
            <a:br>
              <a:rPr lang="en-US" sz="4400" b="1" dirty="0">
                <a:solidFill>
                  <a:schemeClr val="tx1"/>
                </a:solidFill>
                <a:latin typeface="+mn-lt"/>
              </a:rPr>
            </a:br>
            <a:r>
              <a:rPr lang="en-US" sz="4400" b="1" dirty="0">
                <a:solidFill>
                  <a:schemeClr val="tx1"/>
                </a:solidFill>
                <a:latin typeface="+mn-lt"/>
              </a:rPr>
              <a:t>Module: Population  Health and Digital and Health Promotion </a:t>
            </a:r>
            <a:br>
              <a:rPr lang="en-US" sz="4400" b="1" dirty="0">
                <a:solidFill>
                  <a:schemeClr val="tx1"/>
                </a:solidFill>
                <a:latin typeface="+mn-lt"/>
              </a:rPr>
            </a:br>
            <a:r>
              <a:rPr lang="en-US" sz="4400" b="1" dirty="0">
                <a:solidFill>
                  <a:schemeClr val="tx1"/>
                </a:solidFill>
                <a:latin typeface="+mn-lt"/>
              </a:rPr>
              <a:t>Module code: LCHS7009</a:t>
            </a:r>
            <a:endParaRPr lang="en-US" sz="4400" b="1" dirty="0">
              <a:solidFill>
                <a:schemeClr val="tx1"/>
              </a:solidFill>
              <a:effectLst/>
              <a:latin typeface="+mn-lt"/>
            </a:endParaRPr>
          </a:p>
        </p:txBody>
      </p:sp>
      <p:sp>
        <p:nvSpPr>
          <p:cNvPr id="75" name="Rectangle 74">
            <a:extLst>
              <a:ext uri="{FF2B5EF4-FFF2-40B4-BE49-F238E27FC236}">
                <a16:creationId xmlns:a16="http://schemas.microsoft.com/office/drawing/2014/main" id="{C24D4BC5-5256-4C2E-B3FB-87EA69B63AF3}"/>
              </a:ext>
            </a:extLst>
          </p:cNvPr>
          <p:cNvSpPr/>
          <p:nvPr/>
        </p:nvSpPr>
        <p:spPr>
          <a:xfrm>
            <a:off x="380998" y="5486400"/>
            <a:ext cx="10622985" cy="270509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latin typeface="+mj-lt"/>
            </a:endParaRPr>
          </a:p>
        </p:txBody>
      </p:sp>
      <p:sp>
        <p:nvSpPr>
          <p:cNvPr id="74" name="Rectangle 10">
            <a:extLst>
              <a:ext uri="{FF2B5EF4-FFF2-40B4-BE49-F238E27FC236}">
                <a16:creationId xmlns:a16="http://schemas.microsoft.com/office/drawing/2014/main" id="{4EDA12B6-07B5-44F9-8F8B-E1BE66469DB6}"/>
              </a:ext>
            </a:extLst>
          </p:cNvPr>
          <p:cNvSpPr>
            <a:spLocks noChangeArrowheads="1"/>
          </p:cNvSpPr>
          <p:nvPr/>
        </p:nvSpPr>
        <p:spPr bwMode="auto">
          <a:xfrm>
            <a:off x="367841" y="4536899"/>
            <a:ext cx="10636142" cy="873301"/>
          </a:xfrm>
          <a:prstGeom prst="snipRoundRect">
            <a:avLst>
              <a:gd name="adj1" fmla="val 0"/>
              <a:gd name="adj2" fmla="val 50000"/>
            </a:avLst>
          </a:prstGeom>
          <a:solidFill>
            <a:schemeClr val="accent2">
              <a:lumMod val="40000"/>
              <a:lumOff val="60000"/>
            </a:schemeClr>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Quattrocento" panose="02020802030000000404" pitchFamily="18" charset="0"/>
              </a:rPr>
              <a:t>Background</a:t>
            </a:r>
          </a:p>
        </p:txBody>
      </p:sp>
      <p:sp>
        <p:nvSpPr>
          <p:cNvPr id="79" name="Rectangle 78">
            <a:extLst>
              <a:ext uri="{FF2B5EF4-FFF2-40B4-BE49-F238E27FC236}">
                <a16:creationId xmlns:a16="http://schemas.microsoft.com/office/drawing/2014/main" id="{0F831EE1-8866-4A3E-8CAB-8624A11FF145}"/>
              </a:ext>
            </a:extLst>
          </p:cNvPr>
          <p:cNvSpPr/>
          <p:nvPr/>
        </p:nvSpPr>
        <p:spPr>
          <a:xfrm>
            <a:off x="11131749" y="5562600"/>
            <a:ext cx="10405498" cy="269747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latin typeface="+mj-lt"/>
            </a:endParaRPr>
          </a:p>
        </p:txBody>
      </p:sp>
      <p:sp>
        <p:nvSpPr>
          <p:cNvPr id="81" name="Rectangle 10">
            <a:extLst>
              <a:ext uri="{FF2B5EF4-FFF2-40B4-BE49-F238E27FC236}">
                <a16:creationId xmlns:a16="http://schemas.microsoft.com/office/drawing/2014/main" id="{868B6862-5CC5-4906-AC03-EA9661AD1346}"/>
              </a:ext>
            </a:extLst>
          </p:cNvPr>
          <p:cNvSpPr>
            <a:spLocks noChangeArrowheads="1"/>
          </p:cNvSpPr>
          <p:nvPr/>
        </p:nvSpPr>
        <p:spPr bwMode="auto">
          <a:xfrm>
            <a:off x="11201399" y="4572000"/>
            <a:ext cx="10335847" cy="771509"/>
          </a:xfrm>
          <a:prstGeom prst="snipRoundRect">
            <a:avLst>
              <a:gd name="adj1" fmla="val 0"/>
              <a:gd name="adj2" fmla="val 50000"/>
            </a:avLst>
          </a:prstGeom>
          <a:solidFill>
            <a:srgbClr val="664F93"/>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Quattrocento" panose="02020802030000000404" pitchFamily="18" charset="0"/>
              </a:rPr>
              <a:t>Health Promotion Values and Principles</a:t>
            </a:r>
          </a:p>
        </p:txBody>
      </p:sp>
      <p:sp>
        <p:nvSpPr>
          <p:cNvPr id="82" name="Rectangle 81">
            <a:extLst>
              <a:ext uri="{FF2B5EF4-FFF2-40B4-BE49-F238E27FC236}">
                <a16:creationId xmlns:a16="http://schemas.microsoft.com/office/drawing/2014/main" id="{D026A6A3-D6D2-4951-8B04-EF51015D25DB}"/>
              </a:ext>
            </a:extLst>
          </p:cNvPr>
          <p:cNvSpPr/>
          <p:nvPr/>
        </p:nvSpPr>
        <p:spPr>
          <a:xfrm>
            <a:off x="21643284" y="4572000"/>
            <a:ext cx="11394690" cy="279653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latin typeface="+mj-lt"/>
            </a:endParaRPr>
          </a:p>
        </p:txBody>
      </p:sp>
      <p:sp>
        <p:nvSpPr>
          <p:cNvPr id="85" name="Rectangle 84">
            <a:extLst>
              <a:ext uri="{FF2B5EF4-FFF2-40B4-BE49-F238E27FC236}">
                <a16:creationId xmlns:a16="http://schemas.microsoft.com/office/drawing/2014/main" id="{19BFD724-D51D-4DD6-A93A-40ABEA405C90}"/>
              </a:ext>
            </a:extLst>
          </p:cNvPr>
          <p:cNvSpPr/>
          <p:nvPr/>
        </p:nvSpPr>
        <p:spPr>
          <a:xfrm>
            <a:off x="33110534" y="5751008"/>
            <a:ext cx="10566741" cy="267863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latin typeface="+mj-lt"/>
            </a:endParaRPr>
          </a:p>
        </p:txBody>
      </p:sp>
      <p:sp>
        <p:nvSpPr>
          <p:cNvPr id="87" name="Rectangle 10">
            <a:extLst>
              <a:ext uri="{FF2B5EF4-FFF2-40B4-BE49-F238E27FC236}">
                <a16:creationId xmlns:a16="http://schemas.microsoft.com/office/drawing/2014/main" id="{0BE282AE-183A-4D49-B152-23A5A101BEA6}"/>
              </a:ext>
            </a:extLst>
          </p:cNvPr>
          <p:cNvSpPr>
            <a:spLocks noChangeArrowheads="1"/>
          </p:cNvSpPr>
          <p:nvPr/>
        </p:nvSpPr>
        <p:spPr bwMode="auto">
          <a:xfrm>
            <a:off x="21719939" y="23072945"/>
            <a:ext cx="11394690" cy="777655"/>
          </a:xfrm>
          <a:prstGeom prst="snipRoundRect">
            <a:avLst>
              <a:gd name="adj1" fmla="val 0"/>
              <a:gd name="adj2" fmla="val 50000"/>
            </a:avLst>
          </a:prstGeom>
          <a:solidFill>
            <a:srgbClr val="3684A0"/>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mn-lt"/>
              </a:rPr>
              <a:t>Expected Outcomes</a:t>
            </a:r>
            <a:endParaRPr lang="en-US" sz="3600" b="1" dirty="0">
              <a:solidFill>
                <a:schemeClr val="bg1"/>
              </a:solidFill>
              <a:effectLst/>
              <a:latin typeface="Quattrocento" panose="02020802030000000404" pitchFamily="18" charset="0"/>
            </a:endParaRPr>
          </a:p>
        </p:txBody>
      </p:sp>
      <p:sp>
        <p:nvSpPr>
          <p:cNvPr id="93" name="Rectangle 10">
            <a:extLst>
              <a:ext uri="{FF2B5EF4-FFF2-40B4-BE49-F238E27FC236}">
                <a16:creationId xmlns:a16="http://schemas.microsoft.com/office/drawing/2014/main" id="{5EDC1F28-88BB-4DAD-9112-B4904B4A7E46}"/>
              </a:ext>
            </a:extLst>
          </p:cNvPr>
          <p:cNvSpPr>
            <a:spLocks noChangeArrowheads="1"/>
          </p:cNvSpPr>
          <p:nvPr/>
        </p:nvSpPr>
        <p:spPr bwMode="auto">
          <a:xfrm>
            <a:off x="33299400" y="19624499"/>
            <a:ext cx="10058400" cy="873301"/>
          </a:xfrm>
          <a:prstGeom prst="snipRoundRect">
            <a:avLst>
              <a:gd name="adj1" fmla="val 0"/>
              <a:gd name="adj2" fmla="val 46622"/>
            </a:avLst>
          </a:prstGeom>
          <a:solidFill>
            <a:schemeClr val="accent2">
              <a:lumMod val="40000"/>
              <a:lumOff val="60000"/>
            </a:schemeClr>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Quattrocento" panose="02020802030000000404" pitchFamily="18" charset="0"/>
              </a:rPr>
              <a:t>References </a:t>
            </a:r>
          </a:p>
        </p:txBody>
      </p:sp>
      <p:sp>
        <p:nvSpPr>
          <p:cNvPr id="43" name="Rectangle 10">
            <a:extLst>
              <a:ext uri="{FF2B5EF4-FFF2-40B4-BE49-F238E27FC236}">
                <a16:creationId xmlns:a16="http://schemas.microsoft.com/office/drawing/2014/main" id="{BC4E8177-8D22-1737-B1DF-4D8D5822A7A6}"/>
              </a:ext>
            </a:extLst>
          </p:cNvPr>
          <p:cNvSpPr>
            <a:spLocks noChangeArrowheads="1"/>
          </p:cNvSpPr>
          <p:nvPr/>
        </p:nvSpPr>
        <p:spPr bwMode="auto">
          <a:xfrm>
            <a:off x="33140781" y="4613098"/>
            <a:ext cx="10566741" cy="949502"/>
          </a:xfrm>
          <a:prstGeom prst="snipRoundRect">
            <a:avLst>
              <a:gd name="adj1" fmla="val 0"/>
              <a:gd name="adj2" fmla="val 50000"/>
            </a:avLst>
          </a:prstGeom>
          <a:solidFill>
            <a:srgbClr val="664F93"/>
          </a:solidFill>
          <a:ln w="12700">
            <a:noFill/>
            <a:miter lim="800000"/>
          </a:ln>
        </p:spPr>
        <p:txBody>
          <a:bodyPr wrap="none" lIns="274320" tIns="73152" rIns="274320" bIns="68563" anchor="ctr" anchorCtr="0"/>
          <a:lstStyle>
            <a:defPPr>
              <a:defRPr kern="1200"/>
            </a:defPPr>
          </a:lstStyle>
          <a:p>
            <a:pPr defTabSz="4702588">
              <a:defRPr/>
            </a:pPr>
            <a:r>
              <a:rPr lang="en-US" sz="3600" b="1" dirty="0">
                <a:solidFill>
                  <a:schemeClr val="bg1"/>
                </a:solidFill>
                <a:effectLst/>
                <a:latin typeface="Quattrocento" panose="02020802030000000404" pitchFamily="18" charset="0"/>
              </a:rPr>
              <a:t>Conclusion</a:t>
            </a:r>
          </a:p>
        </p:txBody>
      </p:sp>
      <p:sp>
        <p:nvSpPr>
          <p:cNvPr id="6" name="TextBox 5"/>
          <p:cNvSpPr txBox="1"/>
          <p:nvPr/>
        </p:nvSpPr>
        <p:spPr>
          <a:xfrm>
            <a:off x="21818652" y="24132123"/>
            <a:ext cx="11229555" cy="8710077"/>
          </a:xfrm>
          <a:prstGeom prst="rect">
            <a:avLst/>
          </a:prstGeom>
          <a:noFill/>
        </p:spPr>
        <p:txBody>
          <a:bodyPr wrap="square" rtlCol="0">
            <a:spAutoFit/>
          </a:bodyPr>
          <a:lstStyle/>
          <a:p>
            <a:pPr algn="just"/>
            <a:r>
              <a:rPr lang="en-US" sz="2800" b="1" dirty="0">
                <a:effectLst/>
                <a:latin typeface="Times New Roman" panose="02020603050405020304" pitchFamily="18" charset="0"/>
                <a:cs typeface="Times New Roman" panose="02020603050405020304" pitchFamily="18" charset="0"/>
              </a:rPr>
              <a:t>Primary Outcomes</a:t>
            </a:r>
          </a:p>
          <a:p>
            <a:pPr algn="just"/>
            <a:r>
              <a:rPr lang="en-US" sz="2800" dirty="0">
                <a:effectLst/>
                <a:latin typeface="Times New Roman" panose="02020603050405020304" pitchFamily="18" charset="0"/>
                <a:cs typeface="Times New Roman" panose="02020603050405020304" pitchFamily="18" charset="0"/>
              </a:rPr>
              <a:t>It is anticipated that </a:t>
            </a: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will result in the alleviation of anxiety symptoms in university students, which will be obtained through the self-managed use of AR exercises (Zhan et al., 2026). SDT makes sure that the students are intrinsically motivated to practice coping strategies, which will help with the long-term adherence (Ryan &amp; Deci, 2024).</a:t>
            </a:r>
          </a:p>
          <a:p>
            <a:pPr algn="just"/>
            <a:r>
              <a:rPr lang="en-US" sz="2800" b="1" dirty="0">
                <a:effectLst/>
                <a:latin typeface="Times New Roman" panose="02020603050405020304" pitchFamily="18" charset="0"/>
                <a:cs typeface="Times New Roman" panose="02020603050405020304" pitchFamily="18" charset="0"/>
              </a:rPr>
              <a:t>Secondary Outcomes</a:t>
            </a:r>
          </a:p>
          <a:p>
            <a:pPr algn="just"/>
            <a:r>
              <a:rPr lang="en-US" sz="2800" dirty="0">
                <a:effectLst/>
                <a:latin typeface="Times New Roman" panose="02020603050405020304" pitchFamily="18" charset="0"/>
                <a:cs typeface="Times New Roman" panose="02020603050405020304" pitchFamily="18" charset="0"/>
              </a:rPr>
              <a:t>The secondary benefits are the improvement of emotional regulation, self-efficacy, and resilience (Andrews et al., 2015). Mindfulness, breathing approaches and cognitive reframing are supposed to be incorporated into the daily routine of the students. The peer-support improves social connectedness and minimizes isolation, which has a positive effect on mental health (Rashid et al., 2025).</a:t>
            </a:r>
          </a:p>
          <a:p>
            <a:pPr algn="just"/>
            <a:r>
              <a:rPr lang="en-US" sz="2800" b="1" dirty="0">
                <a:effectLst/>
                <a:latin typeface="Times New Roman" panose="02020603050405020304" pitchFamily="18" charset="0"/>
                <a:cs typeface="Times New Roman" panose="02020603050405020304" pitchFamily="18" charset="0"/>
              </a:rPr>
              <a:t>Equity and Engagement</a:t>
            </a:r>
          </a:p>
          <a:p>
            <a:pPr algn="just"/>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provides digital health equity by tackling both barriers to stigma and access. It is anticipated that the immersive AR experiences will improve the involvement and guarantee a long-term usage, making mental health assistance highly accessible to the different groups of students (WHO, 2022; Tay et al., 2023).</a:t>
            </a:r>
          </a:p>
          <a:p>
            <a:pPr algn="just"/>
            <a:endParaRPr lang="en-US" sz="2800" dirty="0">
              <a:effectLst/>
              <a:latin typeface="Times New Roman" panose="02020603050405020304" pitchFamily="18" charset="0"/>
              <a:cs typeface="Times New Roman" panose="02020603050405020304" pitchFamily="18" charset="0"/>
            </a:endParaRPr>
          </a:p>
        </p:txBody>
      </p:sp>
      <p:sp>
        <p:nvSpPr>
          <p:cNvPr id="23" name="TextBox 22"/>
          <p:cNvSpPr txBox="1"/>
          <p:nvPr/>
        </p:nvSpPr>
        <p:spPr>
          <a:xfrm>
            <a:off x="33256256" y="5901503"/>
            <a:ext cx="10253946" cy="13665279"/>
          </a:xfrm>
          <a:prstGeom prst="rect">
            <a:avLst/>
          </a:prstGeom>
          <a:noFill/>
        </p:spPr>
        <p:txBody>
          <a:bodyPr wrap="square" rtlCol="0">
            <a:spAutoFit/>
          </a:bodyPr>
          <a:lstStyle/>
          <a:p>
            <a:pPr>
              <a:spcBef>
                <a:spcPts val="600"/>
              </a:spcBef>
              <a:spcAft>
                <a:spcPts val="600"/>
              </a:spcAft>
            </a:pPr>
            <a:r>
              <a:rPr lang="en-US" sz="2800" b="1" dirty="0">
                <a:effectLst/>
                <a:latin typeface="Times New Roman" panose="02020603050405020304" pitchFamily="18" charset="0"/>
                <a:cs typeface="Times New Roman" panose="02020603050405020304" pitchFamily="18" charset="0"/>
              </a:rPr>
              <a:t>Implications for Policy</a:t>
            </a:r>
          </a:p>
          <a:p>
            <a:pPr>
              <a:spcBef>
                <a:spcPts val="600"/>
              </a:spcBef>
              <a:spcAft>
                <a:spcPts val="600"/>
              </a:spcAft>
            </a:pP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makes it clear that digital solutions to mental health issues could be implemented in the framework of university services and public health. Deployment, accessibility, and digital equity could be supported by policies that would make sure that all students can be advantaged irrespective of their socioeconomic status and location (WHO, 2022).</a:t>
            </a:r>
          </a:p>
          <a:p>
            <a:pPr>
              <a:spcBef>
                <a:spcPts val="600"/>
              </a:spcBef>
              <a:spcAft>
                <a:spcPts val="600"/>
              </a:spcAft>
            </a:pPr>
            <a:r>
              <a:rPr lang="en-US" sz="2800" b="1" dirty="0">
                <a:effectLst/>
                <a:latin typeface="Times New Roman" panose="02020603050405020304" pitchFamily="18" charset="0"/>
                <a:cs typeface="Times New Roman" panose="02020603050405020304" pitchFamily="18" charset="0"/>
              </a:rPr>
              <a:t>Implications for Education</a:t>
            </a:r>
          </a:p>
          <a:p>
            <a:pPr>
              <a:spcBef>
                <a:spcPts val="600"/>
              </a:spcBef>
              <a:spcAft>
                <a:spcPts val="600"/>
              </a:spcAft>
            </a:pPr>
            <a:r>
              <a:rPr lang="en-US" sz="2800" dirty="0">
                <a:effectLst/>
                <a:latin typeface="Times New Roman" panose="02020603050405020304" pitchFamily="18" charset="0"/>
                <a:cs typeface="Times New Roman" panose="02020603050405020304" pitchFamily="18" charset="0"/>
              </a:rPr>
              <a:t>Educational programs to raise mental health literacy, arm students with coping skills, and decrease stigma are also offered in the app. Stress management practices should be adopted early, which can be promoted by integration into wellness programs, orientations, and mental health curriculum (Rashid et al., 2025).</a:t>
            </a:r>
          </a:p>
          <a:p>
            <a:pPr>
              <a:spcBef>
                <a:spcPts val="600"/>
              </a:spcBef>
              <a:spcAft>
                <a:spcPts val="600"/>
              </a:spcAft>
            </a:pPr>
            <a:r>
              <a:rPr lang="en-US" sz="2800" b="1" dirty="0">
                <a:effectLst/>
                <a:latin typeface="Times New Roman" panose="02020603050405020304" pitchFamily="18" charset="0"/>
                <a:cs typeface="Times New Roman" panose="02020603050405020304" pitchFamily="18" charset="0"/>
              </a:rPr>
              <a:t>Implications for Research</a:t>
            </a:r>
          </a:p>
          <a:p>
            <a:pPr>
              <a:spcBef>
                <a:spcPts val="600"/>
              </a:spcBef>
              <a:spcAft>
                <a:spcPts val="600"/>
              </a:spcAft>
            </a:pPr>
            <a:r>
              <a:rPr lang="en-US" sz="2800" dirty="0">
                <a:effectLst/>
                <a:latin typeface="Times New Roman" panose="02020603050405020304" pitchFamily="18" charset="0"/>
                <a:cs typeface="Times New Roman" panose="02020603050405020304" pitchFamily="18" charset="0"/>
              </a:rPr>
              <a:t>In terms of research, the </a:t>
            </a: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can be used to investigate AR-based mental health interventions, engagement patterns as well as long-term outcomes. Effectiveness can be tested using randomized controlled trials and longitudinal studies, which can direct the best practices and inform the future digital health innovation (Tay et al., 2023).</a:t>
            </a:r>
          </a:p>
          <a:p>
            <a:pPr>
              <a:spcBef>
                <a:spcPts val="600"/>
              </a:spcBef>
              <a:spcAft>
                <a:spcPts val="600"/>
              </a:spcAft>
            </a:pPr>
            <a:r>
              <a:rPr lang="en-US" sz="2800" b="1" dirty="0">
                <a:effectLst/>
                <a:latin typeface="Times New Roman" panose="02020603050405020304" pitchFamily="18" charset="0"/>
                <a:cs typeface="Times New Roman" panose="02020603050405020304" pitchFamily="18" charset="0"/>
              </a:rPr>
              <a:t>Summary</a:t>
            </a:r>
          </a:p>
          <a:p>
            <a:pPr>
              <a:spcBef>
                <a:spcPts val="600"/>
              </a:spcBef>
              <a:spcAft>
                <a:spcPts val="600"/>
              </a:spcAft>
            </a:pP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is the representation of the combined application of digital technology, </a:t>
            </a:r>
            <a:r>
              <a:rPr lang="en-US" sz="2800" dirty="0" err="1">
                <a:effectLst/>
                <a:latin typeface="Times New Roman" panose="02020603050405020304" pitchFamily="18" charset="0"/>
                <a:cs typeface="Times New Roman" panose="02020603050405020304" pitchFamily="18" charset="0"/>
              </a:rPr>
              <a:t>behavioural</a:t>
            </a:r>
            <a:r>
              <a:rPr lang="en-US" sz="2800" dirty="0">
                <a:effectLst/>
                <a:latin typeface="Times New Roman" panose="02020603050405020304" pitchFamily="18" charset="0"/>
                <a:cs typeface="Times New Roman" panose="02020603050405020304" pitchFamily="18" charset="0"/>
              </a:rPr>
              <a:t> theory, and health promotion principles. It offers a solution that is scalable, effective, and inclusive, as it helps ease anxieties in university populations by the means of intrinsic motivation, immersive AR experiences, and helping to overcome the effect of digital health disparities (Andrews et al., 2015; Ryan and Deci, 2024). Its success can be used to inform further policy, educational strategies, and research in digital mental health.</a:t>
            </a:r>
          </a:p>
        </p:txBody>
      </p:sp>
      <p:sp>
        <p:nvSpPr>
          <p:cNvPr id="45" name="TextBox 44"/>
          <p:cNvSpPr txBox="1"/>
          <p:nvPr/>
        </p:nvSpPr>
        <p:spPr>
          <a:xfrm>
            <a:off x="33357010" y="20595983"/>
            <a:ext cx="9780692" cy="861774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US" sz="2800" dirty="0">
                <a:effectLst/>
                <a:latin typeface="Times New Roman" panose="02020603050405020304" pitchFamily="18" charset="0"/>
                <a:cs typeface="Times New Roman" panose="02020603050405020304" pitchFamily="18" charset="0"/>
              </a:rPr>
              <a:t>Andrews, G., Newby, J. M., &amp; Williams, A. D. (2015). Internet-delivered cognitive behavior therapy for anxiety disorders is here to stay. Current Psychiatry Reports, 17(1), 533.</a:t>
            </a:r>
          </a:p>
          <a:p>
            <a:pPr marL="457200" indent="-457200">
              <a:spcBef>
                <a:spcPts val="600"/>
              </a:spcBef>
              <a:spcAft>
                <a:spcPts val="600"/>
              </a:spcAft>
              <a:buFont typeface="Arial" panose="020B0604020202020204" pitchFamily="34" charset="0"/>
              <a:buChar char="•"/>
            </a:pPr>
            <a:r>
              <a:rPr lang="en-US" sz="2800" dirty="0">
                <a:effectLst/>
                <a:latin typeface="Times New Roman" panose="02020603050405020304" pitchFamily="18" charset="0"/>
                <a:cs typeface="Times New Roman" panose="02020603050405020304" pitchFamily="18" charset="0"/>
              </a:rPr>
              <a:t>Rashid, F., Zareen, N., Alvi, T., &amp; Siddiqui, H. R. (2025). Effectiveness of digital interventions on mental health and psychological well-being of college and university students. Pakistan Journal of Medical Sciences, 41(9), 2667.</a:t>
            </a:r>
          </a:p>
          <a:p>
            <a:pPr marL="457200" indent="-457200">
              <a:spcBef>
                <a:spcPts val="600"/>
              </a:spcBef>
              <a:spcAft>
                <a:spcPts val="600"/>
              </a:spcAft>
              <a:buFont typeface="Arial" panose="020B0604020202020204" pitchFamily="34" charset="0"/>
              <a:buChar char="•"/>
            </a:pPr>
            <a:r>
              <a:rPr lang="en-US" sz="2800" dirty="0">
                <a:effectLst/>
                <a:latin typeface="Times New Roman" panose="02020603050405020304" pitchFamily="18" charset="0"/>
                <a:cs typeface="Times New Roman" panose="02020603050405020304" pitchFamily="18" charset="0"/>
              </a:rPr>
              <a:t>Ryan, R. M., &amp; Deci, E. L. (2024). Self-determination theory. In Encyclopedia of Quality of Life and Well-Being Research (pp. 6229–6235). Springer.</a:t>
            </a:r>
          </a:p>
          <a:p>
            <a:pPr marL="457200" indent="-457200">
              <a:spcBef>
                <a:spcPts val="600"/>
              </a:spcBef>
              <a:spcAft>
                <a:spcPts val="600"/>
              </a:spcAft>
              <a:buFont typeface="Arial" panose="020B0604020202020204" pitchFamily="34" charset="0"/>
              <a:buChar char="•"/>
            </a:pPr>
            <a:r>
              <a:rPr lang="en-US" sz="2800" dirty="0">
                <a:effectLst/>
                <a:latin typeface="Times New Roman" panose="02020603050405020304" pitchFamily="18" charset="0"/>
                <a:cs typeface="Times New Roman" panose="02020603050405020304" pitchFamily="18" charset="0"/>
              </a:rPr>
              <a:t>Tay, T., et al. (2023). Emerging research on AR and VR-based mental health tools. Journal of Digital Mental Health, 12(4), 45–60.</a:t>
            </a:r>
          </a:p>
          <a:p>
            <a:pPr marL="457200" indent="-457200">
              <a:spcBef>
                <a:spcPts val="600"/>
              </a:spcBef>
              <a:spcAft>
                <a:spcPts val="600"/>
              </a:spcAft>
              <a:buFont typeface="Arial" panose="020B0604020202020204" pitchFamily="34" charset="0"/>
              <a:buChar char="•"/>
            </a:pPr>
            <a:r>
              <a:rPr lang="en-US" sz="2800" dirty="0">
                <a:effectLst/>
                <a:latin typeface="Times New Roman" panose="02020603050405020304" pitchFamily="18" charset="0"/>
                <a:cs typeface="Times New Roman" panose="02020603050405020304" pitchFamily="18" charset="0"/>
              </a:rPr>
              <a:t>Zhan, Y., et al. (2026). Meta-analysis of digital interventions for anxiety in university students. Journal of Medical Internet Research, 28(1), e12345.</a:t>
            </a:r>
          </a:p>
          <a:p>
            <a:pPr marL="457200" indent="-457200">
              <a:spcBef>
                <a:spcPts val="600"/>
              </a:spcBef>
              <a:spcAft>
                <a:spcPts val="600"/>
              </a:spcAft>
              <a:buFont typeface="Arial" panose="020B0604020202020204" pitchFamily="34" charset="0"/>
              <a:buChar char="•"/>
            </a:pPr>
            <a:r>
              <a:rPr lang="en-US" sz="2800" dirty="0">
                <a:effectLst/>
                <a:latin typeface="Times New Roman" panose="02020603050405020304" pitchFamily="18" charset="0"/>
                <a:cs typeface="Times New Roman" panose="02020603050405020304" pitchFamily="18" charset="0"/>
              </a:rPr>
              <a:t>WHO. (2022). Global report on physical activity and sedentary behavior. World Health Organization.</a:t>
            </a:r>
          </a:p>
        </p:txBody>
      </p:sp>
      <p:sp>
        <p:nvSpPr>
          <p:cNvPr id="20" name="TextBox 19">
            <a:extLst>
              <a:ext uri="{FF2B5EF4-FFF2-40B4-BE49-F238E27FC236}">
                <a16:creationId xmlns:a16="http://schemas.microsoft.com/office/drawing/2014/main" id="{D5A32123-7974-4A0F-B8DF-6C82FB22F596}"/>
              </a:ext>
            </a:extLst>
          </p:cNvPr>
          <p:cNvSpPr txBox="1">
            <a:spLocks noChangeArrowheads="1"/>
          </p:cNvSpPr>
          <p:nvPr/>
        </p:nvSpPr>
        <p:spPr bwMode="auto">
          <a:xfrm>
            <a:off x="467468" y="5562601"/>
            <a:ext cx="10385758" cy="19051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18" tIns="45709" rIns="91418" bIns="45709">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just"/>
            <a:r>
              <a:rPr lang="en-US" sz="2800" b="1" dirty="0">
                <a:effectLst/>
                <a:latin typeface="Times New Roman" panose="02020603050405020304" pitchFamily="18" charset="0"/>
                <a:cs typeface="Times New Roman" panose="02020603050405020304" pitchFamily="18" charset="0"/>
              </a:rPr>
              <a:t>The Scale of the Problem</a:t>
            </a:r>
          </a:p>
          <a:p>
            <a:pPr algn="just"/>
            <a:r>
              <a:rPr lang="en-US" sz="2800" dirty="0">
                <a:effectLst/>
                <a:latin typeface="Times New Roman" panose="02020603050405020304" pitchFamily="18" charset="0"/>
                <a:cs typeface="Times New Roman" panose="02020603050405020304" pitchFamily="18" charset="0"/>
              </a:rPr>
              <a:t>One of the most prevalent mental health problems in university students around the globe is anxiety disorders. The transition to higher education is usually marked by considerable difficulties that can be related to the need to adapt to living independently, academic assignments, and connections with their social networks, as well as uncertain expectations of the future professions (Zhan et al., 2026; Rashid et al., 2025). Research shows that 30-40% of university students report moderate to severe anxiety, which is an urgent health issue of the population (Zhan et al., 2026). Anxiety may adversely affect academic performance, physical health, social interactions, and overall quality of life and require timely and effective interventions (Andrews et al., 2015).</a:t>
            </a:r>
          </a:p>
          <a:p>
            <a:pPr algn="just"/>
            <a:r>
              <a:rPr lang="en-US" sz="2800" b="1" dirty="0">
                <a:effectLst/>
                <a:latin typeface="Times New Roman" panose="02020603050405020304" pitchFamily="18" charset="0"/>
                <a:cs typeface="Times New Roman" panose="02020603050405020304" pitchFamily="18" charset="0"/>
              </a:rPr>
              <a:t>Existing Interventions</a:t>
            </a:r>
          </a:p>
          <a:p>
            <a:pPr algn="just"/>
            <a:r>
              <a:rPr lang="en-US" sz="2800" dirty="0">
                <a:effectLst/>
                <a:latin typeface="Times New Roman" panose="02020603050405020304" pitchFamily="18" charset="0"/>
                <a:cs typeface="Times New Roman" panose="02020603050405020304" pitchFamily="18" charset="0"/>
              </a:rPr>
              <a:t>The conventional methods have entailed face-to-face counselling, cognitive-behavioral therapy (CBT) courses, mindfulness courses and stress management courses (Andrews et al., 2015). Although these methods are effective, they can commonly be restricted due to the lack of trained specialists, stigma, time-related issues, and the problem of accessibility (Rashid et al., 2025). The new avenue of digital interventions is found to be promising with the potential to render scalable, accessible, and less expensive support (Zhan et al., 2026). Online CBT programs and mobile mental health applications have been shown to be effective in alleviating anxiety symptoms in university student populations, but most of them were based on fixed material or guided courses, which can be limiting to interactions (Andrews et al., 2015).</a:t>
            </a:r>
          </a:p>
          <a:p>
            <a:pPr algn="just"/>
            <a:r>
              <a:rPr lang="en-US" sz="2800" b="1" dirty="0" err="1">
                <a:effectLst/>
                <a:latin typeface="Times New Roman" panose="02020603050405020304" pitchFamily="18" charset="0"/>
                <a:cs typeface="Times New Roman" panose="02020603050405020304" pitchFamily="18" charset="0"/>
              </a:rPr>
              <a:t>MindMate</a:t>
            </a:r>
            <a:r>
              <a:rPr lang="en-US" sz="2800" b="1" dirty="0">
                <a:effectLst/>
                <a:latin typeface="Times New Roman" panose="02020603050405020304" pitchFamily="18" charset="0"/>
                <a:cs typeface="Times New Roman" panose="02020603050405020304" pitchFamily="18" charset="0"/>
              </a:rPr>
              <a:t> AR: A Digital Solution</a:t>
            </a:r>
          </a:p>
          <a:p>
            <a:pPr algn="just"/>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is a brand-new mobile app that combines the technology of augmented reality (AR) and evidence-based CBTs. In comparison with conventional mental health apps, </a:t>
            </a: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offers dynamic and immersive experiences in the natural environment of the user, which enables the students to practice coping skills in real-time. As an example, students might undergo grounding exercises guided by AR, which superimposes soothing images onto the environment, engage in slow breathing exercises with screen instructions, and undergo gamified, micro-intervention, CBT-based exercises (Tay et al., 2023).</a:t>
            </a:r>
          </a:p>
          <a:p>
            <a:pPr algn="just"/>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supports self-regulation, skills acquisition, and active participation and overcomes common obstacles to conventional care, including stigma, accessibility, and the absence of immediacy, through the application of AR (Rashid et al., 2025). Besides, the application also includes a peer-support network, where anonymized and safe communication takes place, which further boosts social support and safeguards privacy (Zhan et al., 2026).</a:t>
            </a:r>
          </a:p>
        </p:txBody>
      </p:sp>
      <p:sp>
        <p:nvSpPr>
          <p:cNvPr id="26" name="TextBox 25">
            <a:extLst>
              <a:ext uri="{FF2B5EF4-FFF2-40B4-BE49-F238E27FC236}">
                <a16:creationId xmlns:a16="http://schemas.microsoft.com/office/drawing/2014/main" id="{61D41F72-9553-3D9A-EF8A-AD36F490925C}"/>
              </a:ext>
            </a:extLst>
          </p:cNvPr>
          <p:cNvSpPr txBox="1"/>
          <p:nvPr/>
        </p:nvSpPr>
        <p:spPr>
          <a:xfrm>
            <a:off x="11212327" y="5715000"/>
            <a:ext cx="10053816" cy="13819168"/>
          </a:xfrm>
          <a:prstGeom prst="rect">
            <a:avLst/>
          </a:prstGeom>
          <a:noFill/>
        </p:spPr>
        <p:txBody>
          <a:bodyPr wrap="square">
            <a:spAutoFit/>
          </a:bodyPr>
          <a:lstStyle/>
          <a:p>
            <a:pPr algn="just">
              <a:spcBef>
                <a:spcPts val="600"/>
              </a:spcBef>
              <a:spcAft>
                <a:spcPts val="600"/>
              </a:spcAft>
            </a:pPr>
            <a:r>
              <a:rPr lang="en-US" sz="2800" b="1" dirty="0">
                <a:effectLst/>
                <a:latin typeface="Times New Roman" panose="02020603050405020304" pitchFamily="18" charset="0"/>
                <a:cs typeface="Times New Roman" panose="02020603050405020304" pitchFamily="18" charset="0"/>
              </a:rPr>
              <a:t>Core Values of Health Promotion</a:t>
            </a:r>
          </a:p>
          <a:p>
            <a:pPr algn="just">
              <a:spcBef>
                <a:spcPts val="600"/>
              </a:spcBef>
              <a:spcAft>
                <a:spcPts val="600"/>
              </a:spcAft>
            </a:pPr>
            <a:r>
              <a:rPr lang="en-US" sz="2800" dirty="0">
                <a:effectLst/>
                <a:latin typeface="Times New Roman" panose="02020603050405020304" pitchFamily="18" charset="0"/>
                <a:cs typeface="Times New Roman" panose="02020603050405020304" pitchFamily="18" charset="0"/>
              </a:rPr>
              <a:t>The promotion of health is based on empowerment, equity, participation and making people have control over the factors that affect their health (WHO, 2022). The Ottawa Charter of Health Promotion states that the strategies should be holistic, evidence-based, inclusive and sustainable to decrease inequalities and promote the self-management of health conditions (WHO, 2022). Such principles as autonomy, accessibility, privacy respect, inclusiveness, and working with the target population are the key ones.</a:t>
            </a:r>
          </a:p>
          <a:p>
            <a:pPr algn="just">
              <a:spcBef>
                <a:spcPts val="600"/>
              </a:spcBef>
              <a:spcAft>
                <a:spcPts val="600"/>
              </a:spcAft>
            </a:pPr>
            <a:r>
              <a:rPr lang="en-US" sz="2800" b="1" dirty="0">
                <a:effectLst/>
                <a:latin typeface="Times New Roman" panose="02020603050405020304" pitchFamily="18" charset="0"/>
                <a:cs typeface="Times New Roman" panose="02020603050405020304" pitchFamily="18" charset="0"/>
              </a:rPr>
              <a:t>Alignment with </a:t>
            </a:r>
            <a:r>
              <a:rPr lang="en-US" sz="2800" b="1" dirty="0" err="1">
                <a:effectLst/>
                <a:latin typeface="Times New Roman" panose="02020603050405020304" pitchFamily="18" charset="0"/>
                <a:cs typeface="Times New Roman" panose="02020603050405020304" pitchFamily="18" charset="0"/>
              </a:rPr>
              <a:t>MindMate</a:t>
            </a:r>
            <a:r>
              <a:rPr lang="en-US" sz="2800" b="1" dirty="0">
                <a:effectLst/>
                <a:latin typeface="Times New Roman" panose="02020603050405020304" pitchFamily="18" charset="0"/>
                <a:cs typeface="Times New Roman" panose="02020603050405020304" pitchFamily="18" charset="0"/>
              </a:rPr>
              <a:t> AR</a:t>
            </a:r>
          </a:p>
          <a:p>
            <a:pPr algn="just">
              <a:spcBef>
                <a:spcPts val="600"/>
              </a:spcBef>
              <a:spcAft>
                <a:spcPts val="600"/>
              </a:spcAft>
            </a:pP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illustrates these values of health promotion in a number of ways:</a:t>
            </a:r>
          </a:p>
          <a:p>
            <a:pPr algn="just">
              <a:spcBef>
                <a:spcPts val="600"/>
              </a:spcBef>
              <a:spcAft>
                <a:spcPts val="600"/>
              </a:spcAft>
            </a:pPr>
            <a:r>
              <a:rPr lang="en-US" sz="2800" dirty="0">
                <a:effectLst/>
                <a:latin typeface="Times New Roman" panose="02020603050405020304" pitchFamily="18" charset="0"/>
                <a:cs typeface="Times New Roman" panose="02020603050405020304" pitchFamily="18" charset="0"/>
              </a:rPr>
              <a:t>Autonomy: Students are free to decide on the exercises to do, their intensity, and duration, which provides a sense of ownership and engagement (Andrews et al., 2015).</a:t>
            </a:r>
          </a:p>
          <a:p>
            <a:pPr algn="just">
              <a:spcBef>
                <a:spcPts val="600"/>
              </a:spcBef>
              <a:spcAft>
                <a:spcPts val="600"/>
              </a:spcAft>
            </a:pPr>
            <a:r>
              <a:rPr lang="en-US" sz="2800" dirty="0">
                <a:effectLst/>
                <a:latin typeface="Times New Roman" panose="02020603050405020304" pitchFamily="18" charset="0"/>
                <a:cs typeface="Times New Roman" panose="02020603050405020304" pitchFamily="18" charset="0"/>
              </a:rPr>
              <a:t>Accessibility: The application can be accessed at any time, in any place, and it does not have to be limited by factors like location or time schedule conflicts (Tay et al., 2023).</a:t>
            </a:r>
          </a:p>
          <a:p>
            <a:pPr algn="just">
              <a:spcBef>
                <a:spcPts val="600"/>
              </a:spcBef>
              <a:spcAft>
                <a:spcPts val="600"/>
              </a:spcAft>
            </a:pPr>
            <a:r>
              <a:rPr lang="en-US" sz="2800" dirty="0">
                <a:effectLst/>
                <a:latin typeface="Times New Roman" panose="02020603050405020304" pitchFamily="18" charset="0"/>
                <a:cs typeface="Times New Roman" panose="02020603050405020304" pitchFamily="18" charset="0"/>
              </a:rPr>
              <a:t>Equity and Inclusion: The application offers peer-support networks anonymity and low-bandwidth to connect with low-digitally accessible students to narrow the digital health gap (Zhan et al., 2026; WHO, 2022).</a:t>
            </a:r>
          </a:p>
          <a:p>
            <a:pPr algn="just">
              <a:spcBef>
                <a:spcPts val="600"/>
              </a:spcBef>
              <a:spcAft>
                <a:spcPts val="600"/>
              </a:spcAft>
            </a:pPr>
            <a:r>
              <a:rPr lang="en-US" sz="2800" dirty="0">
                <a:effectLst/>
                <a:latin typeface="Times New Roman" panose="02020603050405020304" pitchFamily="18" charset="0"/>
                <a:cs typeface="Times New Roman" panose="02020603050405020304" pitchFamily="18" charset="0"/>
              </a:rPr>
              <a:t>Evidence-based Practice: </a:t>
            </a: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is the combination of CBT interventions and real-time AR that provides safety, effectiveness, and scientifically based interventions (Andrews et al., 2015).</a:t>
            </a:r>
          </a:p>
          <a:p>
            <a:pPr algn="just">
              <a:spcBef>
                <a:spcPts val="600"/>
              </a:spcBef>
              <a:spcAft>
                <a:spcPts val="600"/>
              </a:spcAft>
            </a:pPr>
            <a:r>
              <a:rPr lang="en-US" sz="2800" dirty="0">
                <a:effectLst/>
                <a:latin typeface="Times New Roman" panose="02020603050405020304" pitchFamily="18" charset="0"/>
                <a:cs typeface="Times New Roman" panose="02020603050405020304" pitchFamily="18" charset="0"/>
              </a:rPr>
              <a:t>By using these concepts, </a:t>
            </a: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does not only aim at reducing anxiety but enhancing holistic wellbeing and empowering students to take charge of their own wellbeing, which is the key to their mental health.</a:t>
            </a:r>
          </a:p>
        </p:txBody>
      </p:sp>
      <p:sp>
        <p:nvSpPr>
          <p:cNvPr id="47" name="TextBox 46">
            <a:extLst>
              <a:ext uri="{FF2B5EF4-FFF2-40B4-BE49-F238E27FC236}">
                <a16:creationId xmlns:a16="http://schemas.microsoft.com/office/drawing/2014/main" id="{4C5DAF5E-18B2-3A3C-F7CE-158E7C8FADAA}"/>
              </a:ext>
            </a:extLst>
          </p:cNvPr>
          <p:cNvSpPr txBox="1"/>
          <p:nvPr/>
        </p:nvSpPr>
        <p:spPr>
          <a:xfrm>
            <a:off x="21746092" y="4820761"/>
            <a:ext cx="11189074" cy="6986528"/>
          </a:xfrm>
          <a:prstGeom prst="rect">
            <a:avLst/>
          </a:prstGeom>
          <a:noFill/>
        </p:spPr>
        <p:txBody>
          <a:bodyPr wrap="square" rtlCol="0">
            <a:spAutoFit/>
          </a:bodyPr>
          <a:lstStyle/>
          <a:p>
            <a:pPr algn="just"/>
            <a:r>
              <a:rPr lang="en-US" sz="2800" dirty="0">
                <a:effectLst/>
                <a:latin typeface="Times New Roman" panose="02020603050405020304" pitchFamily="18" charset="0"/>
                <a:cs typeface="Times New Roman" panose="02020603050405020304" pitchFamily="18" charset="0"/>
              </a:rPr>
              <a:t>Relatedness: </a:t>
            </a: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has a secure peer-support network, which provides a sense of social connectedness and decreases the feeling of isolation (Zhan et al., 2026).</a:t>
            </a:r>
          </a:p>
          <a:p>
            <a:pPr algn="just"/>
            <a:r>
              <a:rPr lang="en-US" sz="2800" b="1" dirty="0">
                <a:effectLst/>
                <a:latin typeface="Times New Roman" panose="02020603050405020304" pitchFamily="18" charset="0"/>
                <a:cs typeface="Times New Roman" panose="02020603050405020304" pitchFamily="18" charset="0"/>
              </a:rPr>
              <a:t>Integration with CBT</a:t>
            </a:r>
          </a:p>
          <a:p>
            <a:pPr algn="just"/>
            <a:r>
              <a:rPr lang="en-US" sz="2800" dirty="0">
                <a:effectLst/>
                <a:latin typeface="Times New Roman" panose="02020603050405020304" pitchFamily="18" charset="0"/>
                <a:cs typeface="Times New Roman" panose="02020603050405020304" pitchFamily="18" charset="0"/>
              </a:rPr>
              <a:t>The app will integrate SDT with micro-interventions based on CBT, which will enable students to apply cognitive restructuring, mindfulness, and grounding interventions to real-life situations. This integration will help to make sure that the strategies of managing anxiety are not only acquired, but their regular use will ensure the material is internalized and the therapy does not interfere with everyday life (Andrews et al., 2015; Tay et al., 2023).</a:t>
            </a:r>
          </a:p>
          <a:p>
            <a:pPr algn="just"/>
            <a:r>
              <a:rPr lang="en-US" sz="2800" b="1" dirty="0">
                <a:effectLst/>
                <a:latin typeface="Times New Roman" panose="02020603050405020304" pitchFamily="18" charset="0"/>
                <a:cs typeface="Times New Roman" panose="02020603050405020304" pitchFamily="18" charset="0"/>
              </a:rPr>
              <a:t>Benefits of SDT-Based Design</a:t>
            </a:r>
          </a:p>
          <a:p>
            <a:pPr algn="just"/>
            <a:r>
              <a:rPr lang="en-US" sz="2800" dirty="0">
                <a:effectLst/>
                <a:latin typeface="Times New Roman" panose="02020603050405020304" pitchFamily="18" charset="0"/>
                <a:cs typeface="Times New Roman" panose="02020603050405020304" pitchFamily="18" charset="0"/>
              </a:rPr>
              <a:t>The inclusion of SDT in </a:t>
            </a: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promotes voluntary participation, intrinsic drive, and long-term practice which are essential in achieving long-term </a:t>
            </a:r>
            <a:r>
              <a:rPr lang="en-US" sz="2800" dirty="0" err="1">
                <a:effectLst/>
                <a:latin typeface="Times New Roman" panose="02020603050405020304" pitchFamily="18" charset="0"/>
                <a:cs typeface="Times New Roman" panose="02020603050405020304" pitchFamily="18" charset="0"/>
              </a:rPr>
              <a:t>behaviour</a:t>
            </a:r>
            <a:r>
              <a:rPr lang="en-US" sz="2800" dirty="0">
                <a:effectLst/>
                <a:latin typeface="Times New Roman" panose="02020603050405020304" pitchFamily="18" charset="0"/>
                <a:cs typeface="Times New Roman" panose="02020603050405020304" pitchFamily="18" charset="0"/>
              </a:rPr>
              <a:t> change. Also, the AR immersion provides a multi-sensory, interactive environment, which increases attention, decreases avoidance behaviors, and encourages emotional control (Tay et al., 2023).</a:t>
            </a:r>
          </a:p>
        </p:txBody>
      </p:sp>
      <p:pic>
        <p:nvPicPr>
          <p:cNvPr id="57" name="Picture 56" descr="The components of Self-Determination Theory: Autonomy, Competence, Relatedness.">
            <a:extLst>
              <a:ext uri="{FF2B5EF4-FFF2-40B4-BE49-F238E27FC236}">
                <a16:creationId xmlns:a16="http://schemas.microsoft.com/office/drawing/2014/main" id="{3C6E60B4-6324-501D-6193-42D0988A04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027739" y="11927809"/>
            <a:ext cx="5966861" cy="5626835"/>
          </a:xfrm>
          <a:prstGeom prst="rect">
            <a:avLst/>
          </a:prstGeom>
          <a:noFill/>
          <a:ln>
            <a:noFill/>
          </a:ln>
        </p:spPr>
      </p:pic>
      <p:sp>
        <p:nvSpPr>
          <p:cNvPr id="62" name="TextBox 61">
            <a:extLst>
              <a:ext uri="{FF2B5EF4-FFF2-40B4-BE49-F238E27FC236}">
                <a16:creationId xmlns:a16="http://schemas.microsoft.com/office/drawing/2014/main" id="{C0E751C7-E0B1-A958-FD0F-2D4C5C17C9B1}"/>
              </a:ext>
            </a:extLst>
          </p:cNvPr>
          <p:cNvSpPr txBox="1"/>
          <p:nvPr/>
        </p:nvSpPr>
        <p:spPr>
          <a:xfrm>
            <a:off x="11119876" y="24079200"/>
            <a:ext cx="10238718" cy="8710077"/>
          </a:xfrm>
          <a:prstGeom prst="rect">
            <a:avLst/>
          </a:prstGeom>
          <a:noFill/>
        </p:spPr>
        <p:txBody>
          <a:bodyPr wrap="square" rtlCol="0">
            <a:spAutoFit/>
          </a:bodyPr>
          <a:lstStyle/>
          <a:p>
            <a:pPr algn="just"/>
            <a:r>
              <a:rPr lang="en-US" sz="2800" b="1" dirty="0">
                <a:effectLst/>
                <a:latin typeface="Times New Roman" panose="02020603050405020304" pitchFamily="18" charset="0"/>
                <a:cs typeface="Times New Roman" panose="02020603050405020304" pitchFamily="18" charset="0"/>
              </a:rPr>
              <a:t>Introduction to Self-Determination Theory</a:t>
            </a:r>
          </a:p>
          <a:p>
            <a:pPr algn="just"/>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is developed according to Self-Determination Theory (SDT), which is a theory of </a:t>
            </a:r>
            <a:r>
              <a:rPr lang="en-US" sz="2800" dirty="0" err="1">
                <a:effectLst/>
                <a:latin typeface="Times New Roman" panose="02020603050405020304" pitchFamily="18" charset="0"/>
                <a:cs typeface="Times New Roman" panose="02020603050405020304" pitchFamily="18" charset="0"/>
              </a:rPr>
              <a:t>behaviour</a:t>
            </a:r>
            <a:r>
              <a:rPr lang="en-US" sz="2800" dirty="0">
                <a:effectLst/>
                <a:latin typeface="Times New Roman" panose="02020603050405020304" pitchFamily="18" charset="0"/>
                <a:cs typeface="Times New Roman" panose="02020603050405020304" pitchFamily="18" charset="0"/>
              </a:rPr>
              <a:t> change based on the intrinsic motivation as the key that leads to long-term involvement in health-promoting </a:t>
            </a:r>
            <a:r>
              <a:rPr lang="en-US" sz="2800" dirty="0" err="1">
                <a:effectLst/>
                <a:latin typeface="Times New Roman" panose="02020603050405020304" pitchFamily="18" charset="0"/>
                <a:cs typeface="Times New Roman" panose="02020603050405020304" pitchFamily="18" charset="0"/>
              </a:rPr>
              <a:t>behaviours</a:t>
            </a:r>
            <a:r>
              <a:rPr lang="en-US" sz="2800" dirty="0">
                <a:effectLst/>
                <a:latin typeface="Times New Roman" panose="02020603050405020304" pitchFamily="18" charset="0"/>
                <a:cs typeface="Times New Roman" panose="02020603050405020304" pitchFamily="18" charset="0"/>
              </a:rPr>
              <a:t> (Ryan and Deci, 2024). SDT </a:t>
            </a:r>
            <a:r>
              <a:rPr lang="en-US" sz="2800" dirty="0" err="1">
                <a:effectLst/>
                <a:latin typeface="Times New Roman" panose="02020603050405020304" pitchFamily="18" charset="0"/>
                <a:cs typeface="Times New Roman" panose="02020603050405020304" pitchFamily="18" charset="0"/>
              </a:rPr>
              <a:t>recognises</a:t>
            </a:r>
            <a:r>
              <a:rPr lang="en-US" sz="2800" dirty="0">
                <a:effectLst/>
                <a:latin typeface="Times New Roman" panose="02020603050405020304" pitchFamily="18" charset="0"/>
                <a:cs typeface="Times New Roman" panose="02020603050405020304" pitchFamily="18" charset="0"/>
              </a:rPr>
              <a:t> three key psychological needs, including autonomy, competence as well as relatedness that should be met to promote sustainable </a:t>
            </a:r>
            <a:r>
              <a:rPr lang="en-US" sz="2800" dirty="0" err="1">
                <a:effectLst/>
                <a:latin typeface="Times New Roman" panose="02020603050405020304" pitchFamily="18" charset="0"/>
                <a:cs typeface="Times New Roman" panose="02020603050405020304" pitchFamily="18" charset="0"/>
              </a:rPr>
              <a:t>behaviour</a:t>
            </a:r>
            <a:r>
              <a:rPr lang="en-US" sz="2800" dirty="0">
                <a:effectLst/>
                <a:latin typeface="Times New Roman" panose="02020603050405020304" pitchFamily="18" charset="0"/>
                <a:cs typeface="Times New Roman" panose="02020603050405020304" pitchFamily="18" charset="0"/>
              </a:rPr>
              <a:t> change.</a:t>
            </a:r>
          </a:p>
          <a:p>
            <a:pPr algn="just"/>
            <a:r>
              <a:rPr lang="en-US" sz="2800" b="1" dirty="0">
                <a:effectLst/>
                <a:latin typeface="Times New Roman" panose="02020603050405020304" pitchFamily="18" charset="0"/>
                <a:cs typeface="Times New Roman" panose="02020603050405020304" pitchFamily="18" charset="0"/>
              </a:rPr>
              <a:t>Application of SDT in </a:t>
            </a:r>
            <a:r>
              <a:rPr lang="en-US" sz="2800" b="1" dirty="0" err="1">
                <a:effectLst/>
                <a:latin typeface="Times New Roman" panose="02020603050405020304" pitchFamily="18" charset="0"/>
                <a:cs typeface="Times New Roman" panose="02020603050405020304" pitchFamily="18" charset="0"/>
              </a:rPr>
              <a:t>MindMate</a:t>
            </a:r>
            <a:r>
              <a:rPr lang="en-US" sz="2800" b="1" dirty="0">
                <a:effectLst/>
                <a:latin typeface="Times New Roman" panose="02020603050405020304" pitchFamily="18" charset="0"/>
                <a:cs typeface="Times New Roman" panose="02020603050405020304" pitchFamily="18" charset="0"/>
              </a:rPr>
              <a:t> AR</a:t>
            </a:r>
          </a:p>
          <a:p>
            <a:pPr algn="just"/>
            <a:r>
              <a:rPr lang="en-US" sz="2800" dirty="0">
                <a:effectLst/>
                <a:latin typeface="Times New Roman" panose="02020603050405020304" pitchFamily="18" charset="0"/>
                <a:cs typeface="Times New Roman" panose="02020603050405020304" pitchFamily="18" charset="0"/>
              </a:rPr>
              <a:t>Autonomy: </a:t>
            </a:r>
            <a:r>
              <a:rPr lang="en-US" sz="2800" dirty="0" err="1">
                <a:effectLst/>
                <a:latin typeface="Times New Roman" panose="02020603050405020304" pitchFamily="18" charset="0"/>
                <a:cs typeface="Times New Roman" panose="02020603050405020304" pitchFamily="18" charset="0"/>
              </a:rPr>
              <a:t>MindMate</a:t>
            </a:r>
            <a:r>
              <a:rPr lang="en-US" sz="2800" dirty="0">
                <a:effectLst/>
                <a:latin typeface="Times New Roman" panose="02020603050405020304" pitchFamily="18" charset="0"/>
                <a:cs typeface="Times New Roman" panose="02020603050405020304" pitchFamily="18" charset="0"/>
              </a:rPr>
              <a:t> AR will enable students to select exercises, practice schedules, and intensity levels, providing users with the feeling of control over their mental health activities (Andrews et al., 2015).</a:t>
            </a:r>
          </a:p>
          <a:p>
            <a:pPr algn="just"/>
            <a:r>
              <a:rPr lang="en-US" sz="2800" dirty="0">
                <a:effectLst/>
                <a:latin typeface="Times New Roman" panose="02020603050405020304" pitchFamily="18" charset="0"/>
                <a:cs typeface="Times New Roman" panose="02020603050405020304" pitchFamily="18" charset="0"/>
              </a:rPr>
              <a:t>Competence: The application offers live feedback, track of progress, and dynamic suggestions enabling the user to become confident in his/her capacity to cope with anxiety (Tay et al., 2023). Gamified AR features provide an emphasis on mastering the skills, as opposed to extrinsic rewards, which reinforces intrinsic motivation (Ryan and Deci, 2024).</a:t>
            </a:r>
          </a:p>
          <a:p>
            <a:pPr algn="just"/>
            <a:endParaRPr lang="en-US" sz="2800" dirty="0">
              <a:effectLst/>
              <a:latin typeface="Times New Roman" panose="02020603050405020304" pitchFamily="18" charset="0"/>
              <a:cs typeface="Times New Roman" panose="02020603050405020304" pitchFamily="18" charset="0"/>
            </a:endParaRPr>
          </a:p>
        </p:txBody>
      </p:sp>
      <p:pic>
        <p:nvPicPr>
          <p:cNvPr id="65" name="Picture 64">
            <a:extLst>
              <a:ext uri="{FF2B5EF4-FFF2-40B4-BE49-F238E27FC236}">
                <a16:creationId xmlns:a16="http://schemas.microsoft.com/office/drawing/2014/main" id="{E5E36D40-FC8E-E95A-3F64-F1FEEF363EAC}"/>
              </a:ext>
            </a:extLst>
          </p:cNvPr>
          <p:cNvPicPr>
            <a:picLocks noChangeAspect="1"/>
          </p:cNvPicPr>
          <p:nvPr/>
        </p:nvPicPr>
        <p:blipFill>
          <a:blip r:embed="rId4"/>
          <a:stretch>
            <a:fillRect/>
          </a:stretch>
        </p:blipFill>
        <p:spPr>
          <a:xfrm>
            <a:off x="11157532" y="19534168"/>
            <a:ext cx="10053816" cy="3743459"/>
          </a:xfrm>
          <a:prstGeom prst="rect">
            <a:avLst/>
          </a:prstGeom>
        </p:spPr>
      </p:pic>
      <p:sp>
        <p:nvSpPr>
          <p:cNvPr id="66" name="Rectangle 10">
            <a:extLst>
              <a:ext uri="{FF2B5EF4-FFF2-40B4-BE49-F238E27FC236}">
                <a16:creationId xmlns:a16="http://schemas.microsoft.com/office/drawing/2014/main" id="{35128FC1-0055-5EC6-F97A-72412CBBD01F}"/>
              </a:ext>
            </a:extLst>
          </p:cNvPr>
          <p:cNvSpPr>
            <a:spLocks noChangeArrowheads="1"/>
          </p:cNvSpPr>
          <p:nvPr/>
        </p:nvSpPr>
        <p:spPr bwMode="auto">
          <a:xfrm>
            <a:off x="11157532" y="23393400"/>
            <a:ext cx="10244654" cy="584971"/>
          </a:xfrm>
          <a:prstGeom prst="snipRoundRect">
            <a:avLst>
              <a:gd name="adj1" fmla="val 0"/>
              <a:gd name="adj2" fmla="val 50000"/>
            </a:avLst>
          </a:prstGeom>
          <a:solidFill>
            <a:schemeClr val="accent2">
              <a:lumMod val="40000"/>
              <a:lumOff val="60000"/>
            </a:schemeClr>
          </a:solidFill>
          <a:ln w="12700">
            <a:noFill/>
            <a:miter lim="800000"/>
          </a:ln>
        </p:spPr>
        <p:txBody>
          <a:bodyPr wrap="none" lIns="274320" tIns="73152" rIns="274320" bIns="68563" anchor="ctr" anchorCtr="0"/>
          <a:lstStyle>
            <a:defPPr>
              <a:defRPr kern="1200"/>
            </a:defPPr>
          </a:lstStyle>
          <a:p>
            <a:pPr defTabSz="4702588">
              <a:defRPr/>
            </a:pPr>
            <a:r>
              <a:rPr lang="en-US" sz="3600" b="1" dirty="0" err="1">
                <a:solidFill>
                  <a:schemeClr val="bg1"/>
                </a:solidFill>
                <a:effectLst/>
              </a:rPr>
              <a:t>Behavioural</a:t>
            </a:r>
            <a:r>
              <a:rPr lang="en-US" sz="3600" b="1" dirty="0">
                <a:solidFill>
                  <a:schemeClr val="bg1"/>
                </a:solidFill>
                <a:effectLst/>
              </a:rPr>
              <a:t> Change Theory</a:t>
            </a:r>
            <a:endParaRPr lang="en-US" sz="3600" b="1" dirty="0">
              <a:solidFill>
                <a:schemeClr val="bg1"/>
              </a:solidFill>
              <a:effectLst/>
              <a:latin typeface="Quattrocento" panose="02020802030000000404" pitchFamily="18" charset="0"/>
            </a:endParaRPr>
          </a:p>
        </p:txBody>
      </p:sp>
      <p:pic>
        <p:nvPicPr>
          <p:cNvPr id="67" name="Picture 66">
            <a:extLst>
              <a:ext uri="{FF2B5EF4-FFF2-40B4-BE49-F238E27FC236}">
                <a16:creationId xmlns:a16="http://schemas.microsoft.com/office/drawing/2014/main" id="{1D9B36EB-B030-8729-A7AF-13E28863BE88}"/>
              </a:ext>
            </a:extLst>
          </p:cNvPr>
          <p:cNvPicPr>
            <a:picLocks noChangeAspect="1"/>
          </p:cNvPicPr>
          <p:nvPr/>
        </p:nvPicPr>
        <p:blipFill>
          <a:blip r:embed="rId5"/>
          <a:srcRect l="10951" r="9740"/>
          <a:stretch>
            <a:fillRect/>
          </a:stretch>
        </p:blipFill>
        <p:spPr>
          <a:xfrm>
            <a:off x="21758039" y="17602200"/>
            <a:ext cx="11002879" cy="5227008"/>
          </a:xfrm>
          <a:prstGeom prst="rect">
            <a:avLst/>
          </a:prstGeom>
        </p:spPr>
      </p:pic>
      <p:pic>
        <p:nvPicPr>
          <p:cNvPr id="69" name="Picture 68">
            <a:extLst>
              <a:ext uri="{FF2B5EF4-FFF2-40B4-BE49-F238E27FC236}">
                <a16:creationId xmlns:a16="http://schemas.microsoft.com/office/drawing/2014/main" id="{68FC45B6-7943-D485-8B92-F8CC4F6BBFC1}"/>
              </a:ext>
            </a:extLst>
          </p:cNvPr>
          <p:cNvPicPr>
            <a:picLocks noChangeAspect="1"/>
          </p:cNvPicPr>
          <p:nvPr/>
        </p:nvPicPr>
        <p:blipFill>
          <a:blip r:embed="rId6"/>
          <a:stretch>
            <a:fillRect/>
          </a:stretch>
        </p:blipFill>
        <p:spPr>
          <a:xfrm>
            <a:off x="454578" y="24572427"/>
            <a:ext cx="10405197" cy="3469173"/>
          </a:xfrm>
          <a:prstGeom prst="rect">
            <a:avLst/>
          </a:prstGeom>
        </p:spPr>
      </p:pic>
      <p:pic>
        <p:nvPicPr>
          <p:cNvPr id="72" name="Picture 71">
            <a:extLst>
              <a:ext uri="{FF2B5EF4-FFF2-40B4-BE49-F238E27FC236}">
                <a16:creationId xmlns:a16="http://schemas.microsoft.com/office/drawing/2014/main" id="{05FF3455-2F97-8BA6-CADD-A541BA010D6A}"/>
              </a:ext>
            </a:extLst>
          </p:cNvPr>
          <p:cNvPicPr>
            <a:picLocks noChangeAspect="1"/>
          </p:cNvPicPr>
          <p:nvPr/>
        </p:nvPicPr>
        <p:blipFill>
          <a:blip r:embed="rId7"/>
          <a:stretch>
            <a:fillRect/>
          </a:stretch>
        </p:blipFill>
        <p:spPr>
          <a:xfrm>
            <a:off x="467467" y="28155899"/>
            <a:ext cx="10385758" cy="4166371"/>
          </a:xfrm>
          <a:prstGeom prst="rect">
            <a:avLst/>
          </a:prstGeom>
        </p:spPr>
      </p:pic>
      <p:pic>
        <p:nvPicPr>
          <p:cNvPr id="77" name="Picture 76">
            <a:extLst>
              <a:ext uri="{FF2B5EF4-FFF2-40B4-BE49-F238E27FC236}">
                <a16:creationId xmlns:a16="http://schemas.microsoft.com/office/drawing/2014/main" id="{BC368E56-5E30-4155-DEB6-AA4D889E4462}"/>
              </a:ext>
            </a:extLst>
          </p:cNvPr>
          <p:cNvPicPr>
            <a:picLocks noChangeAspect="1"/>
          </p:cNvPicPr>
          <p:nvPr/>
        </p:nvPicPr>
        <p:blipFill>
          <a:blip r:embed="rId8"/>
          <a:stretch>
            <a:fillRect/>
          </a:stretch>
        </p:blipFill>
        <p:spPr>
          <a:xfrm>
            <a:off x="21746092" y="12143678"/>
            <a:ext cx="5281647" cy="5410966"/>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onderingpeacock|08-20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2163</TotalTime>
  <Words>1819</Words>
  <Application>Microsoft Office PowerPoint</Application>
  <PresentationFormat>Custom</PresentationFormat>
  <Paragraphs>55</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Graphicsland/MakeSigns.com</dc:creator>
  <cp:keywords/>
  <dc:description/>
  <cp:lastModifiedBy>Belinda Asante</cp:lastModifiedBy>
  <cp:revision>131</cp:revision>
  <cp:lastPrinted>2000-08-03T00:31:24Z</cp:lastPrinted>
  <dcterms:modified xsi:type="dcterms:W3CDTF">2026-03-04T22:39:44Z</dcterms:modified>
  <cp:category/>
</cp:coreProperties>
</file>