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7" r:id="rId3"/>
    <p:sldId id="257" r:id="rId4"/>
    <p:sldId id="258" r:id="rId5"/>
    <p:sldId id="260" r:id="rId6"/>
    <p:sldId id="266" r:id="rId7"/>
    <p:sldId id="261" r:id="rId8"/>
    <p:sldId id="264" r:id="rId9"/>
    <p:sldId id="263" r:id="rId10"/>
    <p:sldId id="268" r:id="rId11"/>
    <p:sldId id="25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40F11A-C262-F2DD-E03A-A91B43FDCB81}" v="415" dt="2026-10-07T21:13:18.468"/>
    <p1510:client id="{5634EEA2-9BE1-2E63-B1C4-906A082B5A3A}" v="220" dt="2026-10-07T22:58:16.894"/>
    <p1510:client id="{B46DE5FC-9D09-472B-4292-3E57463C8FF6}" v="1365" dt="2026-10-09T02:09:38.397"/>
    <p1510:client id="{FD11B967-3BC9-D711-999C-43C1A308EF18}" v="221" dt="2026-10-08T22:21:41.7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A068949A-688B-4AED-AA8E-F203BA3310F5}" type="datetimeFigureOut">
              <a:rPr lang="en-US" dirty="0"/>
              <a:t>10/9/2026</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852416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10C57B2A-1291-46F4-B4CC-8BAFDF935B56}" type="datetimeFigureOut">
              <a:rPr lang="en-US" dirty="0"/>
              <a:t>10/9/2026</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79004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2E76B3B4-A63D-42FA-B9D1-41D36384F384}" type="datetimeFigureOut">
              <a:rPr lang="en-US" dirty="0"/>
              <a:t>10/9/2026</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1900016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1BBF0803-F60A-46DD-B88E-307855619A34}" type="datetimeFigureOut">
              <a:rPr lang="en-US" dirty="0"/>
              <a:t>10/9/2026</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57044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583B4245-B7F0-48F5-9A59-408A637F0829}" type="datetimeFigureOut">
              <a:rPr lang="en-US" dirty="0"/>
              <a:t>10/9/2026</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992227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C1A9FBFC-AFD0-49F7-9AAB-86AF5F4471C2}" type="datetimeFigureOut">
              <a:rPr lang="en-US" dirty="0"/>
              <a:t>10/9/2026</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278552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46DAEFA3-A6B6-4916-BD87-2F7F0B6DE4AC}" type="datetimeFigureOut">
              <a:rPr lang="en-US" dirty="0"/>
              <a:t>10/9/2026</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09517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3D928FE2-E902-4B86-B2C7-4AE6B54CDB70}" type="datetimeFigureOut">
              <a:rPr lang="en-US" dirty="0"/>
              <a:t>10/9/2026</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1624354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E8674E58-F253-4E0F-B41E-2DC0E51ABEA1}" type="datetimeFigureOut">
              <a:rPr lang="en-US" dirty="0"/>
              <a:t>10/9/2026</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927227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16F30231-6059-4AF0-B828-13FEB68C6E43}" type="datetimeFigureOut">
              <a:rPr lang="en-US" dirty="0"/>
              <a:t>10/9/2026</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2354313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5906E087-9EB9-42E7-B62A-9B8FE3556101}" type="datetimeFigureOut">
              <a:rPr lang="en-US" dirty="0"/>
              <a:t>10/9/2026</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2367810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p:nvPr/>
          </p:nvSpPr>
          <p:spPr bwMode="auto">
            <a:xfrm rot="5400000">
              <a:off x="11108009" y="671857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9" name="Freeform 10">
              <a:extLst>
                <a:ext uri="{FF2B5EF4-FFF2-40B4-BE49-F238E27FC236}">
                  <a16:creationId xmlns:a16="http://schemas.microsoft.com/office/drawing/2014/main" id="{8B1E8DB8-017D-454E-849F-EE5742849FD4}"/>
                </a:ext>
              </a:extLst>
            </p:cNvPr>
            <p:cNvSpPr/>
            <p:nvPr/>
          </p:nvSpPr>
          <p:spPr bwMode="auto">
            <a:xfrm rot="5400000">
              <a:off x="11475034" y="77813"/>
              <a:ext cx="138242" cy="88130"/>
            </a:xfrm>
            <a:custGeom>
              <a:avLst/>
              <a:gdLst/>
              <a:ahLst/>
              <a:cxnLst/>
              <a:rect l="0" t="0" r="r" b="b"/>
              <a:pathLst>
                <a:path w="42" h="29">
                  <a:moveTo>
                    <a:pt x="22" y="0"/>
                  </a:moveTo>
                  <a:cubicBezTo>
                    <a:pt x="42" y="7"/>
                    <a:pt x="28" y="29"/>
                    <a:pt x="14" y="25"/>
                  </a:cubicBezTo>
                  <a:cubicBezTo>
                    <a:pt x="0" y="18"/>
                    <a:pt x="8" y="1"/>
                    <a:pt x="22" y="0"/>
                  </a:cubicBezTo>
                  <a:close/>
                </a:path>
              </a:pathLst>
            </a:custGeom>
            <a:grpFill/>
            <a:ln>
              <a:noFill/>
            </a:ln>
          </p:spPr>
        </p:sp>
        <p:sp>
          <p:nvSpPr>
            <p:cNvPr id="10" name="Freeform 15">
              <a:extLst>
                <a:ext uri="{FF2B5EF4-FFF2-40B4-BE49-F238E27FC236}">
                  <a16:creationId xmlns:a16="http://schemas.microsoft.com/office/drawing/2014/main" id="{16D80E5D-5099-41C4-A80A-1B1538C382FC}"/>
                </a:ext>
              </a:extLst>
            </p:cNvPr>
            <p:cNvSpPr/>
            <p:nvPr/>
          </p:nvSpPr>
          <p:spPr bwMode="auto">
            <a:xfrm rot="5400000">
              <a:off x="11478964" y="592010"/>
              <a:ext cx="121406" cy="72626"/>
            </a:xfrm>
            <a:custGeom>
              <a:avLst/>
              <a:gdLst/>
              <a:ahLst/>
              <a:cxnLst/>
              <a:rect l="0" t="0" r="r" b="b"/>
              <a:pathLst>
                <a:path w="37" h="24">
                  <a:moveTo>
                    <a:pt x="16" y="0"/>
                  </a:moveTo>
                  <a:cubicBezTo>
                    <a:pt x="37" y="6"/>
                    <a:pt x="30" y="20"/>
                    <a:pt x="11" y="24"/>
                  </a:cubicBezTo>
                  <a:cubicBezTo>
                    <a:pt x="0" y="17"/>
                    <a:pt x="5" y="3"/>
                    <a:pt x="16" y="0"/>
                  </a:cubicBezTo>
                  <a:close/>
                </a:path>
              </a:pathLst>
            </a:custGeom>
            <a:grpFill/>
            <a:ln>
              <a:noFill/>
            </a:ln>
          </p:spPr>
        </p:sp>
        <p:sp>
          <p:nvSpPr>
            <p:cNvPr id="11" name="Freeform 18">
              <a:extLst>
                <a:ext uri="{FF2B5EF4-FFF2-40B4-BE49-F238E27FC236}">
                  <a16:creationId xmlns:a16="http://schemas.microsoft.com/office/drawing/2014/main" id="{947751E1-E2F4-467E-B547-3BD4BAB7F560}"/>
                </a:ext>
              </a:extLst>
            </p:cNvPr>
            <p:cNvSpPr/>
            <p:nvPr/>
          </p:nvSpPr>
          <p:spPr bwMode="auto">
            <a:xfrm rot="5400000">
              <a:off x="11482378" y="335267"/>
              <a:ext cx="138242" cy="78339"/>
            </a:xfrm>
            <a:custGeom>
              <a:avLst/>
              <a:gdLst/>
              <a:ahLst/>
              <a:cxnLst/>
              <a:rect l="0" t="0" r="r" b="b"/>
              <a:pathLst>
                <a:path w="42" h="26">
                  <a:moveTo>
                    <a:pt x="6" y="6"/>
                  </a:moveTo>
                  <a:cubicBezTo>
                    <a:pt x="25" y="0"/>
                    <a:pt x="42" y="17"/>
                    <a:pt x="21" y="26"/>
                  </a:cubicBezTo>
                  <a:cubicBezTo>
                    <a:pt x="9" y="26"/>
                    <a:pt x="0" y="16"/>
                    <a:pt x="6" y="6"/>
                  </a:cubicBezTo>
                  <a:close/>
                </a:path>
              </a:pathLst>
            </a:custGeom>
            <a:grpFill/>
            <a:ln>
              <a:noFill/>
            </a:ln>
          </p:spPr>
        </p:sp>
        <p:sp>
          <p:nvSpPr>
            <p:cNvPr id="12" name="Freeform 19">
              <a:extLst>
                <a:ext uri="{FF2B5EF4-FFF2-40B4-BE49-F238E27FC236}">
                  <a16:creationId xmlns:a16="http://schemas.microsoft.com/office/drawing/2014/main" id="{55D8869B-B701-4268-9856-876345C8AE3F}"/>
                </a:ext>
              </a:extLst>
            </p:cNvPr>
            <p:cNvSpPr/>
            <p:nvPr/>
          </p:nvSpPr>
          <p:spPr bwMode="auto">
            <a:xfrm rot="5400000">
              <a:off x="11407714" y="2021691"/>
              <a:ext cx="124951" cy="69362"/>
            </a:xfrm>
            <a:custGeom>
              <a:avLst/>
              <a:gdLst/>
              <a:ahLst/>
              <a:cxnLst/>
              <a:rect l="0" t="0" r="r" b="b"/>
              <a:pathLst>
                <a:path w="38" h="23">
                  <a:moveTo>
                    <a:pt x="16" y="0"/>
                  </a:moveTo>
                  <a:cubicBezTo>
                    <a:pt x="38" y="8"/>
                    <a:pt x="31" y="18"/>
                    <a:pt x="10" y="23"/>
                  </a:cubicBezTo>
                  <a:cubicBezTo>
                    <a:pt x="0" y="16"/>
                    <a:pt x="4" y="3"/>
                    <a:pt x="16" y="0"/>
                  </a:cubicBezTo>
                  <a:close/>
                </a:path>
              </a:pathLst>
            </a:custGeom>
            <a:grpFill/>
            <a:ln>
              <a:noFill/>
            </a:ln>
          </p:spPr>
        </p:sp>
        <p:sp>
          <p:nvSpPr>
            <p:cNvPr id="13" name="Freeform 20">
              <a:extLst>
                <a:ext uri="{FF2B5EF4-FFF2-40B4-BE49-F238E27FC236}">
                  <a16:creationId xmlns:a16="http://schemas.microsoft.com/office/drawing/2014/main" id="{A25CA59C-849F-4CE4-A9B0-293F98DE2C7C}"/>
                </a:ext>
              </a:extLst>
            </p:cNvPr>
            <p:cNvSpPr/>
            <p:nvPr/>
          </p:nvSpPr>
          <p:spPr bwMode="auto">
            <a:xfrm rot="5400000">
              <a:off x="11414629" y="2272420"/>
              <a:ext cx="128495" cy="78339"/>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14" name="Freeform 22">
              <a:extLst>
                <a:ext uri="{FF2B5EF4-FFF2-40B4-BE49-F238E27FC236}">
                  <a16:creationId xmlns:a16="http://schemas.microsoft.com/office/drawing/2014/main" id="{FE000DB1-AAA1-4BFF-8F14-53624C2F9E0B}"/>
                </a:ext>
              </a:extLst>
            </p:cNvPr>
            <p:cNvSpPr/>
            <p:nvPr/>
          </p:nvSpPr>
          <p:spPr bwMode="auto">
            <a:xfrm rot="5400000">
              <a:off x="11426398" y="1049544"/>
              <a:ext cx="150648" cy="99554"/>
            </a:xfrm>
            <a:custGeom>
              <a:avLst/>
              <a:gdLst/>
              <a:ahLst/>
              <a:cxnLst/>
              <a:rect l="0" t="0" r="r" b="b"/>
              <a:pathLst>
                <a:path w="46" h="33">
                  <a:moveTo>
                    <a:pt x="26" y="0"/>
                  </a:moveTo>
                  <a:cubicBezTo>
                    <a:pt x="29" y="0"/>
                    <a:pt x="46" y="16"/>
                    <a:pt x="38" y="22"/>
                  </a:cubicBezTo>
                  <a:cubicBezTo>
                    <a:pt x="16" y="33"/>
                    <a:pt x="0" y="5"/>
                    <a:pt x="26" y="0"/>
                  </a:cubicBezTo>
                  <a:close/>
                </a:path>
              </a:pathLst>
            </a:custGeom>
            <a:grpFill/>
            <a:ln>
              <a:noFill/>
            </a:ln>
          </p:spPr>
        </p:sp>
        <p:sp>
          <p:nvSpPr>
            <p:cNvPr id="15" name="Freeform 23">
              <a:extLst>
                <a:ext uri="{FF2B5EF4-FFF2-40B4-BE49-F238E27FC236}">
                  <a16:creationId xmlns:a16="http://schemas.microsoft.com/office/drawing/2014/main" id="{5EEFBC14-7E5B-47B2-B5E3-E90991F89191}"/>
                </a:ext>
              </a:extLst>
            </p:cNvPr>
            <p:cNvSpPr/>
            <p:nvPr/>
          </p:nvSpPr>
          <p:spPr bwMode="auto">
            <a:xfrm rot="5400000">
              <a:off x="11440085" y="836978"/>
              <a:ext cx="134697" cy="81603"/>
            </a:xfrm>
            <a:custGeom>
              <a:avLst/>
              <a:gdLst/>
              <a:ahLst/>
              <a:cxnLst/>
              <a:rect l="0" t="0" r="r" b="b"/>
              <a:pathLst>
                <a:path w="41" h="27">
                  <a:moveTo>
                    <a:pt x="19" y="0"/>
                  </a:moveTo>
                  <a:cubicBezTo>
                    <a:pt x="41" y="10"/>
                    <a:pt x="28" y="27"/>
                    <a:pt x="8" y="20"/>
                  </a:cubicBezTo>
                  <a:cubicBezTo>
                    <a:pt x="0" y="8"/>
                    <a:pt x="7" y="2"/>
                    <a:pt x="19" y="0"/>
                  </a:cubicBezTo>
                  <a:close/>
                </a:path>
              </a:pathLst>
            </a:custGeom>
            <a:grpFill/>
            <a:ln>
              <a:noFill/>
            </a:ln>
          </p:spPr>
        </p:sp>
        <p:sp>
          <p:nvSpPr>
            <p:cNvPr id="16" name="Freeform 26">
              <a:extLst>
                <a:ext uri="{FF2B5EF4-FFF2-40B4-BE49-F238E27FC236}">
                  <a16:creationId xmlns:a16="http://schemas.microsoft.com/office/drawing/2014/main" id="{00AFF6E4-A34A-4FD3-8C57-BB96114822D1}"/>
                </a:ext>
              </a:extLst>
            </p:cNvPr>
            <p:cNvSpPr/>
            <p:nvPr/>
          </p:nvSpPr>
          <p:spPr bwMode="auto">
            <a:xfrm rot="5400000">
              <a:off x="11427309" y="1320685"/>
              <a:ext cx="127608" cy="78339"/>
            </a:xfrm>
            <a:custGeom>
              <a:avLst/>
              <a:gdLst/>
              <a:ahLst/>
              <a:cxnLst/>
              <a:rect l="0" t="0" r="r" b="b"/>
              <a:pathLst>
                <a:path w="39" h="26">
                  <a:moveTo>
                    <a:pt x="24" y="0"/>
                  </a:moveTo>
                  <a:cubicBezTo>
                    <a:pt x="39" y="2"/>
                    <a:pt x="36" y="26"/>
                    <a:pt x="20" y="25"/>
                  </a:cubicBezTo>
                  <a:cubicBezTo>
                    <a:pt x="0" y="18"/>
                    <a:pt x="3" y="3"/>
                    <a:pt x="24" y="0"/>
                  </a:cubicBezTo>
                  <a:close/>
                </a:path>
              </a:pathLst>
            </a:custGeom>
            <a:grpFill/>
            <a:ln>
              <a:noFill/>
            </a:ln>
          </p:spPr>
        </p:sp>
        <p:sp>
          <p:nvSpPr>
            <p:cNvPr id="17" name="Freeform 27">
              <a:extLst>
                <a:ext uri="{FF2B5EF4-FFF2-40B4-BE49-F238E27FC236}">
                  <a16:creationId xmlns:a16="http://schemas.microsoft.com/office/drawing/2014/main" id="{C63A8474-C075-4441-A0B3-52286EA50093}"/>
                </a:ext>
              </a:extLst>
            </p:cNvPr>
            <p:cNvSpPr/>
            <p:nvPr/>
          </p:nvSpPr>
          <p:spPr bwMode="auto">
            <a:xfrm rot="5400000">
              <a:off x="11407470" y="1778440"/>
              <a:ext cx="131153" cy="93843"/>
            </a:xfrm>
            <a:custGeom>
              <a:avLst/>
              <a:gdLst/>
              <a:ahLst/>
              <a:cxnLst/>
              <a:rect l="0" t="0" r="r" b="b"/>
              <a:pathLst>
                <a:path w="40" h="31">
                  <a:moveTo>
                    <a:pt x="22" y="0"/>
                  </a:moveTo>
                  <a:cubicBezTo>
                    <a:pt x="39" y="3"/>
                    <a:pt x="40" y="31"/>
                    <a:pt x="16" y="25"/>
                  </a:cubicBezTo>
                  <a:cubicBezTo>
                    <a:pt x="0" y="7"/>
                    <a:pt x="13" y="4"/>
                    <a:pt x="22" y="0"/>
                  </a:cubicBezTo>
                  <a:close/>
                </a:path>
              </a:pathLst>
            </a:custGeom>
            <a:grpFill/>
            <a:ln>
              <a:noFill/>
            </a:ln>
          </p:spPr>
        </p:sp>
        <p:sp>
          <p:nvSpPr>
            <p:cNvPr id="18" name="Freeform 28">
              <a:extLst>
                <a:ext uri="{FF2B5EF4-FFF2-40B4-BE49-F238E27FC236}">
                  <a16:creationId xmlns:a16="http://schemas.microsoft.com/office/drawing/2014/main" id="{35DA4698-A2ED-4512-8887-F12D3F14372A}"/>
                </a:ext>
              </a:extLst>
            </p:cNvPr>
            <p:cNvSpPr/>
            <p:nvPr/>
          </p:nvSpPr>
          <p:spPr bwMode="auto">
            <a:xfrm rot="5400000">
              <a:off x="11404869" y="1535195"/>
              <a:ext cx="127608" cy="69362"/>
            </a:xfrm>
            <a:custGeom>
              <a:avLst/>
              <a:gdLst/>
              <a:ahLst/>
              <a:cxnLst/>
              <a:rect l="0" t="0" r="r" b="b"/>
              <a:pathLst>
                <a:path w="39" h="23">
                  <a:moveTo>
                    <a:pt x="16" y="0"/>
                  </a:moveTo>
                  <a:cubicBezTo>
                    <a:pt x="39" y="7"/>
                    <a:pt x="31" y="17"/>
                    <a:pt x="11" y="23"/>
                  </a:cubicBezTo>
                  <a:cubicBezTo>
                    <a:pt x="0" y="16"/>
                    <a:pt x="4" y="2"/>
                    <a:pt x="16" y="0"/>
                  </a:cubicBezTo>
                  <a:close/>
                </a:path>
              </a:pathLst>
            </a:custGeom>
            <a:grpFill/>
            <a:ln>
              <a:noFill/>
            </a:ln>
          </p:spPr>
        </p:sp>
        <p:sp>
          <p:nvSpPr>
            <p:cNvPr id="19" name="Freeform 30">
              <a:extLst>
                <a:ext uri="{FF2B5EF4-FFF2-40B4-BE49-F238E27FC236}">
                  <a16:creationId xmlns:a16="http://schemas.microsoft.com/office/drawing/2014/main" id="{3358E118-D590-4E50-B21C-6CDAA1CCAFCB}"/>
                </a:ext>
              </a:extLst>
            </p:cNvPr>
            <p:cNvSpPr/>
            <p:nvPr/>
          </p:nvSpPr>
          <p:spPr bwMode="auto">
            <a:xfrm rot="5400000">
              <a:off x="11480119" y="1078297"/>
              <a:ext cx="9748" cy="5712"/>
            </a:xfrm>
            <a:custGeom>
              <a:avLst/>
              <a:gdLst/>
              <a:ahLst/>
              <a:cxnLst/>
              <a:rect l="0" t="0" r="r" b="b"/>
              <a:pathLst>
                <a:path w="3" h="2">
                  <a:moveTo>
                    <a:pt x="1" y="0"/>
                  </a:moveTo>
                  <a:cubicBezTo>
                    <a:pt x="2" y="1"/>
                    <a:pt x="3" y="2"/>
                    <a:pt x="2" y="2"/>
                  </a:cubicBezTo>
                  <a:cubicBezTo>
                    <a:pt x="1" y="2"/>
                    <a:pt x="0" y="1"/>
                    <a:pt x="1" y="0"/>
                  </a:cubicBezTo>
                  <a:close/>
                </a:path>
              </a:pathLst>
            </a:custGeom>
            <a:grpFill/>
            <a:ln>
              <a:noFill/>
            </a:ln>
          </p:spPr>
        </p:sp>
        <p:sp>
          <p:nvSpPr>
            <p:cNvPr id="20" name="Freeform 43">
              <a:extLst>
                <a:ext uri="{FF2B5EF4-FFF2-40B4-BE49-F238E27FC236}">
                  <a16:creationId xmlns:a16="http://schemas.microsoft.com/office/drawing/2014/main" id="{F1EE889E-60FF-423F-ADCB-6CBEE853A040}"/>
                </a:ext>
              </a:extLst>
            </p:cNvPr>
            <p:cNvSpPr/>
            <p:nvPr/>
          </p:nvSpPr>
          <p:spPr bwMode="auto">
            <a:xfrm rot="5400000">
              <a:off x="11194111" y="860614"/>
              <a:ext cx="143559" cy="75075"/>
            </a:xfrm>
            <a:custGeom>
              <a:avLst/>
              <a:gdLst/>
              <a:ahLst/>
              <a:cxnLst/>
              <a:rect l="0" t="0" r="r" b="b"/>
              <a:pathLst>
                <a:path w="44" h="25">
                  <a:moveTo>
                    <a:pt x="28" y="0"/>
                  </a:moveTo>
                  <a:cubicBezTo>
                    <a:pt x="44" y="2"/>
                    <a:pt x="38" y="22"/>
                    <a:pt x="25" y="25"/>
                  </a:cubicBezTo>
                  <a:cubicBezTo>
                    <a:pt x="0" y="25"/>
                    <a:pt x="9" y="5"/>
                    <a:pt x="28" y="0"/>
                  </a:cubicBezTo>
                  <a:close/>
                </a:path>
              </a:pathLst>
            </a:custGeom>
            <a:grpFill/>
            <a:ln>
              <a:noFill/>
            </a:ln>
          </p:spPr>
        </p:sp>
        <p:sp>
          <p:nvSpPr>
            <p:cNvPr id="21" name="Freeform 51">
              <a:extLst>
                <a:ext uri="{FF2B5EF4-FFF2-40B4-BE49-F238E27FC236}">
                  <a16:creationId xmlns:a16="http://schemas.microsoft.com/office/drawing/2014/main" id="{A4AA0634-0A7C-4A35-8EB7-775200F129FD}"/>
                </a:ext>
              </a:extLst>
            </p:cNvPr>
            <p:cNvSpPr/>
            <p:nvPr/>
          </p:nvSpPr>
          <p:spPr bwMode="auto">
            <a:xfrm rot="5400000">
              <a:off x="11167080" y="1015030"/>
              <a:ext cx="115202" cy="90579"/>
            </a:xfrm>
            <a:custGeom>
              <a:avLst/>
              <a:gdLst/>
              <a:ahLst/>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sp>
        <p:sp>
          <p:nvSpPr>
            <p:cNvPr id="22" name="Freeform 52">
              <a:extLst>
                <a:ext uri="{FF2B5EF4-FFF2-40B4-BE49-F238E27FC236}">
                  <a16:creationId xmlns:a16="http://schemas.microsoft.com/office/drawing/2014/main" id="{EBA21558-CAC3-445C-8882-5D4A0C6D2A0E}"/>
                </a:ext>
              </a:extLst>
            </p:cNvPr>
            <p:cNvSpPr/>
            <p:nvPr/>
          </p:nvSpPr>
          <p:spPr bwMode="auto">
            <a:xfrm rot="5400000">
              <a:off x="11164085" y="450599"/>
              <a:ext cx="118747" cy="81603"/>
            </a:xfrm>
            <a:custGeom>
              <a:avLst/>
              <a:gdLst/>
              <a:ahLst/>
              <a:cxnLst/>
              <a:rect l="0" t="0" r="r" b="b"/>
              <a:pathLst>
                <a:path w="36" h="27">
                  <a:moveTo>
                    <a:pt x="21" y="0"/>
                  </a:moveTo>
                  <a:cubicBezTo>
                    <a:pt x="33" y="3"/>
                    <a:pt x="36" y="23"/>
                    <a:pt x="22" y="27"/>
                  </a:cubicBezTo>
                  <a:cubicBezTo>
                    <a:pt x="3" y="25"/>
                    <a:pt x="0" y="1"/>
                    <a:pt x="21" y="0"/>
                  </a:cubicBezTo>
                  <a:close/>
                </a:path>
              </a:pathLst>
            </a:custGeom>
            <a:grpFill/>
            <a:ln>
              <a:noFill/>
            </a:ln>
          </p:spPr>
        </p:sp>
        <p:sp>
          <p:nvSpPr>
            <p:cNvPr id="23" name="Freeform 53">
              <a:extLst>
                <a:ext uri="{FF2B5EF4-FFF2-40B4-BE49-F238E27FC236}">
                  <a16:creationId xmlns:a16="http://schemas.microsoft.com/office/drawing/2014/main" id="{2E9415F1-5D31-4C25-9E26-203EEF500877}"/>
                </a:ext>
              </a:extLst>
            </p:cNvPr>
            <p:cNvSpPr/>
            <p:nvPr/>
          </p:nvSpPr>
          <p:spPr bwMode="auto">
            <a:xfrm rot="5400000">
              <a:off x="11155166" y="1253803"/>
              <a:ext cx="127608" cy="79154"/>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24" name="Freeform 54">
              <a:extLst>
                <a:ext uri="{FF2B5EF4-FFF2-40B4-BE49-F238E27FC236}">
                  <a16:creationId xmlns:a16="http://schemas.microsoft.com/office/drawing/2014/main" id="{622FC1F6-879A-45BA-8752-08020C39CE29}"/>
                </a:ext>
              </a:extLst>
            </p:cNvPr>
            <p:cNvSpPr/>
            <p:nvPr/>
          </p:nvSpPr>
          <p:spPr bwMode="auto">
            <a:xfrm rot="5400000">
              <a:off x="11141013" y="614227"/>
              <a:ext cx="134697" cy="105266"/>
            </a:xfrm>
            <a:custGeom>
              <a:avLst/>
              <a:gdLst/>
              <a:ahLst/>
              <a:cxnLst/>
              <a:rect l="0" t="0" r="r" b="b"/>
              <a:pathLst>
                <a:path w="41" h="35">
                  <a:moveTo>
                    <a:pt x="28" y="2"/>
                  </a:moveTo>
                  <a:cubicBezTo>
                    <a:pt x="37" y="0"/>
                    <a:pt x="41" y="13"/>
                    <a:pt x="40" y="21"/>
                  </a:cubicBezTo>
                  <a:cubicBezTo>
                    <a:pt x="22" y="35"/>
                    <a:pt x="0" y="10"/>
                    <a:pt x="28" y="2"/>
                  </a:cubicBezTo>
                  <a:close/>
                </a:path>
              </a:pathLst>
            </a:custGeom>
            <a:grpFill/>
            <a:ln>
              <a:noFill/>
            </a:ln>
          </p:spPr>
        </p:sp>
        <p:sp>
          <p:nvSpPr>
            <p:cNvPr id="25" name="Freeform 55">
              <a:extLst>
                <a:ext uri="{FF2B5EF4-FFF2-40B4-BE49-F238E27FC236}">
                  <a16:creationId xmlns:a16="http://schemas.microsoft.com/office/drawing/2014/main" id="{BA09826C-58E2-48C5-9666-333326C2CA44}"/>
                </a:ext>
              </a:extLst>
            </p:cNvPr>
            <p:cNvSpPr/>
            <p:nvPr/>
          </p:nvSpPr>
          <p:spPr bwMode="auto">
            <a:xfrm rot="5400000">
              <a:off x="11155026" y="1463404"/>
              <a:ext cx="131153" cy="69362"/>
            </a:xfrm>
            <a:custGeom>
              <a:avLst/>
              <a:gdLst/>
              <a:ahLst/>
              <a:cxnLst/>
              <a:rect l="0" t="0" r="r" b="b"/>
              <a:pathLst>
                <a:path w="40" h="23">
                  <a:moveTo>
                    <a:pt x="24" y="0"/>
                  </a:moveTo>
                  <a:cubicBezTo>
                    <a:pt x="40" y="0"/>
                    <a:pt x="38" y="20"/>
                    <a:pt x="25" y="23"/>
                  </a:cubicBezTo>
                  <a:cubicBezTo>
                    <a:pt x="0" y="22"/>
                    <a:pt x="6" y="3"/>
                    <a:pt x="24" y="0"/>
                  </a:cubicBezTo>
                  <a:close/>
                </a:path>
              </a:pathLst>
            </a:custGeom>
            <a:grpFill/>
            <a:ln>
              <a:noFill/>
            </a:ln>
          </p:spPr>
        </p:sp>
        <p:sp>
          <p:nvSpPr>
            <p:cNvPr id="26" name="Freeform 56">
              <a:extLst>
                <a:ext uri="{FF2B5EF4-FFF2-40B4-BE49-F238E27FC236}">
                  <a16:creationId xmlns:a16="http://schemas.microsoft.com/office/drawing/2014/main" id="{A6D3555F-4EA1-4EA7-9D08-2D75CE51927B}"/>
                </a:ext>
              </a:extLst>
            </p:cNvPr>
            <p:cNvSpPr/>
            <p:nvPr/>
          </p:nvSpPr>
          <p:spPr bwMode="auto">
            <a:xfrm rot="5400000">
              <a:off x="11101585" y="2335317"/>
              <a:ext cx="128495" cy="72626"/>
            </a:xfrm>
            <a:custGeom>
              <a:avLst/>
              <a:gdLst/>
              <a:ahLst/>
              <a:cxnLst/>
              <a:rect l="0" t="0" r="r" b="b"/>
              <a:pathLst>
                <a:path w="39" h="24">
                  <a:moveTo>
                    <a:pt x="21" y="0"/>
                  </a:moveTo>
                  <a:cubicBezTo>
                    <a:pt x="37" y="0"/>
                    <a:pt x="39" y="23"/>
                    <a:pt x="22" y="24"/>
                  </a:cubicBezTo>
                  <a:cubicBezTo>
                    <a:pt x="7" y="22"/>
                    <a:pt x="0" y="5"/>
                    <a:pt x="21" y="0"/>
                  </a:cubicBezTo>
                  <a:close/>
                </a:path>
              </a:pathLst>
            </a:custGeom>
            <a:grpFill/>
            <a:ln>
              <a:noFill/>
            </a:ln>
          </p:spPr>
        </p:sp>
        <p:sp>
          <p:nvSpPr>
            <p:cNvPr id="27" name="Freeform 57">
              <a:extLst>
                <a:ext uri="{FF2B5EF4-FFF2-40B4-BE49-F238E27FC236}">
                  <a16:creationId xmlns:a16="http://schemas.microsoft.com/office/drawing/2014/main" id="{60FA20E8-EDAA-4310-B870-97807901AC18}"/>
                </a:ext>
              </a:extLst>
            </p:cNvPr>
            <p:cNvSpPr/>
            <p:nvPr/>
          </p:nvSpPr>
          <p:spPr bwMode="auto">
            <a:xfrm rot="5400000">
              <a:off x="11141175" y="1673149"/>
              <a:ext cx="140901" cy="93843"/>
            </a:xfrm>
            <a:custGeom>
              <a:avLst/>
              <a:gdLst/>
              <a:ahLst/>
              <a:cxnLst/>
              <a:rect l="0" t="0" r="r" b="b"/>
              <a:pathLst>
                <a:path w="43" h="31">
                  <a:moveTo>
                    <a:pt x="27" y="3"/>
                  </a:moveTo>
                  <a:cubicBezTo>
                    <a:pt x="35" y="0"/>
                    <a:pt x="43" y="17"/>
                    <a:pt x="40" y="23"/>
                  </a:cubicBezTo>
                  <a:cubicBezTo>
                    <a:pt x="21" y="31"/>
                    <a:pt x="0" y="15"/>
                    <a:pt x="27" y="3"/>
                  </a:cubicBezTo>
                  <a:close/>
                </a:path>
              </a:pathLst>
            </a:custGeom>
            <a:grpFill/>
            <a:ln>
              <a:noFill/>
            </a:ln>
          </p:spPr>
        </p:sp>
        <p:sp>
          <p:nvSpPr>
            <p:cNvPr id="28" name="Freeform 59">
              <a:extLst>
                <a:ext uri="{FF2B5EF4-FFF2-40B4-BE49-F238E27FC236}">
                  <a16:creationId xmlns:a16="http://schemas.microsoft.com/office/drawing/2014/main" id="{F5552AA2-C2AB-4D59-B6EF-E8E5EE110E52}"/>
                </a:ext>
              </a:extLst>
            </p:cNvPr>
            <p:cNvSpPr/>
            <p:nvPr/>
          </p:nvSpPr>
          <p:spPr bwMode="auto">
            <a:xfrm rot="5400000">
              <a:off x="11120625" y="255502"/>
              <a:ext cx="124063" cy="78339"/>
            </a:xfrm>
            <a:custGeom>
              <a:avLst/>
              <a:gdLst/>
              <a:ahLst/>
              <a:cxnLst/>
              <a:rect l="0" t="0" r="r" b="b"/>
              <a:pathLst>
                <a:path w="38" h="26">
                  <a:moveTo>
                    <a:pt x="22" y="0"/>
                  </a:moveTo>
                  <a:cubicBezTo>
                    <a:pt x="38" y="3"/>
                    <a:pt x="33" y="25"/>
                    <a:pt x="18" y="26"/>
                  </a:cubicBezTo>
                  <a:cubicBezTo>
                    <a:pt x="0" y="20"/>
                    <a:pt x="6" y="3"/>
                    <a:pt x="22" y="0"/>
                  </a:cubicBezTo>
                  <a:close/>
                </a:path>
              </a:pathLst>
            </a:custGeom>
            <a:grpFill/>
            <a:ln>
              <a:noFill/>
            </a:ln>
          </p:spPr>
        </p:sp>
        <p:sp>
          <p:nvSpPr>
            <p:cNvPr id="29" name="Freeform 60">
              <a:extLst>
                <a:ext uri="{FF2B5EF4-FFF2-40B4-BE49-F238E27FC236}">
                  <a16:creationId xmlns:a16="http://schemas.microsoft.com/office/drawing/2014/main" id="{0BA267D0-8F6B-4803-B948-70E29B4587EB}"/>
                </a:ext>
              </a:extLst>
            </p:cNvPr>
            <p:cNvSpPr/>
            <p:nvPr/>
          </p:nvSpPr>
          <p:spPr bwMode="auto">
            <a:xfrm rot="5400000">
              <a:off x="11115856" y="1902943"/>
              <a:ext cx="131153" cy="69362"/>
            </a:xfrm>
            <a:custGeom>
              <a:avLst/>
              <a:gdLst/>
              <a:ahLst/>
              <a:cxnLst/>
              <a:rect l="0" t="0" r="r" b="b"/>
              <a:pathLst>
                <a:path w="40" h="23">
                  <a:moveTo>
                    <a:pt x="24" y="0"/>
                  </a:moveTo>
                  <a:cubicBezTo>
                    <a:pt x="40" y="0"/>
                    <a:pt x="38" y="20"/>
                    <a:pt x="25" y="23"/>
                  </a:cubicBezTo>
                  <a:cubicBezTo>
                    <a:pt x="0" y="22"/>
                    <a:pt x="6" y="4"/>
                    <a:pt x="24" y="0"/>
                  </a:cubicBezTo>
                  <a:close/>
                </a:path>
              </a:pathLst>
            </a:custGeom>
            <a:grpFill/>
            <a:ln>
              <a:noFill/>
            </a:ln>
          </p:spPr>
        </p:sp>
        <p:sp>
          <p:nvSpPr>
            <p:cNvPr id="30" name="Freeform 61">
              <a:extLst>
                <a:ext uri="{FF2B5EF4-FFF2-40B4-BE49-F238E27FC236}">
                  <a16:creationId xmlns:a16="http://schemas.microsoft.com/office/drawing/2014/main" id="{86E372A3-B9F4-4FEE-8B96-D9AD879E214E}"/>
                </a:ext>
              </a:extLst>
            </p:cNvPr>
            <p:cNvSpPr/>
            <p:nvPr/>
          </p:nvSpPr>
          <p:spPr bwMode="auto">
            <a:xfrm rot="5400000">
              <a:off x="11082153" y="2137303"/>
              <a:ext cx="137356" cy="99554"/>
            </a:xfrm>
            <a:custGeom>
              <a:avLst/>
              <a:gdLst/>
              <a:ahLst/>
              <a:cxnLst/>
              <a:rect l="0" t="0" r="r" b="b"/>
              <a:pathLst>
                <a:path w="42" h="33">
                  <a:moveTo>
                    <a:pt x="25" y="1"/>
                  </a:moveTo>
                  <a:cubicBezTo>
                    <a:pt x="42" y="14"/>
                    <a:pt x="15" y="33"/>
                    <a:pt x="4" y="19"/>
                  </a:cubicBezTo>
                  <a:cubicBezTo>
                    <a:pt x="0" y="5"/>
                    <a:pt x="16" y="0"/>
                    <a:pt x="25" y="1"/>
                  </a:cubicBezTo>
                  <a:close/>
                </a:path>
              </a:pathLst>
            </a:custGeom>
            <a:grpFill/>
            <a:ln>
              <a:noFill/>
            </a:ln>
          </p:spPr>
        </p:sp>
        <p:sp>
          <p:nvSpPr>
            <p:cNvPr id="31" name="Freeform 5">
              <a:extLst>
                <a:ext uri="{FF2B5EF4-FFF2-40B4-BE49-F238E27FC236}">
                  <a16:creationId xmlns:a16="http://schemas.microsoft.com/office/drawing/2014/main" id="{FF0C4564-5DA6-4224-A8B7-85CE1323DE8F}"/>
                </a:ext>
              </a:extLst>
            </p:cNvPr>
            <p:cNvSpPr/>
            <p:nvPr/>
          </p:nvSpPr>
          <p:spPr bwMode="auto">
            <a:xfrm rot="5400000">
              <a:off x="11410824" y="2818299"/>
              <a:ext cx="121406" cy="81603"/>
            </a:xfrm>
            <a:custGeom>
              <a:avLst/>
              <a:gdLst/>
              <a:ahLst/>
              <a:cxnLst/>
              <a:rect l="0" t="0" r="r" b="b"/>
              <a:pathLst>
                <a:path w="37" h="27">
                  <a:moveTo>
                    <a:pt x="20" y="1"/>
                  </a:moveTo>
                  <a:cubicBezTo>
                    <a:pt x="31" y="1"/>
                    <a:pt x="37" y="24"/>
                    <a:pt x="22" y="27"/>
                  </a:cubicBezTo>
                  <a:cubicBezTo>
                    <a:pt x="2" y="27"/>
                    <a:pt x="0" y="0"/>
                    <a:pt x="20" y="1"/>
                  </a:cubicBezTo>
                  <a:close/>
                </a:path>
              </a:pathLst>
            </a:custGeom>
            <a:grpFill/>
            <a:ln>
              <a:noFill/>
            </a:ln>
          </p:spPr>
        </p:sp>
        <p:sp>
          <p:nvSpPr>
            <p:cNvPr id="32" name="Freeform 6">
              <a:extLst>
                <a:ext uri="{FF2B5EF4-FFF2-40B4-BE49-F238E27FC236}">
                  <a16:creationId xmlns:a16="http://schemas.microsoft.com/office/drawing/2014/main" id="{19F31D0D-C43D-4BB0-A13C-9524B84117D4}"/>
                </a:ext>
              </a:extLst>
            </p:cNvPr>
            <p:cNvSpPr/>
            <p:nvPr/>
          </p:nvSpPr>
          <p:spPr bwMode="auto">
            <a:xfrm rot="5400000">
              <a:off x="11391700" y="5088176"/>
              <a:ext cx="124063" cy="87315"/>
            </a:xfrm>
            <a:custGeom>
              <a:avLst/>
              <a:gdLst/>
              <a:ahLst/>
              <a:cxnLst/>
              <a:rect l="0" t="0" r="r" b="b"/>
              <a:pathLst>
                <a:path w="38" h="29">
                  <a:moveTo>
                    <a:pt x="12" y="3"/>
                  </a:moveTo>
                  <a:cubicBezTo>
                    <a:pt x="34" y="0"/>
                    <a:pt x="38" y="26"/>
                    <a:pt x="15" y="29"/>
                  </a:cubicBezTo>
                  <a:cubicBezTo>
                    <a:pt x="4" y="23"/>
                    <a:pt x="0" y="9"/>
                    <a:pt x="12" y="3"/>
                  </a:cubicBezTo>
                  <a:close/>
                </a:path>
              </a:pathLst>
            </a:custGeom>
            <a:grpFill/>
            <a:ln>
              <a:noFill/>
            </a:ln>
          </p:spPr>
        </p:sp>
        <p:sp>
          <p:nvSpPr>
            <p:cNvPr id="33" name="Freeform 7">
              <a:extLst>
                <a:ext uri="{FF2B5EF4-FFF2-40B4-BE49-F238E27FC236}">
                  <a16:creationId xmlns:a16="http://schemas.microsoft.com/office/drawing/2014/main" id="{6B32FB03-B0FE-4731-BE41-C59AFB49FBF5}"/>
                </a:ext>
              </a:extLst>
            </p:cNvPr>
            <p:cNvSpPr/>
            <p:nvPr/>
          </p:nvSpPr>
          <p:spPr bwMode="auto">
            <a:xfrm rot="5400000">
              <a:off x="11371127" y="2531128"/>
              <a:ext cx="138242" cy="100371"/>
            </a:xfrm>
            <a:custGeom>
              <a:avLst/>
              <a:gdLst/>
              <a:ahLst/>
              <a:cxnLst/>
              <a:rect l="0" t="0" r="r" b="b"/>
              <a:pathLst>
                <a:path w="42" h="33">
                  <a:moveTo>
                    <a:pt x="25" y="1"/>
                  </a:moveTo>
                  <a:cubicBezTo>
                    <a:pt x="42" y="14"/>
                    <a:pt x="15" y="33"/>
                    <a:pt x="4" y="19"/>
                  </a:cubicBezTo>
                  <a:cubicBezTo>
                    <a:pt x="0" y="6"/>
                    <a:pt x="15" y="0"/>
                    <a:pt x="25" y="1"/>
                  </a:cubicBezTo>
                  <a:close/>
                </a:path>
              </a:pathLst>
            </a:custGeom>
            <a:grpFill/>
            <a:ln>
              <a:noFill/>
            </a:ln>
          </p:spPr>
        </p:sp>
        <p:sp>
          <p:nvSpPr>
            <p:cNvPr id="34" name="Freeform 8">
              <a:extLst>
                <a:ext uri="{FF2B5EF4-FFF2-40B4-BE49-F238E27FC236}">
                  <a16:creationId xmlns:a16="http://schemas.microsoft.com/office/drawing/2014/main" id="{BDD5B6F0-1E17-4DCD-AE5F-ED8C48892FEF}"/>
                </a:ext>
              </a:extLst>
            </p:cNvPr>
            <p:cNvSpPr/>
            <p:nvPr/>
          </p:nvSpPr>
          <p:spPr bwMode="auto">
            <a:xfrm rot="5400000">
              <a:off x="11401349" y="4735882"/>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35" name="Freeform 9">
              <a:extLst>
                <a:ext uri="{FF2B5EF4-FFF2-40B4-BE49-F238E27FC236}">
                  <a16:creationId xmlns:a16="http://schemas.microsoft.com/office/drawing/2014/main" id="{0290BE17-E89B-4AF9-B3F6-AF4884D52467}"/>
                </a:ext>
              </a:extLst>
            </p:cNvPr>
            <p:cNvSpPr/>
            <p:nvPr/>
          </p:nvSpPr>
          <p:spPr bwMode="auto">
            <a:xfrm rot="5400000">
              <a:off x="11409487" y="4455410"/>
              <a:ext cx="121406" cy="88130"/>
            </a:xfrm>
            <a:custGeom>
              <a:avLst/>
              <a:gdLst/>
              <a:ahLst/>
              <a:cxnLst/>
              <a:rect l="0" t="0" r="r" b="b"/>
              <a:pathLst>
                <a:path w="37" h="29">
                  <a:moveTo>
                    <a:pt x="18" y="4"/>
                  </a:moveTo>
                  <a:cubicBezTo>
                    <a:pt x="35" y="0"/>
                    <a:pt x="37" y="28"/>
                    <a:pt x="22" y="29"/>
                  </a:cubicBezTo>
                  <a:cubicBezTo>
                    <a:pt x="7" y="28"/>
                    <a:pt x="0" y="14"/>
                    <a:pt x="18" y="4"/>
                  </a:cubicBezTo>
                  <a:close/>
                </a:path>
              </a:pathLst>
            </a:custGeom>
            <a:grpFill/>
            <a:ln>
              <a:noFill/>
            </a:ln>
          </p:spPr>
        </p:sp>
        <p:sp>
          <p:nvSpPr>
            <p:cNvPr id="36" name="Freeform 11">
              <a:extLst>
                <a:ext uri="{FF2B5EF4-FFF2-40B4-BE49-F238E27FC236}">
                  <a16:creationId xmlns:a16="http://schemas.microsoft.com/office/drawing/2014/main" id="{85F63089-F77F-4F02-8417-AAC1847FBCA7}"/>
                </a:ext>
              </a:extLst>
            </p:cNvPr>
            <p:cNvSpPr/>
            <p:nvPr/>
          </p:nvSpPr>
          <p:spPr bwMode="auto">
            <a:xfrm rot="5400000">
              <a:off x="11369848" y="4194178"/>
              <a:ext cx="143559" cy="102819"/>
            </a:xfrm>
            <a:custGeom>
              <a:avLst/>
              <a:gdLst/>
              <a:ahLst/>
              <a:cxnLst/>
              <a:rect l="0" t="0" r="r" b="b"/>
              <a:pathLst>
                <a:path w="44" h="34">
                  <a:moveTo>
                    <a:pt x="31" y="1"/>
                  </a:moveTo>
                  <a:cubicBezTo>
                    <a:pt x="39" y="0"/>
                    <a:pt x="44" y="12"/>
                    <a:pt x="42" y="19"/>
                  </a:cubicBezTo>
                  <a:cubicBezTo>
                    <a:pt x="25" y="34"/>
                    <a:pt x="0" y="8"/>
                    <a:pt x="31" y="1"/>
                  </a:cubicBezTo>
                  <a:close/>
                </a:path>
              </a:pathLst>
            </a:custGeom>
            <a:grpFill/>
            <a:ln>
              <a:noFill/>
            </a:ln>
          </p:spPr>
        </p:sp>
        <p:sp>
          <p:nvSpPr>
            <p:cNvPr id="37" name="Freeform 12">
              <a:extLst>
                <a:ext uri="{FF2B5EF4-FFF2-40B4-BE49-F238E27FC236}">
                  <a16:creationId xmlns:a16="http://schemas.microsoft.com/office/drawing/2014/main" id="{7B01CD5E-570F-4CBF-9904-94F30D928C54}"/>
                </a:ext>
              </a:extLst>
            </p:cNvPr>
            <p:cNvSpPr/>
            <p:nvPr/>
          </p:nvSpPr>
          <p:spPr bwMode="auto">
            <a:xfrm rot="5400000">
              <a:off x="11381624" y="3691697"/>
              <a:ext cx="134697" cy="81603"/>
            </a:xfrm>
            <a:custGeom>
              <a:avLst/>
              <a:gdLst/>
              <a:ahLst/>
              <a:cxnLst/>
              <a:rect l="0" t="0" r="r" b="b"/>
              <a:pathLst>
                <a:path w="41" h="27">
                  <a:moveTo>
                    <a:pt x="22" y="0"/>
                  </a:moveTo>
                  <a:cubicBezTo>
                    <a:pt x="41" y="12"/>
                    <a:pt x="24" y="27"/>
                    <a:pt x="8" y="20"/>
                  </a:cubicBezTo>
                  <a:cubicBezTo>
                    <a:pt x="0" y="7"/>
                    <a:pt x="8" y="0"/>
                    <a:pt x="22" y="0"/>
                  </a:cubicBezTo>
                  <a:close/>
                </a:path>
              </a:pathLst>
            </a:custGeom>
            <a:grpFill/>
            <a:ln>
              <a:noFill/>
            </a:ln>
          </p:spPr>
        </p:sp>
        <p:sp>
          <p:nvSpPr>
            <p:cNvPr id="38" name="Freeform 13">
              <a:extLst>
                <a:ext uri="{FF2B5EF4-FFF2-40B4-BE49-F238E27FC236}">
                  <a16:creationId xmlns:a16="http://schemas.microsoft.com/office/drawing/2014/main" id="{7EE6A672-2915-4B03-99A9-9364D5F1521E}"/>
                </a:ext>
              </a:extLst>
            </p:cNvPr>
            <p:cNvSpPr/>
            <p:nvPr/>
          </p:nvSpPr>
          <p:spPr bwMode="auto">
            <a:xfrm rot="5400000">
              <a:off x="11417787" y="3075050"/>
              <a:ext cx="124951" cy="69362"/>
            </a:xfrm>
            <a:custGeom>
              <a:avLst/>
              <a:gdLst/>
              <a:ahLst/>
              <a:cxnLst/>
              <a:rect l="0" t="0" r="r" b="b"/>
              <a:pathLst>
                <a:path w="38" h="23">
                  <a:moveTo>
                    <a:pt x="26" y="0"/>
                  </a:moveTo>
                  <a:cubicBezTo>
                    <a:pt x="38" y="0"/>
                    <a:pt x="37" y="20"/>
                    <a:pt x="25" y="23"/>
                  </a:cubicBezTo>
                  <a:cubicBezTo>
                    <a:pt x="0" y="23"/>
                    <a:pt x="5" y="1"/>
                    <a:pt x="26" y="0"/>
                  </a:cubicBezTo>
                  <a:close/>
                </a:path>
              </a:pathLst>
            </a:custGeom>
            <a:grpFill/>
            <a:ln>
              <a:noFill/>
            </a:ln>
          </p:spPr>
        </p:sp>
        <p:sp>
          <p:nvSpPr>
            <p:cNvPr id="39" name="Freeform 14">
              <a:extLst>
                <a:ext uri="{FF2B5EF4-FFF2-40B4-BE49-F238E27FC236}">
                  <a16:creationId xmlns:a16="http://schemas.microsoft.com/office/drawing/2014/main" id="{2136B643-14E1-443A-BC1C-06ADAE65C30F}"/>
                </a:ext>
              </a:extLst>
            </p:cNvPr>
            <p:cNvSpPr/>
            <p:nvPr/>
          </p:nvSpPr>
          <p:spPr bwMode="auto">
            <a:xfrm rot="5400000">
              <a:off x="11376729" y="3335597"/>
              <a:ext cx="134697" cy="84866"/>
            </a:xfrm>
            <a:custGeom>
              <a:avLst/>
              <a:gdLst/>
              <a:ahLst/>
              <a:cxnLst/>
              <a:rect l="0" t="0" r="r" b="b"/>
              <a:pathLst>
                <a:path w="41" h="28">
                  <a:moveTo>
                    <a:pt x="26" y="1"/>
                  </a:moveTo>
                  <a:cubicBezTo>
                    <a:pt x="34" y="0"/>
                    <a:pt x="41" y="12"/>
                    <a:pt x="39" y="20"/>
                  </a:cubicBezTo>
                  <a:cubicBezTo>
                    <a:pt x="17" y="28"/>
                    <a:pt x="0" y="12"/>
                    <a:pt x="26" y="1"/>
                  </a:cubicBezTo>
                  <a:close/>
                </a:path>
              </a:pathLst>
            </a:custGeom>
            <a:grpFill/>
            <a:ln>
              <a:noFill/>
            </a:ln>
          </p:spPr>
        </p:sp>
        <p:sp>
          <p:nvSpPr>
            <p:cNvPr id="40" name="Freeform 16">
              <a:extLst>
                <a:ext uri="{FF2B5EF4-FFF2-40B4-BE49-F238E27FC236}">
                  <a16:creationId xmlns:a16="http://schemas.microsoft.com/office/drawing/2014/main" id="{867FA393-4F37-4E1A-870B-F96775FAB7E8}"/>
                </a:ext>
              </a:extLst>
            </p:cNvPr>
            <p:cNvSpPr/>
            <p:nvPr/>
          </p:nvSpPr>
          <p:spPr bwMode="auto">
            <a:xfrm rot="5400000">
              <a:off x="11360464" y="3934729"/>
              <a:ext cx="143559" cy="97107"/>
            </a:xfrm>
            <a:custGeom>
              <a:avLst/>
              <a:gdLst/>
              <a:ahLst/>
              <a:cxnLst/>
              <a:rect l="0" t="0" r="r" b="b"/>
              <a:pathLst>
                <a:path w="44" h="32">
                  <a:moveTo>
                    <a:pt x="31" y="1"/>
                  </a:moveTo>
                  <a:cubicBezTo>
                    <a:pt x="40" y="0"/>
                    <a:pt x="44" y="8"/>
                    <a:pt x="43" y="15"/>
                  </a:cubicBezTo>
                  <a:cubicBezTo>
                    <a:pt x="29" y="32"/>
                    <a:pt x="0" y="6"/>
                    <a:pt x="31" y="1"/>
                  </a:cubicBezTo>
                  <a:close/>
                </a:path>
              </a:pathLst>
            </a:custGeom>
            <a:grpFill/>
            <a:ln>
              <a:noFill/>
            </a:ln>
          </p:spPr>
        </p:sp>
        <p:sp>
          <p:nvSpPr>
            <p:cNvPr id="41" name="Freeform 17">
              <a:extLst>
                <a:ext uri="{FF2B5EF4-FFF2-40B4-BE49-F238E27FC236}">
                  <a16:creationId xmlns:a16="http://schemas.microsoft.com/office/drawing/2014/main" id="{E225A1BE-FAD2-4764-A7E4-A6DA07D0573B}"/>
                </a:ext>
              </a:extLst>
            </p:cNvPr>
            <p:cNvSpPr/>
            <p:nvPr/>
          </p:nvSpPr>
          <p:spPr bwMode="auto">
            <a:xfrm rot="5400000">
              <a:off x="11395443" y="5347417"/>
              <a:ext cx="94821" cy="69362"/>
            </a:xfrm>
            <a:custGeom>
              <a:avLst/>
              <a:gdLst/>
              <a:ahLst/>
              <a:cxnLst/>
              <a:rect l="0" t="0" r="r" b="b"/>
              <a:pathLst>
                <a:path w="29" h="23">
                  <a:moveTo>
                    <a:pt x="13" y="0"/>
                  </a:moveTo>
                  <a:cubicBezTo>
                    <a:pt x="27" y="0"/>
                    <a:pt x="29" y="22"/>
                    <a:pt x="13" y="23"/>
                  </a:cubicBezTo>
                  <a:cubicBezTo>
                    <a:pt x="2" y="22"/>
                    <a:pt x="0" y="2"/>
                    <a:pt x="13" y="0"/>
                  </a:cubicBezTo>
                  <a:close/>
                </a:path>
              </a:pathLst>
            </a:custGeom>
            <a:grpFill/>
            <a:ln>
              <a:noFill/>
            </a:ln>
          </p:spPr>
        </p:sp>
        <p:sp>
          <p:nvSpPr>
            <p:cNvPr id="42" name="Freeform 21">
              <a:extLst>
                <a:ext uri="{FF2B5EF4-FFF2-40B4-BE49-F238E27FC236}">
                  <a16:creationId xmlns:a16="http://schemas.microsoft.com/office/drawing/2014/main" id="{25D65388-C7E0-4C07-822A-03C5009C6D1E}"/>
                </a:ext>
              </a:extLst>
            </p:cNvPr>
            <p:cNvSpPr/>
            <p:nvPr/>
          </p:nvSpPr>
          <p:spPr bwMode="auto">
            <a:xfrm rot="5400000">
              <a:off x="11343434" y="5658571"/>
              <a:ext cx="140901" cy="102819"/>
            </a:xfrm>
            <a:custGeom>
              <a:avLst/>
              <a:gdLst/>
              <a:ahLst/>
              <a:cxnLst/>
              <a:rect l="0" t="0" r="r" b="b"/>
              <a:pathLst>
                <a:path w="43" h="34">
                  <a:moveTo>
                    <a:pt x="24" y="0"/>
                  </a:moveTo>
                  <a:cubicBezTo>
                    <a:pt x="43" y="3"/>
                    <a:pt x="28" y="34"/>
                    <a:pt x="14" y="23"/>
                  </a:cubicBezTo>
                  <a:cubicBezTo>
                    <a:pt x="0" y="28"/>
                    <a:pt x="4" y="5"/>
                    <a:pt x="24" y="0"/>
                  </a:cubicBezTo>
                  <a:close/>
                </a:path>
              </a:pathLst>
            </a:custGeom>
            <a:grpFill/>
            <a:ln>
              <a:noFill/>
            </a:ln>
          </p:spPr>
        </p:sp>
        <p:sp>
          <p:nvSpPr>
            <p:cNvPr id="43" name="Freeform 25">
              <a:extLst>
                <a:ext uri="{FF2B5EF4-FFF2-40B4-BE49-F238E27FC236}">
                  <a16:creationId xmlns:a16="http://schemas.microsoft.com/office/drawing/2014/main" id="{E1D79822-C494-449C-B439-F437DAD4F218}"/>
                </a:ext>
              </a:extLst>
            </p:cNvPr>
            <p:cNvSpPr/>
            <p:nvPr/>
          </p:nvSpPr>
          <p:spPr bwMode="auto">
            <a:xfrm rot="5400000">
              <a:off x="11324095" y="6423833"/>
              <a:ext cx="134697" cy="93843"/>
            </a:xfrm>
            <a:custGeom>
              <a:avLst/>
              <a:gdLst/>
              <a:ahLst/>
              <a:cxnLst/>
              <a:rect l="0" t="0" r="r" b="b"/>
              <a:pathLst>
                <a:path w="41" h="31">
                  <a:moveTo>
                    <a:pt x="23" y="0"/>
                  </a:moveTo>
                  <a:cubicBezTo>
                    <a:pt x="40" y="1"/>
                    <a:pt x="41" y="31"/>
                    <a:pt x="17" y="25"/>
                  </a:cubicBezTo>
                  <a:cubicBezTo>
                    <a:pt x="0" y="7"/>
                    <a:pt x="17" y="4"/>
                    <a:pt x="23" y="0"/>
                  </a:cubicBezTo>
                  <a:close/>
                </a:path>
              </a:pathLst>
            </a:custGeom>
            <a:grpFill/>
            <a:ln>
              <a:noFill/>
            </a:ln>
          </p:spPr>
        </p:sp>
        <p:sp>
          <p:nvSpPr>
            <p:cNvPr id="44" name="Freeform 29">
              <a:extLst>
                <a:ext uri="{FF2B5EF4-FFF2-40B4-BE49-F238E27FC236}">
                  <a16:creationId xmlns:a16="http://schemas.microsoft.com/office/drawing/2014/main" id="{CDB324E5-E8D9-40E3-BAB4-1F87E67E4F46}"/>
                </a:ext>
              </a:extLst>
            </p:cNvPr>
            <p:cNvSpPr/>
            <p:nvPr/>
          </p:nvSpPr>
          <p:spPr bwMode="auto">
            <a:xfrm rot="5400000">
              <a:off x="11324317" y="5897278"/>
              <a:ext cx="118747" cy="120771"/>
            </a:xfrm>
            <a:custGeom>
              <a:avLst/>
              <a:gdLst/>
              <a:ahLst/>
              <a:cxnLst/>
              <a:rect l="0" t="0" r="r" b="b"/>
              <a:pathLst>
                <a:path w="36" h="40">
                  <a:moveTo>
                    <a:pt x="16" y="4"/>
                  </a:moveTo>
                  <a:cubicBezTo>
                    <a:pt x="36" y="5"/>
                    <a:pt x="33" y="0"/>
                    <a:pt x="34" y="15"/>
                  </a:cubicBezTo>
                  <a:cubicBezTo>
                    <a:pt x="34" y="40"/>
                    <a:pt x="0" y="22"/>
                    <a:pt x="16" y="4"/>
                  </a:cubicBezTo>
                  <a:close/>
                </a:path>
              </a:pathLst>
            </a:custGeom>
            <a:grpFill/>
            <a:ln>
              <a:noFill/>
            </a:ln>
          </p:spPr>
        </p:sp>
        <p:sp>
          <p:nvSpPr>
            <p:cNvPr id="45" name="Freeform 31">
              <a:extLst>
                <a:ext uri="{FF2B5EF4-FFF2-40B4-BE49-F238E27FC236}">
                  <a16:creationId xmlns:a16="http://schemas.microsoft.com/office/drawing/2014/main" id="{15404AB3-12EB-462E-85A2-AF4A7E91D729}"/>
                </a:ext>
              </a:extLst>
            </p:cNvPr>
            <p:cNvSpPr/>
            <p:nvPr/>
          </p:nvSpPr>
          <p:spPr bwMode="auto">
            <a:xfrm rot="5400000">
              <a:off x="11356013" y="6183127"/>
              <a:ext cx="131153" cy="72626"/>
            </a:xfrm>
            <a:custGeom>
              <a:avLst/>
              <a:gdLst/>
              <a:ahLst/>
              <a:cxnLst/>
              <a:rect l="0" t="0" r="r" b="b"/>
              <a:pathLst>
                <a:path w="40" h="24">
                  <a:moveTo>
                    <a:pt x="24" y="0"/>
                  </a:moveTo>
                  <a:cubicBezTo>
                    <a:pt x="40" y="0"/>
                    <a:pt x="38" y="20"/>
                    <a:pt x="25" y="24"/>
                  </a:cubicBezTo>
                  <a:cubicBezTo>
                    <a:pt x="0" y="22"/>
                    <a:pt x="6" y="4"/>
                    <a:pt x="24" y="0"/>
                  </a:cubicBezTo>
                  <a:close/>
                </a:path>
              </a:pathLst>
            </a:custGeom>
            <a:grpFill/>
            <a:ln>
              <a:noFill/>
            </a:ln>
          </p:spPr>
        </p:sp>
        <p:sp>
          <p:nvSpPr>
            <p:cNvPr id="46" name="Freeform 32">
              <a:extLst>
                <a:ext uri="{FF2B5EF4-FFF2-40B4-BE49-F238E27FC236}">
                  <a16:creationId xmlns:a16="http://schemas.microsoft.com/office/drawing/2014/main" id="{228021CB-53B3-4BCC-A14C-0B6951FC971F}"/>
                </a:ext>
              </a:extLst>
            </p:cNvPr>
            <p:cNvSpPr/>
            <p:nvPr/>
          </p:nvSpPr>
          <p:spPr bwMode="auto">
            <a:xfrm rot="5400000">
              <a:off x="11104198" y="3296179"/>
              <a:ext cx="144445" cy="106083"/>
            </a:xfrm>
            <a:custGeom>
              <a:avLst/>
              <a:gdLst/>
              <a:ahLst/>
              <a:cxnLst/>
              <a:rect l="0" t="0" r="r" b="b"/>
              <a:pathLst>
                <a:path w="44" h="35">
                  <a:moveTo>
                    <a:pt x="28" y="0"/>
                  </a:moveTo>
                  <a:cubicBezTo>
                    <a:pt x="36" y="1"/>
                    <a:pt x="44" y="12"/>
                    <a:pt x="42" y="21"/>
                  </a:cubicBezTo>
                  <a:cubicBezTo>
                    <a:pt x="23" y="35"/>
                    <a:pt x="0" y="7"/>
                    <a:pt x="28" y="0"/>
                  </a:cubicBezTo>
                  <a:close/>
                </a:path>
              </a:pathLst>
            </a:custGeom>
            <a:grpFill/>
            <a:ln>
              <a:noFill/>
            </a:ln>
          </p:spPr>
        </p:sp>
        <p:sp>
          <p:nvSpPr>
            <p:cNvPr id="47" name="Freeform 33">
              <a:extLst>
                <a:ext uri="{FF2B5EF4-FFF2-40B4-BE49-F238E27FC236}">
                  <a16:creationId xmlns:a16="http://schemas.microsoft.com/office/drawing/2014/main" id="{B353D0BC-00A6-4EA4-9311-9FCB88CC2021}"/>
                </a:ext>
              </a:extLst>
            </p:cNvPr>
            <p:cNvSpPr/>
            <p:nvPr/>
          </p:nvSpPr>
          <p:spPr bwMode="auto">
            <a:xfrm rot="5400000">
              <a:off x="11134111" y="4387490"/>
              <a:ext cx="151535" cy="75075"/>
            </a:xfrm>
            <a:custGeom>
              <a:avLst/>
              <a:gdLst/>
              <a:ahLst/>
              <a:cxnLst/>
              <a:rect l="0" t="0" r="r" b="b"/>
              <a:pathLst>
                <a:path w="46" h="25">
                  <a:moveTo>
                    <a:pt x="23" y="0"/>
                  </a:moveTo>
                  <a:cubicBezTo>
                    <a:pt x="32" y="1"/>
                    <a:pt x="46" y="21"/>
                    <a:pt x="29" y="25"/>
                  </a:cubicBezTo>
                  <a:cubicBezTo>
                    <a:pt x="10" y="23"/>
                    <a:pt x="0" y="9"/>
                    <a:pt x="23" y="0"/>
                  </a:cubicBezTo>
                  <a:close/>
                </a:path>
              </a:pathLst>
            </a:custGeom>
            <a:grpFill/>
            <a:ln>
              <a:noFill/>
            </a:ln>
          </p:spPr>
        </p:sp>
        <p:sp>
          <p:nvSpPr>
            <p:cNvPr id="48" name="Freeform 34">
              <a:extLst>
                <a:ext uri="{FF2B5EF4-FFF2-40B4-BE49-F238E27FC236}">
                  <a16:creationId xmlns:a16="http://schemas.microsoft.com/office/drawing/2014/main" id="{0E001FD3-6EDD-47A3-9916-826E1595DAB3}"/>
                </a:ext>
              </a:extLst>
            </p:cNvPr>
            <p:cNvSpPr/>
            <p:nvPr/>
          </p:nvSpPr>
          <p:spPr bwMode="auto">
            <a:xfrm rot="5400000">
              <a:off x="11138041" y="5384813"/>
              <a:ext cx="134697" cy="84051"/>
            </a:xfrm>
            <a:custGeom>
              <a:avLst/>
              <a:gdLst/>
              <a:ahLst/>
              <a:cxnLst/>
              <a:rect l="0" t="0" r="r" b="b"/>
              <a:pathLst>
                <a:path w="41" h="28">
                  <a:moveTo>
                    <a:pt x="22" y="0"/>
                  </a:moveTo>
                  <a:cubicBezTo>
                    <a:pt x="41" y="13"/>
                    <a:pt x="24" y="28"/>
                    <a:pt x="8" y="21"/>
                  </a:cubicBezTo>
                  <a:cubicBezTo>
                    <a:pt x="0" y="8"/>
                    <a:pt x="8" y="0"/>
                    <a:pt x="22" y="0"/>
                  </a:cubicBezTo>
                  <a:close/>
                </a:path>
              </a:pathLst>
            </a:custGeom>
            <a:grpFill/>
            <a:ln>
              <a:noFill/>
            </a:ln>
          </p:spPr>
        </p:sp>
        <p:sp>
          <p:nvSpPr>
            <p:cNvPr id="49" name="Freeform 35">
              <a:extLst>
                <a:ext uri="{FF2B5EF4-FFF2-40B4-BE49-F238E27FC236}">
                  <a16:creationId xmlns:a16="http://schemas.microsoft.com/office/drawing/2014/main" id="{FE214D5B-D151-4E09-A01E-BEAAF9C679ED}"/>
                </a:ext>
              </a:extLst>
            </p:cNvPr>
            <p:cNvSpPr/>
            <p:nvPr/>
          </p:nvSpPr>
          <p:spPr bwMode="auto">
            <a:xfrm rot="5400000">
              <a:off x="11133693" y="4595717"/>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0" name="Freeform 36">
              <a:extLst>
                <a:ext uri="{FF2B5EF4-FFF2-40B4-BE49-F238E27FC236}">
                  <a16:creationId xmlns:a16="http://schemas.microsoft.com/office/drawing/2014/main" id="{3024EF13-0A45-49DD-B0F4-FA3A5169EFFE}"/>
                </a:ext>
              </a:extLst>
            </p:cNvPr>
            <p:cNvSpPr/>
            <p:nvPr/>
          </p:nvSpPr>
          <p:spPr bwMode="auto">
            <a:xfrm rot="5400000">
              <a:off x="11105830" y="6046702"/>
              <a:ext cx="144445" cy="102819"/>
            </a:xfrm>
            <a:custGeom>
              <a:avLst/>
              <a:gdLst/>
              <a:ahLst/>
              <a:cxnLst/>
              <a:rect l="0" t="0" r="r" b="b"/>
              <a:pathLst>
                <a:path w="44" h="34">
                  <a:moveTo>
                    <a:pt x="31" y="1"/>
                  </a:moveTo>
                  <a:cubicBezTo>
                    <a:pt x="44" y="3"/>
                    <a:pt x="38" y="34"/>
                    <a:pt x="25" y="22"/>
                  </a:cubicBezTo>
                  <a:cubicBezTo>
                    <a:pt x="0" y="28"/>
                    <a:pt x="14" y="0"/>
                    <a:pt x="31" y="1"/>
                  </a:cubicBezTo>
                  <a:close/>
                </a:path>
              </a:pathLst>
            </a:custGeom>
            <a:grpFill/>
            <a:ln>
              <a:noFill/>
            </a:ln>
          </p:spPr>
        </p:sp>
        <p:sp>
          <p:nvSpPr>
            <p:cNvPr id="51" name="Freeform 37">
              <a:extLst>
                <a:ext uri="{FF2B5EF4-FFF2-40B4-BE49-F238E27FC236}">
                  <a16:creationId xmlns:a16="http://schemas.microsoft.com/office/drawing/2014/main" id="{95E0BDAE-48A7-4752-A150-74DA4BAE5E4B}"/>
                </a:ext>
              </a:extLst>
            </p:cNvPr>
            <p:cNvSpPr/>
            <p:nvPr/>
          </p:nvSpPr>
          <p:spPr bwMode="auto">
            <a:xfrm rot="5400000">
              <a:off x="11117596" y="3060239"/>
              <a:ext cx="115202" cy="121588"/>
            </a:xfrm>
            <a:custGeom>
              <a:avLst/>
              <a:gdLst/>
              <a:ahLst/>
              <a:cxnLst/>
              <a:rect l="0" t="0" r="r" b="b"/>
              <a:pathLst>
                <a:path w="35" h="40">
                  <a:moveTo>
                    <a:pt x="16" y="4"/>
                  </a:moveTo>
                  <a:cubicBezTo>
                    <a:pt x="35" y="4"/>
                    <a:pt x="32" y="0"/>
                    <a:pt x="33" y="15"/>
                  </a:cubicBezTo>
                  <a:cubicBezTo>
                    <a:pt x="34" y="40"/>
                    <a:pt x="0" y="22"/>
                    <a:pt x="16" y="4"/>
                  </a:cubicBezTo>
                  <a:close/>
                </a:path>
              </a:pathLst>
            </a:custGeom>
            <a:grpFill/>
            <a:ln>
              <a:noFill/>
            </a:ln>
          </p:spPr>
        </p:sp>
        <p:sp>
          <p:nvSpPr>
            <p:cNvPr id="52" name="Freeform 38">
              <a:extLst>
                <a:ext uri="{FF2B5EF4-FFF2-40B4-BE49-F238E27FC236}">
                  <a16:creationId xmlns:a16="http://schemas.microsoft.com/office/drawing/2014/main" id="{DE128EDB-3179-4F47-8B37-BEDE3B82FFC7}"/>
                </a:ext>
              </a:extLst>
            </p:cNvPr>
            <p:cNvSpPr/>
            <p:nvPr/>
          </p:nvSpPr>
          <p:spPr bwMode="auto">
            <a:xfrm rot="5400000">
              <a:off x="11125265" y="4900335"/>
              <a:ext cx="127608" cy="69362"/>
            </a:xfrm>
            <a:custGeom>
              <a:avLst/>
              <a:gdLst/>
              <a:ahLst/>
              <a:cxnLst/>
              <a:rect l="0" t="0" r="r" b="b"/>
              <a:pathLst>
                <a:path w="39" h="23">
                  <a:moveTo>
                    <a:pt x="26" y="0"/>
                  </a:moveTo>
                  <a:cubicBezTo>
                    <a:pt x="39" y="1"/>
                    <a:pt x="38" y="21"/>
                    <a:pt x="26" y="23"/>
                  </a:cubicBezTo>
                  <a:cubicBezTo>
                    <a:pt x="0" y="23"/>
                    <a:pt x="5" y="2"/>
                    <a:pt x="26" y="0"/>
                  </a:cubicBezTo>
                  <a:close/>
                </a:path>
              </a:pathLst>
            </a:custGeom>
            <a:grpFill/>
            <a:ln>
              <a:noFill/>
            </a:ln>
          </p:spPr>
        </p:sp>
        <p:sp>
          <p:nvSpPr>
            <p:cNvPr id="53" name="Freeform 39">
              <a:extLst>
                <a:ext uri="{FF2B5EF4-FFF2-40B4-BE49-F238E27FC236}">
                  <a16:creationId xmlns:a16="http://schemas.microsoft.com/office/drawing/2014/main" id="{E09CDD49-7B7B-42C0-A09E-6CFB3CDFF6A1}"/>
                </a:ext>
              </a:extLst>
            </p:cNvPr>
            <p:cNvSpPr/>
            <p:nvPr/>
          </p:nvSpPr>
          <p:spPr bwMode="auto">
            <a:xfrm rot="5400000">
              <a:off x="11117373" y="5141456"/>
              <a:ext cx="131153" cy="81603"/>
            </a:xfrm>
            <a:custGeom>
              <a:avLst/>
              <a:gdLst/>
              <a:ahLst/>
              <a:cxnLst/>
              <a:rect l="0" t="0" r="r" b="b"/>
              <a:pathLst>
                <a:path w="40" h="27">
                  <a:moveTo>
                    <a:pt x="25" y="0"/>
                  </a:moveTo>
                  <a:cubicBezTo>
                    <a:pt x="34" y="0"/>
                    <a:pt x="40" y="11"/>
                    <a:pt x="38" y="20"/>
                  </a:cubicBezTo>
                  <a:cubicBezTo>
                    <a:pt x="17" y="27"/>
                    <a:pt x="0" y="12"/>
                    <a:pt x="25" y="0"/>
                  </a:cubicBezTo>
                  <a:close/>
                </a:path>
              </a:pathLst>
            </a:custGeom>
            <a:grpFill/>
            <a:ln>
              <a:noFill/>
            </a:ln>
          </p:spPr>
        </p:sp>
        <p:sp>
          <p:nvSpPr>
            <p:cNvPr id="54" name="Freeform 40">
              <a:extLst>
                <a:ext uri="{FF2B5EF4-FFF2-40B4-BE49-F238E27FC236}">
                  <a16:creationId xmlns:a16="http://schemas.microsoft.com/office/drawing/2014/main" id="{93C5D839-4CD5-4165-9091-7D9B92CDC1D2}"/>
                </a:ext>
              </a:extLst>
            </p:cNvPr>
            <p:cNvSpPr/>
            <p:nvPr/>
          </p:nvSpPr>
          <p:spPr bwMode="auto">
            <a:xfrm rot="5400000">
              <a:off x="11112337" y="2598157"/>
              <a:ext cx="134697" cy="81603"/>
            </a:xfrm>
            <a:custGeom>
              <a:avLst/>
              <a:gdLst/>
              <a:ahLst/>
              <a:cxnLst/>
              <a:rect l="0" t="0" r="r" b="b"/>
              <a:pathLst>
                <a:path w="41" h="27">
                  <a:moveTo>
                    <a:pt x="19" y="0"/>
                  </a:moveTo>
                  <a:cubicBezTo>
                    <a:pt x="41" y="9"/>
                    <a:pt x="28" y="27"/>
                    <a:pt x="7" y="20"/>
                  </a:cubicBezTo>
                  <a:cubicBezTo>
                    <a:pt x="0" y="8"/>
                    <a:pt x="7" y="1"/>
                    <a:pt x="19" y="0"/>
                  </a:cubicBezTo>
                  <a:close/>
                </a:path>
              </a:pathLst>
            </a:custGeom>
            <a:grpFill/>
            <a:ln>
              <a:noFill/>
            </a:ln>
          </p:spPr>
        </p:sp>
        <p:sp>
          <p:nvSpPr>
            <p:cNvPr id="55" name="Freeform 41">
              <a:extLst>
                <a:ext uri="{FF2B5EF4-FFF2-40B4-BE49-F238E27FC236}">
                  <a16:creationId xmlns:a16="http://schemas.microsoft.com/office/drawing/2014/main" id="{3C7F638A-BB6D-4B24-A7F9-03BF8087459B}"/>
                </a:ext>
              </a:extLst>
            </p:cNvPr>
            <p:cNvSpPr/>
            <p:nvPr/>
          </p:nvSpPr>
          <p:spPr bwMode="auto">
            <a:xfrm rot="5400000">
              <a:off x="11105830" y="6278710"/>
              <a:ext cx="144445" cy="78339"/>
            </a:xfrm>
            <a:custGeom>
              <a:avLst/>
              <a:gdLst/>
              <a:ahLst/>
              <a:cxnLst/>
              <a:rect l="0" t="0" r="r" b="b"/>
              <a:pathLst>
                <a:path w="44" h="26">
                  <a:moveTo>
                    <a:pt x="29" y="0"/>
                  </a:moveTo>
                  <a:cubicBezTo>
                    <a:pt x="44" y="3"/>
                    <a:pt x="40" y="22"/>
                    <a:pt x="26" y="26"/>
                  </a:cubicBezTo>
                  <a:cubicBezTo>
                    <a:pt x="0" y="25"/>
                    <a:pt x="11" y="6"/>
                    <a:pt x="29" y="0"/>
                  </a:cubicBezTo>
                  <a:close/>
                </a:path>
              </a:pathLst>
            </a:custGeom>
            <a:grpFill/>
            <a:ln>
              <a:noFill/>
            </a:ln>
          </p:spPr>
        </p:sp>
        <p:sp>
          <p:nvSpPr>
            <p:cNvPr id="56" name="Freeform 42">
              <a:extLst>
                <a:ext uri="{FF2B5EF4-FFF2-40B4-BE49-F238E27FC236}">
                  <a16:creationId xmlns:a16="http://schemas.microsoft.com/office/drawing/2014/main" id="{5B59DB64-329B-45EA-8A67-4213A886B5B2}"/>
                </a:ext>
              </a:extLst>
            </p:cNvPr>
            <p:cNvSpPr/>
            <p:nvPr/>
          </p:nvSpPr>
          <p:spPr bwMode="auto">
            <a:xfrm rot="5400000">
              <a:off x="11093998" y="5596726"/>
              <a:ext cx="144445" cy="97107"/>
            </a:xfrm>
            <a:custGeom>
              <a:avLst/>
              <a:gdLst/>
              <a:ahLst/>
              <a:cxnLst/>
              <a:rect l="0" t="0" r="r" b="b"/>
              <a:pathLst>
                <a:path w="44" h="32">
                  <a:moveTo>
                    <a:pt x="31" y="1"/>
                  </a:moveTo>
                  <a:cubicBezTo>
                    <a:pt x="40" y="0"/>
                    <a:pt x="44" y="8"/>
                    <a:pt x="43" y="16"/>
                  </a:cubicBezTo>
                  <a:cubicBezTo>
                    <a:pt x="29" y="32"/>
                    <a:pt x="0" y="7"/>
                    <a:pt x="31" y="1"/>
                  </a:cubicBezTo>
                  <a:close/>
                </a:path>
              </a:pathLst>
            </a:custGeom>
            <a:grpFill/>
            <a:ln>
              <a:noFill/>
            </a:ln>
          </p:spPr>
        </p:sp>
        <p:sp>
          <p:nvSpPr>
            <p:cNvPr id="57" name="Freeform 44">
              <a:extLst>
                <a:ext uri="{FF2B5EF4-FFF2-40B4-BE49-F238E27FC236}">
                  <a16:creationId xmlns:a16="http://schemas.microsoft.com/office/drawing/2014/main" id="{D8DAB003-6484-4D1D-85AE-93FA09BC5EF5}"/>
                </a:ext>
              </a:extLst>
            </p:cNvPr>
            <p:cNvSpPr/>
            <p:nvPr/>
          </p:nvSpPr>
          <p:spPr bwMode="auto">
            <a:xfrm rot="5400000">
              <a:off x="11097788" y="4080854"/>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8" name="Freeform 45">
              <a:extLst>
                <a:ext uri="{FF2B5EF4-FFF2-40B4-BE49-F238E27FC236}">
                  <a16:creationId xmlns:a16="http://schemas.microsoft.com/office/drawing/2014/main" id="{D49280A1-ACA8-4CD6-9012-AF12660F07E4}"/>
                </a:ext>
              </a:extLst>
            </p:cNvPr>
            <p:cNvSpPr/>
            <p:nvPr/>
          </p:nvSpPr>
          <p:spPr bwMode="auto">
            <a:xfrm rot="5400000">
              <a:off x="11075637" y="5836680"/>
              <a:ext cx="144445" cy="102819"/>
            </a:xfrm>
            <a:custGeom>
              <a:avLst/>
              <a:gdLst/>
              <a:ahLst/>
              <a:cxnLst/>
              <a:rect l="0" t="0" r="r" b="b"/>
              <a:pathLst>
                <a:path w="44" h="34">
                  <a:moveTo>
                    <a:pt x="31" y="0"/>
                  </a:moveTo>
                  <a:cubicBezTo>
                    <a:pt x="39" y="0"/>
                    <a:pt x="44" y="12"/>
                    <a:pt x="42" y="19"/>
                  </a:cubicBezTo>
                  <a:cubicBezTo>
                    <a:pt x="25" y="34"/>
                    <a:pt x="0" y="8"/>
                    <a:pt x="31" y="0"/>
                  </a:cubicBezTo>
                  <a:close/>
                </a:path>
              </a:pathLst>
            </a:custGeom>
            <a:grpFill/>
            <a:ln>
              <a:noFill/>
            </a:ln>
          </p:spPr>
        </p:sp>
        <p:sp>
          <p:nvSpPr>
            <p:cNvPr id="59" name="Freeform 46">
              <a:extLst>
                <a:ext uri="{FF2B5EF4-FFF2-40B4-BE49-F238E27FC236}">
                  <a16:creationId xmlns:a16="http://schemas.microsoft.com/office/drawing/2014/main" id="{C03EAE8C-6089-40E5-9361-2E266A1EEBA3}"/>
                </a:ext>
              </a:extLst>
            </p:cNvPr>
            <p:cNvSpPr/>
            <p:nvPr/>
          </p:nvSpPr>
          <p:spPr bwMode="auto">
            <a:xfrm rot="5400000">
              <a:off x="11124696" y="2830776"/>
              <a:ext cx="121406" cy="81603"/>
            </a:xfrm>
            <a:custGeom>
              <a:avLst/>
              <a:gdLst/>
              <a:ahLst/>
              <a:cxnLst/>
              <a:rect l="0" t="0" r="r" b="b"/>
              <a:pathLst>
                <a:path w="37" h="27">
                  <a:moveTo>
                    <a:pt x="19" y="1"/>
                  </a:moveTo>
                  <a:cubicBezTo>
                    <a:pt x="31" y="2"/>
                    <a:pt x="37" y="24"/>
                    <a:pt x="21" y="27"/>
                  </a:cubicBezTo>
                  <a:cubicBezTo>
                    <a:pt x="1" y="27"/>
                    <a:pt x="0" y="0"/>
                    <a:pt x="19" y="1"/>
                  </a:cubicBezTo>
                  <a:close/>
                </a:path>
              </a:pathLst>
            </a:custGeom>
            <a:grpFill/>
            <a:ln>
              <a:noFill/>
            </a:ln>
          </p:spPr>
        </p:sp>
        <p:sp>
          <p:nvSpPr>
            <p:cNvPr id="60" name="Freeform 47">
              <a:extLst>
                <a:ext uri="{FF2B5EF4-FFF2-40B4-BE49-F238E27FC236}">
                  <a16:creationId xmlns:a16="http://schemas.microsoft.com/office/drawing/2014/main" id="{02E3A077-F087-4E14-A13E-4E9D4369B1F6}"/>
                </a:ext>
              </a:extLst>
            </p:cNvPr>
            <p:cNvSpPr/>
            <p:nvPr/>
          </p:nvSpPr>
          <p:spPr bwMode="auto">
            <a:xfrm rot="5400000">
              <a:off x="11082841" y="3849727"/>
              <a:ext cx="147990" cy="78339"/>
            </a:xfrm>
            <a:custGeom>
              <a:avLst/>
              <a:gdLst/>
              <a:ahLst/>
              <a:cxnLst/>
              <a:rect l="0" t="0" r="r" b="b"/>
              <a:pathLst>
                <a:path w="45" h="26">
                  <a:moveTo>
                    <a:pt x="22" y="0"/>
                  </a:moveTo>
                  <a:cubicBezTo>
                    <a:pt x="32" y="2"/>
                    <a:pt x="45" y="22"/>
                    <a:pt x="28" y="26"/>
                  </a:cubicBezTo>
                  <a:cubicBezTo>
                    <a:pt x="10" y="24"/>
                    <a:pt x="0" y="9"/>
                    <a:pt x="22" y="0"/>
                  </a:cubicBezTo>
                  <a:close/>
                </a:path>
              </a:pathLst>
            </a:custGeom>
            <a:grpFill/>
            <a:ln>
              <a:noFill/>
            </a:ln>
          </p:spPr>
        </p:sp>
        <p:sp>
          <p:nvSpPr>
            <p:cNvPr id="61" name="Freeform 48">
              <a:extLst>
                <a:ext uri="{FF2B5EF4-FFF2-40B4-BE49-F238E27FC236}">
                  <a16:creationId xmlns:a16="http://schemas.microsoft.com/office/drawing/2014/main" id="{7CE4FAAA-45E7-4C86-B59A-F284B79EFD23}"/>
                </a:ext>
              </a:extLst>
            </p:cNvPr>
            <p:cNvSpPr/>
            <p:nvPr/>
          </p:nvSpPr>
          <p:spPr bwMode="auto">
            <a:xfrm rot="5400000">
              <a:off x="11078098" y="3616257"/>
              <a:ext cx="133812" cy="79154"/>
            </a:xfrm>
            <a:custGeom>
              <a:avLst/>
              <a:gdLst/>
              <a:ahLst/>
              <a:cxnLst/>
              <a:rect l="0" t="0" r="r" b="b"/>
              <a:pathLst>
                <a:path w="41" h="26">
                  <a:moveTo>
                    <a:pt x="19" y="0"/>
                  </a:moveTo>
                  <a:cubicBezTo>
                    <a:pt x="41" y="9"/>
                    <a:pt x="28" y="26"/>
                    <a:pt x="7" y="19"/>
                  </a:cubicBezTo>
                  <a:cubicBezTo>
                    <a:pt x="0" y="8"/>
                    <a:pt x="7" y="1"/>
                    <a:pt x="19" y="0"/>
                  </a:cubicBezTo>
                  <a:close/>
                </a:path>
              </a:pathLst>
            </a:custGeom>
            <a:grpFill/>
            <a:ln>
              <a:noFill/>
            </a:ln>
          </p:spPr>
        </p:sp>
        <p:sp>
          <p:nvSpPr>
            <p:cNvPr id="62" name="Freeform 49">
              <a:extLst>
                <a:ext uri="{FF2B5EF4-FFF2-40B4-BE49-F238E27FC236}">
                  <a16:creationId xmlns:a16="http://schemas.microsoft.com/office/drawing/2014/main" id="{E2689B62-CCA1-4EE5-B622-FBA516868916}"/>
                </a:ext>
              </a:extLst>
            </p:cNvPr>
            <p:cNvSpPr/>
            <p:nvPr/>
          </p:nvSpPr>
          <p:spPr bwMode="auto">
            <a:xfrm rot="5400000">
              <a:off x="11076712" y="6507925"/>
              <a:ext cx="127608" cy="81603"/>
            </a:xfrm>
            <a:custGeom>
              <a:avLst/>
              <a:gdLst/>
              <a:ahLst/>
              <a:cxnLst/>
              <a:rect l="0" t="0" r="r" b="b"/>
              <a:pathLst>
                <a:path w="39" h="27">
                  <a:moveTo>
                    <a:pt x="21" y="2"/>
                  </a:moveTo>
                  <a:cubicBezTo>
                    <a:pt x="36" y="0"/>
                    <a:pt x="39" y="17"/>
                    <a:pt x="26" y="24"/>
                  </a:cubicBezTo>
                  <a:cubicBezTo>
                    <a:pt x="8" y="27"/>
                    <a:pt x="0" y="9"/>
                    <a:pt x="21" y="2"/>
                  </a:cubicBezTo>
                  <a:close/>
                </a:path>
              </a:pathLst>
            </a:custGeom>
            <a:grpFill/>
            <a:ln>
              <a:noFill/>
            </a:ln>
          </p:spPr>
        </p:sp>
        <p:sp>
          <p:nvSpPr>
            <p:cNvPr id="63" name="Freeform 8">
              <a:extLst>
                <a:ext uri="{FF2B5EF4-FFF2-40B4-BE49-F238E27FC236}">
                  <a16:creationId xmlns:a16="http://schemas.microsoft.com/office/drawing/2014/main" id="{113638EE-3BCF-4315-A329-3C6766A3890B}"/>
                </a:ext>
              </a:extLst>
            </p:cNvPr>
            <p:cNvSpPr/>
            <p:nvPr/>
          </p:nvSpPr>
          <p:spPr bwMode="auto">
            <a:xfrm rot="5400000">
              <a:off x="11141853" y="3490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64" name="Freeform 106">
              <a:extLst>
                <a:ext uri="{FF2B5EF4-FFF2-40B4-BE49-F238E27FC236}">
                  <a16:creationId xmlns:a16="http://schemas.microsoft.com/office/drawing/2014/main" id="{4FB36B8F-335B-40F2-83BB-C2B2689DC2E9}"/>
                </a:ext>
              </a:extLst>
            </p:cNvPr>
            <p:cNvSpPr/>
            <p:nvPr/>
          </p:nvSpPr>
          <p:spPr bwMode="auto">
            <a:xfrm rot="5400000">
              <a:off x="11301184" y="6639670"/>
              <a:ext cx="134697" cy="97107"/>
            </a:xfrm>
            <a:custGeom>
              <a:avLst/>
              <a:gdLst/>
              <a:ahLst/>
              <a:cxnLst/>
              <a:rect l="0" t="0" r="r" b="b"/>
              <a:pathLst>
                <a:path w="41" h="32">
                  <a:moveTo>
                    <a:pt x="25" y="0"/>
                  </a:moveTo>
                  <a:cubicBezTo>
                    <a:pt x="41" y="13"/>
                    <a:pt x="15" y="32"/>
                    <a:pt x="4" y="18"/>
                  </a:cubicBezTo>
                  <a:cubicBezTo>
                    <a:pt x="0" y="5"/>
                    <a:pt x="15" y="0"/>
                    <a:pt x="25" y="0"/>
                  </a:cubicBezTo>
                  <a:close/>
                </a:path>
              </a:pathLst>
            </a:custGeom>
            <a:grpFill/>
            <a:ln>
              <a:noFill/>
            </a:ln>
          </p:spPr>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0F082710-245A-48CB-A5F6-8BB1DF6AB298}" type="datetimeFigureOut">
              <a:rPr lang="en-US" dirty="0"/>
              <a:pPr/>
              <a:t>10/9/2026</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24578CCF-2EC4-44CB-A694-F6F6E59A3985}" type="slidenum">
              <a:rPr lang="en-US" dirty="0"/>
              <a:pPr/>
              <a:t>‹#›</a:t>
            </a:fld>
            <a:endParaRPr lang="en-US"/>
          </a:p>
        </p:txBody>
      </p:sp>
    </p:spTree>
    <p:extLst>
      <p:ext uri="{BB962C8B-B14F-4D97-AF65-F5344CB8AC3E}">
        <p14:creationId xmlns:p14="http://schemas.microsoft.com/office/powerpoint/2010/main" val="346774845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176">
          <p15:clr>
            <a:srgbClr val="F26B43"/>
          </p15:clr>
        </p15:guide>
        <p15:guide id="2" pos="6792">
          <p15:clr>
            <a:srgbClr val="F26B43"/>
          </p15:clr>
        </p15:guide>
        <p15:guide id="3" pos="3720">
          <p15:clr>
            <a:srgbClr val="F26B43"/>
          </p15:clr>
        </p15:guide>
        <p15:guide id="4"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9928" y="1234954"/>
            <a:ext cx="8385048" cy="2072127"/>
          </a:xfrm>
        </p:spPr>
        <p:txBody>
          <a:bodyPr>
            <a:normAutofit fontScale="90000"/>
          </a:bodyPr>
          <a:lstStyle/>
          <a:p>
            <a:r>
              <a:rPr lang="en-US" sz="4400" dirty="0"/>
              <a:t>Mohammed Hassan2607891,</a:t>
            </a:r>
            <a:br>
              <a:rPr lang="en-US" sz="4400"/>
            </a:br>
            <a:r>
              <a:rPr lang="en-US" sz="4400" dirty="0"/>
              <a:t>Christian Amobi 2523171 and </a:t>
            </a:r>
            <a:r>
              <a:rPr lang="en-US" sz="4400" dirty="0" err="1"/>
              <a:t>Lucresse</a:t>
            </a:r>
            <a:r>
              <a:rPr lang="en-US" sz="4400" dirty="0"/>
              <a:t> Dongmo 2608679</a:t>
            </a: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US"/>
              <a:t>Module code LCHS4007</a:t>
            </a:r>
          </a:p>
          <a:p>
            <a:r>
              <a:rPr lang="en-US"/>
              <a:t>DIGITAL SKILLS AND RESEARCH METHOD</a:t>
            </a:r>
          </a:p>
          <a:p>
            <a:r>
              <a:rPr lang="en-US"/>
              <a:t>Bianca Dodgen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216C-F0FD-6256-7247-562D24FD07F1}"/>
              </a:ext>
            </a:extLst>
          </p:cNvPr>
          <p:cNvSpPr>
            <a:spLocks noGrp="1"/>
          </p:cNvSpPr>
          <p:nvPr>
            <p:ph type="title"/>
          </p:nvPr>
        </p:nvSpPr>
        <p:spPr/>
        <p:txBody>
          <a:bodyPr/>
          <a:lstStyle/>
          <a:p>
            <a:r>
              <a:rPr lang="en-US" sz="2800">
                <a:latin typeface="Constantia"/>
              </a:rPr>
              <a:t>Amobi Christian (2523171) Matching Microsoft</a:t>
            </a:r>
            <a:r>
              <a:rPr lang="en-US" sz="2800" dirty="0">
                <a:latin typeface="Constantia"/>
              </a:rPr>
              <a:t> 365 to workplace tasks.</a:t>
            </a:r>
          </a:p>
        </p:txBody>
      </p:sp>
      <p:sp>
        <p:nvSpPr>
          <p:cNvPr id="4" name="Date Placeholder 3">
            <a:extLst>
              <a:ext uri="{FF2B5EF4-FFF2-40B4-BE49-F238E27FC236}">
                <a16:creationId xmlns:a16="http://schemas.microsoft.com/office/drawing/2014/main" id="{A8560E75-4577-A803-A0CB-9492D5BEDF48}"/>
              </a:ext>
            </a:extLst>
          </p:cNvPr>
          <p:cNvSpPr>
            <a:spLocks noGrp="1"/>
          </p:cNvSpPr>
          <p:nvPr>
            <p:ph type="dt" sz="half" idx="10"/>
          </p:nvPr>
        </p:nvSpPr>
        <p:spPr/>
        <p:txBody>
          <a:bodyPr/>
          <a:lstStyle/>
          <a:p>
            <a:fld id="{6FEA5599-621E-4B0B-8FBF-C5249CF52980}" type="datetime1">
              <a:t>10/9/2026</a:t>
            </a:fld>
            <a:endParaRPr lang="en-US"/>
          </a:p>
        </p:txBody>
      </p:sp>
      <p:sp>
        <p:nvSpPr>
          <p:cNvPr id="5" name="Footer Placeholder 4">
            <a:extLst>
              <a:ext uri="{FF2B5EF4-FFF2-40B4-BE49-F238E27FC236}">
                <a16:creationId xmlns:a16="http://schemas.microsoft.com/office/drawing/2014/main" id="{78E30C34-BD01-96DC-CF8A-2C1F499566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0ADB1C5-84AC-88FB-BF74-892526409C56}"/>
              </a:ext>
            </a:extLst>
          </p:cNvPr>
          <p:cNvSpPr>
            <a:spLocks noGrp="1"/>
          </p:cNvSpPr>
          <p:nvPr>
            <p:ph type="sldNum" sz="quarter" idx="12"/>
          </p:nvPr>
        </p:nvSpPr>
        <p:spPr/>
        <p:txBody>
          <a:bodyPr/>
          <a:lstStyle/>
          <a:p>
            <a:fld id="{24578CCF-2EC4-44CB-A694-F6F6E59A3985}" type="slidenum">
              <a:rPr lang="en-US" dirty="0"/>
              <a:t>2</a:t>
            </a:fld>
            <a:endParaRPr lang="en-US"/>
          </a:p>
        </p:txBody>
      </p:sp>
      <p:sp>
        <p:nvSpPr>
          <p:cNvPr id="12" name="Title 1">
            <a:extLst>
              <a:ext uri="{FF2B5EF4-FFF2-40B4-BE49-F238E27FC236}">
                <a16:creationId xmlns:a16="http://schemas.microsoft.com/office/drawing/2014/main" id="{E566E62C-D0DA-DEC4-A731-D4FED49AA49A}"/>
              </a:ext>
            </a:extLst>
          </p:cNvPr>
          <p:cNvSpPr txBox="1">
            <a:spLocks/>
          </p:cNvSpPr>
          <p:nvPr/>
        </p:nvSpPr>
        <p:spPr>
          <a:xfrm>
            <a:off x="961818" y="2767700"/>
            <a:ext cx="9634011"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sz="2400" dirty="0">
                <a:latin typeface="Constantia"/>
              </a:rPr>
              <a:t>Staff </a:t>
            </a:r>
            <a:r>
              <a:rPr lang="en-US" sz="2400">
                <a:latin typeface="Constantia"/>
              </a:rPr>
              <a:t>communication and daily updates with Microsoft Teams.</a:t>
            </a:r>
            <a:endParaRPr lang="en-US" sz="2400" dirty="0">
              <a:latin typeface="Constantia"/>
            </a:endParaRPr>
          </a:p>
          <a:p>
            <a:endParaRPr lang="en-US" sz="2400" dirty="0">
              <a:latin typeface="Constantia"/>
            </a:endParaRPr>
          </a:p>
          <a:p>
            <a:r>
              <a:rPr lang="en-US" sz="2400" dirty="0">
                <a:latin typeface="Constantia"/>
              </a:rPr>
              <a:t>Case Study: Ashford Community Care </a:t>
            </a:r>
            <a:r>
              <a:rPr lang="en-US" sz="2400">
                <a:latin typeface="Constantia"/>
              </a:rPr>
              <a:t>Service.</a:t>
            </a:r>
            <a:endParaRPr lang="en-US" sz="2400" dirty="0">
              <a:latin typeface="Constantia"/>
            </a:endParaRPr>
          </a:p>
        </p:txBody>
      </p:sp>
    </p:spTree>
    <p:extLst>
      <p:ext uri="{BB962C8B-B14F-4D97-AF65-F5344CB8AC3E}">
        <p14:creationId xmlns:p14="http://schemas.microsoft.com/office/powerpoint/2010/main" val="23483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012C7-E57C-47B3-0C60-04C63D0886A3}"/>
              </a:ext>
            </a:extLst>
          </p:cNvPr>
          <p:cNvSpPr>
            <a:spLocks noGrp="1"/>
          </p:cNvSpPr>
          <p:nvPr>
            <p:ph type="title"/>
          </p:nvPr>
        </p:nvSpPr>
        <p:spPr/>
        <p:txBody>
          <a:bodyPr/>
          <a:lstStyle/>
          <a:p>
            <a:r>
              <a:rPr lang="en-US" dirty="0"/>
              <a:t> </a:t>
            </a:r>
            <a:r>
              <a:rPr lang="en-US" dirty="0">
                <a:latin typeface="Constantia"/>
              </a:rPr>
              <a:t>Task 1: How </a:t>
            </a:r>
            <a:r>
              <a:rPr lang="en-US">
                <a:latin typeface="Constantia"/>
              </a:rPr>
              <a:t>the task link to Ashford</a:t>
            </a:r>
          </a:p>
        </p:txBody>
      </p:sp>
      <p:pic>
        <p:nvPicPr>
          <p:cNvPr id="7" name="Content Placeholder 6">
            <a:extLst>
              <a:ext uri="{FF2B5EF4-FFF2-40B4-BE49-F238E27FC236}">
                <a16:creationId xmlns:a16="http://schemas.microsoft.com/office/drawing/2014/main" id="{D76A1604-8657-09EB-E4C8-D29104E3D9DA}"/>
              </a:ext>
            </a:extLst>
          </p:cNvPr>
          <p:cNvPicPr>
            <a:picLocks noGrp="1" noChangeAspect="1"/>
          </p:cNvPicPr>
          <p:nvPr>
            <p:ph idx="1"/>
          </p:nvPr>
        </p:nvPicPr>
        <p:blipFill>
          <a:blip r:embed="rId2"/>
          <a:stretch>
            <a:fillRect/>
          </a:stretch>
        </p:blipFill>
        <p:spPr>
          <a:xfrm>
            <a:off x="1069848" y="1978037"/>
            <a:ext cx="9634011" cy="3324431"/>
          </a:xfrm>
          <a:prstGeom prst="rect">
            <a:avLst/>
          </a:prstGeom>
        </p:spPr>
      </p:pic>
    </p:spTree>
    <p:extLst>
      <p:ext uri="{BB962C8B-B14F-4D97-AF65-F5344CB8AC3E}">
        <p14:creationId xmlns:p14="http://schemas.microsoft.com/office/powerpoint/2010/main" val="385401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E980C-6B7D-65C0-1D55-17DBE4CB01A8}"/>
              </a:ext>
            </a:extLst>
          </p:cNvPr>
          <p:cNvSpPr>
            <a:spLocks noGrp="1"/>
          </p:cNvSpPr>
          <p:nvPr>
            <p:ph type="title"/>
          </p:nvPr>
        </p:nvSpPr>
        <p:spPr/>
        <p:txBody>
          <a:bodyPr/>
          <a:lstStyle/>
          <a:p>
            <a:r>
              <a:rPr lang="en-US"/>
              <a:t>Hassan</a:t>
            </a:r>
          </a:p>
        </p:txBody>
      </p:sp>
      <p:sp>
        <p:nvSpPr>
          <p:cNvPr id="3" name="Content Placeholder 2">
            <a:extLst>
              <a:ext uri="{FF2B5EF4-FFF2-40B4-BE49-F238E27FC236}">
                <a16:creationId xmlns:a16="http://schemas.microsoft.com/office/drawing/2014/main" id="{C3C69E67-6F77-B47E-952E-EF0F63E07A5D}"/>
              </a:ext>
            </a:extLst>
          </p:cNvPr>
          <p:cNvSpPr>
            <a:spLocks noGrp="1"/>
          </p:cNvSpPr>
          <p:nvPr>
            <p:ph idx="1"/>
          </p:nvPr>
        </p:nvSpPr>
        <p:spPr>
          <a:xfrm>
            <a:off x="1069848" y="1549550"/>
            <a:ext cx="9947775" cy="5202984"/>
          </a:xfrm>
        </p:spPr>
        <p:txBody>
          <a:bodyPr vert="horz" lIns="91440" tIns="45720" rIns="91440" bIns="45720" rtlCol="0" anchor="t">
            <a:normAutofit/>
          </a:bodyPr>
          <a:lstStyle/>
          <a:p>
            <a:r>
              <a:rPr lang="en-US"/>
              <a:t>Why this tool is suitable for the task</a:t>
            </a:r>
          </a:p>
          <a:p>
            <a:pPr>
              <a:buClr>
                <a:srgbClr val="C3B2A7"/>
              </a:buClr>
            </a:pPr>
            <a:r>
              <a:rPr lang="en-US"/>
              <a:t>Microsoft teams is a suitable tool for this task because it never lets you miss any updates, It brings staff communication, meetings and care coordination's into one place. The care home can use Teams for meetings with nurses, social workers, family members or other professionals. All the documents can be stored and shared through </a:t>
            </a:r>
            <a:r>
              <a:rPr lang="en-US" err="1"/>
              <a:t>microsoft</a:t>
            </a:r>
            <a:r>
              <a:rPr lang="en-US"/>
              <a:t> teams rather than relying on paper copies. Teams can also provide one place for daily updates and discussions when staff work different shift or in different locations. Overall </a:t>
            </a:r>
            <a:r>
              <a:rPr lang="en-US" err="1"/>
              <a:t>microsoft</a:t>
            </a:r>
            <a:r>
              <a:rPr lang="en-US"/>
              <a:t> teams is a good tool for the task because it can make communication quicker, </a:t>
            </a:r>
            <a:r>
              <a:rPr lang="en-US" err="1"/>
              <a:t>organised</a:t>
            </a:r>
            <a:r>
              <a:rPr lang="en-US"/>
              <a:t> and more secure.   </a:t>
            </a:r>
          </a:p>
          <a:p>
            <a:pPr>
              <a:buClr>
                <a:srgbClr val="C3B2A7"/>
              </a:buClr>
            </a:pPr>
            <a:endParaRPr lang="en-US"/>
          </a:p>
          <a:p>
            <a:pPr>
              <a:buClr>
                <a:srgbClr val="C3B2A7"/>
              </a:buClr>
            </a:pPr>
            <a:endParaRPr lang="en-US"/>
          </a:p>
        </p:txBody>
      </p:sp>
    </p:spTree>
    <p:extLst>
      <p:ext uri="{BB962C8B-B14F-4D97-AF65-F5344CB8AC3E}">
        <p14:creationId xmlns:p14="http://schemas.microsoft.com/office/powerpoint/2010/main" val="575391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0DF58-4098-8385-175C-B4D57B878E79}"/>
              </a:ext>
            </a:extLst>
          </p:cNvPr>
          <p:cNvSpPr>
            <a:spLocks noGrp="1"/>
          </p:cNvSpPr>
          <p:nvPr>
            <p:ph type="title"/>
          </p:nvPr>
        </p:nvSpPr>
        <p:spPr/>
        <p:txBody>
          <a:bodyPr/>
          <a:lstStyle/>
          <a:p>
            <a:r>
              <a:rPr lang="en-US" dirty="0">
                <a:latin typeface="Constantia"/>
              </a:rPr>
              <a:t>Task 6: </a:t>
            </a:r>
            <a:r>
              <a:rPr lang="en-US">
                <a:latin typeface="Constantia"/>
              </a:rPr>
              <a:t>Recommendations</a:t>
            </a:r>
            <a:r>
              <a:rPr lang="en-US" dirty="0">
                <a:latin typeface="Constantia"/>
              </a:rPr>
              <a:t> (1 of 2)</a:t>
            </a:r>
          </a:p>
        </p:txBody>
      </p:sp>
      <p:sp>
        <p:nvSpPr>
          <p:cNvPr id="4" name="Date Placeholder 3">
            <a:extLst>
              <a:ext uri="{FF2B5EF4-FFF2-40B4-BE49-F238E27FC236}">
                <a16:creationId xmlns:a16="http://schemas.microsoft.com/office/drawing/2014/main" id="{E1B9D465-B8D7-8163-7BA5-3043BD7F67BA}"/>
              </a:ext>
            </a:extLst>
          </p:cNvPr>
          <p:cNvSpPr>
            <a:spLocks noGrp="1"/>
          </p:cNvSpPr>
          <p:nvPr>
            <p:ph type="dt" sz="half" idx="10"/>
          </p:nvPr>
        </p:nvSpPr>
        <p:spPr/>
        <p:txBody>
          <a:bodyPr/>
          <a:lstStyle/>
          <a:p>
            <a:fld id="{E127494E-2340-4ED9-8100-10E7393A84D3}" type="datetime1">
              <a:t>10/9/2026</a:t>
            </a:fld>
            <a:endParaRPr lang="en-US"/>
          </a:p>
        </p:txBody>
      </p:sp>
      <p:sp>
        <p:nvSpPr>
          <p:cNvPr id="5" name="Footer Placeholder 4">
            <a:extLst>
              <a:ext uri="{FF2B5EF4-FFF2-40B4-BE49-F238E27FC236}">
                <a16:creationId xmlns:a16="http://schemas.microsoft.com/office/drawing/2014/main" id="{6ADEB4D0-FCDE-7321-DF52-E902AC73C17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A23984B-2728-F05F-6B5E-0FD29D066C49}"/>
              </a:ext>
            </a:extLst>
          </p:cNvPr>
          <p:cNvSpPr>
            <a:spLocks noGrp="1"/>
          </p:cNvSpPr>
          <p:nvPr>
            <p:ph type="sldNum" sz="quarter" idx="12"/>
          </p:nvPr>
        </p:nvSpPr>
        <p:spPr/>
        <p:txBody>
          <a:bodyPr/>
          <a:lstStyle/>
          <a:p>
            <a:fld id="{24578CCF-2EC4-44CB-A694-F6F6E59A3985}" type="slidenum">
              <a:rPr lang="en-US" dirty="0"/>
              <a:t>5</a:t>
            </a:fld>
            <a:endParaRPr lang="en-US"/>
          </a:p>
        </p:txBody>
      </p:sp>
      <p:pic>
        <p:nvPicPr>
          <p:cNvPr id="7" name="Picture 6">
            <a:extLst>
              <a:ext uri="{FF2B5EF4-FFF2-40B4-BE49-F238E27FC236}">
                <a16:creationId xmlns:a16="http://schemas.microsoft.com/office/drawing/2014/main" id="{8277EE89-0DA1-59C0-09E3-38BF882E8AA3}"/>
              </a:ext>
            </a:extLst>
          </p:cNvPr>
          <p:cNvPicPr>
            <a:picLocks noChangeAspect="1"/>
          </p:cNvPicPr>
          <p:nvPr/>
        </p:nvPicPr>
        <p:blipFill>
          <a:blip r:embed="rId2"/>
          <a:stretch>
            <a:fillRect/>
          </a:stretch>
        </p:blipFill>
        <p:spPr>
          <a:xfrm>
            <a:off x="38746" y="1984249"/>
            <a:ext cx="10822983" cy="2398722"/>
          </a:xfrm>
          <a:prstGeom prst="rect">
            <a:avLst/>
          </a:prstGeom>
        </p:spPr>
      </p:pic>
    </p:spTree>
    <p:extLst>
      <p:ext uri="{BB962C8B-B14F-4D97-AF65-F5344CB8AC3E}">
        <p14:creationId xmlns:p14="http://schemas.microsoft.com/office/powerpoint/2010/main" val="1930269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30C04-2A02-8DE9-0D75-726CA7FDDE64}"/>
              </a:ext>
            </a:extLst>
          </p:cNvPr>
          <p:cNvSpPr>
            <a:spLocks noGrp="1"/>
          </p:cNvSpPr>
          <p:nvPr>
            <p:ph type="title"/>
          </p:nvPr>
        </p:nvSpPr>
        <p:spPr>
          <a:xfrm>
            <a:off x="1060203" y="502920"/>
            <a:ext cx="8823783" cy="1354499"/>
          </a:xfrm>
        </p:spPr>
        <p:txBody>
          <a:bodyPr/>
          <a:lstStyle/>
          <a:p>
            <a:r>
              <a:rPr lang="en-US" dirty="0">
                <a:latin typeface="Constantia"/>
              </a:rPr>
              <a:t>Task 6: </a:t>
            </a:r>
            <a:r>
              <a:rPr lang="en-US">
                <a:latin typeface="Constantia"/>
              </a:rPr>
              <a:t>Recommendations</a:t>
            </a:r>
            <a:r>
              <a:rPr lang="en-US" dirty="0">
                <a:latin typeface="Constantia"/>
              </a:rPr>
              <a:t> (2 of 2)</a:t>
            </a:r>
          </a:p>
        </p:txBody>
      </p:sp>
      <p:sp>
        <p:nvSpPr>
          <p:cNvPr id="4" name="Date Placeholder 3">
            <a:extLst>
              <a:ext uri="{FF2B5EF4-FFF2-40B4-BE49-F238E27FC236}">
                <a16:creationId xmlns:a16="http://schemas.microsoft.com/office/drawing/2014/main" id="{91493511-A53E-FCAD-884C-3C7E984CEEA9}"/>
              </a:ext>
            </a:extLst>
          </p:cNvPr>
          <p:cNvSpPr>
            <a:spLocks noGrp="1"/>
          </p:cNvSpPr>
          <p:nvPr>
            <p:ph type="dt" sz="half" idx="10"/>
          </p:nvPr>
        </p:nvSpPr>
        <p:spPr/>
        <p:txBody>
          <a:bodyPr/>
          <a:lstStyle/>
          <a:p>
            <a:fld id="{1C4D86A5-D895-493C-8B6C-AF6526D8FA71}" type="datetime1">
              <a:t>10/9/2026</a:t>
            </a:fld>
            <a:endParaRPr lang="en-US"/>
          </a:p>
        </p:txBody>
      </p:sp>
      <p:sp>
        <p:nvSpPr>
          <p:cNvPr id="5" name="Footer Placeholder 4">
            <a:extLst>
              <a:ext uri="{FF2B5EF4-FFF2-40B4-BE49-F238E27FC236}">
                <a16:creationId xmlns:a16="http://schemas.microsoft.com/office/drawing/2014/main" id="{48E3425D-C963-4CDF-4626-B0DC5A2F3BE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F9D18AC-04EB-40AF-86CD-7F290583C43D}"/>
              </a:ext>
            </a:extLst>
          </p:cNvPr>
          <p:cNvSpPr>
            <a:spLocks noGrp="1"/>
          </p:cNvSpPr>
          <p:nvPr>
            <p:ph type="sldNum" sz="quarter" idx="12"/>
          </p:nvPr>
        </p:nvSpPr>
        <p:spPr/>
        <p:txBody>
          <a:bodyPr/>
          <a:lstStyle/>
          <a:p>
            <a:fld id="{24578CCF-2EC4-44CB-A694-F6F6E59A3985}" type="slidenum">
              <a:rPr lang="en-US" dirty="0"/>
              <a:t>6</a:t>
            </a:fld>
            <a:endParaRPr lang="en-US"/>
          </a:p>
        </p:txBody>
      </p:sp>
      <p:sp>
        <p:nvSpPr>
          <p:cNvPr id="7" name="Content Placeholder 2">
            <a:extLst>
              <a:ext uri="{FF2B5EF4-FFF2-40B4-BE49-F238E27FC236}">
                <a16:creationId xmlns:a16="http://schemas.microsoft.com/office/drawing/2014/main" id="{774E0398-1554-EFC5-1DAF-A3EFC87BDB28}"/>
              </a:ext>
            </a:extLst>
          </p:cNvPr>
          <p:cNvSpPr>
            <a:spLocks noGrp="1"/>
          </p:cNvSpPr>
          <p:nvPr/>
        </p:nvSpPr>
        <p:spPr>
          <a:xfrm>
            <a:off x="1069848" y="1874520"/>
            <a:ext cx="9634011" cy="4351338"/>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pic>
        <p:nvPicPr>
          <p:cNvPr id="8" name="Picture 7">
            <a:extLst>
              <a:ext uri="{FF2B5EF4-FFF2-40B4-BE49-F238E27FC236}">
                <a16:creationId xmlns:a16="http://schemas.microsoft.com/office/drawing/2014/main" id="{2E1A5E97-F15A-EA98-1A34-7F933533156F}"/>
              </a:ext>
            </a:extLst>
          </p:cNvPr>
          <p:cNvPicPr>
            <a:picLocks noChangeAspect="1"/>
          </p:cNvPicPr>
          <p:nvPr/>
        </p:nvPicPr>
        <p:blipFill>
          <a:blip r:embed="rId2"/>
          <a:stretch>
            <a:fillRect/>
          </a:stretch>
        </p:blipFill>
        <p:spPr>
          <a:xfrm>
            <a:off x="1059050" y="2299440"/>
            <a:ext cx="9647696" cy="2827391"/>
          </a:xfrm>
          <a:prstGeom prst="rect">
            <a:avLst/>
          </a:prstGeom>
        </p:spPr>
      </p:pic>
    </p:spTree>
    <p:extLst>
      <p:ext uri="{BB962C8B-B14F-4D97-AF65-F5344CB8AC3E}">
        <p14:creationId xmlns:p14="http://schemas.microsoft.com/office/powerpoint/2010/main" val="2986144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52F97-8AD5-D9D3-9269-1B326F68DED3}"/>
              </a:ext>
            </a:extLst>
          </p:cNvPr>
          <p:cNvSpPr>
            <a:spLocks noGrp="1"/>
          </p:cNvSpPr>
          <p:nvPr>
            <p:ph type="title"/>
          </p:nvPr>
        </p:nvSpPr>
        <p:spPr/>
        <p:txBody>
          <a:bodyPr/>
          <a:lstStyle/>
          <a:p>
            <a:r>
              <a:rPr lang="en-US" err="1"/>
              <a:t>Lucresse</a:t>
            </a:r>
          </a:p>
        </p:txBody>
      </p:sp>
      <p:sp>
        <p:nvSpPr>
          <p:cNvPr id="3" name="Content Placeholder 2">
            <a:extLst>
              <a:ext uri="{FF2B5EF4-FFF2-40B4-BE49-F238E27FC236}">
                <a16:creationId xmlns:a16="http://schemas.microsoft.com/office/drawing/2014/main" id="{EAC96E75-C9AA-0A5F-8E1C-A074039E73EF}"/>
              </a:ext>
            </a:extLst>
          </p:cNvPr>
          <p:cNvSpPr>
            <a:spLocks noGrp="1"/>
          </p:cNvSpPr>
          <p:nvPr>
            <p:ph idx="1"/>
          </p:nvPr>
        </p:nvSpPr>
        <p:spPr/>
        <p:txBody>
          <a:bodyPr vert="horz" lIns="91440" tIns="45720" rIns="91440" bIns="45720" rtlCol="0" anchor="t">
            <a:normAutofit/>
          </a:bodyPr>
          <a:lstStyle/>
          <a:p>
            <a:r>
              <a:rPr lang="en-US"/>
              <a:t>How it improves efficiency and communication:</a:t>
            </a:r>
          </a:p>
          <a:p>
            <a:pPr>
              <a:buClr>
                <a:srgbClr val="C3B2A7"/>
              </a:buClr>
            </a:pPr>
            <a:r>
              <a:rPr lang="en-US" dirty="0"/>
              <a:t>Microsoft teams provides a centralized </a:t>
            </a:r>
            <a:r>
              <a:rPr lang="en-US"/>
              <a:t>space to store  documents and share update </a:t>
            </a:r>
            <a:r>
              <a:rPr lang="en-US" dirty="0"/>
              <a:t>about clients and staff.</a:t>
            </a:r>
          </a:p>
          <a:p>
            <a:pPr>
              <a:buClr>
                <a:srgbClr val="C3B2A7"/>
              </a:buClr>
            </a:pPr>
            <a:r>
              <a:rPr lang="en-US" dirty="0"/>
              <a:t>Microsoft teams is a platform where staff can  view any update regarding clients or </a:t>
            </a:r>
            <a:r>
              <a:rPr lang="en-US"/>
              <a:t>members</a:t>
            </a:r>
            <a:r>
              <a:rPr lang="en-US" dirty="0"/>
              <a:t> of staff .</a:t>
            </a:r>
          </a:p>
          <a:p>
            <a:pPr>
              <a:buClr>
                <a:srgbClr val="C3B2A7"/>
              </a:buClr>
            </a:pPr>
            <a:r>
              <a:rPr lang="en-US" dirty="0"/>
              <a:t>Microsoft teams helps track hospital appointments and minimizes  </a:t>
            </a:r>
            <a:r>
              <a:rPr lang="en-US"/>
              <a:t>scheduling delays. </a:t>
            </a:r>
          </a:p>
          <a:p>
            <a:pPr>
              <a:buClr>
                <a:srgbClr val="C3B2A7"/>
              </a:buClr>
            </a:pPr>
            <a:r>
              <a:rPr lang="en-US"/>
              <a:t>Microsoft team allows all staff to view their shifts schedules in one place.</a:t>
            </a:r>
          </a:p>
        </p:txBody>
      </p:sp>
      <p:sp>
        <p:nvSpPr>
          <p:cNvPr id="4" name="Date Placeholder 3">
            <a:extLst>
              <a:ext uri="{FF2B5EF4-FFF2-40B4-BE49-F238E27FC236}">
                <a16:creationId xmlns:a16="http://schemas.microsoft.com/office/drawing/2014/main" id="{C62B6B4D-14BB-8445-4658-2B836569CC3E}"/>
              </a:ext>
            </a:extLst>
          </p:cNvPr>
          <p:cNvSpPr>
            <a:spLocks noGrp="1"/>
          </p:cNvSpPr>
          <p:nvPr>
            <p:ph type="dt" sz="half" idx="10"/>
          </p:nvPr>
        </p:nvSpPr>
        <p:spPr/>
        <p:txBody>
          <a:bodyPr/>
          <a:lstStyle/>
          <a:p>
            <a:fld id="{35FDB9AD-7C7F-4926-A186-EDA6A294C99D}" type="datetime1">
              <a:t>10/9/2026</a:t>
            </a:fld>
            <a:endParaRPr lang="en-US"/>
          </a:p>
        </p:txBody>
      </p:sp>
      <p:sp>
        <p:nvSpPr>
          <p:cNvPr id="5" name="Footer Placeholder 4">
            <a:extLst>
              <a:ext uri="{FF2B5EF4-FFF2-40B4-BE49-F238E27FC236}">
                <a16:creationId xmlns:a16="http://schemas.microsoft.com/office/drawing/2014/main" id="{0B419509-9737-93DB-B391-357EF52ED28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3437E84-D60D-AA2E-A0D2-F0C7AD4AA990}"/>
              </a:ext>
            </a:extLst>
          </p:cNvPr>
          <p:cNvSpPr>
            <a:spLocks noGrp="1"/>
          </p:cNvSpPr>
          <p:nvPr>
            <p:ph type="sldNum" sz="quarter" idx="12"/>
          </p:nvPr>
        </p:nvSpPr>
        <p:spPr/>
        <p:txBody>
          <a:bodyPr/>
          <a:lstStyle/>
          <a:p>
            <a:fld id="{24578CCF-2EC4-44CB-A694-F6F6E59A3985}" type="slidenum">
              <a:rPr lang="en-US" dirty="0"/>
              <a:t>7</a:t>
            </a:fld>
            <a:endParaRPr lang="en-US"/>
          </a:p>
        </p:txBody>
      </p:sp>
    </p:spTree>
    <p:extLst>
      <p:ext uri="{BB962C8B-B14F-4D97-AF65-F5344CB8AC3E}">
        <p14:creationId xmlns:p14="http://schemas.microsoft.com/office/powerpoint/2010/main" val="3648108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6960E-90B7-4C15-41A6-71F7727E3259}"/>
              </a:ext>
            </a:extLst>
          </p:cNvPr>
          <p:cNvSpPr>
            <a:spLocks noGrp="1"/>
          </p:cNvSpPr>
          <p:nvPr>
            <p:ph type="title"/>
          </p:nvPr>
        </p:nvSpPr>
        <p:spPr/>
        <p:txBody>
          <a:bodyPr/>
          <a:lstStyle/>
          <a:p>
            <a:r>
              <a:rPr lang="en-GB" dirty="0" err="1"/>
              <a:t>lucresse</a:t>
            </a:r>
          </a:p>
        </p:txBody>
      </p:sp>
      <p:sp>
        <p:nvSpPr>
          <p:cNvPr id="3" name="Content Placeholder 2">
            <a:extLst>
              <a:ext uri="{FF2B5EF4-FFF2-40B4-BE49-F238E27FC236}">
                <a16:creationId xmlns:a16="http://schemas.microsoft.com/office/drawing/2014/main" id="{A9E0914C-51ED-80AD-9B88-F41791B5B0E2}"/>
              </a:ext>
            </a:extLst>
          </p:cNvPr>
          <p:cNvSpPr>
            <a:spLocks noGrp="1"/>
          </p:cNvSpPr>
          <p:nvPr>
            <p:ph idx="1"/>
          </p:nvPr>
        </p:nvSpPr>
        <p:spPr/>
        <p:txBody>
          <a:bodyPr vert="horz" lIns="91440" tIns="45720" rIns="91440" bIns="45720" rtlCol="0" anchor="t">
            <a:normAutofit fontScale="70000" lnSpcReduction="20000"/>
          </a:bodyPr>
          <a:lstStyle/>
          <a:p>
            <a:r>
              <a:rPr lang="en-GB" dirty="0"/>
              <a:t>Advantages and limita</a:t>
            </a:r>
            <a:r>
              <a:rPr lang="en-GB"/>
              <a:t>tions of using the chosen tool</a:t>
            </a:r>
            <a:endParaRPr lang="en-US"/>
          </a:p>
          <a:p>
            <a:pPr>
              <a:buClr>
                <a:srgbClr val="C3B2A7"/>
              </a:buClr>
            </a:pPr>
            <a:r>
              <a:rPr lang="en-GB" dirty="0"/>
              <a:t>Advantages of using Microsoft te</a:t>
            </a:r>
            <a:r>
              <a:rPr lang="en-GB"/>
              <a:t>ams:</a:t>
            </a:r>
            <a:endParaRPr lang="en-GB" dirty="0"/>
          </a:p>
          <a:p>
            <a:pPr>
              <a:buClr>
                <a:srgbClr val="C3B2A7"/>
              </a:buClr>
            </a:pPr>
            <a:r>
              <a:rPr lang="en-GB"/>
              <a:t>Reduction of administrative overhead and scheduling friction.</a:t>
            </a:r>
          </a:p>
          <a:p>
            <a:pPr>
              <a:buClr>
                <a:srgbClr val="C3B2A7"/>
              </a:buClr>
            </a:pPr>
            <a:r>
              <a:rPr lang="en-GB"/>
              <a:t>Streamlining secure multidisciplinary collaboration</a:t>
            </a:r>
            <a:endParaRPr lang="en-GB" dirty="0"/>
          </a:p>
          <a:p>
            <a:pPr>
              <a:buClr>
                <a:srgbClr val="C3B2A7"/>
              </a:buClr>
            </a:pPr>
            <a:r>
              <a:rPr lang="en-GB" dirty="0"/>
              <a:t>Preventing communication gaps and ensuring cont</a:t>
            </a:r>
            <a:r>
              <a:rPr lang="en-GB"/>
              <a:t>inuity of care across all departments.</a:t>
            </a:r>
            <a:endParaRPr lang="en-GB" dirty="0"/>
          </a:p>
          <a:p>
            <a:pPr>
              <a:buClr>
                <a:srgbClr val="C3B2A7"/>
              </a:buClr>
            </a:pPr>
            <a:r>
              <a:rPr lang="en-GB"/>
              <a:t>Limitations of using Microsoft Teams :</a:t>
            </a:r>
            <a:endParaRPr lang="en-GB" dirty="0"/>
          </a:p>
          <a:p>
            <a:pPr>
              <a:buClr>
                <a:srgbClr val="C3B2A7"/>
              </a:buClr>
            </a:pPr>
            <a:r>
              <a:rPr lang="en-GB" dirty="0"/>
              <a:t>Professionals struggle to disconnect from live </a:t>
            </a:r>
            <a:r>
              <a:rPr lang="en-GB"/>
              <a:t>updates and chat alerts</a:t>
            </a:r>
            <a:endParaRPr lang="en-GB" dirty="0"/>
          </a:p>
          <a:p>
            <a:pPr>
              <a:buClr>
                <a:srgbClr val="C3B2A7"/>
              </a:buClr>
            </a:pPr>
            <a:r>
              <a:rPr lang="en-GB" dirty="0"/>
              <a:t>It takes a long time to teach everyone how it works, workers who aren't comfortable with computers might feel left out, stressed </a:t>
            </a:r>
            <a:r>
              <a:rPr lang="en-GB"/>
              <a:t>or frustrated</a:t>
            </a:r>
            <a:r>
              <a:rPr lang="en-GB" dirty="0"/>
              <a:t>. </a:t>
            </a:r>
          </a:p>
          <a:p>
            <a:pPr>
              <a:buClr>
                <a:srgbClr val="C3B2A7"/>
              </a:buClr>
            </a:pPr>
            <a:r>
              <a:rPr lang="en-GB" dirty="0"/>
              <a:t>Because off long-term patient care needs to be tracked all the time , problems  like internet </a:t>
            </a:r>
            <a:r>
              <a:rPr lang="en-GB"/>
              <a:t>crashes , server drops, </a:t>
            </a:r>
            <a:r>
              <a:rPr lang="en-GB" dirty="0"/>
              <a:t>or weak WI-FI can completely block staff from talking to each other.</a:t>
            </a:r>
          </a:p>
          <a:p>
            <a:pPr>
              <a:buClr>
                <a:srgbClr val="C3B2A7"/>
              </a:buClr>
            </a:pPr>
            <a:endParaRPr lang="en-GB" dirty="0"/>
          </a:p>
          <a:p>
            <a:pPr>
              <a:buClr>
                <a:srgbClr val="C3B2A7"/>
              </a:buClr>
            </a:pPr>
            <a:endParaRPr lang="en-GB" dirty="0"/>
          </a:p>
          <a:p>
            <a:pPr>
              <a:buClr>
                <a:srgbClr val="C3B2A7"/>
              </a:buClr>
            </a:pPr>
            <a:endParaRPr lang="en-GB" dirty="0"/>
          </a:p>
        </p:txBody>
      </p:sp>
      <p:sp>
        <p:nvSpPr>
          <p:cNvPr id="4" name="Date Placeholder 3">
            <a:extLst>
              <a:ext uri="{FF2B5EF4-FFF2-40B4-BE49-F238E27FC236}">
                <a16:creationId xmlns:a16="http://schemas.microsoft.com/office/drawing/2014/main" id="{0A1D32FA-EAEB-BCE8-2A27-74CAAB1B2FD8}"/>
              </a:ext>
            </a:extLst>
          </p:cNvPr>
          <p:cNvSpPr>
            <a:spLocks noGrp="1"/>
          </p:cNvSpPr>
          <p:nvPr>
            <p:ph type="dt" sz="half" idx="10"/>
          </p:nvPr>
        </p:nvSpPr>
        <p:spPr/>
        <p:txBody>
          <a:bodyPr/>
          <a:lstStyle/>
          <a:p>
            <a:fld id="{C2480BA3-F6A1-4C80-B4EC-09964C12A14F}" type="datetime1">
              <a:t>10/9/2026</a:t>
            </a:fld>
            <a:endParaRPr lang="en-US"/>
          </a:p>
        </p:txBody>
      </p:sp>
      <p:sp>
        <p:nvSpPr>
          <p:cNvPr id="5" name="Footer Placeholder 4">
            <a:extLst>
              <a:ext uri="{FF2B5EF4-FFF2-40B4-BE49-F238E27FC236}">
                <a16:creationId xmlns:a16="http://schemas.microsoft.com/office/drawing/2014/main" id="{9F8AF31F-F3D7-81F8-734A-44C090114E9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A3D4A32-83A0-029B-CC11-4A153C952F82}"/>
              </a:ext>
            </a:extLst>
          </p:cNvPr>
          <p:cNvSpPr>
            <a:spLocks noGrp="1"/>
          </p:cNvSpPr>
          <p:nvPr>
            <p:ph type="sldNum" sz="quarter" idx="12"/>
          </p:nvPr>
        </p:nvSpPr>
        <p:spPr/>
        <p:txBody>
          <a:bodyPr/>
          <a:lstStyle/>
          <a:p>
            <a:fld id="{24578CCF-2EC4-44CB-A694-F6F6E59A3985}" type="slidenum">
              <a:rPr lang="en-US" dirty="0"/>
              <a:t>8</a:t>
            </a:fld>
            <a:endParaRPr lang="en-US"/>
          </a:p>
        </p:txBody>
      </p:sp>
    </p:spTree>
    <p:extLst>
      <p:ext uri="{BB962C8B-B14F-4D97-AF65-F5344CB8AC3E}">
        <p14:creationId xmlns:p14="http://schemas.microsoft.com/office/powerpoint/2010/main" val="3770610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594D-EB55-95B7-02B7-8A10AD33C944}"/>
              </a:ext>
            </a:extLst>
          </p:cNvPr>
          <p:cNvSpPr>
            <a:spLocks noGrp="1"/>
          </p:cNvSpPr>
          <p:nvPr>
            <p:ph type="title"/>
          </p:nvPr>
        </p:nvSpPr>
        <p:spPr/>
        <p:txBody>
          <a:bodyPr/>
          <a:lstStyle/>
          <a:p>
            <a:r>
              <a:rPr lang="en-US"/>
              <a:t>Reference list</a:t>
            </a:r>
          </a:p>
        </p:txBody>
      </p:sp>
      <p:pic>
        <p:nvPicPr>
          <p:cNvPr id="7" name="Content Placeholder 6">
            <a:extLst>
              <a:ext uri="{FF2B5EF4-FFF2-40B4-BE49-F238E27FC236}">
                <a16:creationId xmlns:a16="http://schemas.microsoft.com/office/drawing/2014/main" id="{C4A5E795-4611-14A4-D302-9C309D29964B}"/>
              </a:ext>
            </a:extLst>
          </p:cNvPr>
          <p:cNvPicPr>
            <a:picLocks noGrp="1" noChangeAspect="1"/>
          </p:cNvPicPr>
          <p:nvPr>
            <p:ph idx="1"/>
          </p:nvPr>
        </p:nvPicPr>
        <p:blipFill>
          <a:blip r:embed="rId2"/>
          <a:stretch>
            <a:fillRect/>
          </a:stretch>
        </p:blipFill>
        <p:spPr>
          <a:xfrm>
            <a:off x="1069848" y="1912866"/>
            <a:ext cx="9634011" cy="4274646"/>
          </a:xfrm>
          <a:prstGeom prst="rect">
            <a:avLst/>
          </a:prstGeom>
        </p:spPr>
      </p:pic>
      <p:sp>
        <p:nvSpPr>
          <p:cNvPr id="4" name="Date Placeholder 3">
            <a:extLst>
              <a:ext uri="{FF2B5EF4-FFF2-40B4-BE49-F238E27FC236}">
                <a16:creationId xmlns:a16="http://schemas.microsoft.com/office/drawing/2014/main" id="{40F974A8-33D7-843C-12EB-8BC7FF9EEE91}"/>
              </a:ext>
            </a:extLst>
          </p:cNvPr>
          <p:cNvSpPr>
            <a:spLocks noGrp="1"/>
          </p:cNvSpPr>
          <p:nvPr>
            <p:ph type="dt" sz="half" idx="10"/>
          </p:nvPr>
        </p:nvSpPr>
        <p:spPr/>
        <p:txBody>
          <a:bodyPr/>
          <a:lstStyle/>
          <a:p>
            <a:fld id="{5A23F770-1A07-435E-8652-27E4CDDDF828}" type="datetime1">
              <a:t>10/9/2026</a:t>
            </a:fld>
            <a:endParaRPr lang="en-US"/>
          </a:p>
        </p:txBody>
      </p:sp>
      <p:sp>
        <p:nvSpPr>
          <p:cNvPr id="5" name="Footer Placeholder 4">
            <a:extLst>
              <a:ext uri="{FF2B5EF4-FFF2-40B4-BE49-F238E27FC236}">
                <a16:creationId xmlns:a16="http://schemas.microsoft.com/office/drawing/2014/main" id="{CEE238F0-1B07-129A-C5FC-6E8E33C6D9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539C6EA-A1A9-972F-EC92-63B895EB6C09}"/>
              </a:ext>
            </a:extLst>
          </p:cNvPr>
          <p:cNvSpPr>
            <a:spLocks noGrp="1"/>
          </p:cNvSpPr>
          <p:nvPr>
            <p:ph type="sldNum" sz="quarter" idx="12"/>
          </p:nvPr>
        </p:nvSpPr>
        <p:spPr/>
        <p:txBody>
          <a:bodyPr/>
          <a:lstStyle/>
          <a:p>
            <a:fld id="{24578CCF-2EC4-44CB-A694-F6F6E59A3985}" type="slidenum">
              <a:rPr lang="en-US" dirty="0"/>
              <a:t>9</a:t>
            </a:fld>
            <a:endParaRPr lang="en-US"/>
          </a:p>
        </p:txBody>
      </p:sp>
    </p:spTree>
    <p:extLst>
      <p:ext uri="{BB962C8B-B14F-4D97-AF65-F5344CB8AC3E}">
        <p14:creationId xmlns:p14="http://schemas.microsoft.com/office/powerpoint/2010/main" val="2339024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EBEB-FECB-45C2-C78C-5328DCE91B3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9D57F12-B32D-CB2A-2E61-B616AB29CD96}"/>
              </a:ext>
            </a:extLst>
          </p:cNvPr>
          <p:cNvSpPr>
            <a:spLocks noGrp="1"/>
          </p:cNvSpPr>
          <p:nvPr>
            <p:ph idx="1"/>
          </p:nvPr>
        </p:nvSpPr>
        <p:spPr/>
        <p:txBody>
          <a:bodyPr vert="horz" lIns="91440" tIns="45720" rIns="91440" bIns="45720" rtlCol="0" anchor="t">
            <a:normAutofit/>
          </a:bodyPr>
          <a:lstStyle/>
          <a:p>
            <a:r>
              <a:rPr lang="en-US" dirty="0"/>
              <a:t>Hargreaves, </a:t>
            </a:r>
            <a:r>
              <a:rPr lang="en-US"/>
              <a:t>C. ,et al (2022).Microsoft</a:t>
            </a:r>
            <a:r>
              <a:rPr lang="en-US" dirty="0"/>
              <a:t> teams and team performance in the COVID-19pandemic within an NHS community service.</a:t>
            </a:r>
          </a:p>
          <a:p>
            <a:pPr>
              <a:buClr>
                <a:srgbClr val="C3B2A7"/>
              </a:buClr>
            </a:pPr>
            <a:r>
              <a:rPr lang="en-US" dirty="0" err="1"/>
              <a:t>TechOM</a:t>
            </a:r>
            <a:r>
              <a:rPr lang="en-US" dirty="0"/>
              <a:t> systems/healthcare integrate studies(2025-2026). Collaborative Frameworks in healthcare Operations.</a:t>
            </a:r>
          </a:p>
          <a:p>
            <a:pPr lvl="1">
              <a:buClr>
                <a:srgbClr val="C3B2A7"/>
              </a:buClr>
            </a:pPr>
            <a:r>
              <a:rPr lang="en-US" dirty="0"/>
              <a:t>Hargreaves  ,</a:t>
            </a:r>
            <a:r>
              <a:rPr lang="en-US"/>
              <a:t>C. ,Clarke</a:t>
            </a:r>
            <a:r>
              <a:rPr lang="en-US" dirty="0"/>
              <a:t>, A. P .and Leste r  ,K.  R(2022)</a:t>
            </a:r>
          </a:p>
          <a:p>
            <a:pPr lvl="1"/>
            <a:r>
              <a:rPr lang="en-US" dirty="0" err="1"/>
              <a:t>Mangemen</a:t>
            </a:r>
            <a:r>
              <a:rPr lang="en-US" dirty="0"/>
              <a:t> </a:t>
            </a:r>
            <a:r>
              <a:rPr lang="en-US" dirty="0" err="1"/>
              <a:t>t:An</a:t>
            </a:r>
            <a:r>
              <a:rPr lang="en-US" dirty="0"/>
              <a:t> International journal, 28( 1/ 2)pp.79-94 </a:t>
            </a:r>
          </a:p>
        </p:txBody>
      </p:sp>
      <p:sp>
        <p:nvSpPr>
          <p:cNvPr id="4" name="Date Placeholder 3">
            <a:extLst>
              <a:ext uri="{FF2B5EF4-FFF2-40B4-BE49-F238E27FC236}">
                <a16:creationId xmlns:a16="http://schemas.microsoft.com/office/drawing/2014/main" id="{04B9A698-51E8-647C-DCC1-57CBCFFB9448}"/>
              </a:ext>
            </a:extLst>
          </p:cNvPr>
          <p:cNvSpPr>
            <a:spLocks noGrp="1"/>
          </p:cNvSpPr>
          <p:nvPr>
            <p:ph type="dt" sz="half" idx="10"/>
          </p:nvPr>
        </p:nvSpPr>
        <p:spPr/>
        <p:txBody>
          <a:bodyPr/>
          <a:lstStyle/>
          <a:p>
            <a:fld id="{91554B25-0FD1-467F-A381-BC4757B3C584}" type="datetime1">
              <a:t>10/9/2026</a:t>
            </a:fld>
            <a:endParaRPr lang="en-US"/>
          </a:p>
        </p:txBody>
      </p:sp>
      <p:sp>
        <p:nvSpPr>
          <p:cNvPr id="5" name="Footer Placeholder 4">
            <a:extLst>
              <a:ext uri="{FF2B5EF4-FFF2-40B4-BE49-F238E27FC236}">
                <a16:creationId xmlns:a16="http://schemas.microsoft.com/office/drawing/2014/main" id="{6C26D491-9ED8-4E9E-EC6E-B002275735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87C96C0-3CD4-87C8-D88F-846884513068}"/>
              </a:ext>
            </a:extLst>
          </p:cNvPr>
          <p:cNvSpPr>
            <a:spLocks noGrp="1"/>
          </p:cNvSpPr>
          <p:nvPr>
            <p:ph type="sldNum" sz="quarter" idx="12"/>
          </p:nvPr>
        </p:nvSpPr>
        <p:spPr/>
        <p:txBody>
          <a:bodyPr/>
          <a:lstStyle/>
          <a:p>
            <a:fld id="{24578CCF-2EC4-44CB-A694-F6F6E59A3985}" type="slidenum">
              <a:rPr lang="en-US" dirty="0"/>
              <a:t>10</a:t>
            </a:fld>
            <a:endParaRPr lang="en-US"/>
          </a:p>
        </p:txBody>
      </p:sp>
    </p:spTree>
    <p:extLst>
      <p:ext uri="{BB962C8B-B14F-4D97-AF65-F5344CB8AC3E}">
        <p14:creationId xmlns:p14="http://schemas.microsoft.com/office/powerpoint/2010/main" val="1261573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FF33F-9F66-1CD8-AF04-0A86DE424F50}"/>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F9EF9214-744D-6A91-7A74-048AA7C040D4}"/>
              </a:ext>
            </a:extLst>
          </p:cNvPr>
          <p:cNvSpPr>
            <a:spLocks noGrp="1"/>
          </p:cNvSpPr>
          <p:nvPr>
            <p:ph idx="1"/>
          </p:nvPr>
        </p:nvSpPr>
        <p:spPr/>
        <p:txBody>
          <a:bodyPr vert="horz" lIns="91440" tIns="45720" rIns="91440" bIns="45720" rtlCol="0" anchor="t">
            <a:normAutofit/>
          </a:bodyPr>
          <a:lstStyle/>
          <a:p>
            <a:pPr marL="0" indent="0">
              <a:buNone/>
            </a:pPr>
            <a:endParaRPr lang="en-US" dirty="0"/>
          </a:p>
          <a:p>
            <a:pPr>
              <a:buClr>
                <a:srgbClr val="C3B2A7"/>
              </a:buClr>
            </a:pPr>
            <a:endParaRPr lang="en-US"/>
          </a:p>
        </p:txBody>
      </p:sp>
    </p:spTree>
    <p:extLst>
      <p:ext uri="{BB962C8B-B14F-4D97-AF65-F5344CB8AC3E}">
        <p14:creationId xmlns:p14="http://schemas.microsoft.com/office/powerpoint/2010/main" val="2971289342"/>
      </p:ext>
    </p:extLst>
  </p:cSld>
  <p:clrMapOvr>
    <a:masterClrMapping/>
  </p:clrMapOvr>
</p:sld>
</file>

<file path=ppt/theme/theme1.xml><?xml version="1.0" encoding="utf-8"?>
<a:theme xmlns:a="http://schemas.openxmlformats.org/drawingml/2006/main" name="BohemianVTI">
  <a:themeElements>
    <a:clrScheme name="BohemianVTI">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BohemianVTI">
      <a:majorFont>
        <a:latin typeface="Modern Love"/>
        <a:ea typeface=""/>
        <a:cs typeface=""/>
      </a:majorFont>
      <a:minorFont>
        <a:latin typeface="Avenir Next LT Pro"/>
        <a:ea typeface=""/>
        <a:cs typeface=""/>
      </a:minorFont>
    </a:fontScheme>
    <a:fmtScheme name="Bohemi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AA0957B6-9651-4F50-8EB8-D9F009F1C26A}" vid="{D1E7B544-9A8A-44B5-ABA3-322A5F04534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BohemianVTI</vt:lpstr>
      <vt:lpstr>Mohammed Hassan2607891, Christian Amobi 2523171 and Lucresse Dongmo 2608679</vt:lpstr>
      <vt:lpstr>Amobi Christian (2523171) Matching Microsoft 365 to workplace tasks.</vt:lpstr>
      <vt:lpstr> Task 1: How the task link to Ashford</vt:lpstr>
      <vt:lpstr>Hassan</vt:lpstr>
      <vt:lpstr>Task 6: Recommendations (1 of 2)</vt:lpstr>
      <vt:lpstr>Task 6: Recommendations (2 of 2)</vt:lpstr>
      <vt:lpstr>Lucresse</vt:lpstr>
      <vt:lpstr>lucresse</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668</cp:revision>
  <dcterms:created xsi:type="dcterms:W3CDTF">2026-09-18T10:50:58Z</dcterms:created>
  <dcterms:modified xsi:type="dcterms:W3CDTF">2026-10-09T08:16:46Z</dcterms:modified>
</cp:coreProperties>
</file>