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18E881-DC12-4D14-BF9B-C8E2EBBBA7CF}" v="4" dt="2025-02-18T17:38:30.7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5" d="100"/>
          <a:sy n="65" d="100"/>
        </p:scale>
        <p:origin x="1536" y="2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Xavier Matieni" userId="9d3e8e5e-d398-465d-9080-0d05209e1cdd" providerId="ADAL" clId="{2018E881-DC12-4D14-BF9B-C8E2EBBBA7CF}"/>
    <pc:docChg chg="modSld">
      <pc:chgData name="Xavier Matieni" userId="9d3e8e5e-d398-465d-9080-0d05209e1cdd" providerId="ADAL" clId="{2018E881-DC12-4D14-BF9B-C8E2EBBBA7CF}" dt="2025-02-18T17:38:30.776" v="2"/>
      <pc:docMkLst>
        <pc:docMk/>
      </pc:docMkLst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56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57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58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59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60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61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62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63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64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65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66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67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68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69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70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71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72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73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74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75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76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77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78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79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80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81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82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83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84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85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86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213246861" sldId="287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2136738682" sldId="288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89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90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91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92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93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94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95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96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97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98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299"/>
        </pc:sldMkLst>
      </pc:sldChg>
      <pc:sldChg chg="modTransition">
        <pc:chgData name="Xavier Matieni" userId="9d3e8e5e-d398-465d-9080-0d05209e1cdd" providerId="ADAL" clId="{2018E881-DC12-4D14-BF9B-C8E2EBBBA7CF}" dt="2025-02-18T17:38:30.776" v="2"/>
        <pc:sldMkLst>
          <pc:docMk/>
          <pc:sldMk cId="0" sldId="30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325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5078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362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853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586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628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355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420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6324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94555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0851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878029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6501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6756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1886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8526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151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8018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554" y="1219200"/>
            <a:ext cx="6620968" cy="1348382"/>
          </a:xfrm>
        </p:spPr>
        <p:txBody>
          <a:bodyPr/>
          <a:lstStyle/>
          <a:p>
            <a:r>
              <a:rPr sz="3600" dirty="0"/>
              <a:t>Research Methods in Business: Proposal Writing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3241188"/>
            <a:ext cx="6620968" cy="861420"/>
          </a:xfrm>
        </p:spPr>
        <p:txBody>
          <a:bodyPr/>
          <a:lstStyle/>
          <a:p>
            <a:r>
              <a:rPr dirty="0"/>
              <a:t>Guidelines for Developing </a:t>
            </a:r>
            <a:r>
              <a:rPr lang="en-GB" dirty="0"/>
              <a:t>YOUR </a:t>
            </a:r>
            <a:r>
              <a:rPr dirty="0"/>
              <a:t>Research Proposal</a:t>
            </a:r>
          </a:p>
        </p:txBody>
      </p:sp>
    </p:spTree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1. Introduction to Business Research Proposal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Purpose of the research proposal</a:t>
            </a:r>
          </a:p>
          <a:p>
            <a:r>
              <a:rPr dirty="0"/>
              <a:t>Importance of identifying a business issue</a:t>
            </a:r>
          </a:p>
          <a:p>
            <a:r>
              <a:rPr dirty="0"/>
              <a:t>Overview of key proposal components</a:t>
            </a:r>
          </a:p>
        </p:txBody>
      </p:sp>
    </p:spTree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2. Business Problem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Define a specific business or management issue</a:t>
            </a:r>
          </a:p>
          <a:p>
            <a:r>
              <a:rPr dirty="0"/>
              <a:t>Explain its significance and relevance</a:t>
            </a:r>
          </a:p>
          <a:p>
            <a:r>
              <a:rPr dirty="0"/>
              <a:t>Justify why it needs research</a:t>
            </a:r>
          </a:p>
        </p:txBody>
      </p:sp>
    </p:spTree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3. Research Objectives and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Clearly outline the research objectives</a:t>
            </a:r>
          </a:p>
          <a:p>
            <a:r>
              <a:rPr dirty="0"/>
              <a:t>Formulate research questions that address the issue</a:t>
            </a:r>
          </a:p>
          <a:p>
            <a:r>
              <a:rPr dirty="0"/>
              <a:t>Ensure alignment with business problem</a:t>
            </a:r>
          </a:p>
        </p:txBody>
      </p:sp>
    </p:spTree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4. Literature Review: Purpose and Scope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Explain the importance of literature review</a:t>
            </a:r>
          </a:p>
          <a:p>
            <a:r>
              <a:rPr dirty="0"/>
              <a:t>Identify sources such as academic journals and industry reports</a:t>
            </a:r>
          </a:p>
          <a:p>
            <a:r>
              <a:rPr dirty="0"/>
              <a:t>Highlight key theories and concepts related to the issue</a:t>
            </a:r>
          </a:p>
        </p:txBody>
      </p:sp>
    </p:spTree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5. Reviewing Existing Research &amp; Identifying Gaps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8436" y="2760061"/>
            <a:ext cx="6711654" cy="3104291"/>
          </a:xfrm>
        </p:spPr>
        <p:txBody>
          <a:bodyPr/>
          <a:lstStyle/>
          <a:p>
            <a:r>
              <a:rPr dirty="0" err="1"/>
              <a:t>Summari</a:t>
            </a:r>
            <a:r>
              <a:rPr lang="en-GB" dirty="0"/>
              <a:t>s</a:t>
            </a:r>
            <a:r>
              <a:rPr dirty="0"/>
              <a:t>e existing research findings</a:t>
            </a:r>
          </a:p>
          <a:p>
            <a:r>
              <a:rPr dirty="0"/>
              <a:t>Identify limitations in past studies</a:t>
            </a:r>
          </a:p>
          <a:p>
            <a:r>
              <a:rPr dirty="0"/>
              <a:t>Justify how your research will address these gaps</a:t>
            </a:r>
          </a:p>
        </p:txBody>
      </p:sp>
    </p:spTree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6. Research Methodology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Define your research approach (qualitative, quantitative, mixed)</a:t>
            </a:r>
          </a:p>
          <a:p>
            <a:r>
              <a:rPr dirty="0"/>
              <a:t>Justify the choice based on research objectives</a:t>
            </a:r>
          </a:p>
          <a:p>
            <a:r>
              <a:rPr dirty="0"/>
              <a:t>Explain how it aligns with the business problem</a:t>
            </a:r>
          </a:p>
        </p:txBody>
      </p:sp>
    </p:spTree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7. Data Collection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Primary vs. secondary data sources</a:t>
            </a:r>
          </a:p>
          <a:p>
            <a:r>
              <a:rPr dirty="0"/>
              <a:t>Methods such as surveys, interviews, focus groups</a:t>
            </a:r>
          </a:p>
          <a:p>
            <a:r>
              <a:rPr dirty="0"/>
              <a:t>Justification of chosen data collection techniques</a:t>
            </a:r>
          </a:p>
        </p:txBody>
      </p:sp>
    </p:spTree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8. Sampling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Define the population and sample size</a:t>
            </a:r>
          </a:p>
          <a:p>
            <a:r>
              <a:rPr dirty="0"/>
              <a:t>Describe sampling techniques (random, stratified, purposive)</a:t>
            </a:r>
          </a:p>
          <a:p>
            <a:r>
              <a:rPr dirty="0"/>
              <a:t>Justify why the chosen sampling method is appropriate</a:t>
            </a:r>
          </a:p>
        </p:txBody>
      </p:sp>
    </p:spTree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9. Ethical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Informed consent and participant rights</a:t>
            </a:r>
          </a:p>
          <a:p>
            <a:r>
              <a:rPr dirty="0"/>
              <a:t>Confidentiality and data protection</a:t>
            </a:r>
          </a:p>
          <a:p>
            <a:r>
              <a:rPr dirty="0"/>
              <a:t>Ethical approval processes and guidelines</a:t>
            </a:r>
          </a:p>
        </p:txBody>
      </p:sp>
    </p:spTree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10. Data Analysis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Methods for analyzing qualitative and quantitative data</a:t>
            </a:r>
          </a:p>
          <a:p>
            <a:r>
              <a:rPr dirty="0"/>
              <a:t>Use of statistical software or thematic analysis</a:t>
            </a:r>
          </a:p>
          <a:p>
            <a:r>
              <a:rPr dirty="0"/>
              <a:t>Ensuring reliability and validity of results</a:t>
            </a:r>
          </a:p>
        </p:txBody>
      </p:sp>
    </p:spTree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11. Practical Implications of the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How findings may influence business practices</a:t>
            </a:r>
          </a:p>
          <a:p>
            <a:r>
              <a:rPr dirty="0"/>
              <a:t>Potential contributions to management strategies</a:t>
            </a:r>
          </a:p>
          <a:p>
            <a:r>
              <a:rPr dirty="0"/>
              <a:t>Relevance to industry professionals and decision-makers</a:t>
            </a:r>
          </a:p>
        </p:txBody>
      </p:sp>
    </p:spTree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12. Expected Outcomes and Contributions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What do you expect to achieve?</a:t>
            </a:r>
          </a:p>
          <a:p>
            <a:r>
              <a:rPr dirty="0"/>
              <a:t>How will the research contribute to business knowledge?</a:t>
            </a:r>
          </a:p>
          <a:p>
            <a:r>
              <a:rPr dirty="0"/>
              <a:t>Future research possibilities</a:t>
            </a:r>
          </a:p>
        </p:txBody>
      </p:sp>
    </p:spTree>
  </p:cSld>
  <p:clrMapOvr>
    <a:masterClrMapping/>
  </p:clrMapOvr>
  <p:transition spd="slow">
    <p:push dir="u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13. Structuring Your Research Proposal (2000 Words)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700" y="2682240"/>
            <a:ext cx="6711654" cy="3566166"/>
          </a:xfrm>
        </p:spPr>
        <p:txBody>
          <a:bodyPr/>
          <a:lstStyle/>
          <a:p>
            <a:r>
              <a:rPr dirty="0"/>
              <a:t>Title and abstract</a:t>
            </a:r>
          </a:p>
          <a:p>
            <a:r>
              <a:rPr dirty="0"/>
              <a:t>Introduction (250 words)</a:t>
            </a:r>
          </a:p>
          <a:p>
            <a:r>
              <a:rPr dirty="0"/>
              <a:t>Literature review (600 words)</a:t>
            </a:r>
          </a:p>
          <a:p>
            <a:r>
              <a:rPr dirty="0"/>
              <a:t>Methodology (500 words)</a:t>
            </a:r>
          </a:p>
          <a:p>
            <a:r>
              <a:rPr dirty="0"/>
              <a:t>Discussion &amp; implications (350 words)</a:t>
            </a:r>
          </a:p>
          <a:p>
            <a:r>
              <a:rPr dirty="0"/>
              <a:t>Conclusion (300 words)</a:t>
            </a:r>
          </a:p>
        </p:txBody>
      </p:sp>
    </p:spTree>
  </p:cSld>
  <p:clrMapOvr>
    <a:masterClrMapping/>
  </p:clrMapOvr>
  <p:transition spd="slow">
    <p:push dir="u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14. References &amp; Final Tips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Use Harvard referencing for citations</a:t>
            </a:r>
          </a:p>
          <a:p>
            <a:r>
              <a:rPr dirty="0"/>
              <a:t>Cite at least 10 academic sources</a:t>
            </a:r>
          </a:p>
          <a:p>
            <a:r>
              <a:rPr dirty="0"/>
              <a:t>Ensure clarity and coherence in writing</a:t>
            </a:r>
          </a:p>
          <a:p>
            <a:r>
              <a:rPr dirty="0"/>
              <a:t>Proofread for grammar and formatting</a:t>
            </a:r>
          </a:p>
        </p:txBody>
      </p:sp>
    </p:spTree>
  </p:cSld>
  <p:clrMapOvr>
    <a:masterClrMapping/>
  </p:clrMapOvr>
  <p:transition spd="slow">
    <p:push dir="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3978" y="1831848"/>
            <a:ext cx="6620968" cy="1348382"/>
          </a:xfrm>
        </p:spPr>
        <p:txBody>
          <a:bodyPr/>
          <a:lstStyle/>
          <a:p>
            <a:r>
              <a:rPr sz="3600" dirty="0"/>
              <a:t>Paraphrasing &amp; Responsible AI Use in Academic Writing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63978" y="3675887"/>
            <a:ext cx="7082742" cy="861420"/>
          </a:xfrm>
        </p:spPr>
        <p:txBody>
          <a:bodyPr/>
          <a:lstStyle/>
          <a:p>
            <a:r>
              <a:rPr dirty="0">
                <a:solidFill>
                  <a:srgbClr val="FF0000"/>
                </a:solidFill>
              </a:rPr>
              <a:t>Avoiding High Similarity &amp; Ensuring Originality</a:t>
            </a:r>
          </a:p>
        </p:txBody>
      </p:sp>
    </p:spTree>
  </p:cSld>
  <p:clrMapOvr>
    <a:masterClrMapping/>
  </p:clrMapOvr>
  <p:transition spd="slow">
    <p:push dir="u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is Paraphrasing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Avoids plagiarism</a:t>
            </a:r>
          </a:p>
          <a:p>
            <a:r>
              <a:rPr dirty="0"/>
              <a:t>Demonstrates understanding</a:t>
            </a:r>
          </a:p>
          <a:p>
            <a:r>
              <a:rPr dirty="0"/>
              <a:t>Enhances writing skills</a:t>
            </a:r>
          </a:p>
          <a:p>
            <a:r>
              <a:rPr dirty="0"/>
              <a:t>Encourages critical thinking</a:t>
            </a:r>
          </a:p>
          <a:p>
            <a:r>
              <a:rPr dirty="0"/>
              <a:t>Ensures academic integrity</a:t>
            </a:r>
          </a:p>
        </p:txBody>
      </p:sp>
    </p:spTree>
  </p:cSld>
  <p:clrMapOvr>
    <a:masterClrMapping/>
  </p:clrMapOvr>
  <p:transition spd="slow">
    <p:push dir="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Paraphrasing?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Expressing the same idea in different words</a:t>
            </a:r>
          </a:p>
          <a:p>
            <a:r>
              <a:rPr dirty="0"/>
              <a:t>Keeping the original meaning intact</a:t>
            </a:r>
          </a:p>
          <a:p>
            <a:r>
              <a:rPr dirty="0"/>
              <a:t>Using your own sentence structure</a:t>
            </a:r>
          </a:p>
          <a:p>
            <a:r>
              <a:rPr dirty="0"/>
              <a:t>Citing the source correctly</a:t>
            </a:r>
          </a:p>
        </p:txBody>
      </p:sp>
    </p:spTree>
  </p:cSld>
  <p:clrMapOvr>
    <a:masterClrMapping/>
  </p:clrMapOvr>
  <p:transition spd="slow">
    <p:push dir="u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Steps to Paraphrase Effectively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1. Read and understand the original text</a:t>
            </a:r>
          </a:p>
          <a:p>
            <a:pPr marL="0" indent="0">
              <a:buNone/>
            </a:pPr>
            <a:r>
              <a:rPr dirty="0"/>
              <a:t>2. Identify key ideas</a:t>
            </a:r>
          </a:p>
          <a:p>
            <a:pPr marL="0" indent="0">
              <a:buNone/>
            </a:pPr>
            <a:r>
              <a:rPr dirty="0"/>
              <a:t>3. Rewrite using your own words</a:t>
            </a:r>
          </a:p>
          <a:p>
            <a:pPr marL="0" indent="0">
              <a:buNone/>
            </a:pPr>
            <a:r>
              <a:rPr dirty="0"/>
              <a:t>4. Change sentence structure</a:t>
            </a:r>
          </a:p>
          <a:p>
            <a:pPr marL="0" indent="0">
              <a:buNone/>
            </a:pPr>
            <a:r>
              <a:rPr dirty="0"/>
              <a:t>5. Cite the original source</a:t>
            </a:r>
          </a:p>
        </p:txBody>
      </p:sp>
    </p:spTree>
  </p:cSld>
  <p:clrMapOvr>
    <a:masterClrMapping/>
  </p:clrMapOvr>
  <p:transition spd="slow">
    <p:push dir="u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Example of Paraphrasing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Original: 'AI is transforming the way we work and interact with technology.'</a:t>
            </a:r>
          </a:p>
          <a:p>
            <a:endParaRPr dirty="0"/>
          </a:p>
          <a:p>
            <a:r>
              <a:rPr dirty="0"/>
              <a:t>Paraphrased: 'Artificial intelligence is </a:t>
            </a:r>
            <a:r>
              <a:rPr dirty="0" err="1"/>
              <a:t>revolutioni</a:t>
            </a:r>
            <a:r>
              <a:rPr lang="en-GB" dirty="0"/>
              <a:t>s</a:t>
            </a:r>
            <a:r>
              <a:rPr dirty="0" err="1"/>
              <a:t>ing</a:t>
            </a:r>
            <a:r>
              <a:rPr dirty="0"/>
              <a:t> our interactions with technology and reshaping the workplace.'</a:t>
            </a:r>
          </a:p>
        </p:txBody>
      </p:sp>
    </p:spTree>
  </p:cSld>
  <p:clrMapOvr>
    <a:masterClrMapping/>
  </p:clrMapOvr>
  <p:transition spd="slow">
    <p:push dir="u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AI-Generated Content?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Text generated by AI tools (e.g., ChatGPT, paraphrasing tools)</a:t>
            </a:r>
          </a:p>
          <a:p>
            <a:r>
              <a:rPr dirty="0"/>
              <a:t>Often lacks originality</a:t>
            </a:r>
          </a:p>
          <a:p>
            <a:r>
              <a:rPr dirty="0"/>
              <a:t>May contain factual errors or bias</a:t>
            </a:r>
          </a:p>
          <a:p>
            <a:r>
              <a:rPr dirty="0"/>
              <a:t>Needs human review and modification</a:t>
            </a:r>
          </a:p>
        </p:txBody>
      </p:sp>
    </p:spTree>
  </p:cSld>
  <p:clrMapOvr>
    <a:masterClrMapping/>
  </p:clrMapOvr>
  <p:transition spd="slow">
    <p:push dir="u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Guidelines for AI-Generated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AI-generated content should not exceed 20%</a:t>
            </a:r>
          </a:p>
          <a:p>
            <a:r>
              <a:rPr dirty="0"/>
              <a:t>Always modify and </a:t>
            </a:r>
            <a:r>
              <a:rPr dirty="0" err="1"/>
              <a:t>personali</a:t>
            </a:r>
            <a:r>
              <a:rPr lang="en-GB" dirty="0"/>
              <a:t>s</a:t>
            </a:r>
            <a:r>
              <a:rPr dirty="0"/>
              <a:t>e AI-generated text</a:t>
            </a:r>
          </a:p>
          <a:p>
            <a:r>
              <a:rPr dirty="0"/>
              <a:t>Cite AI usage when applicable</a:t>
            </a:r>
          </a:p>
          <a:p>
            <a:r>
              <a:rPr dirty="0"/>
              <a:t>Ensure coherence and accuracy</a:t>
            </a:r>
          </a:p>
        </p:txBody>
      </p:sp>
    </p:spTree>
  </p:cSld>
  <p:clrMapOvr>
    <a:masterClrMapping/>
  </p:clrMapOvr>
  <p:transition spd="slow">
    <p:push dir="u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Risks of Overusing AI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High similarity index and plagiarism concerns</a:t>
            </a:r>
          </a:p>
          <a:p>
            <a:r>
              <a:rPr dirty="0"/>
              <a:t>Lack of personal engagement and learning</a:t>
            </a:r>
          </a:p>
          <a:p>
            <a:r>
              <a:rPr dirty="0"/>
              <a:t>Loss of critical thinking skills</a:t>
            </a:r>
          </a:p>
          <a:p>
            <a:r>
              <a:rPr dirty="0"/>
              <a:t>Ethical and academic integrity issues</a:t>
            </a:r>
          </a:p>
        </p:txBody>
      </p:sp>
    </p:spTree>
  </p:cSld>
  <p:clrMapOvr>
    <a:masterClrMapping/>
  </p:clrMapOvr>
  <p:transition spd="slow">
    <p:push dir="u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Tools for Checking Similarity &amp; AI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</a:t>
            </a:r>
            <a:r>
              <a:rPr dirty="0" err="1"/>
              <a:t>urnitin</a:t>
            </a:r>
            <a:r>
              <a:rPr dirty="0"/>
              <a:t> (for plagiarism detection)</a:t>
            </a:r>
          </a:p>
          <a:p>
            <a:r>
              <a:rPr dirty="0"/>
              <a:t>Grammarly (for rewriting and grammar check)</a:t>
            </a:r>
          </a:p>
          <a:p>
            <a:r>
              <a:rPr dirty="0" err="1"/>
              <a:t>QuillBot</a:t>
            </a:r>
            <a:r>
              <a:rPr dirty="0"/>
              <a:t> (for paraphrasing with caution)</a:t>
            </a:r>
          </a:p>
          <a:p>
            <a:r>
              <a:rPr dirty="0" err="1"/>
              <a:t>Copyleaks</a:t>
            </a:r>
            <a:r>
              <a:rPr dirty="0"/>
              <a:t> (for AI content detection)</a:t>
            </a:r>
          </a:p>
        </p:txBody>
      </p:sp>
    </p:spTree>
  </p:cSld>
  <p:clrMapOvr>
    <a:masterClrMapping/>
  </p:clrMapOvr>
  <p:transition spd="slow">
    <p:push dir="u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Final Thoughts &amp; Best 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Always paraphrase instead of copying</a:t>
            </a:r>
          </a:p>
          <a:p>
            <a:r>
              <a:rPr dirty="0"/>
              <a:t>Use AI responsibly (below 20%)</a:t>
            </a:r>
          </a:p>
          <a:p>
            <a:r>
              <a:rPr dirty="0"/>
              <a:t>Cross-check AI-generated content for accuracy</a:t>
            </a:r>
          </a:p>
          <a:p>
            <a:r>
              <a:rPr dirty="0"/>
              <a:t>Cite sources properly</a:t>
            </a:r>
          </a:p>
          <a:p>
            <a:r>
              <a:rPr dirty="0"/>
              <a:t>Maintain academic integrity</a:t>
            </a:r>
          </a:p>
        </p:txBody>
      </p:sp>
    </p:spTree>
  </p:cSld>
  <p:clrMapOvr>
    <a:masterClrMapping/>
  </p:clrMapOvr>
  <p:transition spd="slow">
    <p:push dir="u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2227007"/>
            <a:ext cx="6620968" cy="2048930"/>
          </a:xfrm>
        </p:spPr>
        <p:txBody>
          <a:bodyPr/>
          <a:lstStyle/>
          <a:p>
            <a:r>
              <a:rPr sz="3600" dirty="0"/>
              <a:t>Wicked Problems vs Traditional Problems in Business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dirty="0"/>
          </a:p>
        </p:txBody>
      </p:sp>
    </p:spTree>
  </p:cSld>
  <p:clrMapOvr>
    <a:masterClrMapping/>
  </p:clrMapOvr>
  <p:transition spd="slow">
    <p:push dir="u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Introduction to Problem-Solving in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Businesses face two types of problems: Traditional and Wicked.</a:t>
            </a:r>
          </a:p>
          <a:p>
            <a:r>
              <a:rPr dirty="0"/>
              <a:t> Traditional problems have clear solutions, while wicked problems are complex and evolving.</a:t>
            </a:r>
          </a:p>
          <a:p>
            <a:r>
              <a:rPr dirty="0"/>
              <a:t>This presentation explores their characteristics, examples, and approaches to solving them.</a:t>
            </a:r>
          </a:p>
        </p:txBody>
      </p:sp>
    </p:spTree>
  </p:cSld>
  <p:clrMapOvr>
    <a:masterClrMapping/>
  </p:clrMapOvr>
  <p:transition spd="slow">
    <p:push dir="u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are Traditional Problems?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Well-defined problems with clear solutions.</a:t>
            </a:r>
          </a:p>
          <a:p>
            <a:r>
              <a:rPr dirty="0"/>
              <a:t>Linear, structured, and predictable.</a:t>
            </a:r>
          </a:p>
          <a:p>
            <a:r>
              <a:rPr dirty="0"/>
              <a:t>Can be solved using analytical or algorithmic approaches.</a:t>
            </a:r>
          </a:p>
          <a:p>
            <a:r>
              <a:rPr dirty="0"/>
              <a:t>Example: Fixing a manufacturing defect, optimizing inventory.</a:t>
            </a:r>
          </a:p>
        </p:txBody>
      </p:sp>
    </p:spTree>
  </p:cSld>
  <p:clrMapOvr>
    <a:masterClrMapping/>
  </p:clrMapOvr>
  <p:transition spd="slow">
    <p:push dir="u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are Wicked Problems?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Complex, evolving problems with no clear or final solution.</a:t>
            </a:r>
          </a:p>
          <a:p>
            <a:r>
              <a:rPr dirty="0"/>
              <a:t>Non-linear, unpredictable, and involve multiple stakeholders.</a:t>
            </a:r>
          </a:p>
          <a:p>
            <a:r>
              <a:rPr dirty="0"/>
              <a:t>Require adaptive and holistic thinking.</a:t>
            </a:r>
          </a:p>
          <a:p>
            <a:r>
              <a:rPr dirty="0"/>
              <a:t>Example: Climate change, AI ethics, global supply chain issues.</a:t>
            </a:r>
          </a:p>
        </p:txBody>
      </p:sp>
    </p:spTree>
  </p:cSld>
  <p:clrMapOvr>
    <a:masterClrMapping/>
  </p:clrMapOvr>
  <p:transition spd="slow">
    <p:push dir="u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Key Differences Between Traditional &amp; Wicked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6573" y="2642862"/>
            <a:ext cx="6711654" cy="2858288"/>
          </a:xfrm>
        </p:spPr>
        <p:txBody>
          <a:bodyPr/>
          <a:lstStyle/>
          <a:p>
            <a:r>
              <a:rPr dirty="0"/>
              <a:t>Traditional problems are solvable, while wicked problems evolve.</a:t>
            </a:r>
          </a:p>
          <a:p>
            <a:r>
              <a:rPr dirty="0"/>
              <a:t>Traditional problems use data-driven approaches; wicked problems require systems thinking.</a:t>
            </a:r>
          </a:p>
          <a:p>
            <a:r>
              <a:rPr dirty="0"/>
              <a:t>Wicked problems often involve ethical, social, and political factors.</a:t>
            </a:r>
          </a:p>
        </p:txBody>
      </p:sp>
    </p:spTree>
  </p:cSld>
  <p:clrMapOvr>
    <a:masterClrMapping/>
  </p:clrMapOvr>
  <p:transition spd="slow">
    <p:push dir="u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dirty="0"/>
              <a:t>Traditional vs Wicked Problems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/>
        </p:nvGraphicFramePr>
        <p:xfrm>
          <a:off x="265471" y="1853248"/>
          <a:ext cx="8613057" cy="4836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710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710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710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3927">
                <a:tc>
                  <a:txBody>
                    <a:bodyPr/>
                    <a:lstStyle/>
                    <a:p>
                      <a:r>
                        <a:rPr sz="2000" dirty="0"/>
                        <a:t>Aspect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Traditional Problems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Wicked Problems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11337">
                <a:tc>
                  <a:txBody>
                    <a:bodyPr/>
                    <a:lstStyle/>
                    <a:p>
                      <a:r>
                        <a:rPr sz="2000"/>
                        <a:t>Definition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Well-defined problems with clear solutions.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Complex, ill-defined problems with no clear or final solution.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11337">
                <a:tc>
                  <a:txBody>
                    <a:bodyPr/>
                    <a:lstStyle/>
                    <a:p>
                      <a:r>
                        <a:rPr sz="2000" dirty="0"/>
                        <a:t>Characteristics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Linear, structured, predictable, and solvable with a clear endpoint.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/>
                        <a:t>Non-linear, evolving, unpredictable, and involve multiple stakeholders.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44738">
                <a:tc>
                  <a:txBody>
                    <a:bodyPr/>
                    <a:lstStyle/>
                    <a:p>
                      <a:r>
                        <a:rPr sz="2000"/>
                        <a:t>Examples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 dirty="0"/>
                        <a:t>['Manufacturing defect correction', 'Inventory optimization', 'Scheduling workforce shifts']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sz="2000" dirty="0"/>
                        <a:t>['Climate change adaptation', 'AI ethics in business', 'Workforce diversity &amp; inclusion']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>
    <p:push dir="u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2A690-1AB5-7E45-A4F6-902E1669F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vs Wicked Problems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8D7F329-F448-6202-B1DF-AE6D79C44D97}"/>
              </a:ext>
            </a:extLst>
          </p:cNvPr>
          <p:cNvGraphicFramePr>
            <a:graphicFrameLocks noGrp="1"/>
          </p:cNvGraphicFramePr>
          <p:nvPr/>
        </p:nvGraphicFramePr>
        <p:xfrm>
          <a:off x="457201" y="2023776"/>
          <a:ext cx="8229600" cy="3415284"/>
        </p:xfrm>
        <a:graphic>
          <a:graphicData uri="http://schemas.openxmlformats.org/drawingml/2006/table">
            <a:tbl>
              <a:tblPr firstRow="1" bandRow="1"/>
              <a:tblGrid>
                <a:gridCol w="2743200">
                  <a:extLst>
                    <a:ext uri="{9D8B030D-6E8A-4147-A177-3AD203B41FA5}">
                      <a16:colId xmlns:a16="http://schemas.microsoft.com/office/drawing/2014/main" val="823434993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908567877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3971243371"/>
                    </a:ext>
                  </a:extLst>
                </a:gridCol>
              </a:tblGrid>
              <a:tr h="3962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Approach to Solving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Use analytical and algorithmic approaches; solutions are repeatable and proven.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Use systems thinking, iterative testing, stakeholder engagement, and adaptive strategies.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7093397"/>
                  </a:ext>
                </a:extLst>
              </a:tr>
              <a:tr h="39624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Data Required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Quantifiable, historical, and structured data (e.g., sales reports, efficiency metrics).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Both structured and unstructured data; qualitative insights, expert opinions, and real-time feedback.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908039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246861"/>
      </p:ext>
    </p:extLst>
  </p:cSld>
  <p:clrMapOvr>
    <a:masterClrMapping/>
  </p:clrMapOvr>
  <p:transition spd="slow">
    <p:push dir="u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DC4D4-9B39-0963-9A88-4F571551B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dirty="0"/>
              <a:t>Traditional vs Wicked Problems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A39F83E-4AC2-00D6-8B02-AD6D06335A64}"/>
              </a:ext>
            </a:extLst>
          </p:cNvPr>
          <p:cNvGraphicFramePr>
            <a:graphicFrameLocks noGrp="1"/>
          </p:cNvGraphicFramePr>
          <p:nvPr/>
        </p:nvGraphicFramePr>
        <p:xfrm>
          <a:off x="132735" y="1275735"/>
          <a:ext cx="8790039" cy="5184059"/>
        </p:xfrm>
        <a:graphic>
          <a:graphicData uri="http://schemas.openxmlformats.org/drawingml/2006/table">
            <a:tbl>
              <a:tblPr firstRow="1" bandRow="1"/>
              <a:tblGrid>
                <a:gridCol w="2930013">
                  <a:extLst>
                    <a:ext uri="{9D8B030D-6E8A-4147-A177-3AD203B41FA5}">
                      <a16:colId xmlns:a16="http://schemas.microsoft.com/office/drawing/2014/main" val="950153085"/>
                    </a:ext>
                  </a:extLst>
                </a:gridCol>
                <a:gridCol w="2930013">
                  <a:extLst>
                    <a:ext uri="{9D8B030D-6E8A-4147-A177-3AD203B41FA5}">
                      <a16:colId xmlns:a16="http://schemas.microsoft.com/office/drawing/2014/main" val="2604756442"/>
                    </a:ext>
                  </a:extLst>
                </a:gridCol>
                <a:gridCol w="2930013">
                  <a:extLst>
                    <a:ext uri="{9D8B030D-6E8A-4147-A177-3AD203B41FA5}">
                      <a16:colId xmlns:a16="http://schemas.microsoft.com/office/drawing/2014/main" val="3489499591"/>
                    </a:ext>
                  </a:extLst>
                </a:gridCol>
              </a:tblGrid>
              <a:tr h="156187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Constraints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787" marR="67787" marT="33894" marB="33894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Resource constraints (time, budget), technical limitations, and regulatory boundaries.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787" marR="67787" marT="33894" marB="33894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Social, political, ethical, and economic constraints that evolve over time.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787" marR="67787" marT="33894" marB="33894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4763989"/>
                  </a:ext>
                </a:extLst>
              </a:tr>
              <a:tr h="181109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Identifying Variables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787" marR="67787" marT="33894" marB="33894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Directly measurable and well-defined variables (e.g., production rate, error rate).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787" marR="67787" marT="33894" marB="33894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Multiple, interdependent variables requiring broad stakeholder input (e.g., social impact, policy changes).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787" marR="67787" marT="33894" marB="33894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0D8E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5519110"/>
                  </a:ext>
                </a:extLst>
              </a:tr>
              <a:tr h="181109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2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Interaction of Variables</a:t>
                      </a:r>
                      <a:endParaRPr lang="en-GB" sz="18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787" marR="67787" marT="33894" marB="33894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Variables have a predictable, cause-and-effect relationship (e.g., increase in production leads to higher output).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787" marR="67787" marT="33894" marB="33894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800" kern="12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Variables interact dynamically; changes in one aspect can create unintended consequences in another.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7787" marR="67787" marT="33894" marB="33894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88977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6738682"/>
      </p:ext>
    </p:extLst>
  </p:cSld>
  <p:clrMapOvr>
    <a:masterClrMapping/>
  </p:clrMapOvr>
  <p:transition spd="slow">
    <p:push dir="u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Examples of Traditional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1. </a:t>
            </a:r>
            <a:r>
              <a:rPr dirty="0"/>
              <a:t>Fixing a production defect in a manufacturing unit.</a:t>
            </a:r>
          </a:p>
          <a:p>
            <a:pPr marL="0" indent="0">
              <a:buNone/>
            </a:pPr>
            <a:r>
              <a:rPr lang="en-GB" dirty="0"/>
              <a:t>2. </a:t>
            </a:r>
            <a:r>
              <a:rPr dirty="0"/>
              <a:t>Allocating budget for a marketing campaign.</a:t>
            </a:r>
          </a:p>
          <a:p>
            <a:pPr marL="0" indent="0">
              <a:buNone/>
            </a:pPr>
            <a:r>
              <a:rPr dirty="0"/>
              <a:t>3</a:t>
            </a:r>
            <a:r>
              <a:rPr lang="en-GB" dirty="0"/>
              <a:t>. </a:t>
            </a:r>
            <a:r>
              <a:rPr dirty="0"/>
              <a:t>Optimizing inventory levels for an e-commerce company.</a:t>
            </a:r>
          </a:p>
          <a:p>
            <a:pPr marL="0" indent="0">
              <a:buNone/>
            </a:pPr>
            <a:r>
              <a:rPr dirty="0"/>
              <a:t>4. Scheduling employees based on demand forecasts.</a:t>
            </a:r>
          </a:p>
        </p:txBody>
      </p:sp>
    </p:spTree>
  </p:cSld>
  <p:clrMapOvr>
    <a:masterClrMapping/>
  </p:clrMapOvr>
  <p:transition spd="slow">
    <p:push dir="u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Examples of Wicked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1. Managing climate change impacts on business operations.</a:t>
            </a:r>
          </a:p>
          <a:p>
            <a:pPr marL="0" indent="0">
              <a:buNone/>
            </a:pPr>
            <a:r>
              <a:rPr dirty="0"/>
              <a:t>2. Implementing ethical AI and addressing bias in algorithms.</a:t>
            </a:r>
          </a:p>
          <a:p>
            <a:pPr marL="0" indent="0">
              <a:buNone/>
            </a:pPr>
            <a:r>
              <a:rPr dirty="0"/>
              <a:t>3. Ensuring diversity, equity, and inclusion in the workplace.</a:t>
            </a:r>
          </a:p>
          <a:p>
            <a:pPr marL="0" indent="0">
              <a:buNone/>
            </a:pPr>
            <a:r>
              <a:rPr dirty="0"/>
              <a:t>4. Addressing global supply chain disruptions post-COVID.</a:t>
            </a:r>
          </a:p>
        </p:txBody>
      </p:sp>
    </p:spTree>
  </p:cSld>
  <p:clrMapOvr>
    <a:masterClrMapping/>
  </p:clrMapOvr>
  <p:transition spd="slow">
    <p:push dir="u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Why Traditional Approaches Fail for Wicked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Traditional problem-solving assumes problems are static and well-defined.</a:t>
            </a:r>
          </a:p>
          <a:p>
            <a:r>
              <a:rPr dirty="0"/>
              <a:t>Wicked problems involve evolving variables and unforeseen consequences.</a:t>
            </a:r>
          </a:p>
          <a:p>
            <a:r>
              <a:rPr dirty="0"/>
              <a:t>Require iterative, adaptive, and cross-disciplinary approaches.</a:t>
            </a:r>
          </a:p>
        </p:txBody>
      </p:sp>
    </p:spTree>
  </p:cSld>
  <p:clrMapOvr>
    <a:masterClrMapping/>
  </p:clrMapOvr>
  <p:transition spd="slow">
    <p:push dir="u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Systems Thinking for Wicked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Examines how elements of a system interact with each other.</a:t>
            </a:r>
          </a:p>
          <a:p>
            <a:r>
              <a:rPr dirty="0"/>
              <a:t>Helps understand unintended consequences of decisions.</a:t>
            </a:r>
          </a:p>
          <a:p>
            <a:r>
              <a:rPr dirty="0"/>
              <a:t>Example: Reducing food waste through optimized supply chain logistics.</a:t>
            </a:r>
          </a:p>
        </p:txBody>
      </p:sp>
    </p:spTree>
  </p:cSld>
  <p:clrMapOvr>
    <a:masterClrMapping/>
  </p:clrMapOvr>
  <p:transition spd="slow">
    <p:push dir="u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Why Data Alone Can't Solve Wicked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Data is based on historical records and cannot predict future complexity.</a:t>
            </a:r>
          </a:p>
          <a:p>
            <a:r>
              <a:rPr dirty="0"/>
              <a:t>Biases in data can reinforce existing inequalities.</a:t>
            </a:r>
          </a:p>
          <a:p>
            <a:r>
              <a:rPr dirty="0"/>
              <a:t>Ethical and cultural factors often outweigh pure data analysis.</a:t>
            </a:r>
          </a:p>
          <a:p>
            <a:r>
              <a:rPr dirty="0"/>
              <a:t>Example: AI bias in hiring decisions.</a:t>
            </a:r>
          </a:p>
        </p:txBody>
      </p:sp>
    </p:spTree>
  </p:cSld>
  <p:clrMapOvr>
    <a:masterClrMapping/>
  </p:clrMapOvr>
  <p:transition spd="slow">
    <p:push dir="u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Case Study: Climate Change Adaptation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Business strategies must evolve due to policy changes, consumer behavior, and technological advancements.</a:t>
            </a:r>
          </a:p>
        </p:txBody>
      </p:sp>
    </p:spTree>
  </p:cSld>
  <p:clrMapOvr>
    <a:masterClrMapping/>
  </p:clrMapOvr>
  <p:transition spd="slow">
    <p:push dir="u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Case Study: AI Ethics in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Bias in AI models and ethical concerns about automation require human oversight and policy regulations.</a:t>
            </a:r>
          </a:p>
        </p:txBody>
      </p:sp>
    </p:spTree>
  </p:cSld>
  <p:clrMapOvr>
    <a:masterClrMapping/>
  </p:clrMapOvr>
  <p:transition spd="slow">
    <p:push dir="u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Case Study: Global Supply Chain Disruptions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COVID-19 and geopolitical issues disrupt supply chains unpredictably, requiring flexible strategies.</a:t>
            </a:r>
          </a:p>
        </p:txBody>
      </p:sp>
    </p:spTree>
  </p:cSld>
  <p:clrMapOvr>
    <a:masterClrMapping/>
  </p:clrMapOvr>
  <p:transition spd="slow">
    <p:push dir="u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Case Study: Workplace Diversity &amp; Inclusion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Simple policy changes are insufficient; long-term cultural shifts and stakeholder involvement are needed.</a:t>
            </a:r>
          </a:p>
        </p:txBody>
      </p:sp>
    </p:spTree>
  </p:cSld>
  <p:clrMapOvr>
    <a:masterClrMapping/>
  </p:clrMapOvr>
  <p:transition spd="slow">
    <p:push dir="u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Case Study: Data Privacy &amp; Trust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Data-driven solutions must account for ethics, transparency, and regulatory changes.</a:t>
            </a:r>
          </a:p>
        </p:txBody>
      </p:sp>
    </p:spTree>
  </p:cSld>
  <p:clrMapOvr>
    <a:masterClrMapping/>
  </p:clrMapOvr>
  <p:transition spd="slow">
    <p:push dir="u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Takeaways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dirty="0"/>
              <a:t>Traditional problems are structured and solvable, while wicked problems are complex and evolving.</a:t>
            </a:r>
          </a:p>
          <a:p>
            <a:r>
              <a:rPr dirty="0"/>
              <a:t>Data is useful but not sufficient for solving wicked problems.</a:t>
            </a:r>
          </a:p>
          <a:p>
            <a:r>
              <a:rPr dirty="0"/>
              <a:t>Systems thinking, adaptability, and stakeholder collaboration are essential.</a:t>
            </a:r>
          </a:p>
          <a:p>
            <a:r>
              <a:rPr dirty="0"/>
              <a:t> Businesses must embrace iterative solutions instead of fixed answers.</a:t>
            </a:r>
          </a:p>
        </p:txBody>
      </p:sp>
    </p:spTree>
  </p:cSld>
  <p:clrMapOvr>
    <a:masterClrMapping/>
  </p:clrMapOvr>
  <p:transition spd="slow">
    <p:push dir="u"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 &amp; 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Wicked problems require holistic, interdisciplinary approaches.</a:t>
            </a:r>
          </a:p>
          <a:p>
            <a:r>
              <a:rPr dirty="0"/>
              <a:t>No single solution exists; adaptation is key.</a:t>
            </a:r>
          </a:p>
          <a:p>
            <a:r>
              <a:rPr dirty="0"/>
              <a:t>Thank you! Looking forward to your questions and discussion.</a:t>
            </a:r>
          </a:p>
        </p:txBody>
      </p:sp>
    </p:spTree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13</TotalTime>
  <Words>1491</Words>
  <Application>Microsoft Office PowerPoint</Application>
  <PresentationFormat>On-screen Show (4:3)</PresentationFormat>
  <Paragraphs>202</Paragraphs>
  <Slides>45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9" baseType="lpstr">
      <vt:lpstr>Calibri</vt:lpstr>
      <vt:lpstr>Century Gothic</vt:lpstr>
      <vt:lpstr>Wingdings 3</vt:lpstr>
      <vt:lpstr>Ion</vt:lpstr>
      <vt:lpstr>Research Methods in Business: Proposal Writing</vt:lpstr>
      <vt:lpstr>1. Introduction to Business Research Proposal</vt:lpstr>
      <vt:lpstr>2. Business Problem Statement</vt:lpstr>
      <vt:lpstr>3. Research Objectives and Questions</vt:lpstr>
      <vt:lpstr>4. Literature Review: Purpose and Scope</vt:lpstr>
      <vt:lpstr>5. Reviewing Existing Research &amp; Identifying Gaps</vt:lpstr>
      <vt:lpstr>6. Research Methodology Overview</vt:lpstr>
      <vt:lpstr>7. Data Collection Methods</vt:lpstr>
      <vt:lpstr>8. Sampling Strategies</vt:lpstr>
      <vt:lpstr>9. Ethical Considerations</vt:lpstr>
      <vt:lpstr>10. Data Analysis Methods</vt:lpstr>
      <vt:lpstr>11. Practical Implications of the Research</vt:lpstr>
      <vt:lpstr>12. Expected Outcomes and Contributions</vt:lpstr>
      <vt:lpstr>13. Structuring Your Research Proposal (2000 Words)</vt:lpstr>
      <vt:lpstr>14. References &amp; Final Tips</vt:lpstr>
      <vt:lpstr>Paraphrasing &amp; Responsible AI Use in Academic Writing</vt:lpstr>
      <vt:lpstr>Why is Paraphrasing Important?</vt:lpstr>
      <vt:lpstr>What is Paraphrasing?</vt:lpstr>
      <vt:lpstr>Steps to Paraphrase Effectively</vt:lpstr>
      <vt:lpstr>Example of Paraphrasing</vt:lpstr>
      <vt:lpstr>What is AI-Generated Content?</vt:lpstr>
      <vt:lpstr>Guidelines for AI-Generated Content</vt:lpstr>
      <vt:lpstr>Risks of Overusing AI Content</vt:lpstr>
      <vt:lpstr>Tools for Checking Similarity &amp; AI Content</vt:lpstr>
      <vt:lpstr>Final Thoughts &amp; Best Practices</vt:lpstr>
      <vt:lpstr>Wicked Problems vs Traditional Problems in Business</vt:lpstr>
      <vt:lpstr>Introduction to Problem-Solving in Business</vt:lpstr>
      <vt:lpstr>What are Traditional Problems?</vt:lpstr>
      <vt:lpstr>What are Wicked Problems?</vt:lpstr>
      <vt:lpstr>Key Differences Between Traditional &amp; Wicked Problems</vt:lpstr>
      <vt:lpstr>Traditional vs Wicked Problems</vt:lpstr>
      <vt:lpstr>Traditional vs Wicked Problems</vt:lpstr>
      <vt:lpstr>Traditional vs Wicked Problems</vt:lpstr>
      <vt:lpstr>Examples of Traditional Problems</vt:lpstr>
      <vt:lpstr>Examples of Wicked Problems</vt:lpstr>
      <vt:lpstr>Why Traditional Approaches Fail for Wicked Problems</vt:lpstr>
      <vt:lpstr>Systems Thinking for Wicked Problems</vt:lpstr>
      <vt:lpstr>Why Data Alone Can't Solve Wicked Problems</vt:lpstr>
      <vt:lpstr>Case Study: Climate Change Adaptation</vt:lpstr>
      <vt:lpstr>Case Study: AI Ethics in Business</vt:lpstr>
      <vt:lpstr>Case Study: Global Supply Chain Disruptions</vt:lpstr>
      <vt:lpstr>Case Study: Workplace Diversity &amp; Inclusion</vt:lpstr>
      <vt:lpstr>Case Study: Data Privacy &amp; Trust Issues</vt:lpstr>
      <vt:lpstr>Key Takeaways</vt:lpstr>
      <vt:lpstr>Conclusion &amp; Q&amp;A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Xavier Matieni</dc:creator>
  <cp:keywords/>
  <dc:description>generated using python-pptx</dc:description>
  <cp:lastModifiedBy>Xavier Matieni</cp:lastModifiedBy>
  <cp:revision>2</cp:revision>
  <dcterms:created xsi:type="dcterms:W3CDTF">2013-01-27T09:14:16Z</dcterms:created>
  <dcterms:modified xsi:type="dcterms:W3CDTF">2025-02-18T17:38:39Z</dcterms:modified>
  <cp:category/>
</cp:coreProperties>
</file>