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6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600" b="1" dirty="0">
                <a:solidFill>
                  <a:schemeClr val="tx1"/>
                </a:solidFill>
              </a:rPr>
              <a:t>Casualties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7.4881332919886884E-2"/>
          <c:y val="0.15543461617904417"/>
          <c:w val="0.92511866708011314"/>
          <c:h val="0.7662607912874323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spPr>
              <a:solidFill>
                <a:schemeClr val="accent5">
                  <a:lumMod val="75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3AB9-43B2-ACA1-9DEADC25EED4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2-758D-4219-A674-5CF7B8941BE2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</c:dPt>
          <c:dLbls>
            <c:dLbl>
              <c:idx val="0"/>
              <c:layout>
                <c:manualLayout>
                  <c:x val="-0.20140670509881226"/>
                  <c:y val="0.17845923781708775"/>
                </c:manualLayout>
              </c:layout>
              <c:tx>
                <c:rich>
                  <a:bodyPr/>
                  <a:lstStyle/>
                  <a:p>
                    <a:r>
                      <a:rPr lang="en-US" b="1" dirty="0">
                        <a:solidFill>
                          <a:schemeClr val="tx1"/>
                        </a:solidFill>
                      </a:rPr>
                      <a:t>255 -British</a:t>
                    </a:r>
                  </a:p>
                </c:rich>
              </c:tx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3AB9-43B2-ACA1-9DEADC25EED4}"/>
                </c:ext>
              </c:extLst>
            </c:dLbl>
            <c:dLbl>
              <c:idx val="1"/>
              <c:layout>
                <c:manualLayout>
                  <c:x val="0.25840860276828748"/>
                  <c:y val="-0.22542219513737405"/>
                </c:manualLayout>
              </c:layout>
              <c:tx>
                <c:rich>
                  <a:bodyPr/>
                  <a:lstStyle/>
                  <a:p>
                    <a:r>
                      <a:rPr lang="en-US" b="1" dirty="0">
                        <a:solidFill>
                          <a:schemeClr val="tx1"/>
                        </a:solidFill>
                      </a:rPr>
                      <a:t> 649 -Argentine</a:t>
                    </a:r>
                  </a:p>
                </c:rich>
              </c:tx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2050249042936643"/>
                      <c:h val="0.21992752913090055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2-758D-4219-A674-5CF7B8941BE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2"/>
                <c:pt idx="0">
                  <c:v>British Deaths</c:v>
                </c:pt>
                <c:pt idx="1">
                  <c:v>Argentine Deaths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255</c:v>
                </c:pt>
                <c:pt idx="1">
                  <c:v>649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AB9-43B2-ACA1-9DEADC25EED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3AB9-43B2-ACA1-9DEADC25EED4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</c:dPt>
          <c:dLbls>
            <c:dLbl>
              <c:idx val="1"/>
              <c:tx>
                <c:rich>
                  <a:bodyPr/>
                  <a:lstStyle/>
                  <a:p>
                    <a:fld id="{54847433-4B2F-4550-8B14-C5C261A59762}" type="VALUE">
                      <a:rPr lang="en-US">
                        <a:solidFill>
                          <a:schemeClr val="tx1"/>
                        </a:solidFill>
                      </a:rPr>
                      <a:pPr/>
                      <a:t>[VALUE]</a:t>
                    </a:fld>
                    <a:endParaRPr lang="en-GB"/>
                  </a:p>
                </c:rich>
              </c:tx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3AB9-43B2-ACA1-9DEADC25EED4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2"/>
                <c:pt idx="0">
                  <c:v>British Deaths</c:v>
                </c:pt>
                <c:pt idx="1">
                  <c:v>Argentine Deaths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1-3AB9-43B2-ACA1-9DEADC25EED4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2"/>
                <c:pt idx="0">
                  <c:v>British Deaths</c:v>
                </c:pt>
                <c:pt idx="1">
                  <c:v>Argentine Deaths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3AB9-43B2-ACA1-9DEADC25EED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C0EA5-36A8-4A10-BD90-DA22023DA4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CAEA8-FD41-49E5-96CD-B656F9027E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70CF8-5633-412C-8E72-E648980DD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C9BFB-1798-44CD-A7CA-57C455205970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1AC52A-236B-4468-BBDF-2BE5113F23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646799-FECA-4717-AB5D-43CC810DB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06066-B126-48CB-8AD3-8985DF39F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146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3EDE0-ECA1-4D1F-8669-7510EA845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801E8-24AD-4868-A3A5-5E74B3F4D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DCE532-1C39-46F0-AD9C-448F85DE4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C9BFB-1798-44CD-A7CA-57C455205970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AE7872-B82D-411A-B239-EE6D61630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421286-3522-49A6-B56F-43ABE997F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06066-B126-48CB-8AD3-8985DF39F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123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B5F47-5142-4B1B-A189-0C6ECC9F8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B34BBD-E392-4F1B-B7D6-5E5E038626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66BE9A-666B-44F7-8E10-3F85D0B39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C9BFB-1798-44CD-A7CA-57C455205970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3F0374-C36A-4FC1-989B-E1E34D6596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028997-CB9A-445A-A1DF-A0BF432CE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06066-B126-48CB-8AD3-8985DF39F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107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59D82-7393-4D5F-AB0C-4EE70E7219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4A07E-C422-4651-93EF-749C78E35C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D7AB4F-50F8-4B48-9FF8-5C5454F76B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34696B-4A75-4411-A192-273116A4D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C9BFB-1798-44CD-A7CA-57C455205970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547C06-D065-415E-BA0F-A1613CB4B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97AFFF-6F2A-4C7B-B610-2D5989203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06066-B126-48CB-8AD3-8985DF39F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753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9EC05-919A-4C33-9A28-16A85BF2A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3AABE0-4452-4E1F-9E13-4B257E7760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3D8425-6182-40B1-A177-5E843DCA59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8EBFEA-F384-4D09-8A92-242CD9F4E6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B93202-4B0A-4F61-B37D-A99415BAD1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128237-6592-4150-823A-784D1EBE42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C9BFB-1798-44CD-A7CA-57C455205970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EA70E7-213F-49ED-843D-ACC5A7E85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B5A5FE-65E1-4DAC-9E2B-BD55A004F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06066-B126-48CB-8AD3-8985DF39F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438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E8538-53AD-4FCA-A622-40100D2A0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B72E6D-E61E-4CEC-9BF3-575D1EDB22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C9BFB-1798-44CD-A7CA-57C455205970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A1FB10-D973-4612-82FC-46D1EE20F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F14ADB-74AE-434B-9DE0-57BCC350E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06066-B126-48CB-8AD3-8985DF39F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512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A7938D-8004-4464-80D8-9B511D528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C9BFB-1798-44CD-A7CA-57C455205970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06D1A5-3C85-43D1-BA45-C4B38C2A5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AC3600-490E-4DC4-97F0-88FEE3979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06066-B126-48CB-8AD3-8985DF39F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847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5CB52-00C9-40A7-AFE7-8B8768F54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572956-DB7E-4387-A1D4-EA57675F3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1D11D9-12CF-49D3-A441-D79B6261C1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F0936C-DC61-47AF-A155-8B6078767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C9BFB-1798-44CD-A7CA-57C455205970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44D17D-25EE-4F11-8E80-6915D0D29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1E957E-277B-49FA-B02D-E103B33D8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06066-B126-48CB-8AD3-8985DF39F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115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95BF8-BF9A-4C8A-84E1-417D5923A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DF8E6B-A31E-4DC9-AFE1-289968B7B8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EB00C0-6AE1-4D87-BA23-F7E97FA855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2A9B99-C43C-4B5F-AE41-C27211DD8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C9BFB-1798-44CD-A7CA-57C455205970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060799-C1D9-41A7-83B9-9204C34DB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D13557-690F-4699-AAB0-0599F0E21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06066-B126-48CB-8AD3-8985DF39F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647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43742-D6A1-4D8C-B78E-D1D5D0879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46006C-8405-4EE0-9757-861281CF9B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C67153-A8D9-4782-B8F4-223AF5F57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C9BFB-1798-44CD-A7CA-57C455205970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32D9C8-DF50-4A0D-9C54-EE232032E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562F2B-A15C-462A-8A07-B2D780481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06066-B126-48CB-8AD3-8985DF39F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187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5F0B4E-6B87-465C-8E08-83ADB486E3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7DFEA9-140D-4E3F-A140-D731629792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4B6AED-50E6-40FA-8E21-4B37AC079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C9BFB-1798-44CD-A7CA-57C455205970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C3B77-64BE-47E8-82C7-AC3208BC2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4BA61F-8DE0-4A77-AA98-093EEDD46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06066-B126-48CB-8AD3-8985DF39F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79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451606-EFAF-4D5F-9EBB-02409B77D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677AB1-E299-4040-A87B-19E528E928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D07004-F464-48D4-8CEA-F13CD7F901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EC9BFB-1798-44CD-A7CA-57C455205970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D80267-FB2E-4BF6-80E7-273C6BFDBA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C6BC7A-15EC-47A2-AE2C-6E2CB54516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B06066-B126-48CB-8AD3-8985DF39F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850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iconicphotos.wordpress.com/tag/yomp/" TargetMode="External"/><Relationship Id="rId2" Type="http://schemas.openxmlformats.org/officeDocument/2006/relationships/hyperlink" Target="https://www.rbth.com/history/326350-soviet-satellites-sink-british-warship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alklandislands.com/things-to-do/2-para-memorial-p676731" TargetMode="External"/><Relationship Id="rId5" Type="http://schemas.openxmlformats.org/officeDocument/2006/relationships/hyperlink" Target="https://murrayfoote.com/2017/01/12/wreckage-from-the-falklands-war/" TargetMode="External"/><Relationship Id="rId4" Type="http://schemas.openxmlformats.org/officeDocument/2006/relationships/hyperlink" Target="https://royalmarinesassociation.org.uk/news/dartmoor-yomp: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nature, water&#10;&#10;Description automatically generated">
            <a:extLst>
              <a:ext uri="{FF2B5EF4-FFF2-40B4-BE49-F238E27FC236}">
                <a16:creationId xmlns:a16="http://schemas.microsoft.com/office/drawing/2014/main" id="{B2156E1B-1488-4B7A-A235-4FE2245503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3683" b="764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CA5A6DC2-A192-4A11-A8BB-FA8D56214B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7780649"/>
              </p:ext>
            </p:extLst>
          </p:nvPr>
        </p:nvGraphicFramePr>
        <p:xfrm>
          <a:off x="-541983" y="3581017"/>
          <a:ext cx="3341994" cy="27042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B7A5D85B-2915-4B35-9D46-406D207BF5E0}"/>
              </a:ext>
            </a:extLst>
          </p:cNvPr>
          <p:cNvSpPr txBox="1"/>
          <p:nvPr/>
        </p:nvSpPr>
        <p:spPr>
          <a:xfrm>
            <a:off x="3540154" y="402879"/>
            <a:ext cx="4437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</a:rPr>
              <a:t>The Falklands War 1982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BC958CC-1675-43B2-8CB3-4F6E5152CA7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02" t="11983" r="12460" b="17100"/>
          <a:stretch/>
        </p:blipFill>
        <p:spPr>
          <a:xfrm>
            <a:off x="10193738" y="159392"/>
            <a:ext cx="1810908" cy="19630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6AE4A00-FCC7-4260-834B-2D2E83498C6C}"/>
              </a:ext>
            </a:extLst>
          </p:cNvPr>
          <p:cNvSpPr txBox="1"/>
          <p:nvPr/>
        </p:nvSpPr>
        <p:spPr>
          <a:xfrm>
            <a:off x="10193738" y="2122416"/>
            <a:ext cx="181090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1982 - The famous photo of ‘The </a:t>
            </a:r>
            <a:r>
              <a:rPr lang="en-GB" sz="1050" dirty="0" err="1"/>
              <a:t>Yomper</a:t>
            </a:r>
            <a:r>
              <a:rPr lang="en-GB" sz="1050" dirty="0"/>
              <a:t>’ depicts a Royal Marine marching 56 miles over the harsh terrain of the Falklands towards Port Stanley. </a:t>
            </a:r>
          </a:p>
          <a:p>
            <a:endParaRPr lang="en-GB" sz="1050" dirty="0"/>
          </a:p>
          <a:p>
            <a:r>
              <a:rPr lang="en-GB" sz="1050" dirty="0"/>
              <a:t>2008 – The Dartmoor Yomp started. Every year bar one, volunteers have yomped 12.5 miles to raise money for Royal Marines charities.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71D1BA-664D-432A-B459-59B1BD4B23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2820" y="159392"/>
            <a:ext cx="2083486" cy="13889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F73946-4621-401B-8E30-52D7FB5E0023}"/>
              </a:ext>
            </a:extLst>
          </p:cNvPr>
          <p:cNvSpPr txBox="1"/>
          <p:nvPr/>
        </p:nvSpPr>
        <p:spPr>
          <a:xfrm>
            <a:off x="122819" y="1686187"/>
            <a:ext cx="2058319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Aftermath of the SAS raid on Pebble Island 14</a:t>
            </a:r>
            <a:r>
              <a:rPr lang="en-GB" sz="1050" baseline="30000" dirty="0"/>
              <a:t>th</a:t>
            </a:r>
            <a:r>
              <a:rPr lang="en-GB" sz="1050" dirty="0"/>
              <a:t> -15</a:t>
            </a:r>
            <a:r>
              <a:rPr lang="en-GB" sz="1050" baseline="30000" dirty="0"/>
              <a:t>th</a:t>
            </a:r>
            <a:r>
              <a:rPr lang="en-GB" sz="1050" dirty="0"/>
              <a:t> May 1982. The remanence of a C-430 Argentine attack aircraft can still be seen at the location of its destruction as late as 2015.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CC9A1EE0-A8A5-4D2A-8F2B-6C183A21DC63}"/>
              </a:ext>
            </a:extLst>
          </p:cNvPr>
          <p:cNvSpPr/>
          <p:nvPr/>
        </p:nvSpPr>
        <p:spPr>
          <a:xfrm rot="219986">
            <a:off x="2266320" y="1326914"/>
            <a:ext cx="3333200" cy="244184"/>
          </a:xfrm>
          <a:prstGeom prst="rightArrow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BA592F3-B1D0-47C4-B8F4-6585D3564B7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1263" b="8196"/>
          <a:stretch/>
        </p:blipFill>
        <p:spPr>
          <a:xfrm>
            <a:off x="9955763" y="4365389"/>
            <a:ext cx="2048883" cy="221269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7692FFC-D00D-43EC-8DA8-74D6C8C9C7BD}"/>
              </a:ext>
            </a:extLst>
          </p:cNvPr>
          <p:cNvSpPr txBox="1"/>
          <p:nvPr/>
        </p:nvSpPr>
        <p:spPr>
          <a:xfrm>
            <a:off x="6494106" y="6118406"/>
            <a:ext cx="346165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The memorial dedicated to the men of 2 Para, who lost their lives at the Battle of Goose Green, 28</a:t>
            </a:r>
            <a:r>
              <a:rPr lang="en-GB" sz="1050" baseline="30000" dirty="0"/>
              <a:t>th</a:t>
            </a:r>
            <a:r>
              <a:rPr lang="en-GB" sz="1050" dirty="0"/>
              <a:t> -29</a:t>
            </a:r>
            <a:r>
              <a:rPr lang="en-GB" sz="1050" baseline="30000" dirty="0"/>
              <a:t>th</a:t>
            </a:r>
            <a:r>
              <a:rPr lang="en-GB" sz="1050" dirty="0"/>
              <a:t> May 1982.</a:t>
            </a:r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957B20B9-7349-421C-A296-23C77C114C65}"/>
              </a:ext>
            </a:extLst>
          </p:cNvPr>
          <p:cNvSpPr/>
          <p:nvPr/>
        </p:nvSpPr>
        <p:spPr>
          <a:xfrm rot="1973932">
            <a:off x="7184144" y="4410691"/>
            <a:ext cx="2990810" cy="260456"/>
          </a:xfrm>
          <a:prstGeom prst="leftArrow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7ACF5FC-D2CC-4BB7-B5EA-7373FB2B6F99}"/>
              </a:ext>
            </a:extLst>
          </p:cNvPr>
          <p:cNvSpPr txBox="1"/>
          <p:nvPr/>
        </p:nvSpPr>
        <p:spPr>
          <a:xfrm>
            <a:off x="8332683" y="268646"/>
            <a:ext cx="14780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C00000"/>
                </a:solidFill>
              </a:rPr>
              <a:t>73 Days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A862A5C-C74C-4D9E-B9F1-C524F6534015}"/>
              </a:ext>
            </a:extLst>
          </p:cNvPr>
          <p:cNvCxnSpPr/>
          <p:nvPr/>
        </p:nvCxnSpPr>
        <p:spPr>
          <a:xfrm>
            <a:off x="7449424" y="2441196"/>
            <a:ext cx="2506339" cy="58723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47D8A970-E30B-4CD8-9C24-5C756393CC92}"/>
              </a:ext>
            </a:extLst>
          </p:cNvPr>
          <p:cNvSpPr txBox="1"/>
          <p:nvPr/>
        </p:nvSpPr>
        <p:spPr>
          <a:xfrm rot="797444">
            <a:off x="8347602" y="2812155"/>
            <a:ext cx="106540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rgbClr val="FF0000"/>
                </a:solidFill>
              </a:rPr>
              <a:t>50 Miles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21254B2-F88A-4C3D-BDD0-AD4CF7823EE7}"/>
              </a:ext>
            </a:extLst>
          </p:cNvPr>
          <p:cNvCxnSpPr/>
          <p:nvPr/>
        </p:nvCxnSpPr>
        <p:spPr>
          <a:xfrm>
            <a:off x="122819" y="6258187"/>
            <a:ext cx="32179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B2641778-B4AA-499F-BAB2-EBE6B6841228}"/>
              </a:ext>
            </a:extLst>
          </p:cNvPr>
          <p:cNvCxnSpPr/>
          <p:nvPr/>
        </p:nvCxnSpPr>
        <p:spPr>
          <a:xfrm flipV="1">
            <a:off x="283718" y="6003739"/>
            <a:ext cx="0" cy="46422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DCA5C99E-8F14-44F9-806B-16FF3E0D775C}"/>
              </a:ext>
            </a:extLst>
          </p:cNvPr>
          <p:cNvSpPr txBox="1"/>
          <p:nvPr/>
        </p:nvSpPr>
        <p:spPr>
          <a:xfrm>
            <a:off x="122819" y="6444639"/>
            <a:ext cx="321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0E8C37A4-9105-4A93-9F3C-86E7017C663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7549" t="9998" r="33535" b="9820"/>
          <a:stretch/>
        </p:blipFill>
        <p:spPr>
          <a:xfrm>
            <a:off x="3008543" y="4417236"/>
            <a:ext cx="1473666" cy="2298583"/>
          </a:xfrm>
          <a:prstGeom prst="rect">
            <a:avLst/>
          </a:prstGeom>
        </p:spPr>
      </p:pic>
      <p:sp>
        <p:nvSpPr>
          <p:cNvPr id="27" name="Oval 26">
            <a:extLst>
              <a:ext uri="{FF2B5EF4-FFF2-40B4-BE49-F238E27FC236}">
                <a16:creationId xmlns:a16="http://schemas.microsoft.com/office/drawing/2014/main" id="{50C1F618-2766-42BF-94DD-70E0AB331BEE}"/>
              </a:ext>
            </a:extLst>
          </p:cNvPr>
          <p:cNvSpPr/>
          <p:nvPr/>
        </p:nvSpPr>
        <p:spPr>
          <a:xfrm>
            <a:off x="3558460" y="6366156"/>
            <a:ext cx="262493" cy="22460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F77C4C1-62B4-48A5-B18D-E8FA826EF1A3}"/>
              </a:ext>
            </a:extLst>
          </p:cNvPr>
          <p:cNvSpPr txBox="1"/>
          <p:nvPr/>
        </p:nvSpPr>
        <p:spPr>
          <a:xfrm>
            <a:off x="3362043" y="5987328"/>
            <a:ext cx="121759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1" dirty="0"/>
              <a:t>Falklands Islands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45327B37-51F4-4A58-A4AF-F71535C86B75}"/>
              </a:ext>
            </a:extLst>
          </p:cNvPr>
          <p:cNvCxnSpPr>
            <a:cxnSpLocks/>
            <a:stCxn id="28" idx="2"/>
          </p:cNvCxnSpPr>
          <p:nvPr/>
        </p:nvCxnSpPr>
        <p:spPr>
          <a:xfrm flipH="1">
            <a:off x="3787133" y="6241244"/>
            <a:ext cx="183706" cy="196934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val 31">
            <a:extLst>
              <a:ext uri="{FF2B5EF4-FFF2-40B4-BE49-F238E27FC236}">
                <a16:creationId xmlns:a16="http://schemas.microsoft.com/office/drawing/2014/main" id="{60DC51CE-9463-485F-9231-C4E57F77A9C0}"/>
              </a:ext>
            </a:extLst>
          </p:cNvPr>
          <p:cNvSpPr/>
          <p:nvPr/>
        </p:nvSpPr>
        <p:spPr>
          <a:xfrm>
            <a:off x="5176007" y="1367406"/>
            <a:ext cx="919993" cy="3477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CEE76A53-7741-48F0-BE76-EFC1A1E90714}"/>
              </a:ext>
            </a:extLst>
          </p:cNvPr>
          <p:cNvSpPr/>
          <p:nvPr/>
        </p:nvSpPr>
        <p:spPr>
          <a:xfrm>
            <a:off x="7234326" y="3429000"/>
            <a:ext cx="215098" cy="32542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9D911E1A-4373-4139-ADC5-34F26336F40B}"/>
              </a:ext>
            </a:extLst>
          </p:cNvPr>
          <p:cNvSpPr/>
          <p:nvPr/>
        </p:nvSpPr>
        <p:spPr>
          <a:xfrm>
            <a:off x="9665898" y="3028426"/>
            <a:ext cx="501978" cy="20009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094FD80D-07D0-4418-B23F-6C0D68555C0E}"/>
              </a:ext>
            </a:extLst>
          </p:cNvPr>
          <p:cNvSpPr/>
          <p:nvPr/>
        </p:nvSpPr>
        <p:spPr>
          <a:xfrm>
            <a:off x="6921584" y="2241098"/>
            <a:ext cx="527840" cy="32461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4EBB5E7-4EC0-4024-AB12-E49A87064281}"/>
              </a:ext>
            </a:extLst>
          </p:cNvPr>
          <p:cNvSpPr txBox="1"/>
          <p:nvPr/>
        </p:nvSpPr>
        <p:spPr>
          <a:xfrm>
            <a:off x="6048271" y="1292546"/>
            <a:ext cx="116607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SAS Raid on Pebble Island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4A8CF96-3368-43B0-B102-4015F73669A7}"/>
              </a:ext>
            </a:extLst>
          </p:cNvPr>
          <p:cNvSpPr txBox="1"/>
          <p:nvPr/>
        </p:nvSpPr>
        <p:spPr>
          <a:xfrm>
            <a:off x="5882814" y="2505228"/>
            <a:ext cx="182666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Royal Marines and Paratrooper landing beaches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580A6F09-AEC8-4627-AB7D-83053E711162}"/>
              </a:ext>
            </a:extLst>
          </p:cNvPr>
          <p:cNvSpPr txBox="1"/>
          <p:nvPr/>
        </p:nvSpPr>
        <p:spPr>
          <a:xfrm>
            <a:off x="6591737" y="3610709"/>
            <a:ext cx="100217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Battle of Goose Green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9CCF08D-DC79-44DB-8510-28E0D1F0C1E9}"/>
              </a:ext>
            </a:extLst>
          </p:cNvPr>
          <p:cNvSpPr txBox="1"/>
          <p:nvPr/>
        </p:nvSpPr>
        <p:spPr>
          <a:xfrm>
            <a:off x="9036501" y="2912882"/>
            <a:ext cx="962605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Battles of Stanley</a:t>
            </a: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6938D2EC-AD05-47D9-9070-945A9BBD5F1A}"/>
              </a:ext>
            </a:extLst>
          </p:cNvPr>
          <p:cNvSpPr/>
          <p:nvPr/>
        </p:nvSpPr>
        <p:spPr>
          <a:xfrm>
            <a:off x="8942664" y="3429000"/>
            <a:ext cx="485259" cy="2234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9272AE8-44FD-41CB-B884-9D327691CA6C}"/>
              </a:ext>
            </a:extLst>
          </p:cNvPr>
          <p:cNvSpPr txBox="1"/>
          <p:nvPr/>
        </p:nvSpPr>
        <p:spPr>
          <a:xfrm>
            <a:off x="8856163" y="3689316"/>
            <a:ext cx="100217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Welsh Guards landing at Fitzroy, Sinking of the Galahad </a:t>
            </a:r>
          </a:p>
        </p:txBody>
      </p:sp>
    </p:spTree>
    <p:extLst>
      <p:ext uri="{BB962C8B-B14F-4D97-AF65-F5344CB8AC3E}">
        <p14:creationId xmlns:p14="http://schemas.microsoft.com/office/powerpoint/2010/main" val="77754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7FF4C-B4FE-4E79-81C9-B914E7D39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DA116-91AF-49EA-914B-81BC8EB8AE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000" dirty="0"/>
              <a:t>JAIME NOGUERA. </a:t>
            </a:r>
            <a:r>
              <a:rPr lang="en-GB" sz="1000" i="1" dirty="0"/>
              <a:t>The secret story of how Soviet satellites helped sink British warships in the South Atlantic. </a:t>
            </a:r>
            <a:r>
              <a:rPr lang="en-GB" sz="1000" dirty="0">
                <a:hlinkClick r:id="rId2"/>
              </a:rPr>
              <a:t>https://www.rbth.com/history/326350-soviet-satellites-sink-british-warships</a:t>
            </a:r>
            <a:r>
              <a:rPr lang="en-GB" sz="1000" dirty="0"/>
              <a:t> . Published 09/10/2017. [accessed 13/02/2020].</a:t>
            </a:r>
          </a:p>
          <a:p>
            <a:r>
              <a:rPr lang="en-GB" sz="1000" dirty="0"/>
              <a:t>Lawrence Freedman. </a:t>
            </a:r>
            <a:r>
              <a:rPr lang="en-GB" sz="1000" i="1" dirty="0"/>
              <a:t>The Official History of the Falklands Campaign</a:t>
            </a:r>
            <a:r>
              <a:rPr lang="en-GB" sz="1000" dirty="0"/>
              <a:t>. War And Diplomacy. Volume 2. (London. Routledge. 2005). P 667.</a:t>
            </a:r>
          </a:p>
          <a:p>
            <a:r>
              <a:rPr lang="en-GB" sz="1000" dirty="0"/>
              <a:t>Iconic Photos. </a:t>
            </a:r>
            <a:r>
              <a:rPr lang="en-GB" sz="1000" i="1" dirty="0"/>
              <a:t>The </a:t>
            </a:r>
            <a:r>
              <a:rPr lang="en-GB" sz="1000" i="1" dirty="0" err="1"/>
              <a:t>Yomper</a:t>
            </a:r>
            <a:r>
              <a:rPr lang="en-GB" sz="1000" dirty="0"/>
              <a:t>. </a:t>
            </a:r>
            <a:r>
              <a:rPr lang="en-GB" sz="1000" dirty="0">
                <a:hlinkClick r:id="rId3"/>
              </a:rPr>
              <a:t>https://iconicphotos.wordpress.com/tag/yomp/</a:t>
            </a:r>
            <a:r>
              <a:rPr lang="en-GB" sz="1000" dirty="0"/>
              <a:t> . Published 15/01/2010. [accessed 14/02/2020].</a:t>
            </a:r>
          </a:p>
          <a:p>
            <a:r>
              <a:rPr lang="en-GB" sz="1000" dirty="0"/>
              <a:t>The Royal Marines Charity. </a:t>
            </a:r>
            <a:r>
              <a:rPr lang="en-GB" sz="1000" i="1" dirty="0"/>
              <a:t>Dartmoor Yomp. </a:t>
            </a:r>
            <a:r>
              <a:rPr lang="en-GB" sz="1000" dirty="0">
                <a:hlinkClick r:id="rId4"/>
              </a:rPr>
              <a:t>https://royalmarinesassociation.org.uk/news/dartmoor-yomp:1/</a:t>
            </a:r>
            <a:r>
              <a:rPr lang="en-GB" sz="1000" dirty="0"/>
              <a:t> . [accessed 14/02/2020].</a:t>
            </a:r>
          </a:p>
          <a:p>
            <a:r>
              <a:rPr lang="en-GB" sz="1000" dirty="0"/>
              <a:t>Murray Foote. </a:t>
            </a:r>
            <a:r>
              <a:rPr lang="en-GB" sz="1000" i="1" dirty="0"/>
              <a:t>Wreckage from the Falklands War</a:t>
            </a:r>
            <a:r>
              <a:rPr lang="en-GB" sz="1000" dirty="0"/>
              <a:t>. </a:t>
            </a:r>
            <a:r>
              <a:rPr lang="en-GB" sz="1000" dirty="0">
                <a:hlinkClick r:id="rId5"/>
              </a:rPr>
              <a:t>https://murrayfoote.com/2017/01/12/wreckage-from-the-falklands-war/</a:t>
            </a:r>
            <a:r>
              <a:rPr lang="en-GB" sz="1000" dirty="0"/>
              <a:t> . Published 02/11/2015. [accessed 14/02/2020].</a:t>
            </a:r>
          </a:p>
          <a:p>
            <a:r>
              <a:rPr lang="en-GB" sz="1000" dirty="0"/>
              <a:t>Falkland Islands Tourist Board. </a:t>
            </a:r>
            <a:r>
              <a:rPr lang="en-GB" sz="1000" i="1" dirty="0"/>
              <a:t>2 Para Memorial</a:t>
            </a:r>
            <a:r>
              <a:rPr lang="en-GB" sz="1000" dirty="0"/>
              <a:t>. </a:t>
            </a:r>
            <a:r>
              <a:rPr lang="en-GB" sz="1000" dirty="0">
                <a:hlinkClick r:id="rId6"/>
              </a:rPr>
              <a:t>https://www.falklandislands.com/things-to-do/2-para-memorial-p676731</a:t>
            </a:r>
            <a:r>
              <a:rPr lang="en-GB" sz="1000" dirty="0"/>
              <a:t> . [accessed 14/02/2020].</a:t>
            </a:r>
          </a:p>
        </p:txBody>
      </p:sp>
    </p:spTree>
    <p:extLst>
      <p:ext uri="{BB962C8B-B14F-4D97-AF65-F5344CB8AC3E}">
        <p14:creationId xmlns:p14="http://schemas.microsoft.com/office/powerpoint/2010/main" val="27695562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337</Words>
  <Application>Microsoft Office PowerPoint</Application>
  <PresentationFormat>Widescreen</PresentationFormat>
  <Paragraphs>26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hugo malim</dc:creator>
  <cp:lastModifiedBy>hugo malim</cp:lastModifiedBy>
  <cp:revision>18</cp:revision>
  <dcterms:created xsi:type="dcterms:W3CDTF">2020-02-13T18:39:25Z</dcterms:created>
  <dcterms:modified xsi:type="dcterms:W3CDTF">2020-02-14T18:44:23Z</dcterms:modified>
</cp:coreProperties>
</file>