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87" r:id="rId2"/>
    <p:sldId id="388" r:id="rId3"/>
    <p:sldId id="331" r:id="rId4"/>
    <p:sldId id="426" r:id="rId5"/>
    <p:sldId id="427" r:id="rId6"/>
    <p:sldId id="428" r:id="rId7"/>
    <p:sldId id="429" r:id="rId8"/>
    <p:sldId id="430" r:id="rId9"/>
    <p:sldId id="431" r:id="rId10"/>
    <p:sldId id="432" r:id="rId11"/>
    <p:sldId id="434" r:id="rId12"/>
    <p:sldId id="435" r:id="rId13"/>
    <p:sldId id="436" r:id="rId14"/>
    <p:sldId id="437" r:id="rId15"/>
    <p:sldId id="438" r:id="rId16"/>
    <p:sldId id="439" r:id="rId17"/>
    <p:sldId id="440" r:id="rId18"/>
    <p:sldId id="441" r:id="rId19"/>
    <p:sldId id="442" r:id="rId20"/>
    <p:sldId id="443" r:id="rId21"/>
    <p:sldId id="444" r:id="rId22"/>
    <p:sldId id="276" r:id="rId23"/>
    <p:sldId id="425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7" autoAdjust="0"/>
    <p:restoredTop sz="93372" autoAdjust="0"/>
  </p:normalViewPr>
  <p:slideViewPr>
    <p:cSldViewPr>
      <p:cViewPr varScale="1">
        <p:scale>
          <a:sx n="106" d="100"/>
          <a:sy n="106" d="100"/>
        </p:scale>
        <p:origin x="822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khrrYo68R8?feature=oembed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468052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LCBB40013: Stakeholders Engagement</a:t>
            </a:r>
            <a:br>
              <a:rPr lang="en-GB" sz="4000" b="1" dirty="0"/>
            </a:br>
            <a:br>
              <a:rPr lang="en-GB" sz="4000" dirty="0"/>
            </a:br>
            <a:r>
              <a:rPr lang="en-GB" dirty="0"/>
              <a:t>Future Trends in Stakeholder and Community Engagement</a:t>
            </a:r>
            <a:br>
              <a:rPr lang="en-GB" dirty="0"/>
            </a:br>
            <a:br>
              <a:rPr lang="en-GB" dirty="0"/>
            </a:br>
            <a:r>
              <a:rPr lang="en-GB" sz="3600" b="1" dirty="0"/>
              <a:t>Week 9: Session 1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052737"/>
            <a:ext cx="4799383" cy="2808311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week,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What Stakeholder engagement evaluation is and why it is important.</a:t>
            </a:r>
          </a:p>
          <a:p>
            <a:r>
              <a:rPr lang="en-GB" sz="2000" dirty="0"/>
              <a:t>Identify some useful approaches to adopt in undertaking stakeholders’ evaluation.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90986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3967" y="1484781"/>
            <a:ext cx="4609208" cy="2947864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 the end of the session, you will understand:</a:t>
            </a:r>
          </a:p>
          <a:p>
            <a:pPr lvl="0"/>
            <a:r>
              <a:rPr lang="en-GB" sz="1600" dirty="0"/>
              <a:t>The emerging trends in stakeholder engagement.</a:t>
            </a:r>
          </a:p>
          <a:p>
            <a:pPr lvl="0"/>
            <a:r>
              <a:rPr lang="en-GB" sz="1600" dirty="0"/>
              <a:t>The importance of trust and transparent communication in stakeholder engagement.</a:t>
            </a:r>
          </a:p>
          <a:p>
            <a:pPr lvl="0"/>
            <a:r>
              <a:rPr lang="en-GB" sz="1600" dirty="0"/>
              <a:t>The role of sustainability in future stakeholder relations.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129206"/>
            <a:ext cx="360109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552" y="1412776"/>
            <a:ext cx="8352928" cy="280831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realisation that stakeholder engagement is a crucial success factor of a project is becoming apparent.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Effective stakeholder engagement fosters trust, collaboration and mutual understanding in any community setting.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8313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267" y="112398"/>
            <a:ext cx="8517632" cy="652306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The Evolution of Stakeholder Engagement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9743" y="1196752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dirty="0"/>
              <a:t>Past Approach</a:t>
            </a:r>
            <a:r>
              <a:rPr lang="en-GB" sz="2400" dirty="0"/>
              <a:t>: Top-down communication and limited interaction.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Modern Approach</a:t>
            </a:r>
            <a:r>
              <a:rPr lang="en-GB" sz="2400" dirty="0"/>
              <a:t>: Two-way communication with a focus on transparency and collaboration.</a:t>
            </a:r>
          </a:p>
          <a:p>
            <a:pPr>
              <a:lnSpc>
                <a:spcPct val="90000"/>
              </a:lnSpc>
            </a:pPr>
            <a:r>
              <a:rPr lang="en-GB" sz="2400" b="1" dirty="0"/>
              <a:t>Current Approach</a:t>
            </a:r>
            <a:r>
              <a:rPr lang="en-GB" sz="2400" dirty="0"/>
              <a:t>: Digital engagement, real-time feedback, and personalised interactions.</a:t>
            </a:r>
          </a:p>
        </p:txBody>
      </p:sp>
      <p:pic>
        <p:nvPicPr>
          <p:cNvPr id="2050" name="Picture 2" descr="The stakeholder engagement stages Source: (Bollaert and Delplace, 2021 ...">
            <a:extLst>
              <a:ext uri="{FF2B5EF4-FFF2-40B4-BE49-F238E27FC236}">
                <a16:creationId xmlns:a16="http://schemas.microsoft.com/office/drawing/2014/main" id="{BE5E606C-A9DC-B713-BD10-C45CABF7B1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2454688"/>
            <a:ext cx="4402832" cy="1948623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0121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36525"/>
            <a:ext cx="8856984" cy="778098"/>
          </a:xfrm>
        </p:spPr>
        <p:txBody>
          <a:bodyPr wrap="square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Emerging Trends in Stakeholders Engagement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4309" y="1434480"/>
            <a:ext cx="4456112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Some trends have been outstandingly propelled stakeholder engagement: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Digital transformation and virtual engagement.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Personalised and customised communication.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Data-driven decision-making.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Inclusive engagement.</a:t>
            </a:r>
          </a:p>
        </p:txBody>
      </p:sp>
      <p:pic>
        <p:nvPicPr>
          <p:cNvPr id="3074" name="Picture 2" descr="Five-Step Approach to Stakeholder Engagement | Reports | BSR">
            <a:extLst>
              <a:ext uri="{FF2B5EF4-FFF2-40B4-BE49-F238E27FC236}">
                <a16:creationId xmlns:a16="http://schemas.microsoft.com/office/drawing/2014/main" id="{01CFBDD7-0EAF-5AD5-9CB2-7FAA3F41F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46" r="3813" b="2"/>
          <a:stretch/>
        </p:blipFill>
        <p:spPr bwMode="auto">
          <a:xfrm>
            <a:off x="4716016" y="1446307"/>
            <a:ext cx="403860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4640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Technology in Stakeholder Engagement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611" y="1088126"/>
            <a:ext cx="8435280" cy="306095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Using technology in stakeholder engagement; 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Social media platforms enable instantaneous interaction.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Webinars and Virtual Conferences can cover wider geographically dispersed stakeholders.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Mobile Apps for push notifications.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2598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Importance of Trust in Engagement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0138" y="1268760"/>
            <a:ext cx="8229600" cy="302433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Trust is critical in every stakeholder engagement setting; some of the drivers include: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Transparency in communication.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Consistent delivery of promises.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Ethical business practices.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Sustainable relationship.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4398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Building Trust through Communication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Open communication: Sharing both successes and challenges.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Active listening: Addressing stakeholder concerns with genuine interest.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Feedback Mechanisms: Encouraging continuous dialogue and feedback loops. </a:t>
            </a:r>
          </a:p>
        </p:txBody>
      </p:sp>
      <p:pic>
        <p:nvPicPr>
          <p:cNvPr id="7174" name="Picture 6" descr="Want to Be a Great Leader? Start by Building Trust and Respect">
            <a:extLst>
              <a:ext uri="{FF2B5EF4-FFF2-40B4-BE49-F238E27FC236}">
                <a16:creationId xmlns:a16="http://schemas.microsoft.com/office/drawing/2014/main" id="{82DFF51E-5010-FE8F-CB71-BF150977B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080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06090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Ethics and Transparency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196752"/>
            <a:ext cx="8229600" cy="2232248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Ensure that stakeholders are adequately informed of potential risks and benefits.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Transparency initiative by the regular discourse of performance, sustainability and governance.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22365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Community Engagement in the Digital Age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260476"/>
            <a:ext cx="8229600" cy="1972815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Virtual Town Halls encourage community engagement without geographical barriers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Online Forums create avenues for open discussion and feedback.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1926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3676"/>
            <a:ext cx="8229600" cy="765044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Sustainability in Stakeholder Relations</a:t>
            </a:r>
          </a:p>
        </p:txBody>
      </p:sp>
      <p:pic>
        <p:nvPicPr>
          <p:cNvPr id="8198" name="Picture 6" descr="Sustainability | Free Full-Text | Incentive Model Based on Cooperative ...">
            <a:extLst>
              <a:ext uri="{FF2B5EF4-FFF2-40B4-BE49-F238E27FC236}">
                <a16:creationId xmlns:a16="http://schemas.microsoft.com/office/drawing/2014/main" id="{FAB069BB-82D2-9437-02FE-243F4205AF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827834"/>
            <a:ext cx="4038600" cy="3533774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Aligning stakeholders’ initiatives with sustainable Development Goals.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Establish the social impact of the engagement by involving stakeholders from the start to finish of any community development and Corporate Social Responsibility (CSR) projects.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210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4121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The Intersection of ESG and Stakeholder Engagement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600201"/>
            <a:ext cx="8229600" cy="262088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Build trust through sustainable practices that align with Environmental, Social, and Governance (ESG) proprieties.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Engaging stakeholders in long-term ESG strategies.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8704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Collaborative Approaches in Stakeholder Engagement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Include all spectrums from both the public and private sectors. This is one approach that can effectively help solve complex societal issues.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74245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994121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Inclusivity and Diversity in Engagement Strategies </a:t>
            </a:r>
          </a:p>
        </p:txBody>
      </p:sp>
      <p:pic>
        <p:nvPicPr>
          <p:cNvPr id="6146" name="Picture 2" descr="Image result for Inclusivity and Diversity in Engagement Strategies ">
            <a:extLst>
              <a:ext uri="{FF2B5EF4-FFF2-40B4-BE49-F238E27FC236}">
                <a16:creationId xmlns:a16="http://schemas.microsoft.com/office/drawing/2014/main" id="{1710A130-D5E9-7C82-DD8C-76FD7C3ADB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111" y="1844824"/>
            <a:ext cx="4584511" cy="2808312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81289" y="1484784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Culturally sensitive engagement.</a:t>
            </a:r>
          </a:p>
          <a:p>
            <a:r>
              <a:rPr lang="en-GB" dirty="0"/>
              <a:t>Adopt inclusive communication channels in access formats.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7446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Stakeholders’ Advocacy and Influence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1712" y="1600200"/>
            <a:ext cx="4406487" cy="2116832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/>
              <a:t>Leveraging social influencers to reach a wider audience and brand ambassadors.</a:t>
            </a:r>
          </a:p>
        </p:txBody>
      </p:sp>
      <p:pic>
        <p:nvPicPr>
          <p:cNvPr id="5122" name="Picture 2" descr="Planning your advocacy strategy - NOhep">
            <a:extLst>
              <a:ext uri="{FF2B5EF4-FFF2-40B4-BE49-F238E27FC236}">
                <a16:creationId xmlns:a16="http://schemas.microsoft.com/office/drawing/2014/main" id="{6CA794DB-2DDF-FA6F-85B7-E84737ACE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3688" y="1657064"/>
            <a:ext cx="4038600" cy="3543871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9345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494"/>
            <a:ext cx="8229600" cy="706090"/>
          </a:xfrm>
        </p:spPr>
        <p:txBody>
          <a:bodyPr wrap="square" anchor="ctr">
            <a:normAutofit/>
          </a:bodyPr>
          <a:lstStyle/>
          <a:p>
            <a:r>
              <a:rPr lang="en-GB" sz="3200" b="1" dirty="0"/>
              <a:t>Measuring Engagement Success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600201"/>
            <a:ext cx="4330824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Conduct stakeholder satisfaction surveys.</a:t>
            </a:r>
          </a:p>
          <a:p>
            <a:r>
              <a:rPr lang="en-GB" dirty="0"/>
              <a:t>Engagement levels on digital platforms.</a:t>
            </a:r>
          </a:p>
          <a:p>
            <a:r>
              <a:rPr lang="en-GB" dirty="0"/>
              <a:t>Feedback response rate.</a:t>
            </a:r>
          </a:p>
          <a:p>
            <a:r>
              <a:rPr lang="en-GB" dirty="0"/>
              <a:t>Engage in continuous improvement.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  <p:pic>
        <p:nvPicPr>
          <p:cNvPr id="1028" name="Picture 4" descr="Image result for Measuring Success Clip Art">
            <a:extLst>
              <a:ext uri="{FF2B5EF4-FFF2-40B4-BE49-F238E27FC236}">
                <a16:creationId xmlns:a16="http://schemas.microsoft.com/office/drawing/2014/main" id="{617A080C-6BB7-A7EA-4FD7-2E62C5F6F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228056"/>
            <a:ext cx="378142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440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Challenges in Future Stakeholder Engagement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2335" y="1196752"/>
            <a:ext cx="8229600" cy="266429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Digital illiteracy.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Misinformation and combating false narratives.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Addressing over-reliance on virtual interactions.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dilemma of protecting stakeholder data while maintaining openness.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106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22412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Preparing for future Stakeholder Needs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4073" y="1340768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Digital literacy and staying updated with emerging trends and technologies.</a:t>
            </a:r>
          </a:p>
          <a:p>
            <a:r>
              <a:rPr lang="en-GB" dirty="0"/>
              <a:t>Preparing for future uncertainties with agile engagement plans.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04/12/2024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89A23479-DD73-0874-3111-1657DA913D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238250"/>
            <a:ext cx="4838328" cy="438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8411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28BA-4FE5-F313-7622-0797E45B5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4082"/>
          </a:xfrm>
        </p:spPr>
        <p:txBody>
          <a:bodyPr/>
          <a:lstStyle/>
          <a:p>
            <a:r>
              <a:rPr lang="en-GB" sz="3200" b="1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FE07A-7328-85B6-BD9D-89D7C9BE87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0825" y="1268759"/>
            <a:ext cx="8641655" cy="309634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Strong stakeholder relations drive long-term success. The new trend of stakeholder engagement focuses on digital transformation, sustainability, and trust; therefore, stakeholder practitioners must embrace innovative approaches through their consultation, participation and engagement processes to stay relevant and effective.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4B4B6-E792-FA0E-B0B7-AAE7DC982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24567-B3E5-E5FF-ECAA-55DD1571E7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7189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title="Stakeholder engagement: Shaping the future together">
            <a:hlinkClick r:id="" action="ppaction://media"/>
            <a:extLst>
              <a:ext uri="{FF2B5EF4-FFF2-40B4-BE49-F238E27FC236}">
                <a16:creationId xmlns:a16="http://schemas.microsoft.com/office/drawing/2014/main" id="{10BFB417-5273-4865-79E6-FBA75A214A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rcRect l="24667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FFF1ABD6-72CE-2A20-0979-C1171BE4F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04/12/2024</a:t>
            </a:fld>
            <a:endParaRPr lang="en-GB" altLang="en-US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F91CBC60-7222-4D00-54AE-D1C582C82CC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827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64489-8913-D5CB-57BC-CFB3857B0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C0A067-7971-FE1E-6592-9F0F29B1E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04/12/2024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C6781D-E87D-882B-1AC1-5C9B85E9B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4E63935-BDA1-9DBD-F1D8-81DA624E84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9756" y="1341830"/>
            <a:ext cx="8964488" cy="2092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Bourne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L. (2016).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altLang="en-US" sz="2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Stakeholder Relationship Management: A Maturity Model for Organisational Implementation.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84765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675</Words>
  <Application>Microsoft Office PowerPoint</Application>
  <PresentationFormat>On-screen Show (4:3)</PresentationFormat>
  <Paragraphs>117</Paragraphs>
  <Slides>23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Myriad Pro</vt:lpstr>
      <vt:lpstr>Verdana</vt:lpstr>
      <vt:lpstr>20140311PresentationUWTSDTemplate</vt:lpstr>
      <vt:lpstr>LCBB40013: Stakeholders Engagement  Future Trends in Stakeholder and Community Engagement  Week 9: Session 1</vt:lpstr>
      <vt:lpstr>PowerPoint Presentation</vt:lpstr>
      <vt:lpstr>PowerPoint Presentation</vt:lpstr>
      <vt:lpstr>Introduction</vt:lpstr>
      <vt:lpstr>The Evolution of Stakeholder Engagement </vt:lpstr>
      <vt:lpstr>Emerging Trends in Stakeholders Engagement </vt:lpstr>
      <vt:lpstr>Technology in Stakeholder Engagement </vt:lpstr>
      <vt:lpstr>Importance of Trust in Engagement </vt:lpstr>
      <vt:lpstr>Building Trust through Communication</vt:lpstr>
      <vt:lpstr>Ethics and Transparency </vt:lpstr>
      <vt:lpstr>Community Engagement in the Digital Age </vt:lpstr>
      <vt:lpstr>Sustainability in Stakeholder Relations</vt:lpstr>
      <vt:lpstr>The Intersection of ESG and Stakeholder Engagement </vt:lpstr>
      <vt:lpstr>Collaborative Approaches in Stakeholder Engagement </vt:lpstr>
      <vt:lpstr>Inclusivity and Diversity in Engagement Strategies </vt:lpstr>
      <vt:lpstr>Stakeholders’ Advocacy and Influence </vt:lpstr>
      <vt:lpstr>Measuring Engagement Success</vt:lpstr>
      <vt:lpstr>Challenges in Future Stakeholder Engagement </vt:lpstr>
      <vt:lpstr>Preparing for future Stakeholder Needs</vt:lpstr>
      <vt:lpstr>Conclusion</vt:lpstr>
      <vt:lpstr>PowerPoint Presentation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  Evaluating and Accepting Change</dc:title>
  <dc:creator>Molly</dc:creator>
  <cp:lastModifiedBy>Molly Jack</cp:lastModifiedBy>
  <cp:revision>46</cp:revision>
  <dcterms:created xsi:type="dcterms:W3CDTF">2020-11-24T11:06:12Z</dcterms:created>
  <dcterms:modified xsi:type="dcterms:W3CDTF">2024-12-04T23:55:45Z</dcterms:modified>
</cp:coreProperties>
</file>