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7" r:id="rId2"/>
    <p:sldId id="256" r:id="rId3"/>
    <p:sldId id="328" r:id="rId4"/>
    <p:sldId id="334" r:id="rId5"/>
    <p:sldId id="335" r:id="rId6"/>
    <p:sldId id="329" r:id="rId7"/>
    <p:sldId id="331" r:id="rId8"/>
    <p:sldId id="332" r:id="rId9"/>
    <p:sldId id="341" r:id="rId10"/>
    <p:sldId id="266" r:id="rId11"/>
    <p:sldId id="267" r:id="rId12"/>
    <p:sldId id="264" r:id="rId13"/>
    <p:sldId id="270" r:id="rId14"/>
    <p:sldId id="271" r:id="rId15"/>
    <p:sldId id="272" r:id="rId16"/>
    <p:sldId id="336" r:id="rId17"/>
    <p:sldId id="337" r:id="rId18"/>
    <p:sldId id="338" r:id="rId19"/>
    <p:sldId id="339" r:id="rId20"/>
    <p:sldId id="340" r:id="rId21"/>
    <p:sldId id="278" r:id="rId22"/>
    <p:sldId id="342" r:id="rId23"/>
    <p:sldId id="277" r:id="rId24"/>
    <p:sldId id="257" r:id="rId25"/>
    <p:sldId id="315" r:id="rId26"/>
    <p:sldId id="279" r:id="rId27"/>
    <p:sldId id="280" r:id="rId28"/>
    <p:sldId id="259" r:id="rId29"/>
    <p:sldId id="304" r:id="rId30"/>
    <p:sldId id="274" r:id="rId31"/>
    <p:sldId id="275" r:id="rId32"/>
    <p:sldId id="276" r:id="rId33"/>
    <p:sldId id="281" r:id="rId34"/>
    <p:sldId id="316" r:id="rId35"/>
    <p:sldId id="282" r:id="rId36"/>
    <p:sldId id="283" r:id="rId37"/>
    <p:sldId id="284" r:id="rId38"/>
    <p:sldId id="285" r:id="rId39"/>
    <p:sldId id="288" r:id="rId40"/>
    <p:sldId id="289" r:id="rId41"/>
    <p:sldId id="273" r:id="rId42"/>
    <p:sldId id="291" r:id="rId43"/>
    <p:sldId id="292" r:id="rId44"/>
    <p:sldId id="293" r:id="rId45"/>
    <p:sldId id="294" r:id="rId46"/>
    <p:sldId id="297" r:id="rId47"/>
    <p:sldId id="313" r:id="rId48"/>
    <p:sldId id="298" r:id="rId49"/>
    <p:sldId id="299" r:id="rId50"/>
    <p:sldId id="300" r:id="rId51"/>
    <p:sldId id="309" r:id="rId52"/>
    <p:sldId id="311" r:id="rId53"/>
    <p:sldId id="306" r:id="rId54"/>
    <p:sldId id="307"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62B95-7E92-C554-56AA-A9D968A680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F64080-B6FA-BC97-98B1-4C3A1B8ECF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E09A90-2A0D-1543-450C-6E38B0A83AF4}"/>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D9009DD8-ABAD-B087-12DF-86BD0C1F22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B40E1-0601-FB8C-3BC7-9376D4EB7AD8}"/>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69349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6732D-F093-5526-BFEA-0E99C58A83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20536D-36B6-096D-6E75-0B053C202F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0D42BF-7DB8-0F9E-321A-E2F6E366AF1D}"/>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D95DBA82-D704-757C-BB25-F7DFC7D5FB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B7F1E-D011-2C0D-1784-6F93A8717DD8}"/>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896176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B404-8634-96E7-F707-90824D7CE9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DAAD09-4E70-9450-6AF8-9545D95881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F67D34-9B7B-2591-AE35-610CEEAF733F}"/>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5FCC63EB-419F-9244-4FC1-91BDA2B89A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98EB2-1897-CE8E-9DF4-708813AD2A5E}"/>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21567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CE464-3106-5EB6-4D5A-5BEB404550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4C356D-0F80-24F3-ED72-2F58FAA575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24726B-9213-405F-9115-7BB52256C6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4AE3BF-DD87-74DF-211D-9CA58929DE3D}"/>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6" name="Footer Placeholder 5">
            <a:extLst>
              <a:ext uri="{FF2B5EF4-FFF2-40B4-BE49-F238E27FC236}">
                <a16:creationId xmlns:a16="http://schemas.microsoft.com/office/drawing/2014/main" id="{0FFEA42C-6090-364E-C66C-58AF65A331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45B9DD-2648-C48A-A89F-44E3A0C4096E}"/>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2120416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2354-BA69-8D2E-02EA-6953BD397C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CAC607-91F0-3E76-7F88-9160CBF2CC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A7D9F1-0EEB-A4DF-14B3-FB8A0151F7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C47485-4325-77CE-A0D7-67A14A3F69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7DC811-7A66-CB62-E597-719109C5B4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29C634-23C7-D2F8-B7A1-D5968C8C160D}"/>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8" name="Footer Placeholder 7">
            <a:extLst>
              <a:ext uri="{FF2B5EF4-FFF2-40B4-BE49-F238E27FC236}">
                <a16:creationId xmlns:a16="http://schemas.microsoft.com/office/drawing/2014/main" id="{8D524D68-E9B0-7DF7-3A25-EC82C0D35B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AEA6FA-11B9-6DAC-88B6-C4DF57EC88DE}"/>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229764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B7E1-280D-2B25-549C-B37BDE4DD6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BC047E-5CEB-6077-0FD1-4CFB27995385}"/>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4" name="Footer Placeholder 3">
            <a:extLst>
              <a:ext uri="{FF2B5EF4-FFF2-40B4-BE49-F238E27FC236}">
                <a16:creationId xmlns:a16="http://schemas.microsoft.com/office/drawing/2014/main" id="{32CAE980-6CA8-3B41-5167-ACC4CEF443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B14402-4178-2E79-82DB-4CB55705198A}"/>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865804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69389-26D3-96A4-2289-ED86F4557166}"/>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3" name="Footer Placeholder 2">
            <a:extLst>
              <a:ext uri="{FF2B5EF4-FFF2-40B4-BE49-F238E27FC236}">
                <a16:creationId xmlns:a16="http://schemas.microsoft.com/office/drawing/2014/main" id="{8E405517-547E-6D4C-29E6-FFDE2016AA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5657AC-4716-4C27-CB67-9649B4E4567D}"/>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287742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0B1F-3ACD-0007-CC43-7CA8A36D43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EDDD69-1703-F1CA-B704-0B436C39AA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6C51F1-5FCD-0C4D-E35A-7DDEBAEF8F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C62B36-9D28-FED9-8341-DF4729FF1B41}"/>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6" name="Footer Placeholder 5">
            <a:extLst>
              <a:ext uri="{FF2B5EF4-FFF2-40B4-BE49-F238E27FC236}">
                <a16:creationId xmlns:a16="http://schemas.microsoft.com/office/drawing/2014/main" id="{A22C6B6C-C0C5-BF4A-A2F4-3B24D8EDF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C67365-11C8-D1BB-FB70-A592443E4891}"/>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25681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01517-EF48-77F3-4591-7B765F7580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8F30B-FFFD-AAB4-35A1-B4C66DDBE1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D21FB5-7883-05D4-1AED-E0897E0EF1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A1C499-93BE-2531-0A76-4785B6DF404C}"/>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6" name="Footer Placeholder 5">
            <a:extLst>
              <a:ext uri="{FF2B5EF4-FFF2-40B4-BE49-F238E27FC236}">
                <a16:creationId xmlns:a16="http://schemas.microsoft.com/office/drawing/2014/main" id="{107C43A3-0715-39B1-76D8-952EA7FE92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B94E36-7AB0-9D80-7D89-33A1800508C7}"/>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249931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CD0FA-3A46-E556-06BE-06D60A3938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2CA507-3C70-DAAA-E8DE-5A6B2F85C1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34BA6B-BEB7-4666-A61F-4DA8FA653CE1}"/>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2EB94F3D-0565-512E-AA37-BD018B751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144FC-D18B-769B-CE5F-CFE6A2D3D242}"/>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1851611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9BAE37-8692-FA38-23DF-365182FC3F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46867B-804D-735D-DC59-E9E314DA97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718E8-C3DB-8A48-51AE-963BD3047A62}"/>
              </a:ext>
            </a:extLst>
          </p:cNvPr>
          <p:cNvSpPr>
            <a:spLocks noGrp="1"/>
          </p:cNvSpPr>
          <p:nvPr>
            <p:ph type="dt" sz="half" idx="10"/>
          </p:nvPr>
        </p:nvSpPr>
        <p:spPr/>
        <p:txBody>
          <a:body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2B5620B7-9078-1111-5017-66757C46E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12D876-2625-2CBB-BAD8-ABF1198AC54C}"/>
              </a:ext>
            </a:extLst>
          </p:cNvPr>
          <p:cNvSpPr>
            <a:spLocks noGrp="1"/>
          </p:cNvSpPr>
          <p:nvPr>
            <p:ph type="sldNum" sz="quarter" idx="12"/>
          </p:nvPr>
        </p:nvSpPr>
        <p:spPr/>
        <p:txBody>
          <a:bodyPr/>
          <a:lstStyle/>
          <a:p>
            <a:fld id="{CB1D879E-2411-4C1C-8E36-22E3E566AEB5}" type="slidenum">
              <a:rPr lang="en-GB" smtClean="0"/>
              <a:t>‹#›</a:t>
            </a:fld>
            <a:endParaRPr lang="en-GB"/>
          </a:p>
        </p:txBody>
      </p:sp>
    </p:spTree>
    <p:extLst>
      <p:ext uri="{BB962C8B-B14F-4D97-AF65-F5344CB8AC3E}">
        <p14:creationId xmlns:p14="http://schemas.microsoft.com/office/powerpoint/2010/main" val="3324374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F440C3-7D5A-33B9-20B7-893A06C70A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4E731C-0790-E84D-3DC6-579DEBE2D6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2375DA-97BB-1E2B-2014-C12EA689E8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5ED523-C980-4130-97D1-86ACFCEA11F0}" type="datetimeFigureOut">
              <a:rPr lang="en-GB" smtClean="0"/>
              <a:t>13/02/2023</a:t>
            </a:fld>
            <a:endParaRPr lang="en-GB"/>
          </a:p>
        </p:txBody>
      </p:sp>
      <p:sp>
        <p:nvSpPr>
          <p:cNvPr id="5" name="Footer Placeholder 4">
            <a:extLst>
              <a:ext uri="{FF2B5EF4-FFF2-40B4-BE49-F238E27FC236}">
                <a16:creationId xmlns:a16="http://schemas.microsoft.com/office/drawing/2014/main" id="{FB578B57-3653-8243-5C88-A1DD2A904A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1F7D29-128E-7A42-29A5-C280C0BD52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D879E-2411-4C1C-8E36-22E3E566AEB5}" type="slidenum">
              <a:rPr lang="en-GB" smtClean="0"/>
              <a:t>‹#›</a:t>
            </a:fld>
            <a:endParaRPr lang="en-GB"/>
          </a:p>
        </p:txBody>
      </p:sp>
    </p:spTree>
    <p:extLst>
      <p:ext uri="{BB962C8B-B14F-4D97-AF65-F5344CB8AC3E}">
        <p14:creationId xmlns:p14="http://schemas.microsoft.com/office/powerpoint/2010/main" val="279898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ciencedirect.com/science/article/pii/S0007681317300113#bib017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usinesstrainingexperts.com/eleven-signs-your-organization-has-ineffective-leader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lavD-FgpRVk" TargetMode="External"/><Relationship Id="rId2" Type="http://schemas.openxmlformats.org/officeDocument/2006/relationships/hyperlink" Target="https://sloanreview.mit.edu/video/digital-transformation-after-the-pandemic/" TargetMode="External"/><Relationship Id="rId1" Type="http://schemas.openxmlformats.org/officeDocument/2006/relationships/slideLayout" Target="../slideLayouts/slideLayout2.xml"/><Relationship Id="rId4" Type="http://schemas.openxmlformats.org/officeDocument/2006/relationships/hyperlink" Target="https://sloanreview.mit.edu/article/the-new-elements-of-digital-transformation/"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indtools.com/pages/article/mintzberg-5ps.htm" TargetMode="External"/><Relationship Id="rId2" Type="http://schemas.openxmlformats.org/officeDocument/2006/relationships/slideLayout" Target="../slideLayouts/slideLayout2.xml"/><Relationship Id="rId1" Type="http://schemas.openxmlformats.org/officeDocument/2006/relationships/video" Target="https://www.youtube.com/embed/_vpvU5fIyOA?feature=oembed" TargetMode="External"/><Relationship Id="rId4" Type="http://schemas.openxmlformats.org/officeDocument/2006/relationships/image" Target="../media/image8.jpeg"/></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hyperlink" Target="https://kfknowledgebank.kaplan.co.uk/business-strategy/strategic-analysis/product-lifecycle-analysi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bcg.com/about/overview/our-history/growth-share-matrix"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wordstream.com/blog/ws/2017/12/20/swot-analysi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usiness-to-you.com/porter-generic-strategies-differentiation-cost-leadership-focus/"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3: Strategy tools. Are they generally applicable</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760237"/>
            <a:ext cx="9144000" cy="2584580"/>
          </a:xfrm>
        </p:spPr>
        <p:txBody>
          <a:bodyPr>
            <a:normAutofit fontScale="77500" lnSpcReduction="20000"/>
          </a:bodyPr>
          <a:lstStyle/>
          <a:p>
            <a:endParaRPr lang="en-GB" sz="4400" i="1" dirty="0"/>
          </a:p>
          <a:p>
            <a:endParaRPr lang="en-GB" sz="4400" b="1" i="1" dirty="0"/>
          </a:p>
          <a:p>
            <a:r>
              <a:rPr lang="en-GB" sz="5100" b="1" i="1" dirty="0"/>
              <a:t>Lecturer: Steve Griffiths</a:t>
            </a:r>
          </a:p>
          <a:p>
            <a:endParaRPr lang="en-GB" dirty="0"/>
          </a:p>
          <a:p>
            <a:r>
              <a:rPr lang="en-GB" dirty="0"/>
              <a:t>14 February 2023</a:t>
            </a:r>
          </a:p>
          <a:p>
            <a:r>
              <a:rPr lang="en-GB" dirty="0"/>
              <a:t>Need to integrate leadership to the strategic tools and choices.</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DD5D-D3F1-5867-2729-4F243447AA5A}"/>
              </a:ext>
            </a:extLst>
          </p:cNvPr>
          <p:cNvSpPr>
            <a:spLocks noGrp="1"/>
          </p:cNvSpPr>
          <p:nvPr>
            <p:ph type="ctrTitle"/>
          </p:nvPr>
        </p:nvSpPr>
        <p:spPr>
          <a:xfrm>
            <a:off x="-1511558" y="-177281"/>
            <a:ext cx="13939532" cy="2976466"/>
          </a:xfrm>
        </p:spPr>
        <p:txBody>
          <a:bodyPr>
            <a:normAutofit/>
          </a:bodyPr>
          <a:lstStyle/>
          <a:p>
            <a:r>
              <a:rPr lang="en-GB" sz="4400" b="1" dirty="0"/>
              <a:t>Kuala Lumpur Education Exhibition. 2019</a:t>
            </a:r>
            <a:br>
              <a:rPr lang="en-GB" sz="4400" b="1" dirty="0"/>
            </a:br>
            <a:r>
              <a:rPr lang="en-GB" sz="3200" b="1" dirty="0"/>
              <a:t>Over 50 Universities in the greater KL Region</a:t>
            </a:r>
            <a:br>
              <a:rPr lang="en-GB" sz="4400" b="1" dirty="0"/>
            </a:br>
            <a:br>
              <a:rPr lang="en-GB" sz="4400" dirty="0"/>
            </a:br>
            <a:endParaRPr lang="en-GB" sz="4400" dirty="0"/>
          </a:p>
        </p:txBody>
      </p:sp>
      <p:sp>
        <p:nvSpPr>
          <p:cNvPr id="3" name="Subtitle 2">
            <a:extLst>
              <a:ext uri="{FF2B5EF4-FFF2-40B4-BE49-F238E27FC236}">
                <a16:creationId xmlns:a16="http://schemas.microsoft.com/office/drawing/2014/main" id="{A00DE324-6D37-B082-0925-0DCDD997DD95}"/>
              </a:ext>
            </a:extLst>
          </p:cNvPr>
          <p:cNvSpPr>
            <a:spLocks noGrp="1"/>
          </p:cNvSpPr>
          <p:nvPr>
            <p:ph type="subTitle" idx="1"/>
          </p:nvPr>
        </p:nvSpPr>
        <p:spPr>
          <a:xfrm>
            <a:off x="650242" y="2612571"/>
            <a:ext cx="2923382" cy="3549132"/>
          </a:xfrm>
        </p:spPr>
        <p:txBody>
          <a:bodyPr>
            <a:normAutofit/>
          </a:bodyPr>
          <a:lstStyle/>
          <a:p>
            <a:pPr algn="l"/>
            <a:r>
              <a:rPr lang="en-GB" sz="2800" dirty="0"/>
              <a:t>Steve Griffiths,</a:t>
            </a:r>
          </a:p>
          <a:p>
            <a:pPr algn="l"/>
            <a:r>
              <a:rPr lang="en-GB" sz="2800" dirty="0"/>
              <a:t>Visiting Tutor, Post Graduate Studies</a:t>
            </a:r>
          </a:p>
          <a:p>
            <a:pPr algn="l"/>
            <a:r>
              <a:rPr lang="en-GB" sz="2800" dirty="0"/>
              <a:t>UWTSD.</a:t>
            </a:r>
          </a:p>
          <a:p>
            <a:pPr algn="l"/>
            <a:r>
              <a:rPr lang="en-GB" sz="2800" dirty="0"/>
              <a:t>Formerly DVC, IUMW, Malaysia.</a:t>
            </a:r>
          </a:p>
          <a:p>
            <a:pPr algn="l"/>
            <a:endParaRPr lang="en-GB" sz="2800" dirty="0"/>
          </a:p>
        </p:txBody>
      </p:sp>
      <p:pic>
        <p:nvPicPr>
          <p:cNvPr id="7" name="Picture 6" descr="A group of people posing for a photo&#10;&#10;Description automatically generated">
            <a:extLst>
              <a:ext uri="{FF2B5EF4-FFF2-40B4-BE49-F238E27FC236}">
                <a16:creationId xmlns:a16="http://schemas.microsoft.com/office/drawing/2014/main" id="{BEE8599B-58B3-AC47-BF87-EB899438EC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4980" y="2275503"/>
            <a:ext cx="7843520" cy="4250095"/>
          </a:xfrm>
          <a:prstGeom prst="rect">
            <a:avLst/>
          </a:prstGeom>
        </p:spPr>
      </p:pic>
    </p:spTree>
    <p:extLst>
      <p:ext uri="{BB962C8B-B14F-4D97-AF65-F5344CB8AC3E}">
        <p14:creationId xmlns:p14="http://schemas.microsoft.com/office/powerpoint/2010/main" val="3225776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6107-D7AA-9525-F41B-F432A8D7A36C}"/>
              </a:ext>
            </a:extLst>
          </p:cNvPr>
          <p:cNvSpPr>
            <a:spLocks noGrp="1"/>
          </p:cNvSpPr>
          <p:nvPr>
            <p:ph type="title"/>
          </p:nvPr>
        </p:nvSpPr>
        <p:spPr>
          <a:xfrm>
            <a:off x="838200" y="-223935"/>
            <a:ext cx="10515600" cy="1914623"/>
          </a:xfrm>
        </p:spPr>
        <p:txBody>
          <a:bodyPr/>
          <a:lstStyle/>
          <a:p>
            <a:r>
              <a:rPr lang="en-GB" dirty="0"/>
              <a:t>The ideal?</a:t>
            </a:r>
          </a:p>
        </p:txBody>
      </p:sp>
      <p:sp>
        <p:nvSpPr>
          <p:cNvPr id="3" name="Content Placeholder 2">
            <a:extLst>
              <a:ext uri="{FF2B5EF4-FFF2-40B4-BE49-F238E27FC236}">
                <a16:creationId xmlns:a16="http://schemas.microsoft.com/office/drawing/2014/main" id="{4973F96B-A437-8101-611F-B7918108BB79}"/>
              </a:ext>
            </a:extLst>
          </p:cNvPr>
          <p:cNvSpPr>
            <a:spLocks noGrp="1"/>
          </p:cNvSpPr>
          <p:nvPr>
            <p:ph idx="1"/>
          </p:nvPr>
        </p:nvSpPr>
        <p:spPr>
          <a:xfrm>
            <a:off x="838200" y="1231641"/>
            <a:ext cx="10515600" cy="4945322"/>
          </a:xfrm>
        </p:spPr>
        <p:txBody>
          <a:bodyPr>
            <a:normAutofit fontScale="92500"/>
          </a:bodyPr>
          <a:lstStyle/>
          <a:p>
            <a:pPr>
              <a:lnSpc>
                <a:spcPct val="107000"/>
              </a:lnSpc>
              <a:spcAft>
                <a:spcPts val="800"/>
              </a:spcAft>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Leaders have an impact on company culture. They set the agenda, prioritise work, manage, lead, and delegate. Strong leaders provide a sense of vision, purpose, mentorship, and inspiration to those they lead.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reinforce values while simultaneously holding people accountable. This influence over others can be either </a:t>
            </a:r>
            <a:r>
              <a:rPr lang="en-GB" dirty="0">
                <a:effectLst/>
                <a:latin typeface="Arial" panose="020B0604020202020204" pitchFamily="34" charset="0"/>
                <a:ea typeface="Times New Roman" panose="02020603050405020304" pitchFamily="18" charset="0"/>
                <a:cs typeface="Times New Roman" panose="02020603050405020304" pitchFamily="18" charset="0"/>
              </a:rPr>
              <a:t>positive or negative based on the leadership style and execution of strategy, but both effective and ineffective leadership will influence and build a </a:t>
            </a:r>
            <a:r>
              <a:rPr lang="en-GB" dirty="0">
                <a:effectLst/>
                <a:latin typeface="Arial" panose="020B0604020202020204" pitchFamily="34" charset="0"/>
                <a:ea typeface="Times New Roman" panose="02020603050405020304" pitchFamily="18" charset="0"/>
                <a:cs typeface="Arial" panose="020B0604020202020204" pitchFamily="34" charset="0"/>
              </a:rPr>
              <a:t>progressive organisational culture in the workplace. </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 to table on </a:t>
            </a:r>
            <a:r>
              <a:rPr lang="en-GB" dirty="0" err="1">
                <a:latin typeface="Arial" panose="020B0604020202020204" pitchFamily="34" charset="0"/>
                <a:cs typeface="Arial" panose="020B0604020202020204" pitchFamily="34" charset="0"/>
              </a:rPr>
              <a:t>Warrick</a:t>
            </a:r>
            <a:r>
              <a:rPr lang="en-GB" dirty="0">
                <a:latin typeface="Arial" panose="020B0604020202020204" pitchFamily="34" charset="0"/>
                <a:cs typeface="Arial" panose="020B0604020202020204" pitchFamily="34" charset="0"/>
              </a:rPr>
              <a:t> (2017) PDF.</a:t>
            </a:r>
          </a:p>
        </p:txBody>
      </p:sp>
    </p:spTree>
    <p:extLst>
      <p:ext uri="{BB962C8B-B14F-4D97-AF65-F5344CB8AC3E}">
        <p14:creationId xmlns:p14="http://schemas.microsoft.com/office/powerpoint/2010/main" val="1791627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848E-4943-E705-7C85-925FBF7A8EB5}"/>
              </a:ext>
            </a:extLst>
          </p:cNvPr>
          <p:cNvSpPr>
            <a:spLocks noGrp="1"/>
          </p:cNvSpPr>
          <p:nvPr>
            <p:ph type="title"/>
          </p:nvPr>
        </p:nvSpPr>
        <p:spPr>
          <a:xfrm>
            <a:off x="838200" y="-606489"/>
            <a:ext cx="10515600" cy="2297178"/>
          </a:xfrm>
        </p:spPr>
        <p:txBody>
          <a:bodyPr>
            <a:normAutofit/>
          </a:bodyPr>
          <a:lstStyle/>
          <a:p>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Characteristics of high and low performance cultures</a:t>
            </a:r>
            <a:r>
              <a:rPr lang="en-US" altLang="en-US"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Source: Adapted from </a:t>
            </a:r>
            <a:r>
              <a:rPr kumimoji="0" lang="en-US" altLang="en-US" sz="1800" b="0" i="0" u="none" strike="noStrike" cap="none" normalizeH="0" baseline="0" dirty="0">
                <a:ln>
                  <a:noFill/>
                </a:ln>
                <a:solidFill>
                  <a:srgbClr val="0C7DBB"/>
                </a:solidFill>
                <a:effectLst/>
                <a:latin typeface="Arial" panose="020B0604020202020204" pitchFamily="34" charset="0"/>
                <a:cs typeface="Arial" panose="020B0604020202020204" pitchFamily="34" charset="0"/>
                <a:hlinkClick r:id="rId2"/>
              </a:rPr>
              <a:t>W</a:t>
            </a:r>
            <a:r>
              <a:rPr kumimoji="0" lang="en-US" altLang="en-US" sz="1800" b="0" i="0" u="none" strike="noStrike" cap="none" normalizeH="0" baseline="0" dirty="0" bmk="">
                <a:ln>
                  <a:noFill/>
                </a:ln>
                <a:solidFill>
                  <a:srgbClr val="0C7DBB"/>
                </a:solidFill>
                <a:effectLst/>
                <a:latin typeface="Arial" panose="020B0604020202020204" pitchFamily="34" charset="0"/>
                <a:cs typeface="Arial" panose="020B0604020202020204" pitchFamily="34" charset="0"/>
                <a:hlinkClick r:id="rId2"/>
              </a:rPr>
              <a:t>arrick (2017)</a:t>
            </a:r>
            <a:br>
              <a:rPr kumimoji="0" lang="en-US" altLang="en-US" sz="1800" b="0" i="0" u="none" strike="noStrike" cap="none" normalizeH="0" baseline="0" dirty="0">
                <a:ln>
                  <a:noFill/>
                </a:ln>
                <a:solidFill>
                  <a:schemeClr val="tx1"/>
                </a:solidFill>
                <a:effectLst/>
                <a:latin typeface="Arial" panose="020B0604020202020204" pitchFamily="34" charset="0"/>
              </a:rPr>
            </a:br>
            <a:endParaRPr lang="en-GB" sz="1800" dirty="0"/>
          </a:p>
        </p:txBody>
      </p:sp>
      <p:graphicFrame>
        <p:nvGraphicFramePr>
          <p:cNvPr id="4" name="Content Placeholder 3">
            <a:extLst>
              <a:ext uri="{FF2B5EF4-FFF2-40B4-BE49-F238E27FC236}">
                <a16:creationId xmlns:a16="http://schemas.microsoft.com/office/drawing/2014/main" id="{EA3C58DA-952A-62E6-045F-06DBB1591E76}"/>
              </a:ext>
            </a:extLst>
          </p:cNvPr>
          <p:cNvGraphicFramePr>
            <a:graphicFrameLocks noGrp="1"/>
          </p:cNvGraphicFramePr>
          <p:nvPr>
            <p:ph idx="1"/>
          </p:nvPr>
        </p:nvGraphicFramePr>
        <p:xfrm>
          <a:off x="714375" y="628650"/>
          <a:ext cx="10839450" cy="6006175"/>
        </p:xfrm>
        <a:graphic>
          <a:graphicData uri="http://schemas.openxmlformats.org/drawingml/2006/table">
            <a:tbl>
              <a:tblPr firstRow="1" firstCol="1" bandRow="1">
                <a:tableStyleId>{5C22544A-7EE6-4342-B048-85BDC9FD1C3A}</a:tableStyleId>
              </a:tblPr>
              <a:tblGrid>
                <a:gridCol w="10839450">
                  <a:extLst>
                    <a:ext uri="{9D8B030D-6E8A-4147-A177-3AD203B41FA5}">
                      <a16:colId xmlns:a16="http://schemas.microsoft.com/office/drawing/2014/main" val="2591528150"/>
                    </a:ext>
                  </a:extLst>
                </a:gridCol>
              </a:tblGrid>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High Performance Cultures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4039030470"/>
                  </a:ext>
                </a:extLst>
              </a:tr>
              <a:tr h="779302">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Leaders are skilled, admired, and build organizations that excel at results and at taking excellent care of their people and their customers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718736681"/>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Clear and compelling vision, mission, goals, and strategy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55806498"/>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Core values drive the culture and are used in decision making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270926755"/>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Committed to excellence, ethics, and doing things right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402592228"/>
                  </a:ext>
                </a:extLst>
              </a:tr>
              <a:tr h="779302">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Clear roles, responsibilities, and success criteria, and strong commitment to engaging, empowering, and developing people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47421177"/>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Positive, can-do work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306991726"/>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Open, candid, straightforward, and transparent communication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907472109"/>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Teamwork, collaboration, and involvement are the norm</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145270580"/>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Emphasis on constant improvement and state-of-the-art knowledge and practices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11158095"/>
                  </a:ext>
                </a:extLst>
              </a:tr>
              <a:tr h="695147">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Willingness to change, adapt, learn from successes and mistakes, take reasonable risk, and try new things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98562116"/>
                  </a:ext>
                </a:extLst>
              </a:tr>
            </a:tbl>
          </a:graphicData>
        </a:graphic>
      </p:graphicFrame>
    </p:spTree>
    <p:extLst>
      <p:ext uri="{BB962C8B-B14F-4D97-AF65-F5344CB8AC3E}">
        <p14:creationId xmlns:p14="http://schemas.microsoft.com/office/powerpoint/2010/main" val="2803033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3F9B1-81F2-CC27-466C-C234902D4332}"/>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0CA3749-02A1-0FD1-F12C-88E6489BAAC0}"/>
              </a:ext>
            </a:extLst>
          </p:cNvPr>
          <p:cNvGraphicFramePr>
            <a:graphicFrameLocks noGrp="1"/>
          </p:cNvGraphicFramePr>
          <p:nvPr>
            <p:ph idx="1"/>
          </p:nvPr>
        </p:nvGraphicFramePr>
        <p:xfrm>
          <a:off x="542925" y="276225"/>
          <a:ext cx="11010900" cy="6226263"/>
        </p:xfrm>
        <a:graphic>
          <a:graphicData uri="http://schemas.openxmlformats.org/drawingml/2006/table">
            <a:tbl>
              <a:tblPr firstRow="1" firstCol="1" bandRow="1">
                <a:tableStyleId>{5C22544A-7EE6-4342-B048-85BDC9FD1C3A}</a:tableStyleId>
              </a:tblPr>
              <a:tblGrid>
                <a:gridCol w="11010900">
                  <a:extLst>
                    <a:ext uri="{9D8B030D-6E8A-4147-A177-3AD203B41FA5}">
                      <a16:colId xmlns:a16="http://schemas.microsoft.com/office/drawing/2014/main" val="2494397477"/>
                    </a:ext>
                  </a:extLst>
                </a:gridCol>
              </a:tblGrid>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Low Performance Cultures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80477067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Leaders provide minimal leadership, are not trusted and admired, and do little to engage and involve their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69874390"/>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Vision, mission, goals, and strategy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99934845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Core values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676154062"/>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Lack of commitment to excellence, questionable ethics, and a reputation for doing what is expedient rather than what is right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04612951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Unclear roles and responsibilities and little interest in fully utilizing and developing the capabilities and potential of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86206615"/>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Negative, tense, stressful, and/or resistant work environment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854128578"/>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Guarded communication, reluctance to be open and straightforward, and consequences for saying things leaders do not want to hear</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27862497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Top-down decision making with minimal teamwork, collaboration, and involvement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72249354"/>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Slow to make needed improvements and behind times in knowledge and practices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894808616"/>
                  </a:ext>
                </a:extLst>
              </a:tr>
              <a:tr h="7219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Poorly planned change, resistance to change, minimal learning from successes and mistakes, and either risk averse or risk foolish</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463093216"/>
                  </a:ext>
                </a:extLst>
              </a:tr>
            </a:tbl>
          </a:graphicData>
        </a:graphic>
      </p:graphicFrame>
    </p:spTree>
    <p:extLst>
      <p:ext uri="{BB962C8B-B14F-4D97-AF65-F5344CB8AC3E}">
        <p14:creationId xmlns:p14="http://schemas.microsoft.com/office/powerpoint/2010/main" val="1789969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A331-6FEF-005C-B77D-DB3186776FF4}"/>
              </a:ext>
            </a:extLst>
          </p:cNvPr>
          <p:cNvSpPr>
            <a:spLocks noGrp="1"/>
          </p:cNvSpPr>
          <p:nvPr>
            <p:ph type="title"/>
          </p:nvPr>
        </p:nvSpPr>
        <p:spPr/>
        <p:txBody>
          <a:bodyPr/>
          <a:lstStyle/>
          <a:p>
            <a:r>
              <a:rPr lang="en-GB" sz="28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7 Ways Leaders Can Focus on Culture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ADD41F-816E-F676-C607-321AF495688D}"/>
              </a:ext>
            </a:extLst>
          </p:cNvPr>
          <p:cNvSpPr>
            <a:spLocks noGrp="1"/>
          </p:cNvSpPr>
          <p:nvPr>
            <p:ph idx="1"/>
          </p:nvPr>
        </p:nvSpPr>
        <p:spPr>
          <a:xfrm>
            <a:off x="419877" y="1073020"/>
            <a:ext cx="11392677" cy="5103943"/>
          </a:xfrm>
        </p:spPr>
        <p:txBody>
          <a:bodyPr>
            <a:normAutofit fontScale="25000" lnSpcReduction="20000"/>
          </a:bodyPr>
          <a:lstStyle/>
          <a:p>
            <a:pPr marL="0" indent="0">
              <a:lnSpc>
                <a:spcPct val="107000"/>
              </a:lnSpc>
              <a:spcAft>
                <a:spcPts val="3375"/>
              </a:spcAft>
              <a:buNone/>
            </a:pPr>
            <a:r>
              <a:rPr lang="en-GB" sz="1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affect an organisation’s culture, inspiring others part of every effective leadership strategy. </a:t>
            </a: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Be a role model. </a:t>
            </a: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Observe for insights.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Provide an open communication platform</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 Take meaningful action on feedback.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 Empower employees.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4861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30C1-B794-EBE8-4D0A-53F5DBEA885C}"/>
              </a:ext>
            </a:extLst>
          </p:cNvPr>
          <p:cNvSpPr>
            <a:spLocks noGrp="1"/>
          </p:cNvSpPr>
          <p:nvPr>
            <p:ph type="title"/>
          </p:nvPr>
        </p:nvSpPr>
        <p:spPr>
          <a:xfrm>
            <a:off x="838200" y="-606489"/>
            <a:ext cx="10515600" cy="2297178"/>
          </a:xfrm>
        </p:spPr>
        <p:txBody>
          <a:bodyPr>
            <a:normAutofit/>
          </a:bodyPr>
          <a:lstStyle/>
          <a:p>
            <a:r>
              <a:rPr lang="en-GB" sz="3200" b="1" dirty="0">
                <a:latin typeface="Arial" panose="020B0604020202020204" pitchFamily="34" charset="0"/>
                <a:cs typeface="Arial" panose="020B0604020202020204" pitchFamily="34" charset="0"/>
              </a:rPr>
              <a:t>Leaders and culture continued</a:t>
            </a:r>
            <a:endParaRPr lang="en-GB" sz="3200" dirty="0"/>
          </a:p>
        </p:txBody>
      </p:sp>
      <p:sp>
        <p:nvSpPr>
          <p:cNvPr id="3" name="Content Placeholder 2">
            <a:extLst>
              <a:ext uri="{FF2B5EF4-FFF2-40B4-BE49-F238E27FC236}">
                <a16:creationId xmlns:a16="http://schemas.microsoft.com/office/drawing/2014/main" id="{1F2779C2-5A79-84F5-17BF-119611A74C7E}"/>
              </a:ext>
            </a:extLst>
          </p:cNvPr>
          <p:cNvSpPr>
            <a:spLocks noGrp="1"/>
          </p:cNvSpPr>
          <p:nvPr>
            <p:ph idx="1"/>
          </p:nvPr>
        </p:nvSpPr>
        <p:spPr>
          <a:xfrm>
            <a:off x="838200" y="989045"/>
            <a:ext cx="10515600" cy="5187918"/>
          </a:xfrm>
        </p:spPr>
        <p:txBody>
          <a:bodyPr>
            <a:normAutofit fontScale="92500" lnSpcReduction="10000"/>
          </a:bodyPr>
          <a:lstStyle/>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6. Reassure workers that failing isn’t fatal. It is how and why failure happens that matters. A learning organisation can be stronger from failure if it is proactive. See Stephen Brown (2007)</a:t>
            </a: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7. Recognition and reward.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8. Mentor team members.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9. Feedback to motivate.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10. Recognition programmes are effective.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3EE02C9-FE55-FE6D-5274-BAD3590324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83151" y="1690689"/>
            <a:ext cx="4292082" cy="4762500"/>
          </a:xfrm>
          <a:prstGeom prst="rect">
            <a:avLst/>
          </a:prstGeom>
          <a:noFill/>
        </p:spPr>
      </p:pic>
    </p:spTree>
    <p:extLst>
      <p:ext uri="{BB962C8B-B14F-4D97-AF65-F5344CB8AC3E}">
        <p14:creationId xmlns:p14="http://schemas.microsoft.com/office/powerpoint/2010/main" val="108562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B974-ED0B-52AA-7AE1-9384B91FBEED}"/>
              </a:ext>
            </a:extLst>
          </p:cNvPr>
          <p:cNvSpPr>
            <a:spLocks noGrp="1"/>
          </p:cNvSpPr>
          <p:nvPr>
            <p:ph type="title"/>
          </p:nvPr>
        </p:nvSpPr>
        <p:spPr>
          <a:xfrm>
            <a:off x="838200" y="167951"/>
            <a:ext cx="10515600" cy="1522737"/>
          </a:xfrm>
        </p:spPr>
        <p:txBody>
          <a:bodyPr>
            <a:noAutofit/>
          </a:bodyPr>
          <a:lstStyle/>
          <a:p>
            <a:pPr>
              <a:lnSpc>
                <a:spcPct val="107000"/>
              </a:lnSpc>
              <a:spcAft>
                <a:spcPts val="1200"/>
              </a:spcAft>
            </a:pPr>
            <a:r>
              <a:rPr lang="en-GB" sz="2800" dirty="0" err="1">
                <a:latin typeface="Arial" panose="020B0604020202020204" pitchFamily="34" charset="0"/>
                <a:ea typeface="Calibri" panose="020F0502020204030204" pitchFamily="34" charset="0"/>
                <a:cs typeface="Arial" panose="020B0604020202020204" pitchFamily="34" charset="0"/>
              </a:rPr>
              <a:t>Warrick</a:t>
            </a:r>
            <a:r>
              <a:rPr lang="en-GB" sz="2800" dirty="0">
                <a:latin typeface="Arial" panose="020B0604020202020204" pitchFamily="34" charset="0"/>
                <a:ea typeface="Calibri" panose="020F0502020204030204" pitchFamily="34" charset="0"/>
                <a:cs typeface="Arial" panose="020B0604020202020204" pitchFamily="34" charset="0"/>
              </a:rPr>
              <a:t> (2017) Table 2. Guidelines for building and sustaining cultures </a:t>
            </a:r>
            <a:br>
              <a:rPr lang="en-GB" sz="2800" dirty="0">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0A30C4-16EE-92BE-B3E0-4E23AE1A22EF}"/>
              </a:ext>
            </a:extLst>
          </p:cNvPr>
          <p:cNvSpPr>
            <a:spLocks noGrp="1"/>
          </p:cNvSpPr>
          <p:nvPr>
            <p:ph idx="1"/>
          </p:nvPr>
        </p:nvSpPr>
        <p:spPr>
          <a:xfrm>
            <a:off x="531845" y="1268964"/>
            <a:ext cx="10821955" cy="4908000"/>
          </a:xfrm>
        </p:spPr>
        <p:txBody>
          <a:bodyPr>
            <a:normAutofit fontScale="25000" lnSpcReduction="20000"/>
          </a:bodyPr>
          <a:lstStyle/>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 Make strategy and culture important leadership priorities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2. Develop a clear understanding of the present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3. Identify, communicate, educate, and engage employees in the cultural ideals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4. Role model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5. Recruit and develop for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6. Align for consistency between strategy and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7. Recognize and reward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and practices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8. Use symbols, ceremonies, socialization, and stories to reinforce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9. Appoint a culture team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10. Monitor and manage the culture</a:t>
            </a:r>
          </a:p>
          <a:p>
            <a:endParaRPr lang="en-GB" dirty="0"/>
          </a:p>
        </p:txBody>
      </p:sp>
    </p:spTree>
    <p:extLst>
      <p:ext uri="{BB962C8B-B14F-4D97-AF65-F5344CB8AC3E}">
        <p14:creationId xmlns:p14="http://schemas.microsoft.com/office/powerpoint/2010/main" val="2613388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DDEB-C2E9-2E0C-13F0-3624A715A0E1}"/>
              </a:ext>
            </a:extLst>
          </p:cNvPr>
          <p:cNvSpPr>
            <a:spLocks noGrp="1"/>
          </p:cNvSpPr>
          <p:nvPr>
            <p:ph type="title"/>
          </p:nvPr>
        </p:nvSpPr>
        <p:spPr>
          <a:xfrm>
            <a:off x="838200" y="-513183"/>
            <a:ext cx="10515600" cy="2203872"/>
          </a:xfrm>
        </p:spPr>
        <p:txBody>
          <a:bodyPr/>
          <a:lstStyle/>
          <a:p>
            <a:r>
              <a:rPr lang="en-GB" dirty="0"/>
              <a:t>Reading</a:t>
            </a:r>
          </a:p>
        </p:txBody>
      </p:sp>
      <p:sp>
        <p:nvSpPr>
          <p:cNvPr id="3" name="Content Placeholder 2">
            <a:extLst>
              <a:ext uri="{FF2B5EF4-FFF2-40B4-BE49-F238E27FC236}">
                <a16:creationId xmlns:a16="http://schemas.microsoft.com/office/drawing/2014/main" id="{6C507865-9D97-44B6-7AEE-696EA6004BC7}"/>
              </a:ext>
            </a:extLst>
          </p:cNvPr>
          <p:cNvSpPr>
            <a:spLocks noGrp="1"/>
          </p:cNvSpPr>
          <p:nvPr>
            <p:ph idx="1"/>
          </p:nvPr>
        </p:nvSpPr>
        <p:spPr>
          <a:xfrm>
            <a:off x="531845" y="1212980"/>
            <a:ext cx="11280710" cy="5346440"/>
          </a:xfrm>
        </p:spPr>
        <p:txBody>
          <a:bodyPr>
            <a:normAutofit/>
          </a:bodyPr>
          <a:lstStyle/>
          <a:p>
            <a:pPr marL="0" indent="0">
              <a:buNone/>
            </a:pPr>
            <a:r>
              <a:rPr lang="en-GB" dirty="0"/>
              <a:t>Please read your article and feedback what you have learnt.</a:t>
            </a:r>
          </a:p>
          <a:p>
            <a:pPr marL="0" indent="0">
              <a:buNone/>
            </a:pPr>
            <a:r>
              <a:rPr lang="en-GB" dirty="0"/>
              <a:t>Please go to The Moodle tile Week 3 Folder.</a:t>
            </a:r>
          </a:p>
          <a:p>
            <a:pPr marL="0" indent="0">
              <a:buNone/>
            </a:pPr>
            <a:r>
              <a:rPr lang="en-GB" dirty="0"/>
              <a:t>All articles have been selected from MIT Sloan Management Review. </a:t>
            </a:r>
          </a:p>
          <a:p>
            <a:pPr marL="0" indent="0">
              <a:buNone/>
            </a:pPr>
            <a:r>
              <a:rPr lang="en-GB" dirty="0"/>
              <a:t>Pleas register with this journal. You get free articles. </a:t>
            </a:r>
          </a:p>
          <a:p>
            <a:pPr marL="0" indent="0">
              <a:buNone/>
            </a:pPr>
            <a:endParaRPr lang="en-GB" dirty="0"/>
          </a:p>
          <a:p>
            <a:pPr marL="0" indent="0">
              <a:buNone/>
            </a:pPr>
            <a:r>
              <a:rPr lang="en-GB" dirty="0"/>
              <a:t>It is also available on the </a:t>
            </a:r>
            <a:r>
              <a:rPr lang="en-GB" dirty="0" err="1"/>
              <a:t>Universitiy’s</a:t>
            </a:r>
            <a:r>
              <a:rPr lang="en-GB" dirty="0"/>
              <a:t> journal data bases.</a:t>
            </a:r>
          </a:p>
          <a:p>
            <a:pPr marL="514350" indent="-514350">
              <a:buAutoNum type="arabicPeriod"/>
            </a:pPr>
            <a:r>
              <a:rPr lang="en-GB" dirty="0"/>
              <a:t>What does it say?</a:t>
            </a:r>
          </a:p>
          <a:p>
            <a:pPr marL="514350" indent="-514350">
              <a:buAutoNum type="arabicPeriod"/>
            </a:pPr>
            <a:r>
              <a:rPr lang="en-GB" dirty="0"/>
              <a:t>Is it of any use?</a:t>
            </a:r>
          </a:p>
          <a:p>
            <a:pPr marL="514350" indent="-514350">
              <a:buAutoNum type="arabicPeriod"/>
            </a:pPr>
            <a:r>
              <a:rPr lang="en-GB" dirty="0"/>
              <a:t>Can you reference it in your bibliography?</a:t>
            </a:r>
          </a:p>
          <a:p>
            <a:endParaRPr lang="en-GB" dirty="0"/>
          </a:p>
        </p:txBody>
      </p:sp>
    </p:spTree>
    <p:extLst>
      <p:ext uri="{BB962C8B-B14F-4D97-AF65-F5344CB8AC3E}">
        <p14:creationId xmlns:p14="http://schemas.microsoft.com/office/powerpoint/2010/main" val="3585156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C0A9-F365-DC41-0BD4-47FC1AFAF431}"/>
              </a:ext>
            </a:extLst>
          </p:cNvPr>
          <p:cNvSpPr>
            <a:spLocks noGrp="1"/>
          </p:cNvSpPr>
          <p:nvPr>
            <p:ph type="title"/>
          </p:nvPr>
        </p:nvSpPr>
        <p:spPr/>
        <p:txBody>
          <a:bodyPr/>
          <a:lstStyle/>
          <a:p>
            <a:r>
              <a:rPr lang="en-GB" altLang="en-US" sz="3200" dirty="0">
                <a:latin typeface="Arial" panose="020B0604020202020204" pitchFamily="34" charset="0"/>
                <a:cs typeface="Arial" panose="020B0604020202020204" pitchFamily="34" charset="0"/>
              </a:rPr>
              <a:t>Corporate culture may be driven by:</a:t>
            </a:r>
            <a:br>
              <a:rPr lang="en-GB" altLang="en-US" dirty="0"/>
            </a:br>
            <a:endParaRPr lang="en-GB" dirty="0"/>
          </a:p>
        </p:txBody>
      </p:sp>
      <p:sp>
        <p:nvSpPr>
          <p:cNvPr id="3" name="Content Placeholder 2">
            <a:extLst>
              <a:ext uri="{FF2B5EF4-FFF2-40B4-BE49-F238E27FC236}">
                <a16:creationId xmlns:a16="http://schemas.microsoft.com/office/drawing/2014/main" id="{AACD7222-E1CA-122D-E8B7-E4AD5A1D8F4C}"/>
              </a:ext>
            </a:extLst>
          </p:cNvPr>
          <p:cNvSpPr>
            <a:spLocks noGrp="1"/>
          </p:cNvSpPr>
          <p:nvPr>
            <p:ph idx="1"/>
          </p:nvPr>
        </p:nvSpPr>
        <p:spPr>
          <a:xfrm>
            <a:off x="838200" y="1119673"/>
            <a:ext cx="10515600" cy="5057290"/>
          </a:xfrm>
        </p:spPr>
        <p:txBody>
          <a:bodyPr>
            <a:normAutofit fontScale="92500"/>
          </a:bodyPr>
          <a:lstStyle/>
          <a:p>
            <a:pPr eaLnBrk="1" hangingPunct="1"/>
            <a:r>
              <a:rPr lang="en-GB" altLang="en-US" sz="4000" b="1" dirty="0">
                <a:solidFill>
                  <a:srgbClr val="003366"/>
                </a:solidFill>
              </a:rPr>
              <a:t>Vision</a:t>
            </a:r>
            <a:r>
              <a:rPr lang="en-GB" altLang="en-US" sz="4000" dirty="0"/>
              <a:t> – where the organisation wants to go in the future</a:t>
            </a:r>
          </a:p>
          <a:p>
            <a:pPr eaLnBrk="1" hangingPunct="1"/>
            <a:r>
              <a:rPr lang="en-GB" altLang="en-US" sz="4000" b="1" dirty="0">
                <a:solidFill>
                  <a:srgbClr val="003366"/>
                </a:solidFill>
              </a:rPr>
              <a:t>Mission Statement</a:t>
            </a:r>
            <a:r>
              <a:rPr lang="en-GB" altLang="en-US" sz="4000" dirty="0"/>
              <a:t> – summary </a:t>
            </a:r>
            <a:br>
              <a:rPr lang="en-GB" altLang="en-US" sz="4000" dirty="0"/>
            </a:br>
            <a:r>
              <a:rPr lang="en-GB" altLang="en-US" sz="4000" dirty="0"/>
              <a:t>of the beliefs of the organisation and where it is now</a:t>
            </a:r>
          </a:p>
          <a:p>
            <a:pPr marL="0" indent="0" eaLnBrk="1" hangingPunct="1">
              <a:buNone/>
            </a:pPr>
            <a:r>
              <a:rPr lang="en-GB" altLang="en-US" sz="4000" dirty="0">
                <a:solidFill>
                  <a:srgbClr val="FF0000"/>
                </a:solidFill>
              </a:rPr>
              <a:t>Who decides what these are? Who should decide? </a:t>
            </a:r>
          </a:p>
          <a:p>
            <a:pPr marL="0" indent="0" eaLnBrk="1" hangingPunct="1">
              <a:buNone/>
            </a:pPr>
            <a:r>
              <a:rPr lang="en-GB" altLang="en-US" sz="4000" dirty="0">
                <a:solidFill>
                  <a:srgbClr val="FF0000"/>
                </a:solidFill>
              </a:rPr>
              <a:t>Are the answers different depending on sector, size of operation and regional location?</a:t>
            </a:r>
          </a:p>
          <a:p>
            <a:pPr marL="0" indent="0" eaLnBrk="1" hangingPunct="1">
              <a:buNone/>
            </a:pPr>
            <a:r>
              <a:rPr lang="en-GB" altLang="en-US" sz="4000" dirty="0">
                <a:solidFill>
                  <a:srgbClr val="FF0000"/>
                </a:solidFill>
              </a:rPr>
              <a:t>Who knows what they are?</a:t>
            </a:r>
          </a:p>
          <a:p>
            <a:endParaRPr lang="en-GB" dirty="0"/>
          </a:p>
        </p:txBody>
      </p:sp>
    </p:spTree>
    <p:extLst>
      <p:ext uri="{BB962C8B-B14F-4D97-AF65-F5344CB8AC3E}">
        <p14:creationId xmlns:p14="http://schemas.microsoft.com/office/powerpoint/2010/main" val="371916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5714-4626-8963-70AC-A9DF87649DBB}"/>
              </a:ext>
            </a:extLst>
          </p:cNvPr>
          <p:cNvSpPr>
            <a:spLocks noGrp="1"/>
          </p:cNvSpPr>
          <p:nvPr>
            <p:ph type="title"/>
          </p:nvPr>
        </p:nvSpPr>
        <p:spPr/>
        <p:txBody>
          <a:bodyPr/>
          <a:lstStyle/>
          <a:p>
            <a:r>
              <a:rPr lang="en-GB" altLang="en-US" b="1" dirty="0">
                <a:solidFill>
                  <a:srgbClr val="003366"/>
                </a:solidFill>
              </a:rPr>
              <a:t>May be reflected in:</a:t>
            </a:r>
            <a:br>
              <a:rPr lang="en-GB" altLang="en-US" b="1" dirty="0">
                <a:solidFill>
                  <a:srgbClr val="003366"/>
                </a:solidFill>
              </a:rPr>
            </a:br>
            <a:endParaRPr lang="en-GB" dirty="0"/>
          </a:p>
        </p:txBody>
      </p:sp>
      <p:sp>
        <p:nvSpPr>
          <p:cNvPr id="3" name="Content Placeholder 2">
            <a:extLst>
              <a:ext uri="{FF2B5EF4-FFF2-40B4-BE49-F238E27FC236}">
                <a16:creationId xmlns:a16="http://schemas.microsoft.com/office/drawing/2014/main" id="{3C473997-FAF6-23CC-B28B-747B9FD52EBD}"/>
              </a:ext>
            </a:extLst>
          </p:cNvPr>
          <p:cNvSpPr>
            <a:spLocks noGrp="1"/>
          </p:cNvSpPr>
          <p:nvPr>
            <p:ph idx="1"/>
          </p:nvPr>
        </p:nvSpPr>
        <p:spPr/>
        <p:txBody>
          <a:bodyPr/>
          <a:lstStyle/>
          <a:p>
            <a:pPr lvl="1" eaLnBrk="1" hangingPunct="1"/>
            <a:r>
              <a:rPr lang="en-GB" altLang="en-US" sz="3200" dirty="0"/>
              <a:t>Attitude and behaviour of the leadership</a:t>
            </a:r>
          </a:p>
          <a:p>
            <a:pPr lvl="1" eaLnBrk="1" hangingPunct="1"/>
            <a:r>
              <a:rPr lang="en-GB" altLang="en-US" sz="3200" dirty="0"/>
              <a:t>Attitude to the role of individuals in the workplace – open plan offices, team based working, etc.</a:t>
            </a:r>
          </a:p>
          <a:p>
            <a:pPr lvl="1" eaLnBrk="1" hangingPunct="1"/>
            <a:r>
              <a:rPr lang="en-GB" altLang="en-US" sz="3200" dirty="0"/>
              <a:t>Logo of the organisation </a:t>
            </a:r>
          </a:p>
          <a:p>
            <a:pPr lvl="1" eaLnBrk="1" hangingPunct="1"/>
            <a:r>
              <a:rPr lang="en-GB" altLang="en-US" sz="3200" dirty="0"/>
              <a:t>The image it presents to the outside world</a:t>
            </a:r>
          </a:p>
          <a:p>
            <a:pPr lvl="1" eaLnBrk="1" hangingPunct="1"/>
            <a:r>
              <a:rPr lang="en-GB" altLang="en-US" sz="3200" dirty="0"/>
              <a:t>Its attitude to change</a:t>
            </a:r>
          </a:p>
          <a:p>
            <a:endParaRPr lang="en-GB" dirty="0"/>
          </a:p>
        </p:txBody>
      </p:sp>
    </p:spTree>
    <p:extLst>
      <p:ext uri="{BB962C8B-B14F-4D97-AF65-F5344CB8AC3E}">
        <p14:creationId xmlns:p14="http://schemas.microsoft.com/office/powerpoint/2010/main" val="1579181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5.gif">
            <a:extLst>
              <a:ext uri="{FF2B5EF4-FFF2-40B4-BE49-F238E27FC236}">
                <a16:creationId xmlns:a16="http://schemas.microsoft.com/office/drawing/2014/main" id="{0331812A-C9EF-15D4-EDE6-E8C568FBD6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5" y="352424"/>
            <a:ext cx="11591925" cy="650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6031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498B-E628-203E-2C32-7B6DD2FEE1D5}"/>
              </a:ext>
            </a:extLst>
          </p:cNvPr>
          <p:cNvSpPr>
            <a:spLocks noGrp="1"/>
          </p:cNvSpPr>
          <p:nvPr>
            <p:ph type="title"/>
          </p:nvPr>
        </p:nvSpPr>
        <p:spPr/>
        <p:txBody>
          <a:bodyPr/>
          <a:lstStyle/>
          <a:p>
            <a:r>
              <a:rPr lang="en-GB" dirty="0"/>
              <a:t>Getting started on Strategic Planning</a:t>
            </a:r>
          </a:p>
        </p:txBody>
      </p:sp>
      <p:sp>
        <p:nvSpPr>
          <p:cNvPr id="3" name="Content Placeholder 2">
            <a:extLst>
              <a:ext uri="{FF2B5EF4-FFF2-40B4-BE49-F238E27FC236}">
                <a16:creationId xmlns:a16="http://schemas.microsoft.com/office/drawing/2014/main" id="{FA630194-EA52-30E4-A5E0-C6E95AC40944}"/>
              </a:ext>
            </a:extLst>
          </p:cNvPr>
          <p:cNvSpPr>
            <a:spLocks noGrp="1"/>
          </p:cNvSpPr>
          <p:nvPr>
            <p:ph idx="1"/>
          </p:nvPr>
        </p:nvSpPr>
        <p:spPr/>
        <p:txBody>
          <a:bodyPr/>
          <a:lstStyle/>
          <a:p>
            <a:pPr eaLnBrk="1" hangingPunct="1">
              <a:lnSpc>
                <a:spcPct val="90000"/>
              </a:lnSpc>
            </a:pPr>
            <a:r>
              <a:rPr lang="en-GB" altLang="en-US" b="1" dirty="0">
                <a:solidFill>
                  <a:srgbClr val="003366"/>
                </a:solidFill>
              </a:rPr>
              <a:t>The Vision</a:t>
            </a:r>
          </a:p>
          <a:p>
            <a:pPr lvl="1" eaLnBrk="1" hangingPunct="1">
              <a:lnSpc>
                <a:spcPct val="90000"/>
              </a:lnSpc>
            </a:pPr>
            <a:r>
              <a:rPr lang="en-GB" altLang="en-US" dirty="0"/>
              <a:t>Communicating to all staff where the organisation is going and where</a:t>
            </a:r>
            <a:br>
              <a:rPr lang="en-GB" altLang="en-US" dirty="0"/>
            </a:br>
            <a:r>
              <a:rPr lang="en-GB" altLang="en-US" dirty="0"/>
              <a:t>it intends to be in the future</a:t>
            </a:r>
          </a:p>
          <a:p>
            <a:pPr lvl="1" eaLnBrk="1" hangingPunct="1">
              <a:lnSpc>
                <a:spcPct val="90000"/>
              </a:lnSpc>
            </a:pPr>
            <a:r>
              <a:rPr lang="en-GB" altLang="en-US" dirty="0"/>
              <a:t>Allows the firm to set goals</a:t>
            </a:r>
          </a:p>
          <a:p>
            <a:pPr eaLnBrk="1" hangingPunct="1">
              <a:lnSpc>
                <a:spcPct val="90000"/>
              </a:lnSpc>
            </a:pPr>
            <a:r>
              <a:rPr lang="en-GB" altLang="en-US" b="1" dirty="0">
                <a:solidFill>
                  <a:srgbClr val="003366"/>
                </a:solidFill>
              </a:rPr>
              <a:t>Aims and Objectives:</a:t>
            </a:r>
          </a:p>
          <a:p>
            <a:pPr lvl="1" eaLnBrk="1" hangingPunct="1">
              <a:lnSpc>
                <a:spcPct val="90000"/>
              </a:lnSpc>
            </a:pPr>
            <a:r>
              <a:rPr lang="en-GB" altLang="en-US" b="1" dirty="0">
                <a:solidFill>
                  <a:srgbClr val="003366"/>
                </a:solidFill>
              </a:rPr>
              <a:t>Aims</a:t>
            </a:r>
            <a:r>
              <a:rPr lang="en-GB" altLang="en-US" b="1" dirty="0">
                <a:solidFill>
                  <a:schemeClr val="accent2"/>
                </a:solidFill>
              </a:rPr>
              <a:t> </a:t>
            </a:r>
            <a:r>
              <a:rPr lang="en-GB" altLang="en-US" dirty="0"/>
              <a:t>– long term target</a:t>
            </a:r>
          </a:p>
          <a:p>
            <a:pPr lvl="1" eaLnBrk="1" hangingPunct="1">
              <a:lnSpc>
                <a:spcPct val="90000"/>
              </a:lnSpc>
            </a:pPr>
            <a:r>
              <a:rPr lang="en-GB" altLang="en-US" b="1" dirty="0">
                <a:solidFill>
                  <a:srgbClr val="003366"/>
                </a:solidFill>
              </a:rPr>
              <a:t>Objectives</a:t>
            </a:r>
            <a:r>
              <a:rPr lang="en-GB" altLang="en-US" dirty="0"/>
              <a:t> – the way in which you are going to achieve the aim</a:t>
            </a:r>
          </a:p>
          <a:p>
            <a:endParaRPr lang="en-GB" dirty="0"/>
          </a:p>
        </p:txBody>
      </p:sp>
    </p:spTree>
    <p:extLst>
      <p:ext uri="{BB962C8B-B14F-4D97-AF65-F5344CB8AC3E}">
        <p14:creationId xmlns:p14="http://schemas.microsoft.com/office/powerpoint/2010/main" val="1476871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6EED-6E9E-AC14-370C-CE72052333C9}"/>
              </a:ext>
            </a:extLst>
          </p:cNvPr>
          <p:cNvSpPr>
            <a:spLocks noGrp="1"/>
          </p:cNvSpPr>
          <p:nvPr>
            <p:ph type="title"/>
          </p:nvPr>
        </p:nvSpPr>
        <p:spPr/>
        <p:txBody>
          <a:bodyPr/>
          <a:lstStyle/>
          <a:p>
            <a:r>
              <a:rPr lang="en-GB" altLang="en-US" dirty="0">
                <a:solidFill>
                  <a:srgbClr val="003366"/>
                </a:solidFill>
              </a:rPr>
              <a:t>Example: Chocolate</a:t>
            </a:r>
            <a:br>
              <a:rPr lang="en-GB" altLang="en-US" dirty="0">
                <a:solidFill>
                  <a:srgbClr val="003366"/>
                </a:solidFill>
              </a:rPr>
            </a:br>
            <a:endParaRPr lang="en-GB" dirty="0"/>
          </a:p>
        </p:txBody>
      </p:sp>
      <p:sp>
        <p:nvSpPr>
          <p:cNvPr id="3" name="Content Placeholder 2">
            <a:extLst>
              <a:ext uri="{FF2B5EF4-FFF2-40B4-BE49-F238E27FC236}">
                <a16:creationId xmlns:a16="http://schemas.microsoft.com/office/drawing/2014/main" id="{DA1FBB7C-6FD8-325E-E2C5-134A4A0D0DAA}"/>
              </a:ext>
            </a:extLst>
          </p:cNvPr>
          <p:cNvSpPr>
            <a:spLocks noGrp="1"/>
          </p:cNvSpPr>
          <p:nvPr>
            <p:ph idx="1"/>
          </p:nvPr>
        </p:nvSpPr>
        <p:spPr/>
        <p:txBody>
          <a:bodyPr/>
          <a:lstStyle/>
          <a:p>
            <a:pPr eaLnBrk="1" hangingPunct="1">
              <a:lnSpc>
                <a:spcPct val="90000"/>
              </a:lnSpc>
            </a:pPr>
            <a:r>
              <a:rPr lang="en-GB" altLang="en-US" sz="2800" b="1" dirty="0">
                <a:solidFill>
                  <a:srgbClr val="003366"/>
                </a:solidFill>
              </a:rPr>
              <a:t>Aim</a:t>
            </a:r>
            <a:r>
              <a:rPr lang="en-GB" altLang="en-US" sz="2800" dirty="0"/>
              <a:t> may be for a chocolate manufacturer to break into </a:t>
            </a:r>
            <a:br>
              <a:rPr lang="en-GB" altLang="en-US" sz="2800" dirty="0"/>
            </a:br>
            <a:r>
              <a:rPr lang="en-GB" altLang="en-US" sz="2800" dirty="0"/>
              <a:t>a new overseas market</a:t>
            </a:r>
          </a:p>
          <a:p>
            <a:pPr eaLnBrk="1" hangingPunct="1">
              <a:lnSpc>
                <a:spcPct val="90000"/>
              </a:lnSpc>
            </a:pPr>
            <a:r>
              <a:rPr lang="en-GB" altLang="en-US" sz="2800" b="1" dirty="0">
                <a:solidFill>
                  <a:srgbClr val="003366"/>
                </a:solidFill>
              </a:rPr>
              <a:t>Objectives:</a:t>
            </a:r>
          </a:p>
          <a:p>
            <a:pPr lvl="1" eaLnBrk="1" hangingPunct="1">
              <a:lnSpc>
                <a:spcPct val="90000"/>
              </a:lnSpc>
            </a:pPr>
            <a:r>
              <a:rPr lang="en-GB" altLang="en-US" sz="2400" dirty="0"/>
              <a:t>Develop relationships with overseas suppliers</a:t>
            </a:r>
          </a:p>
          <a:p>
            <a:pPr lvl="1" eaLnBrk="1" hangingPunct="1">
              <a:lnSpc>
                <a:spcPct val="90000"/>
              </a:lnSpc>
            </a:pPr>
            <a:r>
              <a:rPr lang="en-GB" altLang="en-US" sz="2400" dirty="0"/>
              <a:t>Identify network of retail outlets</a:t>
            </a:r>
          </a:p>
          <a:p>
            <a:pPr lvl="1" eaLnBrk="1" hangingPunct="1">
              <a:lnSpc>
                <a:spcPct val="90000"/>
              </a:lnSpc>
            </a:pPr>
            <a:r>
              <a:rPr lang="en-GB" altLang="en-US" sz="2400" dirty="0"/>
              <a:t>Conduct market research to identify consumer needs</a:t>
            </a:r>
          </a:p>
          <a:p>
            <a:pPr lvl="1" eaLnBrk="1" hangingPunct="1">
              <a:lnSpc>
                <a:spcPct val="90000"/>
              </a:lnSpc>
            </a:pPr>
            <a:r>
              <a:rPr lang="en-GB" altLang="en-US" sz="2400" dirty="0"/>
              <a:t>Find location for overseas sales team HQ</a:t>
            </a:r>
          </a:p>
          <a:p>
            <a:endParaRPr lang="en-GB" dirty="0"/>
          </a:p>
        </p:txBody>
      </p:sp>
    </p:spTree>
    <p:extLst>
      <p:ext uri="{BB962C8B-B14F-4D97-AF65-F5344CB8AC3E}">
        <p14:creationId xmlns:p14="http://schemas.microsoft.com/office/powerpoint/2010/main" val="3236655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43C3-C160-0A44-A158-2D798D2AE07C}"/>
              </a:ext>
            </a:extLst>
          </p:cNvPr>
          <p:cNvSpPr>
            <a:spLocks noGrp="1"/>
          </p:cNvSpPr>
          <p:nvPr>
            <p:ph type="title"/>
          </p:nvPr>
        </p:nvSpPr>
        <p:spPr/>
        <p:txBody>
          <a:bodyPr/>
          <a:lstStyle/>
          <a:p>
            <a:r>
              <a:rPr lang="en-GB" dirty="0"/>
              <a:t>Your task:</a:t>
            </a:r>
          </a:p>
        </p:txBody>
      </p:sp>
      <p:sp>
        <p:nvSpPr>
          <p:cNvPr id="3" name="Content Placeholder 2">
            <a:extLst>
              <a:ext uri="{FF2B5EF4-FFF2-40B4-BE49-F238E27FC236}">
                <a16:creationId xmlns:a16="http://schemas.microsoft.com/office/drawing/2014/main" id="{03E3BC3B-B9C7-C42F-8E39-0EC49230D14C}"/>
              </a:ext>
            </a:extLst>
          </p:cNvPr>
          <p:cNvSpPr>
            <a:spLocks noGrp="1"/>
          </p:cNvSpPr>
          <p:nvPr>
            <p:ph idx="1"/>
          </p:nvPr>
        </p:nvSpPr>
        <p:spPr/>
        <p:txBody>
          <a:bodyPr/>
          <a:lstStyle/>
          <a:p>
            <a:pPr marL="0" indent="0" eaLnBrk="1" hangingPunct="1">
              <a:buNone/>
            </a:pPr>
            <a:r>
              <a:rPr lang="en-GB" altLang="en-US" sz="4000" dirty="0"/>
              <a:t>Once the direction is identified:</a:t>
            </a:r>
          </a:p>
          <a:p>
            <a:r>
              <a:rPr lang="en-GB" altLang="en-US" sz="4000" dirty="0"/>
              <a:t>Analyse position</a:t>
            </a:r>
          </a:p>
          <a:p>
            <a:r>
              <a:rPr lang="en-GB" altLang="en-US" sz="4000" dirty="0"/>
              <a:t>Develop and introduce strategy</a:t>
            </a:r>
          </a:p>
          <a:p>
            <a:r>
              <a:rPr lang="en-GB" altLang="en-US" sz="4000" dirty="0"/>
              <a:t>Evaluate: Evaluation is constant and the results of the evaluation feed back </a:t>
            </a:r>
            <a:br>
              <a:rPr lang="en-GB" altLang="en-US" sz="4000" dirty="0"/>
            </a:br>
            <a:r>
              <a:rPr lang="en-GB" altLang="en-US" sz="4000" dirty="0"/>
              <a:t>into the vision</a:t>
            </a:r>
          </a:p>
          <a:p>
            <a:endParaRPr lang="en-GB" dirty="0"/>
          </a:p>
        </p:txBody>
      </p:sp>
    </p:spTree>
    <p:extLst>
      <p:ext uri="{BB962C8B-B14F-4D97-AF65-F5344CB8AC3E}">
        <p14:creationId xmlns:p14="http://schemas.microsoft.com/office/powerpoint/2010/main" val="3511931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6.gif">
            <a:extLst>
              <a:ext uri="{FF2B5EF4-FFF2-40B4-BE49-F238E27FC236}">
                <a16:creationId xmlns:a16="http://schemas.microsoft.com/office/drawing/2014/main" id="{EACEEC82-272D-CA3B-7FF7-645E512785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552450"/>
            <a:ext cx="8258175" cy="574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2865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28C9-7E8B-B3C7-BC8F-A743C6AB2D68}"/>
              </a:ext>
            </a:extLst>
          </p:cNvPr>
          <p:cNvSpPr>
            <a:spLocks noGrp="1"/>
          </p:cNvSpPr>
          <p:nvPr>
            <p:ph type="title"/>
          </p:nvPr>
        </p:nvSpPr>
        <p:spPr/>
        <p:txBody>
          <a:bodyPr/>
          <a:lstStyle/>
          <a:p>
            <a:r>
              <a:rPr lang="en-GB" b="1" dirty="0"/>
              <a:t>SWOT:</a:t>
            </a:r>
            <a:endParaRPr lang="en-GB" sz="2800" b="1" dirty="0">
              <a:solidFill>
                <a:srgbClr val="FF0000"/>
              </a:solidFill>
            </a:endParaRPr>
          </a:p>
        </p:txBody>
      </p:sp>
      <p:sp>
        <p:nvSpPr>
          <p:cNvPr id="3" name="Content Placeholder 2">
            <a:extLst>
              <a:ext uri="{FF2B5EF4-FFF2-40B4-BE49-F238E27FC236}">
                <a16:creationId xmlns:a16="http://schemas.microsoft.com/office/drawing/2014/main" id="{DB83D0F5-E817-D048-ABE8-6A42DD3073DF}"/>
              </a:ext>
            </a:extLst>
          </p:cNvPr>
          <p:cNvSpPr>
            <a:spLocks noGrp="1"/>
          </p:cNvSpPr>
          <p:nvPr>
            <p:ph idx="1"/>
          </p:nvPr>
        </p:nvSpPr>
        <p:spPr/>
        <p:txBody>
          <a:bodyPr>
            <a:normAutofit fontScale="92500"/>
          </a:bodyPr>
          <a:lstStyle/>
          <a:p>
            <a:pPr eaLnBrk="1" hangingPunct="1"/>
            <a:r>
              <a:rPr lang="en-GB" altLang="en-US" sz="3600" b="1" dirty="0">
                <a:solidFill>
                  <a:srgbClr val="003366"/>
                </a:solidFill>
              </a:rPr>
              <a:t>Strengths</a:t>
            </a:r>
            <a:r>
              <a:rPr lang="en-GB" altLang="en-US" sz="3600" dirty="0"/>
              <a:t> – identifying existing organisational strengths</a:t>
            </a:r>
          </a:p>
          <a:p>
            <a:pPr eaLnBrk="1" hangingPunct="1"/>
            <a:r>
              <a:rPr lang="en-GB" altLang="en-US" sz="3600" b="1" dirty="0">
                <a:solidFill>
                  <a:srgbClr val="003366"/>
                </a:solidFill>
              </a:rPr>
              <a:t>Weaknesses</a:t>
            </a:r>
            <a:r>
              <a:rPr lang="en-GB" altLang="en-US" sz="3600" dirty="0"/>
              <a:t> – identifying existing organisational weaknesses</a:t>
            </a:r>
          </a:p>
          <a:p>
            <a:pPr eaLnBrk="1" hangingPunct="1"/>
            <a:r>
              <a:rPr lang="en-GB" altLang="en-US" sz="3600" b="1" dirty="0">
                <a:solidFill>
                  <a:srgbClr val="003366"/>
                </a:solidFill>
              </a:rPr>
              <a:t>Opportunities</a:t>
            </a:r>
            <a:r>
              <a:rPr lang="en-GB" altLang="en-US" sz="3600" b="1" dirty="0">
                <a:solidFill>
                  <a:schemeClr val="accent2"/>
                </a:solidFill>
              </a:rPr>
              <a:t> </a:t>
            </a:r>
            <a:r>
              <a:rPr lang="en-GB" altLang="en-US" sz="3600" dirty="0"/>
              <a:t>– what market opportunities might there be </a:t>
            </a:r>
            <a:br>
              <a:rPr lang="en-GB" altLang="en-US" sz="3600" dirty="0"/>
            </a:br>
            <a:r>
              <a:rPr lang="en-GB" altLang="en-US" sz="3600" dirty="0"/>
              <a:t>for the organisation to exploit?</a:t>
            </a:r>
          </a:p>
          <a:p>
            <a:pPr eaLnBrk="1" hangingPunct="1"/>
            <a:r>
              <a:rPr lang="en-GB" altLang="en-US" sz="3600" b="1" dirty="0">
                <a:solidFill>
                  <a:srgbClr val="003366"/>
                </a:solidFill>
              </a:rPr>
              <a:t>Threats</a:t>
            </a:r>
            <a:r>
              <a:rPr lang="en-GB" altLang="en-US" sz="3600" dirty="0"/>
              <a:t> – where might the threats </a:t>
            </a:r>
            <a:br>
              <a:rPr lang="en-GB" altLang="en-US" sz="3600" dirty="0"/>
            </a:br>
            <a:r>
              <a:rPr lang="en-GB" altLang="en-US" sz="3600" dirty="0"/>
              <a:t>to the future success come from?</a:t>
            </a:r>
          </a:p>
          <a:p>
            <a:endParaRPr lang="en-GB" dirty="0"/>
          </a:p>
        </p:txBody>
      </p:sp>
    </p:spTree>
    <p:extLst>
      <p:ext uri="{BB962C8B-B14F-4D97-AF65-F5344CB8AC3E}">
        <p14:creationId xmlns:p14="http://schemas.microsoft.com/office/powerpoint/2010/main" val="3330704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9659-82AB-D884-0887-EA36F518C111}"/>
              </a:ext>
            </a:extLst>
          </p:cNvPr>
          <p:cNvSpPr>
            <a:spLocks noGrp="1"/>
          </p:cNvSpPr>
          <p:nvPr>
            <p:ph type="title"/>
          </p:nvPr>
        </p:nvSpPr>
        <p:spPr>
          <a:xfrm>
            <a:off x="2543175" y="-304417"/>
            <a:ext cx="12822186" cy="1970907"/>
          </a:xfrm>
        </p:spPr>
        <p:txBody>
          <a:bodyPr/>
          <a:lstStyle/>
          <a:p>
            <a:r>
              <a:rPr lang="en-GB" b="1" dirty="0"/>
              <a:t>PESTEL (or PESTL or PEST or…)</a:t>
            </a:r>
          </a:p>
        </p:txBody>
      </p:sp>
      <p:sp>
        <p:nvSpPr>
          <p:cNvPr id="3" name="Content Placeholder 2">
            <a:extLst>
              <a:ext uri="{FF2B5EF4-FFF2-40B4-BE49-F238E27FC236}">
                <a16:creationId xmlns:a16="http://schemas.microsoft.com/office/drawing/2014/main" id="{5B150834-0C71-82EC-720E-421ABB0A9255}"/>
              </a:ext>
            </a:extLst>
          </p:cNvPr>
          <p:cNvSpPr>
            <a:spLocks noGrp="1"/>
          </p:cNvSpPr>
          <p:nvPr>
            <p:ph idx="1"/>
          </p:nvPr>
        </p:nvSpPr>
        <p:spPr>
          <a:xfrm>
            <a:off x="838200" y="1002890"/>
            <a:ext cx="10515600" cy="5174073"/>
          </a:xfrm>
        </p:spPr>
        <p:txBody>
          <a:bodyPr>
            <a:normAutofit lnSpcReduction="10000"/>
          </a:bodyPr>
          <a:lstStyle/>
          <a:p>
            <a:pPr eaLnBrk="1" hangingPunct="1"/>
            <a:r>
              <a:rPr lang="en-GB" altLang="en-US" sz="2800" b="1" dirty="0">
                <a:solidFill>
                  <a:srgbClr val="003366"/>
                </a:solidFill>
              </a:rPr>
              <a:t>Political:</a:t>
            </a:r>
            <a:r>
              <a:rPr lang="en-GB" altLang="en-US" sz="2800" dirty="0"/>
              <a:t> local, national and international political developments – how will they affect the organisation and in what way/s?</a:t>
            </a:r>
          </a:p>
          <a:p>
            <a:pPr eaLnBrk="1" hangingPunct="1"/>
            <a:r>
              <a:rPr lang="en-GB" altLang="en-US" sz="2800" b="1" dirty="0">
                <a:solidFill>
                  <a:srgbClr val="003366"/>
                </a:solidFill>
              </a:rPr>
              <a:t>Economic:</a:t>
            </a:r>
            <a:r>
              <a:rPr lang="en-GB" altLang="en-US" sz="2800" dirty="0"/>
              <a:t> what are the main economic issues – both nationally and internationally – that might affect the organisation?</a:t>
            </a:r>
          </a:p>
          <a:p>
            <a:pPr eaLnBrk="1" hangingPunct="1"/>
            <a:r>
              <a:rPr lang="en-GB" altLang="en-US" sz="2800" b="1" dirty="0">
                <a:solidFill>
                  <a:srgbClr val="003366"/>
                </a:solidFill>
              </a:rPr>
              <a:t>Social:</a:t>
            </a:r>
            <a:r>
              <a:rPr lang="en-GB" altLang="en-US" sz="2800" dirty="0"/>
              <a:t> what are the developing social trends that may impact on how the organisation operates and what will they mean for future planning?</a:t>
            </a:r>
          </a:p>
          <a:p>
            <a:pPr eaLnBrk="1" hangingPunct="1"/>
            <a:r>
              <a:rPr lang="en-GB" altLang="en-US" sz="2800" b="1" dirty="0">
                <a:solidFill>
                  <a:srgbClr val="003366"/>
                </a:solidFill>
              </a:rPr>
              <a:t>Technological:</a:t>
            </a:r>
            <a:r>
              <a:rPr lang="en-GB" altLang="en-US" sz="2800" dirty="0"/>
              <a:t> changing technology can impact on competitive advantage very quickly!</a:t>
            </a:r>
          </a:p>
          <a:p>
            <a:pPr eaLnBrk="1" hangingPunct="1"/>
            <a:r>
              <a:rPr lang="en-GB" altLang="en-US" sz="2800" b="1" dirty="0">
                <a:solidFill>
                  <a:srgbClr val="002060"/>
                </a:solidFill>
              </a:rPr>
              <a:t>Environmental: </a:t>
            </a:r>
            <a:r>
              <a:rPr lang="en-GB" altLang="en-US" sz="2800" dirty="0"/>
              <a:t>Campaign impacts, changes in consumer preferences etc.</a:t>
            </a:r>
          </a:p>
          <a:p>
            <a:r>
              <a:rPr lang="en-GB" b="1" dirty="0">
                <a:solidFill>
                  <a:srgbClr val="002060"/>
                </a:solidFill>
              </a:rPr>
              <a:t>Legal: </a:t>
            </a:r>
            <a:r>
              <a:rPr lang="en-GB" dirty="0"/>
              <a:t>Actual (or planned) Legal and regulatory environments that impact on your business</a:t>
            </a:r>
          </a:p>
        </p:txBody>
      </p:sp>
    </p:spTree>
    <p:extLst>
      <p:ext uri="{BB962C8B-B14F-4D97-AF65-F5344CB8AC3E}">
        <p14:creationId xmlns:p14="http://schemas.microsoft.com/office/powerpoint/2010/main" val="2223979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6720-C562-55B4-A173-F377413C1284}"/>
              </a:ext>
            </a:extLst>
          </p:cNvPr>
          <p:cNvSpPr>
            <a:spLocks noGrp="1"/>
          </p:cNvSpPr>
          <p:nvPr>
            <p:ph type="title"/>
          </p:nvPr>
        </p:nvSpPr>
        <p:spPr/>
        <p:txBody>
          <a:bodyPr/>
          <a:lstStyle/>
          <a:p>
            <a:r>
              <a:rPr lang="en-GB" altLang="en-US" b="1" dirty="0"/>
              <a:t>PESTEL Example Chocolate:</a:t>
            </a:r>
            <a:br>
              <a:rPr lang="en-GB" altLang="en-US" dirty="0"/>
            </a:br>
            <a:endParaRPr lang="en-GB" dirty="0"/>
          </a:p>
        </p:txBody>
      </p:sp>
      <p:sp>
        <p:nvSpPr>
          <p:cNvPr id="3" name="Content Placeholder 2">
            <a:extLst>
              <a:ext uri="{FF2B5EF4-FFF2-40B4-BE49-F238E27FC236}">
                <a16:creationId xmlns:a16="http://schemas.microsoft.com/office/drawing/2014/main" id="{03858081-B5E6-D321-D601-A21DA709514D}"/>
              </a:ext>
            </a:extLst>
          </p:cNvPr>
          <p:cNvSpPr>
            <a:spLocks noGrp="1"/>
          </p:cNvSpPr>
          <p:nvPr>
            <p:ph idx="1"/>
          </p:nvPr>
        </p:nvSpPr>
        <p:spPr>
          <a:xfrm>
            <a:off x="838200" y="1278294"/>
            <a:ext cx="10515600" cy="4898669"/>
          </a:xfrm>
        </p:spPr>
        <p:txBody>
          <a:bodyPr>
            <a:normAutofit lnSpcReduction="10000"/>
          </a:bodyPr>
          <a:lstStyle/>
          <a:p>
            <a:pPr eaLnBrk="1" hangingPunct="1">
              <a:lnSpc>
                <a:spcPct val="90000"/>
              </a:lnSpc>
            </a:pPr>
            <a:r>
              <a:rPr lang="en-GB" altLang="en-US" sz="2800" dirty="0"/>
              <a:t>Growth of China and India as manufacturing centres</a:t>
            </a:r>
          </a:p>
          <a:p>
            <a:pPr eaLnBrk="1" hangingPunct="1">
              <a:lnSpc>
                <a:spcPct val="90000"/>
              </a:lnSpc>
            </a:pPr>
            <a:r>
              <a:rPr lang="en-GB" altLang="en-US" sz="2800" dirty="0"/>
              <a:t>Concern over treatment of workers and the environment in less developed countries who may be suppliers</a:t>
            </a:r>
          </a:p>
          <a:p>
            <a:pPr eaLnBrk="1" hangingPunct="1">
              <a:lnSpc>
                <a:spcPct val="90000"/>
              </a:lnSpc>
            </a:pPr>
            <a:r>
              <a:rPr lang="en-GB" altLang="en-US" sz="2800" dirty="0"/>
              <a:t>The future direction of the interest rate, consumer spending, etc.</a:t>
            </a:r>
          </a:p>
          <a:p>
            <a:pPr eaLnBrk="1" hangingPunct="1">
              <a:lnSpc>
                <a:spcPct val="90000"/>
              </a:lnSpc>
            </a:pPr>
            <a:r>
              <a:rPr lang="en-GB" altLang="en-US" sz="2800" dirty="0"/>
              <a:t>The changing age structure of the population</a:t>
            </a:r>
          </a:p>
          <a:p>
            <a:pPr eaLnBrk="1" hangingPunct="1">
              <a:lnSpc>
                <a:spcPct val="90000"/>
              </a:lnSpc>
            </a:pPr>
            <a:r>
              <a:rPr lang="en-GB" altLang="en-US" sz="2800" dirty="0"/>
              <a:t>The popularity of ‘fads’ like the Atkins Diet</a:t>
            </a:r>
          </a:p>
          <a:p>
            <a:pPr eaLnBrk="1" hangingPunct="1">
              <a:lnSpc>
                <a:spcPct val="90000"/>
              </a:lnSpc>
            </a:pPr>
            <a:r>
              <a:rPr lang="en-GB" altLang="en-US" sz="2800" dirty="0"/>
              <a:t>The move towards greater political regulation of business</a:t>
            </a:r>
          </a:p>
          <a:p>
            <a:pPr eaLnBrk="1" hangingPunct="1">
              <a:lnSpc>
                <a:spcPct val="90000"/>
              </a:lnSpc>
            </a:pPr>
            <a:r>
              <a:rPr lang="en-GB" altLang="en-US" sz="2800" dirty="0"/>
              <a:t>The effect of more bureaucracy in the labour market</a:t>
            </a:r>
          </a:p>
          <a:p>
            <a:pPr eaLnBrk="1" hangingPunct="1">
              <a:lnSpc>
                <a:spcPct val="90000"/>
              </a:lnSpc>
            </a:pPr>
            <a:r>
              <a:rPr lang="en-GB" altLang="en-US" dirty="0"/>
              <a:t>Healthy eating</a:t>
            </a:r>
          </a:p>
          <a:p>
            <a:pPr eaLnBrk="1" hangingPunct="1">
              <a:lnSpc>
                <a:spcPct val="90000"/>
              </a:lnSpc>
            </a:pPr>
            <a:r>
              <a:rPr lang="en-GB" altLang="en-US" sz="2800" dirty="0"/>
              <a:t>Religious or cultural sensitivity e.g. Halal, Veganism, local flavours etc.</a:t>
            </a:r>
          </a:p>
          <a:p>
            <a:endParaRPr lang="en-GB" dirty="0"/>
          </a:p>
        </p:txBody>
      </p:sp>
    </p:spTree>
    <p:extLst>
      <p:ext uri="{BB962C8B-B14F-4D97-AF65-F5344CB8AC3E}">
        <p14:creationId xmlns:p14="http://schemas.microsoft.com/office/powerpoint/2010/main" val="3400563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AB78-A043-E358-FEB4-A42D4D46B883}"/>
              </a:ext>
            </a:extLst>
          </p:cNvPr>
          <p:cNvSpPr>
            <a:spLocks noGrp="1"/>
          </p:cNvSpPr>
          <p:nvPr>
            <p:ph type="title"/>
          </p:nvPr>
        </p:nvSpPr>
        <p:spPr/>
        <p:txBody>
          <a:bodyPr>
            <a:normAutofit fontScale="90000"/>
          </a:bodyPr>
          <a:lstStyle/>
          <a:p>
            <a:pPr>
              <a:lnSpc>
                <a:spcPct val="107000"/>
              </a:lnSpc>
              <a:spcAft>
                <a:spcPts val="800"/>
              </a:spcAft>
            </a:pPr>
            <a:r>
              <a:rPr lang="en-GB" sz="180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https://businesstrainingexperts.com/eleven-signs-your-organization-has-ineffective-leaders/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Ineffective 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eleven signs of an ineffective leader">
            <a:extLst>
              <a:ext uri="{FF2B5EF4-FFF2-40B4-BE49-F238E27FC236}">
                <a16:creationId xmlns:a16="http://schemas.microsoft.com/office/drawing/2014/main" id="{2B152EAE-202C-F197-88CA-7F1879F2188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1886" y="1175657"/>
            <a:ext cx="10618235" cy="5570376"/>
          </a:xfrm>
          <a:prstGeom prst="rect">
            <a:avLst/>
          </a:prstGeom>
          <a:noFill/>
          <a:ln>
            <a:noFill/>
          </a:ln>
        </p:spPr>
      </p:pic>
    </p:spTree>
    <p:extLst>
      <p:ext uri="{BB962C8B-B14F-4D97-AF65-F5344CB8AC3E}">
        <p14:creationId xmlns:p14="http://schemas.microsoft.com/office/powerpoint/2010/main" val="1120195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296E-05C4-E40F-AC5F-7B45A2F12412}"/>
              </a:ext>
            </a:extLst>
          </p:cNvPr>
          <p:cNvSpPr>
            <a:spLocks noGrp="1"/>
          </p:cNvSpPr>
          <p:nvPr>
            <p:ph type="title"/>
          </p:nvPr>
        </p:nvSpPr>
        <p:spPr>
          <a:xfrm>
            <a:off x="838200" y="-475861"/>
            <a:ext cx="10515600" cy="2166549"/>
          </a:xfrm>
        </p:spPr>
        <p:txBody>
          <a:bodyPr/>
          <a:lstStyle/>
          <a:p>
            <a:r>
              <a:rPr lang="en-GB" b="1" dirty="0"/>
              <a:t>The end</a:t>
            </a:r>
          </a:p>
        </p:txBody>
      </p:sp>
      <p:sp>
        <p:nvSpPr>
          <p:cNvPr id="3" name="Content Placeholder 2">
            <a:extLst>
              <a:ext uri="{FF2B5EF4-FFF2-40B4-BE49-F238E27FC236}">
                <a16:creationId xmlns:a16="http://schemas.microsoft.com/office/drawing/2014/main" id="{65C2829E-652B-5E5B-28F0-80C738717AD3}"/>
              </a:ext>
            </a:extLst>
          </p:cNvPr>
          <p:cNvSpPr>
            <a:spLocks noGrp="1"/>
          </p:cNvSpPr>
          <p:nvPr>
            <p:ph idx="1"/>
          </p:nvPr>
        </p:nvSpPr>
        <p:spPr>
          <a:xfrm>
            <a:off x="838200" y="1138335"/>
            <a:ext cx="10515600" cy="5038628"/>
          </a:xfrm>
        </p:spPr>
        <p:txBody>
          <a:bodyPr>
            <a:normAutofit fontScale="92500" lnSpcReduction="20000"/>
          </a:bodyPr>
          <a:lstStyle/>
          <a:p>
            <a:pPr marL="0" indent="0">
              <a:buNone/>
            </a:pPr>
            <a:r>
              <a:rPr lang="en-GB" sz="3600" dirty="0"/>
              <a:t>In the next session I will revisit the tools of analysis</a:t>
            </a:r>
          </a:p>
          <a:p>
            <a:pPr marL="0" indent="0">
              <a:buNone/>
            </a:pPr>
            <a:endParaRPr lang="en-GB" sz="3600" dirty="0"/>
          </a:p>
          <a:p>
            <a:r>
              <a:rPr lang="en-GB" sz="3600" dirty="0"/>
              <a:t>SWOT and PEST</a:t>
            </a:r>
          </a:p>
          <a:p>
            <a:r>
              <a:rPr lang="en-GB" sz="3600" dirty="0"/>
              <a:t>Porter’s 5 Forces</a:t>
            </a:r>
          </a:p>
          <a:p>
            <a:r>
              <a:rPr lang="en-GB" sz="3600" dirty="0"/>
              <a:t>Ansoff’s Matrix</a:t>
            </a:r>
          </a:p>
          <a:p>
            <a:r>
              <a:rPr lang="en-GB" sz="3600" dirty="0"/>
              <a:t>Boston Consulting Group (BCG)</a:t>
            </a:r>
          </a:p>
          <a:p>
            <a:r>
              <a:rPr lang="en-GB" sz="3600" dirty="0"/>
              <a:t>Product Life Cycle (PLC)</a:t>
            </a:r>
          </a:p>
          <a:p>
            <a:endParaRPr lang="en-GB" sz="3600" dirty="0"/>
          </a:p>
          <a:p>
            <a:pPr marL="0" indent="0">
              <a:buNone/>
            </a:pPr>
            <a:r>
              <a:rPr lang="en-GB" sz="3600" b="1" i="1" dirty="0">
                <a:solidFill>
                  <a:srgbClr val="FF0000"/>
                </a:solidFill>
              </a:rPr>
              <a:t>Do you have any suggestions for things that you would like me to cover?</a:t>
            </a:r>
          </a:p>
        </p:txBody>
      </p:sp>
    </p:spTree>
    <p:extLst>
      <p:ext uri="{BB962C8B-B14F-4D97-AF65-F5344CB8AC3E}">
        <p14:creationId xmlns:p14="http://schemas.microsoft.com/office/powerpoint/2010/main" val="2660498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02A5-21DE-5963-1590-F5E7CCB804BB}"/>
              </a:ext>
            </a:extLst>
          </p:cNvPr>
          <p:cNvSpPr>
            <a:spLocks noGrp="1"/>
          </p:cNvSpPr>
          <p:nvPr>
            <p:ph type="title"/>
          </p:nvPr>
        </p:nvSpPr>
        <p:spPr>
          <a:xfrm>
            <a:off x="838200" y="1091682"/>
            <a:ext cx="10515600" cy="599006"/>
          </a:xfrm>
        </p:spPr>
        <p:txBody>
          <a:bodyPr>
            <a:normAutofit fontScale="90000"/>
          </a:bodyPr>
          <a:lstStyle/>
          <a:p>
            <a:r>
              <a:rPr lang="en-GB" sz="3100" b="1" dirty="0">
                <a:latin typeface="Arial" panose="020B0604020202020204" pitchFamily="34" charset="0"/>
                <a:cs typeface="Arial" panose="020B0604020202020204" pitchFamily="34" charset="0"/>
              </a:rPr>
              <a:t>For next time: Please watch</a:t>
            </a:r>
            <a:br>
              <a:rPr lang="en-GB" sz="3100" dirty="0"/>
            </a:br>
            <a:r>
              <a:rPr lang="en-GB" sz="1800" dirty="0">
                <a:hlinkClick r:id="rId2"/>
              </a:rPr>
              <a:t>https://sloanreview.mit.edu/video/digital-transformation-after-the-pandemic/</a:t>
            </a:r>
            <a:br>
              <a:rPr lang="en-GB" sz="1800" dirty="0"/>
            </a:br>
            <a:r>
              <a:rPr lang="en-GB" sz="1800" dirty="0">
                <a:hlinkClick r:id="rId3"/>
              </a:rPr>
              <a:t>https://youtu.be/lavD-FgpRVk</a:t>
            </a:r>
            <a:br>
              <a:rPr lang="en-GB" sz="1800" dirty="0"/>
            </a:br>
            <a:br>
              <a:rPr lang="en-GB" dirty="0"/>
            </a:br>
            <a:endParaRPr lang="en-GB" dirty="0"/>
          </a:p>
        </p:txBody>
      </p:sp>
      <p:sp>
        <p:nvSpPr>
          <p:cNvPr id="3" name="Content Placeholder 2">
            <a:extLst>
              <a:ext uri="{FF2B5EF4-FFF2-40B4-BE49-F238E27FC236}">
                <a16:creationId xmlns:a16="http://schemas.microsoft.com/office/drawing/2014/main" id="{BFF0A28E-D389-8C24-1470-DEDE5413B2AF}"/>
              </a:ext>
            </a:extLst>
          </p:cNvPr>
          <p:cNvSpPr>
            <a:spLocks noGrp="1"/>
          </p:cNvSpPr>
          <p:nvPr>
            <p:ph idx="1"/>
          </p:nvPr>
        </p:nvSpPr>
        <p:spPr>
          <a:xfrm>
            <a:off x="634481" y="1391184"/>
            <a:ext cx="11234057" cy="5466815"/>
          </a:xfrm>
        </p:spPr>
        <p:txBody>
          <a:bodyPr>
            <a:normAutofit fontScale="47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Organizations should challenge their pre-pandemic assumptions about conducting business digitally.</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Related Reading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 Bonnet and G. </a:t>
            </a:r>
            <a:r>
              <a:rPr kumimoji="0" lang="en-US" altLang="en-US" sz="3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MIT Sloan Management Review</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Nov. 19,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The COVID-19 pandemic has forced organizations to transform themselves almost overnight and overturned long-held assumptions about how we work, where we work, and the tools we use to get work done. How do we ensure that we capture the best of what we’ve learned and keep the digital momentum going in the post-COVID-19 world?</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Please join MIT Sloan School senior lecturer George </a:t>
            </a:r>
            <a:r>
              <a:rPr kumimoji="0" lang="en-US" altLang="en-US" sz="3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coauthor of the </a:t>
            </a:r>
            <a:r>
              <a:rPr kumimoji="0" lang="en-US" altLang="en-US" sz="3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MIT SMR</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article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as he discusses his research into what digital transformation means now and offers examples and guidance for leading in the new landscape.</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3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In this webinar, you’ll learn: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the spoils of the new world will go to those who are able to leave behind their pre-COVID-19 assumptions.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What has changed about companies’ efforts to transform business models and digital platforms.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customer experience, operations, and employee experience are crucial to digital evolution.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leadership matters even more 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to frame your approach to digital mastery during an era of continuous technology innovation.</a:t>
            </a:r>
          </a:p>
          <a:p>
            <a:pPr marL="0" indent="0">
              <a:buNone/>
            </a:pPr>
            <a:endParaRPr lang="en-GB" dirty="0"/>
          </a:p>
        </p:txBody>
      </p:sp>
    </p:spTree>
    <p:extLst>
      <p:ext uri="{BB962C8B-B14F-4D97-AF65-F5344CB8AC3E}">
        <p14:creationId xmlns:p14="http://schemas.microsoft.com/office/powerpoint/2010/main" val="2374840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19898-C3A8-9474-6904-56BE4F21ED0C}"/>
              </a:ext>
            </a:extLst>
          </p:cNvPr>
          <p:cNvSpPr>
            <a:spLocks noGrp="1"/>
          </p:cNvSpPr>
          <p:nvPr>
            <p:ph type="title"/>
          </p:nvPr>
        </p:nvSpPr>
        <p:spPr/>
        <p:txBody>
          <a:bodyPr>
            <a:normAutofit fontScale="90000"/>
          </a:bodyPr>
          <a:lstStyle/>
          <a:p>
            <a:r>
              <a:rPr lang="en-GB" b="1" dirty="0"/>
              <a:t>Past student reports were issued for information. </a:t>
            </a:r>
            <a:r>
              <a:rPr lang="en-GB" b="1" dirty="0">
                <a:solidFill>
                  <a:srgbClr val="FF0000"/>
                </a:solidFill>
              </a:rPr>
              <a:t>What did you think of the reading exercise?</a:t>
            </a:r>
          </a:p>
        </p:txBody>
      </p:sp>
      <p:sp>
        <p:nvSpPr>
          <p:cNvPr id="3" name="Content Placeholder 2">
            <a:extLst>
              <a:ext uri="{FF2B5EF4-FFF2-40B4-BE49-F238E27FC236}">
                <a16:creationId xmlns:a16="http://schemas.microsoft.com/office/drawing/2014/main" id="{FCA91331-009C-C14D-9479-11E02DE4D88D}"/>
              </a:ext>
            </a:extLst>
          </p:cNvPr>
          <p:cNvSpPr>
            <a:spLocks noGrp="1"/>
          </p:cNvSpPr>
          <p:nvPr>
            <p:ph idx="1"/>
          </p:nvPr>
        </p:nvSpPr>
        <p:spPr>
          <a:xfrm>
            <a:off x="838200" y="1825625"/>
            <a:ext cx="10515600" cy="4780448"/>
          </a:xfrm>
        </p:spPr>
        <p:txBody>
          <a:bodyPr>
            <a:normAutofit fontScale="92500" lnSpcReduction="20000"/>
          </a:bodyPr>
          <a:lstStyle/>
          <a:p>
            <a:r>
              <a:rPr lang="en-GB" sz="4000" dirty="0"/>
              <a:t>Content? Grades go to analysis and evaluation, NOT description. How many tools did they use?</a:t>
            </a:r>
          </a:p>
          <a:p>
            <a:r>
              <a:rPr lang="en-GB" sz="4000" dirty="0"/>
              <a:t>Style?</a:t>
            </a:r>
          </a:p>
          <a:p>
            <a:r>
              <a:rPr lang="en-GB" sz="4000" dirty="0"/>
              <a:t>Referencing? UWTSD asks you to use Harvard referencing systems.</a:t>
            </a:r>
          </a:p>
          <a:p>
            <a:r>
              <a:rPr lang="en-GB" sz="4000" dirty="0"/>
              <a:t>Length of reports? The same word target as your report.</a:t>
            </a:r>
          </a:p>
          <a:p>
            <a:r>
              <a:rPr lang="en-GB" sz="4000" dirty="0"/>
              <a:t>Description v Analysis?</a:t>
            </a:r>
          </a:p>
          <a:p>
            <a:r>
              <a:rPr lang="en-GB" sz="4000" dirty="0"/>
              <a:t>Relevance?</a:t>
            </a:r>
          </a:p>
        </p:txBody>
      </p:sp>
    </p:spTree>
    <p:extLst>
      <p:ext uri="{BB962C8B-B14F-4D97-AF65-F5344CB8AC3E}">
        <p14:creationId xmlns:p14="http://schemas.microsoft.com/office/powerpoint/2010/main" val="1763217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1E343-F241-45EF-82EC-BC586146EBFD}"/>
              </a:ext>
            </a:extLst>
          </p:cNvPr>
          <p:cNvSpPr>
            <a:spLocks noGrp="1"/>
          </p:cNvSpPr>
          <p:nvPr>
            <p:ph type="title"/>
          </p:nvPr>
        </p:nvSpPr>
        <p:spPr>
          <a:xfrm>
            <a:off x="4965430" y="102638"/>
            <a:ext cx="6586491" cy="923730"/>
          </a:xfrm>
        </p:spPr>
        <p:txBody>
          <a:bodyPr anchor="b">
            <a:normAutofit/>
          </a:bodyPr>
          <a:lstStyle/>
          <a:p>
            <a:r>
              <a:rPr lang="en-GB" dirty="0"/>
              <a:t>What is strategy ?</a:t>
            </a:r>
          </a:p>
        </p:txBody>
      </p:sp>
      <p:sp>
        <p:nvSpPr>
          <p:cNvPr id="3" name="Content Placeholder 2">
            <a:extLst>
              <a:ext uri="{FF2B5EF4-FFF2-40B4-BE49-F238E27FC236}">
                <a16:creationId xmlns:a16="http://schemas.microsoft.com/office/drawing/2014/main" id="{F1D70780-9379-4286-A910-469FF6603FB2}"/>
              </a:ext>
            </a:extLst>
          </p:cNvPr>
          <p:cNvSpPr>
            <a:spLocks noGrp="1"/>
          </p:cNvSpPr>
          <p:nvPr>
            <p:ph idx="1"/>
          </p:nvPr>
        </p:nvSpPr>
        <p:spPr>
          <a:xfrm>
            <a:off x="3657600" y="1380932"/>
            <a:ext cx="7894321" cy="5374430"/>
          </a:xfrm>
        </p:spPr>
        <p:txBody>
          <a:bodyPr>
            <a:normAutofit/>
          </a:bodyPr>
          <a:lstStyle/>
          <a:p>
            <a:pPr marL="0" indent="0">
              <a:buNone/>
            </a:pPr>
            <a:r>
              <a:rPr lang="en-US" altLang="en-US" sz="2400" dirty="0">
                <a:latin typeface="Arial" panose="020B0604020202020204" pitchFamily="34" charset="0"/>
                <a:cs typeface="Arial" panose="020B0604020202020204" pitchFamily="34" charset="0"/>
              </a:rPr>
              <a:t>According to Chandler </a:t>
            </a:r>
            <a:r>
              <a:rPr lang="en-US" altLang="en-US" sz="2400" dirty="0">
                <a:latin typeface="Arial" panose="020B0604020202020204" pitchFamily="34" charset="0"/>
                <a:cs typeface="Arial" panose="020B0604020202020204" pitchFamily="34" charset="0"/>
                <a:sym typeface="Wingdings" panose="05000000000000000000" pitchFamily="2" charset="2"/>
              </a:rPr>
              <a:t>(1962)</a:t>
            </a:r>
            <a:endParaRPr lang="en-US" altLang="en-US" sz="2400" dirty="0">
              <a:latin typeface="Arial" panose="020B0604020202020204" pitchFamily="34" charset="0"/>
              <a:cs typeface="Arial" panose="020B0604020202020204" pitchFamily="34" charset="0"/>
            </a:endParaRPr>
          </a:p>
          <a:p>
            <a:r>
              <a:rPr lang="en-US" altLang="en-US" sz="2400" b="1" i="1" dirty="0">
                <a:latin typeface="Arial" panose="020B0604020202020204" pitchFamily="34" charset="0"/>
                <a:cs typeface="Arial" panose="020B0604020202020204" pitchFamily="34" charset="0"/>
              </a:rPr>
              <a:t>Strategy is the determination of the basic long term goals and objectives of an enterprise and the adoption of courses of action and the allocation of resources necessary to achieve those goals </a:t>
            </a:r>
            <a:r>
              <a:rPr lang="en-US" altLang="en-US" sz="2400" dirty="0">
                <a:latin typeface="Arial" panose="020B0604020202020204" pitchFamily="34" charset="0"/>
                <a:cs typeface="Arial" panose="020B0604020202020204" pitchFamily="34" charset="0"/>
              </a:rPr>
              <a:t>…. </a:t>
            </a:r>
          </a:p>
          <a:p>
            <a:r>
              <a:rPr lang="en-US" altLang="en-US" sz="2400" b="1" dirty="0">
                <a:latin typeface="Arial" panose="020B0604020202020204" pitchFamily="34" charset="0"/>
                <a:cs typeface="Arial" panose="020B0604020202020204" pitchFamily="34" charset="0"/>
              </a:rPr>
              <a:t>Strategy is supposed to lead an </a:t>
            </a:r>
            <a:r>
              <a:rPr lang="en-US" altLang="en-US" sz="2400" b="1" dirty="0" err="1">
                <a:latin typeface="Arial" panose="020B0604020202020204" pitchFamily="34" charset="0"/>
                <a:cs typeface="Arial" panose="020B0604020202020204" pitchFamily="34" charset="0"/>
              </a:rPr>
              <a:t>organisation</a:t>
            </a:r>
            <a:r>
              <a:rPr lang="en-US" altLang="en-US" sz="2400" b="1" dirty="0">
                <a:latin typeface="Arial" panose="020B0604020202020204" pitchFamily="34" charset="0"/>
                <a:cs typeface="Arial" panose="020B0604020202020204" pitchFamily="34" charset="0"/>
              </a:rPr>
              <a:t> through changes and shifts to secure its future growth and sustainable success. </a:t>
            </a:r>
            <a:r>
              <a:rPr lang="en-US" altLang="en-US" sz="2400" dirty="0">
                <a:latin typeface="Arial" panose="020B0604020202020204" pitchFamily="34" charset="0"/>
                <a:cs typeface="Arial" panose="020B0604020202020204" pitchFamily="34" charset="0"/>
              </a:rPr>
              <a:t>Cleggs</a:t>
            </a:r>
            <a:r>
              <a:rPr lang="en-US" altLang="en-US" sz="2400" b="1" dirty="0">
                <a:latin typeface="Arial" panose="020B0604020202020204" pitchFamily="34" charset="0"/>
                <a:cs typeface="Arial" panose="020B0604020202020204" pitchFamily="34" charset="0"/>
              </a:rPr>
              <a:t> </a:t>
            </a:r>
            <a:r>
              <a:rPr lang="en-US" altLang="en-US" sz="2400" dirty="0">
                <a:latin typeface="Arial" panose="020B0604020202020204" pitchFamily="34" charset="0"/>
                <a:cs typeface="Arial" panose="020B0604020202020204" pitchFamily="34" charset="0"/>
              </a:rPr>
              <a:t>(2005)</a:t>
            </a:r>
          </a:p>
          <a:p>
            <a:r>
              <a:rPr lang="en-US" altLang="en-US" sz="2400" b="1" dirty="0">
                <a:latin typeface="Arial" panose="020B0604020202020204" pitchFamily="34" charset="0"/>
                <a:cs typeface="Arial" panose="020B0604020202020204" pitchFamily="34" charset="0"/>
              </a:rPr>
              <a:t>The process of formulating, implementing  of actions derived from a competitive position which is based on distinctive capabilities to have relationship with customers, suppliers, employees etc.  </a:t>
            </a:r>
            <a:r>
              <a:rPr lang="en-US" altLang="en-US" sz="2400" dirty="0">
                <a:latin typeface="Arial" panose="020B0604020202020204" pitchFamily="34" charset="0"/>
                <a:cs typeface="Arial" panose="020B0604020202020204" pitchFamily="34" charset="0"/>
              </a:rPr>
              <a:t>Kay (1993) </a:t>
            </a:r>
          </a:p>
          <a:p>
            <a:pPr marL="0" indent="0">
              <a:buNone/>
            </a:pPr>
            <a:endParaRPr lang="en-US" altLang="en-US" sz="2000" dirty="0">
              <a:latin typeface="Arial" panose="020B0604020202020204" pitchFamily="34" charset="0"/>
              <a:cs typeface="Arial" panose="020B0604020202020204" pitchFamily="34" charset="0"/>
            </a:endParaRPr>
          </a:p>
          <a:p>
            <a:pPr marL="0" indent="0">
              <a:buNone/>
            </a:pPr>
            <a:endParaRPr lang="en-SG" altLang="en-US" sz="2000" dirty="0">
              <a:latin typeface="Arial" panose="020B0604020202020204" pitchFamily="34" charset="0"/>
              <a:cs typeface="Arial" panose="020B0604020202020204" pitchFamily="34" charset="0"/>
            </a:endParaRPr>
          </a:p>
          <a:p>
            <a:pPr marL="0" indent="0">
              <a:buNone/>
            </a:pPr>
            <a:endParaRPr lang="en-GB" sz="2000" dirty="0"/>
          </a:p>
        </p:txBody>
      </p:sp>
      <p:pic>
        <p:nvPicPr>
          <p:cNvPr id="5" name="Picture 4">
            <a:extLst>
              <a:ext uri="{FF2B5EF4-FFF2-40B4-BE49-F238E27FC236}">
                <a16:creationId xmlns:a16="http://schemas.microsoft.com/office/drawing/2014/main" id="{1F59ED28-2E44-4DF7-8ECF-B8469AB885D5}"/>
              </a:ext>
            </a:extLst>
          </p:cNvPr>
          <p:cNvPicPr>
            <a:picLocks noChangeAspect="1"/>
          </p:cNvPicPr>
          <p:nvPr/>
        </p:nvPicPr>
        <p:blipFill rotWithShape="1">
          <a:blip r:embed="rId2"/>
          <a:srcRect l="51344" r="7086"/>
          <a:stretch/>
        </p:blipFill>
        <p:spPr>
          <a:xfrm>
            <a:off x="21" y="10"/>
            <a:ext cx="3377661" cy="6857990"/>
          </a:xfrm>
          <a:prstGeom prst="rect">
            <a:avLst/>
          </a:prstGeom>
          <a:effectLst/>
        </p:spPr>
      </p:pic>
    </p:spTree>
    <p:extLst>
      <p:ext uri="{BB962C8B-B14F-4D97-AF65-F5344CB8AC3E}">
        <p14:creationId xmlns:p14="http://schemas.microsoft.com/office/powerpoint/2010/main" val="3935537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1E75-7B11-DE1A-D9A2-1EB4239A3F3D}"/>
              </a:ext>
            </a:extLst>
          </p:cNvPr>
          <p:cNvSpPr>
            <a:spLocks noGrp="1"/>
          </p:cNvSpPr>
          <p:nvPr>
            <p:ph type="title"/>
          </p:nvPr>
        </p:nvSpPr>
        <p:spPr/>
        <p:txBody>
          <a:bodyPr/>
          <a:lstStyle/>
          <a:p>
            <a:r>
              <a:rPr lang="en-GB" dirty="0"/>
              <a:t>Sources: </a:t>
            </a:r>
          </a:p>
        </p:txBody>
      </p:sp>
      <p:sp>
        <p:nvSpPr>
          <p:cNvPr id="3" name="Content Placeholder 2">
            <a:extLst>
              <a:ext uri="{FF2B5EF4-FFF2-40B4-BE49-F238E27FC236}">
                <a16:creationId xmlns:a16="http://schemas.microsoft.com/office/drawing/2014/main" id="{3B9181C8-B4A3-B2C6-E629-B705F92A268F}"/>
              </a:ext>
            </a:extLst>
          </p:cNvPr>
          <p:cNvSpPr>
            <a:spLocks noGrp="1"/>
          </p:cNvSpPr>
          <p:nvPr>
            <p:ph idx="1"/>
          </p:nvPr>
        </p:nvSpPr>
        <p:spPr/>
        <p:txBody>
          <a:bodyPr/>
          <a:lstStyle/>
          <a:p>
            <a:pPr marL="0" indent="0">
              <a:buNone/>
            </a:pPr>
            <a:endParaRPr lang="en-US" altLang="en-US" sz="2800" dirty="0">
              <a:latin typeface="Arial" panose="020B0604020202020204" pitchFamily="34" charset="0"/>
              <a:cs typeface="Arial" panose="020B0604020202020204" pitchFamily="34" charset="0"/>
            </a:endParaRPr>
          </a:p>
          <a:p>
            <a:pPr marL="0" indent="0">
              <a:lnSpc>
                <a:spcPct val="107000"/>
              </a:lnSpc>
              <a:spcAft>
                <a:spcPts val="800"/>
              </a:spcAft>
              <a:buNone/>
            </a:pPr>
            <a:r>
              <a:rPr lang="en-GB" sz="1800" dirty="0">
                <a:solidFill>
                  <a:srgbClr val="232323"/>
                </a:solidFill>
                <a:effectLst/>
                <a:latin typeface="Arial" panose="020B0604020202020204" pitchFamily="34" charset="0"/>
                <a:ea typeface="Calibri" panose="020F0502020204030204" pitchFamily="34" charset="0"/>
                <a:cs typeface="Times New Roman" panose="02020603050405020304" pitchFamily="18" charset="0"/>
              </a:rPr>
              <a:t>Chandler, A.D. (1962) </a:t>
            </a:r>
            <a:r>
              <a:rPr lang="en-GB" sz="1800" i="1" dirty="0">
                <a:solidFill>
                  <a:srgbClr val="232323"/>
                </a:solidFill>
                <a:effectLst/>
                <a:latin typeface="Arial" panose="020B0604020202020204" pitchFamily="34" charset="0"/>
                <a:ea typeface="Calibri" panose="020F0502020204030204" pitchFamily="34" charset="0"/>
                <a:cs typeface="Times New Roman" panose="02020603050405020304" pitchFamily="18" charset="0"/>
              </a:rPr>
              <a:t>Strategy and Structure: Chapters in the History of American Enterprise</a:t>
            </a:r>
            <a:r>
              <a:rPr lang="en-GB" sz="1800" dirty="0">
                <a:solidFill>
                  <a:srgbClr val="232323"/>
                </a:solidFill>
                <a:effectLst/>
                <a:latin typeface="Arial" panose="020B0604020202020204" pitchFamily="34" charset="0"/>
                <a:ea typeface="Calibri" panose="020F0502020204030204" pitchFamily="34" charset="0"/>
                <a:cs typeface="Times New Roman" panose="02020603050405020304" pitchFamily="18" charset="0"/>
              </a:rPr>
              <a:t>. Boston, MIT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Clegg, S.R., Schweitzer, J. Whittle, A.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Pitelis</a:t>
            </a:r>
            <a:r>
              <a:rPr lang="en-GB" sz="1800" dirty="0">
                <a:effectLst/>
                <a:latin typeface="Arial" panose="020B0604020202020204" pitchFamily="34" charset="0"/>
                <a:ea typeface="Calibri" panose="020F0502020204030204" pitchFamily="34" charset="0"/>
                <a:cs typeface="Times New Roman" panose="02020603050405020304" pitchFamily="18" charset="0"/>
              </a:rPr>
              <a:t>, C. (2019), </a:t>
            </a:r>
            <a:r>
              <a:rPr lang="en-GB" sz="1800" i="1" kern="18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Strategy: Theory and Practice</a:t>
            </a:r>
            <a:r>
              <a:rPr lang="en-GB" sz="1800" kern="18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London,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spcBef>
                <a:spcPts val="1000"/>
              </a:spcBef>
              <a:buNone/>
            </a:pPr>
            <a:r>
              <a:rPr lang="en-US" sz="1800" kern="1200" dirty="0">
                <a:solidFill>
                  <a:srgbClr val="000000"/>
                </a:solidFill>
                <a:effectLst/>
                <a:latin typeface="Arial" panose="020B0604020202020204" pitchFamily="34" charset="0"/>
                <a:ea typeface="Times New Roman" panose="02020603050405020304" pitchFamily="18" charset="0"/>
              </a:rPr>
              <a:t>Kay, J. (1993) </a:t>
            </a:r>
            <a:r>
              <a:rPr lang="en-GB" sz="1800" kern="1200" dirty="0">
                <a:solidFill>
                  <a:srgbClr val="1C1D1E"/>
                </a:solidFill>
                <a:effectLst/>
                <a:latin typeface="Arial" panose="020B0604020202020204" pitchFamily="34" charset="0"/>
                <a:ea typeface="Times New Roman" panose="02020603050405020304" pitchFamily="18" charset="0"/>
              </a:rPr>
              <a:t>The Structure of Strategy,</a:t>
            </a:r>
            <a:r>
              <a:rPr lang="en-US" sz="1800" kern="1200" dirty="0">
                <a:solidFill>
                  <a:srgbClr val="000000"/>
                </a:solidFill>
                <a:effectLst/>
                <a:latin typeface="Arial" panose="020B0604020202020204" pitchFamily="34" charset="0"/>
                <a:ea typeface="Times New Roman" panose="02020603050405020304" pitchFamily="18" charset="0"/>
              </a:rPr>
              <a:t> Business Strategy Review, 4, 2, pp.17-37.</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463792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FA59-B465-530C-3AB3-AFC1C818C40F}"/>
              </a:ext>
            </a:extLst>
          </p:cNvPr>
          <p:cNvSpPr>
            <a:spLocks noGrp="1"/>
          </p:cNvSpPr>
          <p:nvPr>
            <p:ph type="title"/>
          </p:nvPr>
        </p:nvSpPr>
        <p:spPr/>
        <p:txBody>
          <a:bodyPr>
            <a:normAutofit/>
          </a:bodyPr>
          <a:lstStyle/>
          <a:p>
            <a:r>
              <a:rPr lang="en-GB" dirty="0"/>
              <a:t>How to approach the analysis of strategy task? </a:t>
            </a:r>
          </a:p>
        </p:txBody>
      </p:sp>
      <p:sp>
        <p:nvSpPr>
          <p:cNvPr id="3" name="Content Placeholder 2">
            <a:extLst>
              <a:ext uri="{FF2B5EF4-FFF2-40B4-BE49-F238E27FC236}">
                <a16:creationId xmlns:a16="http://schemas.microsoft.com/office/drawing/2014/main" id="{8FBDF4FE-6CBD-106E-FDC7-5FA29C6FB448}"/>
              </a:ext>
            </a:extLst>
          </p:cNvPr>
          <p:cNvSpPr>
            <a:spLocks noGrp="1"/>
          </p:cNvSpPr>
          <p:nvPr>
            <p:ph idx="1"/>
          </p:nvPr>
        </p:nvSpPr>
        <p:spPr>
          <a:xfrm>
            <a:off x="326571" y="1825625"/>
            <a:ext cx="11457992" cy="4584506"/>
          </a:xfrm>
        </p:spPr>
        <p:txBody>
          <a:bodyPr>
            <a:normAutofit/>
          </a:bodyPr>
          <a:lstStyle/>
          <a:p>
            <a:pPr marL="342900" lvl="0" indent="-342900" algn="just">
              <a:lnSpc>
                <a:spcPct val="107000"/>
              </a:lnSpc>
              <a:spcBef>
                <a:spcPts val="750"/>
              </a:spcBef>
              <a:spcAft>
                <a:spcPts val="750"/>
              </a:spcAft>
              <a:buFont typeface="Symbol" panose="05050102010706020507" pitchFamily="18" charset="2"/>
              <a:buChar char=""/>
            </a:pPr>
            <a:r>
              <a:rPr lang="en-GB" sz="2400" b="1" kern="1800" dirty="0">
                <a:effectLst/>
                <a:latin typeface="Arial" panose="020B0604020202020204" pitchFamily="34" charset="0"/>
                <a:ea typeface="Times New Roman" panose="02020603050405020304" pitchFamily="18" charset="0"/>
                <a:cs typeface="Arial" panose="020B0604020202020204" pitchFamily="34" charset="0"/>
              </a:rPr>
              <a:t>External and internal analysis (SLEPT , BCG, PLC, Value Chains etc.)</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750"/>
              </a:spcBef>
              <a:spcAft>
                <a:spcPts val="750"/>
              </a:spcAft>
              <a:buFont typeface="Symbol" panose="05050102010706020507" pitchFamily="18" charset="2"/>
              <a:buChar char=""/>
            </a:pPr>
            <a:r>
              <a:rPr lang="en-GB" sz="2400" b="1" kern="1800" dirty="0">
                <a:effectLst/>
                <a:latin typeface="Arial" panose="020B0604020202020204" pitchFamily="34" charset="0"/>
                <a:ea typeface="Times New Roman" panose="02020603050405020304" pitchFamily="18" charset="0"/>
                <a:cs typeface="Arial" panose="020B0604020202020204" pitchFamily="34" charset="0"/>
              </a:rPr>
              <a:t>Evaluate Mission &amp; Objectives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750"/>
              </a:spcBef>
              <a:spcAft>
                <a:spcPts val="750"/>
              </a:spcAft>
              <a:buFont typeface="Symbol" panose="05050102010706020507" pitchFamily="18" charset="2"/>
              <a:buChar char=""/>
            </a:pPr>
            <a:r>
              <a:rPr lang="en-GB" sz="2400" b="1" kern="1800" dirty="0">
                <a:effectLst/>
                <a:latin typeface="Arial" panose="020B0604020202020204" pitchFamily="34" charset="0"/>
                <a:ea typeface="Times New Roman" panose="02020603050405020304" pitchFamily="18" charset="0"/>
                <a:cs typeface="Arial" panose="020B0604020202020204" pitchFamily="34" charset="0"/>
              </a:rPr>
              <a:t>Analyse positional status (SWOT or Gap analysis)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750"/>
              </a:spcBef>
              <a:spcAft>
                <a:spcPts val="750"/>
              </a:spcAft>
              <a:buFont typeface="Symbol" panose="05050102010706020507" pitchFamily="18" charset="2"/>
              <a:buChar char=""/>
            </a:pPr>
            <a:r>
              <a:rPr lang="en-GB" sz="2400" b="1" kern="1800" dirty="0">
                <a:effectLst/>
                <a:latin typeface="Arial" panose="020B0604020202020204" pitchFamily="34" charset="0"/>
                <a:ea typeface="Times New Roman" panose="02020603050405020304" pitchFamily="18" charset="0"/>
                <a:cs typeface="Arial" panose="020B0604020202020204" pitchFamily="34" charset="0"/>
              </a:rPr>
              <a:t>Formulate strategy (BCG, Ansoff etc.)</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750"/>
              </a:spcBef>
              <a:spcAft>
                <a:spcPts val="750"/>
              </a:spcAft>
              <a:buFont typeface="Symbol" panose="05050102010706020507" pitchFamily="18" charset="2"/>
              <a:buChar char=""/>
            </a:pPr>
            <a:r>
              <a:rPr lang="en-GB" sz="2400" b="1" kern="1800" dirty="0">
                <a:effectLst/>
                <a:latin typeface="Arial" panose="020B0604020202020204" pitchFamily="34" charset="0"/>
                <a:ea typeface="Times New Roman" panose="02020603050405020304" pitchFamily="18" charset="0"/>
                <a:cs typeface="Arial" panose="020B0604020202020204" pitchFamily="34" charset="0"/>
              </a:rPr>
              <a:t>Decide details which will achieve your objectives, growth, profit, survival, lifestyle???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7000"/>
              </a:lnSpc>
              <a:spcBef>
                <a:spcPts val="750"/>
              </a:spcBef>
              <a:spcAft>
                <a:spcPts val="750"/>
              </a:spcAft>
              <a:buNone/>
            </a:pPr>
            <a:r>
              <a:rPr lang="en-GB" sz="2100" dirty="0">
                <a:latin typeface="Arial" panose="020B0604020202020204" pitchFamily="34" charset="0"/>
                <a:cs typeface="Arial" panose="020B0604020202020204" pitchFamily="34" charset="0"/>
              </a:rPr>
              <a:t>This is one format for the main body of your report. </a:t>
            </a:r>
            <a:r>
              <a:rPr lang="en-GB" sz="2100" kern="1800" dirty="0">
                <a:effectLst/>
                <a:latin typeface="Arial" panose="020B0604020202020204" pitchFamily="34" charset="0"/>
                <a:ea typeface="Times New Roman" panose="02020603050405020304" pitchFamily="18" charset="0"/>
                <a:cs typeface="Arial" panose="020B0604020202020204" pitchFamily="34" charset="0"/>
              </a:rPr>
              <a:t>You do not have to use all the tools. However you must apply them to your case, rather than simply throw in generic descriptions.</a:t>
            </a:r>
            <a:endParaRPr lang="en-GB" sz="2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012905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8B2D5-4108-36AE-21FC-C62588B6A898}"/>
              </a:ext>
            </a:extLst>
          </p:cNvPr>
          <p:cNvSpPr>
            <a:spLocks noGrp="1"/>
          </p:cNvSpPr>
          <p:nvPr>
            <p:ph type="title"/>
          </p:nvPr>
        </p:nvSpPr>
        <p:spPr>
          <a:xfrm>
            <a:off x="838200" y="-93305"/>
            <a:ext cx="10515600" cy="1783994"/>
          </a:xfrm>
        </p:spPr>
        <p:txBody>
          <a:bodyPr>
            <a:normAutofit/>
          </a:bodyPr>
          <a:lstStyle/>
          <a:p>
            <a:r>
              <a:rPr lang="en-GB" sz="3600" b="1" dirty="0"/>
              <a:t>I will continue from the previous lecture.</a:t>
            </a:r>
          </a:p>
        </p:txBody>
      </p:sp>
      <p:sp>
        <p:nvSpPr>
          <p:cNvPr id="3" name="Content Placeholder 2">
            <a:extLst>
              <a:ext uri="{FF2B5EF4-FFF2-40B4-BE49-F238E27FC236}">
                <a16:creationId xmlns:a16="http://schemas.microsoft.com/office/drawing/2014/main" id="{5358C012-F7E2-F572-14AE-207DB56BC1FB}"/>
              </a:ext>
            </a:extLst>
          </p:cNvPr>
          <p:cNvSpPr>
            <a:spLocks noGrp="1"/>
          </p:cNvSpPr>
          <p:nvPr>
            <p:ph idx="1"/>
          </p:nvPr>
        </p:nvSpPr>
        <p:spPr>
          <a:xfrm>
            <a:off x="382555" y="1352939"/>
            <a:ext cx="11411339" cy="5299787"/>
          </a:xfrm>
        </p:spPr>
        <p:txBody>
          <a:bodyPr>
            <a:normAutofit/>
          </a:bodyPr>
          <a:lstStyle/>
          <a:p>
            <a:r>
              <a:rPr lang="en-GB" sz="3200" dirty="0"/>
              <a:t>Your assignment task sheet mentions audit/environment analysis. PESTEL, SWOT and Porter are relevant, so I would use them.</a:t>
            </a:r>
          </a:p>
          <a:p>
            <a:r>
              <a:rPr lang="en-GB" sz="3200" dirty="0"/>
              <a:t>Other models can also be useful depending on your case study, which we will discuss in another session.</a:t>
            </a:r>
          </a:p>
          <a:p>
            <a:r>
              <a:rPr lang="en-GB" sz="3200" dirty="0"/>
              <a:t>I will upload some helpful briefing documents, mainly derived from business consultant websites. </a:t>
            </a:r>
          </a:p>
          <a:p>
            <a:r>
              <a:rPr lang="en-GB" sz="3200" dirty="0"/>
              <a:t>Academic sources are ALSO NEEDED. This means references to academic journals or books. </a:t>
            </a:r>
          </a:p>
          <a:p>
            <a:r>
              <a:rPr lang="en-GB" sz="3200" dirty="0"/>
              <a:t>I will give advice on sources and the structure of your report in a separate lecture.</a:t>
            </a:r>
          </a:p>
        </p:txBody>
      </p:sp>
    </p:spTree>
    <p:extLst>
      <p:ext uri="{BB962C8B-B14F-4D97-AF65-F5344CB8AC3E}">
        <p14:creationId xmlns:p14="http://schemas.microsoft.com/office/powerpoint/2010/main" val="4061874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7181-00AA-4AF0-9023-28AA6ADAABA8}"/>
              </a:ext>
            </a:extLst>
          </p:cNvPr>
          <p:cNvSpPr>
            <a:spLocks noGrp="1"/>
          </p:cNvSpPr>
          <p:nvPr>
            <p:ph type="title"/>
          </p:nvPr>
        </p:nvSpPr>
        <p:spPr>
          <a:xfrm>
            <a:off x="7372350" y="386930"/>
            <a:ext cx="2672988" cy="1188950"/>
          </a:xfrm>
        </p:spPr>
        <p:txBody>
          <a:bodyPr anchor="b">
            <a:normAutofit fontScale="90000"/>
          </a:bodyPr>
          <a:lstStyle/>
          <a:p>
            <a:r>
              <a:rPr lang="en-GB" sz="5400" dirty="0"/>
              <a:t>A working definition</a:t>
            </a:r>
          </a:p>
        </p:txBody>
      </p:sp>
      <p:sp>
        <p:nvSpPr>
          <p:cNvPr id="3" name="Content Placeholder 2">
            <a:extLst>
              <a:ext uri="{FF2B5EF4-FFF2-40B4-BE49-F238E27FC236}">
                <a16:creationId xmlns:a16="http://schemas.microsoft.com/office/drawing/2014/main" id="{9F5ADC16-694F-4624-A873-92A7BAC01D2B}"/>
              </a:ext>
            </a:extLst>
          </p:cNvPr>
          <p:cNvSpPr>
            <a:spLocks noGrp="1"/>
          </p:cNvSpPr>
          <p:nvPr>
            <p:ph idx="1"/>
          </p:nvPr>
        </p:nvSpPr>
        <p:spPr>
          <a:xfrm>
            <a:off x="793660" y="3657601"/>
            <a:ext cx="10143668" cy="2948472"/>
          </a:xfrm>
        </p:spPr>
        <p:txBody>
          <a:bodyPr anchor="ctr">
            <a:normAutofit fontScale="92500" lnSpcReduction="10000"/>
          </a:bodyPr>
          <a:lstStyle/>
          <a:p>
            <a:r>
              <a:rPr lang="en-GB" dirty="0"/>
              <a:t>Inspired in the work of Henry Mintzberg on the field of strategic management, the following working definition for strategy (See Mintzberg et al., 1998): </a:t>
            </a:r>
          </a:p>
          <a:p>
            <a:r>
              <a:rPr lang="en-GB" dirty="0"/>
              <a:t>“The means by which an individual or an organization accomplishes its objectives” </a:t>
            </a:r>
          </a:p>
          <a:p>
            <a:r>
              <a:rPr lang="en-GB" dirty="0"/>
              <a:t>By means, we understand ways or actions. </a:t>
            </a:r>
          </a:p>
          <a:p>
            <a:pPr marL="0" indent="0">
              <a:buNone/>
            </a:pPr>
            <a:r>
              <a:rPr lang="en-US" sz="2800" kern="1200" dirty="0">
                <a:solidFill>
                  <a:schemeClr val="tx1"/>
                </a:solidFill>
                <a:latin typeface="+mj-lt"/>
                <a:ea typeface="+mj-ea"/>
                <a:cs typeface="+mj-cs"/>
                <a:hlinkClick r:id="rId3"/>
              </a:rPr>
              <a:t>https://www.mindtools.com/pages/article/mintzberg-5ps.htm</a:t>
            </a:r>
            <a:endParaRPr lang="en-GB" dirty="0"/>
          </a:p>
        </p:txBody>
      </p:sp>
      <p:pic>
        <p:nvPicPr>
          <p:cNvPr id="9" name="Online Media 3" title="Mintzberg on strategy">
            <a:hlinkClick r:id="" action="ppaction://media"/>
            <a:extLst>
              <a:ext uri="{FF2B5EF4-FFF2-40B4-BE49-F238E27FC236}">
                <a16:creationId xmlns:a16="http://schemas.microsoft.com/office/drawing/2014/main" id="{73E8D5E6-E9B5-5808-E30C-8068B6F08044}"/>
              </a:ext>
            </a:extLst>
          </p:cNvPr>
          <p:cNvPicPr>
            <a:picLocks noRot="1" noChangeAspect="1"/>
          </p:cNvPicPr>
          <p:nvPr>
            <a:videoFile r:link="rId1"/>
          </p:nvPr>
        </p:nvPicPr>
        <p:blipFill>
          <a:blip r:embed="rId4"/>
          <a:stretch>
            <a:fillRect/>
          </a:stretch>
        </p:blipFill>
        <p:spPr>
          <a:xfrm>
            <a:off x="517849" y="92269"/>
            <a:ext cx="5978201" cy="3108131"/>
          </a:xfrm>
          <a:prstGeom prst="rect">
            <a:avLst/>
          </a:prstGeom>
        </p:spPr>
      </p:pic>
    </p:spTree>
    <p:extLst>
      <p:ext uri="{BB962C8B-B14F-4D97-AF65-F5344CB8AC3E}">
        <p14:creationId xmlns:p14="http://schemas.microsoft.com/office/powerpoint/2010/main" val="294961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D55EF-63A7-A83B-9596-C4903A59F380}"/>
              </a:ext>
            </a:extLst>
          </p:cNvPr>
          <p:cNvSpPr>
            <a:spLocks noGrp="1"/>
          </p:cNvSpPr>
          <p:nvPr>
            <p:ph type="title"/>
          </p:nvPr>
        </p:nvSpPr>
        <p:spPr/>
        <p:txBody>
          <a:bodyPr/>
          <a:lstStyle/>
          <a:p>
            <a:endParaRPr lang="en-GB"/>
          </a:p>
        </p:txBody>
      </p:sp>
      <p:pic>
        <p:nvPicPr>
          <p:cNvPr id="7170" name="Picture 2" descr="Mintzberg's 5Ps of Strategy Google Slides Template - SlideSalad">
            <a:extLst>
              <a:ext uri="{FF2B5EF4-FFF2-40B4-BE49-F238E27FC236}">
                <a16:creationId xmlns:a16="http://schemas.microsoft.com/office/drawing/2014/main" id="{B9DF6A52-B108-F13C-3EE0-1EA0BAE249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6749" y="276225"/>
            <a:ext cx="10772775" cy="5900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5101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6.gif">
            <a:extLst>
              <a:ext uri="{FF2B5EF4-FFF2-40B4-BE49-F238E27FC236}">
                <a16:creationId xmlns:a16="http://schemas.microsoft.com/office/drawing/2014/main" id="{EACEEC82-272D-CA3B-7FF7-645E512785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552450"/>
            <a:ext cx="8258175" cy="574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786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9659-82AB-D884-0887-EA36F518C111}"/>
              </a:ext>
            </a:extLst>
          </p:cNvPr>
          <p:cNvSpPr>
            <a:spLocks noGrp="1"/>
          </p:cNvSpPr>
          <p:nvPr>
            <p:ph type="title"/>
          </p:nvPr>
        </p:nvSpPr>
        <p:spPr>
          <a:xfrm>
            <a:off x="4849761" y="-304417"/>
            <a:ext cx="10515600" cy="1970907"/>
          </a:xfrm>
        </p:spPr>
        <p:txBody>
          <a:bodyPr/>
          <a:lstStyle/>
          <a:p>
            <a:r>
              <a:rPr lang="en-GB" b="1" dirty="0"/>
              <a:t>PESTEL</a:t>
            </a:r>
          </a:p>
        </p:txBody>
      </p:sp>
      <p:sp>
        <p:nvSpPr>
          <p:cNvPr id="3" name="Content Placeholder 2">
            <a:extLst>
              <a:ext uri="{FF2B5EF4-FFF2-40B4-BE49-F238E27FC236}">
                <a16:creationId xmlns:a16="http://schemas.microsoft.com/office/drawing/2014/main" id="{5B150834-0C71-82EC-720E-421ABB0A9255}"/>
              </a:ext>
            </a:extLst>
          </p:cNvPr>
          <p:cNvSpPr>
            <a:spLocks noGrp="1"/>
          </p:cNvSpPr>
          <p:nvPr>
            <p:ph idx="1"/>
          </p:nvPr>
        </p:nvSpPr>
        <p:spPr>
          <a:xfrm>
            <a:off x="838200" y="1002890"/>
            <a:ext cx="10515600" cy="5174073"/>
          </a:xfrm>
        </p:spPr>
        <p:txBody>
          <a:bodyPr>
            <a:normAutofit lnSpcReduction="10000"/>
          </a:bodyPr>
          <a:lstStyle/>
          <a:p>
            <a:pPr eaLnBrk="1" hangingPunct="1"/>
            <a:r>
              <a:rPr lang="en-GB" altLang="en-US" sz="2800" b="1" dirty="0">
                <a:solidFill>
                  <a:srgbClr val="003366"/>
                </a:solidFill>
              </a:rPr>
              <a:t>Political:</a:t>
            </a:r>
            <a:r>
              <a:rPr lang="en-GB" altLang="en-US" sz="2800" dirty="0"/>
              <a:t> local, national and international political developments – how will they affect the organisation and in what way/s?</a:t>
            </a:r>
          </a:p>
          <a:p>
            <a:pPr eaLnBrk="1" hangingPunct="1"/>
            <a:r>
              <a:rPr lang="en-GB" altLang="en-US" sz="2800" b="1" dirty="0">
                <a:solidFill>
                  <a:srgbClr val="003366"/>
                </a:solidFill>
              </a:rPr>
              <a:t>Economic:</a:t>
            </a:r>
            <a:r>
              <a:rPr lang="en-GB" altLang="en-US" sz="2800" dirty="0"/>
              <a:t> what are the main economic issues – both nationally and internationally – that might affect the organisation?</a:t>
            </a:r>
          </a:p>
          <a:p>
            <a:pPr eaLnBrk="1" hangingPunct="1"/>
            <a:r>
              <a:rPr lang="en-GB" altLang="en-US" sz="2800" b="1" dirty="0">
                <a:solidFill>
                  <a:srgbClr val="003366"/>
                </a:solidFill>
              </a:rPr>
              <a:t>Social:</a:t>
            </a:r>
            <a:r>
              <a:rPr lang="en-GB" altLang="en-US" sz="2800" dirty="0"/>
              <a:t> what are the developing social trends that may impact on how the organisation operates and what will they mean for future planning?</a:t>
            </a:r>
          </a:p>
          <a:p>
            <a:pPr eaLnBrk="1" hangingPunct="1"/>
            <a:r>
              <a:rPr lang="en-GB" altLang="en-US" sz="2800" b="1" dirty="0">
                <a:solidFill>
                  <a:srgbClr val="003366"/>
                </a:solidFill>
              </a:rPr>
              <a:t>Technological:</a:t>
            </a:r>
            <a:r>
              <a:rPr lang="en-GB" altLang="en-US" sz="2800" dirty="0"/>
              <a:t> changing technology can impact on competitive advantage very quickly!</a:t>
            </a:r>
          </a:p>
          <a:p>
            <a:pPr eaLnBrk="1" hangingPunct="1"/>
            <a:r>
              <a:rPr lang="en-GB" altLang="en-US" sz="2800" b="1" dirty="0">
                <a:solidFill>
                  <a:srgbClr val="002060"/>
                </a:solidFill>
              </a:rPr>
              <a:t>Environmental: </a:t>
            </a:r>
            <a:r>
              <a:rPr lang="en-GB" altLang="en-US" sz="2800" dirty="0"/>
              <a:t>Campaign impacts, changes in consumer preferences etc.</a:t>
            </a:r>
          </a:p>
          <a:p>
            <a:r>
              <a:rPr lang="en-GB" b="1" dirty="0">
                <a:solidFill>
                  <a:srgbClr val="002060"/>
                </a:solidFill>
              </a:rPr>
              <a:t>Legal: </a:t>
            </a:r>
            <a:r>
              <a:rPr lang="en-GB" dirty="0"/>
              <a:t>Actual (or planned) Legal and regulatory environments that impact on your business</a:t>
            </a:r>
          </a:p>
        </p:txBody>
      </p:sp>
    </p:spTree>
    <p:extLst>
      <p:ext uri="{BB962C8B-B14F-4D97-AF65-F5344CB8AC3E}">
        <p14:creationId xmlns:p14="http://schemas.microsoft.com/office/powerpoint/2010/main" val="2750984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6720-C562-55B4-A173-F377413C1284}"/>
              </a:ext>
            </a:extLst>
          </p:cNvPr>
          <p:cNvSpPr>
            <a:spLocks noGrp="1"/>
          </p:cNvSpPr>
          <p:nvPr>
            <p:ph type="title"/>
          </p:nvPr>
        </p:nvSpPr>
        <p:spPr/>
        <p:txBody>
          <a:bodyPr/>
          <a:lstStyle/>
          <a:p>
            <a:r>
              <a:rPr lang="en-GB" altLang="en-US" b="1" dirty="0"/>
              <a:t>PESTEL Example Chocolate:</a:t>
            </a:r>
            <a:br>
              <a:rPr lang="en-GB" altLang="en-US" dirty="0"/>
            </a:br>
            <a:endParaRPr lang="en-GB" dirty="0"/>
          </a:p>
        </p:txBody>
      </p:sp>
      <p:sp>
        <p:nvSpPr>
          <p:cNvPr id="3" name="Content Placeholder 2">
            <a:extLst>
              <a:ext uri="{FF2B5EF4-FFF2-40B4-BE49-F238E27FC236}">
                <a16:creationId xmlns:a16="http://schemas.microsoft.com/office/drawing/2014/main" id="{03858081-B5E6-D321-D601-A21DA709514D}"/>
              </a:ext>
            </a:extLst>
          </p:cNvPr>
          <p:cNvSpPr>
            <a:spLocks noGrp="1"/>
          </p:cNvSpPr>
          <p:nvPr>
            <p:ph idx="1"/>
          </p:nvPr>
        </p:nvSpPr>
        <p:spPr>
          <a:xfrm>
            <a:off x="838200" y="1278294"/>
            <a:ext cx="10515600" cy="4898669"/>
          </a:xfrm>
        </p:spPr>
        <p:txBody>
          <a:bodyPr>
            <a:normAutofit lnSpcReduction="10000"/>
          </a:bodyPr>
          <a:lstStyle/>
          <a:p>
            <a:pPr eaLnBrk="1" hangingPunct="1">
              <a:lnSpc>
                <a:spcPct val="90000"/>
              </a:lnSpc>
            </a:pPr>
            <a:r>
              <a:rPr lang="en-GB" altLang="en-US" sz="2800" dirty="0"/>
              <a:t>Growth of China and India as manufacturing centres</a:t>
            </a:r>
          </a:p>
          <a:p>
            <a:pPr eaLnBrk="1" hangingPunct="1">
              <a:lnSpc>
                <a:spcPct val="90000"/>
              </a:lnSpc>
            </a:pPr>
            <a:r>
              <a:rPr lang="en-GB" altLang="en-US" sz="2800" dirty="0"/>
              <a:t>Concern over treatment of workers and the environment in less developed countries who may be suppliers</a:t>
            </a:r>
          </a:p>
          <a:p>
            <a:pPr eaLnBrk="1" hangingPunct="1">
              <a:lnSpc>
                <a:spcPct val="90000"/>
              </a:lnSpc>
            </a:pPr>
            <a:r>
              <a:rPr lang="en-GB" altLang="en-US" sz="2800" dirty="0"/>
              <a:t>The future direction of the interest rate, consumer spending, etc.</a:t>
            </a:r>
          </a:p>
          <a:p>
            <a:pPr eaLnBrk="1" hangingPunct="1">
              <a:lnSpc>
                <a:spcPct val="90000"/>
              </a:lnSpc>
            </a:pPr>
            <a:r>
              <a:rPr lang="en-GB" altLang="en-US" sz="2800" dirty="0"/>
              <a:t>The changing age structure of the population</a:t>
            </a:r>
          </a:p>
          <a:p>
            <a:pPr eaLnBrk="1" hangingPunct="1">
              <a:lnSpc>
                <a:spcPct val="90000"/>
              </a:lnSpc>
            </a:pPr>
            <a:r>
              <a:rPr lang="en-GB" altLang="en-US" sz="2800" dirty="0"/>
              <a:t>The popularity of ‘fads’ like the Atkins Diet</a:t>
            </a:r>
          </a:p>
          <a:p>
            <a:pPr eaLnBrk="1" hangingPunct="1">
              <a:lnSpc>
                <a:spcPct val="90000"/>
              </a:lnSpc>
            </a:pPr>
            <a:r>
              <a:rPr lang="en-GB" altLang="en-US" sz="2800" dirty="0"/>
              <a:t>The move towards greater political regulation of business</a:t>
            </a:r>
          </a:p>
          <a:p>
            <a:pPr eaLnBrk="1" hangingPunct="1">
              <a:lnSpc>
                <a:spcPct val="90000"/>
              </a:lnSpc>
            </a:pPr>
            <a:r>
              <a:rPr lang="en-GB" altLang="en-US" sz="2800" dirty="0"/>
              <a:t>The effect of more bureaucracy in the labour market</a:t>
            </a:r>
          </a:p>
          <a:p>
            <a:pPr eaLnBrk="1" hangingPunct="1">
              <a:lnSpc>
                <a:spcPct val="90000"/>
              </a:lnSpc>
            </a:pPr>
            <a:r>
              <a:rPr lang="en-GB" altLang="en-US" dirty="0"/>
              <a:t>Healthy eating</a:t>
            </a:r>
          </a:p>
          <a:p>
            <a:pPr eaLnBrk="1" hangingPunct="1">
              <a:lnSpc>
                <a:spcPct val="90000"/>
              </a:lnSpc>
            </a:pPr>
            <a:r>
              <a:rPr lang="en-GB" altLang="en-US" sz="2800" dirty="0"/>
              <a:t>Religious or cultural sensitivity e.g. Halal, Veganism, local flavours etc.</a:t>
            </a:r>
          </a:p>
          <a:p>
            <a:endParaRPr lang="en-GB" dirty="0"/>
          </a:p>
        </p:txBody>
      </p:sp>
    </p:spTree>
    <p:extLst>
      <p:ext uri="{BB962C8B-B14F-4D97-AF65-F5344CB8AC3E}">
        <p14:creationId xmlns:p14="http://schemas.microsoft.com/office/powerpoint/2010/main" val="1941151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1AC386-8C9D-5247-DC09-B9E79FC0266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What might you put on your PEST/PESTEL Diagram?</a:t>
            </a:r>
          </a:p>
        </p:txBody>
      </p:sp>
      <p:graphicFrame>
        <p:nvGraphicFramePr>
          <p:cNvPr id="4" name="Content Placeholder 3">
            <a:extLst>
              <a:ext uri="{FF2B5EF4-FFF2-40B4-BE49-F238E27FC236}">
                <a16:creationId xmlns:a16="http://schemas.microsoft.com/office/drawing/2014/main" id="{892AD4AB-39F8-DB74-C674-CFD071D1FCA9}"/>
              </a:ext>
            </a:extLst>
          </p:cNvPr>
          <p:cNvGraphicFramePr>
            <a:graphicFrameLocks noGrp="1"/>
          </p:cNvGraphicFramePr>
          <p:nvPr>
            <p:ph idx="1"/>
            <p:extLst>
              <p:ext uri="{D42A27DB-BD31-4B8C-83A1-F6EECF244321}">
                <p14:modId xmlns:p14="http://schemas.microsoft.com/office/powerpoint/2010/main" val="3497111673"/>
              </p:ext>
            </p:extLst>
          </p:nvPr>
        </p:nvGraphicFramePr>
        <p:xfrm>
          <a:off x="893630" y="2615979"/>
          <a:ext cx="10428682" cy="3689406"/>
        </p:xfrm>
        <a:graphic>
          <a:graphicData uri="http://schemas.openxmlformats.org/drawingml/2006/table">
            <a:tbl>
              <a:tblPr firstRow="1" firstCol="1" bandRow="1">
                <a:tableStyleId>{5C22544A-7EE6-4342-B048-85BDC9FD1C3A}</a:tableStyleId>
              </a:tblPr>
              <a:tblGrid>
                <a:gridCol w="5491469">
                  <a:extLst>
                    <a:ext uri="{9D8B030D-6E8A-4147-A177-3AD203B41FA5}">
                      <a16:colId xmlns:a16="http://schemas.microsoft.com/office/drawing/2014/main" val="1645113184"/>
                    </a:ext>
                  </a:extLst>
                </a:gridCol>
                <a:gridCol w="4937213">
                  <a:extLst>
                    <a:ext uri="{9D8B030D-6E8A-4147-A177-3AD203B41FA5}">
                      <a16:colId xmlns:a16="http://schemas.microsoft.com/office/drawing/2014/main" val="2603967920"/>
                    </a:ext>
                  </a:extLst>
                </a:gridCol>
              </a:tblGrid>
              <a:tr h="1844703">
                <a:tc>
                  <a:txBody>
                    <a:bodyPr/>
                    <a:lstStyle/>
                    <a:p>
                      <a:r>
                        <a:rPr lang="en-GB" sz="3000" dirty="0">
                          <a:solidFill>
                            <a:schemeClr val="tx1"/>
                          </a:solidFill>
                          <a:effectLst/>
                        </a:rPr>
                        <a:t>Political/Legal</a:t>
                      </a:r>
                    </a:p>
                    <a:p>
                      <a:r>
                        <a:rPr lang="en-GB" sz="3000" dirty="0">
                          <a:solidFill>
                            <a:schemeClr val="tx1"/>
                          </a:solidFill>
                          <a:effectLst/>
                        </a:rPr>
                        <a:t> </a:t>
                      </a:r>
                    </a:p>
                    <a:p>
                      <a:r>
                        <a:rPr lang="en-GB" sz="3000" dirty="0">
                          <a:solidFill>
                            <a:schemeClr val="tx1"/>
                          </a:solidFill>
                          <a:effectLst/>
                        </a:rPr>
                        <a:t> </a:t>
                      </a:r>
                    </a:p>
                    <a:p>
                      <a:r>
                        <a:rPr lang="en-GB" sz="3000" dirty="0">
                          <a:solidFill>
                            <a:schemeClr val="tx1"/>
                          </a:solidFill>
                          <a:effectLst/>
                        </a:rPr>
                        <a:t> </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3659" marR="63659" marT="0" marB="0"/>
                </a:tc>
                <a:tc>
                  <a:txBody>
                    <a:bodyPr/>
                    <a:lstStyle/>
                    <a:p>
                      <a:r>
                        <a:rPr lang="en-GB" sz="3000">
                          <a:solidFill>
                            <a:schemeClr val="tx1"/>
                          </a:solidFill>
                          <a:effectLst/>
                        </a:rPr>
                        <a:t>Economic</a:t>
                      </a:r>
                      <a:endParaRPr lang="en-GB" sz="3000">
                        <a:solidFill>
                          <a:schemeClr val="tx1"/>
                        </a:solidFill>
                        <a:effectLst/>
                        <a:latin typeface="Times New Roman" panose="02020603050405020304" pitchFamily="18" charset="0"/>
                        <a:ea typeface="Times New Roman" panose="02020603050405020304" pitchFamily="18" charset="0"/>
                      </a:endParaRPr>
                    </a:p>
                  </a:txBody>
                  <a:tcPr marL="63659" marR="63659" marT="0" marB="0"/>
                </a:tc>
                <a:extLst>
                  <a:ext uri="{0D108BD9-81ED-4DB2-BD59-A6C34878D82A}">
                    <a16:rowId xmlns:a16="http://schemas.microsoft.com/office/drawing/2014/main" val="1373481914"/>
                  </a:ext>
                </a:extLst>
              </a:tr>
              <a:tr h="1844703">
                <a:tc>
                  <a:txBody>
                    <a:bodyPr/>
                    <a:lstStyle/>
                    <a:p>
                      <a:r>
                        <a:rPr lang="en-GB" sz="3000" dirty="0">
                          <a:solidFill>
                            <a:schemeClr val="tx1"/>
                          </a:solidFill>
                          <a:effectLst/>
                        </a:rPr>
                        <a:t>Social/Environmental</a:t>
                      </a:r>
                    </a:p>
                    <a:p>
                      <a:r>
                        <a:rPr lang="en-GB" sz="3000" dirty="0">
                          <a:solidFill>
                            <a:schemeClr val="tx1"/>
                          </a:solidFill>
                          <a:effectLst/>
                        </a:rPr>
                        <a:t> </a:t>
                      </a:r>
                    </a:p>
                    <a:p>
                      <a:r>
                        <a:rPr lang="en-GB" sz="3000" dirty="0">
                          <a:solidFill>
                            <a:schemeClr val="tx1"/>
                          </a:solidFill>
                          <a:effectLst/>
                        </a:rPr>
                        <a:t> </a:t>
                      </a:r>
                    </a:p>
                    <a:p>
                      <a:r>
                        <a:rPr lang="en-GB" sz="3000" dirty="0">
                          <a:solidFill>
                            <a:schemeClr val="tx1"/>
                          </a:solidFill>
                          <a:effectLst/>
                        </a:rPr>
                        <a:t> </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3659" marR="63659" marT="0" marB="0"/>
                </a:tc>
                <a:tc>
                  <a:txBody>
                    <a:bodyPr/>
                    <a:lstStyle/>
                    <a:p>
                      <a:r>
                        <a:rPr lang="en-GB" sz="3000" dirty="0">
                          <a:solidFill>
                            <a:schemeClr val="tx1"/>
                          </a:solidFill>
                          <a:effectLst/>
                        </a:rPr>
                        <a:t>Technological</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3659" marR="63659" marT="0" marB="0"/>
                </a:tc>
                <a:extLst>
                  <a:ext uri="{0D108BD9-81ED-4DB2-BD59-A6C34878D82A}">
                    <a16:rowId xmlns:a16="http://schemas.microsoft.com/office/drawing/2014/main" val="885057354"/>
                  </a:ext>
                </a:extLst>
              </a:tr>
            </a:tbl>
          </a:graphicData>
        </a:graphic>
      </p:graphicFrame>
    </p:spTree>
    <p:extLst>
      <p:ext uri="{BB962C8B-B14F-4D97-AF65-F5344CB8AC3E}">
        <p14:creationId xmlns:p14="http://schemas.microsoft.com/office/powerpoint/2010/main" val="3581533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1BBAB-7AD6-36D4-772D-54841C5BFCAD}"/>
              </a:ext>
            </a:extLst>
          </p:cNvPr>
          <p:cNvSpPr>
            <a:spLocks noGrp="1"/>
          </p:cNvSpPr>
          <p:nvPr>
            <p:ph type="title"/>
          </p:nvPr>
        </p:nvSpPr>
        <p:spPr/>
        <p:txBody>
          <a:bodyPr/>
          <a:lstStyle/>
          <a:p>
            <a:r>
              <a:rPr lang="en-GB"/>
              <a:t>A picture </a:t>
            </a:r>
            <a:r>
              <a:rPr lang="en-GB" dirty="0"/>
              <a:t>from my KL shopping</a:t>
            </a:r>
          </a:p>
        </p:txBody>
      </p:sp>
      <p:pic>
        <p:nvPicPr>
          <p:cNvPr id="5" name="Content Placeholder 4" descr="A picture containing marketplace, counter, store, durian&#10;&#10;Description automatically generated">
            <a:extLst>
              <a:ext uri="{FF2B5EF4-FFF2-40B4-BE49-F238E27FC236}">
                <a16:creationId xmlns:a16="http://schemas.microsoft.com/office/drawing/2014/main" id="{537BDCFC-8337-A86D-8029-42B89362475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7495" y="1825625"/>
            <a:ext cx="7958293" cy="4667250"/>
          </a:xfrm>
        </p:spPr>
      </p:pic>
    </p:spTree>
    <p:extLst>
      <p:ext uri="{BB962C8B-B14F-4D97-AF65-F5344CB8AC3E}">
        <p14:creationId xmlns:p14="http://schemas.microsoft.com/office/powerpoint/2010/main" val="1485377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750D4-2829-9BE5-2484-A8E9723D7C84}"/>
              </a:ext>
            </a:extLst>
          </p:cNvPr>
          <p:cNvSpPr>
            <a:spLocks noGrp="1"/>
          </p:cNvSpPr>
          <p:nvPr>
            <p:ph type="title"/>
          </p:nvPr>
        </p:nvSpPr>
        <p:spPr>
          <a:xfrm>
            <a:off x="838200" y="-219075"/>
            <a:ext cx="4267200" cy="1381125"/>
          </a:xfrm>
        </p:spPr>
        <p:txBody>
          <a:bodyPr>
            <a:normAutofit/>
          </a:bodyPr>
          <a:lstStyle/>
          <a:p>
            <a:r>
              <a:rPr lang="en-GB" sz="3200" b="1" dirty="0">
                <a:latin typeface="Arial" panose="020B0604020202020204" pitchFamily="34" charset="0"/>
                <a:cs typeface="Arial" panose="020B0604020202020204" pitchFamily="34" charset="0"/>
              </a:rPr>
              <a:t>Porter’s 5 Forces</a:t>
            </a:r>
          </a:p>
        </p:txBody>
      </p:sp>
      <p:pic>
        <p:nvPicPr>
          <p:cNvPr id="2050" name="Picture 2" descr="Porter's Five Forces EXPLAINED with EXAMPLES | B2U">
            <a:extLst>
              <a:ext uri="{FF2B5EF4-FFF2-40B4-BE49-F238E27FC236}">
                <a16:creationId xmlns:a16="http://schemas.microsoft.com/office/drawing/2014/main" id="{F25B00FD-44D2-196A-EC64-1CCA3F73F6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7700" y="657225"/>
            <a:ext cx="10991850" cy="586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57872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EA749-C33C-C3F4-FF58-DEBB618946E0}"/>
              </a:ext>
            </a:extLst>
          </p:cNvPr>
          <p:cNvSpPr>
            <a:spLocks noGrp="1"/>
          </p:cNvSpPr>
          <p:nvPr>
            <p:ph type="title"/>
          </p:nvPr>
        </p:nvSpPr>
        <p:spPr/>
        <p:txBody>
          <a:bodyPr/>
          <a:lstStyle/>
          <a:p>
            <a:r>
              <a:rPr lang="en-GB" dirty="0">
                <a:solidFill>
                  <a:srgbClr val="FF0000"/>
                </a:solidFill>
              </a:rPr>
              <a:t>Where do your main competitive pressures come from?</a:t>
            </a:r>
          </a:p>
        </p:txBody>
      </p:sp>
      <p:sp>
        <p:nvSpPr>
          <p:cNvPr id="3" name="Content Placeholder 2">
            <a:extLst>
              <a:ext uri="{FF2B5EF4-FFF2-40B4-BE49-F238E27FC236}">
                <a16:creationId xmlns:a16="http://schemas.microsoft.com/office/drawing/2014/main" id="{30D4BEE7-E382-20B1-C39D-8759B78849A2}"/>
              </a:ext>
            </a:extLst>
          </p:cNvPr>
          <p:cNvSpPr>
            <a:spLocks noGrp="1"/>
          </p:cNvSpPr>
          <p:nvPr>
            <p:ph idx="1"/>
          </p:nvPr>
        </p:nvSpPr>
        <p:spPr/>
        <p:txBody>
          <a:bodyPr>
            <a:normAutofit/>
          </a:bodyPr>
          <a:lstStyle/>
          <a:p>
            <a:r>
              <a:rPr lang="en-GB" dirty="0"/>
              <a:t>Most organisations do not like competition and will do their best to get rid of it.</a:t>
            </a:r>
          </a:p>
          <a:p>
            <a:r>
              <a:rPr lang="en-GB" dirty="0"/>
              <a:t>If there is no competition they have a monopoly (This may mean laws on competition or in the USA anti-Trust legislation may apply).</a:t>
            </a:r>
          </a:p>
          <a:p>
            <a:r>
              <a:rPr lang="en-GB" dirty="0"/>
              <a:t>If they “eliminate” competition “unfairly” the company may be subjected to sanctions.</a:t>
            </a:r>
          </a:p>
          <a:p>
            <a:r>
              <a:rPr lang="en-GB" dirty="0"/>
              <a:t>See my comments on Coopetition (a mix of the concepts of competition and cooperation.)</a:t>
            </a:r>
          </a:p>
          <a:p>
            <a:r>
              <a:rPr lang="en-GB" dirty="0"/>
              <a:t>There is much criticism of “monopoly capitalism”.</a:t>
            </a:r>
          </a:p>
        </p:txBody>
      </p:sp>
    </p:spTree>
    <p:extLst>
      <p:ext uri="{BB962C8B-B14F-4D97-AF65-F5344CB8AC3E}">
        <p14:creationId xmlns:p14="http://schemas.microsoft.com/office/powerpoint/2010/main" val="48975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A972-3BEA-9990-8B29-7D44DC1B9226}"/>
              </a:ext>
            </a:extLst>
          </p:cNvPr>
          <p:cNvSpPr>
            <a:spLocks noGrp="1"/>
          </p:cNvSpPr>
          <p:nvPr>
            <p:ph type="title"/>
          </p:nvPr>
        </p:nvSpPr>
        <p:spPr/>
        <p:txBody>
          <a:bodyPr>
            <a:normAutofit fontScale="90000"/>
          </a:bodyPr>
          <a:lstStyle/>
          <a:p>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Drucker’s Product Life Cycle (PLC)</a:t>
            </a:r>
            <a:b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br>
            <a:b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(Source: PLC from consulting group briefing paper </a:t>
            </a:r>
            <a:r>
              <a:rPr lang="en-GB" sz="1800" u="sng" kern="1800"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https://kfknowledgebank.kaplan.co.uk/business-strategy/strategic-analysis/product-lifecycle-analysis</a:t>
            </a:r>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Chart, line chart&#10;&#10;Description automatically generated">
            <a:extLst>
              <a:ext uri="{FF2B5EF4-FFF2-40B4-BE49-F238E27FC236}">
                <a16:creationId xmlns:a16="http://schemas.microsoft.com/office/drawing/2014/main" id="{077D2520-CDFC-A1F2-54DC-133629226FF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68759" y="1690689"/>
            <a:ext cx="7809723" cy="4028976"/>
          </a:xfrm>
          <a:prstGeom prst="rect">
            <a:avLst/>
          </a:prstGeom>
          <a:noFill/>
          <a:ln>
            <a:noFill/>
          </a:ln>
        </p:spPr>
      </p:pic>
    </p:spTree>
    <p:extLst>
      <p:ext uri="{BB962C8B-B14F-4D97-AF65-F5344CB8AC3E}">
        <p14:creationId xmlns:p14="http://schemas.microsoft.com/office/powerpoint/2010/main" val="24728619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B7445-5ADE-D147-67EF-8C5761B109D4}"/>
              </a:ext>
            </a:extLst>
          </p:cNvPr>
          <p:cNvSpPr>
            <a:spLocks noGrp="1"/>
          </p:cNvSpPr>
          <p:nvPr>
            <p:ph type="title"/>
          </p:nvPr>
        </p:nvSpPr>
        <p:spPr/>
        <p:txBody>
          <a:bodyPr/>
          <a:lstStyle/>
          <a:p>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I like to link the PLC to the</a:t>
            </a:r>
            <a:r>
              <a:rPr lang="en-GB" sz="1800" b="1" kern="1800" dirty="0">
                <a:latin typeface="Arial" panose="020B0604020202020204" pitchFamily="34" charset="0"/>
                <a:ea typeface="Times New Roman" panose="02020603050405020304" pitchFamily="18" charset="0"/>
                <a:cs typeface="Times New Roman" panose="02020603050405020304" pitchFamily="18" charset="0"/>
              </a:rPr>
              <a:t> </a:t>
            </a: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Boston Consulting Group (BCG) Matrix</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Marketing Theories – Boston Consulting Group Matrix">
            <a:extLst>
              <a:ext uri="{FF2B5EF4-FFF2-40B4-BE49-F238E27FC236}">
                <a16:creationId xmlns:a16="http://schemas.microsoft.com/office/drawing/2014/main" id="{A6D1D676-1BB8-D6B2-E591-73DA0B6A54B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47826" y="1295400"/>
            <a:ext cx="7972424" cy="4881563"/>
          </a:xfrm>
          <a:prstGeom prst="rect">
            <a:avLst/>
          </a:prstGeom>
          <a:noFill/>
          <a:ln>
            <a:noFill/>
          </a:ln>
        </p:spPr>
      </p:pic>
    </p:spTree>
    <p:extLst>
      <p:ext uri="{BB962C8B-B14F-4D97-AF65-F5344CB8AC3E}">
        <p14:creationId xmlns:p14="http://schemas.microsoft.com/office/powerpoint/2010/main" val="24214447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12790-874F-44C5-D288-AEBCD60314DF}"/>
              </a:ext>
            </a:extLst>
          </p:cNvPr>
          <p:cNvSpPr>
            <a:spLocks noGrp="1"/>
          </p:cNvSpPr>
          <p:nvPr>
            <p:ph type="title"/>
          </p:nvPr>
        </p:nvSpPr>
        <p:spPr/>
        <p:txBody>
          <a:bodyPr/>
          <a:lstStyle/>
          <a:p>
            <a:r>
              <a:rPr lang="en-GB" kern="1800" dirty="0">
                <a:solidFill>
                  <a:srgbClr val="FF0000"/>
                </a:solidFill>
                <a:latin typeface="Arial" panose="020B0604020202020204" pitchFamily="34" charset="0"/>
                <a:ea typeface="Times New Roman" panose="02020603050405020304" pitchFamily="18" charset="0"/>
                <a:cs typeface="Times New Roman" panose="02020603050405020304" pitchFamily="18" charset="0"/>
              </a:rPr>
              <a:t>Can we save the Dogs?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01634E6-DB7B-6642-1E04-471C82174742}"/>
              </a:ext>
            </a:extLst>
          </p:cNvPr>
          <p:cNvSpPr>
            <a:spLocks noGrp="1"/>
          </p:cNvSpPr>
          <p:nvPr>
            <p:ph idx="1"/>
          </p:nvPr>
        </p:nvSpPr>
        <p:spPr>
          <a:xfrm>
            <a:off x="838198" y="1175657"/>
            <a:ext cx="10515601" cy="5001306"/>
          </a:xfrm>
        </p:spPr>
        <p:txBody>
          <a:bodyPr>
            <a:normAutofit fontScale="92500"/>
          </a:bodyPr>
          <a:lstStyle/>
          <a:p>
            <a:pPr marL="0" indent="0" algn="just">
              <a:lnSpc>
                <a:spcPct val="107000"/>
              </a:lnSpc>
              <a:spcBef>
                <a:spcPts val="750"/>
              </a:spcBef>
              <a:spcAft>
                <a:spcPts val="750"/>
              </a:spcAft>
              <a:buNone/>
            </a:pPr>
            <a:r>
              <a:rPr lang="en-GB" sz="3600" u="sng" kern="1800"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https://www.bcg.com/about/overview/our-history/growth-share-matrix</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Bef>
                <a:spcPts val="750"/>
              </a:spcBef>
              <a:spcAft>
                <a:spcPts val="750"/>
              </a:spcAft>
              <a:buNone/>
            </a:pP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Maybe </a:t>
            </a:r>
          </a:p>
          <a:p>
            <a:pPr algn="just">
              <a:lnSpc>
                <a:spcPct val="107000"/>
              </a:lnSpc>
              <a:spcBef>
                <a:spcPts val="750"/>
              </a:spcBef>
              <a:spcAft>
                <a:spcPts val="750"/>
              </a:spcAft>
            </a:pPr>
            <a:r>
              <a:rPr lang="en-GB" sz="3600" kern="1800" dirty="0">
                <a:latin typeface="Arial" panose="020B0604020202020204" pitchFamily="34" charset="0"/>
                <a:ea typeface="Times New Roman" panose="02020603050405020304" pitchFamily="18" charset="0"/>
                <a:cs typeface="Times New Roman" panose="02020603050405020304" pitchFamily="18" charset="0"/>
              </a:rPr>
              <a:t>A</a:t>
            </a: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t the Introduction your product is a Problem Child. </a:t>
            </a:r>
          </a:p>
          <a:p>
            <a:pPr algn="just">
              <a:lnSpc>
                <a:spcPct val="107000"/>
              </a:lnSpc>
              <a:spcBef>
                <a:spcPts val="750"/>
              </a:spcBef>
              <a:spcAft>
                <a:spcPts val="750"/>
              </a:spcAft>
            </a:pP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At the Growth phase it is a Star. </a:t>
            </a:r>
          </a:p>
          <a:p>
            <a:pPr algn="just">
              <a:lnSpc>
                <a:spcPct val="107000"/>
              </a:lnSpc>
              <a:spcBef>
                <a:spcPts val="750"/>
              </a:spcBef>
              <a:spcAft>
                <a:spcPts val="750"/>
              </a:spcAft>
            </a:pP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At Maturity stage it is a Cash Cow. </a:t>
            </a:r>
          </a:p>
          <a:p>
            <a:pPr algn="just">
              <a:lnSpc>
                <a:spcPct val="107000"/>
              </a:lnSpc>
              <a:spcBef>
                <a:spcPts val="750"/>
              </a:spcBef>
              <a:spcAft>
                <a:spcPts val="750"/>
              </a:spcAft>
            </a:pP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In </a:t>
            </a:r>
            <a:r>
              <a:rPr lang="en-GB" sz="3600" kern="1800" dirty="0">
                <a:latin typeface="Arial" panose="020B0604020202020204" pitchFamily="34" charset="0"/>
                <a:ea typeface="Times New Roman" panose="02020603050405020304" pitchFamily="18" charset="0"/>
                <a:cs typeface="Times New Roman" panose="02020603050405020304" pitchFamily="18" charset="0"/>
              </a:rPr>
              <a:t>D</a:t>
            </a:r>
            <a:r>
              <a:rPr lang="en-GB" sz="3600" kern="1800" dirty="0">
                <a:effectLst/>
                <a:latin typeface="Arial" panose="020B0604020202020204" pitchFamily="34" charset="0"/>
                <a:ea typeface="Times New Roman" panose="02020603050405020304" pitchFamily="18" charset="0"/>
                <a:cs typeface="Times New Roman" panose="02020603050405020304" pitchFamily="18" charset="0"/>
              </a:rPr>
              <a:t>ecline it is a Dog.</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10758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5D72F-E814-055A-D8D2-E7A302C804F5}"/>
              </a:ext>
            </a:extLst>
          </p:cNvPr>
          <p:cNvSpPr>
            <a:spLocks noGrp="1"/>
          </p:cNvSpPr>
          <p:nvPr>
            <p:ph type="title"/>
          </p:nvPr>
        </p:nvSpPr>
        <p:spPr>
          <a:xfrm>
            <a:off x="838200" y="-352425"/>
            <a:ext cx="10515600" cy="2043113"/>
          </a:xfrm>
        </p:spPr>
        <p:txBody>
          <a:bodyPr/>
          <a:lstStyle/>
          <a:p>
            <a:r>
              <a:rPr lang="en-GB" dirty="0"/>
              <a:t>Brand extension Strategy.</a:t>
            </a:r>
          </a:p>
        </p:txBody>
      </p:sp>
      <p:pic>
        <p:nvPicPr>
          <p:cNvPr id="4" name="Content Placeholder 3" descr="product-life-cycle">
            <a:extLst>
              <a:ext uri="{FF2B5EF4-FFF2-40B4-BE49-F238E27FC236}">
                <a16:creationId xmlns:a16="http://schemas.microsoft.com/office/drawing/2014/main" id="{09C50007-F339-81DA-8C45-11C300F222A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266825" y="1200150"/>
            <a:ext cx="9086850" cy="4976813"/>
          </a:xfrm>
          <a:prstGeom prst="rect">
            <a:avLst/>
          </a:prstGeom>
          <a:noFill/>
          <a:ln>
            <a:noFill/>
          </a:ln>
        </p:spPr>
      </p:pic>
    </p:spTree>
    <p:extLst>
      <p:ext uri="{BB962C8B-B14F-4D97-AF65-F5344CB8AC3E}">
        <p14:creationId xmlns:p14="http://schemas.microsoft.com/office/powerpoint/2010/main" val="1558689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28C9-7E8B-B3C7-BC8F-A743C6AB2D68}"/>
              </a:ext>
            </a:extLst>
          </p:cNvPr>
          <p:cNvSpPr>
            <a:spLocks noGrp="1"/>
          </p:cNvSpPr>
          <p:nvPr>
            <p:ph type="title"/>
          </p:nvPr>
        </p:nvSpPr>
        <p:spPr/>
        <p:txBody>
          <a:bodyPr>
            <a:normAutofit/>
          </a:bodyPr>
          <a:lstStyle/>
          <a:p>
            <a:r>
              <a:rPr lang="en-GB" sz="3600" b="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Position Analysis. </a:t>
            </a:r>
            <a:br>
              <a:rPr lang="en-GB" sz="3600" b="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r>
              <a:rPr lang="en-GB" sz="3600" b="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 usually use a SWOT Analysis to do this.</a:t>
            </a:r>
            <a:endParaRPr lang="en-GB" sz="3600" b="1" dirty="0"/>
          </a:p>
        </p:txBody>
      </p:sp>
      <p:sp>
        <p:nvSpPr>
          <p:cNvPr id="3" name="Content Placeholder 2">
            <a:extLst>
              <a:ext uri="{FF2B5EF4-FFF2-40B4-BE49-F238E27FC236}">
                <a16:creationId xmlns:a16="http://schemas.microsoft.com/office/drawing/2014/main" id="{DB83D0F5-E817-D048-ABE8-6A42DD3073DF}"/>
              </a:ext>
            </a:extLst>
          </p:cNvPr>
          <p:cNvSpPr>
            <a:spLocks noGrp="1"/>
          </p:cNvSpPr>
          <p:nvPr>
            <p:ph idx="1"/>
          </p:nvPr>
        </p:nvSpPr>
        <p:spPr>
          <a:xfrm>
            <a:off x="838200" y="1825625"/>
            <a:ext cx="10515600" cy="4799110"/>
          </a:xfrm>
        </p:spPr>
        <p:txBody>
          <a:bodyPr>
            <a:normAutofit lnSpcReduction="10000"/>
          </a:bodyPr>
          <a:lstStyle/>
          <a:p>
            <a:pPr eaLnBrk="1" hangingPunct="1"/>
            <a:r>
              <a:rPr lang="en-GB" altLang="en-US" sz="3600" b="1" dirty="0">
                <a:solidFill>
                  <a:srgbClr val="003366"/>
                </a:solidFill>
              </a:rPr>
              <a:t>Strengths</a:t>
            </a:r>
            <a:r>
              <a:rPr lang="en-GB" altLang="en-US" sz="3600" dirty="0"/>
              <a:t> – identifying existing organisational strengths</a:t>
            </a:r>
          </a:p>
          <a:p>
            <a:pPr eaLnBrk="1" hangingPunct="1"/>
            <a:r>
              <a:rPr lang="en-GB" altLang="en-US" sz="3600" b="1" dirty="0">
                <a:solidFill>
                  <a:srgbClr val="003366"/>
                </a:solidFill>
              </a:rPr>
              <a:t>Weaknesses</a:t>
            </a:r>
            <a:r>
              <a:rPr lang="en-GB" altLang="en-US" sz="3600" dirty="0"/>
              <a:t> – identifying existing organisational weaknesses</a:t>
            </a:r>
          </a:p>
          <a:p>
            <a:pPr eaLnBrk="1" hangingPunct="1"/>
            <a:r>
              <a:rPr lang="en-GB" altLang="en-US" sz="3600" b="1" dirty="0">
                <a:solidFill>
                  <a:srgbClr val="003366"/>
                </a:solidFill>
              </a:rPr>
              <a:t>Opportunities</a:t>
            </a:r>
            <a:r>
              <a:rPr lang="en-GB" altLang="en-US" sz="3600" b="1" dirty="0">
                <a:solidFill>
                  <a:schemeClr val="accent2"/>
                </a:solidFill>
              </a:rPr>
              <a:t> </a:t>
            </a:r>
            <a:r>
              <a:rPr lang="en-GB" altLang="en-US" sz="3600" dirty="0"/>
              <a:t>– what market opportunities might there be </a:t>
            </a:r>
            <a:br>
              <a:rPr lang="en-GB" altLang="en-US" sz="3600" dirty="0"/>
            </a:br>
            <a:r>
              <a:rPr lang="en-GB" altLang="en-US" sz="3600" dirty="0"/>
              <a:t>for the organisation to exploit?</a:t>
            </a:r>
          </a:p>
          <a:p>
            <a:pPr eaLnBrk="1" hangingPunct="1"/>
            <a:r>
              <a:rPr lang="en-GB" altLang="en-US" sz="3600" b="1" dirty="0">
                <a:solidFill>
                  <a:srgbClr val="003366"/>
                </a:solidFill>
              </a:rPr>
              <a:t>Threats</a:t>
            </a:r>
            <a:r>
              <a:rPr lang="en-GB" altLang="en-US" sz="3600" dirty="0"/>
              <a:t> – where might the threats </a:t>
            </a:r>
            <a:br>
              <a:rPr lang="en-GB" altLang="en-US" sz="3600" dirty="0"/>
            </a:br>
            <a:r>
              <a:rPr lang="en-GB" altLang="en-US" sz="3600" dirty="0"/>
              <a:t>to the future success come from?</a:t>
            </a:r>
          </a:p>
          <a:p>
            <a:endParaRPr lang="en-GB" dirty="0"/>
          </a:p>
        </p:txBody>
      </p:sp>
    </p:spTree>
    <p:extLst>
      <p:ext uri="{BB962C8B-B14F-4D97-AF65-F5344CB8AC3E}">
        <p14:creationId xmlns:p14="http://schemas.microsoft.com/office/powerpoint/2010/main" val="37132121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E55D-E3DB-DB83-F8EC-3CD4D7D65BA0}"/>
              </a:ext>
            </a:extLst>
          </p:cNvPr>
          <p:cNvSpPr>
            <a:spLocks noGrp="1"/>
          </p:cNvSpPr>
          <p:nvPr>
            <p:ph type="title"/>
          </p:nvPr>
        </p:nvSpPr>
        <p:spPr/>
        <p:txBody>
          <a:bodyPr>
            <a:normAutofit/>
          </a:bodyPr>
          <a:lstStyle/>
          <a:p>
            <a:r>
              <a:rPr lang="en-GB" sz="27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Strengths and Weaknesses are internal factors</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Opportunities and Threats are external factors. </a:t>
            </a:r>
            <a:r>
              <a:rPr lang="en-GB" sz="16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https://www.wordstream.com/blog/ws/2017/12/20/swot-analysis</a:t>
            </a:r>
            <a:endParaRPr lang="en-GB" sz="1600" dirty="0"/>
          </a:p>
        </p:txBody>
      </p:sp>
      <p:pic>
        <p:nvPicPr>
          <p:cNvPr id="4" name="Picture 2" descr="SWOT Analysis: What Is it and How To Use it (with Examples) • Asana">
            <a:extLst>
              <a:ext uri="{FF2B5EF4-FFF2-40B4-BE49-F238E27FC236}">
                <a16:creationId xmlns:a16="http://schemas.microsoft.com/office/drawing/2014/main" id="{BF057F66-80CF-E13F-6A14-03E72E7DCF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66850" y="1825625"/>
            <a:ext cx="764857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7887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2C4925-3504-251C-CF71-2C020BAA14D1}"/>
              </a:ext>
            </a:extLst>
          </p:cNvPr>
          <p:cNvSpPr>
            <a:spLocks noGrp="1"/>
          </p:cNvSpPr>
          <p:nvPr>
            <p:ph type="title"/>
          </p:nvPr>
        </p:nvSpPr>
        <p:spPr>
          <a:xfrm>
            <a:off x="1371597" y="348865"/>
            <a:ext cx="10044023" cy="877729"/>
          </a:xfrm>
        </p:spPr>
        <p:txBody>
          <a:bodyPr anchor="ctr">
            <a:normAutofit/>
          </a:bodyPr>
          <a:lstStyle/>
          <a:p>
            <a:r>
              <a:rPr lang="en-GB" sz="3400" dirty="0">
                <a:solidFill>
                  <a:srgbClr val="FFFFFF"/>
                </a:solidFill>
              </a:rPr>
              <a:t>Can you offer SWOT examples from your organisation?</a:t>
            </a:r>
          </a:p>
        </p:txBody>
      </p:sp>
      <p:graphicFrame>
        <p:nvGraphicFramePr>
          <p:cNvPr id="4" name="Content Placeholder 3">
            <a:extLst>
              <a:ext uri="{FF2B5EF4-FFF2-40B4-BE49-F238E27FC236}">
                <a16:creationId xmlns:a16="http://schemas.microsoft.com/office/drawing/2014/main" id="{ADF695BA-9A1B-74EA-D080-8BBC369F4CA0}"/>
              </a:ext>
            </a:extLst>
          </p:cNvPr>
          <p:cNvGraphicFramePr>
            <a:graphicFrameLocks noGrp="1"/>
          </p:cNvGraphicFramePr>
          <p:nvPr>
            <p:ph idx="1"/>
            <p:extLst>
              <p:ext uri="{D42A27DB-BD31-4B8C-83A1-F6EECF244321}">
                <p14:modId xmlns:p14="http://schemas.microsoft.com/office/powerpoint/2010/main" val="4290820848"/>
              </p:ext>
            </p:extLst>
          </p:nvPr>
        </p:nvGraphicFramePr>
        <p:xfrm>
          <a:off x="1497611" y="2112579"/>
          <a:ext cx="9220719" cy="4192806"/>
        </p:xfrm>
        <a:graphic>
          <a:graphicData uri="http://schemas.openxmlformats.org/drawingml/2006/table">
            <a:tbl>
              <a:tblPr firstRow="1" firstCol="1" bandRow="1"/>
              <a:tblGrid>
                <a:gridCol w="4932140">
                  <a:extLst>
                    <a:ext uri="{9D8B030D-6E8A-4147-A177-3AD203B41FA5}">
                      <a16:colId xmlns:a16="http://schemas.microsoft.com/office/drawing/2014/main" val="2025988650"/>
                    </a:ext>
                  </a:extLst>
                </a:gridCol>
                <a:gridCol w="4288579">
                  <a:extLst>
                    <a:ext uri="{9D8B030D-6E8A-4147-A177-3AD203B41FA5}">
                      <a16:colId xmlns:a16="http://schemas.microsoft.com/office/drawing/2014/main" val="2930155100"/>
                    </a:ext>
                  </a:extLst>
                </a:gridCol>
              </a:tblGrid>
              <a:tr h="2096403">
                <a:tc>
                  <a:txBody>
                    <a:bodyPr/>
                    <a:lstStyle/>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Strengths </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txBody>
                  <a:tcPr marL="140751" marR="140751" marT="19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Weaknesses</a:t>
                      </a:r>
                      <a:endParaRPr lang="en-GB" sz="3700" b="0" i="0" u="none" strike="noStrike" dirty="0">
                        <a:effectLst/>
                        <a:latin typeface="Arial" panose="020B0604020202020204" pitchFamily="34" charset="0"/>
                      </a:endParaRPr>
                    </a:p>
                  </a:txBody>
                  <a:tcPr marL="140751" marR="140751" marT="19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02264483"/>
                  </a:ext>
                </a:extLst>
              </a:tr>
              <a:tr h="2096403">
                <a:tc>
                  <a:txBody>
                    <a:bodyPr/>
                    <a:lstStyle/>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Opportunities</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 </a:t>
                      </a:r>
                      <a:endParaRPr lang="en-GB" sz="3700" b="0" i="0" u="none" strike="noStrike" dirty="0">
                        <a:effectLst/>
                        <a:latin typeface="Arial" panose="020B0604020202020204" pitchFamily="34" charset="0"/>
                      </a:endParaRPr>
                    </a:p>
                  </a:txBody>
                  <a:tcPr marL="140751" marR="140751" marT="19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3300" b="1" i="0" u="none" strike="noStrike" dirty="0">
                          <a:effectLst/>
                          <a:latin typeface="Times New Roman" panose="02020603050405020304" pitchFamily="18" charset="0"/>
                          <a:ea typeface="Times New Roman" panose="02020603050405020304" pitchFamily="18" charset="0"/>
                        </a:rPr>
                        <a:t>Threats</a:t>
                      </a:r>
                      <a:endParaRPr lang="en-GB" sz="3700" b="0" i="0" u="none" strike="noStrike" dirty="0">
                        <a:effectLst/>
                        <a:latin typeface="Arial" panose="020B0604020202020204" pitchFamily="34" charset="0"/>
                      </a:endParaRPr>
                    </a:p>
                  </a:txBody>
                  <a:tcPr marL="140751" marR="140751" marT="19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7448730"/>
                  </a:ext>
                </a:extLst>
              </a:tr>
            </a:tbl>
          </a:graphicData>
        </a:graphic>
      </p:graphicFrame>
    </p:spTree>
    <p:extLst>
      <p:ext uri="{BB962C8B-B14F-4D97-AF65-F5344CB8AC3E}">
        <p14:creationId xmlns:p14="http://schemas.microsoft.com/office/powerpoint/2010/main" val="15924201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80DAE-224C-4A9F-0650-80D1A2A35468}"/>
              </a:ext>
            </a:extLst>
          </p:cNvPr>
          <p:cNvSpPr>
            <a:spLocks noGrp="1"/>
          </p:cNvSpPr>
          <p:nvPr>
            <p:ph type="title"/>
          </p:nvPr>
        </p:nvSpPr>
        <p:spPr/>
        <p:txBody>
          <a:bodyPr/>
          <a:lstStyle/>
          <a:p>
            <a:r>
              <a:rPr lang="en-GB" b="1" kern="1800" dirty="0">
                <a:latin typeface="Arial" panose="020B0604020202020204" pitchFamily="34" charset="0"/>
                <a:ea typeface="Times New Roman" panose="02020603050405020304" pitchFamily="18" charset="0"/>
                <a:cs typeface="Times New Roman" panose="02020603050405020304" pitchFamily="18" charset="0"/>
              </a:rPr>
              <a:t>Strategy choice?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1AE2C76-5E7F-F0E4-AD8E-F14351A75A9F}"/>
              </a:ext>
            </a:extLst>
          </p:cNvPr>
          <p:cNvSpPr>
            <a:spLocks noGrp="1"/>
          </p:cNvSpPr>
          <p:nvPr>
            <p:ph idx="1"/>
          </p:nvPr>
        </p:nvSpPr>
        <p:spPr>
          <a:xfrm>
            <a:off x="838200" y="1474237"/>
            <a:ext cx="10515600" cy="4702726"/>
          </a:xfrm>
        </p:spPr>
        <p:txBody>
          <a:bodyPr>
            <a:normAutofit fontScale="92500"/>
          </a:bodyPr>
          <a:lstStyle/>
          <a:p>
            <a:pPr marL="0" indent="0" algn="just">
              <a:lnSpc>
                <a:spcPct val="107000"/>
              </a:lnSpc>
              <a:spcBef>
                <a:spcPts val="750"/>
              </a:spcBef>
              <a:spcAft>
                <a:spcPts val="750"/>
              </a:spcAft>
              <a:buNone/>
            </a:pPr>
            <a:r>
              <a:rPr lang="en-GB" kern="1800" dirty="0">
                <a:effectLst/>
                <a:latin typeface="Arial" panose="020B0604020202020204" pitchFamily="34" charset="0"/>
                <a:ea typeface="Times New Roman" panose="02020603050405020304" pitchFamily="18" charset="0"/>
                <a:cs typeface="Times New Roman" panose="02020603050405020304" pitchFamily="18" charset="0"/>
              </a:rPr>
              <a:t>Depends on what the company is trying to achieve: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750"/>
              </a:spcBef>
              <a:spcAft>
                <a:spcPts val="750"/>
              </a:spcAft>
            </a:pPr>
            <a:r>
              <a:rPr lang="en-GB" kern="1800" dirty="0">
                <a:effectLst/>
                <a:latin typeface="Arial" panose="020B0604020202020204" pitchFamily="34" charset="0"/>
                <a:ea typeface="Times New Roman" panose="02020603050405020304" pitchFamily="18" charset="0"/>
                <a:cs typeface="Times New Roman" panose="02020603050405020304" pitchFamily="18" charset="0"/>
              </a:rPr>
              <a:t>Growth? (This could lead to lowering prices to get bigger volume)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750"/>
              </a:spcBef>
              <a:spcAft>
                <a:spcPts val="750"/>
              </a:spcAft>
            </a:pPr>
            <a:r>
              <a:rPr lang="en-GB" kern="1800" dirty="0">
                <a:effectLst/>
                <a:latin typeface="Arial" panose="020B0604020202020204" pitchFamily="34" charset="0"/>
                <a:ea typeface="Times New Roman" panose="02020603050405020304" pitchFamily="18" charset="0"/>
                <a:cs typeface="Times New Roman" panose="02020603050405020304" pitchFamily="18" charset="0"/>
              </a:rPr>
              <a:t>Profits? (This could mean trying to crate monopoly power to raise prices, relying on “captive” customers to generate high profits.)</a:t>
            </a:r>
          </a:p>
          <a:p>
            <a:pPr algn="just">
              <a:lnSpc>
                <a:spcPct val="107000"/>
              </a:lnSpc>
              <a:spcBef>
                <a:spcPts val="750"/>
              </a:spcBef>
              <a:spcAft>
                <a:spcPts val="750"/>
              </a:spcAft>
            </a:pPr>
            <a:r>
              <a:rPr lang="en-GB" kern="1800" dirty="0">
                <a:latin typeface="Arial" panose="020B0604020202020204" pitchFamily="34" charset="0"/>
                <a:ea typeface="Calibri" panose="020F0502020204030204" pitchFamily="34" charset="0"/>
                <a:cs typeface="Times New Roman" panose="02020603050405020304" pitchFamily="18" charset="0"/>
              </a:rPr>
              <a:t>Survival?</a:t>
            </a:r>
          </a:p>
          <a:p>
            <a:pPr algn="just">
              <a:lnSpc>
                <a:spcPct val="107000"/>
              </a:lnSpc>
              <a:spcBef>
                <a:spcPts val="750"/>
              </a:spcBef>
              <a:spcAft>
                <a:spcPts val="750"/>
              </a:spcAft>
            </a:pPr>
            <a:r>
              <a:rPr lang="en-GB" kern="1800" dirty="0">
                <a:effectLst/>
                <a:latin typeface="Arial" panose="020B0604020202020204" pitchFamily="34" charset="0"/>
                <a:ea typeface="Calibri" panose="020F0502020204030204" pitchFamily="34" charset="0"/>
                <a:cs typeface="Times New Roman" panose="02020603050405020304" pitchFamily="18" charset="0"/>
              </a:rPr>
              <a:t>Lifestyle?</a:t>
            </a:r>
          </a:p>
          <a:p>
            <a:pPr algn="just">
              <a:lnSpc>
                <a:spcPct val="107000"/>
              </a:lnSpc>
              <a:spcBef>
                <a:spcPts val="750"/>
              </a:spcBef>
              <a:spcAft>
                <a:spcPts val="750"/>
              </a:spcAft>
            </a:pPr>
            <a:r>
              <a:rPr lang="en-GB" kern="1800" dirty="0">
                <a:latin typeface="Arial" panose="020B0604020202020204" pitchFamily="34" charset="0"/>
                <a:ea typeface="Calibri" panose="020F0502020204030204" pitchFamily="34" charset="0"/>
                <a:cs typeface="Times New Roman" panose="02020603050405020304" pitchFamily="18" charset="0"/>
              </a:rPr>
              <a:t>Security?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51903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3C6DF-DFE2-91A5-23BA-3AA7BD81A75D}"/>
              </a:ext>
            </a:extLst>
          </p:cNvPr>
          <p:cNvSpPr>
            <a:spLocks noGrp="1"/>
          </p:cNvSpPr>
          <p:nvPr>
            <p:ph type="title"/>
          </p:nvPr>
        </p:nvSpPr>
        <p:spPr>
          <a:xfrm>
            <a:off x="838200" y="-419099"/>
            <a:ext cx="10515600" cy="2109788"/>
          </a:xfrm>
        </p:spPr>
        <p:txBody>
          <a:bodyPr>
            <a:normAutofit/>
          </a:bodyPr>
          <a:lstStyle/>
          <a:p>
            <a:r>
              <a:rPr lang="en-GB" sz="2400" b="1" kern="1800" dirty="0">
                <a:effectLst/>
                <a:latin typeface="Arial" panose="020B0604020202020204" pitchFamily="34" charset="0"/>
                <a:ea typeface="Times New Roman" panose="02020603050405020304" pitchFamily="18" charset="0"/>
              </a:rPr>
              <a:t>Ansoff’s Matrix- It’s all about growth</a:t>
            </a:r>
            <a:r>
              <a:rPr lang="en-GB" sz="2400" b="1" kern="1800" dirty="0">
                <a:solidFill>
                  <a:srgbClr val="FF0000"/>
                </a:solidFill>
                <a:effectLst/>
                <a:latin typeface="Arial" panose="020B0604020202020204" pitchFamily="34" charset="0"/>
                <a:ea typeface="Times New Roman" panose="02020603050405020304" pitchFamily="18" charset="0"/>
              </a:rPr>
              <a:t>….Is this what your case company wants?</a:t>
            </a:r>
            <a:endParaRPr lang="en-GB" sz="2400" dirty="0"/>
          </a:p>
        </p:txBody>
      </p:sp>
      <p:pic>
        <p:nvPicPr>
          <p:cNvPr id="4" name="Content Placeholder 3" descr="Diagram&#10;&#10;Description automatically generated">
            <a:extLst>
              <a:ext uri="{FF2B5EF4-FFF2-40B4-BE49-F238E27FC236}">
                <a16:creationId xmlns:a16="http://schemas.microsoft.com/office/drawing/2014/main" id="{1C2E9F85-86A3-514D-E127-EFEDBE2EEF4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2999" y="1276350"/>
            <a:ext cx="10029825" cy="5200650"/>
          </a:xfrm>
          <a:prstGeom prst="rect">
            <a:avLst/>
          </a:prstGeom>
          <a:noFill/>
          <a:ln>
            <a:noFill/>
          </a:ln>
        </p:spPr>
      </p:pic>
    </p:spTree>
    <p:extLst>
      <p:ext uri="{BB962C8B-B14F-4D97-AF65-F5344CB8AC3E}">
        <p14:creationId xmlns:p14="http://schemas.microsoft.com/office/powerpoint/2010/main" val="3097809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FA2E-F7CF-1DD1-237F-DDB546C5ABEA}"/>
              </a:ext>
            </a:extLst>
          </p:cNvPr>
          <p:cNvSpPr>
            <a:spLocks noGrp="1"/>
          </p:cNvSpPr>
          <p:nvPr>
            <p:ph type="title"/>
          </p:nvPr>
        </p:nvSpPr>
        <p:spPr>
          <a:xfrm>
            <a:off x="838200" y="130629"/>
            <a:ext cx="10515600" cy="1560059"/>
          </a:xfrm>
        </p:spPr>
        <p:txBody>
          <a:bodyPr/>
          <a:lstStyle/>
          <a:p>
            <a:r>
              <a:rPr lang="en-GB" sz="2800" b="1" kern="1800" dirty="0">
                <a:effectLst/>
                <a:latin typeface="Arial" panose="020B0604020202020204" pitchFamily="34" charset="0"/>
                <a:ea typeface="Times New Roman" panose="02020603050405020304" pitchFamily="18" charset="0"/>
              </a:rPr>
              <a:t>Porter’s Generic Strategies. </a:t>
            </a:r>
            <a:br>
              <a:rPr lang="en-GB" sz="1800" b="1" kern="1800" dirty="0">
                <a:effectLst/>
                <a:latin typeface="Arial" panose="020B0604020202020204" pitchFamily="34" charset="0"/>
                <a:ea typeface="Times New Roman" panose="02020603050405020304" pitchFamily="18" charset="0"/>
              </a:rPr>
            </a:br>
            <a:r>
              <a:rPr lang="en-GB" sz="1800" kern="1800" dirty="0">
                <a:effectLst/>
                <a:latin typeface="Arial" panose="020B0604020202020204" pitchFamily="34" charset="0"/>
                <a:ea typeface="Times New Roman" panose="02020603050405020304" pitchFamily="18" charset="0"/>
              </a:rPr>
              <a:t>Source: </a:t>
            </a:r>
            <a:r>
              <a:rPr lang="en-GB" sz="1800" kern="1800" dirty="0">
                <a:effectLst/>
                <a:latin typeface="Arial" panose="020B0604020202020204" pitchFamily="34" charset="0"/>
                <a:ea typeface="Times New Roman" panose="02020603050405020304" pitchFamily="18" charset="0"/>
                <a:hlinkClick r:id="rId2"/>
              </a:rPr>
              <a:t>https://www.business-to-you.com/porter-generic-strategies-differentiation-cost-leadership-focus/</a:t>
            </a:r>
            <a:r>
              <a:rPr lang="en-GB" sz="1800" kern="1800" dirty="0">
                <a:effectLst/>
                <a:latin typeface="Arial" panose="020B0604020202020204" pitchFamily="34" charset="0"/>
                <a:ea typeface="Times New Roman" panose="02020603050405020304" pitchFamily="18" charset="0"/>
              </a:rPr>
              <a:t> </a:t>
            </a:r>
            <a:endParaRPr lang="en-GB" dirty="0"/>
          </a:p>
        </p:txBody>
      </p:sp>
      <p:pic>
        <p:nvPicPr>
          <p:cNvPr id="6146" name="Picture 2" descr="Porter's Generic Strategies EXPLAINED with EXAMPLES | B2U">
            <a:extLst>
              <a:ext uri="{FF2B5EF4-FFF2-40B4-BE49-F238E27FC236}">
                <a16:creationId xmlns:a16="http://schemas.microsoft.com/office/drawing/2014/main" id="{F56E91D6-8A38-68EA-698C-6EC34A144CE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14376" y="1390650"/>
            <a:ext cx="10753724" cy="5102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82326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3CBE1-97FE-0F32-9834-BAD023FF20D1}"/>
              </a:ext>
            </a:extLst>
          </p:cNvPr>
          <p:cNvSpPr>
            <a:spLocks noGrp="1"/>
          </p:cNvSpPr>
          <p:nvPr>
            <p:ph type="title"/>
          </p:nvPr>
        </p:nvSpPr>
        <p:spPr/>
        <p:txBody>
          <a:bodyPr>
            <a:normAutofit fontScale="90000"/>
          </a:bodyPr>
          <a:lstStyle/>
          <a:p>
            <a:r>
              <a:rPr lang="en-GB" sz="2700" dirty="0">
                <a:effectLst/>
                <a:latin typeface="Times New Roman" panose="02020603050405020304" pitchFamily="18" charset="0"/>
                <a:ea typeface="Times New Roman" panose="02020603050405020304" pitchFamily="18" charset="0"/>
              </a:rPr>
              <a:t>Porter’s (2002) Generic Strategies for ship building as quoted by Geoff Randall (2004) Principles of Marketing, London, Pitman</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3BA3D948-8DDA-7643-2830-426C4799ED66}"/>
              </a:ext>
            </a:extLst>
          </p:cNvPr>
          <p:cNvGraphicFramePr>
            <a:graphicFrameLocks noGrp="1"/>
          </p:cNvGraphicFramePr>
          <p:nvPr>
            <p:ph idx="1"/>
            <p:extLst>
              <p:ext uri="{D42A27DB-BD31-4B8C-83A1-F6EECF244321}">
                <p14:modId xmlns:p14="http://schemas.microsoft.com/office/powerpoint/2010/main" val="2448735519"/>
              </p:ext>
            </p:extLst>
          </p:nvPr>
        </p:nvGraphicFramePr>
        <p:xfrm>
          <a:off x="1390261" y="1539551"/>
          <a:ext cx="8798768" cy="4581331"/>
        </p:xfrm>
        <a:graphic>
          <a:graphicData uri="http://schemas.openxmlformats.org/drawingml/2006/table">
            <a:tbl>
              <a:tblPr firstRow="1" firstCol="1" bandRow="1" bandCol="1">
                <a:tableStyleId>{5C22544A-7EE6-4342-B048-85BDC9FD1C3A}</a:tableStyleId>
              </a:tblPr>
              <a:tblGrid>
                <a:gridCol w="4416107">
                  <a:extLst>
                    <a:ext uri="{9D8B030D-6E8A-4147-A177-3AD203B41FA5}">
                      <a16:colId xmlns:a16="http://schemas.microsoft.com/office/drawing/2014/main" val="197703406"/>
                    </a:ext>
                  </a:extLst>
                </a:gridCol>
                <a:gridCol w="4382661">
                  <a:extLst>
                    <a:ext uri="{9D8B030D-6E8A-4147-A177-3AD203B41FA5}">
                      <a16:colId xmlns:a16="http://schemas.microsoft.com/office/drawing/2014/main" val="2608243531"/>
                    </a:ext>
                  </a:extLst>
                </a:gridCol>
              </a:tblGrid>
              <a:tr h="916267">
                <a:tc>
                  <a:txBody>
                    <a:bodyPr/>
                    <a:lstStyle/>
                    <a:p>
                      <a:pPr marL="144145"/>
                      <a:r>
                        <a:rPr lang="en-GB" sz="2400" dirty="0">
                          <a:effectLst/>
                        </a:rPr>
                        <a:t>Lower Cost                                </a:t>
                      </a:r>
                      <a:endParaRPr lang="en-GB" sz="2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400" dirty="0">
                          <a:effectLst/>
                        </a:rPr>
                        <a:t> Differentiation                                    </a:t>
                      </a:r>
                    </a:p>
                    <a:p>
                      <a:pPr marL="144145"/>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48377920"/>
                  </a:ext>
                </a:extLst>
              </a:tr>
              <a:tr h="1832532">
                <a:tc>
                  <a:txBody>
                    <a:bodyPr/>
                    <a:lstStyle/>
                    <a:p>
                      <a:r>
                        <a:rPr lang="en-GB" sz="2400" dirty="0">
                          <a:effectLst/>
                        </a:rPr>
                        <a:t>Cost Leadership</a:t>
                      </a:r>
                    </a:p>
                    <a:p>
                      <a:r>
                        <a:rPr lang="en-GB" sz="2400" dirty="0">
                          <a:effectLst/>
                        </a:rPr>
                        <a:t> </a:t>
                      </a:r>
                    </a:p>
                    <a:p>
                      <a:r>
                        <a:rPr lang="en-GB" sz="2400" dirty="0">
                          <a:effectLst/>
                        </a:rPr>
                        <a:t>South Korea</a:t>
                      </a:r>
                    </a:p>
                    <a:p>
                      <a:pPr algn="ctr"/>
                      <a:r>
                        <a:rPr lang="en-GB" sz="2400" dirty="0">
                          <a:effectLst/>
                        </a:rPr>
                        <a:t>(Broad)</a:t>
                      </a:r>
                      <a:endParaRPr lang="en-GB" sz="2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400" dirty="0">
                          <a:effectLst/>
                        </a:rPr>
                        <a:t>Differentiation</a:t>
                      </a:r>
                    </a:p>
                    <a:p>
                      <a:r>
                        <a:rPr lang="en-GB" sz="2400" dirty="0">
                          <a:effectLst/>
                        </a:rPr>
                        <a:t> </a:t>
                      </a:r>
                    </a:p>
                    <a:p>
                      <a:r>
                        <a:rPr lang="en-GB" sz="2400" dirty="0">
                          <a:effectLst/>
                        </a:rPr>
                        <a:t>Japan</a:t>
                      </a:r>
                    </a:p>
                    <a:p>
                      <a:pPr algn="ctr"/>
                      <a:r>
                        <a:rPr lang="en-GB" sz="2400" dirty="0">
                          <a:effectLst/>
                        </a:rPr>
                        <a:t>(Broad)</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18417181"/>
                  </a:ext>
                </a:extLst>
              </a:tr>
              <a:tr h="1832532">
                <a:tc>
                  <a:txBody>
                    <a:bodyPr/>
                    <a:lstStyle/>
                    <a:p>
                      <a:r>
                        <a:rPr lang="en-GB" sz="2400" dirty="0">
                          <a:effectLst/>
                        </a:rPr>
                        <a:t>Cost focus</a:t>
                      </a:r>
                    </a:p>
                    <a:p>
                      <a:r>
                        <a:rPr lang="en-GB" sz="2400" dirty="0">
                          <a:effectLst/>
                        </a:rPr>
                        <a:t> </a:t>
                      </a:r>
                    </a:p>
                    <a:p>
                      <a:r>
                        <a:rPr lang="en-GB" sz="2400" dirty="0">
                          <a:effectLst/>
                        </a:rPr>
                        <a:t>China (PRC)</a:t>
                      </a:r>
                    </a:p>
                    <a:p>
                      <a:pPr algn="ctr"/>
                      <a:r>
                        <a:rPr lang="en-GB" sz="2400" dirty="0">
                          <a:effectLst/>
                        </a:rPr>
                        <a:t>(Narrow)</a:t>
                      </a:r>
                      <a:endParaRPr lang="en-GB" sz="2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400" dirty="0">
                          <a:effectLst/>
                        </a:rPr>
                        <a:t>Differentiation Focus</a:t>
                      </a:r>
                    </a:p>
                    <a:p>
                      <a:r>
                        <a:rPr lang="en-GB" sz="2400" dirty="0">
                          <a:effectLst/>
                        </a:rPr>
                        <a:t> </a:t>
                      </a:r>
                    </a:p>
                    <a:p>
                      <a:r>
                        <a:rPr lang="en-GB" sz="2400" dirty="0">
                          <a:effectLst/>
                        </a:rPr>
                        <a:t>Scandinavia/Italy </a:t>
                      </a:r>
                    </a:p>
                    <a:p>
                      <a:pPr algn="ctr"/>
                      <a:r>
                        <a:rPr lang="en-GB" sz="2400" dirty="0">
                          <a:effectLst/>
                        </a:rPr>
                        <a:t>(Narrow)</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932292477"/>
                  </a:ext>
                </a:extLst>
              </a:tr>
            </a:tbl>
          </a:graphicData>
        </a:graphic>
      </p:graphicFrame>
      <p:sp>
        <p:nvSpPr>
          <p:cNvPr id="5" name="Rectangle 1">
            <a:extLst>
              <a:ext uri="{FF2B5EF4-FFF2-40B4-BE49-F238E27FC236}">
                <a16:creationId xmlns:a16="http://schemas.microsoft.com/office/drawing/2014/main" id="{70B50FEE-AB47-853F-B99D-E0EF6E3EB1E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874105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B145-FB50-413C-8FE7-84DB1FC8FE62}"/>
              </a:ext>
            </a:extLst>
          </p:cNvPr>
          <p:cNvSpPr>
            <a:spLocks noGrp="1"/>
          </p:cNvSpPr>
          <p:nvPr>
            <p:ph type="title"/>
          </p:nvPr>
        </p:nvSpPr>
        <p:spPr/>
        <p:txBody>
          <a:bodyPr>
            <a:normAutofit fontScale="90000"/>
          </a:bodyPr>
          <a:lstStyle/>
          <a:p>
            <a:r>
              <a:rPr lang="en-GB" sz="2800" b="1" kern="1800" dirty="0">
                <a:effectLst/>
                <a:latin typeface="Arial" panose="020B0604020202020204" pitchFamily="34" charset="0"/>
                <a:ea typeface="Times New Roman" panose="02020603050405020304" pitchFamily="18" charset="0"/>
                <a:cs typeface="Times New Roman" panose="02020603050405020304" pitchFamily="18" charset="0"/>
              </a:rPr>
              <a:t>A Hybrid Strategy </a:t>
            </a:r>
            <a:r>
              <a:rPr lang="en-GB" sz="2800" kern="1800" dirty="0">
                <a:effectLst/>
                <a:latin typeface="Arial" panose="020B0604020202020204" pitchFamily="34" charset="0"/>
                <a:ea typeface="Times New Roman" panose="02020603050405020304" pitchFamily="18" charset="0"/>
                <a:cs typeface="Times New Roman" panose="02020603050405020304" pitchFamily="18" charset="0"/>
              </a:rPr>
              <a:t>says that doing both does not always move you to the “soggy middle”.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Content Placeholder 5">
            <a:extLst>
              <a:ext uri="{FF2B5EF4-FFF2-40B4-BE49-F238E27FC236}">
                <a16:creationId xmlns:a16="http://schemas.microsoft.com/office/drawing/2014/main" id="{9EB62A0C-63BE-232A-730E-4D8DEA6CA3BE}"/>
              </a:ext>
            </a:extLst>
          </p:cNvPr>
          <p:cNvSpPr>
            <a:spLocks noGrp="1"/>
          </p:cNvSpPr>
          <p:nvPr>
            <p:ph idx="1"/>
          </p:nvPr>
        </p:nvSpPr>
        <p:spPr>
          <a:xfrm>
            <a:off x="657225" y="1352550"/>
            <a:ext cx="10963275" cy="5140325"/>
          </a:xfrm>
        </p:spPr>
        <p:txBody>
          <a:bodyPr>
            <a:normAutofit/>
          </a:bodyPr>
          <a:lstStyle/>
          <a:p>
            <a:r>
              <a:rPr lang="en-GB" dirty="0"/>
              <a:t>Use low cost (which might not always result in a low price strategy)</a:t>
            </a:r>
          </a:p>
          <a:p>
            <a:r>
              <a:rPr lang="en-GB" dirty="0"/>
              <a:t>Use a differentiation strategy as well. Using the product’s unique features.</a:t>
            </a:r>
          </a:p>
          <a:p>
            <a:r>
              <a:rPr lang="en-GB" dirty="0"/>
              <a:t>You might use both but for different parts of your product portfolio</a:t>
            </a:r>
          </a:p>
          <a:p>
            <a:r>
              <a:rPr lang="en-GB" dirty="0"/>
              <a:t>You might use them for different times in managing the market</a:t>
            </a:r>
          </a:p>
          <a:p>
            <a:endParaRPr lang="en-GB" dirty="0"/>
          </a:p>
          <a:p>
            <a:pPr marL="0" indent="0">
              <a:buNone/>
            </a:pPr>
            <a:r>
              <a:rPr lang="en-GB" dirty="0"/>
              <a:t>For example: Games developers may use a premium price for a new game. Differentiation will make it successful.</a:t>
            </a:r>
          </a:p>
          <a:p>
            <a:pPr marL="0" indent="0">
              <a:buNone/>
            </a:pPr>
            <a:r>
              <a:rPr lang="en-GB" dirty="0"/>
              <a:t>However because the product life cycle is so short in the games market, six months later the same game may be in the “bargain bin” in computer software shops.</a:t>
            </a:r>
          </a:p>
        </p:txBody>
      </p:sp>
    </p:spTree>
    <p:extLst>
      <p:ext uri="{BB962C8B-B14F-4D97-AF65-F5344CB8AC3E}">
        <p14:creationId xmlns:p14="http://schemas.microsoft.com/office/powerpoint/2010/main" val="17902682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50A0-44D5-CBB5-62A1-AA2103EF9E94}"/>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Example </a:t>
            </a:r>
            <a:r>
              <a:rPr lang="en-GB" sz="2400" kern="1800" dirty="0">
                <a:effectLst/>
                <a:latin typeface="Arial" panose="020B0604020202020204" pitchFamily="34" charset="0"/>
                <a:ea typeface="Times New Roman" panose="02020603050405020304" pitchFamily="18" charset="0"/>
                <a:cs typeface="Arial" panose="020B0604020202020204" pitchFamily="34" charset="0"/>
              </a:rPr>
              <a:t>(Source: </a:t>
            </a:r>
            <a:r>
              <a:rPr lang="en-GB" sz="2400" dirty="0" err="1">
                <a:effectLst/>
                <a:latin typeface="Arial" panose="020B0604020202020204" pitchFamily="34" charset="0"/>
                <a:ea typeface="Calibri" panose="020F0502020204030204" pitchFamily="34" charset="0"/>
                <a:cs typeface="Arial" panose="020B0604020202020204" pitchFamily="34" charset="0"/>
              </a:rPr>
              <a:t>Dibb</a:t>
            </a:r>
            <a:r>
              <a:rPr lang="en-GB" sz="2400" dirty="0">
                <a:effectLst/>
                <a:latin typeface="Arial" panose="020B0604020202020204" pitchFamily="34" charset="0"/>
                <a:ea typeface="Calibri" panose="020F0502020204030204" pitchFamily="34" charset="0"/>
                <a:cs typeface="Arial" panose="020B0604020202020204" pitchFamily="34" charset="0"/>
              </a:rPr>
              <a:t>, S., Simkins, L., Pride, W. M. and Ferrell, O. C. (2019)</a:t>
            </a:r>
            <a:r>
              <a:rPr lang="en-GB" sz="2400" i="1" dirty="0">
                <a:effectLst/>
                <a:latin typeface="Arial" panose="020B0604020202020204" pitchFamily="34" charset="0"/>
                <a:ea typeface="Calibri" panose="020F0502020204030204" pitchFamily="34" charset="0"/>
                <a:cs typeface="Arial" panose="020B0604020202020204" pitchFamily="34" charset="0"/>
              </a:rPr>
              <a:t> Marketing Concepts and Strategies</a:t>
            </a:r>
            <a:r>
              <a:rPr lang="en-GB" sz="2400" dirty="0">
                <a:effectLst/>
                <a:latin typeface="Arial" panose="020B0604020202020204" pitchFamily="34" charset="0"/>
                <a:ea typeface="Calibri" panose="020F0502020204030204" pitchFamily="34" charset="0"/>
                <a:cs typeface="Arial" panose="020B0604020202020204" pitchFamily="34" charset="0"/>
              </a:rPr>
              <a:t>, London: Centage Learning)</a:t>
            </a:r>
            <a:endParaRPr lang="en-GB" sz="2400" dirty="0">
              <a:latin typeface="Arial" panose="020B0604020202020204" pitchFamily="34" charset="0"/>
              <a:cs typeface="Arial" panose="020B0604020202020204" pitchFamily="34" charset="0"/>
            </a:endParaRPr>
          </a:p>
        </p:txBody>
      </p:sp>
      <p:pic>
        <p:nvPicPr>
          <p:cNvPr id="4" name="Content Placeholder 3" descr="Hybrid strategy and an example of a CCBM (IKEA). ">
            <a:extLst>
              <a:ext uri="{FF2B5EF4-FFF2-40B4-BE49-F238E27FC236}">
                <a16:creationId xmlns:a16="http://schemas.microsoft.com/office/drawing/2014/main" id="{AE621823-6984-0F3A-318A-3162619A00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31437" y="1825624"/>
            <a:ext cx="7473820" cy="4733795"/>
          </a:xfrm>
          <a:prstGeom prst="rect">
            <a:avLst/>
          </a:prstGeom>
          <a:noFill/>
          <a:ln>
            <a:noFill/>
          </a:ln>
        </p:spPr>
      </p:pic>
    </p:spTree>
    <p:extLst>
      <p:ext uri="{BB962C8B-B14F-4D97-AF65-F5344CB8AC3E}">
        <p14:creationId xmlns:p14="http://schemas.microsoft.com/office/powerpoint/2010/main" val="25181012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5E8C9-6837-D3EC-8BC0-4248E4300396}"/>
              </a:ext>
            </a:extLst>
          </p:cNvPr>
          <p:cNvSpPr>
            <a:spLocks noGrp="1"/>
          </p:cNvSpPr>
          <p:nvPr>
            <p:ph type="title"/>
          </p:nvPr>
        </p:nvSpPr>
        <p:spPr/>
        <p:txBody>
          <a:bodyPr/>
          <a:lstStyle/>
          <a:p>
            <a:r>
              <a:rPr lang="en-GB" dirty="0">
                <a:solidFill>
                  <a:srgbClr val="FF0000"/>
                </a:solidFill>
              </a:rPr>
              <a:t>What strategy are you likely to recommend?</a:t>
            </a:r>
          </a:p>
        </p:txBody>
      </p:sp>
      <p:sp>
        <p:nvSpPr>
          <p:cNvPr id="3" name="Content Placeholder 2">
            <a:extLst>
              <a:ext uri="{FF2B5EF4-FFF2-40B4-BE49-F238E27FC236}">
                <a16:creationId xmlns:a16="http://schemas.microsoft.com/office/drawing/2014/main" id="{01978001-1580-CF1B-882D-85BF8E11D9DC}"/>
              </a:ext>
            </a:extLst>
          </p:cNvPr>
          <p:cNvSpPr>
            <a:spLocks noGrp="1"/>
          </p:cNvSpPr>
          <p:nvPr>
            <p:ph idx="1"/>
          </p:nvPr>
        </p:nvSpPr>
        <p:spPr/>
        <p:txBody>
          <a:bodyPr/>
          <a:lstStyle/>
          <a:p>
            <a:pPr marL="0" indent="0">
              <a:buNone/>
            </a:pPr>
            <a:r>
              <a:rPr lang="en-GB" dirty="0"/>
              <a:t>It depends……………………..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31275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93954-35A4-DFBF-DBA2-21470D38362D}"/>
              </a:ext>
            </a:extLst>
          </p:cNvPr>
          <p:cNvSpPr>
            <a:spLocks noGrp="1"/>
          </p:cNvSpPr>
          <p:nvPr>
            <p:ph type="title"/>
          </p:nvPr>
        </p:nvSpPr>
        <p:spPr/>
        <p:txBody>
          <a:bodyPr>
            <a:normAutofit fontScale="90000"/>
          </a:bodyPr>
          <a:lstStyle/>
          <a:p>
            <a:r>
              <a:rPr lang="en-GB" dirty="0"/>
              <a:t>Do you look at market trends and opportunities or do what your company can do well?</a:t>
            </a:r>
          </a:p>
        </p:txBody>
      </p:sp>
      <p:sp>
        <p:nvSpPr>
          <p:cNvPr id="3" name="Content Placeholder 2">
            <a:extLst>
              <a:ext uri="{FF2B5EF4-FFF2-40B4-BE49-F238E27FC236}">
                <a16:creationId xmlns:a16="http://schemas.microsoft.com/office/drawing/2014/main" id="{B1FDEB54-44A3-FC89-B689-42B980C01602}"/>
              </a:ext>
            </a:extLst>
          </p:cNvPr>
          <p:cNvSpPr>
            <a:spLocks noGrp="1"/>
          </p:cNvSpPr>
          <p:nvPr>
            <p:ph idx="1"/>
          </p:nvPr>
        </p:nvSpPr>
        <p:spPr/>
        <p:txBody>
          <a:bodyPr>
            <a:normAutofit lnSpcReduction="10000"/>
          </a:bodyPr>
          <a:lstStyle/>
          <a:p>
            <a:pPr marL="0" indent="0">
              <a:buNone/>
              <a:defRPr/>
            </a:pPr>
            <a:r>
              <a:rPr lang="en-GB" sz="3100" dirty="0"/>
              <a:t>a. Environment or market-based strategy</a:t>
            </a:r>
            <a:endParaRPr lang="en-GB" dirty="0"/>
          </a:p>
          <a:p>
            <a:pPr lvl="1">
              <a:defRPr/>
            </a:pPr>
            <a:r>
              <a:rPr lang="en-GB" sz="2700" dirty="0"/>
              <a:t>types</a:t>
            </a:r>
            <a:endParaRPr lang="en-GB" dirty="0"/>
          </a:p>
          <a:p>
            <a:pPr lvl="2">
              <a:defRPr/>
            </a:pPr>
            <a:r>
              <a:rPr lang="en-GB" dirty="0"/>
              <a:t>cost leadership</a:t>
            </a:r>
          </a:p>
          <a:p>
            <a:pPr lvl="2">
              <a:defRPr/>
            </a:pPr>
            <a:r>
              <a:rPr lang="en-GB" dirty="0"/>
              <a:t>differentiation</a:t>
            </a:r>
          </a:p>
          <a:p>
            <a:pPr lvl="2">
              <a:defRPr/>
            </a:pPr>
            <a:r>
              <a:rPr lang="en-GB" dirty="0"/>
              <a:t>focus</a:t>
            </a:r>
          </a:p>
          <a:p>
            <a:pPr lvl="1">
              <a:defRPr/>
            </a:pPr>
            <a:r>
              <a:rPr lang="en-GB" sz="2700" dirty="0"/>
              <a:t>importance of establishing:-</a:t>
            </a:r>
            <a:endParaRPr lang="en-GB" dirty="0"/>
          </a:p>
          <a:p>
            <a:pPr lvl="2">
              <a:defRPr/>
            </a:pPr>
            <a:r>
              <a:rPr lang="en-GB" dirty="0"/>
              <a:t>the basis of a firm's competitive advantages</a:t>
            </a:r>
          </a:p>
          <a:p>
            <a:pPr lvl="2">
              <a:defRPr/>
            </a:pPr>
            <a:r>
              <a:rPr lang="en-GB" dirty="0"/>
              <a:t>the nature of the target market</a:t>
            </a:r>
          </a:p>
          <a:p>
            <a:pPr marL="0" indent="0">
              <a:buNone/>
              <a:defRPr/>
            </a:pPr>
            <a:r>
              <a:rPr lang="en-GB" dirty="0"/>
              <a:t>b. Resource-based strategy</a:t>
            </a:r>
          </a:p>
          <a:p>
            <a:pPr lvl="1">
              <a:defRPr/>
            </a:pPr>
            <a:r>
              <a:rPr lang="en-GB" sz="2700" dirty="0"/>
              <a:t>exploiting core competencies</a:t>
            </a:r>
          </a:p>
          <a:p>
            <a:pPr lvl="1">
              <a:defRPr/>
            </a:pPr>
            <a:r>
              <a:rPr lang="en-GB" sz="2700" dirty="0"/>
              <a:t>defining and establishing core competencies</a:t>
            </a:r>
            <a:endParaRPr lang="en-GB" dirty="0"/>
          </a:p>
        </p:txBody>
      </p:sp>
    </p:spTree>
    <p:extLst>
      <p:ext uri="{BB962C8B-B14F-4D97-AF65-F5344CB8AC3E}">
        <p14:creationId xmlns:p14="http://schemas.microsoft.com/office/powerpoint/2010/main" val="11503617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3.gif">
            <a:extLst>
              <a:ext uri="{FF2B5EF4-FFF2-40B4-BE49-F238E27FC236}">
                <a16:creationId xmlns:a16="http://schemas.microsoft.com/office/drawing/2014/main" id="{787D62A7-01F8-DE65-31D3-10B919D56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0626" y="704849"/>
            <a:ext cx="9858374" cy="553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92636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D828D-E657-2496-8A53-BAB6A6E68322}"/>
              </a:ext>
            </a:extLst>
          </p:cNvPr>
          <p:cNvSpPr>
            <a:spLocks noGrp="1"/>
          </p:cNvSpPr>
          <p:nvPr>
            <p:ph type="title"/>
          </p:nvPr>
        </p:nvSpPr>
        <p:spPr>
          <a:xfrm>
            <a:off x="838200" y="-121297"/>
            <a:ext cx="10515600" cy="1614195"/>
          </a:xfrm>
        </p:spPr>
        <p:txBody>
          <a:bodyPr>
            <a:normAutofit/>
          </a:bodyPr>
          <a:lstStyle/>
          <a:p>
            <a:r>
              <a:rPr lang="en-GB" sz="3600" b="1" dirty="0"/>
              <a:t>Types of strategy 1.</a:t>
            </a:r>
          </a:p>
        </p:txBody>
      </p:sp>
      <p:sp>
        <p:nvSpPr>
          <p:cNvPr id="3" name="Content Placeholder 2">
            <a:extLst>
              <a:ext uri="{FF2B5EF4-FFF2-40B4-BE49-F238E27FC236}">
                <a16:creationId xmlns:a16="http://schemas.microsoft.com/office/drawing/2014/main" id="{B5E6893E-1855-3155-2273-918511B69801}"/>
              </a:ext>
            </a:extLst>
          </p:cNvPr>
          <p:cNvSpPr>
            <a:spLocks noGrp="1"/>
          </p:cNvSpPr>
          <p:nvPr>
            <p:ph idx="1"/>
          </p:nvPr>
        </p:nvSpPr>
        <p:spPr>
          <a:xfrm>
            <a:off x="838200" y="1343608"/>
            <a:ext cx="10515600" cy="4833355"/>
          </a:xfrm>
        </p:spPr>
        <p:txBody>
          <a:bodyPr>
            <a:normAutofit/>
          </a:bodyPr>
          <a:lstStyle/>
          <a:p>
            <a:pPr eaLnBrk="1" hangingPunct="1"/>
            <a:r>
              <a:rPr lang="en-GB" altLang="en-US" sz="3200" b="1" dirty="0">
                <a:solidFill>
                  <a:srgbClr val="003366"/>
                </a:solidFill>
              </a:rPr>
              <a:t>Market Dominance:</a:t>
            </a:r>
          </a:p>
          <a:p>
            <a:pPr eaLnBrk="1" hangingPunct="1"/>
            <a:r>
              <a:rPr lang="en-GB" altLang="en-US" sz="3200" dirty="0"/>
              <a:t>Achieved through:</a:t>
            </a:r>
          </a:p>
          <a:p>
            <a:pPr lvl="1" eaLnBrk="1" hangingPunct="1"/>
            <a:r>
              <a:rPr lang="en-GB" altLang="en-US" sz="3200" dirty="0"/>
              <a:t>Internal growth</a:t>
            </a:r>
          </a:p>
          <a:p>
            <a:pPr lvl="1" eaLnBrk="1" hangingPunct="1"/>
            <a:r>
              <a:rPr lang="en-GB" altLang="en-US" sz="3200" dirty="0"/>
              <a:t>Acquisitions – mergers and takeovers </a:t>
            </a:r>
          </a:p>
          <a:p>
            <a:pPr eaLnBrk="1" hangingPunct="1"/>
            <a:r>
              <a:rPr lang="en-GB" altLang="en-US" sz="3200" b="1" dirty="0">
                <a:solidFill>
                  <a:srgbClr val="003366"/>
                </a:solidFill>
              </a:rPr>
              <a:t>New product development:</a:t>
            </a:r>
            <a:r>
              <a:rPr lang="en-GB" altLang="en-US" sz="3200" b="1" dirty="0">
                <a:solidFill>
                  <a:schemeClr val="accent2"/>
                </a:solidFill>
              </a:rPr>
              <a:t> </a:t>
            </a:r>
            <a:r>
              <a:rPr lang="en-GB" altLang="en-US" sz="3200" dirty="0"/>
              <a:t>to keep ahead of rivals and set the pace</a:t>
            </a:r>
          </a:p>
          <a:p>
            <a:pPr eaLnBrk="1" hangingPunct="1"/>
            <a:r>
              <a:rPr lang="en-GB" altLang="en-US" sz="3200" b="1" dirty="0">
                <a:solidFill>
                  <a:srgbClr val="003366"/>
                </a:solidFill>
              </a:rPr>
              <a:t>Contraction/Expansion</a:t>
            </a:r>
            <a:r>
              <a:rPr lang="en-GB" altLang="en-US" sz="3200" dirty="0"/>
              <a:t> – focus on what you are good at (core competencies) or seek to expand into a range of markets?</a:t>
            </a:r>
          </a:p>
          <a:p>
            <a:endParaRPr lang="en-GB" dirty="0"/>
          </a:p>
        </p:txBody>
      </p:sp>
    </p:spTree>
    <p:extLst>
      <p:ext uri="{BB962C8B-B14F-4D97-AF65-F5344CB8AC3E}">
        <p14:creationId xmlns:p14="http://schemas.microsoft.com/office/powerpoint/2010/main" val="28413092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FA6CE-86A1-9D1E-5D88-C42E8F59BADB}"/>
              </a:ext>
            </a:extLst>
          </p:cNvPr>
          <p:cNvSpPr>
            <a:spLocks noGrp="1"/>
          </p:cNvSpPr>
          <p:nvPr>
            <p:ph type="title"/>
          </p:nvPr>
        </p:nvSpPr>
        <p:spPr>
          <a:xfrm>
            <a:off x="838200" y="1"/>
            <a:ext cx="10515600" cy="1259632"/>
          </a:xfrm>
        </p:spPr>
        <p:txBody>
          <a:bodyPr>
            <a:normAutofit/>
          </a:bodyPr>
          <a:lstStyle/>
          <a:p>
            <a:r>
              <a:rPr lang="en-GB" sz="3600" b="1" dirty="0"/>
              <a:t>Types of strategy 2</a:t>
            </a:r>
          </a:p>
        </p:txBody>
      </p:sp>
      <p:sp>
        <p:nvSpPr>
          <p:cNvPr id="3" name="Content Placeholder 2">
            <a:extLst>
              <a:ext uri="{FF2B5EF4-FFF2-40B4-BE49-F238E27FC236}">
                <a16:creationId xmlns:a16="http://schemas.microsoft.com/office/drawing/2014/main" id="{569E40E9-7BBC-17A4-DC59-68A3B16BC8DB}"/>
              </a:ext>
            </a:extLst>
          </p:cNvPr>
          <p:cNvSpPr>
            <a:spLocks noGrp="1"/>
          </p:cNvSpPr>
          <p:nvPr>
            <p:ph idx="1"/>
          </p:nvPr>
        </p:nvSpPr>
        <p:spPr>
          <a:xfrm>
            <a:off x="838200" y="1156996"/>
            <a:ext cx="10515600" cy="5019967"/>
          </a:xfrm>
        </p:spPr>
        <p:txBody>
          <a:bodyPr/>
          <a:lstStyle/>
          <a:p>
            <a:pPr marL="457200" lvl="1" indent="0" eaLnBrk="1" hangingPunct="1">
              <a:lnSpc>
                <a:spcPct val="90000"/>
              </a:lnSpc>
              <a:buNone/>
            </a:pPr>
            <a:r>
              <a:rPr lang="en-GB" altLang="en-US" sz="3600" dirty="0"/>
              <a:t>Internal business level strategies – </a:t>
            </a:r>
          </a:p>
          <a:p>
            <a:pPr eaLnBrk="1" hangingPunct="1">
              <a:lnSpc>
                <a:spcPct val="90000"/>
              </a:lnSpc>
            </a:pPr>
            <a:r>
              <a:rPr lang="en-GB" altLang="en-US" sz="3600" b="1" dirty="0">
                <a:solidFill>
                  <a:srgbClr val="003366"/>
                </a:solidFill>
              </a:rPr>
              <a:t>Downsizing</a:t>
            </a:r>
            <a:r>
              <a:rPr lang="en-GB" altLang="en-US" sz="3600" dirty="0"/>
              <a:t> – selling off unwanted parts of the business – similar </a:t>
            </a:r>
            <a:br>
              <a:rPr lang="en-GB" altLang="en-US" sz="3600" dirty="0"/>
            </a:br>
            <a:r>
              <a:rPr lang="en-GB" altLang="en-US" sz="3600" dirty="0"/>
              <a:t>to contraction</a:t>
            </a:r>
          </a:p>
          <a:p>
            <a:pPr eaLnBrk="1" hangingPunct="1">
              <a:lnSpc>
                <a:spcPct val="90000"/>
              </a:lnSpc>
            </a:pPr>
            <a:r>
              <a:rPr lang="en-GB" altLang="en-US" sz="3600" b="1" dirty="0">
                <a:solidFill>
                  <a:srgbClr val="003366"/>
                </a:solidFill>
              </a:rPr>
              <a:t>Delayering</a:t>
            </a:r>
            <a:r>
              <a:rPr lang="en-GB" altLang="en-US" sz="3600" b="1" dirty="0">
                <a:solidFill>
                  <a:schemeClr val="accent2"/>
                </a:solidFill>
              </a:rPr>
              <a:t> </a:t>
            </a:r>
            <a:r>
              <a:rPr lang="en-GB" altLang="en-US" sz="3600" dirty="0"/>
              <a:t>– flattening the management structure, removing bureaucracy, speed up decision making</a:t>
            </a:r>
          </a:p>
          <a:p>
            <a:pPr eaLnBrk="1" hangingPunct="1">
              <a:lnSpc>
                <a:spcPct val="90000"/>
              </a:lnSpc>
            </a:pPr>
            <a:r>
              <a:rPr lang="en-GB" altLang="en-US" sz="3600" b="1" dirty="0">
                <a:solidFill>
                  <a:srgbClr val="003366"/>
                </a:solidFill>
              </a:rPr>
              <a:t>Restructuring</a:t>
            </a:r>
            <a:r>
              <a:rPr lang="en-GB" altLang="en-US" sz="3600" dirty="0"/>
              <a:t> – complete re-think </a:t>
            </a:r>
            <a:br>
              <a:rPr lang="en-GB" altLang="en-US" sz="3600" dirty="0"/>
            </a:br>
            <a:r>
              <a:rPr lang="en-GB" altLang="en-US" sz="3600" dirty="0"/>
              <a:t>of the way the business is organised</a:t>
            </a:r>
          </a:p>
          <a:p>
            <a:endParaRPr lang="en-GB" dirty="0"/>
          </a:p>
        </p:txBody>
      </p:sp>
    </p:spTree>
    <p:extLst>
      <p:ext uri="{BB962C8B-B14F-4D97-AF65-F5344CB8AC3E}">
        <p14:creationId xmlns:p14="http://schemas.microsoft.com/office/powerpoint/2010/main" val="16742752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92E8-63AD-C052-70EB-B6A238F3A287}"/>
              </a:ext>
            </a:extLst>
          </p:cNvPr>
          <p:cNvSpPr>
            <a:spLocks noGrp="1"/>
          </p:cNvSpPr>
          <p:nvPr>
            <p:ph type="title"/>
          </p:nvPr>
        </p:nvSpPr>
        <p:spPr>
          <a:xfrm>
            <a:off x="838200" y="-190499"/>
            <a:ext cx="10515600" cy="1881188"/>
          </a:xfrm>
        </p:spPr>
        <p:txBody>
          <a:bodyPr/>
          <a:lstStyle/>
          <a:p>
            <a:r>
              <a:rPr lang="en-GB" b="1" dirty="0"/>
              <a:t>It depends?</a:t>
            </a:r>
          </a:p>
        </p:txBody>
      </p:sp>
      <p:sp>
        <p:nvSpPr>
          <p:cNvPr id="3" name="Content Placeholder 2">
            <a:extLst>
              <a:ext uri="{FF2B5EF4-FFF2-40B4-BE49-F238E27FC236}">
                <a16:creationId xmlns:a16="http://schemas.microsoft.com/office/drawing/2014/main" id="{C9F0E270-6983-6200-2B9E-44AAC0B0EC2D}"/>
              </a:ext>
            </a:extLst>
          </p:cNvPr>
          <p:cNvSpPr>
            <a:spLocks noGrp="1"/>
          </p:cNvSpPr>
          <p:nvPr>
            <p:ph idx="1"/>
          </p:nvPr>
        </p:nvSpPr>
        <p:spPr>
          <a:xfrm>
            <a:off x="838200" y="1371600"/>
            <a:ext cx="10515600" cy="5486400"/>
          </a:xfrm>
        </p:spPr>
        <p:txBody>
          <a:bodyPr>
            <a:normAutofit/>
          </a:bodyPr>
          <a:lstStyle/>
          <a:p>
            <a:pPr marL="0" indent="0">
              <a:buNone/>
            </a:pPr>
            <a:r>
              <a:rPr lang="en-GB" sz="3200" dirty="0"/>
              <a:t>Do you have the</a:t>
            </a:r>
          </a:p>
          <a:p>
            <a:r>
              <a:rPr lang="en-GB" sz="3200" dirty="0"/>
              <a:t>Finance?</a:t>
            </a:r>
          </a:p>
          <a:p>
            <a:r>
              <a:rPr lang="en-GB" sz="3200" dirty="0"/>
              <a:t>People?</a:t>
            </a:r>
          </a:p>
          <a:p>
            <a:r>
              <a:rPr lang="en-GB" sz="3200" dirty="0"/>
              <a:t>General capacity/capability?</a:t>
            </a:r>
          </a:p>
          <a:p>
            <a:r>
              <a:rPr lang="en-GB" sz="3200" dirty="0"/>
              <a:t>Size?</a:t>
            </a:r>
          </a:p>
          <a:p>
            <a:r>
              <a:rPr lang="en-GB" sz="3200" dirty="0"/>
              <a:t>Knowledge?</a:t>
            </a:r>
          </a:p>
          <a:p>
            <a:r>
              <a:rPr lang="en-GB" sz="3200" dirty="0"/>
              <a:t>Past investment?</a:t>
            </a:r>
          </a:p>
          <a:p>
            <a:r>
              <a:rPr lang="en-GB" sz="3200" dirty="0"/>
              <a:t>Time?</a:t>
            </a:r>
          </a:p>
          <a:p>
            <a:r>
              <a:rPr lang="en-GB" sz="3200" dirty="0"/>
              <a:t>Culture for making changes?</a:t>
            </a:r>
          </a:p>
        </p:txBody>
      </p:sp>
    </p:spTree>
    <p:extLst>
      <p:ext uri="{BB962C8B-B14F-4D97-AF65-F5344CB8AC3E}">
        <p14:creationId xmlns:p14="http://schemas.microsoft.com/office/powerpoint/2010/main" val="549856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508</TotalTime>
  <Words>3241</Words>
  <Application>Microsoft Office PowerPoint</Application>
  <PresentationFormat>Widescreen</PresentationFormat>
  <Paragraphs>328</Paragraphs>
  <Slides>55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Calibri Light</vt:lpstr>
      <vt:lpstr>Symbol</vt:lpstr>
      <vt:lpstr>Times New Roman</vt:lpstr>
      <vt:lpstr>Office Theme</vt:lpstr>
      <vt:lpstr>                               Leading Digital and Strategic Change   BMSW7003  (MA Leadership Programme)  Lecture 3: Strategy tools. Are they generally applicable</vt:lpstr>
      <vt:lpstr>Kuala Lumpur Education Exhibition. 2019 Over 50 Universities in the greater KL Region  </vt:lpstr>
      <vt:lpstr>The ideal?</vt:lpstr>
      <vt:lpstr>Characteristics of high and low performance cultures Source: Adapted from Warrick (2017) </vt:lpstr>
      <vt:lpstr>PowerPoint Presentation</vt:lpstr>
      <vt:lpstr>7 Ways Leaders Can Focus on Culture </vt:lpstr>
      <vt:lpstr>Leaders and culture continued</vt:lpstr>
      <vt:lpstr>Warrick (2017) Table 2. Guidelines for building and sustaining cultures  </vt:lpstr>
      <vt:lpstr>Reading</vt:lpstr>
      <vt:lpstr>Corporate culture may be driven by: </vt:lpstr>
      <vt:lpstr>May be reflected in: </vt:lpstr>
      <vt:lpstr>PowerPoint Presentation</vt:lpstr>
      <vt:lpstr>Getting started on Strategic Planning</vt:lpstr>
      <vt:lpstr>Example: Chocolate </vt:lpstr>
      <vt:lpstr>Your task:</vt:lpstr>
      <vt:lpstr>PowerPoint Presentation</vt:lpstr>
      <vt:lpstr>SWOT:</vt:lpstr>
      <vt:lpstr>PESTEL (or PESTL or PEST or…)</vt:lpstr>
      <vt:lpstr>PESTEL Example Chocolate: </vt:lpstr>
      <vt:lpstr>https://businesstrainingexperts.com/eleven-signs-your-organization-has-ineffective-leaders/ Ineffective leaders </vt:lpstr>
      <vt:lpstr>The end</vt:lpstr>
      <vt:lpstr>For next time: Please watch https://sloanreview.mit.edu/video/digital-transformation-after-the-pandemic/ https://youtu.be/lavD-FgpRVk  </vt:lpstr>
      <vt:lpstr>Past student reports were issued for information. What did you think of the reading exercise?</vt:lpstr>
      <vt:lpstr>What is strategy ?</vt:lpstr>
      <vt:lpstr>Sources: </vt:lpstr>
      <vt:lpstr>How to approach the analysis of strategy task? </vt:lpstr>
      <vt:lpstr>I will continue from the previous lecture.</vt:lpstr>
      <vt:lpstr>A working definition</vt:lpstr>
      <vt:lpstr>PowerPoint Presentation</vt:lpstr>
      <vt:lpstr>PowerPoint Presentation</vt:lpstr>
      <vt:lpstr>PESTEL</vt:lpstr>
      <vt:lpstr>PESTEL Example Chocolate: </vt:lpstr>
      <vt:lpstr>What might you put on your PEST/PESTEL Diagram?</vt:lpstr>
      <vt:lpstr>A picture from my KL shopping</vt:lpstr>
      <vt:lpstr>Porter’s 5 Forces</vt:lpstr>
      <vt:lpstr>Where do your main competitive pressures come from?</vt:lpstr>
      <vt:lpstr>Drucker’s Product Life Cycle (PLC)   (Source: PLC from consulting group briefing paper https://kfknowledgebank.kaplan.co.uk/business-strategy/strategic-analysis/product-lifecycle-analysis )  </vt:lpstr>
      <vt:lpstr>I like to link the PLC to the Boston Consulting Group (BCG) Matrix </vt:lpstr>
      <vt:lpstr>Can we save the Dogs? </vt:lpstr>
      <vt:lpstr>Brand extension Strategy.</vt:lpstr>
      <vt:lpstr>Position Analysis.  We usually use a SWOT Analysis to do this.</vt:lpstr>
      <vt:lpstr>Strengths and Weaknesses are internal factors Opportunities and Threats are external factors. https://www.wordstream.com/blog/ws/2017/12/20/swot-analysis</vt:lpstr>
      <vt:lpstr>Can you offer SWOT examples from your organisation?</vt:lpstr>
      <vt:lpstr>Strategy choice? </vt:lpstr>
      <vt:lpstr>Ansoff’s Matrix- It’s all about growth….Is this what your case company wants?</vt:lpstr>
      <vt:lpstr>Porter’s Generic Strategies.  Source: https://www.business-to-you.com/porter-generic-strategies-differentiation-cost-leadership-focus/ </vt:lpstr>
      <vt:lpstr>Porter’s (2002) Generic Strategies for ship building as quoted by Geoff Randall (2004) Principles of Marketing, London, Pitman </vt:lpstr>
      <vt:lpstr>A Hybrid Strategy says that doing both does not always move you to the “soggy middle”. </vt:lpstr>
      <vt:lpstr>Example (Source: Dibb, S., Simkins, L., Pride, W. M. and Ferrell, O. C. (2019) Marketing Concepts and Strategies, London: Centage Learning)</vt:lpstr>
      <vt:lpstr>What strategy are you likely to recommend?</vt:lpstr>
      <vt:lpstr>Do you look at market trends and opportunities or do what your company can do well?</vt:lpstr>
      <vt:lpstr>PowerPoint Presentation</vt:lpstr>
      <vt:lpstr>Types of strategy 1.</vt:lpstr>
      <vt:lpstr>Types of strategy 2</vt:lpstr>
      <vt:lpstr>It depends?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dc:title>
  <dc:creator>Stephen</dc:creator>
  <cp:lastModifiedBy>Stephen</cp:lastModifiedBy>
  <cp:revision>29</cp:revision>
  <dcterms:created xsi:type="dcterms:W3CDTF">2022-06-21T11:02:17Z</dcterms:created>
  <dcterms:modified xsi:type="dcterms:W3CDTF">2023-02-13T21:27:32Z</dcterms:modified>
</cp:coreProperties>
</file>