
<file path=[Content_Types].xml><?xml version="1.0" encoding="utf-8"?>
<Types xmlns="http://schemas.openxmlformats.org/package/2006/content-types">
  <Default Extension="png" ContentType="image/png"/>
  <Default Extension="jpg&amp;ehk=c2" ContentType="image/jpe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gif" ContentType="image/gif"/>
  <Default Extension="jpg" ContentType="image/jpeg"/>
  <Default Extension="jpg&amp;ehk=WX0qJESdMi0zks"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media/image40.jpg" ContentType="image/png"/>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75"/>
  </p:notesMasterIdLst>
  <p:handoutMasterIdLst>
    <p:handoutMasterId r:id="rId76"/>
  </p:handoutMasterIdLst>
  <p:sldIdLst>
    <p:sldId id="280" r:id="rId5"/>
    <p:sldId id="329" r:id="rId6"/>
    <p:sldId id="330" r:id="rId7"/>
    <p:sldId id="381" r:id="rId8"/>
    <p:sldId id="331" r:id="rId9"/>
    <p:sldId id="332" r:id="rId10"/>
    <p:sldId id="350" r:id="rId11"/>
    <p:sldId id="292" r:id="rId12"/>
    <p:sldId id="352" r:id="rId13"/>
    <p:sldId id="353" r:id="rId14"/>
    <p:sldId id="293" r:id="rId15"/>
    <p:sldId id="333" r:id="rId16"/>
    <p:sldId id="275" r:id="rId17"/>
    <p:sldId id="268" r:id="rId18"/>
    <p:sldId id="349" r:id="rId19"/>
    <p:sldId id="305" r:id="rId20"/>
    <p:sldId id="306" r:id="rId21"/>
    <p:sldId id="354" r:id="rId22"/>
    <p:sldId id="334" r:id="rId23"/>
    <p:sldId id="362" r:id="rId24"/>
    <p:sldId id="361" r:id="rId25"/>
    <p:sldId id="358" r:id="rId26"/>
    <p:sldId id="337" r:id="rId27"/>
    <p:sldId id="338" r:id="rId28"/>
    <p:sldId id="368" r:id="rId29"/>
    <p:sldId id="364" r:id="rId30"/>
    <p:sldId id="365" r:id="rId31"/>
    <p:sldId id="366" r:id="rId32"/>
    <p:sldId id="367" r:id="rId33"/>
    <p:sldId id="339" r:id="rId34"/>
    <p:sldId id="340" r:id="rId35"/>
    <p:sldId id="341" r:id="rId36"/>
    <p:sldId id="342" r:id="rId37"/>
    <p:sldId id="344" r:id="rId38"/>
    <p:sldId id="347" r:id="rId39"/>
    <p:sldId id="281" r:id="rId40"/>
    <p:sldId id="262" r:id="rId41"/>
    <p:sldId id="264" r:id="rId42"/>
    <p:sldId id="369" r:id="rId43"/>
    <p:sldId id="370" r:id="rId44"/>
    <p:sldId id="371" r:id="rId45"/>
    <p:sldId id="372" r:id="rId46"/>
    <p:sldId id="373" r:id="rId47"/>
    <p:sldId id="266" r:id="rId48"/>
    <p:sldId id="267" r:id="rId49"/>
    <p:sldId id="374" r:id="rId50"/>
    <p:sldId id="375" r:id="rId51"/>
    <p:sldId id="382" r:id="rId52"/>
    <p:sldId id="269" r:id="rId53"/>
    <p:sldId id="377" r:id="rId54"/>
    <p:sldId id="378" r:id="rId55"/>
    <p:sldId id="379" r:id="rId56"/>
    <p:sldId id="380" r:id="rId57"/>
    <p:sldId id="355" r:id="rId58"/>
    <p:sldId id="356" r:id="rId59"/>
    <p:sldId id="301" r:id="rId60"/>
    <p:sldId id="357" r:id="rId61"/>
    <p:sldId id="263" r:id="rId62"/>
    <p:sldId id="270" r:id="rId63"/>
    <p:sldId id="271" r:id="rId64"/>
    <p:sldId id="272" r:id="rId65"/>
    <p:sldId id="273" r:id="rId66"/>
    <p:sldId id="274" r:id="rId67"/>
    <p:sldId id="326" r:id="rId68"/>
    <p:sldId id="277" r:id="rId69"/>
    <p:sldId id="279" r:id="rId70"/>
    <p:sldId id="282" r:id="rId71"/>
    <p:sldId id="325" r:id="rId72"/>
    <p:sldId id="327" r:id="rId73"/>
    <p:sldId id="348" r:id="rId74"/>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Deborah Jenkins" initials="DJ" lastIdx="1" clrIdx="0">
    <p:extLst>
      <p:ext uri="{19B8F6BF-5375-455C-9EA6-DF929625EA0E}">
        <p15:presenceInfo xmlns:p15="http://schemas.microsoft.com/office/powerpoint/2012/main" userId="Deborah Jenkins"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02DBE7-C7C8-4968-A288-ED2332A594AD}" v="243" dt="2019-06-05T20:02:45.283"/>
    <p1510:client id="{BD4CE37D-2B22-D413-99FA-367D3401E169}" v="2" dt="2019-06-05T19:47:00.13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264" y="102"/>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handoutMaster" Target="handoutMasters/handoutMaster1.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presProps" Target="presProps.xml"/><Relationship Id="rId8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commentAuthors" Target="commentAuthors.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theme" Target="theme/theme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notesMaster" Target="notesMasters/notesMaster1.xml"/><Relationship Id="rId83"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BD4CE37D-2B22-D413-99FA-367D3401E169}"/>
    <pc:docChg chg="addSld modSld">
      <pc:chgData name="Deborah Jenkins" userId="S::deborah.jenkins@uwtsd.ac.uk::3cd02ba5-e528-4585-978d-4fde2b47730a" providerId="AD" clId="Web-{BD4CE37D-2B22-D413-99FA-367D3401E169}" dt="2019-06-05T19:47:09.793" v="5"/>
      <pc:docMkLst>
        <pc:docMk/>
      </pc:docMkLst>
      <pc:sldChg chg="addSp delSp modSp">
        <pc:chgData name="Deborah Jenkins" userId="S::deborah.jenkins@uwtsd.ac.uk::3cd02ba5-e528-4585-978d-4fde2b47730a" providerId="AD" clId="Web-{BD4CE37D-2B22-D413-99FA-367D3401E169}" dt="2019-06-05T19:47:04.496" v="4"/>
        <pc:sldMkLst>
          <pc:docMk/>
          <pc:sldMk cId="1233698193" sldId="375"/>
        </pc:sldMkLst>
        <pc:picChg chg="add del mod">
          <ac:chgData name="Deborah Jenkins" userId="S::deborah.jenkins@uwtsd.ac.uk::3cd02ba5-e528-4585-978d-4fde2b47730a" providerId="AD" clId="Web-{BD4CE37D-2B22-D413-99FA-367D3401E169}" dt="2019-06-05T19:47:04.496" v="4"/>
          <ac:picMkLst>
            <pc:docMk/>
            <pc:sldMk cId="1233698193" sldId="375"/>
            <ac:picMk id="2" creationId="{C1812C77-52DF-4BE5-BED5-CE9F0EC59BD0}"/>
          </ac:picMkLst>
        </pc:picChg>
      </pc:sldChg>
      <pc:sldChg chg="addSp delSp modSp new">
        <pc:chgData name="Deborah Jenkins" userId="S::deborah.jenkins@uwtsd.ac.uk::3cd02ba5-e528-4585-978d-4fde2b47730a" providerId="AD" clId="Web-{BD4CE37D-2B22-D413-99FA-367D3401E169}" dt="2019-06-05T19:47:09.793" v="5"/>
        <pc:sldMkLst>
          <pc:docMk/>
          <pc:sldMk cId="4141558022" sldId="382"/>
        </pc:sldMkLst>
        <pc:spChg chg="del">
          <ac:chgData name="Deborah Jenkins" userId="S::deborah.jenkins@uwtsd.ac.uk::3cd02ba5-e528-4585-978d-4fde2b47730a" providerId="AD" clId="Web-{BD4CE37D-2B22-D413-99FA-367D3401E169}" dt="2019-06-05T19:47:09.793" v="5"/>
          <ac:spMkLst>
            <pc:docMk/>
            <pc:sldMk cId="4141558022" sldId="382"/>
            <ac:spMk id="3" creationId="{989BC42F-A168-42FC-AEAA-6FE3013B89BB}"/>
          </ac:spMkLst>
        </pc:spChg>
        <pc:picChg chg="add mod ord">
          <ac:chgData name="Deborah Jenkins" userId="S::deborah.jenkins@uwtsd.ac.uk::3cd02ba5-e528-4585-978d-4fde2b47730a" providerId="AD" clId="Web-{BD4CE37D-2B22-D413-99FA-367D3401E169}" dt="2019-06-05T19:47:09.793" v="5"/>
          <ac:picMkLst>
            <pc:docMk/>
            <pc:sldMk cId="4141558022" sldId="382"/>
            <ac:picMk id="4" creationId="{2849280C-6DAF-40A5-8E2E-BC485B0D23BA}"/>
          </ac:picMkLst>
        </pc:picChg>
      </pc:sldChg>
    </pc:docChg>
  </pc:docChgLst>
  <pc:docChgLst>
    <pc:chgData name="Deborah Jenkins" userId="3cd02ba5-e528-4585-978d-4fde2b47730a" providerId="ADAL" clId="{064542BC-0EA5-488D-A246-EBA72FC74FB8}"/>
  </pc:docChgLst>
  <pc:docChgLst>
    <pc:chgData name="Deborah Jenkins" userId="S::deborah.jenkins@uwtsd.ac.uk::3cd02ba5-e528-4585-978d-4fde2b47730a" providerId="AD" clId="Web-{0A8403D8-673B-409C-BB7B-DE74BE9DB0D7}"/>
  </pc:docChgLst>
  <pc:docChgLst>
    <pc:chgData name="Deborah Jenkins" userId="3cd02ba5-e528-4585-978d-4fde2b47730a" providerId="ADAL" clId="{7102DBE7-C7C8-4968-A288-ED2332A594AD}"/>
    <pc:docChg chg="undo custSel mod addSld delSld modSld sldOrd">
      <pc:chgData name="Deborah Jenkins" userId="3cd02ba5-e528-4585-978d-4fde2b47730a" providerId="ADAL" clId="{7102DBE7-C7C8-4968-A288-ED2332A594AD}" dt="2019-06-05T20:03:04.759" v="1236" actId="1076"/>
      <pc:docMkLst>
        <pc:docMk/>
      </pc:docMkLst>
      <pc:sldChg chg="delSp add del">
        <pc:chgData name="Deborah Jenkins" userId="3cd02ba5-e528-4585-978d-4fde2b47730a" providerId="ADAL" clId="{7102DBE7-C7C8-4968-A288-ED2332A594AD}" dt="2019-06-05T18:36:38.728" v="1011" actId="2696"/>
        <pc:sldMkLst>
          <pc:docMk/>
          <pc:sldMk cId="1947463288" sldId="257"/>
        </pc:sldMkLst>
        <pc:picChg chg="del">
          <ac:chgData name="Deborah Jenkins" userId="3cd02ba5-e528-4585-978d-4fde2b47730a" providerId="ADAL" clId="{7102DBE7-C7C8-4968-A288-ED2332A594AD}" dt="2019-06-05T18:35:25.414" v="1005"/>
          <ac:picMkLst>
            <pc:docMk/>
            <pc:sldMk cId="1947463288" sldId="257"/>
            <ac:picMk id="4" creationId="{45676E3F-3F81-4426-8F19-8183A058943B}"/>
          </ac:picMkLst>
        </pc:picChg>
      </pc:sldChg>
      <pc:sldChg chg="addSp delSp modSp mod setBg">
        <pc:chgData name="Deborah Jenkins" userId="3cd02ba5-e528-4585-978d-4fde2b47730a" providerId="ADAL" clId="{7102DBE7-C7C8-4968-A288-ED2332A594AD}" dt="2019-06-05T16:45:21.253" v="928" actId="26606"/>
        <pc:sldMkLst>
          <pc:docMk/>
          <pc:sldMk cId="2082194970" sldId="266"/>
        </pc:sldMkLst>
        <pc:spChg chg="mod">
          <ac:chgData name="Deborah Jenkins" userId="3cd02ba5-e528-4585-978d-4fde2b47730a" providerId="ADAL" clId="{7102DBE7-C7C8-4968-A288-ED2332A594AD}" dt="2019-06-05T16:45:21.253" v="928" actId="26606"/>
          <ac:spMkLst>
            <pc:docMk/>
            <pc:sldMk cId="2082194970" sldId="266"/>
            <ac:spMk id="2" creationId="{408B7293-9E82-4D14-94F8-F874B2E1EACC}"/>
          </ac:spMkLst>
        </pc:spChg>
        <pc:spChg chg="del">
          <ac:chgData name="Deborah Jenkins" userId="3cd02ba5-e528-4585-978d-4fde2b47730a" providerId="ADAL" clId="{7102DBE7-C7C8-4968-A288-ED2332A594AD}" dt="2019-06-05T16:45:21.253" v="928" actId="26606"/>
          <ac:spMkLst>
            <pc:docMk/>
            <pc:sldMk cId="2082194970" sldId="266"/>
            <ac:spMk id="4" creationId="{ACD5F5F9-E072-4FB1-966C-8CDFAB1CBE87}"/>
          </ac:spMkLst>
        </pc:spChg>
        <pc:spChg chg="add">
          <ac:chgData name="Deborah Jenkins" userId="3cd02ba5-e528-4585-978d-4fde2b47730a" providerId="ADAL" clId="{7102DBE7-C7C8-4968-A288-ED2332A594AD}" dt="2019-06-05T16:45:21.253" v="928" actId="26606"/>
          <ac:spMkLst>
            <pc:docMk/>
            <pc:sldMk cId="2082194970" sldId="266"/>
            <ac:spMk id="11" creationId="{93F0ADB5-A0B4-4B01-A8C4-FDC34CE22BD4}"/>
          </ac:spMkLst>
        </pc:spChg>
        <pc:spChg chg="add">
          <ac:chgData name="Deborah Jenkins" userId="3cd02ba5-e528-4585-978d-4fde2b47730a" providerId="ADAL" clId="{7102DBE7-C7C8-4968-A288-ED2332A594AD}" dt="2019-06-05T16:45:21.253" v="928" actId="26606"/>
          <ac:spMkLst>
            <pc:docMk/>
            <pc:sldMk cId="2082194970" sldId="266"/>
            <ac:spMk id="13" creationId="{AA6D0FDE-0241-4C21-A720-A69475358235}"/>
          </ac:spMkLst>
        </pc:spChg>
        <pc:graphicFrameChg chg="add">
          <ac:chgData name="Deborah Jenkins" userId="3cd02ba5-e528-4585-978d-4fde2b47730a" providerId="ADAL" clId="{7102DBE7-C7C8-4968-A288-ED2332A594AD}" dt="2019-06-05T16:45:21.253" v="928" actId="26606"/>
          <ac:graphicFrameMkLst>
            <pc:docMk/>
            <pc:sldMk cId="2082194970" sldId="266"/>
            <ac:graphicFrameMk id="6" creationId="{FC6128B9-D5C6-4C47-901B-CA6802A91148}"/>
          </ac:graphicFrameMkLst>
        </pc:graphicFrameChg>
      </pc:sldChg>
      <pc:sldChg chg="ord">
        <pc:chgData name="Deborah Jenkins" userId="3cd02ba5-e528-4585-978d-4fde2b47730a" providerId="ADAL" clId="{7102DBE7-C7C8-4968-A288-ED2332A594AD}" dt="2019-06-05T19:47:24.857" v="1170"/>
        <pc:sldMkLst>
          <pc:docMk/>
          <pc:sldMk cId="398058630" sldId="267"/>
        </pc:sldMkLst>
      </pc:sldChg>
      <pc:sldChg chg="addSp delSp modSp">
        <pc:chgData name="Deborah Jenkins" userId="3cd02ba5-e528-4585-978d-4fde2b47730a" providerId="ADAL" clId="{7102DBE7-C7C8-4968-A288-ED2332A594AD}" dt="2019-06-05T12:32:01.499" v="112" actId="1076"/>
        <pc:sldMkLst>
          <pc:docMk/>
          <pc:sldMk cId="0" sldId="268"/>
        </pc:sldMkLst>
        <pc:spChg chg="mod">
          <ac:chgData name="Deborah Jenkins" userId="3cd02ba5-e528-4585-978d-4fde2b47730a" providerId="ADAL" clId="{7102DBE7-C7C8-4968-A288-ED2332A594AD}" dt="2019-06-05T12:32:01.499" v="112" actId="1076"/>
          <ac:spMkLst>
            <pc:docMk/>
            <pc:sldMk cId="0" sldId="268"/>
            <ac:spMk id="2" creationId="{3CBB8D97-CAF3-46A2-ADC3-2C875E9561ED}"/>
          </ac:spMkLst>
        </pc:spChg>
        <pc:spChg chg="add del mod">
          <ac:chgData name="Deborah Jenkins" userId="3cd02ba5-e528-4585-978d-4fde2b47730a" providerId="ADAL" clId="{7102DBE7-C7C8-4968-A288-ED2332A594AD}" dt="2019-06-05T12:27:11.041" v="92" actId="478"/>
          <ac:spMkLst>
            <pc:docMk/>
            <pc:sldMk cId="0" sldId="268"/>
            <ac:spMk id="5" creationId="{554FB9DB-8046-4C07-95D7-EDEAD6D173B5}"/>
          </ac:spMkLst>
        </pc:spChg>
        <pc:spChg chg="add del mod">
          <ac:chgData name="Deborah Jenkins" userId="3cd02ba5-e528-4585-978d-4fde2b47730a" providerId="ADAL" clId="{7102DBE7-C7C8-4968-A288-ED2332A594AD}" dt="2019-06-05T12:30:35.549" v="99" actId="478"/>
          <ac:spMkLst>
            <pc:docMk/>
            <pc:sldMk cId="0" sldId="268"/>
            <ac:spMk id="8" creationId="{9A058A85-DB94-4153-A2C9-40716C9FB588}"/>
          </ac:spMkLst>
        </pc:spChg>
        <pc:picChg chg="add del mod">
          <ac:chgData name="Deborah Jenkins" userId="3cd02ba5-e528-4585-978d-4fde2b47730a" providerId="ADAL" clId="{7102DBE7-C7C8-4968-A288-ED2332A594AD}" dt="2019-06-05T12:27:17.681" v="94" actId="478"/>
          <ac:picMkLst>
            <pc:docMk/>
            <pc:sldMk cId="0" sldId="268"/>
            <ac:picMk id="4" creationId="{14C2155B-370B-4DD3-9F05-E5F1A4929114}"/>
          </ac:picMkLst>
        </pc:picChg>
        <pc:picChg chg="add del mod">
          <ac:chgData name="Deborah Jenkins" userId="3cd02ba5-e528-4585-978d-4fde2b47730a" providerId="ADAL" clId="{7102DBE7-C7C8-4968-A288-ED2332A594AD}" dt="2019-06-05T12:31:57.874" v="111" actId="14100"/>
          <ac:picMkLst>
            <pc:docMk/>
            <pc:sldMk cId="0" sldId="268"/>
            <ac:picMk id="7" creationId="{1A0BDA48-034B-405C-B339-AF63840D9767}"/>
          </ac:picMkLst>
        </pc:picChg>
      </pc:sldChg>
      <pc:sldChg chg="modSp">
        <pc:chgData name="Deborah Jenkins" userId="3cd02ba5-e528-4585-978d-4fde2b47730a" providerId="ADAL" clId="{7102DBE7-C7C8-4968-A288-ED2332A594AD}" dt="2019-06-05T16:57:46.210" v="970" actId="1076"/>
        <pc:sldMkLst>
          <pc:docMk/>
          <pc:sldMk cId="592758794" sldId="269"/>
        </pc:sldMkLst>
        <pc:grpChg chg="mod">
          <ac:chgData name="Deborah Jenkins" userId="3cd02ba5-e528-4585-978d-4fde2b47730a" providerId="ADAL" clId="{7102DBE7-C7C8-4968-A288-ED2332A594AD}" dt="2019-06-05T16:57:46.210" v="970" actId="1076"/>
          <ac:grpSpMkLst>
            <pc:docMk/>
            <pc:sldMk cId="592758794" sldId="269"/>
            <ac:grpSpMk id="4" creationId="{297C2F2C-E01D-4B90-A849-48EB39AA700A}"/>
          </ac:grpSpMkLst>
        </pc:grpChg>
        <pc:grpChg chg="mod">
          <ac:chgData name="Deborah Jenkins" userId="3cd02ba5-e528-4585-978d-4fde2b47730a" providerId="ADAL" clId="{7102DBE7-C7C8-4968-A288-ED2332A594AD}" dt="2019-06-05T16:57:46.210" v="970" actId="1076"/>
          <ac:grpSpMkLst>
            <pc:docMk/>
            <pc:sldMk cId="592758794" sldId="269"/>
            <ac:grpSpMk id="5" creationId="{1302A4F8-750D-4DDA-A8D3-26D11461B257}"/>
          </ac:grpSpMkLst>
        </pc:grpChg>
      </pc:sldChg>
      <pc:sldChg chg="modSp">
        <pc:chgData name="Deborah Jenkins" userId="3cd02ba5-e528-4585-978d-4fde2b47730a" providerId="ADAL" clId="{7102DBE7-C7C8-4968-A288-ED2332A594AD}" dt="2019-06-05T18:45:25.132" v="1025" actId="2711"/>
        <pc:sldMkLst>
          <pc:docMk/>
          <pc:sldMk cId="0" sldId="275"/>
        </pc:sldMkLst>
        <pc:spChg chg="mod">
          <ac:chgData name="Deborah Jenkins" userId="3cd02ba5-e528-4585-978d-4fde2b47730a" providerId="ADAL" clId="{7102DBE7-C7C8-4968-A288-ED2332A594AD}" dt="2019-06-05T18:45:25.132" v="1025" actId="2711"/>
          <ac:spMkLst>
            <pc:docMk/>
            <pc:sldMk cId="0" sldId="275"/>
            <ac:spMk id="17411" creationId="{E3A72631-1047-4586-A68D-835FC38969AE}"/>
          </ac:spMkLst>
        </pc:spChg>
      </pc:sldChg>
      <pc:sldChg chg="modSp">
        <pc:chgData name="Deborah Jenkins" userId="3cd02ba5-e528-4585-978d-4fde2b47730a" providerId="ADAL" clId="{7102DBE7-C7C8-4968-A288-ED2332A594AD}" dt="2019-06-05T18:45:13.167" v="1024" actId="2711"/>
        <pc:sldMkLst>
          <pc:docMk/>
          <pc:sldMk cId="0" sldId="293"/>
        </pc:sldMkLst>
        <pc:spChg chg="mod">
          <ac:chgData name="Deborah Jenkins" userId="3cd02ba5-e528-4585-978d-4fde2b47730a" providerId="ADAL" clId="{7102DBE7-C7C8-4968-A288-ED2332A594AD}" dt="2019-06-05T18:45:13.167" v="1024" actId="2711"/>
          <ac:spMkLst>
            <pc:docMk/>
            <pc:sldMk cId="0" sldId="293"/>
            <ac:spMk id="94211" creationId="{A8C974E0-6925-4652-84D7-7604E2ABE765}"/>
          </ac:spMkLst>
        </pc:spChg>
      </pc:sldChg>
      <pc:sldChg chg="addSp delSp modSp mod setBg">
        <pc:chgData name="Deborah Jenkins" userId="3cd02ba5-e528-4585-978d-4fde2b47730a" providerId="ADAL" clId="{7102DBE7-C7C8-4968-A288-ED2332A594AD}" dt="2019-06-05T18:46:33.938" v="1031" actId="27636"/>
        <pc:sldMkLst>
          <pc:docMk/>
          <pc:sldMk cId="0" sldId="305"/>
        </pc:sldMkLst>
        <pc:spChg chg="mod">
          <ac:chgData name="Deborah Jenkins" userId="3cd02ba5-e528-4585-978d-4fde2b47730a" providerId="ADAL" clId="{7102DBE7-C7C8-4968-A288-ED2332A594AD}" dt="2019-06-05T18:46:33.938" v="1031" actId="27636"/>
          <ac:spMkLst>
            <pc:docMk/>
            <pc:sldMk cId="0" sldId="305"/>
            <ac:spMk id="3" creationId="{EAC7C680-540B-4F05-B70B-F7E922B30524}"/>
          </ac:spMkLst>
        </pc:spChg>
        <pc:spChg chg="add del mod">
          <ac:chgData name="Deborah Jenkins" userId="3cd02ba5-e528-4585-978d-4fde2b47730a" providerId="ADAL" clId="{7102DBE7-C7C8-4968-A288-ED2332A594AD}" dt="2019-06-05T12:35:09.951" v="133" actId="478"/>
          <ac:spMkLst>
            <pc:docMk/>
            <pc:sldMk cId="0" sldId="305"/>
            <ac:spMk id="5" creationId="{75E5226E-66BB-44B6-9F07-215DC504797F}"/>
          </ac:spMkLst>
        </pc:spChg>
        <pc:spChg chg="add">
          <ac:chgData name="Deborah Jenkins" userId="3cd02ba5-e528-4585-978d-4fde2b47730a" providerId="ADAL" clId="{7102DBE7-C7C8-4968-A288-ED2332A594AD}" dt="2019-06-05T12:35:52.577" v="142" actId="26606"/>
          <ac:spMkLst>
            <pc:docMk/>
            <pc:sldMk cId="0" sldId="305"/>
            <ac:spMk id="9" creationId="{56533F40-045E-4E3D-9243-864CD4E58669}"/>
          </ac:spMkLst>
        </pc:spChg>
        <pc:spChg chg="add">
          <ac:chgData name="Deborah Jenkins" userId="3cd02ba5-e528-4585-978d-4fde2b47730a" providerId="ADAL" clId="{7102DBE7-C7C8-4968-A288-ED2332A594AD}" dt="2019-06-05T12:35:52.577" v="142" actId="26606"/>
          <ac:spMkLst>
            <pc:docMk/>
            <pc:sldMk cId="0" sldId="305"/>
            <ac:spMk id="11" creationId="{30402EC6-D845-41B3-BEBE-CB34D9BFEA60}"/>
          </ac:spMkLst>
        </pc:spChg>
        <pc:picChg chg="add mod">
          <ac:chgData name="Deborah Jenkins" userId="3cd02ba5-e528-4585-978d-4fde2b47730a" providerId="ADAL" clId="{7102DBE7-C7C8-4968-A288-ED2332A594AD}" dt="2019-06-05T12:36:11.796" v="148" actId="14100"/>
          <ac:picMkLst>
            <pc:docMk/>
            <pc:sldMk cId="0" sldId="305"/>
            <ac:picMk id="4" creationId="{1C9291C7-3862-4471-9FF5-932EAF3A6C64}"/>
          </ac:picMkLst>
        </pc:picChg>
      </pc:sldChg>
      <pc:sldChg chg="addSp modSp mod setBg">
        <pc:chgData name="Deborah Jenkins" userId="3cd02ba5-e528-4585-978d-4fde2b47730a" providerId="ADAL" clId="{7102DBE7-C7C8-4968-A288-ED2332A594AD}" dt="2019-06-05T18:47:58.818" v="1043" actId="255"/>
        <pc:sldMkLst>
          <pc:docMk/>
          <pc:sldMk cId="0" sldId="306"/>
        </pc:sldMkLst>
        <pc:spChg chg="mod">
          <ac:chgData name="Deborah Jenkins" userId="3cd02ba5-e528-4585-978d-4fde2b47730a" providerId="ADAL" clId="{7102DBE7-C7C8-4968-A288-ED2332A594AD}" dt="2019-06-05T18:47:58.818" v="1043" actId="255"/>
          <ac:spMkLst>
            <pc:docMk/>
            <pc:sldMk cId="0" sldId="306"/>
            <ac:spMk id="3" creationId="{B2844DC8-FBDB-46EF-82F4-5ADC06BFC461}"/>
          </ac:spMkLst>
        </pc:spChg>
        <pc:spChg chg="add">
          <ac:chgData name="Deborah Jenkins" userId="3cd02ba5-e528-4585-978d-4fde2b47730a" providerId="ADAL" clId="{7102DBE7-C7C8-4968-A288-ED2332A594AD}" dt="2019-06-05T18:47:10.310" v="1033" actId="26606"/>
          <ac:spMkLst>
            <pc:docMk/>
            <pc:sldMk cId="0" sldId="306"/>
            <ac:spMk id="10" creationId="{879398A9-0D0D-4901-BDDF-B3D93CECA7B9}"/>
          </ac:spMkLst>
        </pc:spChg>
        <pc:spChg chg="add">
          <ac:chgData name="Deborah Jenkins" userId="3cd02ba5-e528-4585-978d-4fde2b47730a" providerId="ADAL" clId="{7102DBE7-C7C8-4968-A288-ED2332A594AD}" dt="2019-06-05T18:47:10.310" v="1033" actId="26606"/>
          <ac:spMkLst>
            <pc:docMk/>
            <pc:sldMk cId="0" sldId="306"/>
            <ac:spMk id="12" creationId="{011FEC3B-E514-4E21-B2CB-7903A73569E2}"/>
          </ac:spMkLst>
        </pc:spChg>
        <pc:picChg chg="add mod">
          <ac:chgData name="Deborah Jenkins" userId="3cd02ba5-e528-4585-978d-4fde2b47730a" providerId="ADAL" clId="{7102DBE7-C7C8-4968-A288-ED2332A594AD}" dt="2019-06-05T18:47:28.648" v="1037" actId="14100"/>
          <ac:picMkLst>
            <pc:docMk/>
            <pc:sldMk cId="0" sldId="306"/>
            <ac:picMk id="7" creationId="{5038C4DF-340F-47AA-9AD3-CD8B9B98016D}"/>
          </ac:picMkLst>
        </pc:picChg>
      </pc:sldChg>
      <pc:sldChg chg="addSp delSp modSp mod setBg addCm delCm">
        <pc:chgData name="Deborah Jenkins" userId="3cd02ba5-e528-4585-978d-4fde2b47730a" providerId="ADAL" clId="{7102DBE7-C7C8-4968-A288-ED2332A594AD}" dt="2019-06-05T18:39:08.544" v="1020" actId="1076"/>
        <pc:sldMkLst>
          <pc:docMk/>
          <pc:sldMk cId="3168810022" sldId="329"/>
        </pc:sldMkLst>
        <pc:spChg chg="mod">
          <ac:chgData name="Deborah Jenkins" userId="3cd02ba5-e528-4585-978d-4fde2b47730a" providerId="ADAL" clId="{7102DBE7-C7C8-4968-A288-ED2332A594AD}" dt="2019-06-05T18:39:02.728" v="1018" actId="1076"/>
          <ac:spMkLst>
            <pc:docMk/>
            <pc:sldMk cId="3168810022" sldId="329"/>
            <ac:spMk id="2" creationId="{ADF15015-452A-4278-9367-2A6CC2273064}"/>
          </ac:spMkLst>
        </pc:spChg>
        <pc:spChg chg="add del mod">
          <ac:chgData name="Deborah Jenkins" userId="3cd02ba5-e528-4585-978d-4fde2b47730a" providerId="ADAL" clId="{7102DBE7-C7C8-4968-A288-ED2332A594AD}" dt="2019-06-05T18:38:56.235" v="1016" actId="478"/>
          <ac:spMkLst>
            <pc:docMk/>
            <pc:sldMk cId="3168810022" sldId="329"/>
            <ac:spMk id="6" creationId="{CA41EAE4-34AA-4C7C-8BF9-AD4A8DDC8D98}"/>
          </ac:spMkLst>
        </pc:spChg>
        <pc:spChg chg="add del">
          <ac:chgData name="Deborah Jenkins" userId="3cd02ba5-e528-4585-978d-4fde2b47730a" providerId="ADAL" clId="{7102DBE7-C7C8-4968-A288-ED2332A594AD}" dt="2019-06-05T11:54:12.296" v="1" actId="26606"/>
          <ac:spMkLst>
            <pc:docMk/>
            <pc:sldMk cId="3168810022" sldId="329"/>
            <ac:spMk id="9" creationId="{195A7738-D4D9-4E15-A635-CA28918C1A35}"/>
          </ac:spMkLst>
        </pc:spChg>
        <pc:spChg chg="add del">
          <ac:chgData name="Deborah Jenkins" userId="3cd02ba5-e528-4585-978d-4fde2b47730a" providerId="ADAL" clId="{7102DBE7-C7C8-4968-A288-ED2332A594AD}" dt="2019-06-05T11:54:12.296" v="1" actId="26606"/>
          <ac:spMkLst>
            <pc:docMk/>
            <pc:sldMk cId="3168810022" sldId="329"/>
            <ac:spMk id="11" creationId="{F813E79E-894E-4011-B4B0-93B31C4E1F86}"/>
          </ac:spMkLst>
        </pc:spChg>
        <pc:spChg chg="add del">
          <ac:chgData name="Deborah Jenkins" userId="3cd02ba5-e528-4585-978d-4fde2b47730a" providerId="ADAL" clId="{7102DBE7-C7C8-4968-A288-ED2332A594AD}" dt="2019-06-05T11:54:12.296" v="1" actId="26606"/>
          <ac:spMkLst>
            <pc:docMk/>
            <pc:sldMk cId="3168810022" sldId="329"/>
            <ac:spMk id="13" creationId="{F31DDD9C-2B95-4688-9DD6-D3AC34FF9EFE}"/>
          </ac:spMkLst>
        </pc:spChg>
        <pc:spChg chg="add del">
          <ac:chgData name="Deborah Jenkins" userId="3cd02ba5-e528-4585-978d-4fde2b47730a" providerId="ADAL" clId="{7102DBE7-C7C8-4968-A288-ED2332A594AD}" dt="2019-06-05T11:54:17.639" v="3" actId="26606"/>
          <ac:spMkLst>
            <pc:docMk/>
            <pc:sldMk cId="3168810022" sldId="329"/>
            <ac:spMk id="15" creationId="{3ED03601-4724-4293-A32A-3A0879C5D491}"/>
          </ac:spMkLst>
        </pc:spChg>
        <pc:spChg chg="add del">
          <ac:chgData name="Deborah Jenkins" userId="3cd02ba5-e528-4585-978d-4fde2b47730a" providerId="ADAL" clId="{7102DBE7-C7C8-4968-A288-ED2332A594AD}" dt="2019-06-05T11:54:17.639" v="3" actId="26606"/>
          <ac:spMkLst>
            <pc:docMk/>
            <pc:sldMk cId="3168810022" sldId="329"/>
            <ac:spMk id="16" creationId="{5E433AC3-E189-483B-9E8C-DFD5D2A18641}"/>
          </ac:spMkLst>
        </pc:spChg>
        <pc:spChg chg="add del">
          <ac:chgData name="Deborah Jenkins" userId="3cd02ba5-e528-4585-978d-4fde2b47730a" providerId="ADAL" clId="{7102DBE7-C7C8-4968-A288-ED2332A594AD}" dt="2019-06-05T11:54:19.139" v="5" actId="26606"/>
          <ac:spMkLst>
            <pc:docMk/>
            <pc:sldMk cId="3168810022" sldId="329"/>
            <ac:spMk id="18" creationId="{3ED03601-4724-4293-A32A-3A0879C5D491}"/>
          </ac:spMkLst>
        </pc:spChg>
        <pc:spChg chg="add del">
          <ac:chgData name="Deborah Jenkins" userId="3cd02ba5-e528-4585-978d-4fde2b47730a" providerId="ADAL" clId="{7102DBE7-C7C8-4968-A288-ED2332A594AD}" dt="2019-06-05T11:54:19.139" v="5" actId="26606"/>
          <ac:spMkLst>
            <pc:docMk/>
            <pc:sldMk cId="3168810022" sldId="329"/>
            <ac:spMk id="19" creationId="{5E433AC3-E189-483B-9E8C-DFD5D2A18641}"/>
          </ac:spMkLst>
        </pc:spChg>
        <pc:spChg chg="add del">
          <ac:chgData name="Deborah Jenkins" userId="3cd02ba5-e528-4585-978d-4fde2b47730a" providerId="ADAL" clId="{7102DBE7-C7C8-4968-A288-ED2332A594AD}" dt="2019-06-05T11:55:22.325" v="9" actId="26606"/>
          <ac:spMkLst>
            <pc:docMk/>
            <pc:sldMk cId="3168810022" sldId="329"/>
            <ac:spMk id="21" creationId="{3ED03601-4724-4293-A32A-3A0879C5D491}"/>
          </ac:spMkLst>
        </pc:spChg>
        <pc:spChg chg="add del">
          <ac:chgData name="Deborah Jenkins" userId="3cd02ba5-e528-4585-978d-4fde2b47730a" providerId="ADAL" clId="{7102DBE7-C7C8-4968-A288-ED2332A594AD}" dt="2019-06-05T11:55:22.325" v="9" actId="26606"/>
          <ac:spMkLst>
            <pc:docMk/>
            <pc:sldMk cId="3168810022" sldId="329"/>
            <ac:spMk id="22" creationId="{5E433AC3-E189-483B-9E8C-DFD5D2A18641}"/>
          </ac:spMkLst>
        </pc:spChg>
        <pc:graphicFrameChg chg="add mod modGraphic">
          <ac:chgData name="Deborah Jenkins" userId="3cd02ba5-e528-4585-978d-4fde2b47730a" providerId="ADAL" clId="{7102DBE7-C7C8-4968-A288-ED2332A594AD}" dt="2019-06-05T18:39:05.721" v="1019" actId="1076"/>
          <ac:graphicFrameMkLst>
            <pc:docMk/>
            <pc:sldMk cId="3168810022" sldId="329"/>
            <ac:graphicFrameMk id="4" creationId="{5431FB6C-F6E2-462D-B570-D609D03391F2}"/>
          </ac:graphicFrameMkLst>
        </pc:graphicFrameChg>
        <pc:picChg chg="add mod">
          <ac:chgData name="Deborah Jenkins" userId="3cd02ba5-e528-4585-978d-4fde2b47730a" providerId="ADAL" clId="{7102DBE7-C7C8-4968-A288-ED2332A594AD}" dt="2019-06-05T18:39:08.544" v="1020" actId="1076"/>
          <ac:picMkLst>
            <pc:docMk/>
            <pc:sldMk cId="3168810022" sldId="329"/>
            <ac:picMk id="5" creationId="{8CF9C16C-7613-4021-B276-4639085A7DAA}"/>
          </ac:picMkLst>
        </pc:picChg>
      </pc:sldChg>
      <pc:sldChg chg="modSp">
        <pc:chgData name="Deborah Jenkins" userId="3cd02ba5-e528-4585-978d-4fde2b47730a" providerId="ADAL" clId="{7102DBE7-C7C8-4968-A288-ED2332A594AD}" dt="2019-06-05T18:44:19.361" v="1021" actId="2711"/>
        <pc:sldMkLst>
          <pc:docMk/>
          <pc:sldMk cId="670969363" sldId="330"/>
        </pc:sldMkLst>
        <pc:spChg chg="mod">
          <ac:chgData name="Deborah Jenkins" userId="3cd02ba5-e528-4585-978d-4fde2b47730a" providerId="ADAL" clId="{7102DBE7-C7C8-4968-A288-ED2332A594AD}" dt="2019-06-05T12:12:31.195" v="18" actId="20577"/>
          <ac:spMkLst>
            <pc:docMk/>
            <pc:sldMk cId="670969363" sldId="330"/>
            <ac:spMk id="2" creationId="{00000000-0000-0000-0000-000000000000}"/>
          </ac:spMkLst>
        </pc:spChg>
        <pc:spChg chg="mod">
          <ac:chgData name="Deborah Jenkins" userId="3cd02ba5-e528-4585-978d-4fde2b47730a" providerId="ADAL" clId="{7102DBE7-C7C8-4968-A288-ED2332A594AD}" dt="2019-06-05T18:44:19.361" v="1021" actId="2711"/>
          <ac:spMkLst>
            <pc:docMk/>
            <pc:sldMk cId="670969363" sldId="330"/>
            <ac:spMk id="3" creationId="{00000000-0000-0000-0000-000000000000}"/>
          </ac:spMkLst>
        </pc:spChg>
        <pc:picChg chg="mod">
          <ac:chgData name="Deborah Jenkins" userId="3cd02ba5-e528-4585-978d-4fde2b47730a" providerId="ADAL" clId="{7102DBE7-C7C8-4968-A288-ED2332A594AD}" dt="2019-06-05T12:12:41.367" v="20" actId="1076"/>
          <ac:picMkLst>
            <pc:docMk/>
            <pc:sldMk cId="670969363" sldId="330"/>
            <ac:picMk id="4" creationId="{00000000-0000-0000-0000-000000000000}"/>
          </ac:picMkLst>
        </pc:picChg>
      </pc:sldChg>
      <pc:sldChg chg="delSp modSp">
        <pc:chgData name="Deborah Jenkins" userId="3cd02ba5-e528-4585-978d-4fde2b47730a" providerId="ADAL" clId="{7102DBE7-C7C8-4968-A288-ED2332A594AD}" dt="2019-06-05T12:15:44.852" v="31" actId="14100"/>
        <pc:sldMkLst>
          <pc:docMk/>
          <pc:sldMk cId="962243686" sldId="331"/>
        </pc:sldMkLst>
        <pc:graphicFrameChg chg="del">
          <ac:chgData name="Deborah Jenkins" userId="3cd02ba5-e528-4585-978d-4fde2b47730a" providerId="ADAL" clId="{7102DBE7-C7C8-4968-A288-ED2332A594AD}" dt="2019-06-05T12:11:50.743" v="13"/>
          <ac:graphicFrameMkLst>
            <pc:docMk/>
            <pc:sldMk cId="962243686" sldId="331"/>
            <ac:graphicFrameMk id="4" creationId="{AB5174DE-A787-48BD-8D91-AE29C88DAFC8}"/>
          </ac:graphicFrameMkLst>
        </pc:graphicFrameChg>
        <pc:picChg chg="mod">
          <ac:chgData name="Deborah Jenkins" userId="3cd02ba5-e528-4585-978d-4fde2b47730a" providerId="ADAL" clId="{7102DBE7-C7C8-4968-A288-ED2332A594AD}" dt="2019-06-05T12:15:44.852" v="31" actId="14100"/>
          <ac:picMkLst>
            <pc:docMk/>
            <pc:sldMk cId="962243686" sldId="331"/>
            <ac:picMk id="5" creationId="{00000000-0000-0000-0000-000000000000}"/>
          </ac:picMkLst>
        </pc:picChg>
      </pc:sldChg>
      <pc:sldChg chg="addSp delSp modSp modNotesTx">
        <pc:chgData name="Deborah Jenkins" userId="3cd02ba5-e528-4585-978d-4fde2b47730a" providerId="ADAL" clId="{7102DBE7-C7C8-4968-A288-ED2332A594AD}" dt="2019-06-05T19:00:50.148" v="1078" actId="1076"/>
        <pc:sldMkLst>
          <pc:docMk/>
          <pc:sldMk cId="842951652" sldId="332"/>
        </pc:sldMkLst>
        <pc:spChg chg="mod">
          <ac:chgData name="Deborah Jenkins" userId="3cd02ba5-e528-4585-978d-4fde2b47730a" providerId="ADAL" clId="{7102DBE7-C7C8-4968-A288-ED2332A594AD}" dt="2019-06-05T19:00:06.790" v="1073" actId="1076"/>
          <ac:spMkLst>
            <pc:docMk/>
            <pc:sldMk cId="842951652" sldId="332"/>
            <ac:spMk id="2" creationId="{00000000-0000-0000-0000-000000000000}"/>
          </ac:spMkLst>
        </pc:spChg>
        <pc:spChg chg="add mod">
          <ac:chgData name="Deborah Jenkins" userId="3cd02ba5-e528-4585-978d-4fde2b47730a" providerId="ADAL" clId="{7102DBE7-C7C8-4968-A288-ED2332A594AD}" dt="2019-06-05T19:00:50.148" v="1078" actId="1076"/>
          <ac:spMkLst>
            <pc:docMk/>
            <pc:sldMk cId="842951652" sldId="332"/>
            <ac:spMk id="3" creationId="{33DE5B0F-2F93-47E3-9325-1E74A5F2A6D4}"/>
          </ac:spMkLst>
        </pc:spChg>
        <pc:spChg chg="del">
          <ac:chgData name="Deborah Jenkins" userId="3cd02ba5-e528-4585-978d-4fde2b47730a" providerId="ADAL" clId="{7102DBE7-C7C8-4968-A288-ED2332A594AD}" dt="2019-06-05T12:18:15.019" v="34" actId="26606"/>
          <ac:spMkLst>
            <pc:docMk/>
            <pc:sldMk cId="842951652" sldId="332"/>
            <ac:spMk id="10" creationId="{4E866FF9-A729-45F0-A163-10E89E871602}"/>
          </ac:spMkLst>
        </pc:spChg>
        <pc:spChg chg="del">
          <ac:chgData name="Deborah Jenkins" userId="3cd02ba5-e528-4585-978d-4fde2b47730a" providerId="ADAL" clId="{7102DBE7-C7C8-4968-A288-ED2332A594AD}" dt="2019-06-05T12:18:15.019" v="34" actId="26606"/>
          <ac:spMkLst>
            <pc:docMk/>
            <pc:sldMk cId="842951652" sldId="332"/>
            <ac:spMk id="12" creationId="{A804366F-2366-4688-98E7-B101C7BC6146}"/>
          </ac:spMkLst>
        </pc:spChg>
        <pc:spChg chg="add">
          <ac:chgData name="Deborah Jenkins" userId="3cd02ba5-e528-4585-978d-4fde2b47730a" providerId="ADAL" clId="{7102DBE7-C7C8-4968-A288-ED2332A594AD}" dt="2019-06-05T12:18:15.019" v="34" actId="26606"/>
          <ac:spMkLst>
            <pc:docMk/>
            <pc:sldMk cId="842951652" sldId="332"/>
            <ac:spMk id="17" creationId="{4E866FF9-A729-45F0-A163-10E89E871602}"/>
          </ac:spMkLst>
        </pc:spChg>
        <pc:spChg chg="add">
          <ac:chgData name="Deborah Jenkins" userId="3cd02ba5-e528-4585-978d-4fde2b47730a" providerId="ADAL" clId="{7102DBE7-C7C8-4968-A288-ED2332A594AD}" dt="2019-06-05T12:18:15.019" v="34" actId="26606"/>
          <ac:spMkLst>
            <pc:docMk/>
            <pc:sldMk cId="842951652" sldId="332"/>
            <ac:spMk id="19" creationId="{A804366F-2366-4688-98E7-B101C7BC6146}"/>
          </ac:spMkLst>
        </pc:spChg>
        <pc:graphicFrameChg chg="mod modGraphic">
          <ac:chgData name="Deborah Jenkins" userId="3cd02ba5-e528-4585-978d-4fde2b47730a" providerId="ADAL" clId="{7102DBE7-C7C8-4968-A288-ED2332A594AD}" dt="2019-06-05T18:58:53.572" v="1066" actId="20577"/>
          <ac:graphicFrameMkLst>
            <pc:docMk/>
            <pc:sldMk cId="842951652" sldId="332"/>
            <ac:graphicFrameMk id="5" creationId="{4A4DC650-1747-4ECC-AA13-2373EBC52613}"/>
          </ac:graphicFrameMkLst>
        </pc:graphicFrameChg>
      </pc:sldChg>
      <pc:sldChg chg="addSp modSp">
        <pc:chgData name="Deborah Jenkins" userId="3cd02ba5-e528-4585-978d-4fde2b47730a" providerId="ADAL" clId="{7102DBE7-C7C8-4968-A288-ED2332A594AD}" dt="2019-06-05T19:05:39.597" v="1084" actId="14100"/>
        <pc:sldMkLst>
          <pc:docMk/>
          <pc:sldMk cId="1186607689" sldId="334"/>
        </pc:sldMkLst>
        <pc:spChg chg="mod">
          <ac:chgData name="Deborah Jenkins" userId="3cd02ba5-e528-4585-978d-4fde2b47730a" providerId="ADAL" clId="{7102DBE7-C7C8-4968-A288-ED2332A594AD}" dt="2019-06-05T19:05:32.254" v="1081" actId="1076"/>
          <ac:spMkLst>
            <pc:docMk/>
            <pc:sldMk cId="1186607689" sldId="334"/>
            <ac:spMk id="4" creationId="{00000000-0000-0000-0000-000000000000}"/>
          </ac:spMkLst>
        </pc:spChg>
        <pc:spChg chg="mod">
          <ac:chgData name="Deborah Jenkins" userId="3cd02ba5-e528-4585-978d-4fde2b47730a" providerId="ADAL" clId="{7102DBE7-C7C8-4968-A288-ED2332A594AD}" dt="2019-06-05T12:39:45.605" v="169" actId="1076"/>
          <ac:spMkLst>
            <pc:docMk/>
            <pc:sldMk cId="1186607689" sldId="334"/>
            <ac:spMk id="8" creationId="{00000000-0000-0000-0000-000000000000}"/>
          </ac:spMkLst>
        </pc:spChg>
        <pc:picChg chg="add mod">
          <ac:chgData name="Deborah Jenkins" userId="3cd02ba5-e528-4585-978d-4fde2b47730a" providerId="ADAL" clId="{7102DBE7-C7C8-4968-A288-ED2332A594AD}" dt="2019-06-05T19:05:39.597" v="1084" actId="14100"/>
          <ac:picMkLst>
            <pc:docMk/>
            <pc:sldMk cId="1186607689" sldId="334"/>
            <ac:picMk id="2" creationId="{A468C1B7-DFB7-4B71-ACE0-6420E412574E}"/>
          </ac:picMkLst>
        </pc:picChg>
        <pc:picChg chg="mod">
          <ac:chgData name="Deborah Jenkins" userId="3cd02ba5-e528-4585-978d-4fde2b47730a" providerId="ADAL" clId="{7102DBE7-C7C8-4968-A288-ED2332A594AD}" dt="2019-06-05T12:39:52.965" v="172" actId="14100"/>
          <ac:picMkLst>
            <pc:docMk/>
            <pc:sldMk cId="1186607689" sldId="334"/>
            <ac:picMk id="9" creationId="{00000000-0000-0000-0000-000000000000}"/>
          </ac:picMkLst>
        </pc:picChg>
        <pc:picChg chg="mod">
          <ac:chgData name="Deborah Jenkins" userId="3cd02ba5-e528-4585-978d-4fde2b47730a" providerId="ADAL" clId="{7102DBE7-C7C8-4968-A288-ED2332A594AD}" dt="2019-06-05T19:05:28.363" v="1080" actId="1076"/>
          <ac:picMkLst>
            <pc:docMk/>
            <pc:sldMk cId="1186607689" sldId="334"/>
            <ac:picMk id="10" creationId="{00000000-0000-0000-0000-000000000000}"/>
          </ac:picMkLst>
        </pc:picChg>
      </pc:sldChg>
      <pc:sldChg chg="del">
        <pc:chgData name="Deborah Jenkins" userId="3cd02ba5-e528-4585-978d-4fde2b47730a" providerId="ADAL" clId="{7102DBE7-C7C8-4968-A288-ED2332A594AD}" dt="2019-06-05T12:40:28.213" v="175" actId="2696"/>
        <pc:sldMkLst>
          <pc:docMk/>
          <pc:sldMk cId="1235346074" sldId="335"/>
        </pc:sldMkLst>
      </pc:sldChg>
      <pc:sldChg chg="add del">
        <pc:chgData name="Deborah Jenkins" userId="3cd02ba5-e528-4585-978d-4fde2b47730a" providerId="ADAL" clId="{7102DBE7-C7C8-4968-A288-ED2332A594AD}" dt="2019-06-05T12:53:41.673" v="245" actId="2696"/>
        <pc:sldMkLst>
          <pc:docMk/>
          <pc:sldMk cId="3964293478" sldId="336"/>
        </pc:sldMkLst>
      </pc:sldChg>
      <pc:sldChg chg="addSp modSp add del">
        <pc:chgData name="Deborah Jenkins" userId="3cd02ba5-e528-4585-978d-4fde2b47730a" providerId="ADAL" clId="{7102DBE7-C7C8-4968-A288-ED2332A594AD}" dt="2019-06-05T19:11:27.730" v="1119" actId="27636"/>
        <pc:sldMkLst>
          <pc:docMk/>
          <pc:sldMk cId="3293986580" sldId="337"/>
        </pc:sldMkLst>
        <pc:spChg chg="mod">
          <ac:chgData name="Deborah Jenkins" userId="3cd02ba5-e528-4585-978d-4fde2b47730a" providerId="ADAL" clId="{7102DBE7-C7C8-4968-A288-ED2332A594AD}" dt="2019-06-05T19:11:27.730" v="1119" actId="27636"/>
          <ac:spMkLst>
            <pc:docMk/>
            <pc:sldMk cId="3293986580" sldId="337"/>
            <ac:spMk id="2" creationId="{00000000-0000-0000-0000-000000000000}"/>
          </ac:spMkLst>
        </pc:spChg>
        <pc:spChg chg="mod">
          <ac:chgData name="Deborah Jenkins" userId="3cd02ba5-e528-4585-978d-4fde2b47730a" providerId="ADAL" clId="{7102DBE7-C7C8-4968-A288-ED2332A594AD}" dt="2019-06-05T19:10:22.700" v="1111" actId="255"/>
          <ac:spMkLst>
            <pc:docMk/>
            <pc:sldMk cId="3293986580" sldId="337"/>
            <ac:spMk id="3" creationId="{00000000-0000-0000-0000-000000000000}"/>
          </ac:spMkLst>
        </pc:spChg>
        <pc:spChg chg="mod">
          <ac:chgData name="Deborah Jenkins" userId="3cd02ba5-e528-4585-978d-4fde2b47730a" providerId="ADAL" clId="{7102DBE7-C7C8-4968-A288-ED2332A594AD}" dt="2019-06-05T19:11:16.449" v="1116" actId="255"/>
          <ac:spMkLst>
            <pc:docMk/>
            <pc:sldMk cId="3293986580" sldId="337"/>
            <ac:spMk id="4" creationId="{00000000-0000-0000-0000-000000000000}"/>
          </ac:spMkLst>
        </pc:spChg>
        <pc:picChg chg="add mod">
          <ac:chgData name="Deborah Jenkins" userId="3cd02ba5-e528-4585-978d-4fde2b47730a" providerId="ADAL" clId="{7102DBE7-C7C8-4968-A288-ED2332A594AD}" dt="2019-06-05T19:09:16.221" v="1102" actId="1076"/>
          <ac:picMkLst>
            <pc:docMk/>
            <pc:sldMk cId="3293986580" sldId="337"/>
            <ac:picMk id="5" creationId="{2CF9BD97-F168-4B13-A9A6-EE4C92455F57}"/>
          </ac:picMkLst>
        </pc:picChg>
        <pc:picChg chg="mod">
          <ac:chgData name="Deborah Jenkins" userId="3cd02ba5-e528-4585-978d-4fde2b47730a" providerId="ADAL" clId="{7102DBE7-C7C8-4968-A288-ED2332A594AD}" dt="2019-06-05T19:09:25.971" v="1105" actId="1076"/>
          <ac:picMkLst>
            <pc:docMk/>
            <pc:sldMk cId="3293986580" sldId="337"/>
            <ac:picMk id="6" creationId="{00000000-0000-0000-0000-000000000000}"/>
          </ac:picMkLst>
        </pc:picChg>
      </pc:sldChg>
      <pc:sldChg chg="modSp">
        <pc:chgData name="Deborah Jenkins" userId="3cd02ba5-e528-4585-978d-4fde2b47730a" providerId="ADAL" clId="{7102DBE7-C7C8-4968-A288-ED2332A594AD}" dt="2019-06-05T12:54:43.905" v="246" actId="20577"/>
        <pc:sldMkLst>
          <pc:docMk/>
          <pc:sldMk cId="3541077612" sldId="338"/>
        </pc:sldMkLst>
        <pc:spChg chg="mod">
          <ac:chgData name="Deborah Jenkins" userId="3cd02ba5-e528-4585-978d-4fde2b47730a" providerId="ADAL" clId="{7102DBE7-C7C8-4968-A288-ED2332A594AD}" dt="2019-06-05T12:54:43.905" v="246" actId="20577"/>
          <ac:spMkLst>
            <pc:docMk/>
            <pc:sldMk cId="3541077612" sldId="338"/>
            <ac:spMk id="5" creationId="{00000000-0000-0000-0000-000000000000}"/>
          </ac:spMkLst>
        </pc:spChg>
      </pc:sldChg>
      <pc:sldChg chg="modSp">
        <pc:chgData name="Deborah Jenkins" userId="3cd02ba5-e528-4585-978d-4fde2b47730a" providerId="ADAL" clId="{7102DBE7-C7C8-4968-A288-ED2332A594AD}" dt="2019-06-05T15:43:39.608" v="640" actId="20577"/>
        <pc:sldMkLst>
          <pc:docMk/>
          <pc:sldMk cId="2511775307" sldId="339"/>
        </pc:sldMkLst>
        <pc:spChg chg="mod">
          <ac:chgData name="Deborah Jenkins" userId="3cd02ba5-e528-4585-978d-4fde2b47730a" providerId="ADAL" clId="{7102DBE7-C7C8-4968-A288-ED2332A594AD}" dt="2019-06-05T15:43:39.608" v="640" actId="20577"/>
          <ac:spMkLst>
            <pc:docMk/>
            <pc:sldMk cId="2511775307" sldId="339"/>
            <ac:spMk id="5" creationId="{00000000-0000-0000-0000-000000000000}"/>
          </ac:spMkLst>
        </pc:spChg>
      </pc:sldChg>
      <pc:sldChg chg="modSp">
        <pc:chgData name="Deborah Jenkins" userId="3cd02ba5-e528-4585-978d-4fde2b47730a" providerId="ADAL" clId="{7102DBE7-C7C8-4968-A288-ED2332A594AD}" dt="2019-06-05T15:45:13.809" v="643" actId="27636"/>
        <pc:sldMkLst>
          <pc:docMk/>
          <pc:sldMk cId="1961887424" sldId="340"/>
        </pc:sldMkLst>
        <pc:spChg chg="mod">
          <ac:chgData name="Deborah Jenkins" userId="3cd02ba5-e528-4585-978d-4fde2b47730a" providerId="ADAL" clId="{7102DBE7-C7C8-4968-A288-ED2332A594AD}" dt="2019-06-05T15:45:13.809" v="643" actId="27636"/>
          <ac:spMkLst>
            <pc:docMk/>
            <pc:sldMk cId="1961887424" sldId="340"/>
            <ac:spMk id="3" creationId="{00000000-0000-0000-0000-000000000000}"/>
          </ac:spMkLst>
        </pc:spChg>
      </pc:sldChg>
      <pc:sldChg chg="addSp modSp mod setBg setClrOvrMap">
        <pc:chgData name="Deborah Jenkins" userId="3cd02ba5-e528-4585-978d-4fde2b47730a" providerId="ADAL" clId="{7102DBE7-C7C8-4968-A288-ED2332A594AD}" dt="2019-06-05T18:46:13.814" v="1028" actId="20577"/>
        <pc:sldMkLst>
          <pc:docMk/>
          <pc:sldMk cId="0" sldId="349"/>
        </pc:sldMkLst>
        <pc:spChg chg="add">
          <ac:chgData name="Deborah Jenkins" userId="3cd02ba5-e528-4585-978d-4fde2b47730a" providerId="ADAL" clId="{7102DBE7-C7C8-4968-A288-ED2332A594AD}" dt="2019-06-05T12:32:20.577" v="113" actId="26606"/>
          <ac:spMkLst>
            <pc:docMk/>
            <pc:sldMk cId="0" sldId="349"/>
            <ac:spMk id="72" creationId="{FB403EBD-907E-4D59-98D4-A72CD1063C62}"/>
          </ac:spMkLst>
        </pc:spChg>
        <pc:spChg chg="mod">
          <ac:chgData name="Deborah Jenkins" userId="3cd02ba5-e528-4585-978d-4fde2b47730a" providerId="ADAL" clId="{7102DBE7-C7C8-4968-A288-ED2332A594AD}" dt="2019-06-05T18:46:04.818" v="1026" actId="2711"/>
          <ac:spMkLst>
            <pc:docMk/>
            <pc:sldMk cId="0" sldId="349"/>
            <ac:spMk id="27651" creationId="{4EC0B1FD-23FA-4992-888E-70DB482BF237}"/>
          </ac:spMkLst>
        </pc:spChg>
        <pc:spChg chg="mod">
          <ac:chgData name="Deborah Jenkins" userId="3cd02ba5-e528-4585-978d-4fde2b47730a" providerId="ADAL" clId="{7102DBE7-C7C8-4968-A288-ED2332A594AD}" dt="2019-06-05T18:46:13.814" v="1028" actId="20577"/>
          <ac:spMkLst>
            <pc:docMk/>
            <pc:sldMk cId="0" sldId="349"/>
            <ac:spMk id="34818" creationId="{98A7F846-36B7-401D-84BC-BA67E872C5B7}"/>
          </ac:spMkLst>
        </pc:spChg>
      </pc:sldChg>
      <pc:sldChg chg="addSp modSp">
        <pc:chgData name="Deborah Jenkins" userId="3cd02ba5-e528-4585-978d-4fde2b47730a" providerId="ADAL" clId="{7102DBE7-C7C8-4968-A288-ED2332A594AD}" dt="2019-06-05T18:44:58.721" v="1023" actId="27636"/>
        <pc:sldMkLst>
          <pc:docMk/>
          <pc:sldMk cId="0" sldId="350"/>
        </pc:sldMkLst>
        <pc:spChg chg="mod">
          <ac:chgData name="Deborah Jenkins" userId="3cd02ba5-e528-4585-978d-4fde2b47730a" providerId="ADAL" clId="{7102DBE7-C7C8-4968-A288-ED2332A594AD}" dt="2019-06-05T18:44:58.721" v="1023" actId="27636"/>
          <ac:spMkLst>
            <pc:docMk/>
            <pc:sldMk cId="0" sldId="350"/>
            <ac:spMk id="12291" creationId="{83B0D4D8-E899-4124-8667-66496E5BB182}"/>
          </ac:spMkLst>
        </pc:spChg>
        <pc:picChg chg="add mod">
          <ac:chgData name="Deborah Jenkins" userId="3cd02ba5-e528-4585-978d-4fde2b47730a" providerId="ADAL" clId="{7102DBE7-C7C8-4968-A288-ED2332A594AD}" dt="2019-06-05T18:35:51.657" v="1008" actId="1076"/>
          <ac:picMkLst>
            <pc:docMk/>
            <pc:sldMk cId="0" sldId="350"/>
            <ac:picMk id="2" creationId="{4284B254-AB90-4256-B2D4-296484535DD3}"/>
          </ac:picMkLst>
        </pc:picChg>
      </pc:sldChg>
      <pc:sldChg chg="addSp delSp modSp mod setBg">
        <pc:chgData name="Deborah Jenkins" userId="3cd02ba5-e528-4585-978d-4fde2b47730a" providerId="ADAL" clId="{7102DBE7-C7C8-4968-A288-ED2332A594AD}" dt="2019-06-05T12:22:25.479" v="57" actId="14100"/>
        <pc:sldMkLst>
          <pc:docMk/>
          <pc:sldMk cId="0" sldId="353"/>
        </pc:sldMkLst>
        <pc:spChg chg="add del mod">
          <ac:chgData name="Deborah Jenkins" userId="3cd02ba5-e528-4585-978d-4fde2b47730a" providerId="ADAL" clId="{7102DBE7-C7C8-4968-A288-ED2332A594AD}" dt="2019-06-05T12:20:58.607" v="43" actId="478"/>
          <ac:spMkLst>
            <pc:docMk/>
            <pc:sldMk cId="0" sldId="353"/>
            <ac:spMk id="4" creationId="{EB583B89-B4FA-4C24-9E1B-AE2CA37FC600}"/>
          </ac:spMkLst>
        </pc:spChg>
        <pc:spChg chg="add del">
          <ac:chgData name="Deborah Jenkins" userId="3cd02ba5-e528-4585-978d-4fde2b47730a" providerId="ADAL" clId="{7102DBE7-C7C8-4968-A288-ED2332A594AD}" dt="2019-06-05T12:21:16.059" v="44" actId="26606"/>
          <ac:spMkLst>
            <pc:docMk/>
            <pc:sldMk cId="0" sldId="353"/>
            <ac:spMk id="135" creationId="{6515FC82-3453-4CBE-8895-4CCFF339529E}"/>
          </ac:spMkLst>
        </pc:spChg>
        <pc:spChg chg="add del">
          <ac:chgData name="Deborah Jenkins" userId="3cd02ba5-e528-4585-978d-4fde2b47730a" providerId="ADAL" clId="{7102DBE7-C7C8-4968-A288-ED2332A594AD}" dt="2019-06-05T12:21:16.059" v="44" actId="26606"/>
          <ac:spMkLst>
            <pc:docMk/>
            <pc:sldMk cId="0" sldId="353"/>
            <ac:spMk id="137" creationId="{C5FD847B-65C0-4027-8DFC-70CB424514F8}"/>
          </ac:spMkLst>
        </pc:spChg>
        <pc:spChg chg="add">
          <ac:chgData name="Deborah Jenkins" userId="3cd02ba5-e528-4585-978d-4fde2b47730a" providerId="ADAL" clId="{7102DBE7-C7C8-4968-A288-ED2332A594AD}" dt="2019-06-05T12:21:16.059" v="44" actId="26606"/>
          <ac:spMkLst>
            <pc:docMk/>
            <pc:sldMk cId="0" sldId="353"/>
            <ac:spMk id="199" creationId="{A99FE660-E3DF-47E7-962D-66C6F6CE0D81}"/>
          </ac:spMkLst>
        </pc:spChg>
        <pc:spChg chg="add">
          <ac:chgData name="Deborah Jenkins" userId="3cd02ba5-e528-4585-978d-4fde2b47730a" providerId="ADAL" clId="{7102DBE7-C7C8-4968-A288-ED2332A594AD}" dt="2019-06-05T12:21:16.059" v="44" actId="26606"/>
          <ac:spMkLst>
            <pc:docMk/>
            <pc:sldMk cId="0" sldId="353"/>
            <ac:spMk id="201" creationId="{38C29FEE-8E8F-43D5-AD23-EB4060B4D943}"/>
          </ac:spMkLst>
        </pc:spChg>
        <pc:spChg chg="mod ord">
          <ac:chgData name="Deborah Jenkins" userId="3cd02ba5-e528-4585-978d-4fde2b47730a" providerId="ADAL" clId="{7102DBE7-C7C8-4968-A288-ED2332A594AD}" dt="2019-06-05T12:22:25.479" v="57" actId="14100"/>
          <ac:spMkLst>
            <pc:docMk/>
            <pc:sldMk cId="0" sldId="353"/>
            <ac:spMk id="54275" creationId="{DD364D12-3D75-49C2-B057-D78CEFAEF45C}"/>
          </ac:spMkLst>
        </pc:spChg>
        <pc:spChg chg="mod ord">
          <ac:chgData name="Deborah Jenkins" userId="3cd02ba5-e528-4585-978d-4fde2b47730a" providerId="ADAL" clId="{7102DBE7-C7C8-4968-A288-ED2332A594AD}" dt="2019-06-05T12:22:12.792" v="54" actId="1076"/>
          <ac:spMkLst>
            <pc:docMk/>
            <pc:sldMk cId="0" sldId="353"/>
            <ac:spMk id="55298" creationId="{0D8C537B-1942-43C2-9118-C9B886F427BD}"/>
          </ac:spMkLst>
        </pc:spChg>
        <pc:picChg chg="add mod">
          <ac:chgData name="Deborah Jenkins" userId="3cd02ba5-e528-4585-978d-4fde2b47730a" providerId="ADAL" clId="{7102DBE7-C7C8-4968-A288-ED2332A594AD}" dt="2019-06-05T12:22:22.870" v="56" actId="14100"/>
          <ac:picMkLst>
            <pc:docMk/>
            <pc:sldMk cId="0" sldId="353"/>
            <ac:picMk id="3" creationId="{3FD7892E-A54E-4606-BCBC-479DFEC1C1FB}"/>
          </ac:picMkLst>
        </pc:picChg>
      </pc:sldChg>
      <pc:sldChg chg="addSp delSp modSp mod setBg">
        <pc:chgData name="Deborah Jenkins" userId="3cd02ba5-e528-4585-978d-4fde2b47730a" providerId="ADAL" clId="{7102DBE7-C7C8-4968-A288-ED2332A594AD}" dt="2019-06-05T12:39:12.529" v="168" actId="13822"/>
        <pc:sldMkLst>
          <pc:docMk/>
          <pc:sldMk cId="0" sldId="354"/>
        </pc:sldMkLst>
        <pc:spChg chg="add del">
          <ac:chgData name="Deborah Jenkins" userId="3cd02ba5-e528-4585-978d-4fde2b47730a" providerId="ADAL" clId="{7102DBE7-C7C8-4968-A288-ED2332A594AD}" dt="2019-06-05T12:39:07.655" v="166" actId="26606"/>
          <ac:spMkLst>
            <pc:docMk/>
            <pc:sldMk cId="0" sldId="354"/>
            <ac:spMk id="137" creationId="{4E866FF9-A729-45F0-A163-10E89E871602}"/>
          </ac:spMkLst>
        </pc:spChg>
        <pc:spChg chg="add del">
          <ac:chgData name="Deborah Jenkins" userId="3cd02ba5-e528-4585-978d-4fde2b47730a" providerId="ADAL" clId="{7102DBE7-C7C8-4968-A288-ED2332A594AD}" dt="2019-06-05T12:39:07.655" v="166" actId="26606"/>
          <ac:spMkLst>
            <pc:docMk/>
            <pc:sldMk cId="0" sldId="354"/>
            <ac:spMk id="139" creationId="{A804366F-2366-4688-98E7-B101C7BC6146}"/>
          </ac:spMkLst>
        </pc:spChg>
        <pc:spChg chg="add del mod">
          <ac:chgData name="Deborah Jenkins" userId="3cd02ba5-e528-4585-978d-4fde2b47730a" providerId="ADAL" clId="{7102DBE7-C7C8-4968-A288-ED2332A594AD}" dt="2019-06-05T12:39:12.529" v="168" actId="13822"/>
          <ac:spMkLst>
            <pc:docMk/>
            <pc:sldMk cId="0" sldId="354"/>
            <ac:spMk id="29699" creationId="{43B6DD39-6906-40C0-82C9-A69E2E2B6ACC}"/>
          </ac:spMkLst>
        </pc:spChg>
        <pc:spChg chg="mod">
          <ac:chgData name="Deborah Jenkins" userId="3cd02ba5-e528-4585-978d-4fde2b47730a" providerId="ADAL" clId="{7102DBE7-C7C8-4968-A288-ED2332A594AD}" dt="2019-06-05T12:39:07.655" v="166" actId="26606"/>
          <ac:spMkLst>
            <pc:docMk/>
            <pc:sldMk cId="0" sldId="354"/>
            <ac:spMk id="62466" creationId="{E2B2AA7A-13EB-43D3-82B4-BA23AE78EFC4}"/>
          </ac:spMkLst>
        </pc:spChg>
        <pc:graphicFrameChg chg="add del mod">
          <ac:chgData name="Deborah Jenkins" userId="3cd02ba5-e528-4585-978d-4fde2b47730a" providerId="ADAL" clId="{7102DBE7-C7C8-4968-A288-ED2332A594AD}" dt="2019-06-05T12:39:07.655" v="166" actId="26606"/>
          <ac:graphicFrameMkLst>
            <pc:docMk/>
            <pc:sldMk cId="0" sldId="354"/>
            <ac:graphicFrameMk id="62468" creationId="{19517CB5-D83F-4E70-A97D-F2653998B63B}"/>
          </ac:graphicFrameMkLst>
        </pc:graphicFrameChg>
      </pc:sldChg>
      <pc:sldChg chg="modSp">
        <pc:chgData name="Deborah Jenkins" userId="3cd02ba5-e528-4585-978d-4fde2b47730a" providerId="ADAL" clId="{7102DBE7-C7C8-4968-A288-ED2332A594AD}" dt="2019-06-05T12:11:37.609" v="12" actId="27636"/>
        <pc:sldMkLst>
          <pc:docMk/>
          <pc:sldMk cId="0" sldId="357"/>
        </pc:sldMkLst>
        <pc:spChg chg="mod">
          <ac:chgData name="Deborah Jenkins" userId="3cd02ba5-e528-4585-978d-4fde2b47730a" providerId="ADAL" clId="{7102DBE7-C7C8-4968-A288-ED2332A594AD}" dt="2019-06-05T12:11:37.609" v="12" actId="27636"/>
          <ac:spMkLst>
            <pc:docMk/>
            <pc:sldMk cId="0" sldId="357"/>
            <ac:spMk id="15363" creationId="{F445D4BD-57E2-4AB6-BABD-B72EF2EA3668}"/>
          </ac:spMkLst>
        </pc:spChg>
      </pc:sldChg>
      <pc:sldChg chg="modSp ord">
        <pc:chgData name="Deborah Jenkins" userId="3cd02ba5-e528-4585-978d-4fde2b47730a" providerId="ADAL" clId="{7102DBE7-C7C8-4968-A288-ED2332A594AD}" dt="2019-06-05T19:08:20.519" v="1097" actId="27636"/>
        <pc:sldMkLst>
          <pc:docMk/>
          <pc:sldMk cId="171241157" sldId="358"/>
        </pc:sldMkLst>
        <pc:spChg chg="mod">
          <ac:chgData name="Deborah Jenkins" userId="3cd02ba5-e528-4585-978d-4fde2b47730a" providerId="ADAL" clId="{7102DBE7-C7C8-4968-A288-ED2332A594AD}" dt="2019-06-05T19:08:20.519" v="1097" actId="27636"/>
          <ac:spMkLst>
            <pc:docMk/>
            <pc:sldMk cId="171241157" sldId="358"/>
            <ac:spMk id="3" creationId="{D4DD2BE0-1634-4CFF-9994-22E5AC6E5A79}"/>
          </ac:spMkLst>
        </pc:spChg>
      </pc:sldChg>
      <pc:sldChg chg="addSp delSp modSp add del mod setBg">
        <pc:chgData name="Deborah Jenkins" userId="3cd02ba5-e528-4585-978d-4fde2b47730a" providerId="ADAL" clId="{7102DBE7-C7C8-4968-A288-ED2332A594AD}" dt="2019-06-05T12:16:14.664" v="32" actId="2696"/>
        <pc:sldMkLst>
          <pc:docMk/>
          <pc:sldMk cId="492739334" sldId="359"/>
        </pc:sldMkLst>
        <pc:spChg chg="del">
          <ac:chgData name="Deborah Jenkins" userId="3cd02ba5-e528-4585-978d-4fde2b47730a" providerId="ADAL" clId="{7102DBE7-C7C8-4968-A288-ED2332A594AD}" dt="2019-06-05T12:11:59.212" v="15" actId="26606"/>
          <ac:spMkLst>
            <pc:docMk/>
            <pc:sldMk cId="492739334" sldId="359"/>
            <ac:spMk id="2" creationId="{3F2DA728-7FE3-4EFA-8482-404F2C586D3C}"/>
          </ac:spMkLst>
        </pc:spChg>
        <pc:spChg chg="del">
          <ac:chgData name="Deborah Jenkins" userId="3cd02ba5-e528-4585-978d-4fde2b47730a" providerId="ADAL" clId="{7102DBE7-C7C8-4968-A288-ED2332A594AD}" dt="2019-06-05T12:11:55.571" v="14"/>
          <ac:spMkLst>
            <pc:docMk/>
            <pc:sldMk cId="492739334" sldId="359"/>
            <ac:spMk id="3" creationId="{003DAE8E-5D50-4E71-8D3A-FF24073980B0}"/>
          </ac:spMkLst>
        </pc:spChg>
        <pc:picChg chg="add mod">
          <ac:chgData name="Deborah Jenkins" userId="3cd02ba5-e528-4585-978d-4fde2b47730a" providerId="ADAL" clId="{7102DBE7-C7C8-4968-A288-ED2332A594AD}" dt="2019-06-05T12:11:59.212" v="15" actId="26606"/>
          <ac:picMkLst>
            <pc:docMk/>
            <pc:sldMk cId="492739334" sldId="359"/>
            <ac:picMk id="4" creationId="{6A252497-CAFE-4B71-92A3-2169A7C0940E}"/>
          </ac:picMkLst>
        </pc:picChg>
      </pc:sldChg>
      <pc:sldChg chg="addSp delSp modSp add del mod setBg">
        <pc:chgData name="Deborah Jenkins" userId="3cd02ba5-e528-4585-978d-4fde2b47730a" providerId="ADAL" clId="{7102DBE7-C7C8-4968-A288-ED2332A594AD}" dt="2019-06-05T18:56:25.507" v="1047" actId="2696"/>
        <pc:sldMkLst>
          <pc:docMk/>
          <pc:sldMk cId="4010809959" sldId="360"/>
        </pc:sldMkLst>
        <pc:spChg chg="del">
          <ac:chgData name="Deborah Jenkins" userId="3cd02ba5-e528-4585-978d-4fde2b47730a" providerId="ADAL" clId="{7102DBE7-C7C8-4968-A288-ED2332A594AD}" dt="2019-06-05T12:14:23.082" v="23" actId="26606"/>
          <ac:spMkLst>
            <pc:docMk/>
            <pc:sldMk cId="4010809959" sldId="360"/>
            <ac:spMk id="2" creationId="{6F55C6B0-4B51-4009-99D0-CED72E10871F}"/>
          </ac:spMkLst>
        </pc:spChg>
        <pc:spChg chg="del">
          <ac:chgData name="Deborah Jenkins" userId="3cd02ba5-e528-4585-978d-4fde2b47730a" providerId="ADAL" clId="{7102DBE7-C7C8-4968-A288-ED2332A594AD}" dt="2019-06-05T12:14:19.910" v="22"/>
          <ac:spMkLst>
            <pc:docMk/>
            <pc:sldMk cId="4010809959" sldId="360"/>
            <ac:spMk id="3" creationId="{3820112D-F14F-4797-96FF-A1F9EC9A7578}"/>
          </ac:spMkLst>
        </pc:spChg>
        <pc:picChg chg="add mod">
          <ac:chgData name="Deborah Jenkins" userId="3cd02ba5-e528-4585-978d-4fde2b47730a" providerId="ADAL" clId="{7102DBE7-C7C8-4968-A288-ED2332A594AD}" dt="2019-06-05T12:14:35.613" v="27" actId="14100"/>
          <ac:picMkLst>
            <pc:docMk/>
            <pc:sldMk cId="4010809959" sldId="360"/>
            <ac:picMk id="4" creationId="{5CA3BA16-3E55-45F8-8483-2DBE6ABF14CE}"/>
          </ac:picMkLst>
        </pc:picChg>
      </pc:sldChg>
      <pc:sldChg chg="modSp add del">
        <pc:chgData name="Deborah Jenkins" userId="3cd02ba5-e528-4585-978d-4fde2b47730a" providerId="ADAL" clId="{7102DBE7-C7C8-4968-A288-ED2332A594AD}" dt="2019-06-05T12:51:55.864" v="220"/>
        <pc:sldMkLst>
          <pc:docMk/>
          <pc:sldMk cId="1596954351" sldId="361"/>
        </pc:sldMkLst>
        <pc:spChg chg="mod">
          <ac:chgData name="Deborah Jenkins" userId="3cd02ba5-e528-4585-978d-4fde2b47730a" providerId="ADAL" clId="{7102DBE7-C7C8-4968-A288-ED2332A594AD}" dt="2019-06-05T12:51:54.629" v="219" actId="113"/>
          <ac:spMkLst>
            <pc:docMk/>
            <pc:sldMk cId="1596954351" sldId="361"/>
            <ac:spMk id="2" creationId="{E7EE2159-9F32-4CD0-91E3-863043D3EB42}"/>
          </ac:spMkLst>
        </pc:spChg>
        <pc:spChg chg="mod">
          <ac:chgData name="Deborah Jenkins" userId="3cd02ba5-e528-4585-978d-4fde2b47730a" providerId="ADAL" clId="{7102DBE7-C7C8-4968-A288-ED2332A594AD}" dt="2019-06-05T12:51:53.739" v="217" actId="1076"/>
          <ac:spMkLst>
            <pc:docMk/>
            <pc:sldMk cId="1596954351" sldId="361"/>
            <ac:spMk id="3" creationId="{163492BE-ABFF-4212-A437-EC4512CC0901}"/>
          </ac:spMkLst>
        </pc:spChg>
      </pc:sldChg>
      <pc:sldChg chg="addSp modSp add del mod setBg">
        <pc:chgData name="Deborah Jenkins" userId="3cd02ba5-e528-4585-978d-4fde2b47730a" providerId="ADAL" clId="{7102DBE7-C7C8-4968-A288-ED2332A594AD}" dt="2019-06-05T12:51:56.739" v="221" actId="2696"/>
        <pc:sldMkLst>
          <pc:docMk/>
          <pc:sldMk cId="3984146580" sldId="361"/>
        </pc:sldMkLst>
        <pc:picChg chg="add mod">
          <ac:chgData name="Deborah Jenkins" userId="3cd02ba5-e528-4585-978d-4fde2b47730a" providerId="ADAL" clId="{7102DBE7-C7C8-4968-A288-ED2332A594AD}" dt="2019-06-05T12:49:49.107" v="187" actId="14100"/>
          <ac:picMkLst>
            <pc:docMk/>
            <pc:sldMk cId="3984146580" sldId="361"/>
            <ac:picMk id="2" creationId="{A4D73F4B-5ADE-4A2D-84B4-2DA5ECA712EA}"/>
          </ac:picMkLst>
        </pc:picChg>
      </pc:sldChg>
      <pc:sldChg chg="add del">
        <pc:chgData name="Deborah Jenkins" userId="3cd02ba5-e528-4585-978d-4fde2b47730a" providerId="ADAL" clId="{7102DBE7-C7C8-4968-A288-ED2332A594AD}" dt="2019-06-05T12:52:22.113" v="227"/>
        <pc:sldMkLst>
          <pc:docMk/>
          <pc:sldMk cId="2250360312" sldId="362"/>
        </pc:sldMkLst>
      </pc:sldChg>
      <pc:sldChg chg="add del">
        <pc:chgData name="Deborah Jenkins" userId="3cd02ba5-e528-4585-978d-4fde2b47730a" providerId="ADAL" clId="{7102DBE7-C7C8-4968-A288-ED2332A594AD}" dt="2019-06-05T12:52:16.832" v="223"/>
        <pc:sldMkLst>
          <pc:docMk/>
          <pc:sldMk cId="2857071184" sldId="362"/>
        </pc:sldMkLst>
      </pc:sldChg>
      <pc:sldChg chg="modSp add">
        <pc:chgData name="Deborah Jenkins" userId="3cd02ba5-e528-4585-978d-4fde2b47730a" providerId="ADAL" clId="{7102DBE7-C7C8-4968-A288-ED2332A594AD}" dt="2019-06-05T19:07:17.057" v="1090" actId="207"/>
        <pc:sldMkLst>
          <pc:docMk/>
          <pc:sldMk cId="3055612249" sldId="362"/>
        </pc:sldMkLst>
        <pc:spChg chg="mod">
          <ac:chgData name="Deborah Jenkins" userId="3cd02ba5-e528-4585-978d-4fde2b47730a" providerId="ADAL" clId="{7102DBE7-C7C8-4968-A288-ED2332A594AD}" dt="2019-06-05T19:06:45.776" v="1085" actId="1076"/>
          <ac:spMkLst>
            <pc:docMk/>
            <pc:sldMk cId="3055612249" sldId="362"/>
            <ac:spMk id="2" creationId="{FB075AD1-FDA3-4C63-94A6-795BFE551FD8}"/>
          </ac:spMkLst>
        </pc:spChg>
        <pc:spChg chg="mod">
          <ac:chgData name="Deborah Jenkins" userId="3cd02ba5-e528-4585-978d-4fde2b47730a" providerId="ADAL" clId="{7102DBE7-C7C8-4968-A288-ED2332A594AD}" dt="2019-06-05T19:07:17.057" v="1090" actId="207"/>
          <ac:spMkLst>
            <pc:docMk/>
            <pc:sldMk cId="3055612249" sldId="362"/>
            <ac:spMk id="3" creationId="{A4A89E62-25D0-425E-BB6C-4A5199F8C7DF}"/>
          </ac:spMkLst>
        </pc:spChg>
      </pc:sldChg>
      <pc:sldChg chg="add del">
        <pc:chgData name="Deborah Jenkins" userId="3cd02ba5-e528-4585-978d-4fde2b47730a" providerId="ADAL" clId="{7102DBE7-C7C8-4968-A288-ED2332A594AD}" dt="2019-06-05T12:52:19.316" v="225"/>
        <pc:sldMkLst>
          <pc:docMk/>
          <pc:sldMk cId="4261942113" sldId="362"/>
        </pc:sldMkLst>
      </pc:sldChg>
      <pc:sldChg chg="addSp delSp modSp add del">
        <pc:chgData name="Deborah Jenkins" userId="3cd02ba5-e528-4585-978d-4fde2b47730a" providerId="ADAL" clId="{7102DBE7-C7C8-4968-A288-ED2332A594AD}" dt="2019-06-05T15:39:44.393" v="581" actId="2696"/>
        <pc:sldMkLst>
          <pc:docMk/>
          <pc:sldMk cId="4186929532" sldId="363"/>
        </pc:sldMkLst>
        <pc:spChg chg="mod">
          <ac:chgData name="Deborah Jenkins" userId="3cd02ba5-e528-4585-978d-4fde2b47730a" providerId="ADAL" clId="{7102DBE7-C7C8-4968-A288-ED2332A594AD}" dt="2019-06-05T12:58:50.471" v="278" actId="1076"/>
          <ac:spMkLst>
            <pc:docMk/>
            <pc:sldMk cId="4186929532" sldId="363"/>
            <ac:spMk id="2" creationId="{E9C054FC-3311-466C-9003-8BF3D2B9C886}"/>
          </ac:spMkLst>
        </pc:spChg>
        <pc:spChg chg="del">
          <ac:chgData name="Deborah Jenkins" userId="3cd02ba5-e528-4585-978d-4fde2b47730a" providerId="ADAL" clId="{7102DBE7-C7C8-4968-A288-ED2332A594AD}" dt="2019-06-05T12:55:48.856" v="248"/>
          <ac:spMkLst>
            <pc:docMk/>
            <pc:sldMk cId="4186929532" sldId="363"/>
            <ac:spMk id="3" creationId="{FBD4B5FA-077B-4D68-B1F4-5C0E91A307C9}"/>
          </ac:spMkLst>
        </pc:spChg>
        <pc:spChg chg="add mod">
          <ac:chgData name="Deborah Jenkins" userId="3cd02ba5-e528-4585-978d-4fde2b47730a" providerId="ADAL" clId="{7102DBE7-C7C8-4968-A288-ED2332A594AD}" dt="2019-06-05T15:28:37.490" v="391" actId="6549"/>
          <ac:spMkLst>
            <pc:docMk/>
            <pc:sldMk cId="4186929532" sldId="363"/>
            <ac:spMk id="5" creationId="{A95FCFE9-3ABD-40D8-B5D9-415E1CC7A07A}"/>
          </ac:spMkLst>
        </pc:spChg>
        <pc:picChg chg="add mod">
          <ac:chgData name="Deborah Jenkins" userId="3cd02ba5-e528-4585-978d-4fde2b47730a" providerId="ADAL" clId="{7102DBE7-C7C8-4968-A288-ED2332A594AD}" dt="2019-06-05T12:57:51.739" v="265" actId="1076"/>
          <ac:picMkLst>
            <pc:docMk/>
            <pc:sldMk cId="4186929532" sldId="363"/>
            <ac:picMk id="4" creationId="{F4C4322D-573E-497F-B2CE-ED8BDBEB8C39}"/>
          </ac:picMkLst>
        </pc:picChg>
      </pc:sldChg>
      <pc:sldChg chg="addSp delSp modSp add mod setBg">
        <pc:chgData name="Deborah Jenkins" userId="3cd02ba5-e528-4585-978d-4fde2b47730a" providerId="ADAL" clId="{7102DBE7-C7C8-4968-A288-ED2332A594AD}" dt="2019-06-05T15:40:22.626" v="584" actId="20577"/>
        <pc:sldMkLst>
          <pc:docMk/>
          <pc:sldMk cId="3133121689" sldId="364"/>
        </pc:sldMkLst>
        <pc:spChg chg="mod">
          <ac:chgData name="Deborah Jenkins" userId="3cd02ba5-e528-4585-978d-4fde2b47730a" providerId="ADAL" clId="{7102DBE7-C7C8-4968-A288-ED2332A594AD}" dt="2019-06-05T15:35:42.010" v="496" actId="1076"/>
          <ac:spMkLst>
            <pc:docMk/>
            <pc:sldMk cId="3133121689" sldId="364"/>
            <ac:spMk id="2" creationId="{A889D83F-C7F5-40DB-96B4-548EA50CD694}"/>
          </ac:spMkLst>
        </pc:spChg>
        <pc:spChg chg="mod">
          <ac:chgData name="Deborah Jenkins" userId="3cd02ba5-e528-4585-978d-4fde2b47730a" providerId="ADAL" clId="{7102DBE7-C7C8-4968-A288-ED2332A594AD}" dt="2019-06-05T15:40:22.626" v="584" actId="20577"/>
          <ac:spMkLst>
            <pc:docMk/>
            <pc:sldMk cId="3133121689" sldId="364"/>
            <ac:spMk id="3" creationId="{A6347AF1-F3A4-4B6F-8A56-1CD378C6C1B8}"/>
          </ac:spMkLst>
        </pc:spChg>
        <pc:spChg chg="add del">
          <ac:chgData name="Deborah Jenkins" userId="3cd02ba5-e528-4585-978d-4fde2b47730a" providerId="ADAL" clId="{7102DBE7-C7C8-4968-A288-ED2332A594AD}" dt="2019-06-05T15:26:55.728" v="367" actId="26606"/>
          <ac:spMkLst>
            <pc:docMk/>
            <pc:sldMk cId="3133121689" sldId="364"/>
            <ac:spMk id="9" creationId="{879398A9-0D0D-4901-BDDF-B3D93CECA7B9}"/>
          </ac:spMkLst>
        </pc:spChg>
        <pc:spChg chg="add del">
          <ac:chgData name="Deborah Jenkins" userId="3cd02ba5-e528-4585-978d-4fde2b47730a" providerId="ADAL" clId="{7102DBE7-C7C8-4968-A288-ED2332A594AD}" dt="2019-06-05T15:26:55.728" v="367" actId="26606"/>
          <ac:spMkLst>
            <pc:docMk/>
            <pc:sldMk cId="3133121689" sldId="364"/>
            <ac:spMk id="11" creationId="{011FEC3B-E514-4E21-B2CB-7903A73569E2}"/>
          </ac:spMkLst>
        </pc:spChg>
        <pc:picChg chg="add mod">
          <ac:chgData name="Deborah Jenkins" userId="3cd02ba5-e528-4585-978d-4fde2b47730a" providerId="ADAL" clId="{7102DBE7-C7C8-4968-A288-ED2332A594AD}" dt="2019-06-05T15:37:06.523" v="520" actId="14100"/>
          <ac:picMkLst>
            <pc:docMk/>
            <pc:sldMk cId="3133121689" sldId="364"/>
            <ac:picMk id="4" creationId="{2A63FE30-F3C9-47AB-A96A-EA9F7762A018}"/>
          </ac:picMkLst>
        </pc:picChg>
      </pc:sldChg>
      <pc:sldChg chg="addSp delSp modSp add mod setBg">
        <pc:chgData name="Deborah Jenkins" userId="3cd02ba5-e528-4585-978d-4fde2b47730a" providerId="ADAL" clId="{7102DBE7-C7C8-4968-A288-ED2332A594AD}" dt="2019-06-05T15:33:06.262" v="459" actId="6549"/>
        <pc:sldMkLst>
          <pc:docMk/>
          <pc:sldMk cId="3110507088" sldId="365"/>
        </pc:sldMkLst>
        <pc:spChg chg="mod">
          <ac:chgData name="Deborah Jenkins" userId="3cd02ba5-e528-4585-978d-4fde2b47730a" providerId="ADAL" clId="{7102DBE7-C7C8-4968-A288-ED2332A594AD}" dt="2019-06-05T15:32:14.326" v="446" actId="14100"/>
          <ac:spMkLst>
            <pc:docMk/>
            <pc:sldMk cId="3110507088" sldId="365"/>
            <ac:spMk id="2" creationId="{0AB6466A-FAC6-4533-B790-542BF1750FFA}"/>
          </ac:spMkLst>
        </pc:spChg>
        <pc:spChg chg="mod">
          <ac:chgData name="Deborah Jenkins" userId="3cd02ba5-e528-4585-978d-4fde2b47730a" providerId="ADAL" clId="{7102DBE7-C7C8-4968-A288-ED2332A594AD}" dt="2019-06-05T15:33:06.262" v="459" actId="6549"/>
          <ac:spMkLst>
            <pc:docMk/>
            <pc:sldMk cId="3110507088" sldId="365"/>
            <ac:spMk id="3" creationId="{44C87325-FA4A-4A55-85F1-F98A842FE94B}"/>
          </ac:spMkLst>
        </pc:spChg>
        <pc:spChg chg="add del">
          <ac:chgData name="Deborah Jenkins" userId="3cd02ba5-e528-4585-978d-4fde2b47730a" providerId="ADAL" clId="{7102DBE7-C7C8-4968-A288-ED2332A594AD}" dt="2019-06-05T15:32:05.936" v="443" actId="26606"/>
          <ac:spMkLst>
            <pc:docMk/>
            <pc:sldMk cId="3110507088" sldId="365"/>
            <ac:spMk id="9" creationId="{879398A9-0D0D-4901-BDDF-B3D93CECA7B9}"/>
          </ac:spMkLst>
        </pc:spChg>
        <pc:spChg chg="add del">
          <ac:chgData name="Deborah Jenkins" userId="3cd02ba5-e528-4585-978d-4fde2b47730a" providerId="ADAL" clId="{7102DBE7-C7C8-4968-A288-ED2332A594AD}" dt="2019-06-05T15:32:05.936" v="443" actId="26606"/>
          <ac:spMkLst>
            <pc:docMk/>
            <pc:sldMk cId="3110507088" sldId="365"/>
            <ac:spMk id="11" creationId="{011FEC3B-E514-4E21-B2CB-7903A73569E2}"/>
          </ac:spMkLst>
        </pc:spChg>
        <pc:picChg chg="add mod">
          <ac:chgData name="Deborah Jenkins" userId="3cd02ba5-e528-4585-978d-4fde2b47730a" providerId="ADAL" clId="{7102DBE7-C7C8-4968-A288-ED2332A594AD}" dt="2019-06-05T15:32:09.576" v="444" actId="14100"/>
          <ac:picMkLst>
            <pc:docMk/>
            <pc:sldMk cId="3110507088" sldId="365"/>
            <ac:picMk id="4" creationId="{B06CA3A6-86D4-404E-B65F-F77AFFEE6F84}"/>
          </ac:picMkLst>
        </pc:picChg>
      </pc:sldChg>
      <pc:sldChg chg="addSp modSp add mod setBg">
        <pc:chgData name="Deborah Jenkins" userId="3cd02ba5-e528-4585-978d-4fde2b47730a" providerId="ADAL" clId="{7102DBE7-C7C8-4968-A288-ED2332A594AD}" dt="2019-06-05T15:33:23.136" v="460" actId="255"/>
        <pc:sldMkLst>
          <pc:docMk/>
          <pc:sldMk cId="2943232199" sldId="366"/>
        </pc:sldMkLst>
        <pc:spChg chg="mod">
          <ac:chgData name="Deborah Jenkins" userId="3cd02ba5-e528-4585-978d-4fde2b47730a" providerId="ADAL" clId="{7102DBE7-C7C8-4968-A288-ED2332A594AD}" dt="2019-06-05T15:30:32.439" v="423" actId="1076"/>
          <ac:spMkLst>
            <pc:docMk/>
            <pc:sldMk cId="2943232199" sldId="366"/>
            <ac:spMk id="2" creationId="{6D224275-7FBF-440B-9295-1636B5C3DC66}"/>
          </ac:spMkLst>
        </pc:spChg>
        <pc:spChg chg="mod">
          <ac:chgData name="Deborah Jenkins" userId="3cd02ba5-e528-4585-978d-4fde2b47730a" providerId="ADAL" clId="{7102DBE7-C7C8-4968-A288-ED2332A594AD}" dt="2019-06-05T15:33:23.136" v="460" actId="255"/>
          <ac:spMkLst>
            <pc:docMk/>
            <pc:sldMk cId="2943232199" sldId="366"/>
            <ac:spMk id="3" creationId="{5F92F488-2EE3-4356-80C0-1A7897CB9273}"/>
          </ac:spMkLst>
        </pc:spChg>
        <pc:picChg chg="add mod">
          <ac:chgData name="Deborah Jenkins" userId="3cd02ba5-e528-4585-978d-4fde2b47730a" providerId="ADAL" clId="{7102DBE7-C7C8-4968-A288-ED2332A594AD}" dt="2019-06-05T15:30:20.330" v="417" actId="14100"/>
          <ac:picMkLst>
            <pc:docMk/>
            <pc:sldMk cId="2943232199" sldId="366"/>
            <ac:picMk id="4" creationId="{161B87CF-7B56-40B8-9F18-0E07BC657819}"/>
          </ac:picMkLst>
        </pc:picChg>
      </pc:sldChg>
      <pc:sldChg chg="addSp delSp modSp add mod setBg">
        <pc:chgData name="Deborah Jenkins" userId="3cd02ba5-e528-4585-978d-4fde2b47730a" providerId="ADAL" clId="{7102DBE7-C7C8-4968-A288-ED2332A594AD}" dt="2019-06-05T15:37:13.773" v="521" actId="14100"/>
        <pc:sldMkLst>
          <pc:docMk/>
          <pc:sldMk cId="782298137" sldId="367"/>
        </pc:sldMkLst>
        <pc:spChg chg="mod">
          <ac:chgData name="Deborah Jenkins" userId="3cd02ba5-e528-4585-978d-4fde2b47730a" providerId="ADAL" clId="{7102DBE7-C7C8-4968-A288-ED2332A594AD}" dt="2019-06-05T15:35:22.151" v="492" actId="1076"/>
          <ac:spMkLst>
            <pc:docMk/>
            <pc:sldMk cId="782298137" sldId="367"/>
            <ac:spMk id="2" creationId="{BF32440D-806E-4AD7-97C8-0A33887BDA15}"/>
          </ac:spMkLst>
        </pc:spChg>
        <pc:spChg chg="mod">
          <ac:chgData name="Deborah Jenkins" userId="3cd02ba5-e528-4585-978d-4fde2b47730a" providerId="ADAL" clId="{7102DBE7-C7C8-4968-A288-ED2332A594AD}" dt="2019-06-05T15:35:30.229" v="495" actId="403"/>
          <ac:spMkLst>
            <pc:docMk/>
            <pc:sldMk cId="782298137" sldId="367"/>
            <ac:spMk id="3" creationId="{8786E235-D317-4A61-A345-2F4069F5A64C}"/>
          </ac:spMkLst>
        </pc:spChg>
        <pc:spChg chg="add del">
          <ac:chgData name="Deborah Jenkins" userId="3cd02ba5-e528-4585-978d-4fde2b47730a" providerId="ADAL" clId="{7102DBE7-C7C8-4968-A288-ED2332A594AD}" dt="2019-06-05T15:35:18.620" v="491" actId="26606"/>
          <ac:spMkLst>
            <pc:docMk/>
            <pc:sldMk cId="782298137" sldId="367"/>
            <ac:spMk id="6" creationId="{56533F40-045E-4E3D-9243-864CD4E58669}"/>
          </ac:spMkLst>
        </pc:spChg>
        <pc:spChg chg="add del">
          <ac:chgData name="Deborah Jenkins" userId="3cd02ba5-e528-4585-978d-4fde2b47730a" providerId="ADAL" clId="{7102DBE7-C7C8-4968-A288-ED2332A594AD}" dt="2019-06-05T15:35:18.620" v="491" actId="26606"/>
          <ac:spMkLst>
            <pc:docMk/>
            <pc:sldMk cId="782298137" sldId="367"/>
            <ac:spMk id="7" creationId="{30402EC6-D845-41B3-BEBE-CB34D9BFEA60}"/>
          </ac:spMkLst>
        </pc:spChg>
        <pc:spChg chg="add del">
          <ac:chgData name="Deborah Jenkins" userId="3cd02ba5-e528-4585-978d-4fde2b47730a" providerId="ADAL" clId="{7102DBE7-C7C8-4968-A288-ED2332A594AD}" dt="2019-06-05T15:34:29.325" v="463" actId="26606"/>
          <ac:spMkLst>
            <pc:docMk/>
            <pc:sldMk cId="782298137" sldId="367"/>
            <ac:spMk id="9" creationId="{56533F40-045E-4E3D-9243-864CD4E58669}"/>
          </ac:spMkLst>
        </pc:spChg>
        <pc:spChg chg="add del">
          <ac:chgData name="Deborah Jenkins" userId="3cd02ba5-e528-4585-978d-4fde2b47730a" providerId="ADAL" clId="{7102DBE7-C7C8-4968-A288-ED2332A594AD}" dt="2019-06-05T15:34:29.325" v="463" actId="26606"/>
          <ac:spMkLst>
            <pc:docMk/>
            <pc:sldMk cId="782298137" sldId="367"/>
            <ac:spMk id="11" creationId="{30402EC6-D845-41B3-BEBE-CB34D9BFEA60}"/>
          </ac:spMkLst>
        </pc:spChg>
        <pc:picChg chg="add mod">
          <ac:chgData name="Deborah Jenkins" userId="3cd02ba5-e528-4585-978d-4fde2b47730a" providerId="ADAL" clId="{7102DBE7-C7C8-4968-A288-ED2332A594AD}" dt="2019-06-05T15:37:13.773" v="521" actId="14100"/>
          <ac:picMkLst>
            <pc:docMk/>
            <pc:sldMk cId="782298137" sldId="367"/>
            <ac:picMk id="4" creationId="{3F44D9E9-903E-44BB-B912-01AA989EDDCF}"/>
          </ac:picMkLst>
        </pc:picChg>
      </pc:sldChg>
      <pc:sldChg chg="addSp modSp add mod setBg">
        <pc:chgData name="Deborah Jenkins" userId="3cd02ba5-e528-4585-978d-4fde2b47730a" providerId="ADAL" clId="{7102DBE7-C7C8-4968-A288-ED2332A594AD}" dt="2019-06-05T19:16:17.614" v="1130" actId="255"/>
        <pc:sldMkLst>
          <pc:docMk/>
          <pc:sldMk cId="3494265006" sldId="368"/>
        </pc:sldMkLst>
        <pc:spChg chg="mod">
          <ac:chgData name="Deborah Jenkins" userId="3cd02ba5-e528-4585-978d-4fde2b47730a" providerId="ADAL" clId="{7102DBE7-C7C8-4968-A288-ED2332A594AD}" dt="2019-06-05T15:38:36.770" v="567" actId="27636"/>
          <ac:spMkLst>
            <pc:docMk/>
            <pc:sldMk cId="3494265006" sldId="368"/>
            <ac:spMk id="2" creationId="{003A0528-A561-400C-B3A0-BBCD91727ACF}"/>
          </ac:spMkLst>
        </pc:spChg>
        <pc:spChg chg="mod">
          <ac:chgData name="Deborah Jenkins" userId="3cd02ba5-e528-4585-978d-4fde2b47730a" providerId="ADAL" clId="{7102DBE7-C7C8-4968-A288-ED2332A594AD}" dt="2019-06-05T19:16:17.614" v="1130" actId="255"/>
          <ac:spMkLst>
            <pc:docMk/>
            <pc:sldMk cId="3494265006" sldId="368"/>
            <ac:spMk id="3" creationId="{5EC558BA-0F4D-465F-82BE-3815A49FE408}"/>
          </ac:spMkLst>
        </pc:spChg>
        <pc:picChg chg="add mod">
          <ac:chgData name="Deborah Jenkins" userId="3cd02ba5-e528-4585-978d-4fde2b47730a" providerId="ADAL" clId="{7102DBE7-C7C8-4968-A288-ED2332A594AD}" dt="2019-06-05T15:38:05.146" v="528" actId="14100"/>
          <ac:picMkLst>
            <pc:docMk/>
            <pc:sldMk cId="3494265006" sldId="368"/>
            <ac:picMk id="4" creationId="{9AA8210B-5D70-4947-A030-3947A2760811}"/>
          </ac:picMkLst>
        </pc:picChg>
      </pc:sldChg>
      <pc:sldChg chg="addSp delSp modSp add mod setBg">
        <pc:chgData name="Deborah Jenkins" userId="3cd02ba5-e528-4585-978d-4fde2b47730a" providerId="ADAL" clId="{7102DBE7-C7C8-4968-A288-ED2332A594AD}" dt="2019-06-05T15:52:09.501" v="664" actId="255"/>
        <pc:sldMkLst>
          <pc:docMk/>
          <pc:sldMk cId="2945933491" sldId="369"/>
        </pc:sldMkLst>
        <pc:spChg chg="del">
          <ac:chgData name="Deborah Jenkins" userId="3cd02ba5-e528-4585-978d-4fde2b47730a" providerId="ADAL" clId="{7102DBE7-C7C8-4968-A288-ED2332A594AD}" dt="2019-06-05T15:50:30.052" v="652" actId="478"/>
          <ac:spMkLst>
            <pc:docMk/>
            <pc:sldMk cId="2945933491" sldId="369"/>
            <ac:spMk id="2" creationId="{53F36A54-67D8-46C1-A8EE-326166B0CF1A}"/>
          </ac:spMkLst>
        </pc:spChg>
        <pc:spChg chg="mod">
          <ac:chgData name="Deborah Jenkins" userId="3cd02ba5-e528-4585-978d-4fde2b47730a" providerId="ADAL" clId="{7102DBE7-C7C8-4968-A288-ED2332A594AD}" dt="2019-06-05T15:52:09.501" v="664" actId="255"/>
          <ac:spMkLst>
            <pc:docMk/>
            <pc:sldMk cId="2945933491" sldId="369"/>
            <ac:spMk id="3" creationId="{5AEDD568-8269-47BD-9ECE-2A94906223EA}"/>
          </ac:spMkLst>
        </pc:spChg>
        <pc:spChg chg="add">
          <ac:chgData name="Deborah Jenkins" userId="3cd02ba5-e528-4585-978d-4fde2b47730a" providerId="ADAL" clId="{7102DBE7-C7C8-4968-A288-ED2332A594AD}" dt="2019-06-05T15:51:32.640" v="658" actId="26606"/>
          <ac:spMkLst>
            <pc:docMk/>
            <pc:sldMk cId="2945933491" sldId="369"/>
            <ac:spMk id="10" creationId="{879398A9-0D0D-4901-BDDF-B3D93CECA7B9}"/>
          </ac:spMkLst>
        </pc:spChg>
        <pc:spChg chg="add">
          <ac:chgData name="Deborah Jenkins" userId="3cd02ba5-e528-4585-978d-4fde2b47730a" providerId="ADAL" clId="{7102DBE7-C7C8-4968-A288-ED2332A594AD}" dt="2019-06-05T15:51:32.640" v="658" actId="26606"/>
          <ac:spMkLst>
            <pc:docMk/>
            <pc:sldMk cId="2945933491" sldId="369"/>
            <ac:spMk id="12" creationId="{011FEC3B-E514-4E21-B2CB-7903A73569E2}"/>
          </ac:spMkLst>
        </pc:spChg>
        <pc:picChg chg="add mod">
          <ac:chgData name="Deborah Jenkins" userId="3cd02ba5-e528-4585-978d-4fde2b47730a" providerId="ADAL" clId="{7102DBE7-C7C8-4968-A288-ED2332A594AD}" dt="2019-06-05T15:51:53.738" v="661" actId="27957"/>
          <ac:picMkLst>
            <pc:docMk/>
            <pc:sldMk cId="2945933491" sldId="369"/>
            <ac:picMk id="7" creationId="{8538EEBB-189D-470C-A4B6-9C0C702CD14F}"/>
          </ac:picMkLst>
        </pc:picChg>
      </pc:sldChg>
      <pc:sldChg chg="modSp add del">
        <pc:chgData name="Deborah Jenkins" userId="3cd02ba5-e528-4585-978d-4fde2b47730a" providerId="ADAL" clId="{7102DBE7-C7C8-4968-A288-ED2332A594AD}" dt="2019-06-05T15:43:42.577" v="641" actId="2696"/>
        <pc:sldMkLst>
          <pc:docMk/>
          <pc:sldMk cId="4078561891" sldId="369"/>
        </pc:sldMkLst>
        <pc:spChg chg="mod">
          <ac:chgData name="Deborah Jenkins" userId="3cd02ba5-e528-4585-978d-4fde2b47730a" providerId="ADAL" clId="{7102DBE7-C7C8-4968-A288-ED2332A594AD}" dt="2019-06-05T15:42:26.623" v="598" actId="6549"/>
          <ac:spMkLst>
            <pc:docMk/>
            <pc:sldMk cId="4078561891" sldId="369"/>
            <ac:spMk id="3" creationId="{1047D88B-D57F-4284-81BF-B3273167A6E8}"/>
          </ac:spMkLst>
        </pc:spChg>
      </pc:sldChg>
      <pc:sldChg chg="delSp modSp add">
        <pc:chgData name="Deborah Jenkins" userId="3cd02ba5-e528-4585-978d-4fde2b47730a" providerId="ADAL" clId="{7102DBE7-C7C8-4968-A288-ED2332A594AD}" dt="2019-06-05T16:00:30.414" v="842" actId="1076"/>
        <pc:sldMkLst>
          <pc:docMk/>
          <pc:sldMk cId="2594007789" sldId="370"/>
        </pc:sldMkLst>
        <pc:spChg chg="del">
          <ac:chgData name="Deborah Jenkins" userId="3cd02ba5-e528-4585-978d-4fde2b47730a" providerId="ADAL" clId="{7102DBE7-C7C8-4968-A288-ED2332A594AD}" dt="2019-06-05T15:50:53.959" v="656" actId="478"/>
          <ac:spMkLst>
            <pc:docMk/>
            <pc:sldMk cId="2594007789" sldId="370"/>
            <ac:spMk id="2" creationId="{B561C394-3512-46CA-8108-66731B8AE083}"/>
          </ac:spMkLst>
        </pc:spChg>
        <pc:spChg chg="mod">
          <ac:chgData name="Deborah Jenkins" userId="3cd02ba5-e528-4585-978d-4fde2b47730a" providerId="ADAL" clId="{7102DBE7-C7C8-4968-A288-ED2332A594AD}" dt="2019-06-05T16:00:30.414" v="842" actId="1076"/>
          <ac:spMkLst>
            <pc:docMk/>
            <pc:sldMk cId="2594007789" sldId="370"/>
            <ac:spMk id="3" creationId="{7C6D3683-6157-47BA-9CEE-850879CEF5A4}"/>
          </ac:spMkLst>
        </pc:spChg>
      </pc:sldChg>
      <pc:sldChg chg="delSp modSp add">
        <pc:chgData name="Deborah Jenkins" userId="3cd02ba5-e528-4585-978d-4fde2b47730a" providerId="ADAL" clId="{7102DBE7-C7C8-4968-A288-ED2332A594AD}" dt="2019-06-05T16:15:04.401" v="919" actId="20577"/>
        <pc:sldMkLst>
          <pc:docMk/>
          <pc:sldMk cId="697287762" sldId="371"/>
        </pc:sldMkLst>
        <pc:spChg chg="del">
          <ac:chgData name="Deborah Jenkins" userId="3cd02ba5-e528-4585-978d-4fde2b47730a" providerId="ADAL" clId="{7102DBE7-C7C8-4968-A288-ED2332A594AD}" dt="2019-06-05T15:53:41.725" v="675" actId="478"/>
          <ac:spMkLst>
            <pc:docMk/>
            <pc:sldMk cId="697287762" sldId="371"/>
            <ac:spMk id="2" creationId="{7D376E00-8666-498C-8396-C72FB82A618F}"/>
          </ac:spMkLst>
        </pc:spChg>
        <pc:spChg chg="mod">
          <ac:chgData name="Deborah Jenkins" userId="3cd02ba5-e528-4585-978d-4fde2b47730a" providerId="ADAL" clId="{7102DBE7-C7C8-4968-A288-ED2332A594AD}" dt="2019-06-05T16:15:04.401" v="919" actId="20577"/>
          <ac:spMkLst>
            <pc:docMk/>
            <pc:sldMk cId="697287762" sldId="371"/>
            <ac:spMk id="3" creationId="{5F0A4399-A679-4A9B-AFF8-6CD31CBAAB45}"/>
          </ac:spMkLst>
        </pc:spChg>
      </pc:sldChg>
      <pc:sldChg chg="delSp modSp add">
        <pc:chgData name="Deborah Jenkins" userId="3cd02ba5-e528-4585-978d-4fde2b47730a" providerId="ADAL" clId="{7102DBE7-C7C8-4968-A288-ED2332A594AD}" dt="2019-06-05T16:14:10.790" v="918" actId="6549"/>
        <pc:sldMkLst>
          <pc:docMk/>
          <pc:sldMk cId="224890188" sldId="372"/>
        </pc:sldMkLst>
        <pc:spChg chg="del">
          <ac:chgData name="Deborah Jenkins" userId="3cd02ba5-e528-4585-978d-4fde2b47730a" providerId="ADAL" clId="{7102DBE7-C7C8-4968-A288-ED2332A594AD}" dt="2019-06-05T16:02:58.419" v="865" actId="478"/>
          <ac:spMkLst>
            <pc:docMk/>
            <pc:sldMk cId="224890188" sldId="372"/>
            <ac:spMk id="2" creationId="{93A34064-9A27-4477-BDBE-06E6BDA328B9}"/>
          </ac:spMkLst>
        </pc:spChg>
        <pc:spChg chg="mod">
          <ac:chgData name="Deborah Jenkins" userId="3cd02ba5-e528-4585-978d-4fde2b47730a" providerId="ADAL" clId="{7102DBE7-C7C8-4968-A288-ED2332A594AD}" dt="2019-06-05T16:14:10.790" v="918" actId="6549"/>
          <ac:spMkLst>
            <pc:docMk/>
            <pc:sldMk cId="224890188" sldId="372"/>
            <ac:spMk id="3" creationId="{48EE6F2D-41CE-443A-BFC6-1AB3ACCAA1D5}"/>
          </ac:spMkLst>
        </pc:spChg>
      </pc:sldChg>
      <pc:sldChg chg="delSp modSp add ord">
        <pc:chgData name="Deborah Jenkins" userId="3cd02ba5-e528-4585-978d-4fde2b47730a" providerId="ADAL" clId="{7102DBE7-C7C8-4968-A288-ED2332A594AD}" dt="2019-06-05T19:47:23.965" v="1169"/>
        <pc:sldMkLst>
          <pc:docMk/>
          <pc:sldMk cId="2582988181" sldId="373"/>
        </pc:sldMkLst>
        <pc:spChg chg="del">
          <ac:chgData name="Deborah Jenkins" userId="3cd02ba5-e528-4585-978d-4fde2b47730a" providerId="ADAL" clId="{7102DBE7-C7C8-4968-A288-ED2332A594AD}" dt="2019-06-05T16:04:50.309" v="879" actId="478"/>
          <ac:spMkLst>
            <pc:docMk/>
            <pc:sldMk cId="2582988181" sldId="373"/>
            <ac:spMk id="2" creationId="{B08E5E94-D255-480E-A24C-154F524DBF49}"/>
          </ac:spMkLst>
        </pc:spChg>
        <pc:spChg chg="mod">
          <ac:chgData name="Deborah Jenkins" userId="3cd02ba5-e528-4585-978d-4fde2b47730a" providerId="ADAL" clId="{7102DBE7-C7C8-4968-A288-ED2332A594AD}" dt="2019-06-05T16:42:34.355" v="923" actId="6549"/>
          <ac:spMkLst>
            <pc:docMk/>
            <pc:sldMk cId="2582988181" sldId="373"/>
            <ac:spMk id="3" creationId="{9C678E16-AF36-4AB7-86BA-A9551BD9D018}"/>
          </ac:spMkLst>
        </pc:spChg>
      </pc:sldChg>
      <pc:sldChg chg="delSp modSp add">
        <pc:chgData name="Deborah Jenkins" userId="3cd02ba5-e528-4585-978d-4fde2b47730a" providerId="ADAL" clId="{7102DBE7-C7C8-4968-A288-ED2332A594AD}" dt="2019-06-05T19:23:55.346" v="1135" actId="207"/>
        <pc:sldMkLst>
          <pc:docMk/>
          <pc:sldMk cId="1126810288" sldId="374"/>
        </pc:sldMkLst>
        <pc:spChg chg="del">
          <ac:chgData name="Deborah Jenkins" userId="3cd02ba5-e528-4585-978d-4fde2b47730a" providerId="ADAL" clId="{7102DBE7-C7C8-4968-A288-ED2332A594AD}" dt="2019-06-05T16:46:56.382" v="930" actId="478"/>
          <ac:spMkLst>
            <pc:docMk/>
            <pc:sldMk cId="1126810288" sldId="374"/>
            <ac:spMk id="2" creationId="{0B12DCF2-EF23-4293-A9B2-F7B27FB0EB36}"/>
          </ac:spMkLst>
        </pc:spChg>
        <pc:spChg chg="mod">
          <ac:chgData name="Deborah Jenkins" userId="3cd02ba5-e528-4585-978d-4fde2b47730a" providerId="ADAL" clId="{7102DBE7-C7C8-4968-A288-ED2332A594AD}" dt="2019-06-05T19:23:55.346" v="1135" actId="207"/>
          <ac:spMkLst>
            <pc:docMk/>
            <pc:sldMk cId="1126810288" sldId="374"/>
            <ac:spMk id="3" creationId="{703A52BA-2345-43FB-9982-1023689769CA}"/>
          </ac:spMkLst>
        </pc:spChg>
      </pc:sldChg>
      <pc:sldChg chg="delSp modSp add del">
        <pc:chgData name="Deborah Jenkins" userId="3cd02ba5-e528-4585-978d-4fde2b47730a" providerId="ADAL" clId="{7102DBE7-C7C8-4968-A288-ED2332A594AD}" dt="2019-06-05T16:45:01.845" v="926" actId="2696"/>
        <pc:sldMkLst>
          <pc:docMk/>
          <pc:sldMk cId="1629064215" sldId="374"/>
        </pc:sldMkLst>
        <pc:spChg chg="del">
          <ac:chgData name="Deborah Jenkins" userId="3cd02ba5-e528-4585-978d-4fde2b47730a" providerId="ADAL" clId="{7102DBE7-C7C8-4968-A288-ED2332A594AD}" dt="2019-06-05T16:07:19.493" v="904" actId="478"/>
          <ac:spMkLst>
            <pc:docMk/>
            <pc:sldMk cId="1629064215" sldId="374"/>
            <ac:spMk id="2" creationId="{EA2C3322-9F25-475B-8E69-170759A71DE1}"/>
          </ac:spMkLst>
        </pc:spChg>
        <pc:spChg chg="mod">
          <ac:chgData name="Deborah Jenkins" userId="3cd02ba5-e528-4585-978d-4fde2b47730a" providerId="ADAL" clId="{7102DBE7-C7C8-4968-A288-ED2332A594AD}" dt="2019-06-05T16:44:58.512" v="925" actId="6549"/>
          <ac:spMkLst>
            <pc:docMk/>
            <pc:sldMk cId="1629064215" sldId="374"/>
            <ac:spMk id="3" creationId="{214DEE3C-71AF-4312-8FD4-89ECC7402A9F}"/>
          </ac:spMkLst>
        </pc:spChg>
      </pc:sldChg>
      <pc:sldChg chg="addSp delSp modSp add mod ord setBg">
        <pc:chgData name="Deborah Jenkins" userId="3cd02ba5-e528-4585-978d-4fde2b47730a" providerId="ADAL" clId="{7102DBE7-C7C8-4968-A288-ED2332A594AD}" dt="2019-06-05T19:26:11.296" v="1144" actId="33524"/>
        <pc:sldMkLst>
          <pc:docMk/>
          <pc:sldMk cId="1233698193" sldId="375"/>
        </pc:sldMkLst>
        <pc:spChg chg="del">
          <ac:chgData name="Deborah Jenkins" userId="3cd02ba5-e528-4585-978d-4fde2b47730a" providerId="ADAL" clId="{7102DBE7-C7C8-4968-A288-ED2332A594AD}" dt="2019-06-05T16:47:20.770" v="941" actId="478"/>
          <ac:spMkLst>
            <pc:docMk/>
            <pc:sldMk cId="1233698193" sldId="375"/>
            <ac:spMk id="2" creationId="{17EF21EF-70E9-410F-B24B-C1AC0D4E08E0}"/>
          </ac:spMkLst>
        </pc:spChg>
        <pc:spChg chg="mod">
          <ac:chgData name="Deborah Jenkins" userId="3cd02ba5-e528-4585-978d-4fde2b47730a" providerId="ADAL" clId="{7102DBE7-C7C8-4968-A288-ED2332A594AD}" dt="2019-06-05T19:26:11.296" v="1144" actId="33524"/>
          <ac:spMkLst>
            <pc:docMk/>
            <pc:sldMk cId="1233698193" sldId="375"/>
            <ac:spMk id="3" creationId="{CC705FF7-0255-4C5D-9054-F44F73716936}"/>
          </ac:spMkLst>
        </pc:spChg>
        <pc:spChg chg="add">
          <ac:chgData name="Deborah Jenkins" userId="3cd02ba5-e528-4585-978d-4fde2b47730a" providerId="ADAL" clId="{7102DBE7-C7C8-4968-A288-ED2332A594AD}" dt="2019-06-05T19:24:24.611" v="1137" actId="26606"/>
          <ac:spMkLst>
            <pc:docMk/>
            <pc:sldMk cId="1233698193" sldId="375"/>
            <ac:spMk id="10" creationId="{879398A9-0D0D-4901-BDDF-B3D93CECA7B9}"/>
          </ac:spMkLst>
        </pc:spChg>
        <pc:spChg chg="add">
          <ac:chgData name="Deborah Jenkins" userId="3cd02ba5-e528-4585-978d-4fde2b47730a" providerId="ADAL" clId="{7102DBE7-C7C8-4968-A288-ED2332A594AD}" dt="2019-06-05T19:24:24.611" v="1137" actId="26606"/>
          <ac:spMkLst>
            <pc:docMk/>
            <pc:sldMk cId="1233698193" sldId="375"/>
            <ac:spMk id="12" creationId="{011FEC3B-E514-4E21-B2CB-7903A73569E2}"/>
          </ac:spMkLst>
        </pc:spChg>
        <pc:picChg chg="add">
          <ac:chgData name="Deborah Jenkins" userId="3cd02ba5-e528-4585-978d-4fde2b47730a" providerId="ADAL" clId="{7102DBE7-C7C8-4968-A288-ED2332A594AD}" dt="2019-06-05T19:24:24.611" v="1137" actId="26606"/>
          <ac:picMkLst>
            <pc:docMk/>
            <pc:sldMk cId="1233698193" sldId="375"/>
            <ac:picMk id="7" creationId="{E923A560-CFDF-429E-B222-5A7C4287EF62}"/>
          </ac:picMkLst>
        </pc:picChg>
      </pc:sldChg>
      <pc:sldChg chg="delSp modSp add del">
        <pc:chgData name="Deborah Jenkins" userId="3cd02ba5-e528-4585-978d-4fde2b47730a" providerId="ADAL" clId="{7102DBE7-C7C8-4968-A288-ED2332A594AD}" dt="2019-06-05T19:22:14.645" v="1133" actId="2696"/>
        <pc:sldMkLst>
          <pc:docMk/>
          <pc:sldMk cId="4060883826" sldId="376"/>
        </pc:sldMkLst>
        <pc:spChg chg="del">
          <ac:chgData name="Deborah Jenkins" userId="3cd02ba5-e528-4585-978d-4fde2b47730a" providerId="ADAL" clId="{7102DBE7-C7C8-4968-A288-ED2332A594AD}" dt="2019-06-05T16:47:40.607" v="948" actId="478"/>
          <ac:spMkLst>
            <pc:docMk/>
            <pc:sldMk cId="4060883826" sldId="376"/>
            <ac:spMk id="2" creationId="{33AC2A27-E88E-43A5-A041-EBBB56584160}"/>
          </ac:spMkLst>
        </pc:spChg>
        <pc:spChg chg="mod">
          <ac:chgData name="Deborah Jenkins" userId="3cd02ba5-e528-4585-978d-4fde2b47730a" providerId="ADAL" clId="{7102DBE7-C7C8-4968-A288-ED2332A594AD}" dt="2019-06-05T16:47:44.899" v="950" actId="14100"/>
          <ac:spMkLst>
            <pc:docMk/>
            <pc:sldMk cId="4060883826" sldId="376"/>
            <ac:spMk id="3" creationId="{7416BF6B-0C78-4991-B07D-9B0295AC98A8}"/>
          </ac:spMkLst>
        </pc:spChg>
      </pc:sldChg>
      <pc:sldChg chg="addSp delSp modSp add">
        <pc:chgData name="Deborah Jenkins" userId="3cd02ba5-e528-4585-978d-4fde2b47730a" providerId="ADAL" clId="{7102DBE7-C7C8-4968-A288-ED2332A594AD}" dt="2019-06-05T19:55:12.174" v="1211" actId="1076"/>
        <pc:sldMkLst>
          <pc:docMk/>
          <pc:sldMk cId="1251385077" sldId="377"/>
        </pc:sldMkLst>
        <pc:spChg chg="mod">
          <ac:chgData name="Deborah Jenkins" userId="3cd02ba5-e528-4585-978d-4fde2b47730a" providerId="ADAL" clId="{7102DBE7-C7C8-4968-A288-ED2332A594AD}" dt="2019-06-05T19:27:41.153" v="1149" actId="1076"/>
          <ac:spMkLst>
            <pc:docMk/>
            <pc:sldMk cId="1251385077" sldId="377"/>
            <ac:spMk id="2" creationId="{2A874EF0-68A4-4D36-84AB-8FBF99ABB255}"/>
          </ac:spMkLst>
        </pc:spChg>
        <pc:spChg chg="mod">
          <ac:chgData name="Deborah Jenkins" userId="3cd02ba5-e528-4585-978d-4fde2b47730a" providerId="ADAL" clId="{7102DBE7-C7C8-4968-A288-ED2332A594AD}" dt="2019-06-05T19:27:31.778" v="1148" actId="14100"/>
          <ac:spMkLst>
            <pc:docMk/>
            <pc:sldMk cId="1251385077" sldId="377"/>
            <ac:spMk id="3" creationId="{6BA3288B-6735-4CA3-BE19-8FF398C7A26A}"/>
          </ac:spMkLst>
        </pc:spChg>
        <pc:spChg chg="add del mod">
          <ac:chgData name="Deborah Jenkins" userId="3cd02ba5-e528-4585-978d-4fde2b47730a" providerId="ADAL" clId="{7102DBE7-C7C8-4968-A288-ED2332A594AD}" dt="2019-06-05T19:55:09.993" v="1210" actId="478"/>
          <ac:spMkLst>
            <pc:docMk/>
            <pc:sldMk cId="1251385077" sldId="377"/>
            <ac:spMk id="7" creationId="{03BB7A09-8B5F-4EDC-86FE-9A43BA1200AE}"/>
          </ac:spMkLst>
        </pc:spChg>
        <pc:picChg chg="add">
          <ac:chgData name="Deborah Jenkins" userId="3cd02ba5-e528-4585-978d-4fde2b47730a" providerId="ADAL" clId="{7102DBE7-C7C8-4968-A288-ED2332A594AD}" dt="2019-06-05T16:58:15.920" v="973"/>
          <ac:picMkLst>
            <pc:docMk/>
            <pc:sldMk cId="1251385077" sldId="377"/>
            <ac:picMk id="4" creationId="{FE736E03-96A2-464E-979F-9A2771AA8C81}"/>
          </ac:picMkLst>
        </pc:picChg>
        <pc:picChg chg="add mod">
          <ac:chgData name="Deborah Jenkins" userId="3cd02ba5-e528-4585-978d-4fde2b47730a" providerId="ADAL" clId="{7102DBE7-C7C8-4968-A288-ED2332A594AD}" dt="2019-06-05T19:55:12.174" v="1211" actId="1076"/>
          <ac:picMkLst>
            <pc:docMk/>
            <pc:sldMk cId="1251385077" sldId="377"/>
            <ac:picMk id="6" creationId="{AC0D7A95-E0E0-414C-8AA0-24BAA9E90FB3}"/>
          </ac:picMkLst>
        </pc:picChg>
      </pc:sldChg>
      <pc:sldChg chg="addSp delSp modSp add">
        <pc:chgData name="Deborah Jenkins" userId="3cd02ba5-e528-4585-978d-4fde2b47730a" providerId="ADAL" clId="{7102DBE7-C7C8-4968-A288-ED2332A594AD}" dt="2019-06-05T19:56:52.723" v="1219" actId="14100"/>
        <pc:sldMkLst>
          <pc:docMk/>
          <pc:sldMk cId="421196605" sldId="378"/>
        </pc:sldMkLst>
        <pc:spChg chg="mod">
          <ac:chgData name="Deborah Jenkins" userId="3cd02ba5-e528-4585-978d-4fde2b47730a" providerId="ADAL" clId="{7102DBE7-C7C8-4968-A288-ED2332A594AD}" dt="2019-06-05T19:27:49.746" v="1150" actId="1076"/>
          <ac:spMkLst>
            <pc:docMk/>
            <pc:sldMk cId="421196605" sldId="378"/>
            <ac:spMk id="2" creationId="{96193267-03A0-416B-8735-E7AC8ED74589}"/>
          </ac:spMkLst>
        </pc:spChg>
        <pc:spChg chg="mod">
          <ac:chgData name="Deborah Jenkins" userId="3cd02ba5-e528-4585-978d-4fde2b47730a" providerId="ADAL" clId="{7102DBE7-C7C8-4968-A288-ED2332A594AD}" dt="2019-06-05T19:56:49.944" v="1218" actId="1076"/>
          <ac:spMkLst>
            <pc:docMk/>
            <pc:sldMk cId="421196605" sldId="378"/>
            <ac:spMk id="3" creationId="{4F0D867A-38EF-41A1-B794-B2EBF9D43BA1}"/>
          </ac:spMkLst>
        </pc:spChg>
        <pc:spChg chg="add del mod">
          <ac:chgData name="Deborah Jenkins" userId="3cd02ba5-e528-4585-978d-4fde2b47730a" providerId="ADAL" clId="{7102DBE7-C7C8-4968-A288-ED2332A594AD}" dt="2019-06-05T19:56:43.461" v="1216" actId="478"/>
          <ac:spMkLst>
            <pc:docMk/>
            <pc:sldMk cId="421196605" sldId="378"/>
            <ac:spMk id="6" creationId="{59178240-4AA6-42D0-8F7F-4264470B4ADD}"/>
          </ac:spMkLst>
        </pc:spChg>
        <pc:picChg chg="add mod">
          <ac:chgData name="Deborah Jenkins" userId="3cd02ba5-e528-4585-978d-4fde2b47730a" providerId="ADAL" clId="{7102DBE7-C7C8-4968-A288-ED2332A594AD}" dt="2019-06-05T19:56:52.723" v="1219" actId="14100"/>
          <ac:picMkLst>
            <pc:docMk/>
            <pc:sldMk cId="421196605" sldId="378"/>
            <ac:picMk id="5" creationId="{2F288DB9-2F18-4EB3-9113-466233F85086}"/>
          </ac:picMkLst>
        </pc:picChg>
      </pc:sldChg>
      <pc:sldChg chg="addSp delSp modSp add">
        <pc:chgData name="Deborah Jenkins" userId="3cd02ba5-e528-4585-978d-4fde2b47730a" providerId="ADAL" clId="{7102DBE7-C7C8-4968-A288-ED2332A594AD}" dt="2019-06-05T20:02:13.714" v="1227" actId="1076"/>
        <pc:sldMkLst>
          <pc:docMk/>
          <pc:sldMk cId="2933804682" sldId="379"/>
        </pc:sldMkLst>
        <pc:spChg chg="mod">
          <ac:chgData name="Deborah Jenkins" userId="3cd02ba5-e528-4585-978d-4fde2b47730a" providerId="ADAL" clId="{7102DBE7-C7C8-4968-A288-ED2332A594AD}" dt="2019-06-05T20:02:13.714" v="1227" actId="1076"/>
          <ac:spMkLst>
            <pc:docMk/>
            <pc:sldMk cId="2933804682" sldId="379"/>
            <ac:spMk id="2" creationId="{DEF75550-D7AF-40E0-9FE4-C6B489435815}"/>
          </ac:spMkLst>
        </pc:spChg>
        <pc:spChg chg="mod">
          <ac:chgData name="Deborah Jenkins" userId="3cd02ba5-e528-4585-978d-4fde2b47730a" providerId="ADAL" clId="{7102DBE7-C7C8-4968-A288-ED2332A594AD}" dt="2019-06-05T20:02:01.358" v="1226" actId="1076"/>
          <ac:spMkLst>
            <pc:docMk/>
            <pc:sldMk cId="2933804682" sldId="379"/>
            <ac:spMk id="3" creationId="{EF26D1DC-1830-4625-A9C4-D6C1D270BE73}"/>
          </ac:spMkLst>
        </pc:spChg>
        <pc:spChg chg="add del mod">
          <ac:chgData name="Deborah Jenkins" userId="3cd02ba5-e528-4585-978d-4fde2b47730a" providerId="ADAL" clId="{7102DBE7-C7C8-4968-A288-ED2332A594AD}" dt="2019-06-05T20:01:54.575" v="1224" actId="478"/>
          <ac:spMkLst>
            <pc:docMk/>
            <pc:sldMk cId="2933804682" sldId="379"/>
            <ac:spMk id="6" creationId="{35D161AF-6567-4702-BB13-67EE113A6F65}"/>
          </ac:spMkLst>
        </pc:spChg>
        <pc:picChg chg="add mod">
          <ac:chgData name="Deborah Jenkins" userId="3cd02ba5-e528-4585-978d-4fde2b47730a" providerId="ADAL" clId="{7102DBE7-C7C8-4968-A288-ED2332A594AD}" dt="2019-06-05T20:01:57.572" v="1225" actId="1076"/>
          <ac:picMkLst>
            <pc:docMk/>
            <pc:sldMk cId="2933804682" sldId="379"/>
            <ac:picMk id="5" creationId="{FBD14AA6-B184-4F61-93C2-E18320FBF15E}"/>
          </ac:picMkLst>
        </pc:picChg>
      </pc:sldChg>
      <pc:sldChg chg="addSp delSp modSp add">
        <pc:chgData name="Deborah Jenkins" userId="3cd02ba5-e528-4585-978d-4fde2b47730a" providerId="ADAL" clId="{7102DBE7-C7C8-4968-A288-ED2332A594AD}" dt="2019-06-05T20:03:04.759" v="1236" actId="1076"/>
        <pc:sldMkLst>
          <pc:docMk/>
          <pc:sldMk cId="607953716" sldId="380"/>
        </pc:sldMkLst>
        <pc:spChg chg="mod">
          <ac:chgData name="Deborah Jenkins" userId="3cd02ba5-e528-4585-978d-4fde2b47730a" providerId="ADAL" clId="{7102DBE7-C7C8-4968-A288-ED2332A594AD}" dt="2019-06-05T20:03:04.759" v="1236" actId="1076"/>
          <ac:spMkLst>
            <pc:docMk/>
            <pc:sldMk cId="607953716" sldId="380"/>
            <ac:spMk id="2" creationId="{EE1805A5-EC2C-46CB-BD3B-9C4F237F1705}"/>
          </ac:spMkLst>
        </pc:spChg>
        <pc:spChg chg="mod">
          <ac:chgData name="Deborah Jenkins" userId="3cd02ba5-e528-4585-978d-4fde2b47730a" providerId="ADAL" clId="{7102DBE7-C7C8-4968-A288-ED2332A594AD}" dt="2019-06-05T20:03:02.699" v="1235" actId="1076"/>
          <ac:spMkLst>
            <pc:docMk/>
            <pc:sldMk cId="607953716" sldId="380"/>
            <ac:spMk id="3" creationId="{A0689785-A5A8-462E-B8AF-DCF5D1C527E9}"/>
          </ac:spMkLst>
        </pc:spChg>
        <pc:spChg chg="add del mod">
          <ac:chgData name="Deborah Jenkins" userId="3cd02ba5-e528-4585-978d-4fde2b47730a" providerId="ADAL" clId="{7102DBE7-C7C8-4968-A288-ED2332A594AD}" dt="2019-06-05T20:02:56.746" v="1233" actId="478"/>
          <ac:spMkLst>
            <pc:docMk/>
            <pc:sldMk cId="607953716" sldId="380"/>
            <ac:spMk id="6" creationId="{4DEA11AC-4410-4B5C-9538-5C6549E12434}"/>
          </ac:spMkLst>
        </pc:spChg>
        <pc:picChg chg="add mod">
          <ac:chgData name="Deborah Jenkins" userId="3cd02ba5-e528-4585-978d-4fde2b47730a" providerId="ADAL" clId="{7102DBE7-C7C8-4968-A288-ED2332A594AD}" dt="2019-06-05T20:02:59.619" v="1234" actId="1076"/>
          <ac:picMkLst>
            <pc:docMk/>
            <pc:sldMk cId="607953716" sldId="380"/>
            <ac:picMk id="5" creationId="{CC36AB73-1AB9-48C6-9BE4-078838057D31}"/>
          </ac:picMkLst>
        </pc:picChg>
      </pc:sldChg>
      <pc:sldChg chg="addSp modSp add mod setBg">
        <pc:chgData name="Deborah Jenkins" userId="3cd02ba5-e528-4585-978d-4fde2b47730a" providerId="ADAL" clId="{7102DBE7-C7C8-4968-A288-ED2332A594AD}" dt="2019-06-05T18:55:43.030" v="1046" actId="26606"/>
        <pc:sldMkLst>
          <pc:docMk/>
          <pc:sldMk cId="3437196437" sldId="381"/>
        </pc:sldMkLst>
        <pc:picChg chg="add mod">
          <ac:chgData name="Deborah Jenkins" userId="3cd02ba5-e528-4585-978d-4fde2b47730a" providerId="ADAL" clId="{7102DBE7-C7C8-4968-A288-ED2332A594AD}" dt="2019-06-05T18:55:43.030" v="1046" actId="26606"/>
          <ac:picMkLst>
            <pc:docMk/>
            <pc:sldMk cId="3437196437" sldId="381"/>
            <ac:picMk id="2" creationId="{C314AF84-4F2E-4D8A-9327-16C1698EA56D}"/>
          </ac:picMkLst>
        </pc:picChg>
      </pc:sldChg>
      <pc:sldChg chg="add del">
        <pc:chgData name="Deborah Jenkins" userId="3cd02ba5-e528-4585-978d-4fde2b47730a" providerId="ADAL" clId="{7102DBE7-C7C8-4968-A288-ED2332A594AD}" dt="2019-06-05T19:20:46.678" v="1132"/>
        <pc:sldMkLst>
          <pc:docMk/>
          <pc:sldMk cId="3075473958" sldId="382"/>
        </pc:sldMkLst>
      </pc:sldChg>
      <pc:sldChg chg="addSp delSp modSp mod setBg">
        <pc:chgData name="Deborah Jenkins" userId="3cd02ba5-e528-4585-978d-4fde2b47730a" providerId="ADAL" clId="{7102DBE7-C7C8-4968-A288-ED2332A594AD}" dt="2019-06-05T19:54:17.790" v="1204" actId="14100"/>
        <pc:sldMkLst>
          <pc:docMk/>
          <pc:sldMk cId="4141558022" sldId="382"/>
        </pc:sldMkLst>
        <pc:spChg chg="del mod ord">
          <ac:chgData name="Deborah Jenkins" userId="3cd02ba5-e528-4585-978d-4fde2b47730a" providerId="ADAL" clId="{7102DBE7-C7C8-4968-A288-ED2332A594AD}" dt="2019-06-05T19:49:54.603" v="1173" actId="478"/>
          <ac:spMkLst>
            <pc:docMk/>
            <pc:sldMk cId="4141558022" sldId="382"/>
            <ac:spMk id="2" creationId="{29D31694-BE4A-4452-9029-2BF6217C403E}"/>
          </ac:spMkLst>
        </pc:spChg>
        <pc:spChg chg="add del mod">
          <ac:chgData name="Deborah Jenkins" userId="3cd02ba5-e528-4585-978d-4fde2b47730a" providerId="ADAL" clId="{7102DBE7-C7C8-4968-A288-ED2332A594AD}" dt="2019-06-05T19:50:51.758" v="1178"/>
          <ac:spMkLst>
            <pc:docMk/>
            <pc:sldMk cId="4141558022" sldId="382"/>
            <ac:spMk id="5" creationId="{509C6D72-0075-4DEF-A77D-08A2EF53B9D8}"/>
          </ac:spMkLst>
        </pc:spChg>
        <pc:spChg chg="add mod">
          <ac:chgData name="Deborah Jenkins" userId="3cd02ba5-e528-4585-978d-4fde2b47730a" providerId="ADAL" clId="{7102DBE7-C7C8-4968-A288-ED2332A594AD}" dt="2019-06-05T19:54:17.790" v="1204" actId="14100"/>
          <ac:spMkLst>
            <pc:docMk/>
            <pc:sldMk cId="4141558022" sldId="382"/>
            <ac:spMk id="8" creationId="{C41D54AC-7ECE-49B3-9458-C2D339122CBE}"/>
          </ac:spMkLst>
        </pc:spChg>
        <pc:spChg chg="add del">
          <ac:chgData name="Deborah Jenkins" userId="3cd02ba5-e528-4585-978d-4fde2b47730a" providerId="ADAL" clId="{7102DBE7-C7C8-4968-A288-ED2332A594AD}" dt="2019-06-05T19:49:50.666" v="1172" actId="26606"/>
          <ac:spMkLst>
            <pc:docMk/>
            <pc:sldMk cId="4141558022" sldId="382"/>
            <ac:spMk id="9" creationId="{5FA21C72-692C-49FD-9EB4-DDDDDEBD4BD6}"/>
          </ac:spMkLst>
        </pc:spChg>
        <pc:spChg chg="add del">
          <ac:chgData name="Deborah Jenkins" userId="3cd02ba5-e528-4585-978d-4fde2b47730a" providerId="ADAL" clId="{7102DBE7-C7C8-4968-A288-ED2332A594AD}" dt="2019-06-05T19:49:50.666" v="1172" actId="26606"/>
          <ac:spMkLst>
            <pc:docMk/>
            <pc:sldMk cId="4141558022" sldId="382"/>
            <ac:spMk id="11" creationId="{FBAF941A-6830-47A3-B63C-7C7B66AEA73B}"/>
          </ac:spMkLst>
        </pc:spChg>
        <pc:spChg chg="add del">
          <ac:chgData name="Deborah Jenkins" userId="3cd02ba5-e528-4585-978d-4fde2b47730a" providerId="ADAL" clId="{7102DBE7-C7C8-4968-A288-ED2332A594AD}" dt="2019-06-05T19:53:50.184" v="1203" actId="26606"/>
          <ac:spMkLst>
            <pc:docMk/>
            <pc:sldMk cId="4141558022" sldId="382"/>
            <ac:spMk id="13" creationId="{419501C6-F015-4273-AF88-E0F6C853899F}"/>
          </ac:spMkLst>
        </pc:spChg>
        <pc:spChg chg="add del">
          <ac:chgData name="Deborah Jenkins" userId="3cd02ba5-e528-4585-978d-4fde2b47730a" providerId="ADAL" clId="{7102DBE7-C7C8-4968-A288-ED2332A594AD}" dt="2019-06-05T19:53:50.184" v="1203" actId="26606"/>
          <ac:spMkLst>
            <pc:docMk/>
            <pc:sldMk cId="4141558022" sldId="382"/>
            <ac:spMk id="15" creationId="{CA677DB7-5829-45BD-9754-5EC484CC4253}"/>
          </ac:spMkLst>
        </pc:spChg>
        <pc:picChg chg="del mod">
          <ac:chgData name="Deborah Jenkins" userId="3cd02ba5-e528-4585-978d-4fde2b47730a" providerId="ADAL" clId="{7102DBE7-C7C8-4968-A288-ED2332A594AD}" dt="2019-06-05T19:50:46.743" v="1177" actId="478"/>
          <ac:picMkLst>
            <pc:docMk/>
            <pc:sldMk cId="4141558022" sldId="382"/>
            <ac:picMk id="4" creationId="{2849280C-6DAF-40A5-8E2E-BC485B0D23BA}"/>
          </ac:picMkLst>
        </pc:picChg>
        <pc:picChg chg="add mod ord">
          <ac:chgData name="Deborah Jenkins" userId="3cd02ba5-e528-4585-978d-4fde2b47730a" providerId="ADAL" clId="{7102DBE7-C7C8-4968-A288-ED2332A594AD}" dt="2019-06-05T19:53:50.184" v="1203" actId="26606"/>
          <ac:picMkLst>
            <pc:docMk/>
            <pc:sldMk cId="4141558022" sldId="382"/>
            <ac:picMk id="6" creationId="{44E869D4-23BF-406E-9863-2A02CC2578C5}"/>
          </ac:picMkLst>
        </pc:picChg>
        <pc:picChg chg="add del mod">
          <ac:chgData name="Deborah Jenkins" userId="3cd02ba5-e528-4585-978d-4fde2b47730a" providerId="ADAL" clId="{7102DBE7-C7C8-4968-A288-ED2332A594AD}" dt="2019-06-05T19:51:30.271" v="1183" actId="478"/>
          <ac:picMkLst>
            <pc:docMk/>
            <pc:sldMk cId="4141558022" sldId="382"/>
            <ac:picMk id="7" creationId="{8DC1AF84-57B6-48E6-B6E4-DD594AA84505}"/>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ata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image" Target="../media/image54.png"/><Relationship Id="rId4" Type="http://schemas.openxmlformats.org/officeDocument/2006/relationships/image" Target="../media/image5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7.png"/><Relationship Id="rId4" Type="http://schemas.openxmlformats.org/officeDocument/2006/relationships/image" Target="../media/image8.svg"/></Relationships>
</file>

<file path=ppt/diagrams/_rels/drawing4.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image" Target="../media/image55.png"/><Relationship Id="rId1" Type="http://schemas.openxmlformats.org/officeDocument/2006/relationships/image" Target="../media/image54.png"/><Relationship Id="rId4" Type="http://schemas.openxmlformats.org/officeDocument/2006/relationships/image" Target="../media/image5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3748BF-2A41-4DE0-AD9F-3DD90F4F149F}"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2C18E717-F900-48F2-9DDB-DD1C72894194}">
      <dgm:prSet/>
      <dgm:spPr/>
      <dgm:t>
        <a:bodyPr/>
        <a:lstStyle/>
        <a:p>
          <a:pPr>
            <a:lnSpc>
              <a:spcPct val="100000"/>
            </a:lnSpc>
          </a:pPr>
          <a:r>
            <a:rPr lang="en-GB" b="1"/>
            <a:t>Crisis</a:t>
          </a:r>
          <a:r>
            <a:rPr lang="en-GB"/>
            <a:t> - constantly dealing with urgent &amp; important things - no time to do planning.</a:t>
          </a:r>
          <a:endParaRPr lang="en-US"/>
        </a:p>
      </dgm:t>
    </dgm:pt>
    <dgm:pt modelId="{3313C2C5-C214-4C87-B992-D34C0542D6AB}" type="parTrans" cxnId="{159079C7-7AB1-47DD-B261-70001B2B9ED2}">
      <dgm:prSet/>
      <dgm:spPr/>
      <dgm:t>
        <a:bodyPr/>
        <a:lstStyle/>
        <a:p>
          <a:endParaRPr lang="en-US" sz="1800"/>
        </a:p>
      </dgm:t>
    </dgm:pt>
    <dgm:pt modelId="{52A6871C-0BD9-4CF8-8A6B-4750EDD48D7C}" type="sibTrans" cxnId="{159079C7-7AB1-47DD-B261-70001B2B9ED2}">
      <dgm:prSet phldrT="1"/>
      <dgm:spPr/>
      <dgm:t>
        <a:bodyPr/>
        <a:lstStyle/>
        <a:p>
          <a:endParaRPr lang="en-US"/>
        </a:p>
      </dgm:t>
    </dgm:pt>
    <dgm:pt modelId="{32B3267B-CD54-4B63-B329-CFA3A49DFFCD}">
      <dgm:prSet/>
      <dgm:spPr/>
      <dgm:t>
        <a:bodyPr/>
        <a:lstStyle/>
        <a:p>
          <a:pPr>
            <a:lnSpc>
              <a:spcPct val="100000"/>
            </a:lnSpc>
          </a:pPr>
          <a:r>
            <a:rPr lang="en-GB" b="1"/>
            <a:t>Unscheduled interruptions </a:t>
          </a:r>
          <a:r>
            <a:rPr lang="en-GB"/>
            <a:t>- paying attention to the urgent but not necessarily important, the urgent things will be done but not the important until a crisis happens</a:t>
          </a:r>
          <a:endParaRPr lang="en-US"/>
        </a:p>
      </dgm:t>
    </dgm:pt>
    <dgm:pt modelId="{AC16FD35-E79E-4B88-95F7-D9DB1FC3B2BF}" type="parTrans" cxnId="{66B43C18-8092-4AF2-98EF-49A67C051603}">
      <dgm:prSet/>
      <dgm:spPr/>
      <dgm:t>
        <a:bodyPr/>
        <a:lstStyle/>
        <a:p>
          <a:endParaRPr lang="en-US" sz="1800"/>
        </a:p>
      </dgm:t>
    </dgm:pt>
    <dgm:pt modelId="{B73AF83F-9C78-4646-82CA-5129A8A247D9}" type="sibTrans" cxnId="{66B43C18-8092-4AF2-98EF-49A67C051603}">
      <dgm:prSet phldrT="2"/>
      <dgm:spPr/>
      <dgm:t>
        <a:bodyPr/>
        <a:lstStyle/>
        <a:p>
          <a:endParaRPr lang="en-US"/>
        </a:p>
      </dgm:t>
    </dgm:pt>
    <dgm:pt modelId="{39E981D7-59ED-4FF1-94B8-1030802BCCFD}">
      <dgm:prSet/>
      <dgm:spPr/>
      <dgm:t>
        <a:bodyPr/>
        <a:lstStyle/>
        <a:p>
          <a:pPr>
            <a:lnSpc>
              <a:spcPct val="100000"/>
            </a:lnSpc>
          </a:pPr>
          <a:r>
            <a:rPr lang="en-GB" b="1"/>
            <a:t>Escapes and routines </a:t>
          </a:r>
          <a:r>
            <a:rPr lang="en-GB"/>
            <a:t>- unimportant and non urgent activities </a:t>
          </a:r>
          <a:endParaRPr lang="en-US"/>
        </a:p>
      </dgm:t>
    </dgm:pt>
    <dgm:pt modelId="{D05845CA-90BA-4A39-BFCC-56D17D6A21C0}" type="parTrans" cxnId="{FCA27EE6-34EF-4A79-8F50-8EE129227272}">
      <dgm:prSet/>
      <dgm:spPr/>
      <dgm:t>
        <a:bodyPr/>
        <a:lstStyle/>
        <a:p>
          <a:endParaRPr lang="en-US" sz="1800"/>
        </a:p>
      </dgm:t>
    </dgm:pt>
    <dgm:pt modelId="{A6420D44-B118-461E-BFDA-1C393F6E572B}" type="sibTrans" cxnId="{FCA27EE6-34EF-4A79-8F50-8EE129227272}">
      <dgm:prSet phldrT="3"/>
      <dgm:spPr/>
      <dgm:t>
        <a:bodyPr/>
        <a:lstStyle/>
        <a:p>
          <a:endParaRPr lang="en-US"/>
        </a:p>
      </dgm:t>
    </dgm:pt>
    <dgm:pt modelId="{EF09816F-35C1-4DF4-8466-CC3C73AC1355}">
      <dgm:prSet/>
      <dgm:spPr/>
      <dgm:t>
        <a:bodyPr/>
        <a:lstStyle/>
        <a:p>
          <a:pPr>
            <a:lnSpc>
              <a:spcPct val="100000"/>
            </a:lnSpc>
          </a:pPr>
          <a:r>
            <a:rPr lang="en-GB" b="1"/>
            <a:t>Planning </a:t>
          </a:r>
          <a:r>
            <a:rPr lang="en-GB"/>
            <a:t>– developing to do lists, prioritise, benefits: fewer crisis , calmer manner ,less time wastage.</a:t>
          </a:r>
          <a:endParaRPr lang="en-US"/>
        </a:p>
      </dgm:t>
    </dgm:pt>
    <dgm:pt modelId="{B5072EF4-C745-4733-9591-4076A880F86F}" type="parTrans" cxnId="{7D58D551-E99E-43DB-83A4-A0721DEB01A9}">
      <dgm:prSet/>
      <dgm:spPr/>
      <dgm:t>
        <a:bodyPr/>
        <a:lstStyle/>
        <a:p>
          <a:endParaRPr lang="en-US" sz="1800"/>
        </a:p>
      </dgm:t>
    </dgm:pt>
    <dgm:pt modelId="{32491049-AFA2-42C4-A6FB-11DDF666D71E}" type="sibTrans" cxnId="{7D58D551-E99E-43DB-83A4-A0721DEB01A9}">
      <dgm:prSet phldrT="4"/>
      <dgm:spPr/>
      <dgm:t>
        <a:bodyPr/>
        <a:lstStyle/>
        <a:p>
          <a:endParaRPr lang="en-US"/>
        </a:p>
      </dgm:t>
    </dgm:pt>
    <dgm:pt modelId="{89FEC511-F022-4988-A97C-545F8AC68537}" type="pres">
      <dgm:prSet presAssocID="{D83748BF-2A41-4DE0-AD9F-3DD90F4F149F}" presName="root" presStyleCnt="0">
        <dgm:presLayoutVars>
          <dgm:dir/>
          <dgm:resizeHandles val="exact"/>
        </dgm:presLayoutVars>
      </dgm:prSet>
      <dgm:spPr/>
      <dgm:t>
        <a:bodyPr/>
        <a:lstStyle/>
        <a:p>
          <a:endParaRPr lang="en-US"/>
        </a:p>
      </dgm:t>
    </dgm:pt>
    <dgm:pt modelId="{40CD1E40-6C7A-44DC-95D8-3145FE6889C2}" type="pres">
      <dgm:prSet presAssocID="{2C18E717-F900-48F2-9DDB-DD1C72894194}" presName="compNode" presStyleCnt="0"/>
      <dgm:spPr/>
    </dgm:pt>
    <dgm:pt modelId="{38606506-E344-40C0-A847-EC5C6142F991}" type="pres">
      <dgm:prSet presAssocID="{2C18E717-F900-48F2-9DDB-DD1C72894194}" presName="bgRect" presStyleLbl="bgShp" presStyleIdx="0" presStyleCnt="4"/>
      <dgm:spPr/>
    </dgm:pt>
    <dgm:pt modelId="{8443384A-3C31-4FA5-8917-408E6FD09F1A}" type="pres">
      <dgm:prSet presAssocID="{2C18E717-F900-48F2-9DDB-DD1C72894194}"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a:noFill/>
        </a:ln>
      </dgm:spPr>
      <dgm:t>
        <a:bodyPr/>
        <a:lstStyle/>
        <a:p>
          <a:endParaRPr lang="en-US"/>
        </a:p>
      </dgm:t>
      <dgm:extLst>
        <a:ext uri="{E40237B7-FDA0-4F09-8148-C483321AD2D9}">
          <dgm14:cNvPr xmlns:dgm14="http://schemas.microsoft.com/office/drawing/2010/diagram" id="0" name="" descr="Irritant"/>
        </a:ext>
      </dgm:extLst>
    </dgm:pt>
    <dgm:pt modelId="{A0A45A5D-B9BE-4AB3-8B3B-9027A02A648A}" type="pres">
      <dgm:prSet presAssocID="{2C18E717-F900-48F2-9DDB-DD1C72894194}" presName="spaceRect" presStyleCnt="0"/>
      <dgm:spPr/>
    </dgm:pt>
    <dgm:pt modelId="{A2581709-BD14-4B34-AC93-60F4A5D6E112}" type="pres">
      <dgm:prSet presAssocID="{2C18E717-F900-48F2-9DDB-DD1C72894194}" presName="parTx" presStyleLbl="revTx" presStyleIdx="0" presStyleCnt="4">
        <dgm:presLayoutVars>
          <dgm:chMax val="0"/>
          <dgm:chPref val="0"/>
        </dgm:presLayoutVars>
      </dgm:prSet>
      <dgm:spPr/>
      <dgm:t>
        <a:bodyPr/>
        <a:lstStyle/>
        <a:p>
          <a:endParaRPr lang="en-US"/>
        </a:p>
      </dgm:t>
    </dgm:pt>
    <dgm:pt modelId="{6AD3F646-156E-4AB6-9BB1-E5D5449B5F3E}" type="pres">
      <dgm:prSet presAssocID="{52A6871C-0BD9-4CF8-8A6B-4750EDD48D7C}" presName="sibTrans" presStyleCnt="0"/>
      <dgm:spPr/>
    </dgm:pt>
    <dgm:pt modelId="{84653C8B-9C6C-47D1-A6F5-63345211801B}" type="pres">
      <dgm:prSet presAssocID="{32B3267B-CD54-4B63-B329-CFA3A49DFFCD}" presName="compNode" presStyleCnt="0"/>
      <dgm:spPr/>
    </dgm:pt>
    <dgm:pt modelId="{706B5784-2EF7-410A-B938-5637C445551E}" type="pres">
      <dgm:prSet presAssocID="{32B3267B-CD54-4B63-B329-CFA3A49DFFCD}" presName="bgRect" presStyleLbl="bgShp" presStyleIdx="1" presStyleCnt="4"/>
      <dgm:spPr/>
    </dgm:pt>
    <dgm:pt modelId="{1A75EA57-2C4C-4CA9-BE8C-FA645767D6C6}" type="pres">
      <dgm:prSet presAssocID="{32B3267B-CD54-4B63-B329-CFA3A49DFFCD}"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a:noFill/>
        </a:ln>
      </dgm:spPr>
      <dgm:t>
        <a:bodyPr/>
        <a:lstStyle/>
        <a:p>
          <a:endParaRPr lang="en-US"/>
        </a:p>
      </dgm:t>
      <dgm:extLst>
        <a:ext uri="{E40237B7-FDA0-4F09-8148-C483321AD2D9}">
          <dgm14:cNvPr xmlns:dgm14="http://schemas.microsoft.com/office/drawing/2010/diagram" id="0" name="" descr="Warning"/>
        </a:ext>
      </dgm:extLst>
    </dgm:pt>
    <dgm:pt modelId="{80166FA5-F312-438F-A7FF-59E941AA092D}" type="pres">
      <dgm:prSet presAssocID="{32B3267B-CD54-4B63-B329-CFA3A49DFFCD}" presName="spaceRect" presStyleCnt="0"/>
      <dgm:spPr/>
    </dgm:pt>
    <dgm:pt modelId="{DB527FC5-1B84-4CF8-A428-9D1A299F5531}" type="pres">
      <dgm:prSet presAssocID="{32B3267B-CD54-4B63-B329-CFA3A49DFFCD}" presName="parTx" presStyleLbl="revTx" presStyleIdx="1" presStyleCnt="4">
        <dgm:presLayoutVars>
          <dgm:chMax val="0"/>
          <dgm:chPref val="0"/>
        </dgm:presLayoutVars>
      </dgm:prSet>
      <dgm:spPr/>
      <dgm:t>
        <a:bodyPr/>
        <a:lstStyle/>
        <a:p>
          <a:endParaRPr lang="en-US"/>
        </a:p>
      </dgm:t>
    </dgm:pt>
    <dgm:pt modelId="{99F6FC66-754B-4E6A-A423-0920325E189C}" type="pres">
      <dgm:prSet presAssocID="{B73AF83F-9C78-4646-82CA-5129A8A247D9}" presName="sibTrans" presStyleCnt="0"/>
      <dgm:spPr/>
    </dgm:pt>
    <dgm:pt modelId="{A84CC407-3DEE-4DAC-8BEA-A479E30175E4}" type="pres">
      <dgm:prSet presAssocID="{39E981D7-59ED-4FF1-94B8-1030802BCCFD}" presName="compNode" presStyleCnt="0"/>
      <dgm:spPr/>
    </dgm:pt>
    <dgm:pt modelId="{C9C8707D-1AEE-417D-A8E7-F66EE732E03F}" type="pres">
      <dgm:prSet presAssocID="{39E981D7-59ED-4FF1-94B8-1030802BCCFD}" presName="bgRect" presStyleLbl="bgShp" presStyleIdx="2" presStyleCnt="4"/>
      <dgm:spPr/>
    </dgm:pt>
    <dgm:pt modelId="{8856BD4D-BA45-40B4-ABE3-F26F10D84FF4}" type="pres">
      <dgm:prSet presAssocID="{39E981D7-59ED-4FF1-94B8-1030802BCCFD}"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a:noFill/>
        </a:ln>
      </dgm:spPr>
      <dgm:t>
        <a:bodyPr/>
        <a:lstStyle/>
        <a:p>
          <a:endParaRPr lang="en-US"/>
        </a:p>
      </dgm:t>
      <dgm:extLst>
        <a:ext uri="{E40237B7-FDA0-4F09-8148-C483321AD2D9}">
          <dgm14:cNvPr xmlns:dgm14="http://schemas.microsoft.com/office/drawing/2010/diagram" id="0" name="" descr="Monthly calendar"/>
        </a:ext>
      </dgm:extLst>
    </dgm:pt>
    <dgm:pt modelId="{E1F53797-2B05-4B64-9B33-5ED9BFBDEBB5}" type="pres">
      <dgm:prSet presAssocID="{39E981D7-59ED-4FF1-94B8-1030802BCCFD}" presName="spaceRect" presStyleCnt="0"/>
      <dgm:spPr/>
    </dgm:pt>
    <dgm:pt modelId="{C78F3F39-AC39-4680-89DD-B6F98856162F}" type="pres">
      <dgm:prSet presAssocID="{39E981D7-59ED-4FF1-94B8-1030802BCCFD}" presName="parTx" presStyleLbl="revTx" presStyleIdx="2" presStyleCnt="4">
        <dgm:presLayoutVars>
          <dgm:chMax val="0"/>
          <dgm:chPref val="0"/>
        </dgm:presLayoutVars>
      </dgm:prSet>
      <dgm:spPr/>
      <dgm:t>
        <a:bodyPr/>
        <a:lstStyle/>
        <a:p>
          <a:endParaRPr lang="en-US"/>
        </a:p>
      </dgm:t>
    </dgm:pt>
    <dgm:pt modelId="{3EB10BFD-C931-4B5C-A612-948C0B5C2D11}" type="pres">
      <dgm:prSet presAssocID="{A6420D44-B118-461E-BFDA-1C393F6E572B}" presName="sibTrans" presStyleCnt="0"/>
      <dgm:spPr/>
    </dgm:pt>
    <dgm:pt modelId="{8706FE39-605E-49A3-9B59-8F4833B4222C}" type="pres">
      <dgm:prSet presAssocID="{EF09816F-35C1-4DF4-8466-CC3C73AC1355}" presName="compNode" presStyleCnt="0"/>
      <dgm:spPr/>
    </dgm:pt>
    <dgm:pt modelId="{E4C7FD69-253D-441C-9307-C27AF816E063}" type="pres">
      <dgm:prSet presAssocID="{EF09816F-35C1-4DF4-8466-CC3C73AC1355}" presName="bgRect" presStyleLbl="bgShp" presStyleIdx="3" presStyleCnt="4"/>
      <dgm:spPr/>
    </dgm:pt>
    <dgm:pt modelId="{CA628112-0E58-467F-8CEC-C3D01DD9F918}" type="pres">
      <dgm:prSet presAssocID="{EF09816F-35C1-4DF4-8466-CC3C73AC1355}"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a:noFill/>
        </a:ln>
      </dgm:spPr>
      <dgm:t>
        <a:bodyPr/>
        <a:lstStyle/>
        <a:p>
          <a:endParaRPr lang="en-US"/>
        </a:p>
      </dgm:t>
      <dgm:extLst>
        <a:ext uri="{E40237B7-FDA0-4F09-8148-C483321AD2D9}">
          <dgm14:cNvPr xmlns:dgm14="http://schemas.microsoft.com/office/drawing/2010/diagram" id="0" name="" descr="Bitcoin"/>
        </a:ext>
      </dgm:extLst>
    </dgm:pt>
    <dgm:pt modelId="{60561FB6-7009-4F7A-9B9A-7BEE0BFE0320}" type="pres">
      <dgm:prSet presAssocID="{EF09816F-35C1-4DF4-8466-CC3C73AC1355}" presName="spaceRect" presStyleCnt="0"/>
      <dgm:spPr/>
    </dgm:pt>
    <dgm:pt modelId="{213CC07B-0CB6-42AB-9344-6A2EA5EABEA6}" type="pres">
      <dgm:prSet presAssocID="{EF09816F-35C1-4DF4-8466-CC3C73AC1355}" presName="parTx" presStyleLbl="revTx" presStyleIdx="3" presStyleCnt="4">
        <dgm:presLayoutVars>
          <dgm:chMax val="0"/>
          <dgm:chPref val="0"/>
        </dgm:presLayoutVars>
      </dgm:prSet>
      <dgm:spPr/>
      <dgm:t>
        <a:bodyPr/>
        <a:lstStyle/>
        <a:p>
          <a:endParaRPr lang="en-US"/>
        </a:p>
      </dgm:t>
    </dgm:pt>
  </dgm:ptLst>
  <dgm:cxnLst>
    <dgm:cxn modelId="{DEA33ED8-553C-45F8-BFB6-76CE22FE4E71}" type="presOf" srcId="{39E981D7-59ED-4FF1-94B8-1030802BCCFD}" destId="{C78F3F39-AC39-4680-89DD-B6F98856162F}" srcOrd="0" destOrd="0" presId="urn:microsoft.com/office/officeart/2018/2/layout/IconVerticalSolidList"/>
    <dgm:cxn modelId="{7E37D2EA-280E-4C6B-A29E-21601D710B6A}" type="presOf" srcId="{D83748BF-2A41-4DE0-AD9F-3DD90F4F149F}" destId="{89FEC511-F022-4988-A97C-545F8AC68537}" srcOrd="0" destOrd="0" presId="urn:microsoft.com/office/officeart/2018/2/layout/IconVerticalSolidList"/>
    <dgm:cxn modelId="{159079C7-7AB1-47DD-B261-70001B2B9ED2}" srcId="{D83748BF-2A41-4DE0-AD9F-3DD90F4F149F}" destId="{2C18E717-F900-48F2-9DDB-DD1C72894194}" srcOrd="0" destOrd="0" parTransId="{3313C2C5-C214-4C87-B992-D34C0542D6AB}" sibTransId="{52A6871C-0BD9-4CF8-8A6B-4750EDD48D7C}"/>
    <dgm:cxn modelId="{E719D401-3C4A-4AFB-A85B-F965FDD2EE4D}" type="presOf" srcId="{32B3267B-CD54-4B63-B329-CFA3A49DFFCD}" destId="{DB527FC5-1B84-4CF8-A428-9D1A299F5531}" srcOrd="0" destOrd="0" presId="urn:microsoft.com/office/officeart/2018/2/layout/IconVerticalSolidList"/>
    <dgm:cxn modelId="{66B43C18-8092-4AF2-98EF-49A67C051603}" srcId="{D83748BF-2A41-4DE0-AD9F-3DD90F4F149F}" destId="{32B3267B-CD54-4B63-B329-CFA3A49DFFCD}" srcOrd="1" destOrd="0" parTransId="{AC16FD35-E79E-4B88-95F7-D9DB1FC3B2BF}" sibTransId="{B73AF83F-9C78-4646-82CA-5129A8A247D9}"/>
    <dgm:cxn modelId="{FCA27EE6-34EF-4A79-8F50-8EE129227272}" srcId="{D83748BF-2A41-4DE0-AD9F-3DD90F4F149F}" destId="{39E981D7-59ED-4FF1-94B8-1030802BCCFD}" srcOrd="2" destOrd="0" parTransId="{D05845CA-90BA-4A39-BFCC-56D17D6A21C0}" sibTransId="{A6420D44-B118-461E-BFDA-1C393F6E572B}"/>
    <dgm:cxn modelId="{5DC0AEE4-881B-450E-91AD-0C97E247645A}" type="presOf" srcId="{EF09816F-35C1-4DF4-8466-CC3C73AC1355}" destId="{213CC07B-0CB6-42AB-9344-6A2EA5EABEA6}" srcOrd="0" destOrd="0" presId="urn:microsoft.com/office/officeart/2018/2/layout/IconVerticalSolidList"/>
    <dgm:cxn modelId="{7D58D551-E99E-43DB-83A4-A0721DEB01A9}" srcId="{D83748BF-2A41-4DE0-AD9F-3DD90F4F149F}" destId="{EF09816F-35C1-4DF4-8466-CC3C73AC1355}" srcOrd="3" destOrd="0" parTransId="{B5072EF4-C745-4733-9591-4076A880F86F}" sibTransId="{32491049-AFA2-42C4-A6FB-11DDF666D71E}"/>
    <dgm:cxn modelId="{FF1C699C-B91A-4877-87A2-DA6F5D15B2C8}" type="presOf" srcId="{2C18E717-F900-48F2-9DDB-DD1C72894194}" destId="{A2581709-BD14-4B34-AC93-60F4A5D6E112}" srcOrd="0" destOrd="0" presId="urn:microsoft.com/office/officeart/2018/2/layout/IconVerticalSolidList"/>
    <dgm:cxn modelId="{2C5FB04A-BD19-4E93-8567-A89FBE5C1C73}" type="presParOf" srcId="{89FEC511-F022-4988-A97C-545F8AC68537}" destId="{40CD1E40-6C7A-44DC-95D8-3145FE6889C2}" srcOrd="0" destOrd="0" presId="urn:microsoft.com/office/officeart/2018/2/layout/IconVerticalSolidList"/>
    <dgm:cxn modelId="{EB3FDF20-8B24-4B44-9DB5-3AE6D83F1FC6}" type="presParOf" srcId="{40CD1E40-6C7A-44DC-95D8-3145FE6889C2}" destId="{38606506-E344-40C0-A847-EC5C6142F991}" srcOrd="0" destOrd="0" presId="urn:microsoft.com/office/officeart/2018/2/layout/IconVerticalSolidList"/>
    <dgm:cxn modelId="{2569DD15-C93F-4EB0-98E7-6F6A6A7D8936}" type="presParOf" srcId="{40CD1E40-6C7A-44DC-95D8-3145FE6889C2}" destId="{8443384A-3C31-4FA5-8917-408E6FD09F1A}" srcOrd="1" destOrd="0" presId="urn:microsoft.com/office/officeart/2018/2/layout/IconVerticalSolidList"/>
    <dgm:cxn modelId="{60AC8390-FE8B-4D60-B595-BD23CDEF9922}" type="presParOf" srcId="{40CD1E40-6C7A-44DC-95D8-3145FE6889C2}" destId="{A0A45A5D-B9BE-4AB3-8B3B-9027A02A648A}" srcOrd="2" destOrd="0" presId="urn:microsoft.com/office/officeart/2018/2/layout/IconVerticalSolidList"/>
    <dgm:cxn modelId="{9E59F9B8-03D0-4ED8-8240-E0C1ABA085B6}" type="presParOf" srcId="{40CD1E40-6C7A-44DC-95D8-3145FE6889C2}" destId="{A2581709-BD14-4B34-AC93-60F4A5D6E112}" srcOrd="3" destOrd="0" presId="urn:microsoft.com/office/officeart/2018/2/layout/IconVerticalSolidList"/>
    <dgm:cxn modelId="{084ED2D1-DBE6-4405-A910-871A54FB173F}" type="presParOf" srcId="{89FEC511-F022-4988-A97C-545F8AC68537}" destId="{6AD3F646-156E-4AB6-9BB1-E5D5449B5F3E}" srcOrd="1" destOrd="0" presId="urn:microsoft.com/office/officeart/2018/2/layout/IconVerticalSolidList"/>
    <dgm:cxn modelId="{33751656-AD0E-4916-AC8F-5C14AA732B3B}" type="presParOf" srcId="{89FEC511-F022-4988-A97C-545F8AC68537}" destId="{84653C8B-9C6C-47D1-A6F5-63345211801B}" srcOrd="2" destOrd="0" presId="urn:microsoft.com/office/officeart/2018/2/layout/IconVerticalSolidList"/>
    <dgm:cxn modelId="{BF0B4731-B83C-4764-A3DA-DF4E7BD5AF08}" type="presParOf" srcId="{84653C8B-9C6C-47D1-A6F5-63345211801B}" destId="{706B5784-2EF7-410A-B938-5637C445551E}" srcOrd="0" destOrd="0" presId="urn:microsoft.com/office/officeart/2018/2/layout/IconVerticalSolidList"/>
    <dgm:cxn modelId="{6AF425C0-821F-4ADE-81F3-0CCBAB1E5D95}" type="presParOf" srcId="{84653C8B-9C6C-47D1-A6F5-63345211801B}" destId="{1A75EA57-2C4C-4CA9-BE8C-FA645767D6C6}" srcOrd="1" destOrd="0" presId="urn:microsoft.com/office/officeart/2018/2/layout/IconVerticalSolidList"/>
    <dgm:cxn modelId="{BB16C208-CB1A-4FC1-91A0-27348DFEC2B1}" type="presParOf" srcId="{84653C8B-9C6C-47D1-A6F5-63345211801B}" destId="{80166FA5-F312-438F-A7FF-59E941AA092D}" srcOrd="2" destOrd="0" presId="urn:microsoft.com/office/officeart/2018/2/layout/IconVerticalSolidList"/>
    <dgm:cxn modelId="{D482D92D-7363-4573-A997-E1D5F83CD9CD}" type="presParOf" srcId="{84653C8B-9C6C-47D1-A6F5-63345211801B}" destId="{DB527FC5-1B84-4CF8-A428-9D1A299F5531}" srcOrd="3" destOrd="0" presId="urn:microsoft.com/office/officeart/2018/2/layout/IconVerticalSolidList"/>
    <dgm:cxn modelId="{A44CDB1C-A8DF-4E1D-A572-647587F6E75B}" type="presParOf" srcId="{89FEC511-F022-4988-A97C-545F8AC68537}" destId="{99F6FC66-754B-4E6A-A423-0920325E189C}" srcOrd="3" destOrd="0" presId="urn:microsoft.com/office/officeart/2018/2/layout/IconVerticalSolidList"/>
    <dgm:cxn modelId="{73526185-A549-4D97-90F4-28F4F3B64A2D}" type="presParOf" srcId="{89FEC511-F022-4988-A97C-545F8AC68537}" destId="{A84CC407-3DEE-4DAC-8BEA-A479E30175E4}" srcOrd="4" destOrd="0" presId="urn:microsoft.com/office/officeart/2018/2/layout/IconVerticalSolidList"/>
    <dgm:cxn modelId="{DEE6421C-A0E7-461F-A0F7-36E381F4466C}" type="presParOf" srcId="{A84CC407-3DEE-4DAC-8BEA-A479E30175E4}" destId="{C9C8707D-1AEE-417D-A8E7-F66EE732E03F}" srcOrd="0" destOrd="0" presId="urn:microsoft.com/office/officeart/2018/2/layout/IconVerticalSolidList"/>
    <dgm:cxn modelId="{6B901D18-1119-4EBE-B998-3FD93863002D}" type="presParOf" srcId="{A84CC407-3DEE-4DAC-8BEA-A479E30175E4}" destId="{8856BD4D-BA45-40B4-ABE3-F26F10D84FF4}" srcOrd="1" destOrd="0" presId="urn:microsoft.com/office/officeart/2018/2/layout/IconVerticalSolidList"/>
    <dgm:cxn modelId="{0094EBE9-0585-4E80-9D6D-83BB8EBDEC91}" type="presParOf" srcId="{A84CC407-3DEE-4DAC-8BEA-A479E30175E4}" destId="{E1F53797-2B05-4B64-9B33-5ED9BFBDEBB5}" srcOrd="2" destOrd="0" presId="urn:microsoft.com/office/officeart/2018/2/layout/IconVerticalSolidList"/>
    <dgm:cxn modelId="{F7B62CFD-9326-40DC-B7B4-139193057348}" type="presParOf" srcId="{A84CC407-3DEE-4DAC-8BEA-A479E30175E4}" destId="{C78F3F39-AC39-4680-89DD-B6F98856162F}" srcOrd="3" destOrd="0" presId="urn:microsoft.com/office/officeart/2018/2/layout/IconVerticalSolidList"/>
    <dgm:cxn modelId="{2890499D-4AF3-4621-82C5-96747C8D0B8A}" type="presParOf" srcId="{89FEC511-F022-4988-A97C-545F8AC68537}" destId="{3EB10BFD-C931-4B5C-A612-948C0B5C2D11}" srcOrd="5" destOrd="0" presId="urn:microsoft.com/office/officeart/2018/2/layout/IconVerticalSolidList"/>
    <dgm:cxn modelId="{E79B06C8-E77D-43C6-9395-3278DBAE87F8}" type="presParOf" srcId="{89FEC511-F022-4988-A97C-545F8AC68537}" destId="{8706FE39-605E-49A3-9B59-8F4833B4222C}" srcOrd="6" destOrd="0" presId="urn:microsoft.com/office/officeart/2018/2/layout/IconVerticalSolidList"/>
    <dgm:cxn modelId="{659EEC25-C36E-4D05-91EA-DF3F7B228B80}" type="presParOf" srcId="{8706FE39-605E-49A3-9B59-8F4833B4222C}" destId="{E4C7FD69-253D-441C-9307-C27AF816E063}" srcOrd="0" destOrd="0" presId="urn:microsoft.com/office/officeart/2018/2/layout/IconVerticalSolidList"/>
    <dgm:cxn modelId="{00EAF70B-C178-4AFB-A3E5-107213A3090A}" type="presParOf" srcId="{8706FE39-605E-49A3-9B59-8F4833B4222C}" destId="{CA628112-0E58-467F-8CEC-C3D01DD9F918}" srcOrd="1" destOrd="0" presId="urn:microsoft.com/office/officeart/2018/2/layout/IconVerticalSolidList"/>
    <dgm:cxn modelId="{ABF76DEE-75FB-4553-BA37-30756FC9631A}" type="presParOf" srcId="{8706FE39-605E-49A3-9B59-8F4833B4222C}" destId="{60561FB6-7009-4F7A-9B9A-7BEE0BFE0320}" srcOrd="2" destOrd="0" presId="urn:microsoft.com/office/officeart/2018/2/layout/IconVerticalSolidList"/>
    <dgm:cxn modelId="{E4C47208-8E08-499B-BD85-6F02C51798CE}" type="presParOf" srcId="{8706FE39-605E-49A3-9B59-8F4833B4222C}" destId="{213CC07B-0CB6-42AB-9344-6A2EA5EABEA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5143CD8-EC25-4557-A3C1-BA5CA1A74134}" type="doc">
      <dgm:prSet loTypeId="urn:microsoft.com/office/officeart/2005/8/layout/hProcess9" loCatId="process" qsTypeId="urn:microsoft.com/office/officeart/2005/8/quickstyle/simple5" qsCatId="simple" csTypeId="urn:microsoft.com/office/officeart/2005/8/colors/colorful4" csCatId="colorful" phldr="1"/>
      <dgm:spPr/>
    </dgm:pt>
    <dgm:pt modelId="{F481C359-150C-4C37-B9C7-0CE17B96DBB9}">
      <dgm:prSet phldrT="[Text]"/>
      <dgm:spPr/>
      <dgm:t>
        <a:bodyPr/>
        <a:lstStyle/>
        <a:p>
          <a:r>
            <a:rPr lang="en-US" b="1"/>
            <a:t>Collect the Right Information</a:t>
          </a:r>
        </a:p>
      </dgm:t>
    </dgm:pt>
    <dgm:pt modelId="{2BDA49BE-655A-48D2-81CE-EEE96558E991}" type="parTrans" cxnId="{4C36A3EC-4FDC-49D0-A155-3D6A4BF8AD68}">
      <dgm:prSet/>
      <dgm:spPr/>
      <dgm:t>
        <a:bodyPr/>
        <a:lstStyle/>
        <a:p>
          <a:endParaRPr lang="en-US" b="1"/>
        </a:p>
      </dgm:t>
    </dgm:pt>
    <dgm:pt modelId="{18F8FA6D-1B8D-4BEF-A907-E935D2CEBA82}" type="sibTrans" cxnId="{4C36A3EC-4FDC-49D0-A155-3D6A4BF8AD68}">
      <dgm:prSet/>
      <dgm:spPr/>
      <dgm:t>
        <a:bodyPr/>
        <a:lstStyle/>
        <a:p>
          <a:endParaRPr lang="en-US" b="1"/>
        </a:p>
      </dgm:t>
    </dgm:pt>
    <dgm:pt modelId="{7AFC9E47-C14F-450F-9C80-0C92F31ECD04}">
      <dgm:prSet phldrT="[Text]"/>
      <dgm:spPr/>
      <dgm:t>
        <a:bodyPr/>
        <a:lstStyle/>
        <a:p>
          <a:r>
            <a:rPr lang="en-US" b="1"/>
            <a:t>Numeracy Skills</a:t>
          </a:r>
        </a:p>
      </dgm:t>
    </dgm:pt>
    <dgm:pt modelId="{DDE9D030-7464-4833-B052-139A1FF924DE}" type="parTrans" cxnId="{28301750-9278-49A8-8C23-5AF10689E40E}">
      <dgm:prSet/>
      <dgm:spPr/>
      <dgm:t>
        <a:bodyPr/>
        <a:lstStyle/>
        <a:p>
          <a:endParaRPr lang="en-US" b="1"/>
        </a:p>
      </dgm:t>
    </dgm:pt>
    <dgm:pt modelId="{FA425BDD-A0A4-4C66-95DF-32EFE96D1ED8}" type="sibTrans" cxnId="{28301750-9278-49A8-8C23-5AF10689E40E}">
      <dgm:prSet/>
      <dgm:spPr/>
      <dgm:t>
        <a:bodyPr/>
        <a:lstStyle/>
        <a:p>
          <a:endParaRPr lang="en-US" b="1"/>
        </a:p>
      </dgm:t>
    </dgm:pt>
    <dgm:pt modelId="{436536DE-9D87-4AD5-9F09-484147073C8D}">
      <dgm:prSet phldrT="[Text]"/>
      <dgm:spPr/>
      <dgm:t>
        <a:bodyPr/>
        <a:lstStyle/>
        <a:p>
          <a:r>
            <a:rPr lang="en-US" b="1"/>
            <a:t>Strategic Thinking </a:t>
          </a:r>
        </a:p>
      </dgm:t>
    </dgm:pt>
    <dgm:pt modelId="{83CD77EC-1DC0-41C7-A2E2-D60E79B32D1B}" type="parTrans" cxnId="{F53ADE72-1E23-44D9-A346-8C18793A6F74}">
      <dgm:prSet/>
      <dgm:spPr/>
      <dgm:t>
        <a:bodyPr/>
        <a:lstStyle/>
        <a:p>
          <a:endParaRPr lang="en-US" b="1"/>
        </a:p>
      </dgm:t>
    </dgm:pt>
    <dgm:pt modelId="{C50A8E98-A9CA-4B85-B8D8-D4B57961201A}" type="sibTrans" cxnId="{F53ADE72-1E23-44D9-A346-8C18793A6F74}">
      <dgm:prSet/>
      <dgm:spPr/>
      <dgm:t>
        <a:bodyPr/>
        <a:lstStyle/>
        <a:p>
          <a:endParaRPr lang="en-US" b="1"/>
        </a:p>
      </dgm:t>
    </dgm:pt>
    <dgm:pt modelId="{878E4808-1B04-421C-8F84-4D2FBB79DE92}">
      <dgm:prSet phldrT="[Text]"/>
      <dgm:spPr/>
      <dgm:t>
        <a:bodyPr/>
        <a:lstStyle/>
        <a:p>
          <a:r>
            <a:rPr lang="en-US" b="1"/>
            <a:t>Attention to Detail Skills</a:t>
          </a:r>
        </a:p>
      </dgm:t>
    </dgm:pt>
    <dgm:pt modelId="{CB47F129-565B-423F-A736-724DC1E4FCDB}" type="parTrans" cxnId="{F37D77CB-7EB6-4EB7-8DA7-43DB9901D2D7}">
      <dgm:prSet/>
      <dgm:spPr/>
      <dgm:t>
        <a:bodyPr/>
        <a:lstStyle/>
        <a:p>
          <a:endParaRPr lang="en-US" b="1"/>
        </a:p>
      </dgm:t>
    </dgm:pt>
    <dgm:pt modelId="{301E5ACB-D883-4F03-B406-8BC04BDFD2DB}" type="sibTrans" cxnId="{F37D77CB-7EB6-4EB7-8DA7-43DB9901D2D7}">
      <dgm:prSet/>
      <dgm:spPr/>
      <dgm:t>
        <a:bodyPr/>
        <a:lstStyle/>
        <a:p>
          <a:endParaRPr lang="en-US" b="1"/>
        </a:p>
      </dgm:t>
    </dgm:pt>
    <dgm:pt modelId="{C4AAFCD1-C52A-4D8F-9919-3F970B20E424}">
      <dgm:prSet phldrT="[Text]"/>
      <dgm:spPr/>
      <dgm:t>
        <a:bodyPr/>
        <a:lstStyle/>
        <a:p>
          <a:r>
            <a:rPr lang="en-US" b="1"/>
            <a:t>Technical skills</a:t>
          </a:r>
        </a:p>
      </dgm:t>
    </dgm:pt>
    <dgm:pt modelId="{A6FF8F14-7314-4610-B868-9F260BBACCFE}" type="parTrans" cxnId="{31C8B6B1-F213-4493-BEC2-B0D2C6A304A6}">
      <dgm:prSet/>
      <dgm:spPr/>
      <dgm:t>
        <a:bodyPr/>
        <a:lstStyle/>
        <a:p>
          <a:endParaRPr lang="en-US" b="1"/>
        </a:p>
      </dgm:t>
    </dgm:pt>
    <dgm:pt modelId="{0479CBCD-800A-4089-9EF3-D57B63685082}" type="sibTrans" cxnId="{31C8B6B1-F213-4493-BEC2-B0D2C6A304A6}">
      <dgm:prSet/>
      <dgm:spPr/>
      <dgm:t>
        <a:bodyPr/>
        <a:lstStyle/>
        <a:p>
          <a:endParaRPr lang="en-US" b="1"/>
        </a:p>
      </dgm:t>
    </dgm:pt>
    <dgm:pt modelId="{8853012A-4552-4544-83B9-A604372DE775}" type="pres">
      <dgm:prSet presAssocID="{E5143CD8-EC25-4557-A3C1-BA5CA1A74134}" presName="CompostProcess" presStyleCnt="0">
        <dgm:presLayoutVars>
          <dgm:dir/>
          <dgm:resizeHandles val="exact"/>
        </dgm:presLayoutVars>
      </dgm:prSet>
      <dgm:spPr/>
    </dgm:pt>
    <dgm:pt modelId="{6EFBF684-2ABE-49CC-A909-60AE358B5F7B}" type="pres">
      <dgm:prSet presAssocID="{E5143CD8-EC25-4557-A3C1-BA5CA1A74134}" presName="arrow" presStyleLbl="bgShp" presStyleIdx="0" presStyleCnt="1"/>
      <dgm:spPr/>
    </dgm:pt>
    <dgm:pt modelId="{F7D80CFD-FCCB-4F35-B254-3C1D10EE1607}" type="pres">
      <dgm:prSet presAssocID="{E5143CD8-EC25-4557-A3C1-BA5CA1A74134}" presName="linearProcess" presStyleCnt="0"/>
      <dgm:spPr/>
    </dgm:pt>
    <dgm:pt modelId="{68E7533D-471F-49CA-86C3-11A7B5B8CA7E}" type="pres">
      <dgm:prSet presAssocID="{F481C359-150C-4C37-B9C7-0CE17B96DBB9}" presName="textNode" presStyleLbl="node1" presStyleIdx="0" presStyleCnt="5">
        <dgm:presLayoutVars>
          <dgm:bulletEnabled val="1"/>
        </dgm:presLayoutVars>
      </dgm:prSet>
      <dgm:spPr/>
      <dgm:t>
        <a:bodyPr/>
        <a:lstStyle/>
        <a:p>
          <a:endParaRPr lang="en-US"/>
        </a:p>
      </dgm:t>
    </dgm:pt>
    <dgm:pt modelId="{F0CB21AE-9040-487F-A761-D8973C6A638F}" type="pres">
      <dgm:prSet presAssocID="{18F8FA6D-1B8D-4BEF-A907-E935D2CEBA82}" presName="sibTrans" presStyleCnt="0"/>
      <dgm:spPr/>
    </dgm:pt>
    <dgm:pt modelId="{E3B40DD8-1449-4876-8F63-E440DE59F987}" type="pres">
      <dgm:prSet presAssocID="{7AFC9E47-C14F-450F-9C80-0C92F31ECD04}" presName="textNode" presStyleLbl="node1" presStyleIdx="1" presStyleCnt="5">
        <dgm:presLayoutVars>
          <dgm:bulletEnabled val="1"/>
        </dgm:presLayoutVars>
      </dgm:prSet>
      <dgm:spPr/>
      <dgm:t>
        <a:bodyPr/>
        <a:lstStyle/>
        <a:p>
          <a:endParaRPr lang="en-US"/>
        </a:p>
      </dgm:t>
    </dgm:pt>
    <dgm:pt modelId="{88EC4B4A-F38B-423B-B3C6-19E5183E59D7}" type="pres">
      <dgm:prSet presAssocID="{FA425BDD-A0A4-4C66-95DF-32EFE96D1ED8}" presName="sibTrans" presStyleCnt="0"/>
      <dgm:spPr/>
    </dgm:pt>
    <dgm:pt modelId="{E4EBE648-132C-4571-A6C9-C356C84EBDA7}" type="pres">
      <dgm:prSet presAssocID="{436536DE-9D87-4AD5-9F09-484147073C8D}" presName="textNode" presStyleLbl="node1" presStyleIdx="2" presStyleCnt="5">
        <dgm:presLayoutVars>
          <dgm:bulletEnabled val="1"/>
        </dgm:presLayoutVars>
      </dgm:prSet>
      <dgm:spPr/>
      <dgm:t>
        <a:bodyPr/>
        <a:lstStyle/>
        <a:p>
          <a:endParaRPr lang="en-US"/>
        </a:p>
      </dgm:t>
    </dgm:pt>
    <dgm:pt modelId="{B0FDD5C5-01D7-4328-AB9E-8B93A5FA4365}" type="pres">
      <dgm:prSet presAssocID="{C50A8E98-A9CA-4B85-B8D8-D4B57961201A}" presName="sibTrans" presStyleCnt="0"/>
      <dgm:spPr/>
    </dgm:pt>
    <dgm:pt modelId="{42098112-4B73-4540-85C4-8B911B5D3092}" type="pres">
      <dgm:prSet presAssocID="{878E4808-1B04-421C-8F84-4D2FBB79DE92}" presName="textNode" presStyleLbl="node1" presStyleIdx="3" presStyleCnt="5">
        <dgm:presLayoutVars>
          <dgm:bulletEnabled val="1"/>
        </dgm:presLayoutVars>
      </dgm:prSet>
      <dgm:spPr/>
      <dgm:t>
        <a:bodyPr/>
        <a:lstStyle/>
        <a:p>
          <a:endParaRPr lang="en-US"/>
        </a:p>
      </dgm:t>
    </dgm:pt>
    <dgm:pt modelId="{5EFEFC5D-4297-4161-B9B3-672D4A4B714F}" type="pres">
      <dgm:prSet presAssocID="{301E5ACB-D883-4F03-B406-8BC04BDFD2DB}" presName="sibTrans" presStyleCnt="0"/>
      <dgm:spPr/>
    </dgm:pt>
    <dgm:pt modelId="{678E8FAC-C249-4570-8E09-68DFBB11D368}" type="pres">
      <dgm:prSet presAssocID="{C4AAFCD1-C52A-4D8F-9919-3F970B20E424}" presName="textNode" presStyleLbl="node1" presStyleIdx="4" presStyleCnt="5">
        <dgm:presLayoutVars>
          <dgm:bulletEnabled val="1"/>
        </dgm:presLayoutVars>
      </dgm:prSet>
      <dgm:spPr/>
      <dgm:t>
        <a:bodyPr/>
        <a:lstStyle/>
        <a:p>
          <a:endParaRPr lang="en-US"/>
        </a:p>
      </dgm:t>
    </dgm:pt>
  </dgm:ptLst>
  <dgm:cxnLst>
    <dgm:cxn modelId="{9C862B44-2DBA-4927-A955-28017E741500}" type="presOf" srcId="{E5143CD8-EC25-4557-A3C1-BA5CA1A74134}" destId="{8853012A-4552-4544-83B9-A604372DE775}" srcOrd="0" destOrd="0" presId="urn:microsoft.com/office/officeart/2005/8/layout/hProcess9"/>
    <dgm:cxn modelId="{F53ADE72-1E23-44D9-A346-8C18793A6F74}" srcId="{E5143CD8-EC25-4557-A3C1-BA5CA1A74134}" destId="{436536DE-9D87-4AD5-9F09-484147073C8D}" srcOrd="2" destOrd="0" parTransId="{83CD77EC-1DC0-41C7-A2E2-D60E79B32D1B}" sibTransId="{C50A8E98-A9CA-4B85-B8D8-D4B57961201A}"/>
    <dgm:cxn modelId="{31C8B6B1-F213-4493-BEC2-B0D2C6A304A6}" srcId="{E5143CD8-EC25-4557-A3C1-BA5CA1A74134}" destId="{C4AAFCD1-C52A-4D8F-9919-3F970B20E424}" srcOrd="4" destOrd="0" parTransId="{A6FF8F14-7314-4610-B868-9F260BBACCFE}" sibTransId="{0479CBCD-800A-4089-9EF3-D57B63685082}"/>
    <dgm:cxn modelId="{9F401A58-DAFA-4A5E-A38E-4E9DB17CE4DC}" type="presOf" srcId="{436536DE-9D87-4AD5-9F09-484147073C8D}" destId="{E4EBE648-132C-4571-A6C9-C356C84EBDA7}" srcOrd="0" destOrd="0" presId="urn:microsoft.com/office/officeart/2005/8/layout/hProcess9"/>
    <dgm:cxn modelId="{B710F76C-6F3D-4181-8470-8406FBE1DDD0}" type="presOf" srcId="{C4AAFCD1-C52A-4D8F-9919-3F970B20E424}" destId="{678E8FAC-C249-4570-8E09-68DFBB11D368}" srcOrd="0" destOrd="0" presId="urn:microsoft.com/office/officeart/2005/8/layout/hProcess9"/>
    <dgm:cxn modelId="{F37D77CB-7EB6-4EB7-8DA7-43DB9901D2D7}" srcId="{E5143CD8-EC25-4557-A3C1-BA5CA1A74134}" destId="{878E4808-1B04-421C-8F84-4D2FBB79DE92}" srcOrd="3" destOrd="0" parTransId="{CB47F129-565B-423F-A736-724DC1E4FCDB}" sibTransId="{301E5ACB-D883-4F03-B406-8BC04BDFD2DB}"/>
    <dgm:cxn modelId="{4C36A3EC-4FDC-49D0-A155-3D6A4BF8AD68}" srcId="{E5143CD8-EC25-4557-A3C1-BA5CA1A74134}" destId="{F481C359-150C-4C37-B9C7-0CE17B96DBB9}" srcOrd="0" destOrd="0" parTransId="{2BDA49BE-655A-48D2-81CE-EEE96558E991}" sibTransId="{18F8FA6D-1B8D-4BEF-A907-E935D2CEBA82}"/>
    <dgm:cxn modelId="{B67F04D9-596F-44F0-B609-45B7CA54E0BF}" type="presOf" srcId="{878E4808-1B04-421C-8F84-4D2FBB79DE92}" destId="{42098112-4B73-4540-85C4-8B911B5D3092}" srcOrd="0" destOrd="0" presId="urn:microsoft.com/office/officeart/2005/8/layout/hProcess9"/>
    <dgm:cxn modelId="{28301750-9278-49A8-8C23-5AF10689E40E}" srcId="{E5143CD8-EC25-4557-A3C1-BA5CA1A74134}" destId="{7AFC9E47-C14F-450F-9C80-0C92F31ECD04}" srcOrd="1" destOrd="0" parTransId="{DDE9D030-7464-4833-B052-139A1FF924DE}" sibTransId="{FA425BDD-A0A4-4C66-95DF-32EFE96D1ED8}"/>
    <dgm:cxn modelId="{B2BF0B4D-1406-48CD-9B6C-B8CD69689162}" type="presOf" srcId="{F481C359-150C-4C37-B9C7-0CE17B96DBB9}" destId="{68E7533D-471F-49CA-86C3-11A7B5B8CA7E}" srcOrd="0" destOrd="0" presId="urn:microsoft.com/office/officeart/2005/8/layout/hProcess9"/>
    <dgm:cxn modelId="{C2572CD6-E4F5-48AA-8004-686805A7D0AE}" type="presOf" srcId="{7AFC9E47-C14F-450F-9C80-0C92F31ECD04}" destId="{E3B40DD8-1449-4876-8F63-E440DE59F987}" srcOrd="0" destOrd="0" presId="urn:microsoft.com/office/officeart/2005/8/layout/hProcess9"/>
    <dgm:cxn modelId="{C04D10F0-8A29-44AB-AE45-AFB6A82E3222}" type="presParOf" srcId="{8853012A-4552-4544-83B9-A604372DE775}" destId="{6EFBF684-2ABE-49CC-A909-60AE358B5F7B}" srcOrd="0" destOrd="0" presId="urn:microsoft.com/office/officeart/2005/8/layout/hProcess9"/>
    <dgm:cxn modelId="{020763B6-48EE-4AE1-B7FA-114407F675D3}" type="presParOf" srcId="{8853012A-4552-4544-83B9-A604372DE775}" destId="{F7D80CFD-FCCB-4F35-B254-3C1D10EE1607}" srcOrd="1" destOrd="0" presId="urn:microsoft.com/office/officeart/2005/8/layout/hProcess9"/>
    <dgm:cxn modelId="{21272DBE-0749-49DD-B0AD-AD173D1A7B8A}" type="presParOf" srcId="{F7D80CFD-FCCB-4F35-B254-3C1D10EE1607}" destId="{68E7533D-471F-49CA-86C3-11A7B5B8CA7E}" srcOrd="0" destOrd="0" presId="urn:microsoft.com/office/officeart/2005/8/layout/hProcess9"/>
    <dgm:cxn modelId="{F3543C7B-94D3-4766-815E-72CD62748D6A}" type="presParOf" srcId="{F7D80CFD-FCCB-4F35-B254-3C1D10EE1607}" destId="{F0CB21AE-9040-487F-A761-D8973C6A638F}" srcOrd="1" destOrd="0" presId="urn:microsoft.com/office/officeart/2005/8/layout/hProcess9"/>
    <dgm:cxn modelId="{FD3B3863-B898-46C4-BAE2-3B5DC961E3BC}" type="presParOf" srcId="{F7D80CFD-FCCB-4F35-B254-3C1D10EE1607}" destId="{E3B40DD8-1449-4876-8F63-E440DE59F987}" srcOrd="2" destOrd="0" presId="urn:microsoft.com/office/officeart/2005/8/layout/hProcess9"/>
    <dgm:cxn modelId="{9224E83D-25A8-4EA5-A515-B9606B7FCDC8}" type="presParOf" srcId="{F7D80CFD-FCCB-4F35-B254-3C1D10EE1607}" destId="{88EC4B4A-F38B-423B-B3C6-19E5183E59D7}" srcOrd="3" destOrd="0" presId="urn:microsoft.com/office/officeart/2005/8/layout/hProcess9"/>
    <dgm:cxn modelId="{E902FA9D-0C0D-4A55-846F-16D01886BCEE}" type="presParOf" srcId="{F7D80CFD-FCCB-4F35-B254-3C1D10EE1607}" destId="{E4EBE648-132C-4571-A6C9-C356C84EBDA7}" srcOrd="4" destOrd="0" presId="urn:microsoft.com/office/officeart/2005/8/layout/hProcess9"/>
    <dgm:cxn modelId="{4AECA0BC-5211-456B-B888-9DF9BF8FDCDB}" type="presParOf" srcId="{F7D80CFD-FCCB-4F35-B254-3C1D10EE1607}" destId="{B0FDD5C5-01D7-4328-AB9E-8B93A5FA4365}" srcOrd="5" destOrd="0" presId="urn:microsoft.com/office/officeart/2005/8/layout/hProcess9"/>
    <dgm:cxn modelId="{2C9EE262-4C08-4638-9348-FC1AABE8C55D}" type="presParOf" srcId="{F7D80CFD-FCCB-4F35-B254-3C1D10EE1607}" destId="{42098112-4B73-4540-85C4-8B911B5D3092}" srcOrd="6" destOrd="0" presId="urn:microsoft.com/office/officeart/2005/8/layout/hProcess9"/>
    <dgm:cxn modelId="{9D34AC3A-CF42-4406-8EAD-AB6F9700101F}" type="presParOf" srcId="{F7D80CFD-FCCB-4F35-B254-3C1D10EE1607}" destId="{5EFEFC5D-4297-4161-B9B3-672D4A4B714F}" srcOrd="7" destOrd="0" presId="urn:microsoft.com/office/officeart/2005/8/layout/hProcess9"/>
    <dgm:cxn modelId="{F220A35D-2D27-47D7-9483-B733C2C6BDF7}" type="presParOf" srcId="{F7D80CFD-FCCB-4F35-B254-3C1D10EE1607}" destId="{678E8FAC-C249-4570-8E09-68DFBB11D368}" srcOrd="8"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0E00FBF-9CFE-480F-BD88-81A0FFBF8484}" type="doc">
      <dgm:prSet loTypeId="urn:microsoft.com/office/officeart/2016/7/layout/VerticalDownArrowProcess" loCatId="process" qsTypeId="urn:microsoft.com/office/officeart/2005/8/quickstyle/simple4" qsCatId="simple" csTypeId="urn:microsoft.com/office/officeart/2005/8/colors/colorful2" csCatId="colorful"/>
      <dgm:spPr/>
      <dgm:t>
        <a:bodyPr/>
        <a:lstStyle/>
        <a:p>
          <a:endParaRPr lang="en-US"/>
        </a:p>
      </dgm:t>
    </dgm:pt>
    <dgm:pt modelId="{CE432B5D-EEBC-4194-A2C2-29E9514275DB}">
      <dgm:prSet/>
      <dgm:spPr/>
      <dgm:t>
        <a:bodyPr/>
        <a:lstStyle/>
        <a:p>
          <a:r>
            <a:rPr lang="en-US"/>
            <a:t>Decide</a:t>
          </a:r>
        </a:p>
      </dgm:t>
    </dgm:pt>
    <dgm:pt modelId="{6810BBDB-6631-4EC0-AE3A-B8DC5505D7F6}" type="parTrans" cxnId="{1CF799D4-2C49-4234-B538-0FEA5F4E54BB}">
      <dgm:prSet/>
      <dgm:spPr/>
      <dgm:t>
        <a:bodyPr/>
        <a:lstStyle/>
        <a:p>
          <a:endParaRPr lang="en-US"/>
        </a:p>
      </dgm:t>
    </dgm:pt>
    <dgm:pt modelId="{FF2726FF-BCE1-411E-92D0-537CCABABCBB}" type="sibTrans" cxnId="{1CF799D4-2C49-4234-B538-0FEA5F4E54BB}">
      <dgm:prSet/>
      <dgm:spPr/>
      <dgm:t>
        <a:bodyPr/>
        <a:lstStyle/>
        <a:p>
          <a:endParaRPr lang="en-US"/>
        </a:p>
      </dgm:t>
    </dgm:pt>
    <dgm:pt modelId="{EE8CC4C7-F4BD-442F-AF0A-2FC01E159D8D}">
      <dgm:prSet/>
      <dgm:spPr/>
      <dgm:t>
        <a:bodyPr/>
        <a:lstStyle/>
        <a:p>
          <a:r>
            <a:rPr lang="en-US"/>
            <a:t>Decide what you need to develop</a:t>
          </a:r>
        </a:p>
      </dgm:t>
    </dgm:pt>
    <dgm:pt modelId="{65D29FDF-EECC-4E71-A6FC-E740E4BB674D}" type="parTrans" cxnId="{082D17BC-DEC4-4A5C-A1E8-E9B3303ECA37}">
      <dgm:prSet/>
      <dgm:spPr/>
      <dgm:t>
        <a:bodyPr/>
        <a:lstStyle/>
        <a:p>
          <a:endParaRPr lang="en-US"/>
        </a:p>
      </dgm:t>
    </dgm:pt>
    <dgm:pt modelId="{FF3D2969-CA3F-4BE0-9E0D-B12E0C79C6B4}" type="sibTrans" cxnId="{082D17BC-DEC4-4A5C-A1E8-E9B3303ECA37}">
      <dgm:prSet/>
      <dgm:spPr/>
      <dgm:t>
        <a:bodyPr/>
        <a:lstStyle/>
        <a:p>
          <a:endParaRPr lang="en-US"/>
        </a:p>
      </dgm:t>
    </dgm:pt>
    <dgm:pt modelId="{46C9E4A4-AEEC-4592-B6E3-B31553D011B8}">
      <dgm:prSet/>
      <dgm:spPr/>
      <dgm:t>
        <a:bodyPr/>
        <a:lstStyle/>
        <a:p>
          <a:r>
            <a:rPr lang="en-US"/>
            <a:t>Subjective Information</a:t>
          </a:r>
        </a:p>
      </dgm:t>
    </dgm:pt>
    <dgm:pt modelId="{06FC180A-072A-4A1E-B3F7-7FB9E45E2CF2}" type="parTrans" cxnId="{59C4D4AD-B08F-4529-A4CB-B3FAE63A443E}">
      <dgm:prSet/>
      <dgm:spPr/>
      <dgm:t>
        <a:bodyPr/>
        <a:lstStyle/>
        <a:p>
          <a:endParaRPr lang="en-US"/>
        </a:p>
      </dgm:t>
    </dgm:pt>
    <dgm:pt modelId="{FF298B00-3648-4E6F-B2A7-11CC36E0E630}" type="sibTrans" cxnId="{59C4D4AD-B08F-4529-A4CB-B3FAE63A443E}">
      <dgm:prSet/>
      <dgm:spPr/>
      <dgm:t>
        <a:bodyPr/>
        <a:lstStyle/>
        <a:p>
          <a:endParaRPr lang="en-US"/>
        </a:p>
      </dgm:t>
    </dgm:pt>
    <dgm:pt modelId="{126C332A-B169-4306-9B5B-CE0ED5059370}">
      <dgm:prSet/>
      <dgm:spPr/>
      <dgm:t>
        <a:bodyPr/>
        <a:lstStyle/>
        <a:p>
          <a:r>
            <a:rPr lang="en-US"/>
            <a:t>Johari Window</a:t>
          </a:r>
        </a:p>
      </dgm:t>
    </dgm:pt>
    <dgm:pt modelId="{C344F9D7-E112-4926-8F57-3BDF82352921}" type="parTrans" cxnId="{4B0894E2-135B-4CDF-BF32-ADB787B42B1B}">
      <dgm:prSet/>
      <dgm:spPr/>
      <dgm:t>
        <a:bodyPr/>
        <a:lstStyle/>
        <a:p>
          <a:endParaRPr lang="en-US"/>
        </a:p>
      </dgm:t>
    </dgm:pt>
    <dgm:pt modelId="{B123E0BC-696A-46B0-90A5-1A02D20E6F43}" type="sibTrans" cxnId="{4B0894E2-135B-4CDF-BF32-ADB787B42B1B}">
      <dgm:prSet/>
      <dgm:spPr/>
      <dgm:t>
        <a:bodyPr/>
        <a:lstStyle/>
        <a:p>
          <a:endParaRPr lang="en-US"/>
        </a:p>
      </dgm:t>
    </dgm:pt>
    <dgm:pt modelId="{484C4C50-AB3A-4CDE-BCA2-AEEE27C5A321}">
      <dgm:prSet/>
      <dgm:spPr/>
      <dgm:t>
        <a:bodyPr/>
        <a:lstStyle/>
        <a:p>
          <a:r>
            <a:rPr lang="en-US"/>
            <a:t>Gathering Objective Information </a:t>
          </a:r>
        </a:p>
      </dgm:t>
    </dgm:pt>
    <dgm:pt modelId="{FDF352BE-449F-4B08-A20F-8E21E8BC85C9}" type="parTrans" cxnId="{FD20BBDD-DFF9-43E9-9091-F7F656BD5A25}">
      <dgm:prSet/>
      <dgm:spPr/>
      <dgm:t>
        <a:bodyPr/>
        <a:lstStyle/>
        <a:p>
          <a:endParaRPr lang="en-US"/>
        </a:p>
      </dgm:t>
    </dgm:pt>
    <dgm:pt modelId="{20927F6F-3B85-4409-8F55-6BCBF7FA29DA}" type="sibTrans" cxnId="{FD20BBDD-DFF9-43E9-9091-F7F656BD5A25}">
      <dgm:prSet/>
      <dgm:spPr/>
      <dgm:t>
        <a:bodyPr/>
        <a:lstStyle/>
        <a:p>
          <a:endParaRPr lang="en-US"/>
        </a:p>
      </dgm:t>
    </dgm:pt>
    <dgm:pt modelId="{669B102B-A2FE-4DF5-9E0E-92172D00A4D8}">
      <dgm:prSet/>
      <dgm:spPr/>
      <dgm:t>
        <a:bodyPr/>
        <a:lstStyle/>
        <a:p>
          <a:r>
            <a:rPr lang="en-US"/>
            <a:t>Decide</a:t>
          </a:r>
        </a:p>
      </dgm:t>
    </dgm:pt>
    <dgm:pt modelId="{61D31DCA-47EC-441D-A7FD-4D624BC11CA8}" type="parTrans" cxnId="{6448D6F1-A105-46D6-BB6D-92A88E724F92}">
      <dgm:prSet/>
      <dgm:spPr/>
      <dgm:t>
        <a:bodyPr/>
        <a:lstStyle/>
        <a:p>
          <a:endParaRPr lang="en-US"/>
        </a:p>
      </dgm:t>
    </dgm:pt>
    <dgm:pt modelId="{6F8713C7-B1E4-40DC-B8E0-96B4CE67E062}" type="sibTrans" cxnId="{6448D6F1-A105-46D6-BB6D-92A88E724F92}">
      <dgm:prSet/>
      <dgm:spPr/>
      <dgm:t>
        <a:bodyPr/>
        <a:lstStyle/>
        <a:p>
          <a:endParaRPr lang="en-US"/>
        </a:p>
      </dgm:t>
    </dgm:pt>
    <dgm:pt modelId="{2F696C5C-D5C0-4D02-8362-B552FA8C5F58}">
      <dgm:prSet/>
      <dgm:spPr/>
      <dgm:t>
        <a:bodyPr/>
        <a:lstStyle/>
        <a:p>
          <a:r>
            <a:rPr lang="en-US"/>
            <a:t>Decide how to develop these skills</a:t>
          </a:r>
        </a:p>
      </dgm:t>
    </dgm:pt>
    <dgm:pt modelId="{686E6D2B-BABB-4EAD-91A7-2E0ADECCCF1E}" type="parTrans" cxnId="{6A9F33D3-B86A-421E-9B77-D08026381497}">
      <dgm:prSet/>
      <dgm:spPr/>
      <dgm:t>
        <a:bodyPr/>
        <a:lstStyle/>
        <a:p>
          <a:endParaRPr lang="en-US"/>
        </a:p>
      </dgm:t>
    </dgm:pt>
    <dgm:pt modelId="{88FF1254-8FA7-4454-BE7D-1EF68AEFB18F}" type="sibTrans" cxnId="{6A9F33D3-B86A-421E-9B77-D08026381497}">
      <dgm:prSet/>
      <dgm:spPr/>
      <dgm:t>
        <a:bodyPr/>
        <a:lstStyle/>
        <a:p>
          <a:endParaRPr lang="en-US"/>
        </a:p>
      </dgm:t>
    </dgm:pt>
    <dgm:pt modelId="{23AB775D-2524-4FC4-A080-AEA77494C9E3}">
      <dgm:prSet/>
      <dgm:spPr/>
      <dgm:t>
        <a:bodyPr/>
        <a:lstStyle/>
        <a:p>
          <a:r>
            <a:rPr lang="en-US"/>
            <a:t>Model 1: The Kolb Learning Cycle</a:t>
          </a:r>
        </a:p>
      </dgm:t>
    </dgm:pt>
    <dgm:pt modelId="{CD1F43F9-7FED-407E-94F7-C82BA107880F}" type="parTrans" cxnId="{808EEF52-5D0F-43E1-867F-BAD210034418}">
      <dgm:prSet/>
      <dgm:spPr/>
      <dgm:t>
        <a:bodyPr/>
        <a:lstStyle/>
        <a:p>
          <a:endParaRPr lang="en-US"/>
        </a:p>
      </dgm:t>
    </dgm:pt>
    <dgm:pt modelId="{E9CBBC44-560A-4B30-9405-C13C050DCD12}" type="sibTrans" cxnId="{808EEF52-5D0F-43E1-867F-BAD210034418}">
      <dgm:prSet/>
      <dgm:spPr/>
      <dgm:t>
        <a:bodyPr/>
        <a:lstStyle/>
        <a:p>
          <a:endParaRPr lang="en-US"/>
        </a:p>
      </dgm:t>
    </dgm:pt>
    <dgm:pt modelId="{77E6C96B-742F-450A-9B19-37E7BA596232}" type="pres">
      <dgm:prSet presAssocID="{D0E00FBF-9CFE-480F-BD88-81A0FFBF8484}" presName="Name0" presStyleCnt="0">
        <dgm:presLayoutVars>
          <dgm:dir/>
          <dgm:animLvl val="lvl"/>
          <dgm:resizeHandles val="exact"/>
        </dgm:presLayoutVars>
      </dgm:prSet>
      <dgm:spPr/>
      <dgm:t>
        <a:bodyPr/>
        <a:lstStyle/>
        <a:p>
          <a:endParaRPr lang="en-US"/>
        </a:p>
      </dgm:t>
    </dgm:pt>
    <dgm:pt modelId="{A52B9DF3-48C2-4DC4-A922-8E4C381B2B1A}" type="pres">
      <dgm:prSet presAssocID="{669B102B-A2FE-4DF5-9E0E-92172D00A4D8}" presName="boxAndChildren" presStyleCnt="0"/>
      <dgm:spPr/>
    </dgm:pt>
    <dgm:pt modelId="{51A8A5DE-4112-4757-826F-17B8C13A95BD}" type="pres">
      <dgm:prSet presAssocID="{669B102B-A2FE-4DF5-9E0E-92172D00A4D8}" presName="parentTextBox" presStyleLbl="alignNode1" presStyleIdx="0" presStyleCnt="2"/>
      <dgm:spPr/>
      <dgm:t>
        <a:bodyPr/>
        <a:lstStyle/>
        <a:p>
          <a:endParaRPr lang="en-US"/>
        </a:p>
      </dgm:t>
    </dgm:pt>
    <dgm:pt modelId="{28EB9033-F5C7-4DB4-828A-26390A1B2B7E}" type="pres">
      <dgm:prSet presAssocID="{669B102B-A2FE-4DF5-9E0E-92172D00A4D8}" presName="descendantBox" presStyleLbl="bgAccFollowNode1" presStyleIdx="0" presStyleCnt="2"/>
      <dgm:spPr/>
      <dgm:t>
        <a:bodyPr/>
        <a:lstStyle/>
        <a:p>
          <a:endParaRPr lang="en-US"/>
        </a:p>
      </dgm:t>
    </dgm:pt>
    <dgm:pt modelId="{058C4DB2-EADE-4C18-A9EB-C9AF93D4F552}" type="pres">
      <dgm:prSet presAssocID="{FF2726FF-BCE1-411E-92D0-537CCABABCBB}" presName="sp" presStyleCnt="0"/>
      <dgm:spPr/>
    </dgm:pt>
    <dgm:pt modelId="{F0D230CB-C9E4-4BFE-B888-D80942B094B5}" type="pres">
      <dgm:prSet presAssocID="{CE432B5D-EEBC-4194-A2C2-29E9514275DB}" presName="arrowAndChildren" presStyleCnt="0"/>
      <dgm:spPr/>
    </dgm:pt>
    <dgm:pt modelId="{3E05DD2B-1A41-423F-BF86-6B037A5B56CD}" type="pres">
      <dgm:prSet presAssocID="{CE432B5D-EEBC-4194-A2C2-29E9514275DB}" presName="parentTextArrow" presStyleLbl="node1" presStyleIdx="0" presStyleCnt="0"/>
      <dgm:spPr/>
      <dgm:t>
        <a:bodyPr/>
        <a:lstStyle/>
        <a:p>
          <a:endParaRPr lang="en-US"/>
        </a:p>
      </dgm:t>
    </dgm:pt>
    <dgm:pt modelId="{EE64C1DF-14DF-4DCD-97D0-6A3D0E3E813B}" type="pres">
      <dgm:prSet presAssocID="{CE432B5D-EEBC-4194-A2C2-29E9514275DB}" presName="arrow" presStyleLbl="alignNode1" presStyleIdx="1" presStyleCnt="2"/>
      <dgm:spPr/>
      <dgm:t>
        <a:bodyPr/>
        <a:lstStyle/>
        <a:p>
          <a:endParaRPr lang="en-US"/>
        </a:p>
      </dgm:t>
    </dgm:pt>
    <dgm:pt modelId="{1F124F04-93C8-41F5-928F-B151D20380BE}" type="pres">
      <dgm:prSet presAssocID="{CE432B5D-EEBC-4194-A2C2-29E9514275DB}" presName="descendantArrow" presStyleLbl="bgAccFollowNode1" presStyleIdx="1" presStyleCnt="2"/>
      <dgm:spPr/>
      <dgm:t>
        <a:bodyPr/>
        <a:lstStyle/>
        <a:p>
          <a:endParaRPr lang="en-US"/>
        </a:p>
      </dgm:t>
    </dgm:pt>
  </dgm:ptLst>
  <dgm:cxnLst>
    <dgm:cxn modelId="{082D17BC-DEC4-4A5C-A1E8-E9B3303ECA37}" srcId="{CE432B5D-EEBC-4194-A2C2-29E9514275DB}" destId="{EE8CC4C7-F4BD-442F-AF0A-2FC01E159D8D}" srcOrd="0" destOrd="0" parTransId="{65D29FDF-EECC-4E71-A6FC-E740E4BB674D}" sibTransId="{FF3D2969-CA3F-4BE0-9E0D-B12E0C79C6B4}"/>
    <dgm:cxn modelId="{FE965435-FC48-4C83-BE0F-57861D8AF8A2}" type="presOf" srcId="{669B102B-A2FE-4DF5-9E0E-92172D00A4D8}" destId="{51A8A5DE-4112-4757-826F-17B8C13A95BD}" srcOrd="0" destOrd="0" presId="urn:microsoft.com/office/officeart/2016/7/layout/VerticalDownArrowProcess"/>
    <dgm:cxn modelId="{06CD1E15-4884-4EEA-883E-AD5104DC38E2}" type="presOf" srcId="{46C9E4A4-AEEC-4592-B6E3-B31553D011B8}" destId="{1F124F04-93C8-41F5-928F-B151D20380BE}" srcOrd="0" destOrd="1" presId="urn:microsoft.com/office/officeart/2016/7/layout/VerticalDownArrowProcess"/>
    <dgm:cxn modelId="{8C272DF1-EE03-4502-AF15-950F91D46C3B}" type="presOf" srcId="{2F696C5C-D5C0-4D02-8362-B552FA8C5F58}" destId="{28EB9033-F5C7-4DB4-828A-26390A1B2B7E}" srcOrd="0" destOrd="0" presId="urn:microsoft.com/office/officeart/2016/7/layout/VerticalDownArrowProcess"/>
    <dgm:cxn modelId="{D436E70C-F7BD-47E9-8B5A-8483B0F8907B}" type="presOf" srcId="{23AB775D-2524-4FC4-A080-AEA77494C9E3}" destId="{28EB9033-F5C7-4DB4-828A-26390A1B2B7E}" srcOrd="0" destOrd="1" presId="urn:microsoft.com/office/officeart/2016/7/layout/VerticalDownArrowProcess"/>
    <dgm:cxn modelId="{2FD84C0D-431E-447C-95B4-8D4B31F94244}" type="presOf" srcId="{CE432B5D-EEBC-4194-A2C2-29E9514275DB}" destId="{EE64C1DF-14DF-4DCD-97D0-6A3D0E3E813B}" srcOrd="1" destOrd="0" presId="urn:microsoft.com/office/officeart/2016/7/layout/VerticalDownArrowProcess"/>
    <dgm:cxn modelId="{4B0894E2-135B-4CDF-BF32-ADB787B42B1B}" srcId="{EE8CC4C7-F4BD-442F-AF0A-2FC01E159D8D}" destId="{126C332A-B169-4306-9B5B-CE0ED5059370}" srcOrd="1" destOrd="0" parTransId="{C344F9D7-E112-4926-8F57-3BDF82352921}" sibTransId="{B123E0BC-696A-46B0-90A5-1A02D20E6F43}"/>
    <dgm:cxn modelId="{808EEF52-5D0F-43E1-867F-BAD210034418}" srcId="{2F696C5C-D5C0-4D02-8362-B552FA8C5F58}" destId="{23AB775D-2524-4FC4-A080-AEA77494C9E3}" srcOrd="0" destOrd="0" parTransId="{CD1F43F9-7FED-407E-94F7-C82BA107880F}" sibTransId="{E9CBBC44-560A-4B30-9405-C13C050DCD12}"/>
    <dgm:cxn modelId="{708AA6FE-C7B2-447D-803B-5E919DBE22B4}" type="presOf" srcId="{484C4C50-AB3A-4CDE-BCA2-AEEE27C5A321}" destId="{1F124F04-93C8-41F5-928F-B151D20380BE}" srcOrd="0" destOrd="3" presId="urn:microsoft.com/office/officeart/2016/7/layout/VerticalDownArrowProcess"/>
    <dgm:cxn modelId="{FD20BBDD-DFF9-43E9-9091-F7F656BD5A25}" srcId="{EE8CC4C7-F4BD-442F-AF0A-2FC01E159D8D}" destId="{484C4C50-AB3A-4CDE-BCA2-AEEE27C5A321}" srcOrd="2" destOrd="0" parTransId="{FDF352BE-449F-4B08-A20F-8E21E8BC85C9}" sibTransId="{20927F6F-3B85-4409-8F55-6BCBF7FA29DA}"/>
    <dgm:cxn modelId="{49EC0D1E-23D6-4431-8811-A7BCAB1EA376}" type="presOf" srcId="{126C332A-B169-4306-9B5B-CE0ED5059370}" destId="{1F124F04-93C8-41F5-928F-B151D20380BE}" srcOrd="0" destOrd="2" presId="urn:microsoft.com/office/officeart/2016/7/layout/VerticalDownArrowProcess"/>
    <dgm:cxn modelId="{1CF799D4-2C49-4234-B538-0FEA5F4E54BB}" srcId="{D0E00FBF-9CFE-480F-BD88-81A0FFBF8484}" destId="{CE432B5D-EEBC-4194-A2C2-29E9514275DB}" srcOrd="0" destOrd="0" parTransId="{6810BBDB-6631-4EC0-AE3A-B8DC5505D7F6}" sibTransId="{FF2726FF-BCE1-411E-92D0-537CCABABCBB}"/>
    <dgm:cxn modelId="{5F3853A9-C3A4-4C98-A909-48E44EEB5053}" type="presOf" srcId="{D0E00FBF-9CFE-480F-BD88-81A0FFBF8484}" destId="{77E6C96B-742F-450A-9B19-37E7BA596232}" srcOrd="0" destOrd="0" presId="urn:microsoft.com/office/officeart/2016/7/layout/VerticalDownArrowProcess"/>
    <dgm:cxn modelId="{6A9F33D3-B86A-421E-9B77-D08026381497}" srcId="{669B102B-A2FE-4DF5-9E0E-92172D00A4D8}" destId="{2F696C5C-D5C0-4D02-8362-B552FA8C5F58}" srcOrd="0" destOrd="0" parTransId="{686E6D2B-BABB-4EAD-91A7-2E0ADECCCF1E}" sibTransId="{88FF1254-8FA7-4454-BE7D-1EF68AEFB18F}"/>
    <dgm:cxn modelId="{DF2B77C9-12CE-4ABF-84A2-3E1982411D05}" type="presOf" srcId="{EE8CC4C7-F4BD-442F-AF0A-2FC01E159D8D}" destId="{1F124F04-93C8-41F5-928F-B151D20380BE}" srcOrd="0" destOrd="0" presId="urn:microsoft.com/office/officeart/2016/7/layout/VerticalDownArrowProcess"/>
    <dgm:cxn modelId="{6448D6F1-A105-46D6-BB6D-92A88E724F92}" srcId="{D0E00FBF-9CFE-480F-BD88-81A0FFBF8484}" destId="{669B102B-A2FE-4DF5-9E0E-92172D00A4D8}" srcOrd="1" destOrd="0" parTransId="{61D31DCA-47EC-441D-A7FD-4D624BC11CA8}" sibTransId="{6F8713C7-B1E4-40DC-B8E0-96B4CE67E062}"/>
    <dgm:cxn modelId="{59C4D4AD-B08F-4529-A4CB-B3FAE63A443E}" srcId="{EE8CC4C7-F4BD-442F-AF0A-2FC01E159D8D}" destId="{46C9E4A4-AEEC-4592-B6E3-B31553D011B8}" srcOrd="0" destOrd="0" parTransId="{06FC180A-072A-4A1E-B3F7-7FB9E45E2CF2}" sibTransId="{FF298B00-3648-4E6F-B2A7-11CC36E0E630}"/>
    <dgm:cxn modelId="{C4CBDD4D-8FAE-4AFF-A24E-E4EDC20F0F48}" type="presOf" srcId="{CE432B5D-EEBC-4194-A2C2-29E9514275DB}" destId="{3E05DD2B-1A41-423F-BF86-6B037A5B56CD}" srcOrd="0" destOrd="0" presId="urn:microsoft.com/office/officeart/2016/7/layout/VerticalDownArrowProcess"/>
    <dgm:cxn modelId="{3258713A-C34B-48BA-A871-AD7499EEC523}" type="presParOf" srcId="{77E6C96B-742F-450A-9B19-37E7BA596232}" destId="{A52B9DF3-48C2-4DC4-A922-8E4C381B2B1A}" srcOrd="0" destOrd="0" presId="urn:microsoft.com/office/officeart/2016/7/layout/VerticalDownArrowProcess"/>
    <dgm:cxn modelId="{36EE0A1E-82F9-4571-9A05-F5ACFA44F56A}" type="presParOf" srcId="{A52B9DF3-48C2-4DC4-A922-8E4C381B2B1A}" destId="{51A8A5DE-4112-4757-826F-17B8C13A95BD}" srcOrd="0" destOrd="0" presId="urn:microsoft.com/office/officeart/2016/7/layout/VerticalDownArrowProcess"/>
    <dgm:cxn modelId="{58B23926-1226-4BE1-8B5D-B36D18EA1961}" type="presParOf" srcId="{A52B9DF3-48C2-4DC4-A922-8E4C381B2B1A}" destId="{28EB9033-F5C7-4DB4-828A-26390A1B2B7E}" srcOrd="1" destOrd="0" presId="urn:microsoft.com/office/officeart/2016/7/layout/VerticalDownArrowProcess"/>
    <dgm:cxn modelId="{57EC2442-F484-490A-981E-1A03D8C39EE9}" type="presParOf" srcId="{77E6C96B-742F-450A-9B19-37E7BA596232}" destId="{058C4DB2-EADE-4C18-A9EB-C9AF93D4F552}" srcOrd="1" destOrd="0" presId="urn:microsoft.com/office/officeart/2016/7/layout/VerticalDownArrowProcess"/>
    <dgm:cxn modelId="{095E721B-86FD-4650-860A-110467891113}" type="presParOf" srcId="{77E6C96B-742F-450A-9B19-37E7BA596232}" destId="{F0D230CB-C9E4-4BFE-B888-D80942B094B5}" srcOrd="2" destOrd="0" presId="urn:microsoft.com/office/officeart/2016/7/layout/VerticalDownArrowProcess"/>
    <dgm:cxn modelId="{12324571-7CE6-47C1-A2A6-C0A921B390E1}" type="presParOf" srcId="{F0D230CB-C9E4-4BFE-B888-D80942B094B5}" destId="{3E05DD2B-1A41-423F-BF86-6B037A5B56CD}" srcOrd="0" destOrd="0" presId="urn:microsoft.com/office/officeart/2016/7/layout/VerticalDownArrowProcess"/>
    <dgm:cxn modelId="{0468F7DB-2D41-479E-84EA-B4AB818F330F}" type="presParOf" srcId="{F0D230CB-C9E4-4BFE-B888-D80942B094B5}" destId="{EE64C1DF-14DF-4DCD-97D0-6A3D0E3E813B}" srcOrd="1" destOrd="0" presId="urn:microsoft.com/office/officeart/2016/7/layout/VerticalDownArrowProcess"/>
    <dgm:cxn modelId="{0F6717AB-B8F1-4FFB-B816-CA4BB3BBD09E}" type="presParOf" srcId="{F0D230CB-C9E4-4BFE-B888-D80942B094B5}" destId="{1F124F04-93C8-41F5-928F-B151D20380BE}" srcOrd="2" destOrd="0" presId="urn:microsoft.com/office/officeart/2016/7/layout/VerticalDownArrow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97829C-5D14-4413-898D-A7AFD91AFDA7}" type="doc">
      <dgm:prSet loTypeId="urn:microsoft.com/office/officeart/2005/8/layout/pList1" loCatId="list" qsTypeId="urn:microsoft.com/office/officeart/2005/8/quickstyle/simple1" qsCatId="simple" csTypeId="urn:microsoft.com/office/officeart/2005/8/colors/accent1_2" csCatId="accent1" phldr="1"/>
      <dgm:spPr/>
      <dgm:t>
        <a:bodyPr/>
        <a:lstStyle/>
        <a:p>
          <a:endParaRPr lang="en-US"/>
        </a:p>
      </dgm:t>
    </dgm:pt>
    <dgm:pt modelId="{30D4EB57-6F55-4285-A478-AD20EAEB6445}">
      <dgm:prSet phldrT="[Text]" custT="1"/>
      <dgm:spPr/>
      <dgm:t>
        <a:bodyPr/>
        <a:lstStyle/>
        <a:p>
          <a:r>
            <a:rPr lang="en-US" sz="1800"/>
            <a:t>Reputation</a:t>
          </a:r>
        </a:p>
        <a:p>
          <a:r>
            <a:rPr lang="en-US" sz="1800"/>
            <a:t>(values/ principles)</a:t>
          </a:r>
        </a:p>
      </dgm:t>
    </dgm:pt>
    <dgm:pt modelId="{F6F7D5C3-29C7-4948-BE48-F62904DB77B1}" type="parTrans" cxnId="{4F8FA9A8-8577-40BC-9677-292D0EC02A1B}">
      <dgm:prSet/>
      <dgm:spPr/>
      <dgm:t>
        <a:bodyPr/>
        <a:lstStyle/>
        <a:p>
          <a:endParaRPr lang="en-US"/>
        </a:p>
      </dgm:t>
    </dgm:pt>
    <dgm:pt modelId="{FEB95614-CC46-428B-8A1E-971A0D5AAEE1}" type="sibTrans" cxnId="{4F8FA9A8-8577-40BC-9677-292D0EC02A1B}">
      <dgm:prSet/>
      <dgm:spPr/>
      <dgm:t>
        <a:bodyPr/>
        <a:lstStyle/>
        <a:p>
          <a:endParaRPr lang="en-US"/>
        </a:p>
      </dgm:t>
    </dgm:pt>
    <dgm:pt modelId="{A48731B6-C8CE-4140-99F1-2E5B843B6269}">
      <dgm:prSet phldrT="[Text]" custT="1"/>
      <dgm:spPr/>
      <dgm:t>
        <a:bodyPr/>
        <a:lstStyle/>
        <a:p>
          <a:r>
            <a:rPr lang="en-US" sz="2000"/>
            <a:t>Networks</a:t>
          </a:r>
        </a:p>
      </dgm:t>
    </dgm:pt>
    <dgm:pt modelId="{BAD4BED2-AD36-48FA-967B-A668117838FA}" type="parTrans" cxnId="{C4372F62-C777-4D9D-BC6A-6EC124BB5F58}">
      <dgm:prSet/>
      <dgm:spPr/>
      <dgm:t>
        <a:bodyPr/>
        <a:lstStyle/>
        <a:p>
          <a:endParaRPr lang="en-US"/>
        </a:p>
      </dgm:t>
    </dgm:pt>
    <dgm:pt modelId="{8059D313-2046-4EBB-B055-5C24EF2884E0}" type="sibTrans" cxnId="{C4372F62-C777-4D9D-BC6A-6EC124BB5F58}">
      <dgm:prSet/>
      <dgm:spPr/>
      <dgm:t>
        <a:bodyPr/>
        <a:lstStyle/>
        <a:p>
          <a:endParaRPr lang="en-US"/>
        </a:p>
      </dgm:t>
    </dgm:pt>
    <dgm:pt modelId="{16906B51-49BD-4AD2-8096-4FE3FC8B0155}">
      <dgm:prSet phldrT="[Text]" custT="1"/>
      <dgm:spPr/>
      <dgm:t>
        <a:bodyPr/>
        <a:lstStyle/>
        <a:p>
          <a:r>
            <a:rPr lang="en-US" sz="2000"/>
            <a:t>Profile</a:t>
          </a:r>
        </a:p>
        <a:p>
          <a:r>
            <a:rPr lang="en-US" sz="2000"/>
            <a:t>Presence (web/ social media)</a:t>
          </a:r>
        </a:p>
      </dgm:t>
    </dgm:pt>
    <dgm:pt modelId="{650C967B-AF2F-4262-B597-DE150D85CC54}" type="parTrans" cxnId="{029F5FA5-0013-4A4F-9E4F-4AFFB149E99D}">
      <dgm:prSet/>
      <dgm:spPr/>
      <dgm:t>
        <a:bodyPr/>
        <a:lstStyle/>
        <a:p>
          <a:endParaRPr lang="en-US"/>
        </a:p>
      </dgm:t>
    </dgm:pt>
    <dgm:pt modelId="{2D0CAB3D-0358-4BE0-AEAB-47B466C44B9A}" type="sibTrans" cxnId="{029F5FA5-0013-4A4F-9E4F-4AFFB149E99D}">
      <dgm:prSet/>
      <dgm:spPr/>
      <dgm:t>
        <a:bodyPr/>
        <a:lstStyle/>
        <a:p>
          <a:endParaRPr lang="en-US"/>
        </a:p>
      </dgm:t>
    </dgm:pt>
    <dgm:pt modelId="{1ACDDEF2-9585-47B9-8808-AA3B64C1D1DF}">
      <dgm:prSet phldrT="[Text]" custT="1"/>
      <dgm:spPr/>
      <dgm:t>
        <a:bodyPr/>
        <a:lstStyle/>
        <a:p>
          <a:r>
            <a:rPr lang="en-US" sz="1800"/>
            <a:t>Authentic</a:t>
          </a:r>
        </a:p>
        <a:p>
          <a:r>
            <a:rPr lang="en-US" sz="1800"/>
            <a:t>Your unique selling point</a:t>
          </a:r>
          <a:endParaRPr lang="en-US" sz="1500"/>
        </a:p>
      </dgm:t>
    </dgm:pt>
    <dgm:pt modelId="{F81DDFFF-43EC-4004-B007-DAD6BE8C7FFC}" type="parTrans" cxnId="{ABFA6A36-4437-4615-B006-46FB4D93BE2A}">
      <dgm:prSet/>
      <dgm:spPr/>
      <dgm:t>
        <a:bodyPr/>
        <a:lstStyle/>
        <a:p>
          <a:endParaRPr lang="en-US"/>
        </a:p>
      </dgm:t>
    </dgm:pt>
    <dgm:pt modelId="{ACDE7280-AFF4-417E-A223-61AF58003960}" type="sibTrans" cxnId="{ABFA6A36-4437-4615-B006-46FB4D93BE2A}">
      <dgm:prSet/>
      <dgm:spPr/>
      <dgm:t>
        <a:bodyPr/>
        <a:lstStyle/>
        <a:p>
          <a:endParaRPr lang="en-US"/>
        </a:p>
      </dgm:t>
    </dgm:pt>
    <dgm:pt modelId="{DFDC45C6-AB7C-4FCE-99A0-83DA6E6A855D}" type="pres">
      <dgm:prSet presAssocID="{5097829C-5D14-4413-898D-A7AFD91AFDA7}" presName="Name0" presStyleCnt="0">
        <dgm:presLayoutVars>
          <dgm:dir/>
          <dgm:resizeHandles val="exact"/>
        </dgm:presLayoutVars>
      </dgm:prSet>
      <dgm:spPr/>
      <dgm:t>
        <a:bodyPr/>
        <a:lstStyle/>
        <a:p>
          <a:endParaRPr lang="en-US"/>
        </a:p>
      </dgm:t>
    </dgm:pt>
    <dgm:pt modelId="{9E862574-94CA-4EB4-9F26-DD5325636919}" type="pres">
      <dgm:prSet presAssocID="{30D4EB57-6F55-4285-A478-AD20EAEB6445}" presName="compNode" presStyleCnt="0"/>
      <dgm:spPr/>
    </dgm:pt>
    <dgm:pt modelId="{1D9B94A1-469D-4648-A288-AC215C6D4705}" type="pres">
      <dgm:prSet presAssocID="{30D4EB57-6F55-4285-A478-AD20EAEB6445}" presName="pictRect" presStyleLbl="node1" presStyleIdx="0" presStyleCnt="4" custLinFactNeighborX="-22564" custLinFactNeighborY="-9730"/>
      <dgm:spPr>
        <a:blipFill rotWithShape="1">
          <a:blip xmlns:r="http://schemas.openxmlformats.org/officeDocument/2006/relationships" r:embed="rId1"/>
          <a:stretch>
            <a:fillRect/>
          </a:stretch>
        </a:blipFill>
      </dgm:spPr>
    </dgm:pt>
    <dgm:pt modelId="{77F4D49A-955C-4397-8A40-05FCA9F1B57B}" type="pres">
      <dgm:prSet presAssocID="{30D4EB57-6F55-4285-A478-AD20EAEB6445}" presName="textRect" presStyleLbl="revTx" presStyleIdx="0" presStyleCnt="4" custLinFactNeighborX="-14645" custLinFactNeighborY="9387">
        <dgm:presLayoutVars>
          <dgm:bulletEnabled val="1"/>
        </dgm:presLayoutVars>
      </dgm:prSet>
      <dgm:spPr/>
      <dgm:t>
        <a:bodyPr/>
        <a:lstStyle/>
        <a:p>
          <a:endParaRPr lang="en-US"/>
        </a:p>
      </dgm:t>
    </dgm:pt>
    <dgm:pt modelId="{5E0202F8-3DCA-4CC1-B4BD-FA667DE6FD42}" type="pres">
      <dgm:prSet presAssocID="{FEB95614-CC46-428B-8A1E-971A0D5AAEE1}" presName="sibTrans" presStyleLbl="sibTrans2D1" presStyleIdx="0" presStyleCnt="0"/>
      <dgm:spPr/>
      <dgm:t>
        <a:bodyPr/>
        <a:lstStyle/>
        <a:p>
          <a:endParaRPr lang="en-US"/>
        </a:p>
      </dgm:t>
    </dgm:pt>
    <dgm:pt modelId="{6D8FE58D-3732-404F-981D-70963B460977}" type="pres">
      <dgm:prSet presAssocID="{A48731B6-C8CE-4140-99F1-2E5B843B6269}" presName="compNode" presStyleCnt="0"/>
      <dgm:spPr/>
    </dgm:pt>
    <dgm:pt modelId="{75BD0C93-6A7B-4516-886F-99BAF27543EE}" type="pres">
      <dgm:prSet presAssocID="{A48731B6-C8CE-4140-99F1-2E5B843B6269}" presName="pictRect" presStyleLbl="node1" presStyleIdx="1" presStyleCnt="4" custLinFactNeighborX="5419" custLinFactNeighborY="-72"/>
      <dgm:spPr>
        <a:blipFill rotWithShape="1">
          <a:blip xmlns:r="http://schemas.openxmlformats.org/officeDocument/2006/relationships" r:embed="rId2"/>
          <a:stretch>
            <a:fillRect/>
          </a:stretch>
        </a:blipFill>
      </dgm:spPr>
    </dgm:pt>
    <dgm:pt modelId="{ECBB999B-61F1-4202-B772-9464F6120437}" type="pres">
      <dgm:prSet presAssocID="{A48731B6-C8CE-4140-99F1-2E5B843B6269}" presName="textRect" presStyleLbl="revTx" presStyleIdx="1" presStyleCnt="4">
        <dgm:presLayoutVars>
          <dgm:bulletEnabled val="1"/>
        </dgm:presLayoutVars>
      </dgm:prSet>
      <dgm:spPr/>
      <dgm:t>
        <a:bodyPr/>
        <a:lstStyle/>
        <a:p>
          <a:endParaRPr lang="en-US"/>
        </a:p>
      </dgm:t>
    </dgm:pt>
    <dgm:pt modelId="{43D91C05-0B2D-472F-98BE-2D911BF7F633}" type="pres">
      <dgm:prSet presAssocID="{8059D313-2046-4EBB-B055-5C24EF2884E0}" presName="sibTrans" presStyleLbl="sibTrans2D1" presStyleIdx="0" presStyleCnt="0"/>
      <dgm:spPr/>
      <dgm:t>
        <a:bodyPr/>
        <a:lstStyle/>
        <a:p>
          <a:endParaRPr lang="en-US"/>
        </a:p>
      </dgm:t>
    </dgm:pt>
    <dgm:pt modelId="{B9FE88B6-AD8F-47FC-A9C0-317B75F0BD2D}" type="pres">
      <dgm:prSet presAssocID="{16906B51-49BD-4AD2-8096-4FE3FC8B0155}" presName="compNode" presStyleCnt="0"/>
      <dgm:spPr/>
    </dgm:pt>
    <dgm:pt modelId="{F54B920F-F045-4C78-A2C3-A7E57C1AFACD}" type="pres">
      <dgm:prSet presAssocID="{16906B51-49BD-4AD2-8096-4FE3FC8B0155}" presName="pictRect" presStyleLbl="node1" presStyleIdx="2" presStyleCnt="4" custLinFactNeighborX="22377" custLinFactNeighborY="-4947"/>
      <dgm:spPr>
        <a:blipFill rotWithShape="1">
          <a:blip xmlns:r="http://schemas.openxmlformats.org/officeDocument/2006/relationships" r:embed="rId3"/>
          <a:stretch>
            <a:fillRect/>
          </a:stretch>
        </a:blipFill>
      </dgm:spPr>
    </dgm:pt>
    <dgm:pt modelId="{9BB85E98-5BDD-4C90-BEB3-5EF46AB57A29}" type="pres">
      <dgm:prSet presAssocID="{16906B51-49BD-4AD2-8096-4FE3FC8B0155}" presName="textRect" presStyleLbl="revTx" presStyleIdx="2" presStyleCnt="4" custLinFactNeighborX="29154" custLinFactNeighborY="9387">
        <dgm:presLayoutVars>
          <dgm:bulletEnabled val="1"/>
        </dgm:presLayoutVars>
      </dgm:prSet>
      <dgm:spPr/>
      <dgm:t>
        <a:bodyPr/>
        <a:lstStyle/>
        <a:p>
          <a:endParaRPr lang="en-US"/>
        </a:p>
      </dgm:t>
    </dgm:pt>
    <dgm:pt modelId="{700F31DB-4BCF-4B4F-8879-51F3D0F8BF34}" type="pres">
      <dgm:prSet presAssocID="{2D0CAB3D-0358-4BE0-AEAB-47B466C44B9A}" presName="sibTrans" presStyleLbl="sibTrans2D1" presStyleIdx="0" presStyleCnt="0"/>
      <dgm:spPr/>
      <dgm:t>
        <a:bodyPr/>
        <a:lstStyle/>
        <a:p>
          <a:endParaRPr lang="en-US"/>
        </a:p>
      </dgm:t>
    </dgm:pt>
    <dgm:pt modelId="{25F84761-3B6D-4698-82B9-28CEA9CFC1EB}" type="pres">
      <dgm:prSet presAssocID="{1ACDDEF2-9585-47B9-8808-AA3B64C1D1DF}" presName="compNode" presStyleCnt="0"/>
      <dgm:spPr/>
    </dgm:pt>
    <dgm:pt modelId="{F0D76F73-9166-4234-AAC0-54BD58EB09D8}" type="pres">
      <dgm:prSet presAssocID="{1ACDDEF2-9585-47B9-8808-AA3B64C1D1DF}" presName="pictRect" presStyleLbl="node1" presStyleIdx="3" presStyleCnt="4" custScaleX="125324" custLinFactNeighborX="3295" custLinFactNeighborY="-5913"/>
      <dgm:spPr>
        <a:blipFill rotWithShape="1">
          <a:blip xmlns:r="http://schemas.openxmlformats.org/officeDocument/2006/relationships" r:embed="rId4"/>
          <a:stretch>
            <a:fillRect/>
          </a:stretch>
        </a:blipFill>
      </dgm:spPr>
    </dgm:pt>
    <dgm:pt modelId="{ADC3DD96-1FFA-482C-AF91-60EFC8485420}" type="pres">
      <dgm:prSet presAssocID="{1ACDDEF2-9585-47B9-8808-AA3B64C1D1DF}" presName="textRect" presStyleLbl="revTx" presStyleIdx="3" presStyleCnt="4" custScaleX="145113">
        <dgm:presLayoutVars>
          <dgm:bulletEnabled val="1"/>
        </dgm:presLayoutVars>
      </dgm:prSet>
      <dgm:spPr/>
      <dgm:t>
        <a:bodyPr/>
        <a:lstStyle/>
        <a:p>
          <a:endParaRPr lang="en-US"/>
        </a:p>
      </dgm:t>
    </dgm:pt>
  </dgm:ptLst>
  <dgm:cxnLst>
    <dgm:cxn modelId="{47067C43-FD4A-4716-B1A2-43CA7923DDB6}" type="presOf" srcId="{2D0CAB3D-0358-4BE0-AEAB-47B466C44B9A}" destId="{700F31DB-4BCF-4B4F-8879-51F3D0F8BF34}" srcOrd="0" destOrd="0" presId="urn:microsoft.com/office/officeart/2005/8/layout/pList1"/>
    <dgm:cxn modelId="{3076BAAD-B23C-4114-8E26-96BB125CB450}" type="presOf" srcId="{5097829C-5D14-4413-898D-A7AFD91AFDA7}" destId="{DFDC45C6-AB7C-4FCE-99A0-83DA6E6A855D}" srcOrd="0" destOrd="0" presId="urn:microsoft.com/office/officeart/2005/8/layout/pList1"/>
    <dgm:cxn modelId="{FA6E1DDD-6011-448F-9ED5-973CA331C9C2}" type="presOf" srcId="{30D4EB57-6F55-4285-A478-AD20EAEB6445}" destId="{77F4D49A-955C-4397-8A40-05FCA9F1B57B}" srcOrd="0" destOrd="0" presId="urn:microsoft.com/office/officeart/2005/8/layout/pList1"/>
    <dgm:cxn modelId="{503578AF-152E-47A3-95B0-4BCFBD14FBB1}" type="presOf" srcId="{8059D313-2046-4EBB-B055-5C24EF2884E0}" destId="{43D91C05-0B2D-472F-98BE-2D911BF7F633}" srcOrd="0" destOrd="0" presId="urn:microsoft.com/office/officeart/2005/8/layout/pList1"/>
    <dgm:cxn modelId="{95DDF301-8247-4AC8-BFB5-168B47D2C423}" type="presOf" srcId="{1ACDDEF2-9585-47B9-8808-AA3B64C1D1DF}" destId="{ADC3DD96-1FFA-482C-AF91-60EFC8485420}" srcOrd="0" destOrd="0" presId="urn:microsoft.com/office/officeart/2005/8/layout/pList1"/>
    <dgm:cxn modelId="{4F8FA9A8-8577-40BC-9677-292D0EC02A1B}" srcId="{5097829C-5D14-4413-898D-A7AFD91AFDA7}" destId="{30D4EB57-6F55-4285-A478-AD20EAEB6445}" srcOrd="0" destOrd="0" parTransId="{F6F7D5C3-29C7-4948-BE48-F62904DB77B1}" sibTransId="{FEB95614-CC46-428B-8A1E-971A0D5AAEE1}"/>
    <dgm:cxn modelId="{321C4A25-55CB-43B6-8A05-BD3B5FE73C99}" type="presOf" srcId="{16906B51-49BD-4AD2-8096-4FE3FC8B0155}" destId="{9BB85E98-5BDD-4C90-BEB3-5EF46AB57A29}" srcOrd="0" destOrd="0" presId="urn:microsoft.com/office/officeart/2005/8/layout/pList1"/>
    <dgm:cxn modelId="{C4372F62-C777-4D9D-BC6A-6EC124BB5F58}" srcId="{5097829C-5D14-4413-898D-A7AFD91AFDA7}" destId="{A48731B6-C8CE-4140-99F1-2E5B843B6269}" srcOrd="1" destOrd="0" parTransId="{BAD4BED2-AD36-48FA-967B-A668117838FA}" sibTransId="{8059D313-2046-4EBB-B055-5C24EF2884E0}"/>
    <dgm:cxn modelId="{ABFA6A36-4437-4615-B006-46FB4D93BE2A}" srcId="{5097829C-5D14-4413-898D-A7AFD91AFDA7}" destId="{1ACDDEF2-9585-47B9-8808-AA3B64C1D1DF}" srcOrd="3" destOrd="0" parTransId="{F81DDFFF-43EC-4004-B007-DAD6BE8C7FFC}" sibTransId="{ACDE7280-AFF4-417E-A223-61AF58003960}"/>
    <dgm:cxn modelId="{30ADA15C-7630-4F3B-8A07-65542C6890AE}" type="presOf" srcId="{FEB95614-CC46-428B-8A1E-971A0D5AAEE1}" destId="{5E0202F8-3DCA-4CC1-B4BD-FA667DE6FD42}" srcOrd="0" destOrd="0" presId="urn:microsoft.com/office/officeart/2005/8/layout/pList1"/>
    <dgm:cxn modelId="{029F5FA5-0013-4A4F-9E4F-4AFFB149E99D}" srcId="{5097829C-5D14-4413-898D-A7AFD91AFDA7}" destId="{16906B51-49BD-4AD2-8096-4FE3FC8B0155}" srcOrd="2" destOrd="0" parTransId="{650C967B-AF2F-4262-B597-DE150D85CC54}" sibTransId="{2D0CAB3D-0358-4BE0-AEAB-47B466C44B9A}"/>
    <dgm:cxn modelId="{402A4609-B1FC-428D-9DB4-A87F33742EA0}" type="presOf" srcId="{A48731B6-C8CE-4140-99F1-2E5B843B6269}" destId="{ECBB999B-61F1-4202-B772-9464F6120437}" srcOrd="0" destOrd="0" presId="urn:microsoft.com/office/officeart/2005/8/layout/pList1"/>
    <dgm:cxn modelId="{DE96A575-77CF-422F-A535-1535FDA139E0}" type="presParOf" srcId="{DFDC45C6-AB7C-4FCE-99A0-83DA6E6A855D}" destId="{9E862574-94CA-4EB4-9F26-DD5325636919}" srcOrd="0" destOrd="0" presId="urn:microsoft.com/office/officeart/2005/8/layout/pList1"/>
    <dgm:cxn modelId="{5EC80831-9E53-4389-84A1-EBAB27CF567E}" type="presParOf" srcId="{9E862574-94CA-4EB4-9F26-DD5325636919}" destId="{1D9B94A1-469D-4648-A288-AC215C6D4705}" srcOrd="0" destOrd="0" presId="urn:microsoft.com/office/officeart/2005/8/layout/pList1"/>
    <dgm:cxn modelId="{B27FA205-9583-43FA-A32A-07D57C19D436}" type="presParOf" srcId="{9E862574-94CA-4EB4-9F26-DD5325636919}" destId="{77F4D49A-955C-4397-8A40-05FCA9F1B57B}" srcOrd="1" destOrd="0" presId="urn:microsoft.com/office/officeart/2005/8/layout/pList1"/>
    <dgm:cxn modelId="{30A874BE-1EE1-4B0F-9D54-39F0185AC01B}" type="presParOf" srcId="{DFDC45C6-AB7C-4FCE-99A0-83DA6E6A855D}" destId="{5E0202F8-3DCA-4CC1-B4BD-FA667DE6FD42}" srcOrd="1" destOrd="0" presId="urn:microsoft.com/office/officeart/2005/8/layout/pList1"/>
    <dgm:cxn modelId="{CAD62F6B-640C-42FC-A0F5-28BF85DE4D55}" type="presParOf" srcId="{DFDC45C6-AB7C-4FCE-99A0-83DA6E6A855D}" destId="{6D8FE58D-3732-404F-981D-70963B460977}" srcOrd="2" destOrd="0" presId="urn:microsoft.com/office/officeart/2005/8/layout/pList1"/>
    <dgm:cxn modelId="{5E06023D-704F-4B31-B3CB-BB9A52223A14}" type="presParOf" srcId="{6D8FE58D-3732-404F-981D-70963B460977}" destId="{75BD0C93-6A7B-4516-886F-99BAF27543EE}" srcOrd="0" destOrd="0" presId="urn:microsoft.com/office/officeart/2005/8/layout/pList1"/>
    <dgm:cxn modelId="{4CF9EC61-5BAD-4873-8328-D6902D311156}" type="presParOf" srcId="{6D8FE58D-3732-404F-981D-70963B460977}" destId="{ECBB999B-61F1-4202-B772-9464F6120437}" srcOrd="1" destOrd="0" presId="urn:microsoft.com/office/officeart/2005/8/layout/pList1"/>
    <dgm:cxn modelId="{48EC76AB-9814-4A4D-91F6-DD175DD42144}" type="presParOf" srcId="{DFDC45C6-AB7C-4FCE-99A0-83DA6E6A855D}" destId="{43D91C05-0B2D-472F-98BE-2D911BF7F633}" srcOrd="3" destOrd="0" presId="urn:microsoft.com/office/officeart/2005/8/layout/pList1"/>
    <dgm:cxn modelId="{CFA45634-AEC2-48A4-B04B-2B9572EE7DA0}" type="presParOf" srcId="{DFDC45C6-AB7C-4FCE-99A0-83DA6E6A855D}" destId="{B9FE88B6-AD8F-47FC-A9C0-317B75F0BD2D}" srcOrd="4" destOrd="0" presId="urn:microsoft.com/office/officeart/2005/8/layout/pList1"/>
    <dgm:cxn modelId="{D4D944FD-E571-4829-A5A0-ABF9ABAE4B45}" type="presParOf" srcId="{B9FE88B6-AD8F-47FC-A9C0-317B75F0BD2D}" destId="{F54B920F-F045-4C78-A2C3-A7E57C1AFACD}" srcOrd="0" destOrd="0" presId="urn:microsoft.com/office/officeart/2005/8/layout/pList1"/>
    <dgm:cxn modelId="{4BB006D3-8DAD-4F03-AEFF-CF097062BCF1}" type="presParOf" srcId="{B9FE88B6-AD8F-47FC-A9C0-317B75F0BD2D}" destId="{9BB85E98-5BDD-4C90-BEB3-5EF46AB57A29}" srcOrd="1" destOrd="0" presId="urn:microsoft.com/office/officeart/2005/8/layout/pList1"/>
    <dgm:cxn modelId="{F0B8AD99-AEA4-487A-93F2-C8068C33664A}" type="presParOf" srcId="{DFDC45C6-AB7C-4FCE-99A0-83DA6E6A855D}" destId="{700F31DB-4BCF-4B4F-8879-51F3D0F8BF34}" srcOrd="5" destOrd="0" presId="urn:microsoft.com/office/officeart/2005/8/layout/pList1"/>
    <dgm:cxn modelId="{6AC37756-9CCB-4EB9-8122-1A5E1C763070}" type="presParOf" srcId="{DFDC45C6-AB7C-4FCE-99A0-83DA6E6A855D}" destId="{25F84761-3B6D-4698-82B9-28CEA9CFC1EB}" srcOrd="6" destOrd="0" presId="urn:microsoft.com/office/officeart/2005/8/layout/pList1"/>
    <dgm:cxn modelId="{9C02026F-D413-40FA-9A83-14DBC1C082C3}" type="presParOf" srcId="{25F84761-3B6D-4698-82B9-28CEA9CFC1EB}" destId="{F0D76F73-9166-4234-AAC0-54BD58EB09D8}" srcOrd="0" destOrd="0" presId="urn:microsoft.com/office/officeart/2005/8/layout/pList1"/>
    <dgm:cxn modelId="{276525EE-ADCA-4DEE-BF62-176575A0A48D}" type="presParOf" srcId="{25F84761-3B6D-4698-82B9-28CEA9CFC1EB}" destId="{ADC3DD96-1FFA-482C-AF91-60EFC8485420}"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606506-E344-40C0-A847-EC5C6142F991}">
      <dsp:nvSpPr>
        <dsp:cNvPr id="0" name=""/>
        <dsp:cNvSpPr/>
      </dsp:nvSpPr>
      <dsp:spPr>
        <a:xfrm>
          <a:off x="0" y="2190"/>
          <a:ext cx="4613672" cy="93473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43384A-3C31-4FA5-8917-408E6FD09F1A}">
      <dsp:nvSpPr>
        <dsp:cNvPr id="0" name=""/>
        <dsp:cNvSpPr/>
      </dsp:nvSpPr>
      <dsp:spPr>
        <a:xfrm>
          <a:off x="282756" y="212504"/>
          <a:ext cx="514102" cy="514102"/>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581709-BD14-4B34-AC93-60F4A5D6E112}">
      <dsp:nvSpPr>
        <dsp:cNvPr id="0" name=""/>
        <dsp:cNvSpPr/>
      </dsp:nvSpPr>
      <dsp:spPr>
        <a:xfrm>
          <a:off x="1079614" y="2190"/>
          <a:ext cx="3437662"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lvl="0" algn="l" defTabSz="622300">
            <a:lnSpc>
              <a:spcPct val="100000"/>
            </a:lnSpc>
            <a:spcBef>
              <a:spcPct val="0"/>
            </a:spcBef>
            <a:spcAft>
              <a:spcPct val="35000"/>
            </a:spcAft>
          </a:pPr>
          <a:r>
            <a:rPr lang="en-GB" sz="1400" b="1" kern="1200"/>
            <a:t>Crisis</a:t>
          </a:r>
          <a:r>
            <a:rPr lang="en-GB" sz="1400" kern="1200"/>
            <a:t> - constantly dealing with urgent &amp; important things - no time to do planning.</a:t>
          </a:r>
          <a:endParaRPr lang="en-US" sz="1400" kern="1200"/>
        </a:p>
      </dsp:txBody>
      <dsp:txXfrm>
        <a:off x="1079614" y="2190"/>
        <a:ext cx="3437662" cy="1109993"/>
      </dsp:txXfrm>
    </dsp:sp>
    <dsp:sp modelId="{706B5784-2EF7-410A-B938-5637C445551E}">
      <dsp:nvSpPr>
        <dsp:cNvPr id="0" name=""/>
        <dsp:cNvSpPr/>
      </dsp:nvSpPr>
      <dsp:spPr>
        <a:xfrm>
          <a:off x="0" y="1389682"/>
          <a:ext cx="4613672" cy="93473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A75EA57-2C4C-4CA9-BE8C-FA645767D6C6}">
      <dsp:nvSpPr>
        <dsp:cNvPr id="0" name=""/>
        <dsp:cNvSpPr/>
      </dsp:nvSpPr>
      <dsp:spPr>
        <a:xfrm>
          <a:off x="282756" y="1599996"/>
          <a:ext cx="514102" cy="514102"/>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B527FC5-1B84-4CF8-A428-9D1A299F5531}">
      <dsp:nvSpPr>
        <dsp:cNvPr id="0" name=""/>
        <dsp:cNvSpPr/>
      </dsp:nvSpPr>
      <dsp:spPr>
        <a:xfrm>
          <a:off x="1079614" y="1389682"/>
          <a:ext cx="3437662"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lvl="0" algn="l" defTabSz="622300">
            <a:lnSpc>
              <a:spcPct val="100000"/>
            </a:lnSpc>
            <a:spcBef>
              <a:spcPct val="0"/>
            </a:spcBef>
            <a:spcAft>
              <a:spcPct val="35000"/>
            </a:spcAft>
          </a:pPr>
          <a:r>
            <a:rPr lang="en-GB" sz="1400" b="1" kern="1200"/>
            <a:t>Unscheduled interruptions </a:t>
          </a:r>
          <a:r>
            <a:rPr lang="en-GB" sz="1400" kern="1200"/>
            <a:t>- paying attention to the urgent but not necessarily important, the urgent things will be done but not the important until a crisis happens</a:t>
          </a:r>
          <a:endParaRPr lang="en-US" sz="1400" kern="1200"/>
        </a:p>
      </dsp:txBody>
      <dsp:txXfrm>
        <a:off x="1079614" y="1389682"/>
        <a:ext cx="3437662" cy="1109993"/>
      </dsp:txXfrm>
    </dsp:sp>
    <dsp:sp modelId="{C9C8707D-1AEE-417D-A8E7-F66EE732E03F}">
      <dsp:nvSpPr>
        <dsp:cNvPr id="0" name=""/>
        <dsp:cNvSpPr/>
      </dsp:nvSpPr>
      <dsp:spPr>
        <a:xfrm>
          <a:off x="0" y="2777174"/>
          <a:ext cx="4613672" cy="93473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56BD4D-BA45-40B4-ABE3-F26F10D84FF4}">
      <dsp:nvSpPr>
        <dsp:cNvPr id="0" name=""/>
        <dsp:cNvSpPr/>
      </dsp:nvSpPr>
      <dsp:spPr>
        <a:xfrm>
          <a:off x="282756" y="2987488"/>
          <a:ext cx="514102" cy="514102"/>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78F3F39-AC39-4680-89DD-B6F98856162F}">
      <dsp:nvSpPr>
        <dsp:cNvPr id="0" name=""/>
        <dsp:cNvSpPr/>
      </dsp:nvSpPr>
      <dsp:spPr>
        <a:xfrm>
          <a:off x="1079614" y="2777174"/>
          <a:ext cx="3437662"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lvl="0" algn="l" defTabSz="622300">
            <a:lnSpc>
              <a:spcPct val="100000"/>
            </a:lnSpc>
            <a:spcBef>
              <a:spcPct val="0"/>
            </a:spcBef>
            <a:spcAft>
              <a:spcPct val="35000"/>
            </a:spcAft>
          </a:pPr>
          <a:r>
            <a:rPr lang="en-GB" sz="1400" b="1" kern="1200"/>
            <a:t>Escapes and routines </a:t>
          </a:r>
          <a:r>
            <a:rPr lang="en-GB" sz="1400" kern="1200"/>
            <a:t>- unimportant and non urgent activities </a:t>
          </a:r>
          <a:endParaRPr lang="en-US" sz="1400" kern="1200"/>
        </a:p>
      </dsp:txBody>
      <dsp:txXfrm>
        <a:off x="1079614" y="2777174"/>
        <a:ext cx="3437662" cy="1109993"/>
      </dsp:txXfrm>
    </dsp:sp>
    <dsp:sp modelId="{E4C7FD69-253D-441C-9307-C27AF816E063}">
      <dsp:nvSpPr>
        <dsp:cNvPr id="0" name=""/>
        <dsp:cNvSpPr/>
      </dsp:nvSpPr>
      <dsp:spPr>
        <a:xfrm>
          <a:off x="0" y="4164666"/>
          <a:ext cx="4613672" cy="93473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628112-0E58-467F-8CEC-C3D01DD9F918}">
      <dsp:nvSpPr>
        <dsp:cNvPr id="0" name=""/>
        <dsp:cNvSpPr/>
      </dsp:nvSpPr>
      <dsp:spPr>
        <a:xfrm>
          <a:off x="282756" y="4374980"/>
          <a:ext cx="514102" cy="514102"/>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13CC07B-0CB6-42AB-9344-6A2EA5EABEA6}">
      <dsp:nvSpPr>
        <dsp:cNvPr id="0" name=""/>
        <dsp:cNvSpPr/>
      </dsp:nvSpPr>
      <dsp:spPr>
        <a:xfrm>
          <a:off x="1079614" y="4164666"/>
          <a:ext cx="3437662" cy="11099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474" tIns="117474" rIns="117474" bIns="117474" numCol="1" spcCol="1270" anchor="ctr" anchorCtr="0">
          <a:noAutofit/>
        </a:bodyPr>
        <a:lstStyle/>
        <a:p>
          <a:pPr lvl="0" algn="l" defTabSz="622300">
            <a:lnSpc>
              <a:spcPct val="100000"/>
            </a:lnSpc>
            <a:spcBef>
              <a:spcPct val="0"/>
            </a:spcBef>
            <a:spcAft>
              <a:spcPct val="35000"/>
            </a:spcAft>
          </a:pPr>
          <a:r>
            <a:rPr lang="en-GB" sz="1400" b="1" kern="1200"/>
            <a:t>Planning </a:t>
          </a:r>
          <a:r>
            <a:rPr lang="en-GB" sz="1400" kern="1200"/>
            <a:t>– developing to do lists, prioritise, benefits: fewer crisis , calmer manner ,less time wastage.</a:t>
          </a:r>
          <a:endParaRPr lang="en-US" sz="1400" kern="1200"/>
        </a:p>
      </dsp:txBody>
      <dsp:txXfrm>
        <a:off x="1079614" y="4164666"/>
        <a:ext cx="3437662" cy="1109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EFBF684-2ABE-49CC-A909-60AE358B5F7B}">
      <dsp:nvSpPr>
        <dsp:cNvPr id="0" name=""/>
        <dsp:cNvSpPr/>
      </dsp:nvSpPr>
      <dsp:spPr>
        <a:xfrm>
          <a:off x="492476" y="0"/>
          <a:ext cx="5581401" cy="4809009"/>
        </a:xfrm>
        <a:prstGeom prst="rightArrow">
          <a:avLst/>
        </a:prstGeom>
        <a:solidFill>
          <a:schemeClr val="accent4">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68E7533D-471F-49CA-86C3-11A7B5B8CA7E}">
      <dsp:nvSpPr>
        <dsp:cNvPr id="0" name=""/>
        <dsp:cNvSpPr/>
      </dsp:nvSpPr>
      <dsp:spPr>
        <a:xfrm>
          <a:off x="2885" y="1442702"/>
          <a:ext cx="1261650" cy="1923603"/>
        </a:xfrm>
        <a:prstGeom prst="roundRect">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3000"/>
                <a:lumMod val="100000"/>
              </a:schemeClr>
            </a:gs>
            <a:gs pos="100000">
              <a:schemeClr val="accent4">
                <a:hueOff val="0"/>
                <a:satOff val="0"/>
                <a:lumOff val="0"/>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a:t>Collect the Right Information</a:t>
          </a:r>
        </a:p>
      </dsp:txBody>
      <dsp:txXfrm>
        <a:off x="64474" y="1504291"/>
        <a:ext cx="1138472" cy="1800425"/>
      </dsp:txXfrm>
    </dsp:sp>
    <dsp:sp modelId="{E3B40DD8-1449-4876-8F63-E440DE59F987}">
      <dsp:nvSpPr>
        <dsp:cNvPr id="0" name=""/>
        <dsp:cNvSpPr/>
      </dsp:nvSpPr>
      <dsp:spPr>
        <a:xfrm>
          <a:off x="1327618" y="1442702"/>
          <a:ext cx="1261650" cy="1923603"/>
        </a:xfrm>
        <a:prstGeom prst="roundRect">
          <a:avLst/>
        </a:prstGeom>
        <a:gradFill rotWithShape="0">
          <a:gsLst>
            <a:gs pos="0">
              <a:schemeClr val="accent4">
                <a:hueOff val="-496882"/>
                <a:satOff val="902"/>
                <a:lumOff val="-3235"/>
                <a:alphaOff val="0"/>
                <a:tint val="97000"/>
                <a:satMod val="100000"/>
                <a:lumMod val="102000"/>
              </a:schemeClr>
            </a:gs>
            <a:gs pos="50000">
              <a:schemeClr val="accent4">
                <a:hueOff val="-496882"/>
                <a:satOff val="902"/>
                <a:lumOff val="-3235"/>
                <a:alphaOff val="0"/>
                <a:shade val="100000"/>
                <a:satMod val="103000"/>
                <a:lumMod val="100000"/>
              </a:schemeClr>
            </a:gs>
            <a:gs pos="100000">
              <a:schemeClr val="accent4">
                <a:hueOff val="-496882"/>
                <a:satOff val="902"/>
                <a:lumOff val="-3235"/>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a:t>Numeracy Skills</a:t>
          </a:r>
        </a:p>
      </dsp:txBody>
      <dsp:txXfrm>
        <a:off x="1389207" y="1504291"/>
        <a:ext cx="1138472" cy="1800425"/>
      </dsp:txXfrm>
    </dsp:sp>
    <dsp:sp modelId="{E4EBE648-132C-4571-A6C9-C356C84EBDA7}">
      <dsp:nvSpPr>
        <dsp:cNvPr id="0" name=""/>
        <dsp:cNvSpPr/>
      </dsp:nvSpPr>
      <dsp:spPr>
        <a:xfrm>
          <a:off x="2652352" y="1442702"/>
          <a:ext cx="1261650" cy="1923603"/>
        </a:xfrm>
        <a:prstGeom prst="roundRect">
          <a:avLst/>
        </a:prstGeom>
        <a:gradFill rotWithShape="0">
          <a:gsLst>
            <a:gs pos="0">
              <a:schemeClr val="accent4">
                <a:hueOff val="-993763"/>
                <a:satOff val="1804"/>
                <a:lumOff val="-6471"/>
                <a:alphaOff val="0"/>
                <a:tint val="97000"/>
                <a:satMod val="100000"/>
                <a:lumMod val="102000"/>
              </a:schemeClr>
            </a:gs>
            <a:gs pos="50000">
              <a:schemeClr val="accent4">
                <a:hueOff val="-993763"/>
                <a:satOff val="1804"/>
                <a:lumOff val="-6471"/>
                <a:alphaOff val="0"/>
                <a:shade val="100000"/>
                <a:satMod val="103000"/>
                <a:lumMod val="100000"/>
              </a:schemeClr>
            </a:gs>
            <a:gs pos="100000">
              <a:schemeClr val="accent4">
                <a:hueOff val="-993763"/>
                <a:satOff val="1804"/>
                <a:lumOff val="-647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a:t>Strategic Thinking </a:t>
          </a:r>
        </a:p>
      </dsp:txBody>
      <dsp:txXfrm>
        <a:off x="2713941" y="1504291"/>
        <a:ext cx="1138472" cy="1800425"/>
      </dsp:txXfrm>
    </dsp:sp>
    <dsp:sp modelId="{42098112-4B73-4540-85C4-8B911B5D3092}">
      <dsp:nvSpPr>
        <dsp:cNvPr id="0" name=""/>
        <dsp:cNvSpPr/>
      </dsp:nvSpPr>
      <dsp:spPr>
        <a:xfrm>
          <a:off x="3977085" y="1442702"/>
          <a:ext cx="1261650" cy="1923603"/>
        </a:xfrm>
        <a:prstGeom prst="roundRect">
          <a:avLst/>
        </a:prstGeom>
        <a:gradFill rotWithShape="0">
          <a:gsLst>
            <a:gs pos="0">
              <a:schemeClr val="accent4">
                <a:hueOff val="-1490645"/>
                <a:satOff val="2705"/>
                <a:lumOff val="-9706"/>
                <a:alphaOff val="0"/>
                <a:tint val="97000"/>
                <a:satMod val="100000"/>
                <a:lumMod val="102000"/>
              </a:schemeClr>
            </a:gs>
            <a:gs pos="50000">
              <a:schemeClr val="accent4">
                <a:hueOff val="-1490645"/>
                <a:satOff val="2705"/>
                <a:lumOff val="-9706"/>
                <a:alphaOff val="0"/>
                <a:shade val="100000"/>
                <a:satMod val="103000"/>
                <a:lumMod val="100000"/>
              </a:schemeClr>
            </a:gs>
            <a:gs pos="100000">
              <a:schemeClr val="accent4">
                <a:hueOff val="-1490645"/>
                <a:satOff val="2705"/>
                <a:lumOff val="-9706"/>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a:t>Attention to Detail Skills</a:t>
          </a:r>
        </a:p>
      </dsp:txBody>
      <dsp:txXfrm>
        <a:off x="4038674" y="1504291"/>
        <a:ext cx="1138472" cy="1800425"/>
      </dsp:txXfrm>
    </dsp:sp>
    <dsp:sp modelId="{678E8FAC-C249-4570-8E09-68DFBB11D368}">
      <dsp:nvSpPr>
        <dsp:cNvPr id="0" name=""/>
        <dsp:cNvSpPr/>
      </dsp:nvSpPr>
      <dsp:spPr>
        <a:xfrm>
          <a:off x="5301818" y="1442702"/>
          <a:ext cx="1261650" cy="1923603"/>
        </a:xfrm>
        <a:prstGeom prst="roundRect">
          <a:avLst/>
        </a:prstGeom>
        <a:gradFill rotWithShape="0">
          <a:gsLst>
            <a:gs pos="0">
              <a:schemeClr val="accent4">
                <a:hueOff val="-1987526"/>
                <a:satOff val="3607"/>
                <a:lumOff val="-12941"/>
                <a:alphaOff val="0"/>
                <a:tint val="97000"/>
                <a:satMod val="100000"/>
                <a:lumMod val="102000"/>
              </a:schemeClr>
            </a:gs>
            <a:gs pos="50000">
              <a:schemeClr val="accent4">
                <a:hueOff val="-1987526"/>
                <a:satOff val="3607"/>
                <a:lumOff val="-12941"/>
                <a:alphaOff val="0"/>
                <a:shade val="100000"/>
                <a:satMod val="103000"/>
                <a:lumMod val="100000"/>
              </a:schemeClr>
            </a:gs>
            <a:gs pos="100000">
              <a:schemeClr val="accent4">
                <a:hueOff val="-1987526"/>
                <a:satOff val="3607"/>
                <a:lumOff val="-12941"/>
                <a:alphaOff val="0"/>
                <a:shade val="93000"/>
                <a:satMod val="110000"/>
                <a:lumMod val="99000"/>
              </a:schemeClr>
            </a:gs>
          </a:gsLst>
          <a:lin ang="5400000" scaled="0"/>
        </a:gradFill>
        <a:ln>
          <a:noFill/>
        </a:ln>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US" sz="1400" b="1" kern="1200"/>
            <a:t>Technical skills</a:t>
          </a:r>
        </a:p>
      </dsp:txBody>
      <dsp:txXfrm>
        <a:off x="5363407" y="1504291"/>
        <a:ext cx="1138472" cy="18004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A8A5DE-4112-4757-826F-17B8C13A95BD}">
      <dsp:nvSpPr>
        <dsp:cNvPr id="0" name=""/>
        <dsp:cNvSpPr/>
      </dsp:nvSpPr>
      <dsp:spPr>
        <a:xfrm>
          <a:off x="0" y="2974067"/>
          <a:ext cx="1051322" cy="1951310"/>
        </a:xfrm>
        <a:prstGeom prst="rect">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3000"/>
                <a:lumMod val="100000"/>
              </a:schemeClr>
            </a:gs>
            <a:gs pos="100000">
              <a:schemeClr val="accent2">
                <a:hueOff val="0"/>
                <a:satOff val="0"/>
                <a:lumOff val="0"/>
                <a:alphaOff val="0"/>
                <a:shade val="93000"/>
                <a:satMod val="110000"/>
                <a:lumMod val="99000"/>
              </a:schemeClr>
            </a:gs>
          </a:gsLst>
          <a:lin ang="5400000" scaled="0"/>
        </a:gradFill>
        <a:ln w="6350" cap="flat" cmpd="sng" algn="ctr">
          <a:solidFill>
            <a:schemeClr val="accent2">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4770" tIns="170688" rIns="74770" bIns="170688" numCol="1" spcCol="1270" anchor="ctr" anchorCtr="0">
          <a:noAutofit/>
        </a:bodyPr>
        <a:lstStyle/>
        <a:p>
          <a:pPr lvl="0" algn="ctr" defTabSz="1066800">
            <a:lnSpc>
              <a:spcPct val="90000"/>
            </a:lnSpc>
            <a:spcBef>
              <a:spcPct val="0"/>
            </a:spcBef>
            <a:spcAft>
              <a:spcPct val="35000"/>
            </a:spcAft>
          </a:pPr>
          <a:r>
            <a:rPr lang="en-US" sz="2400" kern="1200"/>
            <a:t>Decide</a:t>
          </a:r>
        </a:p>
      </dsp:txBody>
      <dsp:txXfrm>
        <a:off x="0" y="2974067"/>
        <a:ext cx="1051322" cy="1951310"/>
      </dsp:txXfrm>
    </dsp:sp>
    <dsp:sp modelId="{28EB9033-F5C7-4DB4-828A-26390A1B2B7E}">
      <dsp:nvSpPr>
        <dsp:cNvPr id="0" name=""/>
        <dsp:cNvSpPr/>
      </dsp:nvSpPr>
      <dsp:spPr>
        <a:xfrm>
          <a:off x="1051322" y="2974067"/>
          <a:ext cx="3153966" cy="1951310"/>
        </a:xfrm>
        <a:prstGeom prst="rect">
          <a:avLst/>
        </a:prstGeom>
        <a:solidFill>
          <a:schemeClr val="accent2">
            <a:tint val="40000"/>
            <a:alpha val="90000"/>
            <a:hueOff val="0"/>
            <a:satOff val="0"/>
            <a:lumOff val="0"/>
            <a:alphaOff val="0"/>
          </a:schemeClr>
        </a:solidFill>
        <a:ln w="6350" cap="flat"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3977" tIns="266700" rIns="63977" bIns="266700" numCol="1" spcCol="1270" anchor="t" anchorCtr="0">
          <a:noAutofit/>
        </a:bodyPr>
        <a:lstStyle/>
        <a:p>
          <a:pPr lvl="0" algn="l" defTabSz="933450">
            <a:lnSpc>
              <a:spcPct val="90000"/>
            </a:lnSpc>
            <a:spcBef>
              <a:spcPct val="0"/>
            </a:spcBef>
            <a:spcAft>
              <a:spcPct val="35000"/>
            </a:spcAft>
          </a:pPr>
          <a:r>
            <a:rPr lang="en-US" sz="2100" kern="1200"/>
            <a:t>Decide how to develop these skills</a:t>
          </a:r>
        </a:p>
        <a:p>
          <a:pPr marL="171450" lvl="1" indent="-171450" algn="l" defTabSz="711200">
            <a:lnSpc>
              <a:spcPct val="90000"/>
            </a:lnSpc>
            <a:spcBef>
              <a:spcPct val="0"/>
            </a:spcBef>
            <a:spcAft>
              <a:spcPct val="15000"/>
            </a:spcAft>
            <a:buChar char="••"/>
          </a:pPr>
          <a:r>
            <a:rPr lang="en-US" sz="1600" kern="1200"/>
            <a:t>Model 1: The Kolb Learning Cycle</a:t>
          </a:r>
        </a:p>
      </dsp:txBody>
      <dsp:txXfrm>
        <a:off x="1051322" y="2974067"/>
        <a:ext cx="3153966" cy="1951310"/>
      </dsp:txXfrm>
    </dsp:sp>
    <dsp:sp modelId="{EE64C1DF-14DF-4DCD-97D0-6A3D0E3E813B}">
      <dsp:nvSpPr>
        <dsp:cNvPr id="0" name=""/>
        <dsp:cNvSpPr/>
      </dsp:nvSpPr>
      <dsp:spPr>
        <a:xfrm rot="10800000">
          <a:off x="0" y="2221"/>
          <a:ext cx="1051322" cy="3001115"/>
        </a:xfrm>
        <a:prstGeom prst="upArrowCallout">
          <a:avLst>
            <a:gd name="adj1" fmla="val 5000"/>
            <a:gd name="adj2" fmla="val 10000"/>
            <a:gd name="adj3" fmla="val 15000"/>
            <a:gd name="adj4" fmla="val 64977"/>
          </a:avLst>
        </a:prstGeom>
        <a:gradFill rotWithShape="0">
          <a:gsLst>
            <a:gs pos="0">
              <a:schemeClr val="accent2">
                <a:hueOff val="-10351888"/>
                <a:satOff val="45859"/>
                <a:lumOff val="-16864"/>
                <a:alphaOff val="0"/>
                <a:tint val="97000"/>
                <a:satMod val="100000"/>
                <a:lumMod val="102000"/>
              </a:schemeClr>
            </a:gs>
            <a:gs pos="50000">
              <a:schemeClr val="accent2">
                <a:hueOff val="-10351888"/>
                <a:satOff val="45859"/>
                <a:lumOff val="-16864"/>
                <a:alphaOff val="0"/>
                <a:shade val="100000"/>
                <a:satMod val="103000"/>
                <a:lumMod val="100000"/>
              </a:schemeClr>
            </a:gs>
            <a:gs pos="100000">
              <a:schemeClr val="accent2">
                <a:hueOff val="-10351888"/>
                <a:satOff val="45859"/>
                <a:lumOff val="-16864"/>
                <a:alphaOff val="0"/>
                <a:shade val="93000"/>
                <a:satMod val="110000"/>
                <a:lumMod val="99000"/>
              </a:schemeClr>
            </a:gs>
          </a:gsLst>
          <a:lin ang="5400000" scaled="0"/>
        </a:gradFill>
        <a:ln w="6350" cap="flat" cmpd="sng" algn="ctr">
          <a:solidFill>
            <a:schemeClr val="accent2">
              <a:hueOff val="-10351888"/>
              <a:satOff val="45859"/>
              <a:lumOff val="-16864"/>
              <a:alphaOff val="0"/>
            </a:schemeClr>
          </a:solidFill>
          <a:prstDash val="solid"/>
        </a:ln>
        <a:effectLst/>
      </dsp:spPr>
      <dsp:style>
        <a:lnRef idx="1">
          <a:scrgbClr r="0" g="0" b="0"/>
        </a:lnRef>
        <a:fillRef idx="3">
          <a:scrgbClr r="0" g="0" b="0"/>
        </a:fillRef>
        <a:effectRef idx="2">
          <a:scrgbClr r="0" g="0" b="0"/>
        </a:effectRef>
        <a:fontRef idx="minor">
          <a:schemeClr val="lt1"/>
        </a:fontRef>
      </dsp:style>
      <dsp:txBody>
        <a:bodyPr spcFirstLastPara="0" vert="horz" wrap="square" lIns="74770" tIns="170688" rIns="74770" bIns="170688" numCol="1" spcCol="1270" anchor="ctr" anchorCtr="0">
          <a:noAutofit/>
        </a:bodyPr>
        <a:lstStyle/>
        <a:p>
          <a:pPr lvl="0" algn="ctr" defTabSz="1066800">
            <a:lnSpc>
              <a:spcPct val="90000"/>
            </a:lnSpc>
            <a:spcBef>
              <a:spcPct val="0"/>
            </a:spcBef>
            <a:spcAft>
              <a:spcPct val="35000"/>
            </a:spcAft>
          </a:pPr>
          <a:r>
            <a:rPr lang="en-US" sz="2400" kern="1200"/>
            <a:t>Decide</a:t>
          </a:r>
        </a:p>
      </dsp:txBody>
      <dsp:txXfrm rot="-10800000">
        <a:off x="0" y="2221"/>
        <a:ext cx="1051322" cy="1950724"/>
      </dsp:txXfrm>
    </dsp:sp>
    <dsp:sp modelId="{1F124F04-93C8-41F5-928F-B151D20380BE}">
      <dsp:nvSpPr>
        <dsp:cNvPr id="0" name=""/>
        <dsp:cNvSpPr/>
      </dsp:nvSpPr>
      <dsp:spPr>
        <a:xfrm>
          <a:off x="1051322" y="2221"/>
          <a:ext cx="3153966" cy="1950724"/>
        </a:xfrm>
        <a:prstGeom prst="rect">
          <a:avLst/>
        </a:prstGeom>
        <a:solidFill>
          <a:schemeClr val="accent2">
            <a:tint val="40000"/>
            <a:alpha val="90000"/>
            <a:hueOff val="-10945986"/>
            <a:satOff val="31321"/>
            <a:lumOff val="-2084"/>
            <a:alphaOff val="0"/>
          </a:schemeClr>
        </a:solidFill>
        <a:ln w="6350" cap="flat" cmpd="sng" algn="ctr">
          <a:solidFill>
            <a:schemeClr val="accent2">
              <a:tint val="40000"/>
              <a:alpha val="90000"/>
              <a:hueOff val="-10945986"/>
              <a:satOff val="31321"/>
              <a:lumOff val="-208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63977" tIns="266700" rIns="63977" bIns="266700" numCol="1" spcCol="1270" anchor="t" anchorCtr="0">
          <a:noAutofit/>
        </a:bodyPr>
        <a:lstStyle/>
        <a:p>
          <a:pPr lvl="0" algn="l" defTabSz="933450">
            <a:lnSpc>
              <a:spcPct val="90000"/>
            </a:lnSpc>
            <a:spcBef>
              <a:spcPct val="0"/>
            </a:spcBef>
            <a:spcAft>
              <a:spcPct val="35000"/>
            </a:spcAft>
          </a:pPr>
          <a:r>
            <a:rPr lang="en-US" sz="2100" kern="1200"/>
            <a:t>Decide what you need to develop</a:t>
          </a:r>
        </a:p>
        <a:p>
          <a:pPr marL="171450" lvl="1" indent="-171450" algn="l" defTabSz="711200">
            <a:lnSpc>
              <a:spcPct val="90000"/>
            </a:lnSpc>
            <a:spcBef>
              <a:spcPct val="0"/>
            </a:spcBef>
            <a:spcAft>
              <a:spcPct val="15000"/>
            </a:spcAft>
            <a:buChar char="••"/>
          </a:pPr>
          <a:r>
            <a:rPr lang="en-US" sz="1600" kern="1200"/>
            <a:t>Subjective Information</a:t>
          </a:r>
        </a:p>
        <a:p>
          <a:pPr marL="171450" lvl="1" indent="-171450" algn="l" defTabSz="711200">
            <a:lnSpc>
              <a:spcPct val="90000"/>
            </a:lnSpc>
            <a:spcBef>
              <a:spcPct val="0"/>
            </a:spcBef>
            <a:spcAft>
              <a:spcPct val="15000"/>
            </a:spcAft>
            <a:buChar char="••"/>
          </a:pPr>
          <a:r>
            <a:rPr lang="en-US" sz="1600" kern="1200"/>
            <a:t>Johari Window</a:t>
          </a:r>
        </a:p>
        <a:p>
          <a:pPr marL="171450" lvl="1" indent="-171450" algn="l" defTabSz="711200">
            <a:lnSpc>
              <a:spcPct val="90000"/>
            </a:lnSpc>
            <a:spcBef>
              <a:spcPct val="0"/>
            </a:spcBef>
            <a:spcAft>
              <a:spcPct val="15000"/>
            </a:spcAft>
            <a:buChar char="••"/>
          </a:pPr>
          <a:r>
            <a:rPr lang="en-US" sz="1600" kern="1200"/>
            <a:t>Gathering Objective Information </a:t>
          </a:r>
        </a:p>
      </dsp:txBody>
      <dsp:txXfrm>
        <a:off x="1051322" y="2221"/>
        <a:ext cx="3153966" cy="195072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9B94A1-469D-4648-A288-AC215C6D4705}">
      <dsp:nvSpPr>
        <dsp:cNvPr id="0" name=""/>
        <dsp:cNvSpPr/>
      </dsp:nvSpPr>
      <dsp:spPr>
        <a:xfrm>
          <a:off x="186984" y="0"/>
          <a:ext cx="2185199" cy="1505602"/>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7F4D49A-955C-4397-8A40-05FCA9F1B57B}">
      <dsp:nvSpPr>
        <dsp:cNvPr id="0" name=""/>
        <dsp:cNvSpPr/>
      </dsp:nvSpPr>
      <dsp:spPr>
        <a:xfrm>
          <a:off x="360030" y="1584176"/>
          <a:ext cx="2185199" cy="810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anchor="t" anchorCtr="0">
          <a:noAutofit/>
        </a:bodyPr>
        <a:lstStyle/>
        <a:p>
          <a:pPr lvl="0" algn="ctr" defTabSz="800100">
            <a:lnSpc>
              <a:spcPct val="90000"/>
            </a:lnSpc>
            <a:spcBef>
              <a:spcPct val="0"/>
            </a:spcBef>
            <a:spcAft>
              <a:spcPct val="35000"/>
            </a:spcAft>
          </a:pPr>
          <a:r>
            <a:rPr lang="en-US" sz="1800" kern="1200"/>
            <a:t>Reputation</a:t>
          </a:r>
        </a:p>
        <a:p>
          <a:pPr lvl="0" algn="ctr" defTabSz="800100">
            <a:lnSpc>
              <a:spcPct val="90000"/>
            </a:lnSpc>
            <a:spcBef>
              <a:spcPct val="0"/>
            </a:spcBef>
            <a:spcAft>
              <a:spcPct val="35000"/>
            </a:spcAft>
          </a:pPr>
          <a:r>
            <a:rPr lang="en-US" sz="1800" kern="1200"/>
            <a:t>(values/ principles)</a:t>
          </a:r>
        </a:p>
      </dsp:txBody>
      <dsp:txXfrm>
        <a:off x="360030" y="1584176"/>
        <a:ext cx="2185199" cy="810709"/>
      </dsp:txXfrm>
    </dsp:sp>
    <dsp:sp modelId="{75BD0C93-6A7B-4516-886F-99BAF27543EE}">
      <dsp:nvSpPr>
        <dsp:cNvPr id="0" name=""/>
        <dsp:cNvSpPr/>
      </dsp:nvSpPr>
      <dsp:spPr>
        <a:xfrm>
          <a:off x="3202280" y="1388"/>
          <a:ext cx="2185199" cy="1505602"/>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BB999B-61F1-4202-B772-9464F6120437}">
      <dsp:nvSpPr>
        <dsp:cNvPr id="0" name=""/>
        <dsp:cNvSpPr/>
      </dsp:nvSpPr>
      <dsp:spPr>
        <a:xfrm>
          <a:off x="3083864" y="1508074"/>
          <a:ext cx="2185199" cy="810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a:t>Networks</a:t>
          </a:r>
        </a:p>
      </dsp:txBody>
      <dsp:txXfrm>
        <a:off x="3083864" y="1508074"/>
        <a:ext cx="2185199" cy="810709"/>
      </dsp:txXfrm>
    </dsp:sp>
    <dsp:sp modelId="{F54B920F-F045-4C78-A2C3-A7E57C1AFACD}">
      <dsp:nvSpPr>
        <dsp:cNvPr id="0" name=""/>
        <dsp:cNvSpPr/>
      </dsp:nvSpPr>
      <dsp:spPr>
        <a:xfrm>
          <a:off x="5976657" y="0"/>
          <a:ext cx="2185199" cy="1505602"/>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BB85E98-5BDD-4C90-BEB3-5EF46AB57A29}">
      <dsp:nvSpPr>
        <dsp:cNvPr id="0" name=""/>
        <dsp:cNvSpPr/>
      </dsp:nvSpPr>
      <dsp:spPr>
        <a:xfrm>
          <a:off x="6124748" y="1584176"/>
          <a:ext cx="2185199" cy="810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2240" tIns="142240" rIns="142240" bIns="0" numCol="1" spcCol="1270" anchor="t" anchorCtr="0">
          <a:noAutofit/>
        </a:bodyPr>
        <a:lstStyle/>
        <a:p>
          <a:pPr lvl="0" algn="ctr" defTabSz="889000">
            <a:lnSpc>
              <a:spcPct val="90000"/>
            </a:lnSpc>
            <a:spcBef>
              <a:spcPct val="0"/>
            </a:spcBef>
            <a:spcAft>
              <a:spcPct val="35000"/>
            </a:spcAft>
          </a:pPr>
          <a:r>
            <a:rPr lang="en-US" sz="2000" kern="1200"/>
            <a:t>Profile</a:t>
          </a:r>
        </a:p>
        <a:p>
          <a:pPr lvl="0" algn="ctr" defTabSz="889000">
            <a:lnSpc>
              <a:spcPct val="90000"/>
            </a:lnSpc>
            <a:spcBef>
              <a:spcPct val="0"/>
            </a:spcBef>
            <a:spcAft>
              <a:spcPct val="35000"/>
            </a:spcAft>
          </a:pPr>
          <a:r>
            <a:rPr lang="en-US" sz="2000" kern="1200"/>
            <a:t>Presence (web/ social media)</a:t>
          </a:r>
        </a:p>
      </dsp:txBody>
      <dsp:txXfrm>
        <a:off x="6124748" y="1584176"/>
        <a:ext cx="2185199" cy="810709"/>
      </dsp:txXfrm>
    </dsp:sp>
    <dsp:sp modelId="{F0D76F73-9166-4234-AAC0-54BD58EB09D8}">
      <dsp:nvSpPr>
        <dsp:cNvPr id="0" name=""/>
        <dsp:cNvSpPr/>
      </dsp:nvSpPr>
      <dsp:spPr>
        <a:xfrm>
          <a:off x="2879176" y="2448277"/>
          <a:ext cx="2738579" cy="1505602"/>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DC3DD96-1FFA-482C-AF91-60EFC8485420}">
      <dsp:nvSpPr>
        <dsp:cNvPr id="0" name=""/>
        <dsp:cNvSpPr/>
      </dsp:nvSpPr>
      <dsp:spPr>
        <a:xfrm>
          <a:off x="2590959" y="4042906"/>
          <a:ext cx="3171008" cy="81070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016" tIns="128016" rIns="128016" bIns="0" numCol="1" spcCol="1270" anchor="t" anchorCtr="0">
          <a:noAutofit/>
        </a:bodyPr>
        <a:lstStyle/>
        <a:p>
          <a:pPr lvl="0" algn="ctr" defTabSz="800100">
            <a:lnSpc>
              <a:spcPct val="90000"/>
            </a:lnSpc>
            <a:spcBef>
              <a:spcPct val="0"/>
            </a:spcBef>
            <a:spcAft>
              <a:spcPct val="35000"/>
            </a:spcAft>
          </a:pPr>
          <a:r>
            <a:rPr lang="en-US" sz="1800" kern="1200"/>
            <a:t>Authentic</a:t>
          </a:r>
        </a:p>
        <a:p>
          <a:pPr lvl="0" algn="ctr" defTabSz="800100">
            <a:lnSpc>
              <a:spcPct val="90000"/>
            </a:lnSpc>
            <a:spcBef>
              <a:spcPct val="0"/>
            </a:spcBef>
            <a:spcAft>
              <a:spcPct val="35000"/>
            </a:spcAft>
          </a:pPr>
          <a:r>
            <a:rPr lang="en-US" sz="1800" kern="1200"/>
            <a:t>Your unique selling point</a:t>
          </a:r>
          <a:endParaRPr lang="en-US" sz="1500" kern="1200"/>
        </a:p>
      </dsp:txBody>
      <dsp:txXfrm>
        <a:off x="2590959" y="4042906"/>
        <a:ext cx="3171008" cy="81070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xmlns="">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3.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06/06/2019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D85685B-6E10-4906-ADAA-C0B6AC31A001}" type="datetimeFigureOut">
              <a:rPr lang="en-GB" smtClean="0"/>
              <a:t>06/06/2019</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22AF44-E44B-43C4-9D63-9AA242289F08}" type="slidenum">
              <a:rPr lang="en-GB" smtClean="0"/>
              <a:t>‹#›</a:t>
            </a:fld>
            <a:endParaRPr lang="en-GB"/>
          </a:p>
        </p:txBody>
      </p:sp>
    </p:spTree>
    <p:extLst>
      <p:ext uri="{BB962C8B-B14F-4D97-AF65-F5344CB8AC3E}">
        <p14:creationId xmlns:p14="http://schemas.microsoft.com/office/powerpoint/2010/main" val="2770757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1</a:t>
            </a:fld>
            <a:endParaRPr lang="en-GB"/>
          </a:p>
        </p:txBody>
      </p:sp>
    </p:spTree>
    <p:extLst>
      <p:ext uri="{BB962C8B-B14F-4D97-AF65-F5344CB8AC3E}">
        <p14:creationId xmlns:p14="http://schemas.microsoft.com/office/powerpoint/2010/main" val="34491992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Facilitator to discuss each of these – encouraging comments and views from the group.</a:t>
            </a:r>
          </a:p>
        </p:txBody>
      </p:sp>
      <p:sp>
        <p:nvSpPr>
          <p:cNvPr id="4" name="Slide Number Placeholder 3"/>
          <p:cNvSpPr>
            <a:spLocks noGrp="1"/>
          </p:cNvSpPr>
          <p:nvPr>
            <p:ph type="sldNum" sz="quarter" idx="10"/>
          </p:nvPr>
        </p:nvSpPr>
        <p:spPr/>
        <p:txBody>
          <a:bodyPr/>
          <a:lstStyle/>
          <a:p>
            <a:fld id="{A5DB3521-01FC-42D9-9AE2-A7A797DDD782}" type="slidenum">
              <a:rPr lang="en-GB" smtClean="0"/>
              <a:t>2</a:t>
            </a:fld>
            <a:endParaRPr lang="en-GB"/>
          </a:p>
        </p:txBody>
      </p:sp>
    </p:spTree>
    <p:extLst>
      <p:ext uri="{BB962C8B-B14F-4D97-AF65-F5344CB8AC3E}">
        <p14:creationId xmlns:p14="http://schemas.microsoft.com/office/powerpoint/2010/main" val="114562486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a:t>
            </a:fld>
            <a:endParaRPr lang="en-GB"/>
          </a:p>
        </p:txBody>
      </p:sp>
    </p:spTree>
    <p:extLst>
      <p:ext uri="{BB962C8B-B14F-4D97-AF65-F5344CB8AC3E}">
        <p14:creationId xmlns:p14="http://schemas.microsoft.com/office/powerpoint/2010/main" val="29642700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Use a general discussion to take feedback on how well student’s are managing their time – how good is their personal organisation.  What are the biggest challenges? 60 to 80% should typically be spent in Important but Not Urgent – it’s where you have planned your work and are working your plan!  You are in control. 15 to 20% is then available for Important &amp; Urgent – emerging issues, problems, conflict, crises that need sorting IMMEDIATELY.  You shouldn’t spend much time in the others at all, unless it is an absolute emergency requiring ‘all hands to the pump’ – no matter what your job.</a:t>
            </a:r>
          </a:p>
          <a:p>
            <a:endParaRPr lang="en-GB"/>
          </a:p>
          <a:p>
            <a:r>
              <a:rPr lang="en-GB"/>
              <a:t>In reality both students and mangers struggle with planning and time management. In 1989 Stephen Covey developed the “time management Matrix” a tool illustrating how individuals tended to go about managing their time using broad categories of importance and urgent.</a:t>
            </a:r>
          </a:p>
          <a:p>
            <a:r>
              <a:rPr lang="en-GB"/>
              <a:t>Urgent means – it requires immediate attention – act NOW</a:t>
            </a:r>
          </a:p>
          <a:p>
            <a:r>
              <a:rPr lang="en-GB"/>
              <a:t>Importance – to do with results and contributes to mission,</a:t>
            </a:r>
            <a:r>
              <a:rPr lang="en-GB" baseline="0"/>
              <a:t> goal priorities.</a:t>
            </a:r>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5</a:t>
            </a:fld>
            <a:endParaRPr lang="en-GB"/>
          </a:p>
        </p:txBody>
      </p:sp>
    </p:spTree>
    <p:extLst>
      <p:ext uri="{BB962C8B-B14F-4D97-AF65-F5344CB8AC3E}">
        <p14:creationId xmlns:p14="http://schemas.microsoft.com/office/powerpoint/2010/main" val="9589339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Crisis – individuals constantly dealing with urgent and important and you will not have time to do any planning.</a:t>
            </a:r>
            <a:r>
              <a:rPr lang="en-GB" baseline="0"/>
              <a:t> Life will seem on the edge and while thrill can excite some people over the long term it will burn the individual out</a:t>
            </a:r>
          </a:p>
          <a:p>
            <a:pPr marL="228600" indent="-228600">
              <a:buAutoNum type="arabicPeriod"/>
            </a:pPr>
            <a:r>
              <a:rPr lang="en-GB" baseline="0"/>
              <a:t>2. unscheduled – your are paying attention to the urgent but not necessarily important so </a:t>
            </a:r>
          </a:p>
          <a:p>
            <a:pPr marL="228600" indent="-228600">
              <a:buAutoNum type="arabicPeriod"/>
            </a:pPr>
            <a:r>
              <a:rPr lang="en-GB" baseline="0"/>
              <a:t>the urgent things will be done but not the important until a crisis happens. Interruptions (friends/ social media text messages/ snap chats) distractions are all unscheduled tasks that’s divert from important tasks.</a:t>
            </a:r>
          </a:p>
          <a:p>
            <a:pPr marL="228600" indent="-228600">
              <a:buAutoNum type="arabicPeriod"/>
            </a:pPr>
            <a:r>
              <a:rPr lang="en-GB" baseline="0"/>
              <a:t>Escapes and routine – unimportant and non urgent activities (vegetating, wasting time, watching something you tube/ </a:t>
            </a:r>
            <a:r>
              <a:rPr lang="en-GB" baseline="0" err="1"/>
              <a:t>tv</a:t>
            </a:r>
            <a:r>
              <a:rPr lang="en-GB" baseline="0"/>
              <a:t>, - can be big drains on time typically low energy not even seen as leisurely like sports or walking)  - not always relaxing.</a:t>
            </a:r>
          </a:p>
          <a:p>
            <a:pPr marL="228600" indent="-228600">
              <a:buAutoNum type="arabicPeriod"/>
            </a:pPr>
            <a:r>
              <a:rPr lang="en-GB" baseline="0"/>
              <a:t>Planning – developing to do lists, prioritise, benefits are fewer crisis since they are planned and not surprising and no need for unintentional escapes because life should be conducted in a calmer manner with less time wastage.</a:t>
            </a:r>
          </a:p>
          <a:p>
            <a:pPr marL="0" indent="0">
              <a:buNone/>
            </a:pPr>
            <a:endParaRPr lang="en-GB" baseline="0"/>
          </a:p>
          <a:p>
            <a:pPr marL="0" indent="0">
              <a:buNone/>
            </a:pPr>
            <a:r>
              <a:rPr lang="en-GB" baseline="0"/>
              <a:t>Covey is recommending that we start to balance things so that we spend time looking and planning for important activities: if they are well planned, then they should never become urgent.</a:t>
            </a:r>
          </a:p>
        </p:txBody>
      </p:sp>
      <p:sp>
        <p:nvSpPr>
          <p:cNvPr id="4" name="Slide Number Placeholder 3"/>
          <p:cNvSpPr>
            <a:spLocks noGrp="1"/>
          </p:cNvSpPr>
          <p:nvPr>
            <p:ph type="sldNum" sz="quarter" idx="10"/>
          </p:nvPr>
        </p:nvSpPr>
        <p:spPr/>
        <p:txBody>
          <a:bodyPr/>
          <a:lstStyle/>
          <a:p>
            <a:fld id="{A5DB3521-01FC-42D9-9AE2-A7A797DDD782}" type="slidenum">
              <a:rPr lang="en-GB" smtClean="0"/>
              <a:t>6</a:t>
            </a:fld>
            <a:endParaRPr lang="en-GB"/>
          </a:p>
        </p:txBody>
      </p:sp>
    </p:spTree>
    <p:extLst>
      <p:ext uri="{BB962C8B-B14F-4D97-AF65-F5344CB8AC3E}">
        <p14:creationId xmlns:p14="http://schemas.microsoft.com/office/powerpoint/2010/main" val="1038991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71BB1A7-D619-4DD5-87B7-E3C35B2104E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935E18F-DC0F-4CE9-811A-A04A6F4F3FAE}" type="slidenum">
              <a:rPr lang="en-US" altLang="en-US" smtClean="0"/>
              <a:pPr>
                <a:spcBef>
                  <a:spcPct val="0"/>
                </a:spcBef>
              </a:pPr>
              <a:t>7</a:t>
            </a:fld>
            <a:endParaRPr lang="en-US" altLang="en-US"/>
          </a:p>
        </p:txBody>
      </p:sp>
      <p:sp>
        <p:nvSpPr>
          <p:cNvPr id="37891" name="Rectangle 2">
            <a:extLst>
              <a:ext uri="{FF2B5EF4-FFF2-40B4-BE49-F238E27FC236}">
                <a16:creationId xmlns:a16="http://schemas.microsoft.com/office/drawing/2014/main" id="{D48C1BB0-2133-4731-88F7-64D2E63AA308}"/>
              </a:ext>
            </a:extLst>
          </p:cNvPr>
          <p:cNvSpPr>
            <a:spLocks noGrp="1" noRot="1" noChangeAspect="1" noChangeArrowheads="1" noTextEdit="1"/>
          </p:cNvSpPr>
          <p:nvPr>
            <p:ph type="sldImg"/>
          </p:nvPr>
        </p:nvSpPr>
        <p:spPr>
          <a:xfrm>
            <a:off x="2635250" y="738188"/>
            <a:ext cx="1397000" cy="1049337"/>
          </a:xfrm>
          <a:ln/>
        </p:spPr>
      </p:sp>
      <p:sp>
        <p:nvSpPr>
          <p:cNvPr id="37892" name="Rectangle 3">
            <a:extLst>
              <a:ext uri="{FF2B5EF4-FFF2-40B4-BE49-F238E27FC236}">
                <a16:creationId xmlns:a16="http://schemas.microsoft.com/office/drawing/2014/main" id="{E42EA9D0-628E-4CF2-A223-BF4A4F611544}"/>
              </a:ext>
            </a:extLst>
          </p:cNvPr>
          <p:cNvSpPr>
            <a:spLocks noGrp="1" noChangeArrowheads="1"/>
          </p:cNvSpPr>
          <p:nvPr>
            <p:ph type="body" idx="1"/>
          </p:nvPr>
        </p:nvSpPr>
        <p:spPr>
          <a:xfrm>
            <a:off x="889000" y="2032000"/>
            <a:ext cx="4891088" cy="70707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IE" altLang="en-US" sz="1000">
                <a:latin typeface="Arial" panose="020B0604020202020204" pitchFamily="34" charset="0"/>
                <a:cs typeface="Arial" panose="020B0604020202020204" pitchFamily="34" charset="0"/>
              </a:rPr>
              <a:t>Scheduling strategies:</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Timetables</a:t>
            </a:r>
            <a:r>
              <a:rPr lang="en-IE" altLang="en-US" sz="1000">
                <a:latin typeface="Arial" panose="020B0604020202020204" pitchFamily="34" charset="0"/>
                <a:cs typeface="Arial" panose="020B0604020202020204" pitchFamily="34" charset="0"/>
              </a:rPr>
              <a:t> – in general, students seem to find timetables not useful, perhaps because they are not flexible enough or can be used to procrastinate technique but for some they are useful, particularly early in a term when you may be trying to get a handle on your time.</a:t>
            </a:r>
          </a:p>
          <a:p>
            <a:pPr eaLnBrk="1" hangingPunct="1">
              <a:buFontTx/>
              <a:buChar char="•"/>
            </a:pPr>
            <a:r>
              <a:rPr lang="en-IE" altLang="en-US" sz="1000" b="1">
                <a:latin typeface="Arial" panose="020B0604020202020204" pitchFamily="34" charset="0"/>
                <a:cs typeface="Arial" panose="020B0604020202020204" pitchFamily="34" charset="0"/>
              </a:rPr>
              <a:t>To do lists</a:t>
            </a:r>
            <a:r>
              <a:rPr lang="en-IE" altLang="en-US" sz="1000">
                <a:latin typeface="Arial" panose="020B0604020202020204" pitchFamily="34" charset="0"/>
                <a:cs typeface="Arial" panose="020B0604020202020204" pitchFamily="34" charset="0"/>
              </a:rPr>
              <a:t> – can be daily or weekly.</a:t>
            </a:r>
          </a:p>
          <a:p>
            <a:pPr eaLnBrk="1" hangingPunct="1"/>
            <a:r>
              <a:rPr lang="en-IE" altLang="en-US" sz="1000">
                <a:latin typeface="Arial" panose="020B0604020202020204" pitchFamily="34" charset="0"/>
                <a:cs typeface="Arial" panose="020B0604020202020204" pitchFamily="34" charset="0"/>
              </a:rPr>
              <a:t>Take your list of detailed study goals and write them either on list or timetable (benefit of weekly list is it combines these steps). If using a list instead of a timetable, next to task or goal state day and time you hope to accomplish it. Be flexible, may only list day/time for those goals you tend to put off.</a:t>
            </a:r>
          </a:p>
          <a:p>
            <a:pPr eaLnBrk="1" hangingPunct="1">
              <a:buFontTx/>
              <a:buChar char="•"/>
            </a:pPr>
            <a:r>
              <a:rPr lang="en-IE" altLang="en-US" sz="1000" b="1">
                <a:latin typeface="Arial" panose="020B0604020202020204" pitchFamily="34" charset="0"/>
                <a:cs typeface="Arial" panose="020B0604020202020204" pitchFamily="34" charset="0"/>
              </a:rPr>
              <a:t>Have some sort of prioritising system</a:t>
            </a:r>
            <a:r>
              <a:rPr lang="en-IE" altLang="en-US" sz="1000">
                <a:latin typeface="Arial" panose="020B0604020202020204" pitchFamily="34" charset="0"/>
                <a:cs typeface="Arial" panose="020B0604020202020204" pitchFamily="34" charset="0"/>
              </a:rPr>
              <a:t>, e.g. * or 1,2,3 or </a:t>
            </a:r>
            <a:r>
              <a:rPr lang="en-IE" altLang="en-US" sz="1000" err="1">
                <a:latin typeface="Arial" panose="020B0604020202020204" pitchFamily="34" charset="0"/>
                <a:cs typeface="Arial" panose="020B0604020202020204" pitchFamily="34" charset="0"/>
              </a:rPr>
              <a:t>a,b,c</a:t>
            </a:r>
            <a:r>
              <a:rPr lang="en-IE" altLang="en-US" sz="1000">
                <a:latin typeface="Arial" panose="020B0604020202020204" pitchFamily="34" charset="0"/>
                <a:cs typeface="Arial" panose="020B0604020202020204" pitchFamily="34" charset="0"/>
              </a:rPr>
              <a:t>.  Again some students may only need to list their priorities, knowing that they usually get the others done.  If you prioritise then can usually be sure that those items will be done in a week.  For example, when considering whether to watch TV or study, student can look at list and maybe say “I’ll just do one priority then watch TV.”</a:t>
            </a:r>
          </a:p>
          <a:p>
            <a:pPr eaLnBrk="1" hangingPunct="1"/>
            <a:r>
              <a:rPr lang="en-IE" altLang="en-US" sz="1000">
                <a:latin typeface="Arial" panose="020B0604020202020204" pitchFamily="34" charset="0"/>
                <a:cs typeface="Arial" panose="020B0604020202020204" pitchFamily="34" charset="0"/>
              </a:rPr>
              <a:t>Remember to consider the purpose of the task when scheduling time.  If it’s working on an essay or project they will probably need a block of time whereas if it’s reviewing then the half hour between a class might be a better time.</a:t>
            </a:r>
          </a:p>
          <a:p>
            <a:pPr eaLnBrk="1" hangingPunct="1"/>
            <a:r>
              <a:rPr lang="en-IE" altLang="en-US" sz="1000">
                <a:latin typeface="Arial" panose="020B0604020202020204" pitchFamily="34" charset="0"/>
                <a:cs typeface="Arial" panose="020B0604020202020204" pitchFamily="34" charset="0"/>
              </a:rPr>
              <a:t>Cross things off as they are accomplished.</a:t>
            </a:r>
          </a:p>
          <a:p>
            <a:pPr eaLnBrk="1" hangingPunct="1">
              <a:buFontTx/>
              <a:buChar char="•"/>
            </a:pPr>
            <a:r>
              <a:rPr lang="en-IE" altLang="en-US" sz="1000" b="1">
                <a:latin typeface="Arial" panose="020B0604020202020204" pitchFamily="34" charset="0"/>
                <a:cs typeface="Arial" panose="020B0604020202020204" pitchFamily="34" charset="0"/>
              </a:rPr>
              <a:t>Practice monitoring and evaluating</a:t>
            </a:r>
            <a:r>
              <a:rPr lang="en-IE" altLang="en-US" sz="1000">
                <a:latin typeface="Arial" panose="020B0604020202020204" pitchFamily="34" charset="0"/>
                <a:cs typeface="Arial" panose="020B0604020202020204" pitchFamily="34" charset="0"/>
              </a:rPr>
              <a:t> – review what has been accomplished at the end of a day and decide if schedule or strategy needs to be changed.  </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b="1">
                <a:latin typeface="Arial" panose="020B0604020202020204" pitchFamily="34" charset="0"/>
                <a:cs typeface="Arial" panose="020B0604020202020204" pitchFamily="34" charset="0"/>
              </a:rPr>
              <a:t>If necessary, allot times for relaxation</a:t>
            </a:r>
            <a:r>
              <a:rPr lang="en-IE" altLang="en-US" sz="1000">
                <a:latin typeface="Arial" panose="020B0604020202020204" pitchFamily="34" charset="0"/>
                <a:cs typeface="Arial" panose="020B0604020202020204" pitchFamily="34" charset="0"/>
              </a:rPr>
              <a:t>.</a:t>
            </a:r>
          </a:p>
          <a:p>
            <a:pPr eaLnBrk="1" hangingPunct="1"/>
            <a:r>
              <a:rPr lang="en-IE" altLang="en-US" sz="1000">
                <a:latin typeface="Arial" panose="020B0604020202020204" pitchFamily="34" charset="0"/>
                <a:cs typeface="Times New Roman" panose="02020603050405020304" pitchFamily="18" charset="0"/>
              </a:rPr>
              <a:t> </a:t>
            </a:r>
            <a:r>
              <a:rPr lang="en-IE" altLang="en-US" sz="1000">
                <a:latin typeface="Arial" panose="020B0604020202020204" pitchFamily="34" charset="0"/>
                <a:cs typeface="Arial" panose="020B0604020202020204" pitchFamily="34" charset="0"/>
              </a:rPr>
              <a:t>Some students may need a lot of structure, others work fine with mental plans.  </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It’s a good idea to </a:t>
            </a:r>
            <a:r>
              <a:rPr lang="en-IE" altLang="en-US" sz="1000" b="1">
                <a:latin typeface="Arial" panose="020B0604020202020204" pitchFamily="34" charset="0"/>
                <a:cs typeface="Arial" panose="020B0604020202020204" pitchFamily="34" charset="0"/>
              </a:rPr>
              <a:t>build in rewards</a:t>
            </a:r>
            <a:r>
              <a:rPr lang="en-IE" altLang="en-US" sz="1000">
                <a:latin typeface="Arial" panose="020B0604020202020204" pitchFamily="34" charset="0"/>
                <a:cs typeface="Arial" panose="020B0604020202020204" pitchFamily="34" charset="0"/>
              </a:rPr>
              <a:t>, especially for goals or tasks that they tend to put off regularly.  </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Remember to use </a:t>
            </a:r>
            <a:r>
              <a:rPr lang="en-IE" altLang="en-US" sz="1000" b="1">
                <a:latin typeface="Arial" panose="020B0604020202020204" pitchFamily="34" charset="0"/>
                <a:cs typeface="Arial" panose="020B0604020202020204" pitchFamily="34" charset="0"/>
              </a:rPr>
              <a:t>small blocks of time</a:t>
            </a:r>
            <a:r>
              <a:rPr lang="en-IE" altLang="en-US" sz="1000">
                <a:latin typeface="Arial" panose="020B0604020202020204" pitchFamily="34" charset="0"/>
                <a:cs typeface="Arial" panose="020B0604020202020204" pitchFamily="34" charset="0"/>
              </a:rPr>
              <a:t> (5-10 minutes) for review or summary work (give an example relevant to discipline).</a:t>
            </a:r>
          </a:p>
          <a:p>
            <a:pPr eaLnBrk="1" hangingPunct="1"/>
            <a:r>
              <a:rPr lang="en-IE" altLang="en-US" sz="1000" b="1">
                <a:latin typeface="Arial" panose="020B0604020202020204" pitchFamily="34" charset="0"/>
                <a:cs typeface="Arial" panose="020B0604020202020204" pitchFamily="34" charset="0"/>
              </a:rPr>
              <a:t>Schedule breaks</a:t>
            </a:r>
            <a:r>
              <a:rPr lang="en-IE" altLang="en-US" sz="1000">
                <a:latin typeface="Arial" panose="020B0604020202020204" pitchFamily="34" charset="0"/>
                <a:cs typeface="Arial" panose="020B0604020202020204" pitchFamily="34" charset="0"/>
              </a:rPr>
              <a:t> as necessary, preferably with a task that has a finish so you will return to study.  For example, walking once around the block or hitting 10 balls on a practice putting green.</a:t>
            </a:r>
          </a:p>
          <a:p>
            <a:pPr eaLnBrk="1" hangingPunct="1"/>
            <a:r>
              <a:rPr lang="en-IE" altLang="en-US" sz="1000">
                <a:latin typeface="Arial" panose="020B0604020202020204" pitchFamily="34" charset="0"/>
                <a:cs typeface="Times New Roman" panose="02020603050405020304" pitchFamily="18" charset="0"/>
              </a:rPr>
              <a:t> </a:t>
            </a:r>
            <a:r>
              <a:rPr lang="en-IE" altLang="en-US" sz="1000">
                <a:latin typeface="Arial" panose="020B0604020202020204" pitchFamily="34" charset="0"/>
                <a:cs typeface="Arial" panose="020B0604020202020204" pitchFamily="34" charset="0"/>
              </a:rPr>
              <a:t>How much time should students spend in independent study?  This will vary. (</a:t>
            </a:r>
            <a:r>
              <a:rPr lang="en-IE" altLang="en-US" sz="1000" i="1">
                <a:latin typeface="Arial" panose="020B0604020202020204" pitchFamily="34" charset="0"/>
                <a:cs typeface="Arial" panose="020B0604020202020204" pitchFamily="34" charset="0"/>
              </a:rPr>
              <a:t>Maybe have general discussion on what students think, with you making recommended guidelines</a:t>
            </a:r>
            <a:r>
              <a:rPr lang="en-IE" altLang="en-US" sz="1000">
                <a:latin typeface="Arial" panose="020B0604020202020204" pitchFamily="34" charset="0"/>
                <a:cs typeface="Arial" panose="020B0604020202020204" pitchFamily="34" charset="0"/>
              </a:rPr>
              <a:t>).</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a:t>
            </a:r>
            <a:endParaRPr lang="en-IE" altLang="en-US" sz="1000">
              <a:latin typeface="Arial" panose="020B0604020202020204" pitchFamily="34" charset="0"/>
              <a:cs typeface="Times New Roman" panose="02020603050405020304" pitchFamily="18" charset="0"/>
            </a:endParaRPr>
          </a:p>
          <a:p>
            <a:pPr eaLnBrk="1" hangingPunct="1"/>
            <a:r>
              <a:rPr lang="en-US" altLang="en-US" sz="1000">
                <a:latin typeface="Arial" panose="020B0604020202020204" pitchFamily="34" charset="0"/>
              </a:rPr>
              <a:t>The key is to be flexible and have some system or plan for your study.  However, it will vary from person to person as some may need more structure than others.  Monitor to see what works and what doesn’t work.</a:t>
            </a:r>
            <a:endParaRPr lang="en-GB" altLang="en-US" sz="1000">
              <a:latin typeface="Arial" panose="020B0604020202020204"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62FE01B6-B991-433E-A419-432D7105B00C}"/>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FC69226-9E74-4F16-8894-410E4A17AEC6}" type="slidenum">
              <a:rPr lang="en-GB" altLang="en-US" smtClean="0">
                <a:solidFill>
                  <a:srgbClr val="000000"/>
                </a:solidFill>
              </a:rPr>
              <a:pPr>
                <a:spcBef>
                  <a:spcPct val="0"/>
                </a:spcBef>
              </a:pPr>
              <a:t>8</a:t>
            </a:fld>
            <a:endParaRPr lang="en-GB" altLang="en-US">
              <a:solidFill>
                <a:srgbClr val="000000"/>
              </a:solidFill>
            </a:endParaRPr>
          </a:p>
        </p:txBody>
      </p:sp>
      <p:sp>
        <p:nvSpPr>
          <p:cNvPr id="48131" name="Rectangle 2">
            <a:extLst>
              <a:ext uri="{FF2B5EF4-FFF2-40B4-BE49-F238E27FC236}">
                <a16:creationId xmlns:a16="http://schemas.microsoft.com/office/drawing/2014/main" id="{F3F61AFD-ADE5-4C6F-9A16-8FB2176DAE57}"/>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E2AA72F0-EF0F-4926-BDD9-5A330F97A3B3}"/>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latin typeface="Arial" panose="020B0604020202020204" pitchFamily="34" charset="0"/>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a:extLst>
              <a:ext uri="{FF2B5EF4-FFF2-40B4-BE49-F238E27FC236}">
                <a16:creationId xmlns:a16="http://schemas.microsoft.com/office/drawing/2014/main" id="{7D9FAD6A-57D1-4D3B-BBC7-D07F2AE6C221}"/>
              </a:ext>
            </a:extLst>
          </p:cNvPr>
          <p:cNvSpPr>
            <a:spLocks noGrp="1" noRot="1" noChangeAspect="1" noChangeArrowheads="1" noTextEdit="1"/>
          </p:cNvSpPr>
          <p:nvPr>
            <p:ph type="sldImg"/>
          </p:nvPr>
        </p:nvSpPr>
        <p:spPr>
          <a:ln/>
        </p:spPr>
      </p:sp>
      <p:sp>
        <p:nvSpPr>
          <p:cNvPr id="52227" name="Notes Placeholder 2">
            <a:extLst>
              <a:ext uri="{FF2B5EF4-FFF2-40B4-BE49-F238E27FC236}">
                <a16:creationId xmlns:a16="http://schemas.microsoft.com/office/drawing/2014/main" id="{65471037-5137-443C-A155-58AF69848D50}"/>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So what’s going on here?  Distractions!! Potential barriers to effective use of your time.</a:t>
            </a:r>
          </a:p>
        </p:txBody>
      </p:sp>
      <p:sp>
        <p:nvSpPr>
          <p:cNvPr id="52228" name="Slide Number Placeholder 3">
            <a:extLst>
              <a:ext uri="{FF2B5EF4-FFF2-40B4-BE49-F238E27FC236}">
                <a16:creationId xmlns:a16="http://schemas.microsoft.com/office/drawing/2014/main" id="{57FD0BB5-C3EC-459B-A2D2-1A08DF75AED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14A2FF92-8247-44FB-B976-BDA482E5627A}" type="slidenum">
              <a:rPr lang="en-US" altLang="en-US" smtClean="0"/>
              <a:pPr>
                <a:spcBef>
                  <a:spcPct val="0"/>
                </a:spcBef>
              </a:pPr>
              <a:t>9</a:t>
            </a:fld>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a:extLst>
              <a:ext uri="{FF2B5EF4-FFF2-40B4-BE49-F238E27FC236}">
                <a16:creationId xmlns:a16="http://schemas.microsoft.com/office/drawing/2014/main" id="{69A7ABF9-188C-48A7-AA2D-FE64FB5339A3}"/>
              </a:ext>
            </a:extLst>
          </p:cNvPr>
          <p:cNvSpPr>
            <a:spLocks noGrp="1" noRot="1" noChangeAspect="1" noChangeArrowheads="1" noTextEdit="1"/>
          </p:cNvSpPr>
          <p:nvPr>
            <p:ph type="sldImg"/>
          </p:nvPr>
        </p:nvSpPr>
        <p:spPr>
          <a:ln/>
        </p:spPr>
      </p:sp>
      <p:sp>
        <p:nvSpPr>
          <p:cNvPr id="56323" name="Notes Placeholder 2">
            <a:extLst>
              <a:ext uri="{FF2B5EF4-FFF2-40B4-BE49-F238E27FC236}">
                <a16:creationId xmlns:a16="http://schemas.microsoft.com/office/drawing/2014/main" id="{4ADBDA51-27F6-4DA5-93C5-FC4C38B887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Patterns of procrastination:</a:t>
            </a:r>
          </a:p>
          <a:p>
            <a:r>
              <a:rPr lang="en-IE" altLang="en-US">
                <a:latin typeface="Arial" panose="020B0604020202020204" pitchFamily="34" charset="0"/>
              </a:rPr>
              <a:t>Perfectionist – focus on excellence over getting job done</a:t>
            </a:r>
          </a:p>
          <a:p>
            <a:r>
              <a:rPr lang="en-IE" altLang="en-US">
                <a:latin typeface="Arial" panose="020B0604020202020204" pitchFamily="34" charset="0"/>
              </a:rPr>
              <a:t>Postponer – focus on immediate – fun</a:t>
            </a:r>
          </a:p>
          <a:p>
            <a:r>
              <a:rPr lang="en-IE" altLang="en-US">
                <a:latin typeface="Arial" panose="020B0604020202020204" pitchFamily="34" charset="0"/>
              </a:rPr>
              <a:t>Politician – focus on external – can’t say no, social commitments</a:t>
            </a:r>
          </a:p>
          <a:p>
            <a:r>
              <a:rPr lang="en-IE" altLang="en-US">
                <a:latin typeface="Arial" panose="020B0604020202020204" pitchFamily="34" charset="0"/>
              </a:rPr>
              <a:t>Punisher – focus on own shortcomings, past</a:t>
            </a:r>
          </a:p>
          <a:p>
            <a:endParaRPr lang="en-IE" altLang="en-US">
              <a:latin typeface="Arial" panose="020B0604020202020204" pitchFamily="34" charset="0"/>
            </a:endParaRPr>
          </a:p>
          <a:p>
            <a:r>
              <a:rPr lang="en-IE" altLang="en-US">
                <a:latin typeface="Arial" panose="020B0604020202020204" pitchFamily="34" charset="0"/>
              </a:rPr>
              <a:t>What’s your tendency?</a:t>
            </a:r>
          </a:p>
        </p:txBody>
      </p:sp>
      <p:sp>
        <p:nvSpPr>
          <p:cNvPr id="56324" name="Slide Number Placeholder 3">
            <a:extLst>
              <a:ext uri="{FF2B5EF4-FFF2-40B4-BE49-F238E27FC236}">
                <a16:creationId xmlns:a16="http://schemas.microsoft.com/office/drawing/2014/main" id="{A639DD1C-12E3-4FE7-A751-53A2DD155A8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7226BFE-1501-437B-9F78-DD053D6EB495}" type="slidenum">
              <a:rPr lang="en-US" altLang="en-US" smtClean="0"/>
              <a:pPr>
                <a:spcBef>
                  <a:spcPct val="0"/>
                </a:spcBef>
              </a:pPr>
              <a:t>10</a:t>
            </a:fld>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12</a:t>
            </a:fld>
            <a:endParaRPr lang="en-GB"/>
          </a:p>
        </p:txBody>
      </p:sp>
    </p:spTree>
    <p:extLst>
      <p:ext uri="{BB962C8B-B14F-4D97-AF65-F5344CB8AC3E}">
        <p14:creationId xmlns:p14="http://schemas.microsoft.com/office/powerpoint/2010/main" val="66413665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a:extLst>
              <a:ext uri="{FF2B5EF4-FFF2-40B4-BE49-F238E27FC236}">
                <a16:creationId xmlns:a16="http://schemas.microsoft.com/office/drawing/2014/main" id="{3BA93D7E-DB2D-41C0-BDE2-3A16D071F355}"/>
              </a:ext>
            </a:extLst>
          </p:cNvPr>
          <p:cNvSpPr>
            <a:spLocks noGrp="1" noRot="1" noChangeAspect="1" noChangeArrowheads="1" noTextEdit="1"/>
          </p:cNvSpPr>
          <p:nvPr>
            <p:ph type="sldImg"/>
          </p:nvPr>
        </p:nvSpPr>
        <p:spPr>
          <a:ln/>
        </p:spPr>
      </p:sp>
      <p:sp>
        <p:nvSpPr>
          <p:cNvPr id="54275" name="Notes Placeholder 2">
            <a:extLst>
              <a:ext uri="{FF2B5EF4-FFF2-40B4-BE49-F238E27FC236}">
                <a16:creationId xmlns:a16="http://schemas.microsoft.com/office/drawing/2014/main" id="{7A84243A-B6E8-4C6C-BE85-E0B139AD96A9}"/>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What are your distractions?  Get students to list and/or call out.</a:t>
            </a:r>
          </a:p>
          <a:p>
            <a:r>
              <a:rPr lang="en-IE" altLang="en-US">
                <a:latin typeface="Arial" panose="020B0604020202020204" pitchFamily="34" charset="0"/>
              </a:rPr>
              <a:t>On right side could list ways to deal with distractions</a:t>
            </a:r>
          </a:p>
        </p:txBody>
      </p:sp>
      <p:sp>
        <p:nvSpPr>
          <p:cNvPr id="54276" name="Slide Number Placeholder 3">
            <a:extLst>
              <a:ext uri="{FF2B5EF4-FFF2-40B4-BE49-F238E27FC236}">
                <a16:creationId xmlns:a16="http://schemas.microsoft.com/office/drawing/2014/main" id="{D44DFEB4-F7F2-411D-9160-4A222A25F044}"/>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0FCA78E0-15F4-4D01-9CB3-9843415E7170}" type="slidenum">
              <a:rPr lang="en-US" altLang="en-US" smtClean="0"/>
              <a:pPr>
                <a:spcBef>
                  <a:spcPct val="0"/>
                </a:spcBef>
              </a:pPr>
              <a:t>13</a:t>
            </a:fld>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a:extLst>
              <a:ext uri="{FF2B5EF4-FFF2-40B4-BE49-F238E27FC236}">
                <a16:creationId xmlns:a16="http://schemas.microsoft.com/office/drawing/2014/main" id="{6A60CFD6-DF63-4B2E-AE71-24FBB33078C9}"/>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61DDA8F4-F59A-458A-9F0A-DABB6F635E48}" type="slidenum">
              <a:rPr lang="en-US" altLang="en-US" smtClean="0"/>
              <a:pPr>
                <a:spcBef>
                  <a:spcPct val="0"/>
                </a:spcBef>
              </a:pPr>
              <a:t>14</a:t>
            </a:fld>
            <a:endParaRPr lang="en-US" altLang="en-US"/>
          </a:p>
        </p:txBody>
      </p:sp>
      <p:sp>
        <p:nvSpPr>
          <p:cNvPr id="59395" name="Rectangle 2">
            <a:extLst>
              <a:ext uri="{FF2B5EF4-FFF2-40B4-BE49-F238E27FC236}">
                <a16:creationId xmlns:a16="http://schemas.microsoft.com/office/drawing/2014/main" id="{5BE92755-A9FD-4F90-976C-1A2C39BA1BFE}"/>
              </a:ext>
            </a:extLst>
          </p:cNvPr>
          <p:cNvSpPr>
            <a:spLocks noGrp="1" noRot="1" noChangeAspect="1" noChangeArrowheads="1" noTextEdit="1"/>
          </p:cNvSpPr>
          <p:nvPr>
            <p:ph type="sldImg"/>
          </p:nvPr>
        </p:nvSpPr>
        <p:spPr>
          <a:xfrm>
            <a:off x="2330450" y="738188"/>
            <a:ext cx="2159000" cy="1619250"/>
          </a:xfrm>
          <a:ln/>
        </p:spPr>
      </p:sp>
      <p:sp>
        <p:nvSpPr>
          <p:cNvPr id="59396" name="Rectangle 3">
            <a:extLst>
              <a:ext uri="{FF2B5EF4-FFF2-40B4-BE49-F238E27FC236}">
                <a16:creationId xmlns:a16="http://schemas.microsoft.com/office/drawing/2014/main" id="{5DEB47D7-BBD5-4122-8AB9-CEF362326D9A}"/>
              </a:ext>
            </a:extLst>
          </p:cNvPr>
          <p:cNvSpPr>
            <a:spLocks noGrp="1" noChangeArrowheads="1"/>
          </p:cNvSpPr>
          <p:nvPr>
            <p:ph type="body" idx="1"/>
          </p:nvPr>
        </p:nvSpPr>
        <p:spPr>
          <a:xfrm>
            <a:off x="889000" y="2600325"/>
            <a:ext cx="4891088" cy="614203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IE" altLang="en-US" sz="1000">
                <a:latin typeface="Arial" panose="020B0604020202020204" pitchFamily="34" charset="0"/>
                <a:cs typeface="Arial" panose="020B0604020202020204" pitchFamily="34" charset="0"/>
              </a:rPr>
              <a:t>Procrastination is when we delay or put off something we know is to our benefit.  </a:t>
            </a:r>
          </a:p>
          <a:p>
            <a:pPr eaLnBrk="1" hangingPunct="1"/>
            <a:r>
              <a:rPr lang="en-IE" altLang="en-US" sz="1000">
                <a:latin typeface="Arial" panose="020B0604020202020204" pitchFamily="34" charset="0"/>
                <a:cs typeface="Arial" panose="020B0604020202020204" pitchFamily="34" charset="0"/>
              </a:rPr>
              <a:t>Most people practice procrastination!  What is important is to know when it is time to stop making excuses and to do something.  Here are some strategies that might help you out.  Once again it is important to find ones that work for you – so monitor and evaluate.</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b="1">
                <a:latin typeface="Arial" panose="020B0604020202020204" pitchFamily="34" charset="0"/>
                <a:cs typeface="Arial" panose="020B0604020202020204" pitchFamily="34" charset="0"/>
              </a:rPr>
              <a:t>Take Action</a:t>
            </a:r>
            <a:r>
              <a:rPr lang="en-IE" altLang="en-US" sz="1000">
                <a:latin typeface="Arial" panose="020B0604020202020204" pitchFamily="34" charset="0"/>
                <a:cs typeface="Arial" panose="020B0604020202020204" pitchFamily="34" charset="0"/>
              </a:rPr>
              <a:t> – sometimes just doing something creates the mood and momentum to continue, so decide to just do something, anything to get you going.</a:t>
            </a:r>
          </a:p>
          <a:p>
            <a:pPr eaLnBrk="1" hangingPunct="1"/>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b="1">
                <a:latin typeface="Arial" panose="020B0604020202020204" pitchFamily="34" charset="0"/>
                <a:cs typeface="Arial" panose="020B0604020202020204" pitchFamily="34" charset="0"/>
              </a:rPr>
              <a:t>Salami Technique</a:t>
            </a:r>
            <a:r>
              <a:rPr lang="en-IE" altLang="en-US" sz="1000">
                <a:latin typeface="Arial" panose="020B0604020202020204" pitchFamily="34" charset="0"/>
                <a:cs typeface="Arial" panose="020B0604020202020204" pitchFamily="34" charset="0"/>
              </a:rPr>
              <a:t> – slice a task or goal down by function and time, getting down to smallest unit.  This is useful if your excuse for putting it off is that it’s so big or you have so much to do can’t start.  For example, a long reading assignment in a difficult subject can seem intimidating and easy to put off, divide it into several 2 page sections.</a:t>
            </a:r>
          </a:p>
          <a:p>
            <a:pPr eaLnBrk="1" hangingPunct="1">
              <a:buFontTx/>
              <a:buChar char="•"/>
            </a:pPr>
            <a:r>
              <a:rPr lang="en-IE" altLang="en-US" sz="1000" b="1">
                <a:latin typeface="Arial" panose="020B0604020202020204" pitchFamily="34" charset="0"/>
                <a:cs typeface="Arial" panose="020B0604020202020204" pitchFamily="34" charset="0"/>
              </a:rPr>
              <a:t>Five minutes</a:t>
            </a:r>
            <a:r>
              <a:rPr lang="en-IE" altLang="en-US" sz="1000">
                <a:latin typeface="Arial" panose="020B0604020202020204" pitchFamily="34" charset="0"/>
                <a:cs typeface="Arial" panose="020B0604020202020204" pitchFamily="34" charset="0"/>
              </a:rPr>
              <a:t> - spending just 5 minutes, anyone can do that short a time and then see where it leads.  </a:t>
            </a:r>
          </a:p>
          <a:p>
            <a:pPr eaLnBrk="1" hangingPunct="1">
              <a:buFontTx/>
              <a:buChar char="•"/>
            </a:pPr>
            <a:r>
              <a:rPr lang="en-IE" altLang="en-US" sz="1000" b="1">
                <a:latin typeface="Arial" panose="020B0604020202020204" pitchFamily="34" charset="0"/>
                <a:cs typeface="Arial" panose="020B0604020202020204" pitchFamily="34" charset="0"/>
              </a:rPr>
              <a:t>Related tasks</a:t>
            </a:r>
            <a:r>
              <a:rPr lang="en-IE" altLang="en-US" sz="1000">
                <a:latin typeface="Arial" panose="020B0604020202020204" pitchFamily="34" charset="0"/>
                <a:cs typeface="Arial" panose="020B0604020202020204" pitchFamily="34" charset="0"/>
              </a:rPr>
              <a:t> – do something related; the back door approach.  For example, if you have to start a project maybe decide to just go talk to someone about it, this in turn may lead you to the library because they suggest a reference.  Often it can be easier to talk to someone then having to sit down and write.</a:t>
            </a:r>
          </a:p>
          <a:p>
            <a:pPr eaLnBrk="1" hangingPunct="1">
              <a:buFontTx/>
              <a:buChar char="•"/>
            </a:pPr>
            <a:r>
              <a:rPr lang="en-IE" altLang="en-US" sz="1000" b="1">
                <a:latin typeface="Arial" panose="020B0604020202020204" pitchFamily="34" charset="0"/>
                <a:cs typeface="Arial" panose="020B0604020202020204" pitchFamily="34" charset="0"/>
              </a:rPr>
              <a:t>Worst first</a:t>
            </a:r>
            <a:r>
              <a:rPr lang="en-IE" altLang="en-US" sz="1000">
                <a:latin typeface="Arial" panose="020B0604020202020204" pitchFamily="34" charset="0"/>
                <a:cs typeface="Arial" panose="020B0604020202020204" pitchFamily="34" charset="0"/>
              </a:rPr>
              <a:t> – that particularly boring or difficult task is easy to put off, in fact you’ll do anything not to get it done but better to get it out of the way.  Mark Twain said something to the effect, “It’s best to eat a live frog first thing in the morning…”</a:t>
            </a:r>
          </a:p>
          <a:p>
            <a:pPr eaLnBrk="1" hangingPunct="1">
              <a:buFontTx/>
              <a:buChar char="•"/>
            </a:pPr>
            <a:r>
              <a:rPr lang="en-IE" altLang="en-US" sz="1000" b="1">
                <a:latin typeface="Arial" panose="020B0604020202020204" pitchFamily="34" charset="0"/>
                <a:cs typeface="Arial" panose="020B0604020202020204" pitchFamily="34" charset="0"/>
              </a:rPr>
              <a:t>Make commitments</a:t>
            </a:r>
            <a:r>
              <a:rPr lang="en-IE" altLang="en-US" sz="1000">
                <a:latin typeface="Arial" panose="020B0604020202020204" pitchFamily="34" charset="0"/>
                <a:cs typeface="Arial" panose="020B0604020202020204" pitchFamily="34" charset="0"/>
              </a:rPr>
              <a:t> – An oft used excuse is “I work better under pressure”, so create pressure.  Tell people you plan to get something done, then they’ll ask if you got it done.</a:t>
            </a:r>
            <a:endParaRPr lang="en-IE" altLang="en-US" sz="1000">
              <a:latin typeface="Arial" panose="020B0604020202020204" pitchFamily="34" charset="0"/>
              <a:cs typeface="Times New Roman" panose="02020603050405020304" pitchFamily="18" charset="0"/>
            </a:endParaRPr>
          </a:p>
          <a:p>
            <a:pPr eaLnBrk="1" hangingPunct="1"/>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Not all procrastination is bad – but it is important to be realistic and honest.  “Is this really working in my best interest?  Maybe I work better under pressure but do I do the best job?  Is it worth the stress?”  Ask the questions!!  Monitor and evaluate.</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a:t>
            </a:r>
            <a:r>
              <a:rPr lang="en-IE" altLang="en-US" sz="1000" i="1">
                <a:latin typeface="Arial" panose="020B0604020202020204" pitchFamily="34" charset="0"/>
                <a:cs typeface="Arial" panose="020B0604020202020204" pitchFamily="34" charset="0"/>
              </a:rPr>
              <a:t>Remind students that strategies don’t work all the time or for some people.  Must learn to self-regulate and match strategies)</a:t>
            </a:r>
            <a:r>
              <a:rPr lang="en-IE" altLang="en-US" sz="1000">
                <a:latin typeface="Arial" panose="020B0604020202020204" pitchFamily="34" charset="0"/>
                <a:cs typeface="Arial" panose="020B0604020202020204" pitchFamily="34" charset="0"/>
              </a:rPr>
              <a:t>.</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Times New Roman" panose="02020603050405020304" pitchFamily="18" charset="0"/>
              </a:rPr>
              <a:t> </a:t>
            </a:r>
          </a:p>
          <a:p>
            <a:pPr eaLnBrk="1" hangingPunct="1"/>
            <a:endParaRPr lang="en-GB" altLang="en-US" sz="1000">
              <a:latin typeface="Arial" panose="020B0604020202020204"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A9B4D736-F216-47F8-8235-532CC09E1E87}"/>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FE1B61D6-6DE9-42A7-8317-A59583654CCE}" type="slidenum">
              <a:rPr lang="en-US" altLang="en-US" smtClean="0"/>
              <a:pPr>
                <a:spcBef>
                  <a:spcPct val="0"/>
                </a:spcBef>
              </a:pPr>
              <a:t>15</a:t>
            </a:fld>
            <a:endParaRPr lang="en-US" altLang="en-US"/>
          </a:p>
        </p:txBody>
      </p:sp>
      <p:sp>
        <p:nvSpPr>
          <p:cNvPr id="35843" name="Rectangle 2">
            <a:extLst>
              <a:ext uri="{FF2B5EF4-FFF2-40B4-BE49-F238E27FC236}">
                <a16:creationId xmlns:a16="http://schemas.microsoft.com/office/drawing/2014/main" id="{A07B74D3-61DB-4321-AD72-C9A09C33C1C8}"/>
              </a:ext>
            </a:extLst>
          </p:cNvPr>
          <p:cNvSpPr>
            <a:spLocks noGrp="1" noRot="1" noChangeAspect="1" noChangeArrowheads="1" noTextEdit="1"/>
          </p:cNvSpPr>
          <p:nvPr>
            <p:ph type="sldImg"/>
          </p:nvPr>
        </p:nvSpPr>
        <p:spPr>
          <a:xfrm>
            <a:off x="2452688" y="487363"/>
            <a:ext cx="1841500" cy="1382712"/>
          </a:xfrm>
          <a:ln/>
        </p:spPr>
      </p:sp>
      <p:sp>
        <p:nvSpPr>
          <p:cNvPr id="35844" name="Rectangle 3">
            <a:extLst>
              <a:ext uri="{FF2B5EF4-FFF2-40B4-BE49-F238E27FC236}">
                <a16:creationId xmlns:a16="http://schemas.microsoft.com/office/drawing/2014/main" id="{56828AE4-7F42-4040-9549-E1F7AC1EE338}"/>
              </a:ext>
            </a:extLst>
          </p:cNvPr>
          <p:cNvSpPr>
            <a:spLocks noGrp="1" noChangeArrowheads="1"/>
          </p:cNvSpPr>
          <p:nvPr>
            <p:ph type="body" idx="1"/>
          </p:nvPr>
        </p:nvSpPr>
        <p:spPr>
          <a:xfrm>
            <a:off x="666750" y="2276475"/>
            <a:ext cx="5260975" cy="6257925"/>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a:latin typeface="Arial" panose="020B0604020202020204" pitchFamily="34" charset="0"/>
              </a:rPr>
              <a:t>Good time management is about how the study goals (and other things we want, such as socialising with friends) are implemented.</a:t>
            </a:r>
          </a:p>
          <a:p>
            <a:pPr eaLnBrk="1" hangingPunct="1"/>
            <a:endParaRPr lang="en-IE" altLang="en-US" sz="1000">
              <a:latin typeface="Arial" panose="020B0604020202020204" pitchFamily="34" charset="0"/>
              <a:cs typeface="Arial" panose="020B0604020202020204" pitchFamily="34" charset="0"/>
            </a:endParaRPr>
          </a:p>
          <a:p>
            <a:pPr eaLnBrk="1" hangingPunct="1"/>
            <a:r>
              <a:rPr lang="en-IE" altLang="en-US" sz="1000">
                <a:latin typeface="Arial" panose="020B0604020202020204" pitchFamily="34" charset="0"/>
                <a:cs typeface="Arial" panose="020B0604020202020204" pitchFamily="34" charset="0"/>
              </a:rPr>
              <a:t>There are a variety of techniques but the key is to find a system that works for you.  Take a moment to reflect: when do you concentrate best, when do you actually get things done, when and why are there distractions.  </a:t>
            </a:r>
          </a:p>
          <a:p>
            <a:pPr eaLnBrk="1" hangingPunct="1"/>
            <a:endParaRPr lang="en-IE" altLang="en-US" sz="1000">
              <a:latin typeface="Arial" panose="020B0604020202020204" pitchFamily="34" charset="0"/>
              <a:cs typeface="Arial" panose="020B0604020202020204" pitchFamily="34" charset="0"/>
            </a:endParaRPr>
          </a:p>
          <a:p>
            <a:pPr eaLnBrk="1" hangingPunct="1">
              <a:buFontTx/>
              <a:buChar char="•"/>
            </a:pPr>
            <a:r>
              <a:rPr lang="en-IE" altLang="en-US" sz="1000" b="1">
                <a:latin typeface="Arial" panose="020B0604020202020204" pitchFamily="34" charset="0"/>
                <a:cs typeface="Arial" panose="020B0604020202020204" pitchFamily="34" charset="0"/>
              </a:rPr>
              <a:t>Prioritising</a:t>
            </a:r>
            <a:r>
              <a:rPr lang="en-IE" altLang="en-US" sz="1000">
                <a:latin typeface="Arial" panose="020B0604020202020204" pitchFamily="34" charset="0"/>
                <a:cs typeface="Arial" panose="020B0604020202020204" pitchFamily="34" charset="0"/>
              </a:rPr>
              <a:t> – based on importance and urgency, use self-regulation to help determine.</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Specificity</a:t>
            </a:r>
            <a:r>
              <a:rPr lang="en-IE" altLang="en-US" sz="1000">
                <a:latin typeface="Arial" panose="020B0604020202020204" pitchFamily="34" charset="0"/>
                <a:cs typeface="Arial" panose="020B0604020202020204" pitchFamily="34" charset="0"/>
              </a:rPr>
              <a:t> – the more specific the more likely to follow through, especially if it is written down</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Small manageable pieces</a:t>
            </a:r>
            <a:r>
              <a:rPr lang="en-IE" altLang="en-US" sz="1000">
                <a:latin typeface="Arial" panose="020B0604020202020204" pitchFamily="34" charset="0"/>
                <a:cs typeface="Arial" panose="020B0604020202020204" pitchFamily="34" charset="0"/>
              </a:rPr>
              <a:t> – break tasks or goals into smaller ones.  “How do you eat an elephant?”   Answer: One bite at a time.</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b="1">
                <a:latin typeface="Arial" panose="020B0604020202020204" pitchFamily="34" charset="0"/>
                <a:cs typeface="Arial" panose="020B0604020202020204" pitchFamily="34" charset="0"/>
              </a:rPr>
              <a:t>Use all available time</a:t>
            </a:r>
            <a:r>
              <a:rPr lang="en-IE" altLang="en-US" sz="1000">
                <a:latin typeface="Arial" panose="020B0604020202020204" pitchFamily="34" charset="0"/>
                <a:cs typeface="Arial" panose="020B0604020202020204" pitchFamily="34" charset="0"/>
              </a:rPr>
              <a:t>:</a:t>
            </a:r>
            <a:endParaRPr lang="en-IE" altLang="en-US" sz="1000">
              <a:latin typeface="Arial" panose="020B0604020202020204" pitchFamily="34" charset="0"/>
              <a:cs typeface="Times New Roman" panose="02020603050405020304" pitchFamily="18" charset="0"/>
            </a:endParaRPr>
          </a:p>
          <a:p>
            <a:pPr lvl="1" eaLnBrk="1" hangingPunct="1">
              <a:buFontTx/>
              <a:buChar char="-"/>
            </a:pPr>
            <a:r>
              <a:rPr lang="en-IE" altLang="en-US" sz="1000">
                <a:latin typeface="Arial" panose="020B0604020202020204" pitchFamily="34" charset="0"/>
                <a:cs typeface="Times New Roman" panose="02020603050405020304" pitchFamily="18" charset="0"/>
              </a:rPr>
              <a:t> </a:t>
            </a:r>
            <a:r>
              <a:rPr lang="en-IE" altLang="en-US" sz="1000">
                <a:latin typeface="Arial" panose="020B0604020202020204" pitchFamily="34" charset="0"/>
                <a:cs typeface="Arial" panose="020B0604020202020204" pitchFamily="34" charset="0"/>
              </a:rPr>
              <a:t>Even small amounts of time are useful for distributed practice of material that needs memorising, for 	self-quizzing, or for reflecting</a:t>
            </a:r>
            <a:endParaRPr lang="en-IE" altLang="en-US" sz="1000">
              <a:latin typeface="Arial" panose="020B0604020202020204" pitchFamily="34" charset="0"/>
              <a:cs typeface="Times New Roman" panose="02020603050405020304" pitchFamily="18" charset="0"/>
            </a:endParaRPr>
          </a:p>
          <a:p>
            <a:pPr lvl="1" eaLnBrk="1" hangingPunct="1">
              <a:buFontTx/>
              <a:buChar char="-"/>
            </a:pPr>
            <a:r>
              <a:rPr lang="en-IE" altLang="en-US" sz="1000">
                <a:latin typeface="Arial" panose="020B0604020202020204" pitchFamily="34" charset="0"/>
                <a:cs typeface="Times New Roman" panose="02020603050405020304" pitchFamily="18" charset="0"/>
              </a:rPr>
              <a:t> </a:t>
            </a:r>
            <a:r>
              <a:rPr lang="en-IE" altLang="en-US" sz="1000">
                <a:latin typeface="Arial" panose="020B0604020202020204" pitchFamily="34" charset="0"/>
                <a:cs typeface="Arial" panose="020B0604020202020204" pitchFamily="34" charset="0"/>
              </a:rPr>
              <a:t>You can fill out a timetable, blocking out commitments (e.g. class, lab, work, sport) to get an idea of where there is time available.  Or You can monitor time use for a week, filling in time slots with what you actually did</a:t>
            </a:r>
            <a:endParaRPr lang="en-IE" altLang="en-US" sz="1000">
              <a:latin typeface="Arial" panose="020B0604020202020204" pitchFamily="34" charset="0"/>
              <a:cs typeface="Times New Roman" panose="02020603050405020304" pitchFamily="18" charset="0"/>
            </a:endParaRPr>
          </a:p>
          <a:p>
            <a:pPr lvl="1" eaLnBrk="1" hangingPunct="1">
              <a:buFontTx/>
              <a:buChar char="-"/>
            </a:pPr>
            <a:r>
              <a:rPr lang="en-IE" altLang="en-US" sz="1000">
                <a:latin typeface="Arial" panose="020B0604020202020204" pitchFamily="34" charset="0"/>
                <a:cs typeface="Times New Roman" panose="02020603050405020304" pitchFamily="18" charset="0"/>
              </a:rPr>
              <a:t> </a:t>
            </a:r>
            <a:r>
              <a:rPr lang="en-IE" altLang="en-US" sz="1000">
                <a:latin typeface="Arial" panose="020B0604020202020204" pitchFamily="34" charset="0"/>
                <a:cs typeface="Arial" panose="020B0604020202020204" pitchFamily="34" charset="0"/>
              </a:rPr>
              <a:t>Use “dead time” which is often not utilised, e.g. when travelling on the bus you could summarise the main points read the previous evening (more under cognitive strategies)</a:t>
            </a:r>
            <a:endParaRPr lang="en-IE" altLang="en-US" sz="1000">
              <a:latin typeface="Arial" panose="020B0604020202020204" pitchFamily="34" charset="0"/>
              <a:cs typeface="Times New Roman" panose="02020603050405020304" pitchFamily="18" charset="0"/>
            </a:endParaRPr>
          </a:p>
          <a:p>
            <a:pPr lvl="2" eaLnBrk="1" hangingPunct="1"/>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Structure the environment</a:t>
            </a:r>
            <a:r>
              <a:rPr lang="en-IE" altLang="en-US" sz="1000">
                <a:latin typeface="Arial" panose="020B0604020202020204" pitchFamily="34" charset="0"/>
                <a:cs typeface="Arial" panose="020B0604020202020204" pitchFamily="34" charset="0"/>
              </a:rPr>
              <a:t> – There are many benefits if you have a regular place of study.  Best if it’s a 	place 	with few distractions. (</a:t>
            </a:r>
            <a:r>
              <a:rPr lang="en-IE" altLang="en-US" sz="1000" i="1">
                <a:latin typeface="Arial" panose="020B0604020202020204" pitchFamily="34" charset="0"/>
                <a:cs typeface="Arial" panose="020B0604020202020204" pitchFamily="34" charset="0"/>
              </a:rPr>
              <a:t>Ask some students where they study best</a:t>
            </a:r>
            <a:r>
              <a:rPr lang="en-IE" altLang="en-US" sz="1000">
                <a:latin typeface="Arial" panose="020B0604020202020204" pitchFamily="34" charset="0"/>
                <a:cs typeface="Arial" panose="020B0604020202020204" pitchFamily="34" charset="0"/>
              </a:rPr>
              <a:t>).  Some students study well in 	the library, others not.  It’s generally not a good idea to study on your bed, as this gives a mixed 	message (relaxation vs concentration). </a:t>
            </a:r>
          </a:p>
          <a:p>
            <a:pPr eaLnBrk="1" hangingPunct="1"/>
            <a:r>
              <a:rPr lang="en-IE" altLang="en-US" sz="1000">
                <a:latin typeface="Arial" panose="020B0604020202020204" pitchFamily="34" charset="0"/>
                <a:cs typeface="Arial" panose="020B0604020202020204" pitchFamily="34" charset="0"/>
              </a:rPr>
              <a:t> </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Establish a routine</a:t>
            </a:r>
            <a:r>
              <a:rPr lang="en-IE" altLang="en-US" sz="1000">
                <a:latin typeface="Arial" panose="020B0604020202020204" pitchFamily="34" charset="0"/>
                <a:cs typeface="Arial" panose="020B0604020202020204" pitchFamily="34" charset="0"/>
              </a:rPr>
              <a:t> - If possible study at regular times and at a regular place so your body becomes conditioned; helps you to focus more quickly much like athletes</a:t>
            </a:r>
          </a:p>
          <a:p>
            <a:pPr eaLnBrk="1" hangingPunct="1">
              <a:buFontTx/>
              <a:buChar char="•"/>
            </a:pPr>
            <a:endParaRPr lang="en-IE" altLang="en-US" sz="1000">
              <a:latin typeface="Arial" panose="020B0604020202020204" pitchFamily="34" charset="0"/>
              <a:cs typeface="Arial" panose="020B0604020202020204" pitchFamily="34" charset="0"/>
            </a:endParaRPr>
          </a:p>
          <a:p>
            <a:pPr eaLnBrk="1" hangingPunct="1">
              <a:buFontTx/>
              <a:buChar char="•"/>
            </a:pPr>
            <a:r>
              <a:rPr lang="en-IE" altLang="en-US" sz="1000" b="1">
                <a:latin typeface="Arial" panose="020B0604020202020204" pitchFamily="34" charset="0"/>
                <a:cs typeface="Arial" panose="020B0604020202020204" pitchFamily="34" charset="0"/>
              </a:rPr>
              <a:t>Scheduling</a:t>
            </a:r>
            <a:r>
              <a:rPr lang="en-IE" altLang="en-US" sz="1000">
                <a:latin typeface="Arial" panose="020B0604020202020204" pitchFamily="34" charset="0"/>
                <a:cs typeface="Arial" panose="020B0604020202020204" pitchFamily="34" charset="0"/>
              </a:rPr>
              <a:t> to keep track of how you use your time.  Balance is important.</a:t>
            </a:r>
            <a:endParaRPr lang="en-IE" altLang="en-US" sz="1000">
              <a:latin typeface="Arial" panose="020B0604020202020204" pitchFamily="34" charset="0"/>
              <a:cs typeface="Times New Roman" panose="02020603050405020304" pitchFamily="18" charset="0"/>
            </a:endParaRPr>
          </a:p>
          <a:p>
            <a:pPr eaLnBrk="1" hangingPunct="1"/>
            <a:endParaRPr lang="en-IE" altLang="en-US" sz="1000">
              <a:latin typeface="Arial" panose="020B0604020202020204" pitchFamily="34" charset="0"/>
              <a:cs typeface="Times New Roman" panose="02020603050405020304"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a:extLst>
              <a:ext uri="{FF2B5EF4-FFF2-40B4-BE49-F238E27FC236}">
                <a16:creationId xmlns:a16="http://schemas.microsoft.com/office/drawing/2014/main" id="{B22DC551-D979-4D26-92D2-DA92061283FD}"/>
              </a:ext>
            </a:extLst>
          </p:cNvPr>
          <p:cNvSpPr>
            <a:spLocks noGrp="1" noRot="1" noChangeAspect="1" noChangeArrowheads="1" noTextEdit="1"/>
          </p:cNvSpPr>
          <p:nvPr>
            <p:ph type="sldImg"/>
          </p:nvPr>
        </p:nvSpPr>
        <p:spPr>
          <a:ln/>
        </p:spPr>
      </p:sp>
      <p:sp>
        <p:nvSpPr>
          <p:cNvPr id="63491" name="Notes Placeholder 2">
            <a:extLst>
              <a:ext uri="{FF2B5EF4-FFF2-40B4-BE49-F238E27FC236}">
                <a16:creationId xmlns:a16="http://schemas.microsoft.com/office/drawing/2014/main" id="{EC06B6B2-85B0-40C6-A58C-DA64A014DF21}"/>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Also important to organise your learning.  Try this framework so you’re being most efficient and effective:</a:t>
            </a:r>
          </a:p>
          <a:p>
            <a:r>
              <a:rPr lang="en-IE" altLang="en-US">
                <a:latin typeface="Arial" panose="020B0604020202020204" pitchFamily="34" charset="0"/>
              </a:rPr>
              <a:t>Assess the purpose of the task e.g. Reading</a:t>
            </a:r>
          </a:p>
          <a:p>
            <a:r>
              <a:rPr lang="en-IE" altLang="en-US">
                <a:latin typeface="Arial" panose="020B0604020202020204" pitchFamily="34" charset="0"/>
              </a:rPr>
              <a:t>Choose appropriate strategy – e.g. scan vs critical reading</a:t>
            </a:r>
          </a:p>
          <a:p>
            <a:r>
              <a:rPr lang="en-IE" altLang="en-US">
                <a:latin typeface="Arial" panose="020B0604020202020204" pitchFamily="34" charset="0"/>
              </a:rPr>
              <a:t>Review if it’s working or not, if not change strategy</a:t>
            </a:r>
          </a:p>
          <a:p>
            <a:endParaRPr lang="en-IE" altLang="en-US">
              <a:latin typeface="Arial" panose="020B0604020202020204" pitchFamily="34" charset="0"/>
            </a:endParaRPr>
          </a:p>
          <a:p>
            <a:r>
              <a:rPr lang="en-IE" altLang="en-US">
                <a:latin typeface="Arial" panose="020B0604020202020204" pitchFamily="34" charset="0"/>
              </a:rPr>
              <a:t>Same regarding notes.  Also organise notes and all material.</a:t>
            </a:r>
          </a:p>
          <a:p>
            <a:r>
              <a:rPr lang="en-IE" altLang="en-US">
                <a:latin typeface="Arial" panose="020B0604020202020204" pitchFamily="34" charset="0"/>
              </a:rPr>
              <a:t>Impose organisation on learning – aids memory and understanding.</a:t>
            </a:r>
          </a:p>
        </p:txBody>
      </p:sp>
      <p:sp>
        <p:nvSpPr>
          <p:cNvPr id="63492" name="Slide Number Placeholder 3">
            <a:extLst>
              <a:ext uri="{FF2B5EF4-FFF2-40B4-BE49-F238E27FC236}">
                <a16:creationId xmlns:a16="http://schemas.microsoft.com/office/drawing/2014/main" id="{45B15BB9-21AE-4A24-A561-EDDB8C1F2D00}"/>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541A7E4D-836D-44A2-BA54-88D10CD7C1B9}" type="slidenum">
              <a:rPr lang="en-US" altLang="en-US" smtClean="0"/>
              <a:pPr>
                <a:spcBef>
                  <a:spcPct val="0"/>
                </a:spcBef>
              </a:pPr>
              <a:t>18</a:t>
            </a:fld>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Identify gaps, errors, weaknesses in others work</a:t>
            </a:r>
          </a:p>
          <a:p>
            <a:r>
              <a:rPr lang="en-GB"/>
              <a:t>Provide strong argument for a particular</a:t>
            </a:r>
            <a:r>
              <a:rPr lang="en-GB" baseline="0"/>
              <a:t> view</a:t>
            </a:r>
          </a:p>
          <a:p>
            <a:r>
              <a:rPr lang="en-GB" baseline="0"/>
              <a:t>Provide a clear detailed interpretation of situations and events </a:t>
            </a:r>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19</a:t>
            </a:fld>
            <a:endParaRPr lang="en-GB"/>
          </a:p>
        </p:txBody>
      </p:sp>
    </p:spTree>
    <p:extLst>
      <p:ext uri="{BB962C8B-B14F-4D97-AF65-F5344CB8AC3E}">
        <p14:creationId xmlns:p14="http://schemas.microsoft.com/office/powerpoint/2010/main" val="127118112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2AF44-E44B-43C4-9D63-9AA242289F08}" type="slidenum">
              <a:rPr lang="en-GB" smtClean="0"/>
              <a:t>21</a:t>
            </a:fld>
            <a:endParaRPr lang="en-GB"/>
          </a:p>
        </p:txBody>
      </p:sp>
    </p:spTree>
    <p:extLst>
      <p:ext uri="{BB962C8B-B14F-4D97-AF65-F5344CB8AC3E}">
        <p14:creationId xmlns:p14="http://schemas.microsoft.com/office/powerpoint/2010/main" val="397426303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23</a:t>
            </a:fld>
            <a:endParaRPr lang="en-GB"/>
          </a:p>
        </p:txBody>
      </p:sp>
    </p:spTree>
    <p:extLst>
      <p:ext uri="{BB962C8B-B14F-4D97-AF65-F5344CB8AC3E}">
        <p14:creationId xmlns:p14="http://schemas.microsoft.com/office/powerpoint/2010/main" val="170050931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collect the right information required for a specific situation. Collecting information is the beginning of the analytical process. Information is a great power! If you gather the right information, you have a better chance to resolve the problem;  Determine exactly what you want to know.</a:t>
            </a:r>
          </a:p>
          <a:p>
            <a:r>
              <a:rPr lang="en-GB"/>
              <a:t> List down all possible sources of information.</a:t>
            </a:r>
          </a:p>
          <a:p>
            <a:r>
              <a:rPr lang="en-GB"/>
              <a:t> Determine which are the best sources of information and which are just useful.</a:t>
            </a:r>
          </a:p>
          <a:p>
            <a:r>
              <a:rPr lang="en-GB"/>
              <a:t> Determine the methods and ways of collecting information. For example, if you are in the marketing area, online survey tools are a great way to collect information.</a:t>
            </a:r>
          </a:p>
          <a:p>
            <a:r>
              <a:rPr lang="en-GB"/>
              <a:t> Determine gaps in your knowledge and try to fill these gaps.</a:t>
            </a:r>
          </a:p>
          <a:p>
            <a:r>
              <a:rPr lang="en-GB"/>
              <a:t> Think about who will use this information – only you or some of your colleagues and managers and etc.</a:t>
            </a:r>
          </a:p>
          <a:p>
            <a:r>
              <a:rPr lang="en-GB"/>
              <a:t>2. Numeracy skills - basic mathematical skills that include a range of abilities to understand and </a:t>
            </a:r>
            <a:r>
              <a:rPr lang="en-GB" err="1"/>
              <a:t>analyze</a:t>
            </a:r>
            <a:r>
              <a:rPr lang="en-GB"/>
              <a:t> numerical information and to make the right conclusions and decisions. Knowledge of numbers and figures;</a:t>
            </a:r>
          </a:p>
          <a:p>
            <a:r>
              <a:rPr lang="en-GB"/>
              <a:t> Understanding relationships between numbers;</a:t>
            </a:r>
          </a:p>
          <a:p>
            <a:r>
              <a:rPr lang="en-GB"/>
              <a:t> Interpreting mathematical information;</a:t>
            </a:r>
          </a:p>
          <a:p>
            <a:r>
              <a:rPr lang="en-GB"/>
              <a:t> Ability to remember;</a:t>
            </a:r>
          </a:p>
          <a:p>
            <a:r>
              <a:rPr lang="en-GB"/>
              <a:t> Visual perception of information;</a:t>
            </a:r>
          </a:p>
          <a:p>
            <a:r>
              <a:rPr lang="en-GB"/>
              <a:t> Ability to organize information;</a:t>
            </a:r>
          </a:p>
          <a:p>
            <a:r>
              <a:rPr lang="en-GB"/>
              <a:t> Argumentation and logical thinking;</a:t>
            </a:r>
          </a:p>
          <a:p>
            <a:r>
              <a:rPr lang="en-GB"/>
              <a:t> Calculation skills;</a:t>
            </a:r>
          </a:p>
          <a:p>
            <a:r>
              <a:rPr lang="en-GB"/>
              <a:t> Understanding trends (for example with the help of data visualization software,);</a:t>
            </a:r>
          </a:p>
          <a:p>
            <a:r>
              <a:rPr lang="en-GB"/>
              <a:t> Scheduling or budgeting (for example with the help of project scheduling software and etc.);</a:t>
            </a:r>
          </a:p>
          <a:p>
            <a:r>
              <a:rPr lang="en-GB"/>
              <a:t> Measurement and data analysis;</a:t>
            </a:r>
          </a:p>
          <a:p>
            <a:r>
              <a:rPr lang="en-GB"/>
              <a:t> Working with graphical information and different graphical software such as Gantt chart software, flowchart software</a:t>
            </a:r>
          </a:p>
          <a:p>
            <a:r>
              <a:rPr lang="en-GB"/>
              <a:t>3. Strategic thinking is the ability to know what you want to achieve and how to achieve it Clear vision about what you want to achieve.</a:t>
            </a:r>
          </a:p>
          <a:p>
            <a:r>
              <a:rPr lang="en-GB"/>
              <a:t> Understand and </a:t>
            </a:r>
            <a:r>
              <a:rPr lang="en-GB" err="1"/>
              <a:t>analyze</a:t>
            </a:r>
            <a:r>
              <a:rPr lang="en-GB"/>
              <a:t> your current position and resources.</a:t>
            </a:r>
          </a:p>
          <a:p>
            <a:r>
              <a:rPr lang="en-GB"/>
              <a:t> Prioritization.</a:t>
            </a:r>
          </a:p>
          <a:p>
            <a:r>
              <a:rPr lang="en-GB"/>
              <a:t> Develop a strategic action plan.</a:t>
            </a:r>
          </a:p>
          <a:p>
            <a:r>
              <a:rPr lang="en-GB"/>
              <a:t> Being flexible.</a:t>
            </a:r>
          </a:p>
          <a:p>
            <a:r>
              <a:rPr lang="en-GB"/>
              <a:t> The ability to learn.</a:t>
            </a:r>
          </a:p>
          <a:p>
            <a:r>
              <a:rPr lang="en-GB"/>
              <a:t> Understand underlying processes with the help of business process management software.</a:t>
            </a:r>
          </a:p>
          <a:p>
            <a:r>
              <a:rPr lang="en-GB"/>
              <a:t>4. To pay attention means to focus on an action or thing. In business aspect, attention to detail definition includes the ability to concentrate on a task.</a:t>
            </a:r>
          </a:p>
          <a:p>
            <a:endParaRPr lang="en-GB"/>
          </a:p>
          <a:p>
            <a:r>
              <a:rPr lang="en-GB"/>
              <a:t>Detail-oriented strengths give you the ability to see hidden details and connections when you analyse situations, to be more effective and to minimize the risk of errors</a:t>
            </a:r>
          </a:p>
          <a:p>
            <a:r>
              <a:rPr lang="en-GB"/>
              <a:t>5. In our information and high technology era, good technical skills and knowledge are a must for all level of management and job positions</a:t>
            </a:r>
          </a:p>
          <a:p>
            <a:endParaRPr lang="en-GB"/>
          </a:p>
          <a:p>
            <a:endParaRPr lang="en-GB"/>
          </a:p>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24</a:t>
            </a:fld>
            <a:endParaRPr lang="en-GB"/>
          </a:p>
        </p:txBody>
      </p:sp>
    </p:spTree>
    <p:extLst>
      <p:ext uri="{BB962C8B-B14F-4D97-AF65-F5344CB8AC3E}">
        <p14:creationId xmlns:p14="http://schemas.microsoft.com/office/powerpoint/2010/main" val="1569985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2AF44-E44B-43C4-9D63-9AA242289F08}" type="slidenum">
              <a:rPr lang="en-GB" smtClean="0"/>
              <a:t>26</a:t>
            </a:fld>
            <a:endParaRPr lang="en-GB"/>
          </a:p>
        </p:txBody>
      </p:sp>
    </p:spTree>
    <p:extLst>
      <p:ext uri="{BB962C8B-B14F-4D97-AF65-F5344CB8AC3E}">
        <p14:creationId xmlns:p14="http://schemas.microsoft.com/office/powerpoint/2010/main" val="27589033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a:t>When it comes to analytical thinking, it starts with attention to detail and observation. You have to be able to see hidden details and connections</a:t>
            </a:r>
          </a:p>
          <a:p>
            <a:pPr marL="228600" indent="-228600">
              <a:buAutoNum type="arabicPeriod"/>
            </a:pPr>
            <a:r>
              <a:rPr lang="en-GB"/>
              <a:t>Finding</a:t>
            </a:r>
            <a:r>
              <a:rPr lang="en-GB" baseline="0"/>
              <a:t> connections -</a:t>
            </a:r>
            <a:r>
              <a:rPr lang="en-GB"/>
              <a:t>Think about things in terms of cause and effect</a:t>
            </a:r>
          </a:p>
          <a:p>
            <a:pPr marL="0" indent="0">
              <a:buNone/>
            </a:pPr>
            <a:r>
              <a:rPr lang="en-GB"/>
              <a:t>3.</a:t>
            </a:r>
            <a:r>
              <a:rPr lang="en-GB" baseline="0"/>
              <a:t> Finding not obvious connections between two objects are crucial from problem-solving and decision-making. (Chess;</a:t>
            </a:r>
          </a:p>
          <a:p>
            <a:pPr marL="0" indent="0">
              <a:buNone/>
            </a:pPr>
            <a:r>
              <a:rPr lang="en-GB" baseline="0"/>
              <a:t> Puzzle;</a:t>
            </a:r>
          </a:p>
          <a:p>
            <a:pPr marL="0" indent="0">
              <a:buNone/>
            </a:pPr>
            <a:r>
              <a:rPr lang="en-GB" baseline="0"/>
              <a:t> Backgammon Table;</a:t>
            </a:r>
          </a:p>
          <a:p>
            <a:pPr marL="0" indent="0">
              <a:buNone/>
            </a:pPr>
            <a:r>
              <a:rPr lang="en-GB" baseline="0"/>
              <a:t> Any kind of strategy games)</a:t>
            </a:r>
          </a:p>
          <a:p>
            <a:pPr marL="0" indent="0">
              <a:buNone/>
            </a:pPr>
            <a:r>
              <a:rPr lang="en-GB" baseline="0"/>
              <a:t>Try to paint an idea that you have or an action that your are going to do.</a:t>
            </a:r>
          </a:p>
          <a:p>
            <a:pPr marL="0" indent="0">
              <a:buNone/>
            </a:pPr>
            <a:r>
              <a:rPr lang="en-GB" baseline="0"/>
              <a:t> Try to make graphics of different trends by years or months.</a:t>
            </a:r>
          </a:p>
          <a:p>
            <a:pPr marL="0" indent="0">
              <a:buNone/>
            </a:pPr>
            <a:r>
              <a:rPr lang="en-GB" baseline="0"/>
              <a:t> List down different arguments for an idea or a point of view you have.</a:t>
            </a:r>
          </a:p>
          <a:p>
            <a:pPr marL="0" indent="0">
              <a:buNone/>
            </a:pPr>
            <a:r>
              <a:rPr lang="en-GB" baseline="0"/>
              <a:t> List down possible solutions for different problems (for example write solutions for a problem of your best friend).</a:t>
            </a:r>
          </a:p>
          <a:p>
            <a:pPr marL="0" indent="0">
              <a:buNone/>
            </a:pPr>
            <a:r>
              <a:rPr lang="en-GB" baseline="0"/>
              <a:t> Explain different things to kids or to your friends.</a:t>
            </a:r>
          </a:p>
          <a:p>
            <a:pPr marL="0" indent="0">
              <a:buNone/>
            </a:pPr>
            <a:r>
              <a:rPr lang="en-GB" baseline="0"/>
              <a:t> Make lists of pros and cons your decisions or ideas you have.</a:t>
            </a:r>
          </a:p>
          <a:p>
            <a:pPr marL="0" indent="0">
              <a:buNone/>
            </a:pPr>
            <a:endParaRPr lang="en-GB" baseline="0"/>
          </a:p>
          <a:p>
            <a:pPr marL="0" indent="0">
              <a:buNone/>
            </a:pPr>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30</a:t>
            </a:fld>
            <a:endParaRPr lang="en-GB"/>
          </a:p>
        </p:txBody>
      </p:sp>
    </p:spTree>
    <p:extLst>
      <p:ext uri="{BB962C8B-B14F-4D97-AF65-F5344CB8AC3E}">
        <p14:creationId xmlns:p14="http://schemas.microsoft.com/office/powerpoint/2010/main" val="21757004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31</a:t>
            </a:fld>
            <a:endParaRPr lang="en-GB"/>
          </a:p>
        </p:txBody>
      </p:sp>
    </p:spTree>
    <p:extLst>
      <p:ext uri="{BB962C8B-B14F-4D97-AF65-F5344CB8AC3E}">
        <p14:creationId xmlns:p14="http://schemas.microsoft.com/office/powerpoint/2010/main" val="297518322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32</a:t>
            </a:fld>
            <a:endParaRPr lang="en-GB"/>
          </a:p>
        </p:txBody>
      </p:sp>
    </p:spTree>
    <p:extLst>
      <p:ext uri="{BB962C8B-B14F-4D97-AF65-F5344CB8AC3E}">
        <p14:creationId xmlns:p14="http://schemas.microsoft.com/office/powerpoint/2010/main" val="26775991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Listening</a:t>
            </a:r>
          </a:p>
          <a:p>
            <a:endParaRPr lang="en-GB"/>
          </a:p>
          <a:p>
            <a:r>
              <a:rPr lang="en-GB"/>
              <a:t>Good listening has an enormous quality of </a:t>
            </a:r>
            <a:r>
              <a:rPr lang="en-GB" err="1"/>
              <a:t>nowness</a:t>
            </a:r>
            <a:r>
              <a:rPr lang="en-GB"/>
              <a:t>. Helpful listening is a form of meditation. </a:t>
            </a:r>
          </a:p>
          <a:p>
            <a:endParaRPr lang="en-GB"/>
          </a:p>
          <a:p>
            <a:r>
              <a:rPr lang="en-GB"/>
              <a:t>David Brandon</a:t>
            </a:r>
          </a:p>
          <a:p>
            <a:endParaRPr lang="en-GB"/>
          </a:p>
          <a:p>
            <a:endParaRPr lang="en-GB"/>
          </a:p>
          <a:p>
            <a:r>
              <a:rPr lang="en-GB"/>
              <a:t>Some people talk to animals. Not many listen though. That's the problem.</a:t>
            </a:r>
          </a:p>
          <a:p>
            <a:r>
              <a:rPr lang="en-GB"/>
              <a:t> Winnie the Pooh </a:t>
            </a:r>
          </a:p>
          <a:p>
            <a:r>
              <a:rPr lang="en-GB"/>
              <a:t>◾Make effective use of body language and speech. Be sensitive to the other person's body language as well as what they say: eye contact,  gestures, appropriate humour and analogies. </a:t>
            </a:r>
          </a:p>
          <a:p>
            <a:r>
              <a:rPr lang="en-GB"/>
              <a:t>Use appropriate body language yourself: face the person with an open, attentive posture and maintain good eye contact (look at the speaker a lot, but don't stare all the time), smiling and nod your head from time to time. </a:t>
            </a:r>
          </a:p>
          <a:p>
            <a:endParaRPr lang="en-GB"/>
          </a:p>
          <a:p>
            <a:r>
              <a:rPr lang="en-GB"/>
              <a:t>The “Top Ten” Skills shortages among graduates </a:t>
            </a:r>
          </a:p>
          <a:p>
            <a:r>
              <a:rPr lang="en-GB"/>
              <a:t>% of employers surveyed </a:t>
            </a:r>
          </a:p>
          <a:p>
            <a:r>
              <a:rPr lang="en-GB"/>
              <a:t>1 Commercial Awareness      67% </a:t>
            </a:r>
          </a:p>
          <a:p>
            <a:r>
              <a:rPr lang="en-GB"/>
              <a:t>2 Communication Skills  64% </a:t>
            </a:r>
          </a:p>
          <a:p>
            <a:r>
              <a:rPr lang="en-GB"/>
              <a:t>3 Leadership               33% </a:t>
            </a:r>
          </a:p>
          <a:p>
            <a:r>
              <a:rPr lang="en-GB"/>
              <a:t>4 Ability to work in a team 33% </a:t>
            </a:r>
          </a:p>
          <a:p>
            <a:r>
              <a:rPr lang="en-GB"/>
              <a:t>5 Problem solving 32% </a:t>
            </a:r>
          </a:p>
          <a:p>
            <a:r>
              <a:rPr lang="en-GB"/>
              <a:t>6 Conceptual ability 21% </a:t>
            </a:r>
          </a:p>
          <a:p>
            <a:r>
              <a:rPr lang="en-GB"/>
              <a:t>7 Subject Knowledge &amp; competence 19% </a:t>
            </a:r>
          </a:p>
          <a:p>
            <a:r>
              <a:rPr lang="en-GB"/>
              <a:t>8 Foreign languages      19% </a:t>
            </a:r>
          </a:p>
          <a:p>
            <a:r>
              <a:rPr lang="en-GB"/>
              <a:t>9 Numeracy 19% </a:t>
            </a:r>
          </a:p>
          <a:p>
            <a:r>
              <a:rPr lang="en-GB"/>
              <a:t>10 Good general education 15% </a:t>
            </a:r>
          </a:p>
          <a:p>
            <a:endParaRPr lang="en-GB"/>
          </a:p>
          <a:p>
            <a:r>
              <a:rPr lang="en-GB"/>
              <a:t>Source: Association of Graduate Recruiters “Skills for Graduates in the 21st Century”  www.agr.org.uk</a:t>
            </a:r>
          </a:p>
          <a:p>
            <a:r>
              <a:rPr lang="en-GB"/>
              <a:t> </a:t>
            </a:r>
          </a:p>
          <a:p>
            <a:endParaRPr lang="en-GB"/>
          </a:p>
          <a:p>
            <a:r>
              <a:rPr lang="en-GB"/>
              <a:t>◾Listen attentively. Express interest in what people are saying and don't interrupt them.</a:t>
            </a:r>
          </a:p>
          <a:p>
            <a:r>
              <a:rPr lang="en-GB"/>
              <a:t>Listen More Than You Talk - Richard Branson </a:t>
            </a:r>
          </a:p>
          <a:p>
            <a:r>
              <a:rPr lang="en-GB"/>
              <a:t>◾Be aware of any prejudices or misconceptions you or the speaker may have.</a:t>
            </a:r>
          </a:p>
          <a:p>
            <a:r>
              <a:rPr lang="en-GB"/>
              <a:t>◾Good listening builds a rapport and understanding with the speaker and allows them to freely express their views. It motivates them to say more.</a:t>
            </a:r>
          </a:p>
          <a:p>
            <a:r>
              <a:rPr lang="en-GB"/>
              <a:t>◾Poor listening makes assumptions, creates resistance and hostility, demotivates the speaker, inhibits their development and creates dependence on the listener. </a:t>
            </a:r>
          </a:p>
          <a:p>
            <a:endParaRPr lang="en-GB"/>
          </a:p>
          <a:p>
            <a:r>
              <a:rPr lang="en-GB"/>
              <a:t>◾Use ACTIVE LISTENING.  ◾These reflect back what the speaker is saying in other words to clarify understanding: you paraphrase and repeat back key points. </a:t>
            </a:r>
          </a:p>
          <a:p>
            <a:r>
              <a:rPr lang="en-GB"/>
              <a:t>◾They may summarise and bring new interpretations to the speakers words. </a:t>
            </a:r>
          </a:p>
          <a:p>
            <a:r>
              <a:rPr lang="en-GB"/>
              <a:t>◾ They show you're listening carefully and checks you are understanding correctly what they are saying allowing the speaker to confirm or correct your feedback.</a:t>
            </a:r>
          </a:p>
          <a:p>
            <a:r>
              <a:rPr lang="en-GB"/>
              <a:t>◾They encourage the speaker to elaborate and to define their problems.</a:t>
            </a:r>
          </a:p>
          <a:p>
            <a:r>
              <a:rPr lang="en-GB"/>
              <a:t>◾It is often the most useful way of giving positive feedback to someone: "I hear what you're saying and take it seriously". You can't keep saying "uh-huh" or "yes" for too long without it sounding false</a:t>
            </a:r>
          </a:p>
          <a:p>
            <a:endParaRPr lang="en-GB"/>
          </a:p>
          <a:p>
            <a:r>
              <a:rPr lang="en-GB"/>
              <a:t>Empathy</a:t>
            </a:r>
          </a:p>
          <a:p>
            <a:endParaRPr lang="en-GB"/>
          </a:p>
          <a:p>
            <a:r>
              <a:rPr lang="en-GB"/>
              <a:t>People with a musical quality to their speech (a big variation in pitch and rhythm called prosody) tend to be more empathic. Lisa Aziz-</a:t>
            </a:r>
            <a:r>
              <a:rPr lang="en-GB" err="1"/>
              <a:t>Zadeh</a:t>
            </a:r>
            <a:r>
              <a:rPr lang="en-GB"/>
              <a:t> of the University of S. California found that people whose speech is most intonated, lilted or "sing-song" have more ability to empathise with others and to convey emotion.  </a:t>
            </a:r>
          </a:p>
          <a:p>
            <a:r>
              <a:rPr lang="en-GB"/>
              <a:t>◾Empathy means being open to the ideas of others and  sensitive to their values and feelings: trying to see things from the other person's perspective. </a:t>
            </a:r>
          </a:p>
          <a:p>
            <a:r>
              <a:rPr lang="en-GB"/>
              <a:t>◾It is about demonstrating that you understand, that you can listen from other person's point of view and reflect their meaning</a:t>
            </a:r>
          </a:p>
          <a:p>
            <a:r>
              <a:rPr lang="en-GB"/>
              <a:t>◾Each individual has a unique perspective which should be valued. We each occupy our own private world and never completely know what's going on inside other people's minds.</a:t>
            </a:r>
          </a:p>
          <a:p>
            <a:r>
              <a:rPr lang="en-GB"/>
              <a:t>◾Be prepared to disclose your own feelings and beliefs to encourage others to do the same: be open with other people</a:t>
            </a:r>
          </a:p>
          <a:p>
            <a:r>
              <a:rPr lang="en-GB"/>
              <a:t>Confirm and clarify</a:t>
            </a:r>
          </a:p>
          <a:p>
            <a:r>
              <a:rPr lang="en-GB"/>
              <a:t>◾Ask yourself exactly what you want to gain from the conversation: a lack of clarity can lead to confusion and poor decisions.</a:t>
            </a:r>
          </a:p>
          <a:p>
            <a:r>
              <a:rPr lang="en-GB"/>
              <a:t>◾Asking clarifying questions: "How?", "Why?", "When?", "Who?", "What?", "Where?", will help the other person crystallise their thoughts. </a:t>
            </a:r>
          </a:p>
          <a:p>
            <a:r>
              <a:rPr lang="en-GB"/>
              <a:t>◾Summarise the main points in simple language.</a:t>
            </a:r>
          </a:p>
          <a:p>
            <a:r>
              <a:rPr lang="en-GB"/>
              <a:t>◾Get the other person's agreement that your summary is accurate. </a:t>
            </a:r>
          </a:p>
          <a:p>
            <a:r>
              <a:rPr lang="en-GB"/>
              <a:t>◾Define the problem and then move the focus to the solution: separate the points that relate to the problem and those that relate to the solution. </a:t>
            </a:r>
          </a:p>
          <a:p>
            <a:r>
              <a:rPr lang="en-GB"/>
              <a:t>◾Agree on the action you will both take: even if this is that there will be no action</a:t>
            </a:r>
          </a:p>
          <a:p>
            <a:r>
              <a:rPr lang="en-GB"/>
              <a:t>Jargon free language</a:t>
            </a:r>
          </a:p>
          <a:p>
            <a:endParaRPr lang="en-GB"/>
          </a:p>
          <a:p>
            <a:r>
              <a:rPr lang="en-GB"/>
              <a:t>A survey of managers by the Institute of Leadership found that the most </a:t>
            </a:r>
            <a:r>
              <a:rPr lang="en-GB" err="1"/>
              <a:t>most</a:t>
            </a:r>
            <a:r>
              <a:rPr lang="en-GB"/>
              <a:t> irritating jargon/management speak phrases were "thinking outside the box", "going forward" and "let's touch base", so try to avoid such phrases when applying for jobs.</a:t>
            </a:r>
          </a:p>
          <a:p>
            <a:r>
              <a:rPr lang="en-GB"/>
              <a:t>◾ Use simple words and clear unambiguous language.</a:t>
            </a:r>
          </a:p>
          <a:p>
            <a:r>
              <a:rPr lang="en-GB"/>
              <a:t>◾Be succinct: take time and effort to </a:t>
            </a:r>
            <a:r>
              <a:rPr lang="en-GB" err="1"/>
              <a:t>distill</a:t>
            </a:r>
            <a:r>
              <a:rPr lang="en-GB"/>
              <a:t> ideas to an absolute minimum.</a:t>
            </a:r>
          </a:p>
          <a:p>
            <a:r>
              <a:rPr lang="en-GB"/>
              <a:t>◾Make simple points that everyone agrees on. </a:t>
            </a:r>
          </a:p>
          <a:p>
            <a:r>
              <a:rPr lang="en-GB"/>
              <a:t>Jargon in job titles   </a:t>
            </a:r>
          </a:p>
          <a:p>
            <a:r>
              <a:rPr lang="en-GB"/>
              <a:t>Partnership relationship manager</a:t>
            </a:r>
          </a:p>
          <a:p>
            <a:r>
              <a:rPr lang="en-GB"/>
              <a:t> Secretary  </a:t>
            </a:r>
          </a:p>
          <a:p>
            <a:r>
              <a:rPr lang="en-GB"/>
              <a:t>Person-centred transition facilitator  Social worker  </a:t>
            </a:r>
          </a:p>
          <a:p>
            <a:r>
              <a:rPr lang="en-GB"/>
              <a:t>Ambient replenishment controller Shelf stacker  </a:t>
            </a:r>
          </a:p>
          <a:p>
            <a:r>
              <a:rPr lang="en-GB"/>
              <a:t>Head of services, infrastructure &amp; procurement Caretaker </a:t>
            </a:r>
          </a:p>
          <a:p>
            <a:r>
              <a:rPr lang="en-GB"/>
              <a:t>Multimedia storyteller &amp; experience architect Journalist </a:t>
            </a:r>
          </a:p>
          <a:p>
            <a:r>
              <a:rPr lang="en-GB"/>
              <a:t>Talent, employment relations, outsourcing &amp; change manager HR manager  </a:t>
            </a:r>
          </a:p>
          <a:p>
            <a:r>
              <a:rPr lang="en-GB"/>
              <a:t>Transformation &amp; re-enablement project manager  Probation officer </a:t>
            </a:r>
          </a:p>
          <a:p>
            <a:r>
              <a:rPr lang="en-GB"/>
              <a:t>Revenue protection officer Ticket inspector </a:t>
            </a:r>
          </a:p>
          <a:p>
            <a:r>
              <a:rPr lang="en-GB"/>
              <a:t>Graduate transitions facilitator Careers adviser! </a:t>
            </a:r>
          </a:p>
          <a:p>
            <a:r>
              <a:rPr lang="en-GB"/>
              <a:t>For more like this try our job matching games </a:t>
            </a:r>
          </a:p>
          <a:p>
            <a:endParaRPr lang="en-GB"/>
          </a:p>
          <a:p>
            <a:r>
              <a:rPr lang="en-GB"/>
              <a:t>◾Use the active not passive voice. "I will send it to you" rather than "It will be sent to you".</a:t>
            </a:r>
          </a:p>
          <a:p>
            <a:r>
              <a:rPr lang="en-GB"/>
              <a:t>◾Avoid Jargon!</a:t>
            </a:r>
          </a:p>
          <a:p>
            <a:r>
              <a:rPr lang="en-GB"/>
              <a:t> NOT: "We need to incentivize our best of breed to think outside the box in focusing our core competencies on mission critical key deliverables."</a:t>
            </a:r>
          </a:p>
          <a:p>
            <a:r>
              <a:rPr lang="en-GB"/>
              <a:t>BUT: "We should motivate our staff to use their skills on important tasks".</a:t>
            </a:r>
          </a:p>
          <a:p>
            <a:r>
              <a:rPr lang="en-GB"/>
              <a:t> For help with removing jargon see the Plain English Campaign</a:t>
            </a:r>
          </a:p>
          <a:p>
            <a:r>
              <a:rPr lang="en-GB"/>
              <a:t>Giving feedback</a:t>
            </a:r>
          </a:p>
          <a:p>
            <a:r>
              <a:rPr lang="en-GB"/>
              <a:t>◾Feedback has also been called constructive criticism. </a:t>
            </a:r>
          </a:p>
          <a:p>
            <a:r>
              <a:rPr lang="en-GB"/>
              <a:t>◾Only give feedback if the gain will exceed the pain: only use it for important things. </a:t>
            </a:r>
          </a:p>
          <a:p>
            <a:r>
              <a:rPr lang="en-GB"/>
              <a:t>Praise more than you criticise! Identifying and developing strengths is more effective than focusing too much on negatives.</a:t>
            </a:r>
          </a:p>
          <a:p>
            <a:r>
              <a:rPr lang="en-GB"/>
              <a:t>◾Constructive criticism which shows the person how they can improve. Not "Debbie was hopeless!", but "Debbie made some very useful contributions but her voice was a bit quiet. I couldn't hear her very well, so she needs to raise her voice a bit in future."</a:t>
            </a:r>
          </a:p>
          <a:p>
            <a:r>
              <a:rPr lang="en-GB"/>
              <a:t>◾It's a good idea to ask permission: "Do you mind if I give you some feedback?". This gives the person time to prepare.</a:t>
            </a:r>
          </a:p>
          <a:p>
            <a:r>
              <a:rPr lang="en-GB"/>
              <a:t>◾Try to give feedback immediately: on the spot if possible: it's most effective when fresh in the person's mind. The more quickly it is given the more relevance and power it will have.</a:t>
            </a:r>
          </a:p>
          <a:p>
            <a:r>
              <a:rPr lang="en-GB"/>
              <a:t>◾Be direct and honest. Get quickly to the point, don't have long and </a:t>
            </a:r>
            <a:r>
              <a:rPr lang="en-GB" err="1"/>
              <a:t>embarrasing</a:t>
            </a:r>
            <a:r>
              <a:rPr lang="en-GB"/>
              <a:t> introductions, although starting with some genuine praise based on what the person has actually done will help (see the praise sandwich below).</a:t>
            </a:r>
          </a:p>
          <a:p>
            <a:r>
              <a:rPr lang="en-GB"/>
              <a:t>◾Give feedback in private if at all possible, it's insensitive to do this in front of others.</a:t>
            </a:r>
          </a:p>
          <a:p>
            <a:r>
              <a:rPr lang="en-GB"/>
              <a:t>◾Focus on the most concrete and recent example</a:t>
            </a:r>
          </a:p>
          <a:p>
            <a:r>
              <a:rPr lang="en-GB"/>
              <a:t>◾Stick to a single clear issue, don't pack in too much criticism as this can be disheartening.</a:t>
            </a:r>
          </a:p>
          <a:p>
            <a:r>
              <a:rPr lang="en-GB"/>
              <a:t>◾Don't repeat the same point over and over: this will just build up resentment.</a:t>
            </a:r>
          </a:p>
          <a:p>
            <a:r>
              <a:rPr lang="en-GB"/>
              <a:t>◾Only criticise behaviours that can be changed: "You need to improve your computing skills" rather than "You're stupid"!</a:t>
            </a:r>
          </a:p>
          <a:p>
            <a:r>
              <a:rPr lang="en-GB"/>
              <a:t>◾Give feedback on a person's behaviour not about the person themselves. Give accurate descriptions of behaviour not comments about the person's qualities and worth as an individual: "You have been late for work a lot in the last </a:t>
            </a:r>
            <a:r>
              <a:rPr lang="en-GB" err="1"/>
              <a:t>month"rather</a:t>
            </a:r>
            <a:r>
              <a:rPr lang="en-GB"/>
              <a:t> than :"You're lazy"!</a:t>
            </a:r>
          </a:p>
          <a:p>
            <a:r>
              <a:rPr lang="en-GB"/>
              <a:t>◾Don't compare the person with other people, as this can build jealousy: "Jane is always </a:t>
            </a:r>
            <a:r>
              <a:rPr lang="en-GB" err="1"/>
              <a:t>punctual"communication</a:t>
            </a:r>
            <a:r>
              <a:rPr lang="en-GB"/>
              <a:t>-skills</a:t>
            </a:r>
          </a:p>
          <a:p>
            <a:r>
              <a:rPr lang="en-GB"/>
              <a:t>◾Use "I" not "You" statements: "I feel upset" not "You made me feel upset".</a:t>
            </a:r>
          </a:p>
          <a:p>
            <a:r>
              <a:rPr lang="en-GB"/>
              <a:t>◾Use specific examples. Don't say "You're hopeless at this", say "We need to give you training on how to do this"! ◾describe the behaviour</a:t>
            </a:r>
          </a:p>
          <a:p>
            <a:r>
              <a:rPr lang="en-GB"/>
              <a:t>◾describe your reaction</a:t>
            </a:r>
          </a:p>
          <a:p>
            <a:r>
              <a:rPr lang="en-GB"/>
              <a:t>◾ explain why you feel this way</a:t>
            </a:r>
          </a:p>
          <a:p>
            <a:r>
              <a:rPr lang="en-GB"/>
              <a:t>◾ show you understand what's behind their behaviour</a:t>
            </a:r>
          </a:p>
          <a:p>
            <a:r>
              <a:rPr lang="en-GB"/>
              <a:t>◾ suggest a different way of behaving</a:t>
            </a:r>
          </a:p>
          <a:p>
            <a:endParaRPr lang="en-GB"/>
          </a:p>
          <a:p>
            <a:r>
              <a:rPr lang="en-GB"/>
              <a:t>◾Stick to facts: describe behaviour but also what happened as a result.</a:t>
            </a:r>
          </a:p>
          <a:p>
            <a:r>
              <a:rPr lang="en-GB"/>
              <a:t>◾The best decisions are those people reach for themselves. Try not to tell the other person directly what they should and shouldn't do. Let them explore their behaviour and say themselves what needs to be done. This avoids the build up of resentment.</a:t>
            </a:r>
          </a:p>
          <a:p>
            <a:r>
              <a:rPr lang="en-GB"/>
              <a:t>◾Allow the criticised person to express any concerns they may have.</a:t>
            </a:r>
          </a:p>
          <a:p>
            <a:r>
              <a:rPr lang="en-GB"/>
              <a:t>◾Use tentative words such as "sometimes" and "perhaps" rather than "always" and "never": these allow the other person to avoid argument by saying that "always" is not strictly true.</a:t>
            </a:r>
          </a:p>
          <a:p>
            <a:r>
              <a:rPr lang="en-GB"/>
              <a:t>◾Keep your emotions under control.</a:t>
            </a:r>
          </a:p>
          <a:p>
            <a:r>
              <a:rPr lang="en-GB"/>
              <a:t>◾At the end, Check understanding: "Does what I've said make sense to you?" and summarise what you've agreed.</a:t>
            </a:r>
          </a:p>
          <a:p>
            <a:r>
              <a:rPr lang="en-GB"/>
              <a:t>◾Talk openly about your own concerns if necessary. </a:t>
            </a:r>
          </a:p>
          <a:p>
            <a:r>
              <a:rPr lang="en-GB"/>
              <a:t>◾Include positive comments. The praise sandwich can be an effective way to give criticism to someone without alienating them: 1.First make a positive statement to the person: "I think you are really trying your best"</a:t>
            </a:r>
          </a:p>
          <a:p>
            <a:r>
              <a:rPr lang="en-GB"/>
              <a:t>2.Then the criticism "But you need to structure your essay more logically".</a:t>
            </a:r>
          </a:p>
          <a:p>
            <a:r>
              <a:rPr lang="en-GB"/>
              <a:t>3.Make another positive statement to finish "However it's a very good first attempt" </a:t>
            </a:r>
          </a:p>
          <a:p>
            <a:endParaRPr lang="en-GB"/>
          </a:p>
          <a:p>
            <a:r>
              <a:rPr lang="en-GB"/>
              <a:t>Any fool can criticize, condemn, and complain - and most fools do. </a:t>
            </a:r>
          </a:p>
          <a:p>
            <a:endParaRPr lang="en-GB"/>
          </a:p>
          <a:p>
            <a:r>
              <a:rPr lang="en-GB"/>
              <a:t>There are two types of people who don't say much: those who are quiet and those who talk a lot.</a:t>
            </a:r>
          </a:p>
          <a:p>
            <a:r>
              <a:rPr lang="en-GB"/>
              <a:t>You can close more business in two months by becoming interested in other people than you can in two years by trying to get people interested in you. </a:t>
            </a:r>
          </a:p>
          <a:p>
            <a:r>
              <a:rPr lang="en-GB"/>
              <a:t>Dale Carnegie</a:t>
            </a:r>
          </a:p>
          <a:p>
            <a:r>
              <a:rPr lang="en-GB"/>
              <a:t> </a:t>
            </a:r>
          </a:p>
          <a:p>
            <a:endParaRPr lang="en-GB"/>
          </a:p>
          <a:p>
            <a:endParaRPr lang="en-GB"/>
          </a:p>
          <a:p>
            <a:r>
              <a:rPr lang="en-GB"/>
              <a:t>◾If you are </a:t>
            </a:r>
            <a:r>
              <a:rPr lang="en-GB" err="1"/>
              <a:t>recieving</a:t>
            </a:r>
            <a:r>
              <a:rPr lang="en-GB"/>
              <a:t> feedback </a:t>
            </a:r>
            <a:r>
              <a:rPr lang="en-GB" err="1"/>
              <a:t>youself</a:t>
            </a:r>
            <a:r>
              <a:rPr lang="en-GB"/>
              <a:t>, try to accept it in a positive and non-defensive manner. </a:t>
            </a:r>
          </a:p>
          <a:p>
            <a:endParaRPr lang="en-GB"/>
          </a:p>
          <a:p>
            <a:r>
              <a:rPr lang="en-GB"/>
              <a:t>Giving Praise</a:t>
            </a:r>
          </a:p>
          <a:p>
            <a:r>
              <a:rPr lang="en-GB"/>
              <a:t>◾Tell people something they have done that you like or what you like about them.</a:t>
            </a:r>
          </a:p>
          <a:p>
            <a:r>
              <a:rPr lang="en-GB"/>
              <a:t>◾Give them thanks if they have done something for you. Even a simple thank you can make a big difference.</a:t>
            </a:r>
          </a:p>
          <a:p>
            <a:r>
              <a:rPr lang="en-GB"/>
              <a:t>◾Give encouragement. If someone is not sure that they are able to do something, give them encouragement if you think they can do it.</a:t>
            </a:r>
          </a:p>
          <a:p>
            <a:r>
              <a:rPr lang="en-GB"/>
              <a:t>◾Describe positive behaviour and it's effect in concrete terms "I really appreciate how you took the time to ...."</a:t>
            </a:r>
          </a:p>
          <a:p>
            <a:r>
              <a:rPr lang="en-GB"/>
              <a:t>◾Respond to praise by thanking the person.</a:t>
            </a:r>
          </a:p>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33</a:t>
            </a:fld>
            <a:endParaRPr lang="en-GB"/>
          </a:p>
        </p:txBody>
      </p:sp>
    </p:spTree>
    <p:extLst>
      <p:ext uri="{BB962C8B-B14F-4D97-AF65-F5344CB8AC3E}">
        <p14:creationId xmlns:p14="http://schemas.microsoft.com/office/powerpoint/2010/main" val="2948749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34</a:t>
            </a:fld>
            <a:endParaRPr lang="en-GB"/>
          </a:p>
        </p:txBody>
      </p:sp>
    </p:spTree>
    <p:extLst>
      <p:ext uri="{BB962C8B-B14F-4D97-AF65-F5344CB8AC3E}">
        <p14:creationId xmlns:p14="http://schemas.microsoft.com/office/powerpoint/2010/main" val="27255160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Facilitator to explain these and stress that some of the </a:t>
            </a:r>
            <a:r>
              <a:rPr lang="en-GB" b="1" i="1" u="sng"/>
              <a:t>internal barriers are often more difficult </a:t>
            </a:r>
            <a:r>
              <a:rPr lang="en-GB"/>
              <a:t>to address than the external barriers.</a:t>
            </a:r>
          </a:p>
        </p:txBody>
      </p:sp>
      <p:sp>
        <p:nvSpPr>
          <p:cNvPr id="4" name="Slide Number Placeholder 3"/>
          <p:cNvSpPr>
            <a:spLocks noGrp="1"/>
          </p:cNvSpPr>
          <p:nvPr>
            <p:ph type="sldNum" sz="quarter" idx="10"/>
          </p:nvPr>
        </p:nvSpPr>
        <p:spPr/>
        <p:txBody>
          <a:bodyPr/>
          <a:lstStyle/>
          <a:p>
            <a:fld id="{A5DB3521-01FC-42D9-9AE2-A7A797DDD782}" type="slidenum">
              <a:rPr lang="en-GB" smtClean="0"/>
              <a:t>35</a:t>
            </a:fld>
            <a:endParaRPr lang="en-GB"/>
          </a:p>
        </p:txBody>
      </p:sp>
    </p:spTree>
    <p:extLst>
      <p:ext uri="{BB962C8B-B14F-4D97-AF65-F5344CB8AC3E}">
        <p14:creationId xmlns:p14="http://schemas.microsoft.com/office/powerpoint/2010/main" val="132427695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Facilitator to unpick this definition – if the students are to be more likely to gain employment and be successful in their chosen occupations – even if that is starting their own business or entrepreneurship – then they have to attain the right skills, understandings and personal attributes.  We pretty much know what these are because we looked at them earlier in the module – </a:t>
            </a:r>
            <a:r>
              <a:rPr lang="en-GB" b="1" i="1"/>
              <a:t>show the next slide</a:t>
            </a:r>
            <a:r>
              <a:rPr lang="en-GB"/>
              <a:t>.</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5625905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37</a:t>
            </a:fld>
            <a:endParaRPr lang="en-GB"/>
          </a:p>
        </p:txBody>
      </p:sp>
    </p:spTree>
    <p:extLst>
      <p:ext uri="{BB962C8B-B14F-4D97-AF65-F5344CB8AC3E}">
        <p14:creationId xmlns:p14="http://schemas.microsoft.com/office/powerpoint/2010/main" val="146320698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 Johari window is a psychological tool created by Joseph </a:t>
            </a:r>
            <a:r>
              <a:rPr lang="en-GB" err="1"/>
              <a:t>Luft</a:t>
            </a:r>
            <a:r>
              <a:rPr lang="en-GB"/>
              <a:t> and Harry </a:t>
            </a:r>
            <a:r>
              <a:rPr lang="en-GB" err="1"/>
              <a:t>Ingham</a:t>
            </a:r>
            <a:r>
              <a:rPr lang="en-GB"/>
              <a:t> in 1955. It’s a simple and useful tool for understanding and training:</a:t>
            </a:r>
          </a:p>
          <a:p>
            <a:r>
              <a:rPr lang="en-GB"/>
              <a:t>•self-awareness</a:t>
            </a:r>
          </a:p>
          <a:p>
            <a:r>
              <a:rPr lang="en-GB"/>
              <a:t>•personal development</a:t>
            </a:r>
          </a:p>
          <a:p>
            <a:r>
              <a:rPr lang="en-GB"/>
              <a:t>•improving communications</a:t>
            </a:r>
          </a:p>
          <a:p>
            <a:r>
              <a:rPr lang="en-GB"/>
              <a:t>•interpersonal relationships</a:t>
            </a:r>
          </a:p>
          <a:p>
            <a:r>
              <a:rPr lang="en-GB"/>
              <a:t>•group dynamics</a:t>
            </a:r>
          </a:p>
          <a:p>
            <a:r>
              <a:rPr lang="en-GB"/>
              <a:t>•team development; and</a:t>
            </a:r>
          </a:p>
          <a:p>
            <a:r>
              <a:rPr lang="en-GB"/>
              <a:t>•inter group relationships</a:t>
            </a:r>
          </a:p>
          <a:p>
            <a:endParaRPr lang="en-GB"/>
          </a:p>
          <a:p>
            <a:r>
              <a:rPr lang="en-GB"/>
              <a:t>It is one of the few tools out there that has an emphasis on “soft skills” such as behaviour, empathy, co-operation, inter group development and interpersonal development.  It’s a great model to use because of its simplicity and also because it can be applied in a variety of situations and environments.</a:t>
            </a:r>
          </a:p>
          <a:p>
            <a:r>
              <a:rPr lang="en-GB"/>
              <a:t>In this example we are going to talk about how the Johari window works with an individual within a team. In this instance there are two factors at work within the Johari window. The first factor is what you know about yourself. The second factor relates to what other people know about you.</a:t>
            </a:r>
          </a:p>
          <a:p>
            <a:endParaRPr lang="en-GB"/>
          </a:p>
          <a:p>
            <a:r>
              <a:rPr lang="en-GB"/>
              <a:t>The model works using four area quadrants. Anything you know about yourself and are willing to share is part of your open area.  Individuals can build trust between themselves by disclosing information to others and learning about others from the information they in turn disclose about themselves.</a:t>
            </a:r>
          </a:p>
          <a:p>
            <a:endParaRPr lang="en-GB"/>
          </a:p>
          <a:p>
            <a:r>
              <a:rPr lang="en-GB"/>
              <a:t>Any aspect that you do not know about yourself, but others within the group have become aware of, is in your blind area. With the help of feedback from others you can become aware of some of your positive and negative traits as perceived by others and overcome some of the personal issues that may be inhibiting your personal or group dynamics within the team.</a:t>
            </a:r>
          </a:p>
          <a:p>
            <a:endParaRPr lang="en-GB"/>
          </a:p>
          <a:p>
            <a:r>
              <a:rPr lang="en-GB"/>
              <a:t>There are also aspects about yourself that you are aware of but might not want others to know, this quadrant is known as your hidden area. This leaves just one area and is the area that is unknown to you or anyone else – the unknown area.</a:t>
            </a:r>
          </a:p>
          <a:p>
            <a:endParaRPr lang="en-GB"/>
          </a:p>
          <a:p>
            <a:r>
              <a:rPr lang="en-GB"/>
              <a:t>The balance between the four quadrants can change. You might want to tell someone an aspect of your life that you had previously kept hidden. For example, maybe you are not comfortable contributing ideas in large groups. This would increase your open area and decrease your hidden area.</a:t>
            </a:r>
          </a:p>
          <a:p>
            <a:endParaRPr lang="en-GB"/>
          </a:p>
          <a:p>
            <a:r>
              <a:rPr lang="en-GB"/>
              <a:t>It is also possible to increase your open area by asking for feedback from people. When feedback is given honestly to you it can reduce the size of your blind area.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a:p>
          <a:p>
            <a:r>
              <a:rPr lang="en-GB"/>
              <a:t>By working with others it is possible for you to discover aspects that neither of you may never have appreciated before.</a:t>
            </a:r>
          </a:p>
          <a:p>
            <a:endParaRPr lang="en-GB"/>
          </a:p>
          <a:p>
            <a:r>
              <a:rPr lang="en-GB"/>
              <a:t>Some examples of unknown factors can be as follows:</a:t>
            </a:r>
          </a:p>
          <a:p>
            <a:r>
              <a:rPr lang="en-GB"/>
              <a:t>•an ability that is under-estimated or un-tried through lack of opportunity, encouragement, confidence or training</a:t>
            </a:r>
          </a:p>
          <a:p>
            <a:r>
              <a:rPr lang="en-GB"/>
              <a:t>•a natural ability or aptitude that a person doesn't realise they possess</a:t>
            </a:r>
          </a:p>
          <a:p>
            <a:r>
              <a:rPr lang="en-GB"/>
              <a:t>•a fear or aversion that a person does not know they have</a:t>
            </a:r>
          </a:p>
          <a:p>
            <a:r>
              <a:rPr lang="en-GB"/>
              <a:t>•an unknown illness</a:t>
            </a:r>
          </a:p>
          <a:p>
            <a:r>
              <a:rPr lang="en-GB"/>
              <a:t>•repressed or subconscious feeling</a:t>
            </a:r>
          </a:p>
          <a:p>
            <a:r>
              <a:rPr lang="en-GB"/>
              <a:t>•conditioned behaviour or attitudes from childhood</a:t>
            </a:r>
          </a:p>
          <a:p>
            <a:r>
              <a:rPr lang="en-GB"/>
              <a:t>Step one:</a:t>
            </a:r>
          </a:p>
          <a:p>
            <a:endParaRPr lang="en-GB"/>
          </a:p>
          <a:p>
            <a:r>
              <a:rPr lang="en-GB"/>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a:p>
          <a:p>
            <a:r>
              <a:rPr lang="en-GB"/>
              <a:t>Step two:</a:t>
            </a:r>
          </a:p>
          <a:p>
            <a:endParaRPr lang="en-GB"/>
          </a:p>
          <a:p>
            <a:r>
              <a:rPr lang="en-GB"/>
              <a:t>Involve other people and ask for feedback about yourself. Be prepared to seriously consider it. That doesn’t mean that you have to do everything that’s suggested, but you should at least listen and think about it. Then give the person who provided the feedback some acknowledgement or thanks for making the effort.  Depending on how confident you are you might prefer to do this as either a group exercise or on a one to one basis. Remember that giving effective feedback is a skill and some people may be better at it than others. When receiving feedback, be respectful, listen and reflect on what has been said. It may be on receiving feedback you may want to explore it further that can lead to discovery about yourself.</a:t>
            </a:r>
          </a:p>
          <a:p>
            <a:endParaRPr lang="en-GB"/>
          </a:p>
          <a:p>
            <a:r>
              <a:rPr lang="en-GB"/>
              <a:t>The Johari window as a tool does have its drawbacks:</a:t>
            </a:r>
          </a:p>
          <a:p>
            <a:r>
              <a:rPr lang="en-GB"/>
              <a:t>•Some things are perhaps better not communicated with others.</a:t>
            </a:r>
          </a:p>
          <a:p>
            <a:r>
              <a:rPr lang="en-GB"/>
              <a:t>•People may pass on the information they received further than you desire or use it in a negative way.</a:t>
            </a:r>
          </a:p>
          <a:p>
            <a:r>
              <a:rPr lang="en-GB"/>
              <a:t>•Some people or cultures have a very open and accepting approach to feedback and some do not. People can take personal feedback offensively so it’s important when facilitating to exercise caution and start gradually. </a:t>
            </a:r>
          </a:p>
          <a:p>
            <a:endParaRPr lang="en-GB"/>
          </a:p>
          <a:p>
            <a:r>
              <a:rPr lang="en-GB"/>
              <a:t>There are many ways to use the Johari model in learning and development. It very much depends on what you want to achieve in your training or development activities? What are your intended outputs and how will you measure that they have been achieved? How can the Johari Window theory and principles are used to assist this.</a:t>
            </a:r>
          </a:p>
          <a:p>
            <a:endParaRPr lang="en-GB"/>
          </a:p>
          <a:p>
            <a:r>
              <a:rPr lang="en-GB"/>
              <a:t>Johari is a very elegant and potent model, and as with other powerful ideas, simply helping people to understand is the most effective way to optimise the value to people.  When people really understand it in their own terms, it empowers them to use the thinking in their own way, and to incorporate the underlying principles into their future thinking and behaviour.</a:t>
            </a:r>
          </a:p>
          <a:p>
            <a:endParaRPr lang="en-GB"/>
          </a:p>
          <a:p>
            <a:r>
              <a:rPr lang="en-GB"/>
              <a:t>The Self Awareness Diagnostic is a great accompaniment to the Johari window model. It helps people to explore the qualities that make them who they are. The simple online questionnaire provides instant feedback to the participant that they can positively use in understanding their personal strengths and weaknesses, what belongs in their open space. It can also objectively help the participant to start to process some of those attributes that reside in their blind spot and can encourage discussion amongst the group without being confrontational or causing contention.</a:t>
            </a:r>
          </a:p>
          <a:p>
            <a:endParaRPr lang="en-GB"/>
          </a:p>
          <a:p>
            <a:r>
              <a:rPr lang="en-GB"/>
              <a:t>What is unique about the Self Awareness Diagnostic is it explores not only an individual’s ‘soft skills’ and working style preferences but also how participants like to learn; their learning styles.  In an education or business environment this can be a great enabler for a teacher or trainer to ensure all the members of the group are motivated and able to achieve their full potential.</a:t>
            </a:r>
          </a:p>
          <a:p>
            <a:endParaRPr lang="en-GB"/>
          </a:p>
          <a:p>
            <a:endParaRPr lang="en-GB"/>
          </a:p>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38</a:t>
            </a:fld>
            <a:endParaRPr lang="en-GB"/>
          </a:p>
        </p:txBody>
      </p:sp>
    </p:spTree>
    <p:extLst>
      <p:ext uri="{BB962C8B-B14F-4D97-AF65-F5344CB8AC3E}">
        <p14:creationId xmlns:p14="http://schemas.microsoft.com/office/powerpoint/2010/main" val="42277965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222AF44-E44B-43C4-9D63-9AA242289F08}" type="slidenum">
              <a:rPr lang="en-GB" smtClean="0"/>
              <a:t>41</a:t>
            </a:fld>
            <a:endParaRPr lang="en-GB"/>
          </a:p>
        </p:txBody>
      </p:sp>
    </p:spTree>
    <p:extLst>
      <p:ext uri="{BB962C8B-B14F-4D97-AF65-F5344CB8AC3E}">
        <p14:creationId xmlns:p14="http://schemas.microsoft.com/office/powerpoint/2010/main" val="174755736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44</a:t>
            </a:fld>
            <a:endParaRPr lang="en-GB"/>
          </a:p>
        </p:txBody>
      </p:sp>
    </p:spTree>
    <p:extLst>
      <p:ext uri="{BB962C8B-B14F-4D97-AF65-F5344CB8AC3E}">
        <p14:creationId xmlns:p14="http://schemas.microsoft.com/office/powerpoint/2010/main" val="260002981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Kolb's Learning Cycle is a well-known theory which argues we learn from our experiences of life, even on an everyday basis. It also treats reflection as an integral part of such learning. According to Kolb (1984), the process of learning follows a pattern or cycle consisting of four stages, one of which involves what Kolb refers to as 'reflective observation‘</a:t>
            </a:r>
          </a:p>
          <a:p>
            <a:r>
              <a:rPr lang="en-GB"/>
              <a:t>Stage 1: Experience</a:t>
            </a:r>
            <a:br>
              <a:rPr lang="en-GB"/>
            </a:br>
            <a:r>
              <a:rPr lang="en-GB"/>
              <a:t>(Kolb's "Concrete experiences")Life is full of experiences we can learn from. Whether at home or at work or out and about, there are countless opportunities for us to 'kick-start' the learning cycle. </a:t>
            </a:r>
          </a:p>
          <a:p>
            <a:r>
              <a:rPr lang="en-GB"/>
              <a:t>Stage 2: Reflect</a:t>
            </a:r>
            <a:br>
              <a:rPr lang="en-GB"/>
            </a:br>
            <a:r>
              <a:rPr lang="en-GB"/>
              <a:t>(Kolb's "Reflective observation")Reflection involves thinking about what we have done and experienced. Some people are naturally good at this. Others train themselves to be more deliberate about reviewing their experiences and recording them. </a:t>
            </a:r>
          </a:p>
          <a:p>
            <a:r>
              <a:rPr lang="en-GB"/>
              <a:t>Stage 3: Conceptualise</a:t>
            </a:r>
            <a:br>
              <a:rPr lang="en-GB"/>
            </a:br>
            <a:r>
              <a:rPr lang="en-GB"/>
              <a:t>(Kolb's "Abstract conceptualization")When we pass from thinking about our experiences to interpreting them we enter into the realm of what Kolb termed 'conceptualization'. To conceptualize is to generate a hypothesis about the meaning of our experiences. </a:t>
            </a:r>
          </a:p>
          <a:p>
            <a:r>
              <a:rPr lang="en-GB"/>
              <a:t>Stage 4: Plan</a:t>
            </a:r>
            <a:br>
              <a:rPr lang="en-GB"/>
            </a:br>
            <a:r>
              <a:rPr lang="en-GB"/>
              <a:t>(Kolb's "Active experimentation")In the active experimentation stage of the learning cycle we effectively 'test' the hypotheses we have adopted. Our new experiences will either support or challenge these hypotheses. </a:t>
            </a:r>
          </a:p>
          <a:p>
            <a:r>
              <a:rPr lang="en-GB"/>
              <a:t>To learn from our experiences it is not sufficient just to have them. This will only take us into stage 1 of the cycle. Rather, any experience has the potential to yield learning, but only if we pass through all Kolb's stages by reflecting on our experiences, interpreting them and testing our interpretations. </a:t>
            </a:r>
          </a:p>
          <a:p>
            <a:r>
              <a:rPr lang="en-GB"/>
              <a:t>Summing up, learning from our experiences involves the key element of reflection. Obviously, most people don't theorize about their learning in this way, but in their learning follow Kolb's cycle without knowing it. </a:t>
            </a:r>
          </a:p>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45</a:t>
            </a:fld>
            <a:endParaRPr lang="en-GB"/>
          </a:p>
        </p:txBody>
      </p:sp>
    </p:spTree>
    <p:extLst>
      <p:ext uri="{BB962C8B-B14F-4D97-AF65-F5344CB8AC3E}">
        <p14:creationId xmlns:p14="http://schemas.microsoft.com/office/powerpoint/2010/main" val="348714541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1. Unconscious incompetence – The individual neither understands nor knows how to do something, nor recognizes the deficit, nor has a desire to address it. In short, you don’t know what you don’t know.</a:t>
            </a:r>
          </a:p>
          <a:p>
            <a:endParaRPr lang="en-GB"/>
          </a:p>
          <a:p>
            <a:r>
              <a:rPr lang="en-GB"/>
              <a:t> 2. Conscious incompetence – Though the individual does not understand or know how to do something, he or she does recognize the deficit, without yet addressing it. This is the stage where you know what you don’t know.</a:t>
            </a:r>
          </a:p>
          <a:p>
            <a:r>
              <a:rPr lang="en-GB"/>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a:p>
          <a:p>
            <a:r>
              <a:rPr lang="en-GB"/>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49</a:t>
            </a:fld>
            <a:endParaRPr lang="en-GB"/>
          </a:p>
        </p:txBody>
      </p:sp>
    </p:spTree>
    <p:extLst>
      <p:ext uri="{BB962C8B-B14F-4D97-AF65-F5344CB8AC3E}">
        <p14:creationId xmlns:p14="http://schemas.microsoft.com/office/powerpoint/2010/main" val="342978200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5802A99C-5386-4A30-AA21-A61F2BF06128}"/>
              </a:ext>
            </a:extLst>
          </p:cNvPr>
          <p:cNvSpPr>
            <a:spLocks noGrp="1" noRot="1" noChangeAspect="1" noChangeArrowheads="1" noTextEdit="1"/>
          </p:cNvSpPr>
          <p:nvPr>
            <p:ph type="sldImg"/>
          </p:nvPr>
        </p:nvSpPr>
        <p:spPr>
          <a:ln/>
        </p:spPr>
      </p:sp>
      <p:sp>
        <p:nvSpPr>
          <p:cNvPr id="19459" name="Notes Placeholder 2">
            <a:extLst>
              <a:ext uri="{FF2B5EF4-FFF2-40B4-BE49-F238E27FC236}">
                <a16:creationId xmlns:a16="http://schemas.microsoft.com/office/drawing/2014/main" id="{F636C70D-C84D-48C7-BF27-E5231F0E5DF2}"/>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List what you’ve done this week.</a:t>
            </a:r>
          </a:p>
          <a:p>
            <a:r>
              <a:rPr lang="en-IE" altLang="en-US">
                <a:latin typeface="Arial" panose="020B0604020202020204" pitchFamily="34" charset="0"/>
              </a:rPr>
              <a:t>Did you get them all done?  Why not?</a:t>
            </a:r>
          </a:p>
          <a:p>
            <a:r>
              <a:rPr lang="en-IE" altLang="en-US">
                <a:latin typeface="Arial" panose="020B0604020202020204" pitchFamily="34" charset="0"/>
              </a:rPr>
              <a:t>List what you want to do rest of week.</a:t>
            </a:r>
          </a:p>
          <a:p>
            <a:endParaRPr lang="en-IE" altLang="en-US">
              <a:latin typeface="Arial" panose="020B0604020202020204" pitchFamily="34" charset="0"/>
            </a:endParaRPr>
          </a:p>
          <a:p>
            <a:r>
              <a:rPr lang="en-IE" altLang="en-US">
                <a:latin typeface="Arial" panose="020B0604020202020204" pitchFamily="34" charset="0"/>
              </a:rPr>
              <a:t>Week 3 – what have you done to get organised in these areas?</a:t>
            </a:r>
          </a:p>
          <a:p>
            <a:r>
              <a:rPr lang="en-IE" altLang="en-US">
                <a:latin typeface="Arial" panose="020B0604020202020204" pitchFamily="34" charset="0"/>
              </a:rPr>
              <a:t>We’ll be covering these and others</a:t>
            </a:r>
          </a:p>
        </p:txBody>
      </p:sp>
      <p:sp>
        <p:nvSpPr>
          <p:cNvPr id="19460" name="Slide Number Placeholder 3">
            <a:extLst>
              <a:ext uri="{FF2B5EF4-FFF2-40B4-BE49-F238E27FC236}">
                <a16:creationId xmlns:a16="http://schemas.microsoft.com/office/drawing/2014/main" id="{180A70D5-C5B8-4DB2-9E01-71EF9B57FBA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7322185B-9FE6-4550-B464-5C315DE31E9A}" type="slidenum">
              <a:rPr lang="en-US" altLang="en-US" smtClean="0"/>
              <a:pPr>
                <a:spcBef>
                  <a:spcPct val="0"/>
                </a:spcBef>
              </a:pPr>
              <a:t>54</a:t>
            </a:fld>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A2490424-A9B5-4605-847E-2200523F8DB2}"/>
              </a:ext>
            </a:extLst>
          </p:cNvPr>
          <p:cNvSpPr>
            <a:spLocks noGrp="1" noRot="1" noChangeAspect="1" noChangeArrowheads="1" noTextEdit="1"/>
          </p:cNvSpPr>
          <p:nvPr>
            <p:ph type="sldImg"/>
          </p:nvPr>
        </p:nvSpPr>
        <p:spPr>
          <a:ln/>
        </p:spPr>
      </p:sp>
      <p:sp>
        <p:nvSpPr>
          <p:cNvPr id="21507" name="Notes Placeholder 2">
            <a:extLst>
              <a:ext uri="{FF2B5EF4-FFF2-40B4-BE49-F238E27FC236}">
                <a16:creationId xmlns:a16="http://schemas.microsoft.com/office/drawing/2014/main" id="{7A64A3CF-1AD3-4905-A322-3D58864713C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rPr>
              <a:t>Goal setting:</a:t>
            </a:r>
          </a:p>
          <a:p>
            <a:endParaRPr lang="en-US" altLang="en-US">
              <a:latin typeface="Arial" panose="020B0604020202020204" pitchFamily="34" charset="0"/>
            </a:endParaRPr>
          </a:p>
          <a:p>
            <a:r>
              <a:rPr lang="en-US" altLang="en-US">
                <a:latin typeface="Arial" panose="020B0604020202020204" pitchFamily="34" charset="0"/>
              </a:rPr>
              <a:t>Goals help us to focus on what we need to do, they help keep us in control and they are motivating.</a:t>
            </a:r>
          </a:p>
          <a:p>
            <a:endParaRPr lang="en-US" altLang="en-US">
              <a:latin typeface="Arial" panose="020B0604020202020204" pitchFamily="34" charset="0"/>
            </a:endParaRPr>
          </a:p>
          <a:p>
            <a:r>
              <a:rPr lang="en-US" altLang="en-US">
                <a:latin typeface="Arial" panose="020B0604020202020204" pitchFamily="34" charset="0"/>
              </a:rPr>
              <a:t>(</a:t>
            </a:r>
            <a:r>
              <a:rPr lang="en-US" altLang="en-US" i="1">
                <a:latin typeface="Arial" panose="020B0604020202020204" pitchFamily="34" charset="0"/>
              </a:rPr>
              <a:t>Explain the difference between long term, medium term and short term goals and how they are connected</a:t>
            </a:r>
            <a:r>
              <a:rPr lang="en-US" altLang="en-US">
                <a:latin typeface="Arial" panose="020B0604020202020204" pitchFamily="34" charset="0"/>
              </a:rPr>
              <a:t>).</a:t>
            </a:r>
          </a:p>
          <a:p>
            <a:endParaRPr lang="en-US" altLang="en-US">
              <a:latin typeface="Arial" panose="020B0604020202020204" pitchFamily="34" charset="0"/>
            </a:endParaRPr>
          </a:p>
          <a:p>
            <a:r>
              <a:rPr lang="en-US" altLang="en-US">
                <a:latin typeface="Arial" panose="020B0604020202020204" pitchFamily="34" charset="0"/>
              </a:rPr>
              <a:t>Long term goals are usually our dreams, the things we want out of life (TCD).  It’s where you want to go in life.  Medium term goals are the </a:t>
            </a:r>
            <a:r>
              <a:rPr lang="en-US" altLang="en-US" b="1">
                <a:latin typeface="Arial" panose="020B0604020202020204" pitchFamily="34" charset="0"/>
              </a:rPr>
              <a:t>wants</a:t>
            </a:r>
            <a:r>
              <a:rPr lang="en-US" altLang="en-US">
                <a:latin typeface="Arial" panose="020B0604020202020204" pitchFamily="34" charset="0"/>
              </a:rPr>
              <a:t>,  ( do well in subject)related to the dreams but more specific.  They are not things you don’t want.  Things like “I want to get a good mark in a class”, “I want to maintain a healthy lifestyle”, etc.</a:t>
            </a:r>
          </a:p>
          <a:p>
            <a:endParaRPr lang="en-US" altLang="en-US">
              <a:latin typeface="Arial" panose="020B0604020202020204" pitchFamily="34" charset="0"/>
            </a:endParaRPr>
          </a:p>
          <a:p>
            <a:r>
              <a:rPr lang="en-US" altLang="en-US">
                <a:latin typeface="Arial" panose="020B0604020202020204" pitchFamily="34" charset="0"/>
              </a:rPr>
              <a:t>In terms of learning, study goals are usually short-term, i.e. “I want to get my assignment in on time”, “I want to understand this concept”, etc.  Short-term goals are objectives and more action focused - what you have to do in order to get the wants.  </a:t>
            </a:r>
          </a:p>
          <a:p>
            <a:endParaRPr lang="en-IE" altLang="en-US">
              <a:latin typeface="Arial" panose="020B0604020202020204" pitchFamily="34" charset="0"/>
            </a:endParaRPr>
          </a:p>
        </p:txBody>
      </p:sp>
      <p:sp>
        <p:nvSpPr>
          <p:cNvPr id="21508" name="Slide Number Placeholder 3">
            <a:extLst>
              <a:ext uri="{FF2B5EF4-FFF2-40B4-BE49-F238E27FC236}">
                <a16:creationId xmlns:a16="http://schemas.microsoft.com/office/drawing/2014/main" id="{72E241F7-17EB-425F-A2E8-93C7286782E2}"/>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412B3B31-DC8C-4292-8BEB-BDF07ACE3988}" type="slidenum">
              <a:rPr lang="en-US" altLang="en-US" smtClean="0"/>
              <a:pPr>
                <a:spcBef>
                  <a:spcPct val="0"/>
                </a:spcBef>
              </a:pPr>
              <a:t>55</a:t>
            </a:fld>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3C04D620-23AA-4B69-A964-B5901FF170C4}"/>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26384EB5-9CC4-485E-9B18-4446944C537C}" type="slidenum">
              <a:rPr lang="en-US" altLang="en-US" smtClean="0"/>
              <a:pPr>
                <a:spcBef>
                  <a:spcPct val="0"/>
                </a:spcBef>
              </a:pPr>
              <a:t>57</a:t>
            </a:fld>
            <a:endParaRPr lang="en-US" altLang="en-US"/>
          </a:p>
        </p:txBody>
      </p:sp>
      <p:sp>
        <p:nvSpPr>
          <p:cNvPr id="24579" name="Rectangle 2">
            <a:extLst>
              <a:ext uri="{FF2B5EF4-FFF2-40B4-BE49-F238E27FC236}">
                <a16:creationId xmlns:a16="http://schemas.microsoft.com/office/drawing/2014/main" id="{BBE0C57E-D37B-49F6-B2A2-CFF107420BE9}"/>
              </a:ext>
            </a:extLst>
          </p:cNvPr>
          <p:cNvSpPr>
            <a:spLocks noGrp="1" noRot="1" noChangeAspect="1" noChangeArrowheads="1" noTextEdit="1"/>
          </p:cNvSpPr>
          <p:nvPr>
            <p:ph type="sldImg"/>
          </p:nvPr>
        </p:nvSpPr>
        <p:spPr>
          <a:xfrm>
            <a:off x="2579688" y="738188"/>
            <a:ext cx="1508125" cy="1131887"/>
          </a:xfrm>
          <a:ln/>
        </p:spPr>
      </p:sp>
      <p:sp>
        <p:nvSpPr>
          <p:cNvPr id="24580" name="Rectangle 3">
            <a:extLst>
              <a:ext uri="{FF2B5EF4-FFF2-40B4-BE49-F238E27FC236}">
                <a16:creationId xmlns:a16="http://schemas.microsoft.com/office/drawing/2014/main" id="{8133765E-DF6B-449E-BF7A-7BE5CF8E6F67}"/>
              </a:ext>
            </a:extLst>
          </p:cNvPr>
          <p:cNvSpPr>
            <a:spLocks noGrp="1" noChangeArrowheads="1"/>
          </p:cNvSpPr>
          <p:nvPr>
            <p:ph type="body" idx="1"/>
          </p:nvPr>
        </p:nvSpPr>
        <p:spPr>
          <a:xfrm>
            <a:off x="889000" y="2032000"/>
            <a:ext cx="4891088" cy="67103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1000">
                <a:latin typeface="Arial" panose="020B0604020202020204" pitchFamily="34" charset="0"/>
              </a:rPr>
              <a:t>SMART is a useful framework for goal setting, especially study goals.  See Moran (1997), p. 21 for more detail. </a:t>
            </a:r>
          </a:p>
          <a:p>
            <a:pPr eaLnBrk="1" hangingPunct="1"/>
            <a:r>
              <a:rPr lang="en-US" altLang="en-US" sz="1000" b="1">
                <a:latin typeface="Arial" panose="020B0604020202020204" pitchFamily="34" charset="0"/>
              </a:rPr>
              <a:t>S = Specific</a:t>
            </a:r>
            <a:r>
              <a:rPr lang="en-US" altLang="en-US" sz="1000">
                <a:latin typeface="Arial" panose="020B0604020202020204" pitchFamily="34" charset="0"/>
              </a:rPr>
              <a:t>.  The more specific the goal the more likely it will be achieved.  So instead of telling yourself “I’ll do some statistics tomorrow night” try “I’ll do three problems on pg. 48 Wednesday at 7pm”.  It’s a human thing, we tend to do things that are more specific.  It’s fairly easy to put off something that is vague.  It’s best to write it down but at the minimum start thinking in more specific terms.</a:t>
            </a:r>
          </a:p>
          <a:p>
            <a:pPr eaLnBrk="1" hangingPunct="1"/>
            <a:r>
              <a:rPr lang="en-IE" altLang="en-US" sz="1000" b="1">
                <a:latin typeface="Arial" panose="020B0604020202020204" pitchFamily="34" charset="0"/>
                <a:cs typeface="Arial" panose="020B0604020202020204" pitchFamily="34" charset="0"/>
              </a:rPr>
              <a:t>M = Measurable</a:t>
            </a:r>
            <a:r>
              <a:rPr lang="en-IE" altLang="en-US" sz="1000">
                <a:latin typeface="Arial" panose="020B0604020202020204" pitchFamily="34" charset="0"/>
                <a:cs typeface="Arial" panose="020B0604020202020204" pitchFamily="34" charset="0"/>
              </a:rPr>
              <a:t>.  This helps you to keep track of your progess (monitoring).  So use numbers and times.  For example, I will do 3 statistics problems this evening.  If you only did 1 you didn’t reach your goal and may need to change approach.  Use examples relevant to your discipline.</a:t>
            </a:r>
            <a:endParaRPr lang="en-IE" altLang="en-US" sz="1000">
              <a:latin typeface="Arial" panose="020B0604020202020204" pitchFamily="34" charset="0"/>
              <a:cs typeface="Times New Roman" panose="02020603050405020304" pitchFamily="18" charset="0"/>
            </a:endParaRPr>
          </a:p>
          <a:p>
            <a:pPr eaLnBrk="1" hangingPunct="1"/>
            <a:r>
              <a:rPr lang="en-IE" altLang="en-US" sz="1000" b="1">
                <a:latin typeface="Arial" panose="020B0604020202020204" pitchFamily="34" charset="0"/>
                <a:cs typeface="Arial" panose="020B0604020202020204" pitchFamily="34" charset="0"/>
              </a:rPr>
              <a:t>A = Action</a:t>
            </a:r>
            <a:r>
              <a:rPr lang="en-IE" altLang="en-US" sz="1000">
                <a:latin typeface="Arial" panose="020B0604020202020204" pitchFamily="34" charset="0"/>
                <a:cs typeface="Arial" panose="020B0604020202020204" pitchFamily="34" charset="0"/>
              </a:rPr>
              <a:t>.  A number of action steps which lead you towards your goal.  Example:  Goal - I want a 2.1 on my essay:  </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I will brainstorm ideas by . . .  </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I will consult 3 primary sources</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I will . . .</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Not all study goals will require action steps.</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R = Realistic</a:t>
            </a:r>
            <a:r>
              <a:rPr lang="en-IE" altLang="en-US" sz="1000">
                <a:latin typeface="Arial" panose="020B0604020202020204" pitchFamily="34" charset="0"/>
                <a:cs typeface="Arial" panose="020B0604020202020204" pitchFamily="34" charset="0"/>
              </a:rPr>
              <a:t>.  Study goals need to be achievable given your resources so it is important they are feasible, if necessary check with someone else.  Otherwise they may have the opposite effect.</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a:t>
            </a:r>
            <a:r>
              <a:rPr lang="en-IE" altLang="en-US" sz="1000" b="1">
                <a:latin typeface="Arial" panose="020B0604020202020204" pitchFamily="34" charset="0"/>
                <a:cs typeface="Arial" panose="020B0604020202020204" pitchFamily="34" charset="0"/>
              </a:rPr>
              <a:t>T = Time-based</a:t>
            </a:r>
            <a:r>
              <a:rPr lang="en-IE" altLang="en-US" sz="1000">
                <a:latin typeface="Arial" panose="020B0604020202020204" pitchFamily="34" charset="0"/>
                <a:cs typeface="Arial" panose="020B0604020202020204" pitchFamily="34" charset="0"/>
              </a:rPr>
              <a:t>.  We tend to use deadlines as a means to create pressure and get the job done.  Make realistic commitments or deadlines ahead of schedule.</a:t>
            </a:r>
            <a:endParaRPr lang="en-IE" altLang="en-US" sz="1000">
              <a:latin typeface="Arial" panose="020B0604020202020204" pitchFamily="34" charset="0"/>
              <a:cs typeface="Times New Roman" panose="02020603050405020304" pitchFamily="18" charset="0"/>
            </a:endParaRPr>
          </a:p>
          <a:p>
            <a:pPr eaLnBrk="1" hangingPunct="1"/>
            <a:r>
              <a:rPr lang="en-IE" altLang="en-US" sz="1000">
                <a:latin typeface="Arial" panose="020B0604020202020204" pitchFamily="34" charset="0"/>
                <a:cs typeface="Arial" panose="020B0604020202020204" pitchFamily="34" charset="0"/>
              </a:rPr>
              <a:t> Specific, measurable and realistic goals tend to lead to better effort and persistence. Make a commitment, I WILL not I’LL TRY.</a:t>
            </a:r>
            <a:endParaRPr lang="en-IE" altLang="en-US" sz="1000">
              <a:latin typeface="Arial" panose="020B0604020202020204" pitchFamily="34" charset="0"/>
              <a:cs typeface="Times New Roman" panose="02020603050405020304" pitchFamily="18" charset="0"/>
            </a:endParaRPr>
          </a:p>
          <a:p>
            <a:pPr eaLnBrk="1" hangingPunct="1"/>
            <a:endParaRPr lang="en-IE" altLang="en-US" sz="1000">
              <a:latin typeface="Arial" panose="020B0604020202020204" pitchFamily="34" charset="0"/>
              <a:cs typeface="Arial" panose="020B0604020202020204" pitchFamily="34" charset="0"/>
            </a:endParaRPr>
          </a:p>
          <a:p>
            <a:pPr eaLnBrk="1" hangingPunct="1">
              <a:buFontTx/>
              <a:buChar char="•"/>
            </a:pPr>
            <a:r>
              <a:rPr lang="en-IE" altLang="en-US" sz="1000">
                <a:latin typeface="Arial" panose="020B0604020202020204" pitchFamily="34" charset="0"/>
                <a:cs typeface="Arial" panose="020B0604020202020204" pitchFamily="34" charset="0"/>
              </a:rPr>
              <a:t>Write it down.  We tend to </a:t>
            </a:r>
            <a:r>
              <a:rPr lang="en-IE" altLang="en-US" sz="1000" i="1">
                <a:latin typeface="Arial" panose="020B0604020202020204" pitchFamily="34" charset="0"/>
                <a:cs typeface="Arial" panose="020B0604020202020204" pitchFamily="34" charset="0"/>
              </a:rPr>
              <a:t>do</a:t>
            </a:r>
            <a:r>
              <a:rPr lang="en-IE" altLang="en-US" sz="1000">
                <a:latin typeface="Arial" panose="020B0604020202020204" pitchFamily="34" charset="0"/>
                <a:cs typeface="Arial" panose="020B0604020202020204" pitchFamily="34" charset="0"/>
              </a:rPr>
              <a:t> things we write down as opposed to </a:t>
            </a:r>
            <a:r>
              <a:rPr lang="en-IE" altLang="en-US" sz="1000" i="1">
                <a:latin typeface="Arial" panose="020B0604020202020204" pitchFamily="34" charset="0"/>
                <a:cs typeface="Arial" panose="020B0604020202020204" pitchFamily="34" charset="0"/>
              </a:rPr>
              <a:t>say</a:t>
            </a:r>
            <a:r>
              <a:rPr lang="en-IE" altLang="en-US" sz="1000">
                <a:latin typeface="Arial" panose="020B0604020202020204" pitchFamily="34" charset="0"/>
                <a:cs typeface="Arial" panose="020B0604020202020204" pitchFamily="34" charset="0"/>
              </a:rPr>
              <a:t> we’ll do.</a:t>
            </a:r>
            <a:endParaRPr lang="en-IE" altLang="en-US" sz="1000">
              <a:latin typeface="Arial" panose="020B0604020202020204" pitchFamily="34" charset="0"/>
              <a:cs typeface="Times New Roman" panose="02020603050405020304" pitchFamily="18" charset="0"/>
            </a:endParaRPr>
          </a:p>
          <a:p>
            <a:pPr eaLnBrk="1" hangingPunct="1">
              <a:buFontTx/>
              <a:buChar char="•"/>
            </a:pPr>
            <a:r>
              <a:rPr lang="en-IE" altLang="en-US" sz="1000">
                <a:latin typeface="Arial" panose="020B0604020202020204" pitchFamily="34" charset="0"/>
                <a:cs typeface="Arial" panose="020B0604020202020204" pitchFamily="34" charset="0"/>
              </a:rPr>
              <a:t> If necessary, build in rewards.</a:t>
            </a:r>
          </a:p>
          <a:p>
            <a:pPr eaLnBrk="1" hangingPunct="1">
              <a:buFontTx/>
              <a:buChar char="•"/>
            </a:pPr>
            <a:r>
              <a:rPr lang="en-IE" altLang="en-US" sz="1000">
                <a:latin typeface="Arial" panose="020B0604020202020204" pitchFamily="34" charset="0"/>
                <a:cs typeface="Arial" panose="020B0604020202020204" pitchFamily="34" charset="0"/>
              </a:rPr>
              <a:t>Suggested steps include identifying goals, establishing priorities, applying SMART, and then reviewing progress and if necessary revising goals.</a:t>
            </a:r>
          </a:p>
          <a:p>
            <a:pPr eaLnBrk="1" hangingPunct="1">
              <a:buFontTx/>
              <a:buChar char="•"/>
            </a:pPr>
            <a:r>
              <a:rPr lang="en-IE" altLang="en-US" sz="1000">
                <a:latin typeface="Arial" panose="020B0604020202020204" pitchFamily="34" charset="0"/>
                <a:cs typeface="Arial" panose="020B0604020202020204" pitchFamily="34" charset="0"/>
              </a:rPr>
              <a:t>So look back at your list of things you were going to do.  Pick one and make it SMARTER.	</a:t>
            </a:r>
            <a:endParaRPr lang="en-IE" altLang="en-US" sz="1000">
              <a:latin typeface="Arial" panose="020B0604020202020204" pitchFamily="34" charset="0"/>
              <a:cs typeface="Times New Roman" panose="02020603050405020304" pitchFamily="18" charset="0"/>
            </a:endParaRPr>
          </a:p>
          <a:p>
            <a:pPr eaLnBrk="1" hangingPunct="1"/>
            <a:r>
              <a:rPr lang="en-IE" altLang="en-US">
                <a:latin typeface="Arial" panose="020B0604020202020204" pitchFamily="34" charset="0"/>
                <a:cs typeface="Times New Roman" panose="02020603050405020304" pitchFamily="18" charset="0"/>
              </a:rPr>
              <a:t> </a:t>
            </a:r>
          </a:p>
          <a:p>
            <a:pPr eaLnBrk="1" hangingPunct="1"/>
            <a:endParaRPr lang="en-US" altLang="en-US">
              <a:latin typeface="Arial" panose="020B0604020202020204" pitchFamily="34" charset="0"/>
            </a:endParaRPr>
          </a:p>
          <a:p>
            <a:pPr eaLnBrk="1" hangingPunct="1"/>
            <a:endParaRPr lang="en-US" altLang="en-US">
              <a:latin typeface="Arial" panose="020B0604020202020204" pitchFamily="34" charset="0"/>
            </a:endParaRPr>
          </a:p>
          <a:p>
            <a:pPr eaLnBrk="1" hangingPunct="1"/>
            <a:endParaRPr lang="en-GB" altLang="en-US">
              <a:latin typeface="Arial" panose="020B0604020202020204"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Slide Image Placeholder 1">
            <a:extLst>
              <a:ext uri="{FF2B5EF4-FFF2-40B4-BE49-F238E27FC236}">
                <a16:creationId xmlns:a16="http://schemas.microsoft.com/office/drawing/2014/main" id="{4F5ED570-195E-4C72-ABF7-1413F618BADB}"/>
              </a:ext>
            </a:extLst>
          </p:cNvPr>
          <p:cNvSpPr>
            <a:spLocks noGrp="1" noRot="1" noChangeAspect="1" noChangeArrowheads="1" noTextEdit="1"/>
          </p:cNvSpPr>
          <p:nvPr>
            <p:ph type="sldImg"/>
          </p:nvPr>
        </p:nvSpPr>
        <p:spPr>
          <a:ln/>
        </p:spPr>
      </p:sp>
      <p:sp>
        <p:nvSpPr>
          <p:cNvPr id="26627" name="Notes Placeholder 2">
            <a:extLst>
              <a:ext uri="{FF2B5EF4-FFF2-40B4-BE49-F238E27FC236}">
                <a16:creationId xmlns:a16="http://schemas.microsoft.com/office/drawing/2014/main" id="{D2A2913B-DD5C-42D7-B6B2-B62E36E43597}"/>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IE" altLang="en-US">
                <a:latin typeface="Arial" panose="020B0604020202020204" pitchFamily="34" charset="0"/>
              </a:rPr>
              <a:t>In pairs or small groups.  Drift around to hear conversations and offer feedback. Summarise to whole group.</a:t>
            </a:r>
          </a:p>
        </p:txBody>
      </p:sp>
      <p:sp>
        <p:nvSpPr>
          <p:cNvPr id="26628" name="Slide Number Placeholder 3">
            <a:extLst>
              <a:ext uri="{FF2B5EF4-FFF2-40B4-BE49-F238E27FC236}">
                <a16:creationId xmlns:a16="http://schemas.microsoft.com/office/drawing/2014/main" id="{BDFF2947-CF89-4FF3-A0E9-E9F3CD878383}"/>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0B4CB86-BE3F-4AFA-B4A1-024D77710AAA}" type="slidenum">
              <a:rPr lang="en-US" altLang="en-US" smtClean="0"/>
              <a:pPr>
                <a:spcBef>
                  <a:spcPct val="0"/>
                </a:spcBef>
              </a:pPr>
              <a:t>58</a:t>
            </a:fld>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59</a:t>
            </a:fld>
            <a:endParaRPr lang="en-GB"/>
          </a:p>
        </p:txBody>
      </p:sp>
    </p:spTree>
    <p:extLst>
      <p:ext uri="{BB962C8B-B14F-4D97-AF65-F5344CB8AC3E}">
        <p14:creationId xmlns:p14="http://schemas.microsoft.com/office/powerpoint/2010/main" val="301840638"/>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60</a:t>
            </a:fld>
            <a:endParaRPr lang="en-GB"/>
          </a:p>
        </p:txBody>
      </p:sp>
    </p:spTree>
    <p:extLst>
      <p:ext uri="{BB962C8B-B14F-4D97-AF65-F5344CB8AC3E}">
        <p14:creationId xmlns:p14="http://schemas.microsoft.com/office/powerpoint/2010/main" val="247867914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61</a:t>
            </a:fld>
            <a:endParaRPr lang="en-GB"/>
          </a:p>
        </p:txBody>
      </p:sp>
    </p:spTree>
    <p:extLst>
      <p:ext uri="{BB962C8B-B14F-4D97-AF65-F5344CB8AC3E}">
        <p14:creationId xmlns:p14="http://schemas.microsoft.com/office/powerpoint/2010/main" val="93164572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62</a:t>
            </a:fld>
            <a:endParaRPr lang="en-GB"/>
          </a:p>
        </p:txBody>
      </p:sp>
    </p:spTree>
    <p:extLst>
      <p:ext uri="{BB962C8B-B14F-4D97-AF65-F5344CB8AC3E}">
        <p14:creationId xmlns:p14="http://schemas.microsoft.com/office/powerpoint/2010/main" val="1705027742"/>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63</a:t>
            </a:fld>
            <a:endParaRPr lang="en-GB"/>
          </a:p>
        </p:txBody>
      </p:sp>
    </p:spTree>
    <p:extLst>
      <p:ext uri="{BB962C8B-B14F-4D97-AF65-F5344CB8AC3E}">
        <p14:creationId xmlns:p14="http://schemas.microsoft.com/office/powerpoint/2010/main" val="2445804761"/>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64</a:t>
            </a:fld>
            <a:endParaRPr lang="en-GB"/>
          </a:p>
        </p:txBody>
      </p:sp>
    </p:spTree>
    <p:extLst>
      <p:ext uri="{BB962C8B-B14F-4D97-AF65-F5344CB8AC3E}">
        <p14:creationId xmlns:p14="http://schemas.microsoft.com/office/powerpoint/2010/main" val="52807070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65</a:t>
            </a:fld>
            <a:endParaRPr lang="en-GB"/>
          </a:p>
        </p:txBody>
      </p:sp>
    </p:spTree>
    <p:extLst>
      <p:ext uri="{BB962C8B-B14F-4D97-AF65-F5344CB8AC3E}">
        <p14:creationId xmlns:p14="http://schemas.microsoft.com/office/powerpoint/2010/main" val="693937945"/>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self regulation assessment loop equates closely to Deming’s Cycle of continuous improvement – Plan, Do, Check, Act.  The ‘Do’ phase equates to Self-monitoring and Self assessment as we implement our PDP and work towards our learning and development outcomes.  It is continuous self-improvement.</a:t>
            </a:r>
          </a:p>
          <a:p>
            <a:r>
              <a:rPr lang="en-GB"/>
              <a:t>Deming Cycle, PDCA</a:t>
            </a:r>
          </a:p>
          <a:p>
            <a:endParaRPr lang="en-GB"/>
          </a:p>
          <a:p>
            <a:r>
              <a:rPr lang="en-GB"/>
              <a:t>The Deming Cycle, or PDCA Cycle (also known as PDSA Cycle), is a continuous quality improvement model consisting out of a logical sequence of four repetitive steps for continuous improvement and learning: Plan, Do, Study (Check) and Act. The PDSA cycle (or PDCA) is also known as the Deming Cycle, the Deming wheel of continuous improvement spiral. Its origin can be traced back to the eminent statistics expert Mr. Walter A. </a:t>
            </a:r>
            <a:r>
              <a:rPr lang="en-GB" err="1"/>
              <a:t>Shewart</a:t>
            </a:r>
            <a:r>
              <a:rPr lang="en-GB"/>
              <a:t>, in the 1920’s. He introduced the concept of PLAN, DO and SEE. The late Total Quality Management (TQM) guru and renowned statistician Edward W. Deming modified the SHEWART cycle as: PLAN, DO, STUDY, and ACT.</a:t>
            </a:r>
          </a:p>
          <a:p>
            <a:endParaRPr lang="en-GB"/>
          </a:p>
          <a:p>
            <a:r>
              <a:rPr lang="en-GB"/>
              <a:t>Along with the other well-known American quality guru-J.M. </a:t>
            </a:r>
            <a:r>
              <a:rPr lang="en-GB" err="1"/>
              <a:t>Juran</a:t>
            </a:r>
            <a:r>
              <a:rPr lang="en-GB"/>
              <a:t>, Deming went to Japan as part of the occupation forces of the allies after World War II. Deming taught a lot of Quality Improvement methods to the Japanese, including the usage of statistics and the PLAN, DO, STUDY, ACT cycle.</a:t>
            </a:r>
          </a:p>
          <a:p>
            <a:endParaRPr lang="en-GB"/>
          </a:p>
          <a:p>
            <a:r>
              <a:rPr lang="en-GB"/>
              <a:t>The Deming cycle, or PDSA cycle:</a:t>
            </a:r>
          </a:p>
          <a:p>
            <a:endParaRPr lang="en-GB"/>
          </a:p>
          <a:p>
            <a:r>
              <a:rPr lang="en-GB"/>
              <a:t>PLAN: plan ahead for change. </a:t>
            </a:r>
            <a:r>
              <a:rPr lang="en-GB" err="1"/>
              <a:t>Analyze</a:t>
            </a:r>
            <a:r>
              <a:rPr lang="en-GB"/>
              <a:t> and predict the results.</a:t>
            </a:r>
          </a:p>
          <a:p>
            <a:r>
              <a:rPr lang="en-GB"/>
              <a:t>DO: execute the plan, taking small steps in controlled circumstances.</a:t>
            </a:r>
          </a:p>
          <a:p>
            <a:r>
              <a:rPr lang="en-GB"/>
              <a:t>STUDY: check, study the results.</a:t>
            </a:r>
          </a:p>
          <a:p>
            <a:r>
              <a:rPr lang="en-GB"/>
              <a:t>ACT: take action to standardize or improve the process.</a:t>
            </a:r>
          </a:p>
          <a:p>
            <a:endParaRPr lang="en-GB"/>
          </a:p>
          <a:p>
            <a:r>
              <a:rPr lang="en-GB"/>
              <a:t>Benefits of the PDSA cycle:</a:t>
            </a:r>
          </a:p>
          <a:p>
            <a:endParaRPr lang="en-GB"/>
          </a:p>
          <a:p>
            <a:r>
              <a:rPr lang="en-GB"/>
              <a:t>– Daily routine management-for the individual and/or the team</a:t>
            </a:r>
          </a:p>
          <a:p>
            <a:r>
              <a:rPr lang="en-GB"/>
              <a:t>– Problem-solving process</a:t>
            </a:r>
          </a:p>
          <a:p>
            <a:r>
              <a:rPr lang="en-GB"/>
              <a:t>– Project management</a:t>
            </a:r>
          </a:p>
          <a:p>
            <a:r>
              <a:rPr lang="en-GB"/>
              <a:t>– Continuous development</a:t>
            </a:r>
          </a:p>
          <a:p>
            <a:r>
              <a:rPr lang="en-GB"/>
              <a:t>– Vendor development</a:t>
            </a:r>
          </a:p>
          <a:p>
            <a:r>
              <a:rPr lang="en-GB"/>
              <a:t>– Human resources development</a:t>
            </a:r>
          </a:p>
          <a:p>
            <a:r>
              <a:rPr lang="en-GB"/>
              <a:t>– New product development</a:t>
            </a:r>
          </a:p>
          <a:p>
            <a:r>
              <a:rPr lang="en-GB"/>
              <a:t>– Process trials</a:t>
            </a:r>
          </a:p>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66</a:t>
            </a:fld>
            <a:endParaRPr lang="en-GB"/>
          </a:p>
        </p:txBody>
      </p:sp>
    </p:spTree>
    <p:extLst>
      <p:ext uri="{BB962C8B-B14F-4D97-AF65-F5344CB8AC3E}">
        <p14:creationId xmlns:p14="http://schemas.microsoft.com/office/powerpoint/2010/main" val="1307279568"/>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Lead a discussion to pull out the key points – Values, Character, Competence, Personal Brand, Reputation.  Talk about why these are important – does everyone </a:t>
            </a:r>
            <a:r>
              <a:rPr lang="en-GB" b="1" i="1"/>
              <a:t>agree </a:t>
            </a:r>
            <a:r>
              <a:rPr lang="en-GB"/>
              <a:t>they are important?  What are the implications?  We need to master the skills, attitudes and behaviours necessary, as well as build up our knowledge.  That’s why a proactive approach to career development is vital, coupled with a professional approach to personal development planning!</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A7381872-288E-4675-AF73-BD69F0C366D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228321702"/>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Your</a:t>
            </a:r>
            <a:r>
              <a:rPr lang="en-GB" baseline="0"/>
              <a:t> character – (values principles, your core)</a:t>
            </a:r>
          </a:p>
          <a:p>
            <a:r>
              <a:rPr lang="en-GB" baseline="0"/>
              <a:t>Your competences – Experience, Unique to you, talents, expertise, knowledge your inner being</a:t>
            </a:r>
          </a:p>
          <a:p>
            <a:r>
              <a:rPr lang="en-GB" baseline="0"/>
              <a:t>Personnel brand – way you appear, talk, walk, dress, websites, present</a:t>
            </a:r>
          </a:p>
          <a:p>
            <a:r>
              <a:rPr lang="en-GB" baseline="0"/>
              <a:t>All about results in what people think of you </a:t>
            </a:r>
          </a:p>
          <a:p>
            <a:endParaRPr lang="en-GB" baseline="0"/>
          </a:p>
          <a:p>
            <a:r>
              <a:rPr lang="en-GB" baseline="0"/>
              <a:t>What we do most of – formally and informally  (mostly done over meal times)</a:t>
            </a:r>
          </a:p>
          <a:p>
            <a:endParaRPr lang="en-GB" baseline="0"/>
          </a:p>
          <a:p>
            <a:r>
              <a:rPr lang="en-GB" baseline="0"/>
              <a:t>Speaking/ writing (blogs, books, presentations, sharing ideas)</a:t>
            </a:r>
          </a:p>
          <a:p>
            <a:endParaRPr lang="en-GB" baseline="0"/>
          </a:p>
          <a:p>
            <a:r>
              <a:rPr lang="en-GB" baseline="0"/>
              <a:t>How unique we make ourselves stand out</a:t>
            </a:r>
          </a:p>
        </p:txBody>
      </p:sp>
      <p:sp>
        <p:nvSpPr>
          <p:cNvPr id="4" name="Slide Number Placeholder 3"/>
          <p:cNvSpPr>
            <a:spLocks noGrp="1"/>
          </p:cNvSpPr>
          <p:nvPr>
            <p:ph type="sldNum" sz="quarter" idx="10"/>
          </p:nvPr>
        </p:nvSpPr>
        <p:spPr/>
        <p:txBody>
          <a:bodyPr/>
          <a:lstStyle/>
          <a:p>
            <a:fld id="{C222AF44-E44B-43C4-9D63-9AA242289F08}" type="slidenum">
              <a:rPr lang="en-GB" smtClean="0"/>
              <a:t>68</a:t>
            </a:fld>
            <a:endParaRPr lang="en-GB"/>
          </a:p>
        </p:txBody>
      </p:sp>
    </p:spTree>
    <p:extLst>
      <p:ext uri="{BB962C8B-B14F-4D97-AF65-F5344CB8AC3E}">
        <p14:creationId xmlns:p14="http://schemas.microsoft.com/office/powerpoint/2010/main" val="819551111"/>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22AF44-E44B-43C4-9D63-9AA242289F08}" type="slidenum">
              <a:rPr lang="en-GB" smtClean="0"/>
              <a:t>69</a:t>
            </a:fld>
            <a:endParaRPr lang="en-GB"/>
          </a:p>
        </p:txBody>
      </p:sp>
    </p:spTree>
    <p:extLst>
      <p:ext uri="{BB962C8B-B14F-4D97-AF65-F5344CB8AC3E}">
        <p14:creationId xmlns:p14="http://schemas.microsoft.com/office/powerpoint/2010/main" val="3785098280"/>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A5DB3521-01FC-42D9-9AE2-A7A797DDD782}" type="slidenum">
              <a:rPr lang="en-GB" smtClean="0"/>
              <a:t>70</a:t>
            </a:fld>
            <a:endParaRPr lang="en-GB"/>
          </a:p>
        </p:txBody>
      </p:sp>
    </p:spTree>
    <p:extLst>
      <p:ext uri="{BB962C8B-B14F-4D97-AF65-F5344CB8AC3E}">
        <p14:creationId xmlns:p14="http://schemas.microsoft.com/office/powerpoint/2010/main" val="34133245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102240" y="2386744"/>
            <a:ext cx="6939520" cy="1645920"/>
          </a:xfrm>
          <a:solidFill>
            <a:srgbClr val="FFFFFF"/>
          </a:solidFill>
          <a:ln w="38100">
            <a:solidFill>
              <a:srgbClr val="404040"/>
            </a:solidFill>
          </a:ln>
        </p:spPr>
        <p:txBody>
          <a:bodyPr lIns="274320" rIns="274320" anchor="ctr" anchorCtr="1">
            <a:normAutofit/>
          </a:bodyPr>
          <a:lstStyle>
            <a:lvl1pPr algn="ctr">
              <a:defRPr sz="3500">
                <a:solidFill>
                  <a:srgbClr val="262626"/>
                </a:solidFill>
              </a:defRPr>
            </a:lvl1pPr>
          </a:lstStyle>
          <a:p>
            <a:r>
              <a:rPr lang="en-US"/>
              <a:t>Click to edit Master title style</a:t>
            </a:r>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900">
                <a:solidFill>
                  <a:schemeClr val="tx1">
                    <a:lumMod val="75000"/>
                    <a:lumOff val="25000"/>
                  </a:schemeClr>
                </a:solidFill>
              </a:defRPr>
            </a:lvl1pPr>
            <a:lvl2pPr marL="457200" indent="0" algn="ctr">
              <a:buNone/>
              <a:defRPr sz="19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7" name="Date Placeholder 6"/>
          <p:cNvSpPr>
            <a:spLocks noGrp="1"/>
          </p:cNvSpPr>
          <p:nvPr>
            <p:ph type="dt" sz="half" idx="10"/>
          </p:nvPr>
        </p:nvSpPr>
        <p:spPr/>
        <p:txBody>
          <a:bodyPr/>
          <a:lstStyle/>
          <a:p>
            <a:fld id="{9C64F3F4-CE19-49F8-9EF4-FF4EE52031C2}"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9313965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C64F3F4-CE19-49F8-9EF4-FF4EE52031C2}"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920229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106424" y="2386744"/>
            <a:ext cx="6940296" cy="1645920"/>
          </a:xfrm>
          <a:solidFill>
            <a:srgbClr val="FFFFFF"/>
          </a:solidFill>
          <a:ln w="38100">
            <a:solidFill>
              <a:srgbClr val="404040"/>
            </a:solidFill>
          </a:ln>
        </p:spPr>
        <p:txBody>
          <a:bodyPr lIns="274320" rIns="274320" anchor="ctr" anchorCtr="1">
            <a:normAutofit/>
          </a:bodyPr>
          <a:lstStyle>
            <a:lvl1pPr>
              <a:defRPr sz="3500">
                <a:solidFill>
                  <a:srgbClr val="262626"/>
                </a:solidFill>
              </a:defRPr>
            </a:lvl1pPr>
          </a:lstStyle>
          <a:p>
            <a:r>
              <a:rPr lang="en-US"/>
              <a:t>Click to edit Master title style</a:t>
            </a:r>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900">
                <a:solidFill>
                  <a:schemeClr val="tx1"/>
                </a:solidFill>
              </a:defRPr>
            </a:lvl1pPr>
            <a:lvl2pPr marL="457200" indent="0">
              <a:buNone/>
              <a:defRPr sz="19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t>06/06/2019</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01873863"/>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2239" y="2638044"/>
            <a:ext cx="3288023"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53737" y="2638044"/>
            <a:ext cx="3290516"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9C64F3F4-CE19-49F8-9EF4-FF4EE52031C2}" type="datetimeFigureOut">
              <a:rPr lang="en-GB" smtClean="0"/>
              <a:t>06/06/2019</a:t>
            </a:fld>
            <a:endParaRPr lang="en-GB"/>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99558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02239" y="2313434"/>
            <a:ext cx="3288024"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2239" y="3143250"/>
            <a:ext cx="3288024"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p:cNvSpPr>
            <a:spLocks noGrp="1"/>
          </p:cNvSpPr>
          <p:nvPr>
            <p:ph sz="quarter" idx="4"/>
          </p:nvPr>
        </p:nvSpPr>
        <p:spPr>
          <a:xfrm>
            <a:off x="4753737" y="3143250"/>
            <a:ext cx="3290516"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Text Placeholder 4"/>
          <p:cNvSpPr>
            <a:spLocks noGrp="1"/>
          </p:cNvSpPr>
          <p:nvPr>
            <p:ph type="body" sz="quarter" idx="13"/>
          </p:nvPr>
        </p:nvSpPr>
        <p:spPr>
          <a:xfrm>
            <a:off x="4753737" y="2313434"/>
            <a:ext cx="3290516"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9C64F3F4-CE19-49F8-9EF4-FF4EE52031C2}" type="datetimeFigureOut">
              <a:rPr lang="en-GB" smtClean="0"/>
              <a:pPr/>
              <a:t>06/06/2019</a:t>
            </a:fld>
            <a:endParaRPr lang="en-GB"/>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1918572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9C64F3F4-CE19-49F8-9EF4-FF4EE52031C2}" type="datetimeFigureOut">
              <a:rPr lang="en-GB" smtClean="0"/>
              <a:t>06/06/2019</a:t>
            </a:fld>
            <a:endParaRPr lang="en-GB"/>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55099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06/06/2019</a:t>
            </a:fld>
            <a:endParaRPr lang="en-GB"/>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565181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703" y="2243829"/>
            <a:ext cx="3290594" cy="1141497"/>
          </a:xfrm>
          <a:solidFill>
            <a:srgbClr val="FFFFFF"/>
          </a:solidFill>
          <a:ln>
            <a:solidFill>
              <a:srgbClr val="404040"/>
            </a:solidFill>
          </a:ln>
        </p:spPr>
        <p:txBody>
          <a:bodyPr anchor="ctr" anchorCtr="1">
            <a:normAutofit/>
          </a:bodyPr>
          <a:lstStyle>
            <a:lvl1pPr>
              <a:defRPr sz="2100">
                <a:solidFill>
                  <a:srgbClr val="262626"/>
                </a:solidFill>
              </a:defRPr>
            </a:lvl1pPr>
          </a:lstStyle>
          <a:p>
            <a:r>
              <a:rPr lang="en-US"/>
              <a:t>Click to edit Master title style</a:t>
            </a:r>
          </a:p>
        </p:txBody>
      </p:sp>
      <p:sp>
        <p:nvSpPr>
          <p:cNvPr id="3" name="Content Placeholder 2"/>
          <p:cNvSpPr>
            <a:spLocks noGrp="1"/>
          </p:cNvSpPr>
          <p:nvPr>
            <p:ph idx="1"/>
          </p:nvPr>
        </p:nvSpPr>
        <p:spPr>
          <a:xfrm>
            <a:off x="5052060" y="804672"/>
            <a:ext cx="361188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62965" y="3549918"/>
            <a:ext cx="284607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9C64F3F4-CE19-49F8-9EF4-FF4EE52031C2}" type="datetimeFigureOut">
              <a:rPr lang="en-GB" smtClean="0"/>
              <a:t>06/06/2019</a:t>
            </a:fld>
            <a:endParaRPr lang="en-GB"/>
          </a:p>
        </p:txBody>
      </p:sp>
      <p:sp>
        <p:nvSpPr>
          <p:cNvPr id="10" name="Footer Placeholder 9"/>
          <p:cNvSpPr>
            <a:spLocks noGrp="1"/>
          </p:cNvSpPr>
          <p:nvPr>
            <p:ph type="ftr" sz="quarter" idx="11"/>
          </p:nvPr>
        </p:nvSpPr>
        <p:spPr>
          <a:xfrm>
            <a:off x="640703" y="6236208"/>
            <a:ext cx="3806398" cy="320040"/>
          </a:xfrm>
        </p:spPr>
        <p:txBody>
          <a:bodyPr>
            <a:normAutofit/>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644890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40080" y="2243828"/>
            <a:ext cx="3291840" cy="1143000"/>
          </a:xfrm>
          <a:solidFill>
            <a:srgbClr val="FFFFFF"/>
          </a:solidFill>
          <a:ln>
            <a:solidFill>
              <a:srgbClr val="262626"/>
            </a:solidFill>
          </a:ln>
        </p:spPr>
        <p:txBody>
          <a:bodyPr anchor="ctr" anchorCtr="1">
            <a:noAutofit/>
          </a:bodyPr>
          <a:lstStyle>
            <a:lvl1pPr>
              <a:defRPr sz="2100">
                <a:solidFill>
                  <a:srgbClr val="262626"/>
                </a:solidFill>
              </a:defRPr>
            </a:lvl1pPr>
          </a:lstStyle>
          <a:p>
            <a:r>
              <a:rPr lang="en-US"/>
              <a:t>Click to edit Master title style</a:t>
            </a:r>
          </a:p>
        </p:txBody>
      </p:sp>
      <p:sp>
        <p:nvSpPr>
          <p:cNvPr id="3" name="Picture Placeholder 2"/>
          <p:cNvSpPr>
            <a:spLocks noGrp="1" noChangeAspect="1"/>
          </p:cNvSpPr>
          <p:nvPr>
            <p:ph type="pic" idx="1"/>
          </p:nvPr>
        </p:nvSpPr>
        <p:spPr>
          <a:xfrm>
            <a:off x="4572000" y="-42172"/>
            <a:ext cx="4576573"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62965" y="3549919"/>
            <a:ext cx="284607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9C64F3F4-CE19-49F8-9EF4-FF4EE52031C2}" type="datetimeFigureOut">
              <a:rPr lang="en-GB" smtClean="0"/>
              <a:t>06/06/2019</a:t>
            </a:fld>
            <a:endParaRPr lang="en-GB"/>
          </a:p>
        </p:txBody>
      </p:sp>
      <p:sp>
        <p:nvSpPr>
          <p:cNvPr id="9" name="Footer Placeholder 8"/>
          <p:cNvSpPr>
            <a:spLocks noGrp="1"/>
          </p:cNvSpPr>
          <p:nvPr>
            <p:ph type="ftr" sz="quarter" idx="11"/>
          </p:nvPr>
        </p:nvSpPr>
        <p:spPr>
          <a:xfrm>
            <a:off x="640080" y="6236208"/>
            <a:ext cx="3803904" cy="320040"/>
          </a:xfrm>
        </p:spPr>
        <p:txBody>
          <a:bodyPr>
            <a:normAutofit/>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243531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697653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1053966" cy="498348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1606046" y="937260"/>
            <a:ext cx="4716174"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C64F3F4-CE19-49F8-9EF4-FF4EE52031C2}" type="datetimeFigureOut">
              <a:rPr lang="en-GB" smtClean="0"/>
              <a:t>06/06/2019</a:t>
            </a:fld>
            <a:endParaRPr lang="en-GB"/>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261187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06045" y="964692"/>
            <a:ext cx="5937755"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p>
        </p:txBody>
      </p:sp>
      <p:sp>
        <p:nvSpPr>
          <p:cNvPr id="3" name="Text Placeholder 2"/>
          <p:cNvSpPr>
            <a:spLocks noGrp="1"/>
          </p:cNvSpPr>
          <p:nvPr>
            <p:ph type="body" idx="1"/>
          </p:nvPr>
        </p:nvSpPr>
        <p:spPr>
          <a:xfrm>
            <a:off x="1606045" y="2638045"/>
            <a:ext cx="5937755" cy="310198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978943" y="6238816"/>
            <a:ext cx="2065310" cy="323968"/>
          </a:xfrm>
          <a:prstGeom prst="rect">
            <a:avLst/>
          </a:prstGeom>
        </p:spPr>
        <p:txBody>
          <a:bodyPr vert="horz" lIns="91440" tIns="45720" rIns="91440" bIns="45720" rtlCol="0" anchor="ctr"/>
          <a:lstStyle>
            <a:lvl1pPr algn="r">
              <a:defRPr sz="1000">
                <a:solidFill>
                  <a:schemeClr val="tx1">
                    <a:alpha val="70000"/>
                  </a:schemeClr>
                </a:solidFill>
              </a:defRPr>
            </a:lvl1pPr>
          </a:lstStyle>
          <a:p>
            <a:fld id="{9C64F3F4-CE19-49F8-9EF4-FF4EE52031C2}" type="datetimeFigureOut">
              <a:rPr lang="en-GB" smtClean="0"/>
              <a:pPr/>
              <a:t>06/06/2019</a:t>
            </a:fld>
            <a:endParaRPr lang="en-GB"/>
          </a:p>
        </p:txBody>
      </p:sp>
      <p:sp>
        <p:nvSpPr>
          <p:cNvPr id="5" name="Footer Placeholder 4"/>
          <p:cNvSpPr>
            <a:spLocks noGrp="1"/>
          </p:cNvSpPr>
          <p:nvPr>
            <p:ph type="ftr" sz="quarter" idx="3"/>
          </p:nvPr>
        </p:nvSpPr>
        <p:spPr>
          <a:xfrm>
            <a:off x="1102239" y="6236208"/>
            <a:ext cx="4556664" cy="320040"/>
          </a:xfrm>
          <a:prstGeom prst="rect">
            <a:avLst/>
          </a:prstGeom>
        </p:spPr>
        <p:txBody>
          <a:bodyPr vert="horz" lIns="91440" tIns="45720" rIns="91440" bIns="45720" rtlCol="0" anchor="ctr"/>
          <a:lstStyle>
            <a:lvl1pPr algn="l">
              <a:defRPr sz="100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8240112" y="6217920"/>
            <a:ext cx="365760" cy="365760"/>
          </a:xfrm>
          <a:prstGeom prst="ellipse">
            <a:avLst/>
          </a:prstGeom>
          <a:solidFill>
            <a:srgbClr val="1D1D1D">
              <a:alpha val="69804"/>
            </a:srgbClr>
          </a:solidFill>
        </p:spPr>
        <p:txBody>
          <a:bodyPr vert="horz" lIns="18288" tIns="45720" rIns="18288" bIns="45720" rtlCol="0" anchor="ctr">
            <a:noAutofit/>
          </a:bodyPr>
          <a:lstStyle>
            <a:lvl1pPr algn="ctr">
              <a:defRPr sz="1100" spc="0" baseline="0">
                <a:solidFill>
                  <a:srgbClr val="FFFFFF"/>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140270097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6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44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59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28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hyperlink" Target="https://kpu.pressbooks.pub/learningtolearnonline/chapter/identify-characteristics-of-a-self-directed-learner/"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hyperlink" Target="http://www.rememberthemilk.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www.bing.com/videos/search?q=youtube+procrastination+video&amp;&amp;view=detail&amp;mid=BE197CEA571BBB43CC43BE197CEA571BBB43CC43&amp;&amp;FORM=VRDGAR" TargetMode="External"/><Relationship Id="rId4" Type="http://schemas.openxmlformats.org/officeDocument/2006/relationships/hyperlink" Target="http://www.braintrainingtools.org/skills/quotes-about-procrastination-is-grave-opportunity-burri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arj7oStGLkU" TargetMode="External"/><Relationship Id="rId5" Type="http://schemas.openxmlformats.org/officeDocument/2006/relationships/hyperlink" Target="https://www.youtube.com/watch?v=arj7oStGLkU" TargetMode="External"/><Relationship Id="rId4" Type="http://schemas.openxmlformats.org/officeDocument/2006/relationships/image" Target="../media/image13.jpe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twitamic.blogspot.com/2012/06/toodles-procrastination.html" TargetMode="Externa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braintrainingtools.org/skills/procrastination-quotes-take-first-step"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5.xml"/><Relationship Id="rId1" Type="http://schemas.openxmlformats.org/officeDocument/2006/relationships/slideLayout" Target="../slideLayouts/slideLayout9.xml"/><Relationship Id="rId5" Type="http://schemas.openxmlformats.org/officeDocument/2006/relationships/image" Target="../media/image19.png"/><Relationship Id="rId4" Type="http://schemas.openxmlformats.org/officeDocument/2006/relationships/image" Target="../media/image18.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7.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8" Type="http://schemas.openxmlformats.org/officeDocument/2006/relationships/hyperlink" Target="https://www.businessphrases.net/analytical-skills/" TargetMode="External"/><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2.xml"/><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3.xml"/><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www.heacademy.ac.uk/employability" TargetMode="External"/><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3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41.sv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5.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44.svg"/><Relationship Id="rId2" Type="http://schemas.openxmlformats.org/officeDocument/2006/relationships/image" Target="../media/image37.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image" Target="../media/image40.jpg"/><Relationship Id="rId2" Type="http://schemas.openxmlformats.org/officeDocument/2006/relationships/image" Target="../media/image39.png"/><Relationship Id="rId1" Type="http://schemas.openxmlformats.org/officeDocument/2006/relationships/slideLayout" Target="../slideLayouts/slideLayout2.xml"/><Relationship Id="rId4" Type="http://schemas.openxmlformats.org/officeDocument/2006/relationships/hyperlink" Target="https://www.peoplematters.in/article/culture/overcoming-the-unconscious-incompetence-hurdle-at-work-16750"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www.notesfromtheslushpile.com/2011/02/guest-blogger-maureen-lynas-happy-new.html" TargetMode="External"/><Relationship Id="rId2" Type="http://schemas.openxmlformats.org/officeDocument/2006/relationships/image" Target="../media/image41.jp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s://www.notesfromtheslushpile.com/2011/06/incompetence-series.html" TargetMode="External"/><Relationship Id="rId2" Type="http://schemas.openxmlformats.org/officeDocument/2006/relationships/image" Target="../media/image42.jp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hyperlink" Target="https://www.notesfromtheslushpile.com/2011/06/incompetence-series.html" TargetMode="External"/><Relationship Id="rId2" Type="http://schemas.openxmlformats.org/officeDocument/2006/relationships/image" Target="../media/image43.jp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3" Type="http://schemas.openxmlformats.org/officeDocument/2006/relationships/image" Target="../media/image48.emf"/><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3" Type="http://schemas.openxmlformats.org/officeDocument/2006/relationships/image" Target="../media/image49.jpg&amp;ehk=WX0qJESdMi0zks"/><Relationship Id="rId2" Type="http://schemas.openxmlformats.org/officeDocument/2006/relationships/notesSlide" Target="../notesSlides/notesSlide43.xml"/><Relationship Id="rId1" Type="http://schemas.openxmlformats.org/officeDocument/2006/relationships/slideLayout" Target="../slideLayouts/slideLayout2.xml"/><Relationship Id="rId4" Type="http://schemas.openxmlformats.org/officeDocument/2006/relationships/hyperlink" Target="https://leadershipfreak.blog/2012/09/22/helping-others-begin-their-leadership-journey/" TargetMode="External"/></Relationships>
</file>

<file path=ppt/slides/_rels/slide66.xml.rels><?xml version="1.0" encoding="UTF-8" standalone="yes"?>
<Relationships xmlns="http://schemas.openxmlformats.org/package/2006/relationships"><Relationship Id="rId3" Type="http://schemas.openxmlformats.org/officeDocument/2006/relationships/image" Target="../media/image50.gif"/><Relationship Id="rId2" Type="http://schemas.openxmlformats.org/officeDocument/2006/relationships/notesSlide" Target="../notesSlides/notesSlide44.xml"/><Relationship Id="rId1" Type="http://schemas.openxmlformats.org/officeDocument/2006/relationships/slideLayout" Target="../slideLayouts/slideLayout2.xml"/><Relationship Id="rId5" Type="http://schemas.openxmlformats.org/officeDocument/2006/relationships/hyperlink" Target="https://slidehunter.com/powerpoint-templates/plan-do-check-act-powerpoint-template/" TargetMode="External"/><Relationship Id="rId4" Type="http://schemas.openxmlformats.org/officeDocument/2006/relationships/image" Target="../media/image51.jpg&amp;ehk=c2"/></Relationships>
</file>

<file path=ppt/slides/_rels/slide6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2.xml"/><Relationship Id="rId1" Type="http://schemas.openxmlformats.org/officeDocument/2006/relationships/video" Target="https://www.youtube.com/embed/rGbsb6aXbzc" TargetMode="External"/><Relationship Id="rId5" Type="http://schemas.openxmlformats.org/officeDocument/2006/relationships/hyperlink" Target="https://www.youtube.com/watch?v=rGbsb6aXbzc" TargetMode="External"/><Relationship Id="rId4" Type="http://schemas.openxmlformats.org/officeDocument/2006/relationships/image" Target="../media/image52.jpeg"/></Relationships>
</file>

<file path=ppt/slides/_rels/slide68.xml.rels><?xml version="1.0" encoding="UTF-8" standalone="yes"?>
<Relationships xmlns="http://schemas.openxmlformats.org/package/2006/relationships"><Relationship Id="rId3" Type="http://schemas.openxmlformats.org/officeDocument/2006/relationships/image" Target="../media/image53.jpg"/><Relationship Id="rId2" Type="http://schemas.openxmlformats.org/officeDocument/2006/relationships/notesSlide" Target="../notesSlides/notesSlide46.xml"/><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altLang="en-US" b="1">
                <a:effectLst>
                  <a:outerShdw blurRad="38100" dist="38100" dir="2700000" algn="tl">
                    <a:srgbClr val="000000">
                      <a:alpha val="43137"/>
                    </a:srgbClr>
                  </a:outerShdw>
                </a:effectLst>
              </a:rPr>
              <a:t>CertHE Skills for the Workplace</a:t>
            </a:r>
            <a:r>
              <a:rPr lang="en-GB" altLang="en-US"/>
              <a:t/>
            </a:r>
            <a:br>
              <a:rPr lang="en-GB" altLang="en-US"/>
            </a:br>
            <a:r>
              <a:rPr lang="en-GB" altLang="en-US"/>
              <a:t>Module: BMSK4005</a:t>
            </a:r>
            <a:endParaRPr lang="en-GB"/>
          </a:p>
        </p:txBody>
      </p:sp>
      <p:sp>
        <p:nvSpPr>
          <p:cNvPr id="3" name="Subtitle 2"/>
          <p:cNvSpPr>
            <a:spLocks noGrp="1"/>
          </p:cNvSpPr>
          <p:nvPr>
            <p:ph type="subTitle" idx="1"/>
          </p:nvPr>
        </p:nvSpPr>
        <p:spPr/>
        <p:txBody>
          <a:bodyPr/>
          <a:lstStyle/>
          <a:p>
            <a:r>
              <a:rPr lang="en-GB"/>
              <a:t>Professional Career Development</a:t>
            </a:r>
          </a:p>
          <a:p>
            <a:endParaRPr lang="en-GB"/>
          </a:p>
          <a:p>
            <a:r>
              <a:rPr lang="en-GB" altLang="en-US" sz="2000" b="1">
                <a:solidFill>
                  <a:srgbClr val="FF0000"/>
                </a:solidFill>
              </a:rPr>
              <a:t>Session 6</a:t>
            </a:r>
            <a:endParaRPr lang="en-GB" sz="2000" b="1">
              <a:solidFill>
                <a:srgbClr val="FF0000"/>
              </a:solidFill>
            </a:endParaRPr>
          </a:p>
          <a:p>
            <a:endParaRPr lang="en-GB"/>
          </a:p>
        </p:txBody>
      </p:sp>
    </p:spTree>
    <p:extLst>
      <p:ext uri="{BB962C8B-B14F-4D97-AF65-F5344CB8AC3E}">
        <p14:creationId xmlns:p14="http://schemas.microsoft.com/office/powerpoint/2010/main" val="13664711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15015-452A-4278-9367-2A6CC2273064}"/>
              </a:ext>
            </a:extLst>
          </p:cNvPr>
          <p:cNvSpPr>
            <a:spLocks noGrp="1"/>
          </p:cNvSpPr>
          <p:nvPr>
            <p:ph type="title"/>
          </p:nvPr>
        </p:nvSpPr>
        <p:spPr>
          <a:xfrm>
            <a:off x="1673352" y="214885"/>
            <a:ext cx="5797296" cy="1188720"/>
          </a:xfrm>
        </p:spPr>
        <p:txBody>
          <a:bodyPr vert="horz" lIns="182880" tIns="182880" rIns="182880" bIns="182880" rtlCol="0" anchor="ctr">
            <a:normAutofit/>
          </a:bodyPr>
          <a:lstStyle/>
          <a:p>
            <a:r>
              <a:rPr lang="en-US" sz="2800"/>
              <a:t>Important ‘Study Skills’</a:t>
            </a:r>
          </a:p>
        </p:txBody>
      </p:sp>
      <p:graphicFrame>
        <p:nvGraphicFramePr>
          <p:cNvPr id="4" name="Table 3">
            <a:extLst>
              <a:ext uri="{FF2B5EF4-FFF2-40B4-BE49-F238E27FC236}">
                <a16:creationId xmlns:a16="http://schemas.microsoft.com/office/drawing/2014/main" id="{5431FB6C-F6E2-462D-B570-D609D03391F2}"/>
              </a:ext>
            </a:extLst>
          </p:cNvPr>
          <p:cNvGraphicFramePr>
            <a:graphicFrameLocks noGrp="1"/>
          </p:cNvGraphicFramePr>
          <p:nvPr>
            <p:extLst>
              <p:ext uri="{D42A27DB-BD31-4B8C-83A1-F6EECF244321}">
                <p14:modId xmlns:p14="http://schemas.microsoft.com/office/powerpoint/2010/main" val="2922892123"/>
              </p:ext>
            </p:extLst>
          </p:nvPr>
        </p:nvGraphicFramePr>
        <p:xfrm>
          <a:off x="1742775" y="1682649"/>
          <a:ext cx="5219195" cy="3101987"/>
        </p:xfrm>
        <a:graphic>
          <a:graphicData uri="http://schemas.openxmlformats.org/drawingml/2006/table">
            <a:tbl>
              <a:tblPr firstRow="1" bandRow="1">
                <a:tableStyleId>{5C22544A-7EE6-4342-B048-85BDC9FD1C3A}</a:tableStyleId>
              </a:tblPr>
              <a:tblGrid>
                <a:gridCol w="1759457">
                  <a:extLst>
                    <a:ext uri="{9D8B030D-6E8A-4147-A177-3AD203B41FA5}">
                      <a16:colId xmlns:a16="http://schemas.microsoft.com/office/drawing/2014/main" val="3221779878"/>
                    </a:ext>
                  </a:extLst>
                </a:gridCol>
                <a:gridCol w="1506722">
                  <a:extLst>
                    <a:ext uri="{9D8B030D-6E8A-4147-A177-3AD203B41FA5}">
                      <a16:colId xmlns:a16="http://schemas.microsoft.com/office/drawing/2014/main" val="2538615665"/>
                    </a:ext>
                  </a:extLst>
                </a:gridCol>
                <a:gridCol w="1953016">
                  <a:extLst>
                    <a:ext uri="{9D8B030D-6E8A-4147-A177-3AD203B41FA5}">
                      <a16:colId xmlns:a16="http://schemas.microsoft.com/office/drawing/2014/main" val="1117970341"/>
                    </a:ext>
                  </a:extLst>
                </a:gridCol>
              </a:tblGrid>
              <a:tr h="815031">
                <a:tc>
                  <a:txBody>
                    <a:bodyPr/>
                    <a:lstStyle/>
                    <a:p>
                      <a:pPr marL="285750" indent="-285750">
                        <a:buFont typeface="Arial" panose="020B0604020202020204" pitchFamily="34" charset="0"/>
                        <a:buChar char="•"/>
                      </a:pPr>
                      <a:r>
                        <a:rPr lang="en-GB" sz="1600" b="1">
                          <a:solidFill>
                            <a:schemeClr val="bg1"/>
                          </a:solidFill>
                        </a:rPr>
                        <a:t>Time management</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Analytical skills</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Being able to work independently</a:t>
                      </a:r>
                    </a:p>
                  </a:txBody>
                  <a:tcPr marL="60823" marR="60823" marT="30412" marB="30412">
                    <a:solidFill>
                      <a:schemeClr val="accent1"/>
                    </a:solidFill>
                  </a:tcPr>
                </a:tc>
                <a:extLst>
                  <a:ext uri="{0D108BD9-81ED-4DB2-BD59-A6C34878D82A}">
                    <a16:rowId xmlns:a16="http://schemas.microsoft.com/office/drawing/2014/main" val="1840600630"/>
                  </a:ext>
                </a:extLst>
              </a:tr>
              <a:tr h="571739">
                <a:tc>
                  <a:txBody>
                    <a:bodyPr/>
                    <a:lstStyle/>
                    <a:p>
                      <a:pPr marL="285750" indent="-285750">
                        <a:buFont typeface="Arial" panose="020B0604020202020204" pitchFamily="34" charset="0"/>
                        <a:buChar char="•"/>
                      </a:pPr>
                      <a:r>
                        <a:rPr lang="en-GB" sz="1600" b="1">
                          <a:solidFill>
                            <a:schemeClr val="bg1"/>
                          </a:solidFill>
                        </a:rPr>
                        <a:t>Critical thinking</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Report writing</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Resourcefulness</a:t>
                      </a:r>
                    </a:p>
                  </a:txBody>
                  <a:tcPr marL="60823" marR="60823" marT="30412" marB="30412">
                    <a:solidFill>
                      <a:schemeClr val="accent1"/>
                    </a:solidFill>
                  </a:tcPr>
                </a:tc>
                <a:extLst>
                  <a:ext uri="{0D108BD9-81ED-4DB2-BD59-A6C34878D82A}">
                    <a16:rowId xmlns:a16="http://schemas.microsoft.com/office/drawing/2014/main" val="107718441"/>
                  </a:ext>
                </a:extLst>
              </a:tr>
              <a:tr h="571739">
                <a:tc>
                  <a:txBody>
                    <a:bodyPr/>
                    <a:lstStyle/>
                    <a:p>
                      <a:pPr marL="285750" indent="-285750">
                        <a:buFont typeface="Arial" panose="020B0604020202020204" pitchFamily="34" charset="0"/>
                        <a:buChar char="•"/>
                      </a:pPr>
                      <a:r>
                        <a:rPr lang="en-GB" sz="1600" b="1">
                          <a:solidFill>
                            <a:schemeClr val="bg1"/>
                          </a:solidFill>
                        </a:rPr>
                        <a:t>Essay writing</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Group working</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Communication skills</a:t>
                      </a:r>
                    </a:p>
                  </a:txBody>
                  <a:tcPr marL="60823" marR="60823" marT="30412" marB="30412">
                    <a:solidFill>
                      <a:schemeClr val="accent1"/>
                    </a:solidFill>
                  </a:tcPr>
                </a:tc>
                <a:extLst>
                  <a:ext uri="{0D108BD9-81ED-4DB2-BD59-A6C34878D82A}">
                    <a16:rowId xmlns:a16="http://schemas.microsoft.com/office/drawing/2014/main" val="744194048"/>
                  </a:ext>
                </a:extLst>
              </a:tr>
              <a:tr h="571739">
                <a:tc>
                  <a:txBody>
                    <a:bodyPr/>
                    <a:lstStyle/>
                    <a:p>
                      <a:pPr marL="285750" indent="-285750">
                        <a:buFont typeface="Arial" panose="020B0604020202020204" pitchFamily="34" charset="0"/>
                        <a:buChar char="•"/>
                      </a:pPr>
                      <a:r>
                        <a:rPr lang="en-GB" sz="1600" b="1">
                          <a:solidFill>
                            <a:schemeClr val="bg1"/>
                          </a:solidFill>
                        </a:rPr>
                        <a:t>Research and library skills</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Reading skills</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Presentation skills</a:t>
                      </a:r>
                    </a:p>
                  </a:txBody>
                  <a:tcPr marL="60823" marR="60823" marT="30412" marB="30412">
                    <a:solidFill>
                      <a:schemeClr val="accent1"/>
                    </a:solidFill>
                  </a:tcPr>
                </a:tc>
                <a:extLst>
                  <a:ext uri="{0D108BD9-81ED-4DB2-BD59-A6C34878D82A}">
                    <a16:rowId xmlns:a16="http://schemas.microsoft.com/office/drawing/2014/main" val="2200008351"/>
                  </a:ext>
                </a:extLst>
              </a:tr>
              <a:tr h="571739">
                <a:tc>
                  <a:txBody>
                    <a:bodyPr/>
                    <a:lstStyle/>
                    <a:p>
                      <a:pPr marL="285750" indent="-285750">
                        <a:buFont typeface="Arial" panose="020B0604020202020204" pitchFamily="34" charset="0"/>
                        <a:buChar char="•"/>
                      </a:pPr>
                      <a:r>
                        <a:rPr lang="en-GB" sz="1600" b="1">
                          <a:solidFill>
                            <a:schemeClr val="bg1"/>
                          </a:solidFill>
                        </a:rPr>
                        <a:t>Quantitative skills</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Self-awareness</a:t>
                      </a:r>
                    </a:p>
                  </a:txBody>
                  <a:tcPr marL="60823" marR="60823" marT="30412" marB="30412">
                    <a:solidFill>
                      <a:schemeClr val="accent1"/>
                    </a:solidFill>
                  </a:tcPr>
                </a:tc>
                <a:tc>
                  <a:txBody>
                    <a:bodyPr/>
                    <a:lstStyle/>
                    <a:p>
                      <a:pPr marL="285750" indent="-285750">
                        <a:buFont typeface="Arial" panose="020B0604020202020204" pitchFamily="34" charset="0"/>
                        <a:buChar char="•"/>
                      </a:pPr>
                      <a:r>
                        <a:rPr lang="en-GB" sz="1600" b="1">
                          <a:solidFill>
                            <a:schemeClr val="bg1"/>
                          </a:solidFill>
                        </a:rPr>
                        <a:t>I.T. skills</a:t>
                      </a:r>
                    </a:p>
                  </a:txBody>
                  <a:tcPr marL="60823" marR="60823" marT="30412" marB="30412">
                    <a:solidFill>
                      <a:schemeClr val="accent1"/>
                    </a:solidFill>
                  </a:tcPr>
                </a:tc>
                <a:extLst>
                  <a:ext uri="{0D108BD9-81ED-4DB2-BD59-A6C34878D82A}">
                    <a16:rowId xmlns:a16="http://schemas.microsoft.com/office/drawing/2014/main" val="516529212"/>
                  </a:ext>
                </a:extLst>
              </a:tr>
            </a:tbl>
          </a:graphicData>
        </a:graphic>
      </p:graphicFrame>
      <p:pic>
        <p:nvPicPr>
          <p:cNvPr id="5" name="Picture 4" descr="A close up of a sign&#10;&#10;Description automatically generated">
            <a:extLst>
              <a:ext uri="{FF2B5EF4-FFF2-40B4-BE49-F238E27FC236}">
                <a16:creationId xmlns:a16="http://schemas.microsoft.com/office/drawing/2014/main" id="{8CF9C16C-7613-4021-B276-4639085A7DAA}"/>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2083131" y="5172151"/>
            <a:ext cx="4538481" cy="1572771"/>
          </a:xfrm>
          <a:prstGeom prst="rect">
            <a:avLst/>
          </a:prstGeom>
        </p:spPr>
      </p:pic>
    </p:spTree>
    <p:extLst>
      <p:ext uri="{BB962C8B-B14F-4D97-AF65-F5344CB8AC3E}">
        <p14:creationId xmlns:p14="http://schemas.microsoft.com/office/powerpoint/2010/main" val="3168810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7" y="219803"/>
            <a:ext cx="5937755" cy="616909"/>
          </a:xfrm>
        </p:spPr>
        <p:txBody>
          <a:bodyPr>
            <a:normAutofit fontScale="90000"/>
          </a:bodyPr>
          <a:lstStyle/>
          <a:p>
            <a:r>
              <a:rPr lang="en-GB" sz="3600"/>
              <a:t/>
            </a:r>
            <a:br>
              <a:rPr lang="en-GB" sz="3600"/>
            </a:br>
            <a:r>
              <a:rPr lang="en-GB" sz="3600"/>
              <a:t>Time management</a:t>
            </a:r>
            <a:r>
              <a:rPr lang="en-GB" sz="2400"/>
              <a:t/>
            </a:r>
            <a:br>
              <a:rPr lang="en-GB" sz="2400"/>
            </a:br>
            <a:endParaRPr lang="en-GB" sz="2400"/>
          </a:p>
        </p:txBody>
      </p:sp>
      <p:sp>
        <p:nvSpPr>
          <p:cNvPr id="3" name="Content Placeholder 2"/>
          <p:cNvSpPr>
            <a:spLocks noGrp="1"/>
          </p:cNvSpPr>
          <p:nvPr>
            <p:ph idx="1"/>
          </p:nvPr>
        </p:nvSpPr>
        <p:spPr>
          <a:xfrm>
            <a:off x="323527" y="980728"/>
            <a:ext cx="8208912" cy="5873245"/>
          </a:xfrm>
        </p:spPr>
        <p:txBody>
          <a:bodyPr>
            <a:noAutofit/>
          </a:bodyPr>
          <a:lstStyle/>
          <a:p>
            <a:pPr>
              <a:lnSpc>
                <a:spcPct val="150000"/>
              </a:lnSpc>
            </a:pPr>
            <a:r>
              <a:rPr lang="en-GB" sz="2400">
                <a:latin typeface="Calibri" panose="020F0502020204030204" pitchFamily="34" charset="0"/>
                <a:cs typeface="Calibri" panose="020F0502020204030204" pitchFamily="34" charset="0"/>
              </a:rPr>
              <a:t>Employees who manage their time well are more </a:t>
            </a:r>
            <a:r>
              <a:rPr lang="en-GB" sz="2400" b="1">
                <a:solidFill>
                  <a:srgbClr val="C00000"/>
                </a:solidFill>
                <a:latin typeface="Calibri" panose="020F0502020204030204" pitchFamily="34" charset="0"/>
                <a:cs typeface="Calibri" panose="020F0502020204030204" pitchFamily="34" charset="0"/>
              </a:rPr>
              <a:t>productive</a:t>
            </a:r>
            <a:r>
              <a:rPr lang="en-GB" sz="2400">
                <a:latin typeface="Calibri" panose="020F0502020204030204" pitchFamily="34" charset="0"/>
                <a:cs typeface="Calibri" panose="020F0502020204030204" pitchFamily="34" charset="0"/>
              </a:rPr>
              <a:t>, more </a:t>
            </a:r>
            <a:r>
              <a:rPr lang="en-GB" sz="2400" b="1">
                <a:solidFill>
                  <a:srgbClr val="C00000"/>
                </a:solidFill>
                <a:latin typeface="Calibri" panose="020F0502020204030204" pitchFamily="34" charset="0"/>
                <a:cs typeface="Calibri" panose="020F0502020204030204" pitchFamily="34" charset="0"/>
              </a:rPr>
              <a:t>efficient</a:t>
            </a:r>
            <a:r>
              <a:rPr lang="en-GB" sz="2400">
                <a:latin typeface="Calibri" panose="020F0502020204030204" pitchFamily="34" charset="0"/>
                <a:cs typeface="Calibri" panose="020F0502020204030204" pitchFamily="34" charset="0"/>
              </a:rPr>
              <a:t>, and more likely to meet </a:t>
            </a:r>
            <a:r>
              <a:rPr lang="en-GB" sz="2400" b="1">
                <a:solidFill>
                  <a:srgbClr val="C00000"/>
                </a:solidFill>
                <a:latin typeface="Calibri" panose="020F0502020204030204" pitchFamily="34" charset="0"/>
                <a:cs typeface="Calibri" panose="020F0502020204030204" pitchFamily="34" charset="0"/>
              </a:rPr>
              <a:t>deadlines</a:t>
            </a:r>
          </a:p>
          <a:p>
            <a:pPr>
              <a:lnSpc>
                <a:spcPct val="150000"/>
              </a:lnSpc>
            </a:pPr>
            <a:r>
              <a:rPr lang="en-GB" sz="2400">
                <a:latin typeface="Calibri" panose="020F0502020204030204" pitchFamily="34" charset="0"/>
                <a:cs typeface="Calibri" panose="020F0502020204030204" pitchFamily="34" charset="0"/>
              </a:rPr>
              <a:t>They focus on the </a:t>
            </a:r>
            <a:r>
              <a:rPr lang="en-GB" sz="2400" b="1">
                <a:solidFill>
                  <a:srgbClr val="C00000"/>
                </a:solidFill>
                <a:latin typeface="Calibri" panose="020F0502020204030204" pitchFamily="34" charset="0"/>
                <a:cs typeface="Calibri" panose="020F0502020204030204" pitchFamily="34" charset="0"/>
              </a:rPr>
              <a:t>most important </a:t>
            </a:r>
            <a:r>
              <a:rPr lang="en-GB" sz="2400">
                <a:latin typeface="Calibri" panose="020F0502020204030204" pitchFamily="34" charset="0"/>
                <a:cs typeface="Calibri" panose="020F0502020204030204" pitchFamily="34" charset="0"/>
              </a:rPr>
              <a:t>&amp; time sensitive tasks &amp; limit the amount of </a:t>
            </a:r>
            <a:r>
              <a:rPr lang="en-GB" sz="2400" b="1">
                <a:solidFill>
                  <a:srgbClr val="C00000"/>
                </a:solidFill>
                <a:latin typeface="Calibri" panose="020F0502020204030204" pitchFamily="34" charset="0"/>
                <a:cs typeface="Calibri" panose="020F0502020204030204" pitchFamily="34" charset="0"/>
              </a:rPr>
              <a:t>time wasted </a:t>
            </a:r>
            <a:r>
              <a:rPr lang="en-GB" sz="2400">
                <a:latin typeface="Calibri" panose="020F0502020204030204" pitchFamily="34" charset="0"/>
                <a:cs typeface="Calibri" panose="020F0502020204030204" pitchFamily="34" charset="0"/>
              </a:rPr>
              <a:t>on non-essential duties</a:t>
            </a:r>
          </a:p>
          <a:p>
            <a:pPr>
              <a:lnSpc>
                <a:spcPct val="150000"/>
              </a:lnSpc>
            </a:pPr>
            <a:r>
              <a:rPr lang="en-GB" sz="2400">
                <a:latin typeface="Calibri" panose="020F0502020204030204" pitchFamily="34" charset="0"/>
                <a:cs typeface="Calibri" panose="020F0502020204030204" pitchFamily="34" charset="0"/>
              </a:rPr>
              <a:t>Effective time management requires staff to analyse their workload, assign </a:t>
            </a:r>
            <a:r>
              <a:rPr lang="en-GB" sz="2400" b="1">
                <a:solidFill>
                  <a:srgbClr val="C00000"/>
                </a:solidFill>
                <a:latin typeface="Calibri" panose="020F0502020204030204" pitchFamily="34" charset="0"/>
                <a:cs typeface="Calibri" panose="020F0502020204030204" pitchFamily="34" charset="0"/>
              </a:rPr>
              <a:t>priorities</a:t>
            </a:r>
            <a:r>
              <a:rPr lang="en-GB" sz="2400">
                <a:latin typeface="Calibri" panose="020F0502020204030204" pitchFamily="34" charset="0"/>
                <a:cs typeface="Calibri" panose="020F0502020204030204" pitchFamily="34" charset="0"/>
              </a:rPr>
              <a:t>, &amp; maintain </a:t>
            </a:r>
            <a:r>
              <a:rPr lang="en-GB" sz="2400" b="1">
                <a:solidFill>
                  <a:srgbClr val="C00000"/>
                </a:solidFill>
                <a:latin typeface="Calibri" panose="020F0502020204030204" pitchFamily="34" charset="0"/>
                <a:cs typeface="Calibri" panose="020F0502020204030204" pitchFamily="34" charset="0"/>
              </a:rPr>
              <a:t>focus</a:t>
            </a:r>
            <a:r>
              <a:rPr lang="en-GB" sz="2400">
                <a:latin typeface="Calibri" panose="020F0502020204030204" pitchFamily="34" charset="0"/>
                <a:cs typeface="Calibri" panose="020F0502020204030204" pitchFamily="34" charset="0"/>
              </a:rPr>
              <a:t> on productive endeavours. </a:t>
            </a:r>
          </a:p>
          <a:p>
            <a:pPr>
              <a:lnSpc>
                <a:spcPct val="150000"/>
              </a:lnSpc>
            </a:pPr>
            <a:r>
              <a:rPr lang="en-GB" sz="2400">
                <a:latin typeface="Calibri" panose="020F0502020204030204" pitchFamily="34" charset="0"/>
                <a:cs typeface="Calibri" panose="020F0502020204030204" pitchFamily="34" charset="0"/>
              </a:rPr>
              <a:t> Employees who are excellent time managers can </a:t>
            </a:r>
            <a:r>
              <a:rPr lang="en-GB" sz="2400" b="1">
                <a:solidFill>
                  <a:srgbClr val="C00000"/>
                </a:solidFill>
                <a:latin typeface="Calibri" panose="020F0502020204030204" pitchFamily="34" charset="0"/>
                <a:cs typeface="Calibri" panose="020F0502020204030204" pitchFamily="34" charset="0"/>
              </a:rPr>
              <a:t>eliminate</a:t>
            </a:r>
            <a:r>
              <a:rPr lang="en-GB" sz="2400">
                <a:latin typeface="Calibri" panose="020F0502020204030204" pitchFamily="34" charset="0"/>
                <a:cs typeface="Calibri" panose="020F0502020204030204" pitchFamily="34" charset="0"/>
              </a:rPr>
              <a:t> </a:t>
            </a:r>
            <a:r>
              <a:rPr lang="en-GB" sz="2400" b="1">
                <a:solidFill>
                  <a:srgbClr val="C00000"/>
                </a:solidFill>
                <a:latin typeface="Calibri" panose="020F0502020204030204" pitchFamily="34" charset="0"/>
                <a:cs typeface="Calibri" panose="020F0502020204030204" pitchFamily="34" charset="0"/>
              </a:rPr>
              <a:t>distractions</a:t>
            </a:r>
            <a:r>
              <a:rPr lang="en-GB" sz="2400">
                <a:latin typeface="Calibri" panose="020F0502020204030204" pitchFamily="34" charset="0"/>
                <a:cs typeface="Calibri" panose="020F0502020204030204" pitchFamily="34" charset="0"/>
              </a:rPr>
              <a:t> &amp; enlist support from colleagues to help accomplish their goals.</a:t>
            </a:r>
          </a:p>
        </p:txBody>
      </p:sp>
      <p:pic>
        <p:nvPicPr>
          <p:cNvPr id="4" name="Picture 3"/>
          <p:cNvPicPr>
            <a:picLocks noChangeAspect="1"/>
          </p:cNvPicPr>
          <p:nvPr/>
        </p:nvPicPr>
        <p:blipFill>
          <a:blip r:embed="rId3"/>
          <a:stretch>
            <a:fillRect/>
          </a:stretch>
        </p:blipFill>
        <p:spPr>
          <a:xfrm>
            <a:off x="7761058" y="57977"/>
            <a:ext cx="1382942" cy="1132251"/>
          </a:xfrm>
          <a:prstGeom prst="rect">
            <a:avLst/>
          </a:prstGeom>
        </p:spPr>
      </p:pic>
    </p:spTree>
    <p:extLst>
      <p:ext uri="{BB962C8B-B14F-4D97-AF65-F5344CB8AC3E}">
        <p14:creationId xmlns:p14="http://schemas.microsoft.com/office/powerpoint/2010/main" val="6709693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C314AF84-4F2E-4D8A-9327-16C1698EA56D}"/>
              </a:ext>
            </a:extLst>
          </p:cNvPr>
          <p:cNvPicPr>
            <a:picLocks noChangeAspect="1"/>
          </p:cNvPicPr>
          <p:nvPr/>
        </p:nvPicPr>
        <p:blipFill rotWithShape="1">
          <a:blip r:embed="rId2"/>
          <a:srcRect/>
          <a:stretch/>
        </p:blipFill>
        <p:spPr>
          <a:xfrm>
            <a:off x="20" y="10"/>
            <a:ext cx="9143980" cy="6857990"/>
          </a:xfrm>
          <a:prstGeom prst="rect">
            <a:avLst/>
          </a:prstGeom>
        </p:spPr>
      </p:pic>
    </p:spTree>
    <p:extLst>
      <p:ext uri="{BB962C8B-B14F-4D97-AF65-F5344CB8AC3E}">
        <p14:creationId xmlns:p14="http://schemas.microsoft.com/office/powerpoint/2010/main" val="34371964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8E4BFF-FD03-44A4-B671-28CA24182350}"/>
              </a:ext>
            </a:extLst>
          </p:cNvPr>
          <p:cNvSpPr>
            <a:spLocks noGrp="1"/>
          </p:cNvSpPr>
          <p:nvPr>
            <p:ph type="title"/>
          </p:nvPr>
        </p:nvSpPr>
        <p:spPr>
          <a:xfrm>
            <a:off x="251520" y="23581"/>
            <a:ext cx="5937755" cy="960245"/>
          </a:xfrm>
        </p:spPr>
        <p:txBody>
          <a:bodyPr/>
          <a:lstStyle/>
          <a:p>
            <a:r>
              <a:rPr lang="en-GB"/>
              <a:t>Time Management…</a:t>
            </a:r>
          </a:p>
        </p:txBody>
      </p:sp>
      <p:sp>
        <p:nvSpPr>
          <p:cNvPr id="3" name="Content Placeholder 2">
            <a:extLst>
              <a:ext uri="{FF2B5EF4-FFF2-40B4-BE49-F238E27FC236}">
                <a16:creationId xmlns:a16="http://schemas.microsoft.com/office/drawing/2014/main" id="{10811DBF-3E84-433B-AFEF-4184598929E2}"/>
              </a:ext>
            </a:extLst>
          </p:cNvPr>
          <p:cNvSpPr>
            <a:spLocks noGrp="1"/>
          </p:cNvSpPr>
          <p:nvPr>
            <p:ph idx="1"/>
          </p:nvPr>
        </p:nvSpPr>
        <p:spPr>
          <a:xfrm>
            <a:off x="251520" y="990300"/>
            <a:ext cx="8892480" cy="5867700"/>
          </a:xfrm>
        </p:spPr>
        <p:txBody>
          <a:bodyPr>
            <a:normAutofit/>
          </a:bodyPr>
          <a:lstStyle/>
          <a:p>
            <a:pPr marL="0" indent="0" algn="ctr">
              <a:spcAft>
                <a:spcPts val="1200"/>
              </a:spcAft>
              <a:buNone/>
            </a:pPr>
            <a:r>
              <a:rPr lang="en-GB" sz="2800"/>
              <a:t>When looking at Stephen Covey’s time management Matrix (1989), where do you spend your time?</a:t>
            </a:r>
          </a:p>
        </p:txBody>
      </p:sp>
      <p:pic>
        <p:nvPicPr>
          <p:cNvPr id="5" name="Picture 4"/>
          <p:cNvPicPr>
            <a:picLocks noChangeAspect="1"/>
          </p:cNvPicPr>
          <p:nvPr/>
        </p:nvPicPr>
        <p:blipFill>
          <a:blip r:embed="rId3"/>
          <a:stretch>
            <a:fillRect/>
          </a:stretch>
        </p:blipFill>
        <p:spPr>
          <a:xfrm>
            <a:off x="395536" y="2072808"/>
            <a:ext cx="7488832" cy="4201180"/>
          </a:xfrm>
          <a:prstGeom prst="rect">
            <a:avLst/>
          </a:prstGeom>
        </p:spPr>
      </p:pic>
      <p:sp>
        <p:nvSpPr>
          <p:cNvPr id="6" name="Rectangle 5"/>
          <p:cNvSpPr/>
          <p:nvPr/>
        </p:nvSpPr>
        <p:spPr>
          <a:xfrm>
            <a:off x="526232" y="6381328"/>
            <a:ext cx="8263210" cy="369332"/>
          </a:xfrm>
          <a:prstGeom prst="rect">
            <a:avLst/>
          </a:prstGeom>
        </p:spPr>
        <p:txBody>
          <a:bodyPr wrap="square">
            <a:spAutoFit/>
          </a:bodyPr>
          <a:lstStyle/>
          <a:p>
            <a:r>
              <a:rPr lang="en-GB"/>
              <a:t>Importance – to do with </a:t>
            </a:r>
            <a:r>
              <a:rPr lang="en-GB">
                <a:solidFill>
                  <a:srgbClr val="FF0000"/>
                </a:solidFill>
              </a:rPr>
              <a:t>results and contributes </a:t>
            </a:r>
            <a:r>
              <a:rPr lang="en-GB"/>
              <a:t>to mission, goal priorities</a:t>
            </a:r>
          </a:p>
        </p:txBody>
      </p:sp>
    </p:spTree>
    <p:extLst>
      <p:ext uri="{BB962C8B-B14F-4D97-AF65-F5344CB8AC3E}">
        <p14:creationId xmlns:p14="http://schemas.microsoft.com/office/powerpoint/2010/main" val="9622436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E866FF9-A729-45F0-A163-10E89E87160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53691" cy="6858000"/>
          </a:xfrm>
          <a:prstGeom prst="rect">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2203" y="725616"/>
            <a:ext cx="2551176" cy="1495794"/>
          </a:xfrm>
          <a:solidFill>
            <a:srgbClr val="FFFFFF"/>
          </a:solidFill>
          <a:ln>
            <a:solidFill>
              <a:srgbClr val="262626"/>
            </a:solidFill>
          </a:ln>
        </p:spPr>
        <p:txBody>
          <a:bodyPr>
            <a:normAutofit/>
          </a:bodyPr>
          <a:lstStyle/>
          <a:p>
            <a:r>
              <a:rPr lang="en-GB"/>
              <a:t>4 categories </a:t>
            </a:r>
          </a:p>
        </p:txBody>
      </p:sp>
      <p:sp useBgFill="1">
        <p:nvSpPr>
          <p:cNvPr id="19" name="Rectangle 18">
            <a:extLst>
              <a:ext uri="{FF2B5EF4-FFF2-40B4-BE49-F238E27FC236}">
                <a16:creationId xmlns:a16="http://schemas.microsoft.com/office/drawing/2014/main" id="{A804366F-2366-4688-98E7-B101C7BC614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64958" y="0"/>
            <a:ext cx="5579042" cy="68579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A4DC650-1747-4ECC-AA13-2373EBC52613}"/>
              </a:ext>
            </a:extLst>
          </p:cNvPr>
          <p:cNvGraphicFramePr>
            <a:graphicFrameLocks noGrp="1"/>
          </p:cNvGraphicFramePr>
          <p:nvPr>
            <p:ph idx="1"/>
            <p:extLst>
              <p:ext uri="{D42A27DB-BD31-4B8C-83A1-F6EECF244321}">
                <p14:modId xmlns:p14="http://schemas.microsoft.com/office/powerpoint/2010/main" val="991128232"/>
              </p:ext>
            </p:extLst>
          </p:nvPr>
        </p:nvGraphicFramePr>
        <p:xfrm>
          <a:off x="4048125" y="639763"/>
          <a:ext cx="4613672" cy="5276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Rectangle 2">
            <a:extLst>
              <a:ext uri="{FF2B5EF4-FFF2-40B4-BE49-F238E27FC236}">
                <a16:creationId xmlns:a16="http://schemas.microsoft.com/office/drawing/2014/main" id="{33DE5B0F-2F93-47E3-9325-1E74A5F2A6D4}"/>
              </a:ext>
            </a:extLst>
          </p:cNvPr>
          <p:cNvSpPr/>
          <p:nvPr/>
        </p:nvSpPr>
        <p:spPr>
          <a:xfrm>
            <a:off x="329200" y="2462213"/>
            <a:ext cx="2895290" cy="4154984"/>
          </a:xfrm>
          <a:prstGeom prst="rect">
            <a:avLst/>
          </a:prstGeom>
        </p:spPr>
        <p:txBody>
          <a:bodyPr wrap="square">
            <a:spAutoFit/>
          </a:bodyPr>
          <a:lstStyle/>
          <a:p>
            <a:r>
              <a:rPr lang="en-GB" sz="2400">
                <a:latin typeface="Calibri" panose="020F0502020204030204" pitchFamily="34" charset="0"/>
                <a:cs typeface="Calibri" panose="020F0502020204030204" pitchFamily="34" charset="0"/>
              </a:rPr>
              <a:t>Covey is recommending that we start to balance things so that we spend time looking and planning for important activities: if they are well planned, then they should never become urgent.</a:t>
            </a:r>
          </a:p>
        </p:txBody>
      </p:sp>
    </p:spTree>
    <p:extLst>
      <p:ext uri="{BB962C8B-B14F-4D97-AF65-F5344CB8AC3E}">
        <p14:creationId xmlns:p14="http://schemas.microsoft.com/office/powerpoint/2010/main" val="8429516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4B1B71AD-615D-4C00-97E2-9011EA8AC55D}"/>
              </a:ext>
            </a:extLst>
          </p:cNvPr>
          <p:cNvSpPr>
            <a:spLocks noGrp="1"/>
          </p:cNvSpPr>
          <p:nvPr>
            <p:ph type="title"/>
          </p:nvPr>
        </p:nvSpPr>
        <p:spPr>
          <a:xfrm>
            <a:off x="266700" y="114300"/>
            <a:ext cx="8229600" cy="1143000"/>
          </a:xfrm>
        </p:spPr>
        <p:txBody>
          <a:bodyPr/>
          <a:lstStyle/>
          <a:p>
            <a:pPr algn="ctr" eaLnBrk="1" hangingPunct="1"/>
            <a:r>
              <a:rPr lang="en-US" altLang="en-US"/>
              <a:t>Scheduling – use a system</a:t>
            </a:r>
            <a:endParaRPr lang="en-GB" altLang="en-US"/>
          </a:p>
        </p:txBody>
      </p:sp>
      <p:sp>
        <p:nvSpPr>
          <p:cNvPr id="12291" name="Rectangle 3">
            <a:extLst>
              <a:ext uri="{FF2B5EF4-FFF2-40B4-BE49-F238E27FC236}">
                <a16:creationId xmlns:a16="http://schemas.microsoft.com/office/drawing/2014/main" id="{83B0D4D8-E899-4124-8667-66496E5BB182}"/>
              </a:ext>
            </a:extLst>
          </p:cNvPr>
          <p:cNvSpPr>
            <a:spLocks noGrp="1" noChangeArrowheads="1"/>
          </p:cNvSpPr>
          <p:nvPr>
            <p:ph idx="1"/>
          </p:nvPr>
        </p:nvSpPr>
        <p:spPr>
          <a:xfrm>
            <a:off x="457200" y="1556792"/>
            <a:ext cx="7848600" cy="5301208"/>
          </a:xfrm>
        </p:spPr>
        <p:txBody>
          <a:bodyPr>
            <a:normAutofit fontScale="92500" lnSpcReduction="20000"/>
          </a:bodyPr>
          <a:lstStyle/>
          <a:p>
            <a:pPr eaLnBrk="1" hangingPunct="1">
              <a:lnSpc>
                <a:spcPct val="130000"/>
              </a:lnSpc>
              <a:defRPr/>
            </a:pPr>
            <a:r>
              <a:rPr lang="en-IE" altLang="en-US" sz="2800">
                <a:latin typeface="Calibri" panose="020F0502020204030204" pitchFamily="34" charset="0"/>
                <a:cs typeface="Calibri" panose="020F0502020204030204" pitchFamily="34" charset="0"/>
              </a:rPr>
              <a:t>Diary and/or</a:t>
            </a:r>
          </a:p>
          <a:p>
            <a:pPr eaLnBrk="1" hangingPunct="1">
              <a:lnSpc>
                <a:spcPct val="130000"/>
              </a:lnSpc>
              <a:defRPr/>
            </a:pPr>
            <a:r>
              <a:rPr lang="en-IE" altLang="en-US" sz="2800">
                <a:latin typeface="Calibri" panose="020F0502020204030204" pitchFamily="34" charset="0"/>
                <a:cs typeface="Calibri" panose="020F0502020204030204" pitchFamily="34" charset="0"/>
              </a:rPr>
              <a:t>Term Planner</a:t>
            </a:r>
            <a:endParaRPr lang="en-US" altLang="en-US" sz="2800">
              <a:latin typeface="Calibri" panose="020F0502020204030204" pitchFamily="34" charset="0"/>
              <a:cs typeface="Calibri" panose="020F0502020204030204" pitchFamily="34" charset="0"/>
            </a:endParaRPr>
          </a:p>
          <a:p>
            <a:pPr eaLnBrk="1" hangingPunct="1">
              <a:lnSpc>
                <a:spcPct val="130000"/>
              </a:lnSpc>
              <a:defRPr/>
            </a:pPr>
            <a:r>
              <a:rPr lang="en-US" altLang="en-US" sz="2800">
                <a:latin typeface="Calibri" panose="020F0502020204030204" pitchFamily="34" charset="0"/>
                <a:cs typeface="Calibri" panose="020F0502020204030204" pitchFamily="34" charset="0"/>
              </a:rPr>
              <a:t>Time Tables</a:t>
            </a:r>
          </a:p>
          <a:p>
            <a:pPr eaLnBrk="1" hangingPunct="1">
              <a:lnSpc>
                <a:spcPct val="130000"/>
              </a:lnSpc>
              <a:defRPr/>
            </a:pPr>
            <a:r>
              <a:rPr lang="en-US" altLang="en-US" sz="2800">
                <a:latin typeface="Calibri" panose="020F0502020204030204" pitchFamily="34" charset="0"/>
                <a:cs typeface="Calibri" panose="020F0502020204030204" pitchFamily="34" charset="0"/>
              </a:rPr>
              <a:t>To do lists – weekly or daily</a:t>
            </a:r>
          </a:p>
          <a:p>
            <a:pPr eaLnBrk="1" hangingPunct="1">
              <a:lnSpc>
                <a:spcPct val="130000"/>
              </a:lnSpc>
              <a:defRPr/>
            </a:pPr>
            <a:r>
              <a:rPr lang="en-US" altLang="en-US" sz="2800">
                <a:latin typeface="Calibri" panose="020F0502020204030204" pitchFamily="34" charset="0"/>
                <a:cs typeface="Calibri" panose="020F0502020204030204" pitchFamily="34" charset="0"/>
              </a:rPr>
              <a:t>Relaxation time</a:t>
            </a:r>
          </a:p>
          <a:p>
            <a:pPr eaLnBrk="1" hangingPunct="1">
              <a:lnSpc>
                <a:spcPct val="130000"/>
              </a:lnSpc>
              <a:defRPr/>
            </a:pPr>
            <a:r>
              <a:rPr lang="en-US" altLang="en-US" sz="2800">
                <a:latin typeface="Calibri" panose="020F0502020204030204" pitchFamily="34" charset="0"/>
                <a:cs typeface="Calibri" panose="020F0502020204030204" pitchFamily="34" charset="0"/>
              </a:rPr>
              <a:t>Monitor, evaluate, reward</a:t>
            </a:r>
          </a:p>
          <a:p>
            <a:pPr>
              <a:lnSpc>
                <a:spcPct val="130000"/>
              </a:lnSpc>
              <a:defRPr/>
            </a:pPr>
            <a:r>
              <a:rPr lang="en-US" altLang="en-US" sz="2800" i="1">
                <a:latin typeface="Calibri" panose="020F0502020204030204" pitchFamily="34" charset="0"/>
                <a:cs typeface="Calibri" panose="020F0502020204030204" pitchFamily="34" charset="0"/>
              </a:rPr>
              <a:t>The key is to be flexible and have some system or plan for your study.  However, it will vary from person to person as some may need more structure than others.  Monitor to see what works and what doesn’t work</a:t>
            </a:r>
            <a:r>
              <a:rPr lang="en-US" altLang="en-US" sz="2800">
                <a:latin typeface="Calibri" panose="020F0502020204030204" pitchFamily="34" charset="0"/>
                <a:cs typeface="Calibri" panose="020F0502020204030204" pitchFamily="34" charset="0"/>
              </a:rPr>
              <a:t>.</a:t>
            </a:r>
            <a:endParaRPr lang="en-GB" altLang="en-US" sz="2800">
              <a:latin typeface="Calibri" panose="020F0502020204030204" pitchFamily="34" charset="0"/>
              <a:cs typeface="Calibri" panose="020F0502020204030204" pitchFamily="34" charset="0"/>
            </a:endParaRPr>
          </a:p>
          <a:p>
            <a:pPr eaLnBrk="1" hangingPunct="1">
              <a:lnSpc>
                <a:spcPct val="130000"/>
              </a:lnSpc>
              <a:defRPr/>
            </a:pPr>
            <a:endParaRPr lang="en-US" altLang="en-US" sz="2800">
              <a:latin typeface="+mj-lt"/>
            </a:endParaRPr>
          </a:p>
          <a:p>
            <a:pPr eaLnBrk="1" hangingPunct="1">
              <a:lnSpc>
                <a:spcPct val="130000"/>
              </a:lnSpc>
              <a:defRPr/>
            </a:pPr>
            <a:endParaRPr lang="en-GB" altLang="en-US" sz="2800">
              <a:latin typeface="+mj-lt"/>
            </a:endParaRPr>
          </a:p>
        </p:txBody>
      </p:sp>
      <p:pic>
        <p:nvPicPr>
          <p:cNvPr id="2" name="Picture 1">
            <a:extLst>
              <a:ext uri="{FF2B5EF4-FFF2-40B4-BE49-F238E27FC236}">
                <a16:creationId xmlns:a16="http://schemas.microsoft.com/office/drawing/2014/main" id="{4284B254-AB90-4256-B2D4-296484535DD3}"/>
              </a:ext>
            </a:extLst>
          </p:cNvPr>
          <p:cNvPicPr>
            <a:picLocks noChangeAspect="1"/>
          </p:cNvPicPr>
          <p:nvPr/>
        </p:nvPicPr>
        <p:blipFill>
          <a:blip r:embed="rId3"/>
          <a:stretch>
            <a:fillRect/>
          </a:stretch>
        </p:blipFill>
        <p:spPr>
          <a:xfrm>
            <a:off x="5220072" y="1916832"/>
            <a:ext cx="3584759" cy="181676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2291">
                                            <p:txEl>
                                              <p:pRg st="1" end="1"/>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29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2291">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2291">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29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a:extLst>
              <a:ext uri="{FF2B5EF4-FFF2-40B4-BE49-F238E27FC236}">
                <a16:creationId xmlns:a16="http://schemas.microsoft.com/office/drawing/2014/main" id="{4D12CD4E-8B21-42B1-B8CB-6ECFB2921801}"/>
              </a:ext>
            </a:extLst>
          </p:cNvPr>
          <p:cNvSpPr>
            <a:spLocks noGrp="1"/>
          </p:cNvSpPr>
          <p:nvPr>
            <p:ph type="title"/>
          </p:nvPr>
        </p:nvSpPr>
        <p:spPr>
          <a:xfrm>
            <a:off x="0" y="-219075"/>
            <a:ext cx="8229600" cy="1143000"/>
          </a:xfrm>
        </p:spPr>
        <p:txBody>
          <a:bodyPr/>
          <a:lstStyle/>
          <a:p>
            <a:pPr algn="ctr" eaLnBrk="1" hangingPunct="1"/>
            <a:r>
              <a:rPr lang="en-IE" altLang="en-US"/>
              <a:t>To-do list</a:t>
            </a:r>
            <a:endParaRPr lang="en-GB" altLang="en-US"/>
          </a:p>
        </p:txBody>
      </p:sp>
      <p:sp>
        <p:nvSpPr>
          <p:cNvPr id="36867" name="Rectangle 3">
            <a:extLst>
              <a:ext uri="{FF2B5EF4-FFF2-40B4-BE49-F238E27FC236}">
                <a16:creationId xmlns:a16="http://schemas.microsoft.com/office/drawing/2014/main" id="{45485F5B-39E0-433E-A51F-492DC6F42119}"/>
              </a:ext>
            </a:extLst>
          </p:cNvPr>
          <p:cNvSpPr>
            <a:spLocks noGrp="1" noChangeArrowheads="1"/>
          </p:cNvSpPr>
          <p:nvPr>
            <p:ph idx="1"/>
          </p:nvPr>
        </p:nvSpPr>
        <p:spPr>
          <a:xfrm>
            <a:off x="0" y="1166018"/>
            <a:ext cx="8229600" cy="4525963"/>
          </a:xfrm>
        </p:spPr>
        <p:txBody>
          <a:bodyPr/>
          <a:lstStyle/>
          <a:p>
            <a:pPr eaLnBrk="1" hangingPunct="1">
              <a:defRPr/>
            </a:pPr>
            <a:r>
              <a:rPr lang="en-IE" altLang="en-US" sz="2800">
                <a:latin typeface="+mj-lt"/>
              </a:rPr>
              <a:t>Make a list of all tasks</a:t>
            </a:r>
          </a:p>
          <a:p>
            <a:pPr eaLnBrk="1" hangingPunct="1">
              <a:defRPr/>
            </a:pPr>
            <a:r>
              <a:rPr lang="en-IE" altLang="en-US" sz="2800">
                <a:latin typeface="+mj-lt"/>
              </a:rPr>
              <a:t>If it can be done in 2 mins</a:t>
            </a:r>
          </a:p>
          <a:p>
            <a:pPr eaLnBrk="1" hangingPunct="1">
              <a:buFontTx/>
              <a:buNone/>
              <a:defRPr/>
            </a:pPr>
            <a:r>
              <a:rPr lang="en-IE" altLang="en-US" sz="2800">
                <a:latin typeface="+mj-lt"/>
              </a:rPr>
              <a:t>   do it now</a:t>
            </a:r>
          </a:p>
          <a:p>
            <a:pPr eaLnBrk="1" hangingPunct="1">
              <a:defRPr/>
            </a:pPr>
            <a:r>
              <a:rPr lang="en-IE" altLang="en-US" sz="2800">
                <a:latin typeface="+mj-lt"/>
              </a:rPr>
              <a:t>If not, add it to your list</a:t>
            </a:r>
          </a:p>
          <a:p>
            <a:pPr eaLnBrk="1" hangingPunct="1">
              <a:defRPr/>
            </a:pPr>
            <a:r>
              <a:rPr lang="en-IE" altLang="en-US" sz="2800">
                <a:latin typeface="+mj-lt"/>
              </a:rPr>
              <a:t>Prioritise</a:t>
            </a:r>
          </a:p>
          <a:p>
            <a:pPr eaLnBrk="1" hangingPunct="1">
              <a:defRPr/>
            </a:pPr>
            <a:endParaRPr lang="en-GB" altLang="en-US" sz="2800"/>
          </a:p>
        </p:txBody>
      </p:sp>
      <p:pic>
        <p:nvPicPr>
          <p:cNvPr id="47108" name="Picture 4" descr="todo_list">
            <a:extLst>
              <a:ext uri="{FF2B5EF4-FFF2-40B4-BE49-F238E27FC236}">
                <a16:creationId xmlns:a16="http://schemas.microsoft.com/office/drawing/2014/main" id="{7169B65C-08B3-4263-B681-65B924008C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84738" y="1484313"/>
            <a:ext cx="4229100" cy="4711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7109" name="Line 5">
            <a:extLst>
              <a:ext uri="{FF2B5EF4-FFF2-40B4-BE49-F238E27FC236}">
                <a16:creationId xmlns:a16="http://schemas.microsoft.com/office/drawing/2014/main" id="{6537F3CB-91AE-4B63-A50A-FC6F5EAF4DCC}"/>
              </a:ext>
            </a:extLst>
          </p:cNvPr>
          <p:cNvSpPr>
            <a:spLocks noChangeShapeType="1"/>
          </p:cNvSpPr>
          <p:nvPr/>
        </p:nvSpPr>
        <p:spPr bwMode="auto">
          <a:xfrm>
            <a:off x="0" y="908050"/>
            <a:ext cx="4464050"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
        <p:nvSpPr>
          <p:cNvPr id="36870" name="Text Box 6">
            <a:extLst>
              <a:ext uri="{FF2B5EF4-FFF2-40B4-BE49-F238E27FC236}">
                <a16:creationId xmlns:a16="http://schemas.microsoft.com/office/drawing/2014/main" id="{A13FA032-5E28-4F82-B75E-D12BE1A854C3}"/>
              </a:ext>
            </a:extLst>
          </p:cNvPr>
          <p:cNvSpPr txBox="1">
            <a:spLocks noChangeArrowheads="1"/>
          </p:cNvSpPr>
          <p:nvPr/>
        </p:nvSpPr>
        <p:spPr bwMode="auto">
          <a:xfrm>
            <a:off x="131763" y="4034859"/>
            <a:ext cx="4752975" cy="26776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50000"/>
              </a:spcBef>
              <a:buClrTx/>
              <a:buSzTx/>
              <a:buFontTx/>
              <a:buNone/>
            </a:pPr>
            <a:r>
              <a:rPr lang="en-IE" altLang="en-US" sz="2400" b="1">
                <a:solidFill>
                  <a:srgbClr val="000000"/>
                </a:solidFill>
                <a:latin typeface="Arial" panose="020B0604020202020204" pitchFamily="34" charset="0"/>
              </a:rPr>
              <a:t>Options: </a:t>
            </a:r>
          </a:p>
          <a:p>
            <a:pPr eaLnBrk="1" hangingPunct="1">
              <a:spcBef>
                <a:spcPct val="50000"/>
              </a:spcBef>
              <a:buClrTx/>
              <a:buSzTx/>
              <a:buFontTx/>
              <a:buNone/>
            </a:pPr>
            <a:r>
              <a:rPr lang="en-IE" altLang="en-US" sz="2400" b="1">
                <a:solidFill>
                  <a:srgbClr val="000000"/>
                </a:solidFill>
                <a:latin typeface="Arial" panose="020B0604020202020204" pitchFamily="34" charset="0"/>
                <a:hlinkClick r:id="rId4"/>
              </a:rPr>
              <a:t>www.rememberthemilk.com</a:t>
            </a:r>
            <a:endParaRPr lang="en-IE" altLang="en-US" sz="2400" b="1">
              <a:solidFill>
                <a:srgbClr val="000000"/>
              </a:solidFill>
              <a:latin typeface="Arial" panose="020B0604020202020204" pitchFamily="34" charset="0"/>
            </a:endParaRPr>
          </a:p>
          <a:p>
            <a:pPr eaLnBrk="1" hangingPunct="1">
              <a:spcBef>
                <a:spcPct val="50000"/>
              </a:spcBef>
              <a:buClrTx/>
              <a:buSzTx/>
              <a:buFontTx/>
              <a:buNone/>
            </a:pPr>
            <a:r>
              <a:rPr lang="en-IE" altLang="en-US" sz="2400" b="1">
                <a:solidFill>
                  <a:srgbClr val="000000"/>
                </a:solidFill>
                <a:latin typeface="Arial" panose="020B0604020202020204" pitchFamily="34" charset="0"/>
              </a:rPr>
              <a:t>Mobile Phone</a:t>
            </a:r>
          </a:p>
          <a:p>
            <a:pPr eaLnBrk="1" hangingPunct="1">
              <a:spcBef>
                <a:spcPct val="50000"/>
              </a:spcBef>
              <a:buClrTx/>
              <a:buSzTx/>
              <a:buFontTx/>
              <a:buNone/>
            </a:pPr>
            <a:r>
              <a:rPr lang="en-IE" altLang="en-US" sz="2400" b="1">
                <a:solidFill>
                  <a:srgbClr val="000000"/>
                </a:solidFill>
                <a:latin typeface="Arial" panose="020B0604020202020204" pitchFamily="34" charset="0"/>
              </a:rPr>
              <a:t>Notepad </a:t>
            </a:r>
          </a:p>
          <a:p>
            <a:pPr eaLnBrk="1" hangingPunct="1">
              <a:spcBef>
                <a:spcPct val="50000"/>
              </a:spcBef>
              <a:buClrTx/>
              <a:buSzTx/>
              <a:buFontTx/>
              <a:buNone/>
            </a:pPr>
            <a:r>
              <a:rPr lang="en-IE" altLang="en-US" sz="2400" b="1">
                <a:solidFill>
                  <a:srgbClr val="000000"/>
                </a:solidFill>
                <a:latin typeface="Arial" panose="020B0604020202020204" pitchFamily="34" charset="0"/>
              </a:rPr>
              <a:t>Diary</a:t>
            </a:r>
            <a:endParaRPr lang="en-GB" altLang="en-US" sz="2400" b="1">
              <a:solidFill>
                <a:srgbClr val="000000"/>
              </a:solidFill>
              <a:latin typeface="Arial" panose="020B0604020202020204"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animEffect transition="in" filter="fade">
                                      <p:cBhvr>
                                        <p:cTn id="7" dur="2000"/>
                                        <p:tgtEl>
                                          <p:spTgt spid="3686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36867">
                                            <p:txEl>
                                              <p:pRg st="1" end="1"/>
                                            </p:txEl>
                                          </p:spTgt>
                                        </p:tgtEl>
                                        <p:attrNameLst>
                                          <p:attrName>style.visibility</p:attrName>
                                        </p:attrNameLst>
                                      </p:cBhvr>
                                      <p:to>
                                        <p:strVal val="visible"/>
                                      </p:to>
                                    </p:set>
                                    <p:animEffect transition="in" filter="fade">
                                      <p:cBhvr>
                                        <p:cTn id="12" dur="2000"/>
                                        <p:tgtEl>
                                          <p:spTgt spid="36867">
                                            <p:txEl>
                                              <p:pRg st="1" end="1"/>
                                            </p:txEl>
                                          </p:spTgt>
                                        </p:tgtEl>
                                      </p:cBhvr>
                                    </p:animEffect>
                                  </p:childTnLst>
                                </p:cTn>
                              </p:par>
                              <p:par>
                                <p:cTn id="13" presetID="10" presetClass="entr" presetSubtype="0" fill="hold" nodeType="withEffect">
                                  <p:stCondLst>
                                    <p:cond delay="0"/>
                                  </p:stCondLst>
                                  <p:childTnLst>
                                    <p:set>
                                      <p:cBhvr>
                                        <p:cTn id="14" dur="1" fill="hold">
                                          <p:stCondLst>
                                            <p:cond delay="0"/>
                                          </p:stCondLst>
                                        </p:cTn>
                                        <p:tgtEl>
                                          <p:spTgt spid="36867">
                                            <p:txEl>
                                              <p:pRg st="2" end="2"/>
                                            </p:txEl>
                                          </p:spTgt>
                                        </p:tgtEl>
                                        <p:attrNameLst>
                                          <p:attrName>style.visibility</p:attrName>
                                        </p:attrNameLst>
                                      </p:cBhvr>
                                      <p:to>
                                        <p:strVal val="visible"/>
                                      </p:to>
                                    </p:set>
                                    <p:animEffect transition="in" filter="fade">
                                      <p:cBhvr>
                                        <p:cTn id="15" dur="2000"/>
                                        <p:tgtEl>
                                          <p:spTgt spid="36867">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nodeType="clickEffect">
                                  <p:stCondLst>
                                    <p:cond delay="0"/>
                                  </p:stCondLst>
                                  <p:childTnLst>
                                    <p:set>
                                      <p:cBhvr>
                                        <p:cTn id="19" dur="1" fill="hold">
                                          <p:stCondLst>
                                            <p:cond delay="0"/>
                                          </p:stCondLst>
                                        </p:cTn>
                                        <p:tgtEl>
                                          <p:spTgt spid="36867">
                                            <p:txEl>
                                              <p:pRg st="3" end="3"/>
                                            </p:txEl>
                                          </p:spTgt>
                                        </p:tgtEl>
                                        <p:attrNameLst>
                                          <p:attrName>style.visibility</p:attrName>
                                        </p:attrNameLst>
                                      </p:cBhvr>
                                      <p:to>
                                        <p:strVal val="visible"/>
                                      </p:to>
                                    </p:set>
                                    <p:animEffect transition="in" filter="fade">
                                      <p:cBhvr>
                                        <p:cTn id="20" dur="2000"/>
                                        <p:tgtEl>
                                          <p:spTgt spid="36867">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nodeType="clickEffect">
                                  <p:stCondLst>
                                    <p:cond delay="0"/>
                                  </p:stCondLst>
                                  <p:childTnLst>
                                    <p:set>
                                      <p:cBhvr>
                                        <p:cTn id="24" dur="1" fill="hold">
                                          <p:stCondLst>
                                            <p:cond delay="0"/>
                                          </p:stCondLst>
                                        </p:cTn>
                                        <p:tgtEl>
                                          <p:spTgt spid="36867">
                                            <p:txEl>
                                              <p:pRg st="4" end="4"/>
                                            </p:txEl>
                                          </p:spTgt>
                                        </p:tgtEl>
                                        <p:attrNameLst>
                                          <p:attrName>style.visibility</p:attrName>
                                        </p:attrNameLst>
                                      </p:cBhvr>
                                      <p:to>
                                        <p:strVal val="visible"/>
                                      </p:to>
                                    </p:set>
                                    <p:animEffect transition="in" filter="fade">
                                      <p:cBhvr>
                                        <p:cTn id="25" dur="2000"/>
                                        <p:tgtEl>
                                          <p:spTgt spid="36867">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36870"/>
                                        </p:tgtEl>
                                        <p:attrNameLst>
                                          <p:attrName>style.visibility</p:attrName>
                                        </p:attrNameLst>
                                      </p:cBhvr>
                                      <p:to>
                                        <p:strVal val="visible"/>
                                      </p:to>
                                    </p:set>
                                    <p:animEffect transition="in" filter="fade">
                                      <p:cBhvr>
                                        <p:cTn id="30" dur="2000"/>
                                        <p:tgtEl>
                                          <p:spTgt spid="3687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870"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02" name="Picture 2" descr="http://www.ridelust.com/wp-content/uploads/driver-distraction-3a-785045.jpg">
            <a:extLst>
              <a:ext uri="{FF2B5EF4-FFF2-40B4-BE49-F238E27FC236}">
                <a16:creationId xmlns:a16="http://schemas.microsoft.com/office/drawing/2014/main" id="{58EAC9C6-6206-4E9A-9499-772584D6A9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199" name="Rectangle 198">
            <a:extLst>
              <a:ext uri="{FF2B5EF4-FFF2-40B4-BE49-F238E27FC236}">
                <a16:creationId xmlns:a16="http://schemas.microsoft.com/office/drawing/2014/main" id="{A99FE660-E3DF-47E7-962D-66C6F6CE0D8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96" y="964692"/>
            <a:ext cx="5164074"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1" name="Rectangle 200">
            <a:extLst>
              <a:ext uri="{FF2B5EF4-FFF2-40B4-BE49-F238E27FC236}">
                <a16:creationId xmlns:a16="http://schemas.microsoft.com/office/drawing/2014/main" id="{38C29FEE-8E8F-43D5-AD23-EB4060B4D94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3811" y="1128683"/>
            <a:ext cx="4918644"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 up of a piece of paper&#10;&#10;Description automatically generated">
            <a:extLst>
              <a:ext uri="{FF2B5EF4-FFF2-40B4-BE49-F238E27FC236}">
                <a16:creationId xmlns:a16="http://schemas.microsoft.com/office/drawing/2014/main" id="{3FD7892E-A54E-4606-BCBC-479DFEC1C1F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857984" y="2265396"/>
            <a:ext cx="4434096" cy="2335149"/>
          </a:xfrm>
          <a:prstGeom prst="rect">
            <a:avLst/>
          </a:prstGeom>
        </p:spPr>
      </p:pic>
      <p:sp>
        <p:nvSpPr>
          <p:cNvPr id="54275" name="Rectangle 3">
            <a:extLst>
              <a:ext uri="{FF2B5EF4-FFF2-40B4-BE49-F238E27FC236}">
                <a16:creationId xmlns:a16="http://schemas.microsoft.com/office/drawing/2014/main" id="{DD364D12-3D75-49C2-B057-D78CEFAEF45C}"/>
              </a:ext>
            </a:extLst>
          </p:cNvPr>
          <p:cNvSpPr>
            <a:spLocks noGrp="1"/>
          </p:cNvSpPr>
          <p:nvPr>
            <p:ph idx="1"/>
          </p:nvPr>
        </p:nvSpPr>
        <p:spPr>
          <a:xfrm>
            <a:off x="5416253" y="1805039"/>
            <a:ext cx="3727747" cy="4096211"/>
          </a:xfrm>
        </p:spPr>
        <p:txBody>
          <a:bodyPr>
            <a:normAutofit/>
          </a:bodyPr>
          <a:lstStyle/>
          <a:p>
            <a:pPr eaLnBrk="1" hangingPunct="1">
              <a:lnSpc>
                <a:spcPct val="90000"/>
              </a:lnSpc>
              <a:buFontTx/>
              <a:buNone/>
              <a:defRPr/>
            </a:pPr>
            <a:endParaRPr lang="en-GB" altLang="en-US" sz="1500"/>
          </a:p>
          <a:p>
            <a:pPr eaLnBrk="1" hangingPunct="1">
              <a:lnSpc>
                <a:spcPct val="90000"/>
              </a:lnSpc>
              <a:buFontTx/>
              <a:buNone/>
              <a:defRPr/>
            </a:pPr>
            <a:r>
              <a:rPr lang="en-GB" altLang="en-US" sz="1500">
                <a:latin typeface="+mj-lt"/>
              </a:rPr>
              <a:t>	</a:t>
            </a:r>
            <a:r>
              <a:rPr lang="en-GB" altLang="en-US" sz="2400">
                <a:latin typeface="+mj-lt"/>
              </a:rPr>
              <a:t>Is to delay </a:t>
            </a:r>
            <a:r>
              <a:rPr lang="en-GB" altLang="en-US" sz="2400" i="1">
                <a:latin typeface="+mj-lt"/>
              </a:rPr>
              <a:t>needlessly</a:t>
            </a:r>
            <a:r>
              <a:rPr lang="en-GB" altLang="en-US" sz="2400">
                <a:latin typeface="+mj-lt"/>
              </a:rPr>
              <a:t> something that we believe would be to our benefit</a:t>
            </a:r>
            <a:r>
              <a:rPr lang="en-GB" altLang="en-US" sz="1500">
                <a:latin typeface="+mj-lt"/>
              </a:rPr>
              <a:t>!</a:t>
            </a:r>
          </a:p>
          <a:p>
            <a:pPr eaLnBrk="1" hangingPunct="1">
              <a:lnSpc>
                <a:spcPct val="90000"/>
              </a:lnSpc>
              <a:buFontTx/>
              <a:buNone/>
              <a:defRPr/>
            </a:pPr>
            <a:endParaRPr lang="en-GB" altLang="en-US" sz="1500">
              <a:latin typeface="+mj-lt"/>
            </a:endParaRPr>
          </a:p>
          <a:p>
            <a:pPr eaLnBrk="1" hangingPunct="1">
              <a:lnSpc>
                <a:spcPct val="90000"/>
              </a:lnSpc>
              <a:buFontTx/>
              <a:buNone/>
              <a:defRPr/>
            </a:pPr>
            <a:r>
              <a:rPr lang="en-GB" altLang="en-US" sz="1500">
                <a:hlinkClick r:id="rId5"/>
              </a:rPr>
              <a:t>https://www.bing.com/videos/search?q=youtube+procrastination+video&amp;&amp;view=detail&amp;mid=BE197CEA571BBB43CC43BE197CEA571BBB43CC43&amp;&amp;FORM=VRDGAR</a:t>
            </a:r>
            <a:endParaRPr lang="en-GB" altLang="en-US" sz="1500"/>
          </a:p>
          <a:p>
            <a:pPr eaLnBrk="1" hangingPunct="1">
              <a:lnSpc>
                <a:spcPct val="90000"/>
              </a:lnSpc>
              <a:buFontTx/>
              <a:buNone/>
              <a:defRPr/>
            </a:pPr>
            <a:endParaRPr lang="en-GB" altLang="en-US" sz="1500"/>
          </a:p>
        </p:txBody>
      </p:sp>
      <p:sp>
        <p:nvSpPr>
          <p:cNvPr id="55298" name="Rectangle 2">
            <a:extLst>
              <a:ext uri="{FF2B5EF4-FFF2-40B4-BE49-F238E27FC236}">
                <a16:creationId xmlns:a16="http://schemas.microsoft.com/office/drawing/2014/main" id="{0D8C537B-1942-43C2-9118-C9B886F427BD}"/>
              </a:ext>
            </a:extLst>
          </p:cNvPr>
          <p:cNvSpPr>
            <a:spLocks noGrp="1"/>
          </p:cNvSpPr>
          <p:nvPr>
            <p:ph type="title"/>
          </p:nvPr>
        </p:nvSpPr>
        <p:spPr>
          <a:xfrm>
            <a:off x="4671960" y="400321"/>
            <a:ext cx="4194140" cy="1188720"/>
          </a:xfrm>
        </p:spPr>
        <p:txBody>
          <a:bodyPr>
            <a:normAutofit/>
          </a:bodyPr>
          <a:lstStyle/>
          <a:p>
            <a:pPr eaLnBrk="1" hangingPunct="1"/>
            <a:r>
              <a:rPr lang="en-GB" altLang="en-US" sz="2200"/>
              <a:t>	PROCRASTINATION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a:extLst>
              <a:ext uri="{FF2B5EF4-FFF2-40B4-BE49-F238E27FC236}">
                <a16:creationId xmlns:a16="http://schemas.microsoft.com/office/drawing/2014/main" id="{F68DEAEA-9478-4630-8AEF-6F4AFC1BF34A}"/>
              </a:ext>
            </a:extLst>
          </p:cNvPr>
          <p:cNvSpPr>
            <a:spLocks noGrp="1"/>
          </p:cNvSpPr>
          <p:nvPr>
            <p:ph type="title"/>
          </p:nvPr>
        </p:nvSpPr>
        <p:spPr>
          <a:xfrm>
            <a:off x="30163" y="130175"/>
            <a:ext cx="8229600" cy="860421"/>
          </a:xfrm>
        </p:spPr>
        <p:txBody>
          <a:bodyPr/>
          <a:lstStyle/>
          <a:p>
            <a:pPr algn="ctr" eaLnBrk="1" hangingPunct="1"/>
            <a:r>
              <a:rPr lang="en-IE" altLang="en-US">
                <a:solidFill>
                  <a:schemeClr val="tx1"/>
                </a:solidFill>
              </a:rPr>
              <a:t>Patterns of Procrastination</a:t>
            </a:r>
            <a:endParaRPr lang="en-GB" altLang="en-US">
              <a:solidFill>
                <a:schemeClr val="tx1"/>
              </a:solidFill>
            </a:endParaRPr>
          </a:p>
        </p:txBody>
      </p:sp>
      <p:sp>
        <p:nvSpPr>
          <p:cNvPr id="94211" name="Rectangle 3">
            <a:extLst>
              <a:ext uri="{FF2B5EF4-FFF2-40B4-BE49-F238E27FC236}">
                <a16:creationId xmlns:a16="http://schemas.microsoft.com/office/drawing/2014/main" id="{A8C974E0-6925-4652-84D7-7604E2ABE765}"/>
              </a:ext>
            </a:extLst>
          </p:cNvPr>
          <p:cNvSpPr>
            <a:spLocks noGrp="1" noChangeArrowheads="1"/>
          </p:cNvSpPr>
          <p:nvPr>
            <p:ph idx="1"/>
          </p:nvPr>
        </p:nvSpPr>
        <p:spPr>
          <a:xfrm>
            <a:off x="244475" y="1082675"/>
            <a:ext cx="8869362" cy="5775324"/>
          </a:xfrm>
        </p:spPr>
        <p:txBody>
          <a:bodyPr>
            <a:normAutofit/>
          </a:bodyPr>
          <a:lstStyle/>
          <a:p>
            <a:pPr algn="ctr" eaLnBrk="1" hangingPunct="1">
              <a:lnSpc>
                <a:spcPct val="80000"/>
              </a:lnSpc>
              <a:buFontTx/>
              <a:buNone/>
              <a:defRPr/>
            </a:pPr>
            <a:endParaRPr lang="en-IE" altLang="en-US" sz="1800"/>
          </a:p>
          <a:p>
            <a:pPr eaLnBrk="1" hangingPunct="1">
              <a:lnSpc>
                <a:spcPct val="80000"/>
              </a:lnSpc>
              <a:defRPr/>
            </a:pPr>
            <a:r>
              <a:rPr lang="en-IE" altLang="en-US" sz="2700">
                <a:solidFill>
                  <a:srgbClr val="FF0000"/>
                </a:solidFill>
                <a:latin typeface="Calibri" panose="020F0502020204030204" pitchFamily="34" charset="0"/>
                <a:cs typeface="Calibri" panose="020F0502020204030204" pitchFamily="34" charset="0"/>
              </a:rPr>
              <a:t>Perfectionist </a:t>
            </a:r>
            <a:r>
              <a:rPr lang="en-IE" altLang="en-US" sz="2700">
                <a:latin typeface="Calibri" panose="020F0502020204030204" pitchFamily="34" charset="0"/>
                <a:cs typeface="Calibri" panose="020F0502020204030204" pitchFamily="34" charset="0"/>
              </a:rPr>
              <a:t>– Focused on excellence at the expense of getting tasks completed on time. (Focused on the future)</a:t>
            </a:r>
          </a:p>
          <a:p>
            <a:pPr eaLnBrk="1" hangingPunct="1">
              <a:lnSpc>
                <a:spcPct val="80000"/>
              </a:lnSpc>
              <a:buFontTx/>
              <a:buNone/>
              <a:defRPr/>
            </a:pPr>
            <a:endParaRPr lang="en-IE" altLang="en-US" sz="2700">
              <a:latin typeface="Calibri" panose="020F0502020204030204" pitchFamily="34" charset="0"/>
              <a:cs typeface="Calibri" panose="020F0502020204030204" pitchFamily="34" charset="0"/>
            </a:endParaRPr>
          </a:p>
          <a:p>
            <a:pPr eaLnBrk="1" hangingPunct="1">
              <a:lnSpc>
                <a:spcPct val="80000"/>
              </a:lnSpc>
              <a:defRPr/>
            </a:pPr>
            <a:r>
              <a:rPr lang="en-IE" altLang="en-US" sz="2700" err="1">
                <a:solidFill>
                  <a:srgbClr val="FF0000"/>
                </a:solidFill>
                <a:latin typeface="Calibri" panose="020F0502020204030204" pitchFamily="34" charset="0"/>
                <a:cs typeface="Calibri" panose="020F0502020204030204" pitchFamily="34" charset="0"/>
              </a:rPr>
              <a:t>Postponer</a:t>
            </a:r>
            <a:r>
              <a:rPr lang="en-IE" altLang="en-US" sz="2700">
                <a:latin typeface="Calibri" panose="020F0502020204030204" pitchFamily="34" charset="0"/>
                <a:cs typeface="Calibri" panose="020F0502020204030204" pitchFamily="34" charset="0"/>
              </a:rPr>
              <a:t> – Focused on having fun and avoiding difficult tasks. (Focused on the immediate present)</a:t>
            </a:r>
          </a:p>
          <a:p>
            <a:pPr eaLnBrk="1" hangingPunct="1">
              <a:lnSpc>
                <a:spcPct val="80000"/>
              </a:lnSpc>
              <a:buFontTx/>
              <a:buNone/>
              <a:defRPr/>
            </a:pPr>
            <a:endParaRPr lang="en-IE" altLang="en-US" sz="2700">
              <a:latin typeface="Calibri" panose="020F0502020204030204" pitchFamily="34" charset="0"/>
              <a:cs typeface="Calibri" panose="020F0502020204030204" pitchFamily="34" charset="0"/>
            </a:endParaRPr>
          </a:p>
          <a:p>
            <a:pPr eaLnBrk="1" hangingPunct="1">
              <a:lnSpc>
                <a:spcPct val="80000"/>
              </a:lnSpc>
              <a:defRPr/>
            </a:pPr>
            <a:r>
              <a:rPr lang="en-IE" altLang="en-US" sz="2700">
                <a:solidFill>
                  <a:srgbClr val="FF0000"/>
                </a:solidFill>
                <a:latin typeface="Calibri" panose="020F0502020204030204" pitchFamily="34" charset="0"/>
                <a:cs typeface="Calibri" panose="020F0502020204030204" pitchFamily="34" charset="0"/>
              </a:rPr>
              <a:t>Politician</a:t>
            </a:r>
            <a:r>
              <a:rPr lang="en-IE" altLang="en-US" sz="2700">
                <a:latin typeface="Calibri" panose="020F0502020204030204" pitchFamily="34" charset="0"/>
                <a:cs typeface="Calibri" panose="020F0502020204030204" pitchFamily="34" charset="0"/>
              </a:rPr>
              <a:t> – Focused on social commitments and others needs – can’t say no.  (Focused on externals)</a:t>
            </a:r>
          </a:p>
          <a:p>
            <a:pPr eaLnBrk="1" hangingPunct="1">
              <a:lnSpc>
                <a:spcPct val="80000"/>
              </a:lnSpc>
              <a:buFontTx/>
              <a:buNone/>
              <a:defRPr/>
            </a:pPr>
            <a:endParaRPr lang="en-IE" altLang="en-US" sz="2700">
              <a:latin typeface="Calibri" panose="020F0502020204030204" pitchFamily="34" charset="0"/>
              <a:cs typeface="Calibri" panose="020F0502020204030204" pitchFamily="34" charset="0"/>
            </a:endParaRPr>
          </a:p>
          <a:p>
            <a:pPr eaLnBrk="1" hangingPunct="1">
              <a:lnSpc>
                <a:spcPct val="80000"/>
              </a:lnSpc>
              <a:defRPr/>
            </a:pPr>
            <a:r>
              <a:rPr lang="en-IE" altLang="en-US" sz="2700">
                <a:solidFill>
                  <a:srgbClr val="FF0000"/>
                </a:solidFill>
                <a:latin typeface="Calibri" panose="020F0502020204030204" pitchFamily="34" charset="0"/>
                <a:cs typeface="Calibri" panose="020F0502020204030204" pitchFamily="34" charset="0"/>
              </a:rPr>
              <a:t>Punisher</a:t>
            </a:r>
            <a:r>
              <a:rPr lang="en-IE" altLang="en-US" sz="2700">
                <a:latin typeface="Calibri" panose="020F0502020204030204" pitchFamily="34" charset="0"/>
                <a:cs typeface="Calibri" panose="020F0502020204030204" pitchFamily="34" charset="0"/>
              </a:rPr>
              <a:t> – Focused on own perceived shortcomings and failures.  (Focused on the past)</a:t>
            </a:r>
          </a:p>
          <a:p>
            <a:pPr eaLnBrk="1" hangingPunct="1">
              <a:lnSpc>
                <a:spcPct val="80000"/>
              </a:lnSpc>
              <a:defRPr/>
            </a:pPr>
            <a:endParaRPr lang="en-GB" altLang="en-US" sz="2400"/>
          </a:p>
        </p:txBody>
      </p:sp>
      <p:sp>
        <p:nvSpPr>
          <p:cNvPr id="94212" name="Rectangle 4">
            <a:extLst>
              <a:ext uri="{FF2B5EF4-FFF2-40B4-BE49-F238E27FC236}">
                <a16:creationId xmlns:a16="http://schemas.microsoft.com/office/drawing/2014/main" id="{8A209A67-1C2E-408C-9376-B632BEF795A5}"/>
              </a:ext>
            </a:extLst>
          </p:cNvPr>
          <p:cNvSpPr>
            <a:spLocks noChangeArrowheads="1"/>
          </p:cNvSpPr>
          <p:nvPr/>
        </p:nvSpPr>
        <p:spPr bwMode="auto">
          <a:xfrm>
            <a:off x="455613" y="6019800"/>
            <a:ext cx="7804150" cy="708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spcBef>
                <a:spcPct val="20000"/>
              </a:spcBef>
              <a:buClr>
                <a:srgbClr val="0BD0D9"/>
              </a:buClr>
              <a:buSzPct val="95000"/>
              <a:buFont typeface="Wingdings 2" panose="05020102010507070707" pitchFamily="18" charset="2"/>
              <a:buChar char=""/>
              <a:defRPr sz="2600">
                <a:solidFill>
                  <a:schemeClr val="tx1"/>
                </a:solidFill>
                <a:latin typeface="Constantia" panose="02030602050306030303" pitchFamily="18" charset="0"/>
              </a:defRPr>
            </a:lvl1pPr>
            <a:lvl2pPr marL="742950" indent="-285750">
              <a:spcBef>
                <a:spcPct val="20000"/>
              </a:spcBef>
              <a:buClr>
                <a:schemeClr val="accent1"/>
              </a:buClr>
              <a:buSzPct val="85000"/>
              <a:buFont typeface="Wingdings 2" panose="05020102010507070707" pitchFamily="18" charset="2"/>
              <a:buChar char=""/>
              <a:defRPr sz="2400">
                <a:solidFill>
                  <a:schemeClr val="tx1"/>
                </a:solidFill>
                <a:latin typeface="Constantia" panose="02030602050306030303" pitchFamily="18" charset="0"/>
              </a:defRPr>
            </a:lvl2pPr>
            <a:lvl3pPr marL="1143000" indent="-228600">
              <a:spcBef>
                <a:spcPct val="20000"/>
              </a:spcBef>
              <a:buClr>
                <a:schemeClr val="accent2"/>
              </a:buClr>
              <a:buSzPct val="70000"/>
              <a:buFont typeface="Wingdings 2" panose="05020102010507070707" pitchFamily="18" charset="2"/>
              <a:buChar char=""/>
              <a:defRPr sz="2100">
                <a:solidFill>
                  <a:schemeClr val="tx1"/>
                </a:solidFill>
                <a:latin typeface="Constantia" panose="02030602050306030303" pitchFamily="18" charset="0"/>
              </a:defRPr>
            </a:lvl3pPr>
            <a:lvl4pPr marL="1600200" indent="-228600">
              <a:spcBef>
                <a:spcPct val="20000"/>
              </a:spcBef>
              <a:buClr>
                <a:srgbClr val="0BD0D9"/>
              </a:buClr>
              <a:buSzPct val="65000"/>
              <a:buFont typeface="Wingdings 2" panose="05020102010507070707" pitchFamily="18" charset="2"/>
              <a:buChar char=""/>
              <a:defRPr sz="2000">
                <a:solidFill>
                  <a:schemeClr val="tx1"/>
                </a:solidFill>
                <a:latin typeface="Constantia" panose="02030602050306030303" pitchFamily="18" charset="0"/>
              </a:defRPr>
            </a:lvl4pPr>
            <a:lvl5pPr marL="2057400" indent="-228600">
              <a:spcBef>
                <a:spcPct val="20000"/>
              </a:spcBef>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5pPr>
            <a:lvl6pPr marL="25146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6pPr>
            <a:lvl7pPr marL="29718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7pPr>
            <a:lvl8pPr marL="34290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8pPr>
            <a:lvl9pPr marL="3886200" indent="-228600" eaLnBrk="0" fontAlgn="base" hangingPunct="0">
              <a:spcBef>
                <a:spcPct val="20000"/>
              </a:spcBef>
              <a:spcAft>
                <a:spcPct val="0"/>
              </a:spcAft>
              <a:buClr>
                <a:srgbClr val="10CF9B"/>
              </a:buClr>
              <a:buSzPct val="65000"/>
              <a:buFont typeface="Wingdings 2" panose="05020102010507070707" pitchFamily="18" charset="2"/>
              <a:buChar char=""/>
              <a:defRPr sz="2000">
                <a:solidFill>
                  <a:schemeClr val="tx1"/>
                </a:solidFill>
                <a:latin typeface="Constantia" panose="02030602050306030303" pitchFamily="18" charset="0"/>
              </a:defRPr>
            </a:lvl9pPr>
          </a:lstStyle>
          <a:p>
            <a:pPr eaLnBrk="1" hangingPunct="1">
              <a:spcBef>
                <a:spcPct val="0"/>
              </a:spcBef>
              <a:buClrTx/>
              <a:buSzTx/>
              <a:buFontTx/>
              <a:buNone/>
            </a:pPr>
            <a:r>
              <a:rPr lang="en-IE" altLang="en-US" sz="2000">
                <a:latin typeface="Arial" panose="020B0604020202020204" pitchFamily="34" charset="0"/>
              </a:rPr>
              <a:t>Patterns of Procrastination (Schubert Walker, 2004 in </a:t>
            </a:r>
            <a:r>
              <a:rPr lang="en-IE" altLang="en-US" sz="2000" i="1">
                <a:latin typeface="Arial" panose="020B0604020202020204" pitchFamily="34" charset="0"/>
              </a:rPr>
              <a:t>Counseling the Procrastinator in Academic Settings</a:t>
            </a:r>
            <a:r>
              <a:rPr lang="en-IE" altLang="en-US" sz="2000">
                <a:latin typeface="Arial" panose="020B0604020202020204" pitchFamily="34" charset="0"/>
              </a:rPr>
              <a:t>)</a:t>
            </a:r>
            <a:endParaRPr lang="en-GB" altLang="en-US" sz="2000">
              <a:latin typeface="Arial" panose="020B0604020202020204" pitchFamily="34" charset="0"/>
            </a:endParaRPr>
          </a:p>
        </p:txBody>
      </p:sp>
      <p:sp>
        <p:nvSpPr>
          <p:cNvPr id="57349" name="Line 5">
            <a:extLst>
              <a:ext uri="{FF2B5EF4-FFF2-40B4-BE49-F238E27FC236}">
                <a16:creationId xmlns:a16="http://schemas.microsoft.com/office/drawing/2014/main" id="{E5FB6C64-88C5-4CB4-804D-B5E0DDAF11D5}"/>
              </a:ext>
            </a:extLst>
          </p:cNvPr>
          <p:cNvSpPr>
            <a:spLocks noChangeShapeType="1"/>
          </p:cNvSpPr>
          <p:nvPr/>
        </p:nvSpPr>
        <p:spPr bwMode="auto">
          <a:xfrm>
            <a:off x="0" y="990600"/>
            <a:ext cx="7019925"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94211">
                                            <p:txEl>
                                              <p:pRg st="1" end="1"/>
                                            </p:txEl>
                                          </p:spTgt>
                                        </p:tgtEl>
                                        <p:attrNameLst>
                                          <p:attrName>style.visibility</p:attrName>
                                        </p:attrNameLst>
                                      </p:cBhvr>
                                      <p:to>
                                        <p:strVal val="visible"/>
                                      </p:to>
                                    </p:set>
                                    <p:animEffect transition="in" filter="fade">
                                      <p:cBhvr>
                                        <p:cTn id="7" dur="2000"/>
                                        <p:tgtEl>
                                          <p:spTgt spid="94211">
                                            <p:txEl>
                                              <p:pRg st="1" end="1"/>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nodeType="clickEffect">
                                  <p:stCondLst>
                                    <p:cond delay="0"/>
                                  </p:stCondLst>
                                  <p:childTnLst>
                                    <p:set>
                                      <p:cBhvr>
                                        <p:cTn id="11" dur="1" fill="hold">
                                          <p:stCondLst>
                                            <p:cond delay="0"/>
                                          </p:stCondLst>
                                        </p:cTn>
                                        <p:tgtEl>
                                          <p:spTgt spid="94211">
                                            <p:txEl>
                                              <p:pRg st="3" end="3"/>
                                            </p:txEl>
                                          </p:spTgt>
                                        </p:tgtEl>
                                        <p:attrNameLst>
                                          <p:attrName>style.visibility</p:attrName>
                                        </p:attrNameLst>
                                      </p:cBhvr>
                                      <p:to>
                                        <p:strVal val="visible"/>
                                      </p:to>
                                    </p:set>
                                    <p:animEffect transition="in" filter="fade">
                                      <p:cBhvr>
                                        <p:cTn id="12" dur="2000"/>
                                        <p:tgtEl>
                                          <p:spTgt spid="94211">
                                            <p:txEl>
                                              <p:pRg st="3" end="3"/>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nodeType="clickEffect">
                                  <p:stCondLst>
                                    <p:cond delay="0"/>
                                  </p:stCondLst>
                                  <p:childTnLst>
                                    <p:set>
                                      <p:cBhvr>
                                        <p:cTn id="16" dur="1" fill="hold">
                                          <p:stCondLst>
                                            <p:cond delay="0"/>
                                          </p:stCondLst>
                                        </p:cTn>
                                        <p:tgtEl>
                                          <p:spTgt spid="94211">
                                            <p:txEl>
                                              <p:pRg st="5" end="5"/>
                                            </p:txEl>
                                          </p:spTgt>
                                        </p:tgtEl>
                                        <p:attrNameLst>
                                          <p:attrName>style.visibility</p:attrName>
                                        </p:attrNameLst>
                                      </p:cBhvr>
                                      <p:to>
                                        <p:strVal val="visible"/>
                                      </p:to>
                                    </p:set>
                                    <p:animEffect transition="in" filter="fade">
                                      <p:cBhvr>
                                        <p:cTn id="17" dur="2000"/>
                                        <p:tgtEl>
                                          <p:spTgt spid="94211">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94211">
                                            <p:txEl>
                                              <p:pRg st="7" end="7"/>
                                            </p:txEl>
                                          </p:spTgt>
                                        </p:tgtEl>
                                        <p:attrNameLst>
                                          <p:attrName>style.visibility</p:attrName>
                                        </p:attrNameLst>
                                      </p:cBhvr>
                                      <p:to>
                                        <p:strVal val="visible"/>
                                      </p:to>
                                    </p:set>
                                    <p:animEffect transition="in" filter="fade">
                                      <p:cBhvr>
                                        <p:cTn id="22" dur="2000"/>
                                        <p:tgtEl>
                                          <p:spTgt spid="94211">
                                            <p:txEl>
                                              <p:pRg st="7" end="7"/>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94212"/>
                                        </p:tgtEl>
                                        <p:attrNameLst>
                                          <p:attrName>style.visibility</p:attrName>
                                        </p:attrNameLst>
                                      </p:cBhvr>
                                      <p:to>
                                        <p:strVal val="visible"/>
                                      </p:to>
                                    </p:set>
                                    <p:animEffect transition="in" filter="fade">
                                      <p:cBhvr>
                                        <p:cTn id="27" dur="2000"/>
                                        <p:tgtEl>
                                          <p:spTgt spid="94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88DE4-E20B-4A2D-8D14-BDA76B4EE636}"/>
              </a:ext>
            </a:extLst>
          </p:cNvPr>
          <p:cNvSpPr>
            <a:spLocks noGrp="1"/>
          </p:cNvSpPr>
          <p:nvPr>
            <p:ph type="title"/>
          </p:nvPr>
        </p:nvSpPr>
        <p:spPr/>
        <p:txBody>
          <a:bodyPr>
            <a:normAutofit fontScale="90000"/>
          </a:bodyPr>
          <a:lstStyle/>
          <a:p>
            <a:r>
              <a:rPr lang="en-GB"/>
              <a:t>Take careful note of this……what steps should we take to avoid this ?</a:t>
            </a:r>
          </a:p>
        </p:txBody>
      </p:sp>
      <p:pic>
        <p:nvPicPr>
          <p:cNvPr id="4" name="Online Media ^0 3">
            <a:hlinkClick r:id="" action="ppaction://media"/>
            <a:extLst>
              <a:ext uri="{FF2B5EF4-FFF2-40B4-BE49-F238E27FC236}">
                <a16:creationId xmlns:a16="http://schemas.microsoft.com/office/drawing/2014/main" id="{07122FA7-52A7-48CD-9CAA-D12178124D17}"/>
              </a:ext>
            </a:extLst>
          </p:cNvPr>
          <p:cNvPicPr>
            <a:picLocks noGrp="1" noRot="1" noChangeAspect="1"/>
          </p:cNvPicPr>
          <p:nvPr>
            <p:ph idx="1"/>
            <a:videoFile r:link="rId1"/>
          </p:nvPr>
        </p:nvPicPr>
        <p:blipFill>
          <a:blip r:embed="rId4"/>
          <a:stretch>
            <a:fillRect/>
          </a:stretch>
        </p:blipFill>
        <p:spPr>
          <a:xfrm>
            <a:off x="1796154" y="2564904"/>
            <a:ext cx="5759450" cy="3240088"/>
          </a:xfrm>
          <a:prstGeom prst="rect">
            <a:avLst/>
          </a:prstGeom>
        </p:spPr>
      </p:pic>
      <p:sp>
        <p:nvSpPr>
          <p:cNvPr id="3" name="Rectangle 2"/>
          <p:cNvSpPr/>
          <p:nvPr/>
        </p:nvSpPr>
        <p:spPr>
          <a:xfrm>
            <a:off x="1796154" y="5893318"/>
            <a:ext cx="5872190" cy="646331"/>
          </a:xfrm>
          <a:prstGeom prst="rect">
            <a:avLst/>
          </a:prstGeom>
        </p:spPr>
        <p:txBody>
          <a:bodyPr wrap="square">
            <a:spAutoFit/>
          </a:bodyPr>
          <a:lstStyle/>
          <a:p>
            <a:pPr algn="ctr"/>
            <a:r>
              <a:rPr lang="en-GB">
                <a:hlinkClick r:id="rId5"/>
              </a:rPr>
              <a:t>https://www.youtube.com/watch?v=arj7oStGLkU</a:t>
            </a:r>
            <a:endParaRPr lang="en-GB"/>
          </a:p>
          <a:p>
            <a:pPr algn="ctr"/>
            <a:endParaRPr lang="en-GB"/>
          </a:p>
        </p:txBody>
      </p:sp>
    </p:spTree>
    <p:extLst>
      <p:ext uri="{BB962C8B-B14F-4D97-AF65-F5344CB8AC3E}">
        <p14:creationId xmlns:p14="http://schemas.microsoft.com/office/powerpoint/2010/main" val="10849421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a:extLst>
              <a:ext uri="{FF2B5EF4-FFF2-40B4-BE49-F238E27FC236}">
                <a16:creationId xmlns:a16="http://schemas.microsoft.com/office/drawing/2014/main" id="{CFC3F3EF-B4A2-426D-B2F8-EB4D2D698507}"/>
              </a:ext>
            </a:extLst>
          </p:cNvPr>
          <p:cNvSpPr>
            <a:spLocks noGrp="1"/>
          </p:cNvSpPr>
          <p:nvPr>
            <p:ph type="title"/>
          </p:nvPr>
        </p:nvSpPr>
        <p:spPr>
          <a:xfrm>
            <a:off x="179512" y="59267"/>
            <a:ext cx="8229600" cy="838200"/>
          </a:xfrm>
        </p:spPr>
        <p:txBody>
          <a:bodyPr>
            <a:normAutofit fontScale="90000"/>
          </a:bodyPr>
          <a:lstStyle/>
          <a:p>
            <a:pPr algn="ctr" eaLnBrk="1" hangingPunct="1"/>
            <a:r>
              <a:rPr lang="en-IE" altLang="en-US" sz="4000"/>
              <a:t>Distractions</a:t>
            </a:r>
            <a:endParaRPr lang="en-US" altLang="en-US" sz="4000"/>
          </a:p>
        </p:txBody>
      </p:sp>
      <p:sp>
        <p:nvSpPr>
          <p:cNvPr id="17411" name="Rectangle 3">
            <a:extLst>
              <a:ext uri="{FF2B5EF4-FFF2-40B4-BE49-F238E27FC236}">
                <a16:creationId xmlns:a16="http://schemas.microsoft.com/office/drawing/2014/main" id="{E3A72631-1047-4586-A68D-835FC38969AE}"/>
              </a:ext>
            </a:extLst>
          </p:cNvPr>
          <p:cNvSpPr>
            <a:spLocks noGrp="1" noChangeArrowheads="1"/>
          </p:cNvSpPr>
          <p:nvPr>
            <p:ph idx="1"/>
          </p:nvPr>
        </p:nvSpPr>
        <p:spPr>
          <a:xfrm>
            <a:off x="304800" y="1124744"/>
            <a:ext cx="8534400" cy="5469632"/>
          </a:xfrm>
        </p:spPr>
        <p:txBody>
          <a:bodyPr>
            <a:normAutofit fontScale="92500" lnSpcReduction="10000"/>
          </a:bodyPr>
          <a:lstStyle/>
          <a:p>
            <a:pPr eaLnBrk="1" hangingPunct="1">
              <a:defRPr/>
            </a:pPr>
            <a:r>
              <a:rPr lang="en-US" altLang="en-US" sz="3500">
                <a:latin typeface="Calibri" panose="020F0502020204030204" pitchFamily="34" charset="0"/>
                <a:cs typeface="Calibri" panose="020F0502020204030204" pitchFamily="34" charset="0"/>
              </a:rPr>
              <a:t>List all your distractions?</a:t>
            </a:r>
          </a:p>
          <a:p>
            <a:pPr eaLnBrk="1" hangingPunct="1">
              <a:defRPr/>
            </a:pPr>
            <a:r>
              <a:rPr lang="en-US" altLang="en-US" sz="3000">
                <a:latin typeface="Calibri" panose="020F0502020204030204" pitchFamily="34" charset="0"/>
                <a:cs typeface="Calibri" panose="020F0502020204030204" pitchFamily="34" charset="0"/>
              </a:rPr>
              <a:t>Emails					</a:t>
            </a:r>
          </a:p>
          <a:p>
            <a:pPr eaLnBrk="1" hangingPunct="1">
              <a:defRPr/>
            </a:pPr>
            <a:r>
              <a:rPr lang="en-US" altLang="en-US" sz="3000">
                <a:latin typeface="Calibri" panose="020F0502020204030204" pitchFamily="34" charset="0"/>
                <a:cs typeface="Calibri" panose="020F0502020204030204" pitchFamily="34" charset="0"/>
              </a:rPr>
              <a:t>Phone calls &amp; texts</a:t>
            </a:r>
          </a:p>
          <a:p>
            <a:pPr eaLnBrk="1" hangingPunct="1">
              <a:defRPr/>
            </a:pPr>
            <a:r>
              <a:rPr lang="en-US" altLang="en-US" sz="3000">
                <a:latin typeface="Calibri" panose="020F0502020204030204" pitchFamily="34" charset="0"/>
                <a:cs typeface="Calibri" panose="020F0502020204030204" pitchFamily="34" charset="0"/>
              </a:rPr>
              <a:t>Facebook/Twitter/</a:t>
            </a:r>
            <a:r>
              <a:rPr lang="en-US" altLang="en-US" sz="3000" err="1">
                <a:latin typeface="Calibri" panose="020F0502020204030204" pitchFamily="34" charset="0"/>
                <a:cs typeface="Calibri" panose="020F0502020204030204" pitchFamily="34" charset="0"/>
              </a:rPr>
              <a:t>Bebo</a:t>
            </a:r>
            <a:endParaRPr lang="en-US" altLang="en-US" sz="3000">
              <a:latin typeface="Calibri" panose="020F0502020204030204" pitchFamily="34" charset="0"/>
              <a:cs typeface="Calibri" panose="020F0502020204030204" pitchFamily="34" charset="0"/>
            </a:endParaRPr>
          </a:p>
          <a:p>
            <a:pPr eaLnBrk="1" hangingPunct="1">
              <a:defRPr/>
            </a:pPr>
            <a:r>
              <a:rPr lang="en-US" altLang="en-US" sz="3000">
                <a:latin typeface="Calibri" panose="020F0502020204030204" pitchFamily="34" charset="0"/>
                <a:cs typeface="Calibri" panose="020F0502020204030204" pitchFamily="34" charset="0"/>
              </a:rPr>
              <a:t>Surfing the net</a:t>
            </a:r>
          </a:p>
          <a:p>
            <a:pPr eaLnBrk="1" hangingPunct="1">
              <a:defRPr/>
            </a:pPr>
            <a:r>
              <a:rPr lang="en-US" altLang="en-US" sz="3000">
                <a:latin typeface="Calibri" panose="020F0502020204030204" pitchFamily="34" charset="0"/>
                <a:cs typeface="Calibri" panose="020F0502020204030204" pitchFamily="34" charset="0"/>
              </a:rPr>
              <a:t>Computer games</a:t>
            </a:r>
          </a:p>
          <a:p>
            <a:pPr eaLnBrk="1" hangingPunct="1">
              <a:defRPr/>
            </a:pPr>
            <a:r>
              <a:rPr lang="en-US" altLang="en-US" sz="3000">
                <a:latin typeface="Calibri" panose="020F0502020204030204" pitchFamily="34" charset="0"/>
                <a:cs typeface="Calibri" panose="020F0502020204030204" pitchFamily="34" charset="0"/>
              </a:rPr>
              <a:t>Television</a:t>
            </a:r>
          </a:p>
          <a:p>
            <a:pPr eaLnBrk="1" hangingPunct="1">
              <a:defRPr/>
            </a:pPr>
            <a:r>
              <a:rPr lang="en-US" altLang="en-US" sz="3000">
                <a:latin typeface="Calibri" panose="020F0502020204030204" pitchFamily="34" charset="0"/>
                <a:cs typeface="Calibri" panose="020F0502020204030204" pitchFamily="34" charset="0"/>
              </a:rPr>
              <a:t>Food &amp; Drink</a:t>
            </a:r>
          </a:p>
          <a:p>
            <a:pPr eaLnBrk="1" hangingPunct="1">
              <a:defRPr/>
            </a:pPr>
            <a:r>
              <a:rPr lang="en-US" altLang="en-US" sz="3000">
                <a:latin typeface="Calibri" panose="020F0502020204030204" pitchFamily="34" charset="0"/>
                <a:cs typeface="Calibri" panose="020F0502020204030204" pitchFamily="34" charset="0"/>
              </a:rPr>
              <a:t>Tidying/Housework</a:t>
            </a:r>
          </a:p>
          <a:p>
            <a:pPr eaLnBrk="1" hangingPunct="1">
              <a:defRPr/>
            </a:pPr>
            <a:r>
              <a:rPr lang="en-US" altLang="en-US" sz="3000">
                <a:latin typeface="Calibri" panose="020F0502020204030204" pitchFamily="34" charset="0"/>
                <a:cs typeface="Calibri" panose="020F0502020204030204" pitchFamily="34" charset="0"/>
              </a:rPr>
              <a:t>Family commitments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7411">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7411">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7411">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17411">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7411">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7411">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7411">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741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a:extLst>
              <a:ext uri="{FF2B5EF4-FFF2-40B4-BE49-F238E27FC236}">
                <a16:creationId xmlns:a16="http://schemas.microsoft.com/office/drawing/2014/main" id="{6AA3AE60-30CD-4871-BA9F-09DF9907C452}"/>
              </a:ext>
            </a:extLst>
          </p:cNvPr>
          <p:cNvSpPr>
            <a:spLocks noGrp="1"/>
          </p:cNvSpPr>
          <p:nvPr>
            <p:ph type="title"/>
          </p:nvPr>
        </p:nvSpPr>
        <p:spPr>
          <a:xfrm>
            <a:off x="153739" y="86197"/>
            <a:ext cx="8229600" cy="762000"/>
          </a:xfrm>
        </p:spPr>
        <p:txBody>
          <a:bodyPr/>
          <a:lstStyle/>
          <a:p>
            <a:pPr algn="ctr" eaLnBrk="1" hangingPunct="1"/>
            <a:r>
              <a:rPr lang="en-US" altLang="en-US"/>
              <a:t>	Overcoming Procrastination</a:t>
            </a:r>
            <a:endParaRPr lang="en-GB" altLang="en-US"/>
          </a:p>
        </p:txBody>
      </p:sp>
      <p:sp>
        <p:nvSpPr>
          <p:cNvPr id="2" name="Rectangle 1">
            <a:extLst>
              <a:ext uri="{FF2B5EF4-FFF2-40B4-BE49-F238E27FC236}">
                <a16:creationId xmlns:a16="http://schemas.microsoft.com/office/drawing/2014/main" id="{3CBB8D97-CAF3-46A2-ADC3-2C875E9561ED}"/>
              </a:ext>
            </a:extLst>
          </p:cNvPr>
          <p:cNvSpPr/>
          <p:nvPr/>
        </p:nvSpPr>
        <p:spPr>
          <a:xfrm>
            <a:off x="827584" y="1316326"/>
            <a:ext cx="6565615" cy="2220608"/>
          </a:xfrm>
          <a:prstGeom prst="rect">
            <a:avLst/>
          </a:prstGeom>
        </p:spPr>
        <p:txBody>
          <a:bodyPr wrap="square">
            <a:spAutoFit/>
          </a:bodyPr>
          <a:lstStyle/>
          <a:p>
            <a:pPr>
              <a:lnSpc>
                <a:spcPct val="150000"/>
              </a:lnSpc>
            </a:pPr>
            <a:r>
              <a:rPr lang="en-IE" altLang="en-US" sz="3200">
                <a:latin typeface="Arial" panose="020B0604020202020204" pitchFamily="34" charset="0"/>
                <a:cs typeface="Arial" panose="020B0604020202020204" pitchFamily="34" charset="0"/>
              </a:rPr>
              <a:t>What is important is to know </a:t>
            </a:r>
            <a:r>
              <a:rPr lang="en-IE" altLang="en-US" sz="3200" b="1">
                <a:solidFill>
                  <a:srgbClr val="FF0000"/>
                </a:solidFill>
                <a:latin typeface="Arial" panose="020B0604020202020204" pitchFamily="34" charset="0"/>
                <a:cs typeface="Arial" panose="020B0604020202020204" pitchFamily="34" charset="0"/>
              </a:rPr>
              <a:t>when it </a:t>
            </a:r>
            <a:r>
              <a:rPr lang="en-IE" altLang="en-US" sz="3200" b="1" u="sng">
                <a:latin typeface="Arial" panose="020B0604020202020204" pitchFamily="34" charset="0"/>
                <a:cs typeface="Arial" panose="020B0604020202020204" pitchFamily="34" charset="0"/>
              </a:rPr>
              <a:t>is time </a:t>
            </a:r>
            <a:r>
              <a:rPr lang="en-IE" altLang="en-US" sz="3200">
                <a:latin typeface="Arial" panose="020B0604020202020204" pitchFamily="34" charset="0"/>
                <a:cs typeface="Arial" panose="020B0604020202020204" pitchFamily="34" charset="0"/>
              </a:rPr>
              <a:t>to </a:t>
            </a:r>
            <a:r>
              <a:rPr lang="en-IE" altLang="en-US" sz="3200" u="sng">
                <a:solidFill>
                  <a:srgbClr val="FF0000"/>
                </a:solidFill>
                <a:latin typeface="Arial" panose="020B0604020202020204" pitchFamily="34" charset="0"/>
                <a:cs typeface="Arial" panose="020B0604020202020204" pitchFamily="34" charset="0"/>
              </a:rPr>
              <a:t>stop making excuses </a:t>
            </a:r>
            <a:r>
              <a:rPr lang="en-IE" altLang="en-US" sz="3200">
                <a:latin typeface="Arial" panose="020B0604020202020204" pitchFamily="34" charset="0"/>
                <a:cs typeface="Arial" panose="020B0604020202020204" pitchFamily="34" charset="0"/>
              </a:rPr>
              <a:t>and to </a:t>
            </a:r>
            <a:r>
              <a:rPr lang="en-IE" altLang="en-US" sz="3200" u="sng">
                <a:latin typeface="Arial" panose="020B0604020202020204" pitchFamily="34" charset="0"/>
                <a:cs typeface="Arial" panose="020B0604020202020204" pitchFamily="34" charset="0"/>
              </a:rPr>
              <a:t>DO</a:t>
            </a:r>
            <a:r>
              <a:rPr lang="en-IE" altLang="en-US" sz="3200">
                <a:latin typeface="Arial" panose="020B0604020202020204" pitchFamily="34" charset="0"/>
                <a:cs typeface="Arial" panose="020B0604020202020204" pitchFamily="34" charset="0"/>
              </a:rPr>
              <a:t> something.  </a:t>
            </a:r>
            <a:endParaRPr lang="en-GB" sz="3200"/>
          </a:p>
        </p:txBody>
      </p:sp>
      <p:pic>
        <p:nvPicPr>
          <p:cNvPr id="7" name="Picture 6" descr="A screenshot of a cell phone&#10;&#10;Description automatically generated">
            <a:extLst>
              <a:ext uri="{FF2B5EF4-FFF2-40B4-BE49-F238E27FC236}">
                <a16:creationId xmlns:a16="http://schemas.microsoft.com/office/drawing/2014/main" id="{1A0BDA48-034B-405C-B339-AF63840D9767}"/>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3707898" y="4005064"/>
            <a:ext cx="5280253" cy="2772132"/>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34818" name="Rectangle 2">
            <a:extLst>
              <a:ext uri="{FF2B5EF4-FFF2-40B4-BE49-F238E27FC236}">
                <a16:creationId xmlns:a16="http://schemas.microsoft.com/office/drawing/2014/main" id="{98A7F846-36B7-401D-84BC-BA67E872C5B7}"/>
              </a:ext>
            </a:extLst>
          </p:cNvPr>
          <p:cNvSpPr>
            <a:spLocks noGrp="1"/>
          </p:cNvSpPr>
          <p:nvPr>
            <p:ph type="title"/>
          </p:nvPr>
        </p:nvSpPr>
        <p:spPr>
          <a:xfrm>
            <a:off x="622335" y="802638"/>
            <a:ext cx="2774103" cy="4426562"/>
          </a:xfrm>
          <a:noFill/>
          <a:ln>
            <a:solidFill>
              <a:schemeClr val="tx1"/>
            </a:solidFill>
          </a:ln>
        </p:spPr>
        <p:txBody>
          <a:bodyPr>
            <a:noAutofit/>
          </a:bodyPr>
          <a:lstStyle/>
          <a:p>
            <a:r>
              <a:rPr lang="en-IE" altLang="en-US" sz="2800" b="1" cap="none">
                <a:solidFill>
                  <a:schemeClr val="tx1"/>
                </a:solidFill>
                <a:latin typeface="Arial" panose="020B0604020202020204" pitchFamily="34" charset="0"/>
                <a:cs typeface="Arial" panose="020B0604020202020204" pitchFamily="34" charset="0"/>
              </a:rPr>
              <a:t>Here are some strategies it’s important to find what works for you –monitor and evaluate</a:t>
            </a:r>
            <a:endParaRPr lang="en-GB" altLang="en-US" sz="2800" b="1" cap="none">
              <a:solidFill>
                <a:schemeClr val="tx1"/>
              </a:solidFill>
            </a:endParaRPr>
          </a:p>
        </p:txBody>
      </p:sp>
      <p:sp>
        <p:nvSpPr>
          <p:cNvPr id="72" name="Rectangle 71">
            <a:extLst>
              <a:ext uri="{FF2B5EF4-FFF2-40B4-BE49-F238E27FC236}">
                <a16:creationId xmlns:a16="http://schemas.microsoft.com/office/drawing/2014/main" id="{FB403EBD-907E-4D59-98D4-A72CD1063C6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86295" y="-2"/>
            <a:ext cx="5157705" cy="6858002"/>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1" name="Rectangle 3">
            <a:extLst>
              <a:ext uri="{FF2B5EF4-FFF2-40B4-BE49-F238E27FC236}">
                <a16:creationId xmlns:a16="http://schemas.microsoft.com/office/drawing/2014/main" id="{4EC0B1FD-23FA-4992-888E-70DB482BF237}"/>
              </a:ext>
            </a:extLst>
          </p:cNvPr>
          <p:cNvSpPr>
            <a:spLocks noGrp="1" noChangeArrowheads="1"/>
          </p:cNvSpPr>
          <p:nvPr>
            <p:ph idx="1"/>
          </p:nvPr>
        </p:nvSpPr>
        <p:spPr>
          <a:xfrm>
            <a:off x="3986295" y="0"/>
            <a:ext cx="5050201" cy="6858000"/>
          </a:xfrm>
        </p:spPr>
        <p:txBody>
          <a:bodyPr anchor="ctr">
            <a:normAutofit/>
          </a:bodyPr>
          <a:lstStyle/>
          <a:p>
            <a:pPr eaLnBrk="1" hangingPunct="1">
              <a:defRPr/>
            </a:pPr>
            <a:r>
              <a:rPr lang="en-US" altLang="en-US" sz="2400" b="1">
                <a:solidFill>
                  <a:schemeClr val="bg1"/>
                </a:solidFill>
                <a:latin typeface="Calibri" panose="020F0502020204030204" pitchFamily="34" charset="0"/>
                <a:cs typeface="Calibri" panose="020F0502020204030204" pitchFamily="34" charset="0"/>
              </a:rPr>
              <a:t>Priorities </a:t>
            </a:r>
            <a:r>
              <a:rPr lang="en-US" altLang="en-US" sz="2400">
                <a:solidFill>
                  <a:schemeClr val="bg1"/>
                </a:solidFill>
                <a:latin typeface="Calibri" panose="020F0502020204030204" pitchFamily="34" charset="0"/>
                <a:cs typeface="Calibri" panose="020F0502020204030204" pitchFamily="34" charset="0"/>
              </a:rPr>
              <a:t>– based on importance and urgency</a:t>
            </a:r>
          </a:p>
          <a:p>
            <a:pPr eaLnBrk="1" hangingPunct="1">
              <a:defRPr/>
            </a:pPr>
            <a:r>
              <a:rPr lang="en-US" altLang="en-US" sz="2400" b="1">
                <a:solidFill>
                  <a:schemeClr val="bg1"/>
                </a:solidFill>
                <a:latin typeface="Calibri" panose="020F0502020204030204" pitchFamily="34" charset="0"/>
                <a:cs typeface="Calibri" panose="020F0502020204030204" pitchFamily="34" charset="0"/>
              </a:rPr>
              <a:t>Specificity</a:t>
            </a:r>
            <a:r>
              <a:rPr lang="en-US" altLang="en-US" sz="2400">
                <a:solidFill>
                  <a:schemeClr val="bg1"/>
                </a:solidFill>
                <a:latin typeface="Calibri" panose="020F0502020204030204" pitchFamily="34" charset="0"/>
                <a:cs typeface="Calibri" panose="020F0502020204030204" pitchFamily="34" charset="0"/>
              </a:rPr>
              <a:t> – the more specific the more likely to do it</a:t>
            </a:r>
          </a:p>
          <a:p>
            <a:pPr eaLnBrk="1" hangingPunct="1">
              <a:defRPr/>
            </a:pPr>
            <a:r>
              <a:rPr lang="en-US" altLang="en-US" sz="2400" b="1">
                <a:solidFill>
                  <a:schemeClr val="bg1"/>
                </a:solidFill>
                <a:latin typeface="Calibri" panose="020F0502020204030204" pitchFamily="34" charset="0"/>
                <a:cs typeface="Calibri" panose="020F0502020204030204" pitchFamily="34" charset="0"/>
              </a:rPr>
              <a:t>Small bite-size pieces </a:t>
            </a:r>
            <a:r>
              <a:rPr lang="en-US" altLang="en-US" sz="2400">
                <a:solidFill>
                  <a:schemeClr val="bg1"/>
                </a:solidFill>
                <a:latin typeface="Calibri" panose="020F0502020204030204" pitchFamily="34" charset="0"/>
                <a:cs typeface="Calibri" panose="020F0502020204030204" pitchFamily="34" charset="0"/>
              </a:rPr>
              <a:t>– smaller manageable asks</a:t>
            </a:r>
          </a:p>
          <a:p>
            <a:pPr eaLnBrk="1" hangingPunct="1">
              <a:defRPr/>
            </a:pPr>
            <a:r>
              <a:rPr lang="en-US" altLang="en-US" sz="2400">
                <a:solidFill>
                  <a:schemeClr val="bg1"/>
                </a:solidFill>
                <a:latin typeface="Calibri" panose="020F0502020204030204" pitchFamily="34" charset="0"/>
                <a:cs typeface="Calibri" panose="020F0502020204030204" pitchFamily="34" charset="0"/>
              </a:rPr>
              <a:t>Use </a:t>
            </a:r>
            <a:r>
              <a:rPr lang="en-US" altLang="en-US" sz="2400" b="1">
                <a:solidFill>
                  <a:schemeClr val="bg1"/>
                </a:solidFill>
                <a:latin typeface="Calibri" panose="020F0502020204030204" pitchFamily="34" charset="0"/>
                <a:cs typeface="Calibri" panose="020F0502020204030204" pitchFamily="34" charset="0"/>
              </a:rPr>
              <a:t>all available time </a:t>
            </a:r>
            <a:r>
              <a:rPr lang="en-US" altLang="en-US" sz="2400">
                <a:solidFill>
                  <a:schemeClr val="bg1"/>
                </a:solidFill>
                <a:latin typeface="Calibri" panose="020F0502020204030204" pitchFamily="34" charset="0"/>
                <a:cs typeface="Calibri" panose="020F0502020204030204" pitchFamily="34" charset="0"/>
              </a:rPr>
              <a:t>– use a timetable, </a:t>
            </a:r>
            <a:r>
              <a:rPr lang="en-US" altLang="en-US" sz="2400" err="1">
                <a:solidFill>
                  <a:schemeClr val="bg1"/>
                </a:solidFill>
                <a:latin typeface="Calibri" panose="020F0502020204030204" pitchFamily="34" charset="0"/>
                <a:cs typeface="Calibri" panose="020F0502020204030204" pitchFamily="34" charset="0"/>
              </a:rPr>
              <a:t>diarise</a:t>
            </a:r>
            <a:r>
              <a:rPr lang="en-US" altLang="en-US" sz="2400">
                <a:solidFill>
                  <a:schemeClr val="bg1"/>
                </a:solidFill>
                <a:latin typeface="Calibri" panose="020F0502020204030204" pitchFamily="34" charset="0"/>
                <a:cs typeface="Calibri" panose="020F0502020204030204" pitchFamily="34" charset="0"/>
              </a:rPr>
              <a:t> things, use dead time</a:t>
            </a:r>
          </a:p>
          <a:p>
            <a:pPr eaLnBrk="1" hangingPunct="1">
              <a:defRPr/>
            </a:pPr>
            <a:r>
              <a:rPr lang="en-US" altLang="en-US" sz="2400" b="1">
                <a:solidFill>
                  <a:schemeClr val="bg1"/>
                </a:solidFill>
                <a:latin typeface="Calibri" panose="020F0502020204030204" pitchFamily="34" charset="0"/>
                <a:cs typeface="Calibri" panose="020F0502020204030204" pitchFamily="34" charset="0"/>
              </a:rPr>
              <a:t>Structure</a:t>
            </a:r>
            <a:r>
              <a:rPr lang="en-US" altLang="en-US" sz="2400">
                <a:solidFill>
                  <a:schemeClr val="bg1"/>
                </a:solidFill>
                <a:latin typeface="Calibri" panose="020F0502020204030204" pitchFamily="34" charset="0"/>
                <a:cs typeface="Calibri" panose="020F0502020204030204" pitchFamily="34" charset="0"/>
              </a:rPr>
              <a:t> the environment – best place for studying</a:t>
            </a:r>
          </a:p>
          <a:p>
            <a:pPr eaLnBrk="1" hangingPunct="1">
              <a:defRPr/>
            </a:pPr>
            <a:r>
              <a:rPr lang="en-US" altLang="en-US" sz="2400">
                <a:solidFill>
                  <a:schemeClr val="bg1"/>
                </a:solidFill>
                <a:latin typeface="Calibri" panose="020F0502020204030204" pitchFamily="34" charset="0"/>
                <a:cs typeface="Calibri" panose="020F0502020204030204" pitchFamily="34" charset="0"/>
              </a:rPr>
              <a:t>Establish a </a:t>
            </a:r>
            <a:r>
              <a:rPr lang="en-US" altLang="en-US" sz="2400" b="1">
                <a:solidFill>
                  <a:schemeClr val="bg1"/>
                </a:solidFill>
                <a:latin typeface="Calibri" panose="020F0502020204030204" pitchFamily="34" charset="0"/>
                <a:cs typeface="Calibri" panose="020F0502020204030204" pitchFamily="34" charset="0"/>
              </a:rPr>
              <a:t>routine</a:t>
            </a:r>
            <a:r>
              <a:rPr lang="en-US" altLang="en-US" sz="2400">
                <a:solidFill>
                  <a:schemeClr val="bg1"/>
                </a:solidFill>
                <a:latin typeface="Calibri" panose="020F0502020204030204" pitchFamily="34" charset="0"/>
                <a:cs typeface="Calibri" panose="020F0502020204030204" pitchFamily="34" charset="0"/>
              </a:rPr>
              <a:t> – study at regular times and in a regular place </a:t>
            </a:r>
          </a:p>
          <a:p>
            <a:pPr eaLnBrk="1" hangingPunct="1">
              <a:defRPr/>
            </a:pPr>
            <a:r>
              <a:rPr lang="en-US" altLang="en-US" sz="2400" b="1">
                <a:solidFill>
                  <a:schemeClr val="bg1"/>
                </a:solidFill>
                <a:latin typeface="Calibri" panose="020F0502020204030204" pitchFamily="34" charset="0"/>
                <a:cs typeface="Calibri" panose="020F0502020204030204" pitchFamily="34" charset="0"/>
              </a:rPr>
              <a:t>Scheduling</a:t>
            </a:r>
            <a:r>
              <a:rPr lang="en-US" altLang="en-US" sz="2400">
                <a:solidFill>
                  <a:schemeClr val="bg1"/>
                </a:solidFill>
                <a:latin typeface="Calibri" panose="020F0502020204030204" pitchFamily="34" charset="0"/>
                <a:cs typeface="Calibri" panose="020F0502020204030204" pitchFamily="34" charset="0"/>
              </a:rPr>
              <a:t> keeping track / balance is important</a:t>
            </a:r>
            <a:endParaRPr lang="en-GB" altLang="en-US" sz="2400">
              <a:solidFill>
                <a:schemeClr val="bg1"/>
              </a:solidFill>
              <a:latin typeface="Calibri" panose="020F0502020204030204" pitchFamily="34" charset="0"/>
              <a:cs typeface="Calibri" panose="020F0502020204030204" pitchFamily="34" charset="0"/>
            </a:endParaRPr>
          </a:p>
        </p:txBody>
      </p:sp>
    </p:spTree>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fade">
                                      <p:cBhvr>
                                        <p:cTn id="7" dur="2000"/>
                                        <p:tgtEl>
                                          <p:spTgt spid="27651">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7651">
                                            <p:txEl>
                                              <p:pRg st="1" end="1"/>
                                            </p:txEl>
                                          </p:spTgt>
                                        </p:tgtEl>
                                        <p:attrNameLst>
                                          <p:attrName>style.visibility</p:attrName>
                                        </p:attrNameLst>
                                      </p:cBhvr>
                                      <p:to>
                                        <p:strVal val="visible"/>
                                      </p:to>
                                    </p:set>
                                    <p:animEffect transition="in" filter="fade">
                                      <p:cBhvr>
                                        <p:cTn id="10" dur="2000"/>
                                        <p:tgtEl>
                                          <p:spTgt spid="27651">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7651">
                                            <p:txEl>
                                              <p:pRg st="2" end="2"/>
                                            </p:txEl>
                                          </p:spTgt>
                                        </p:tgtEl>
                                        <p:attrNameLst>
                                          <p:attrName>style.visibility</p:attrName>
                                        </p:attrNameLst>
                                      </p:cBhvr>
                                      <p:to>
                                        <p:strVal val="visible"/>
                                      </p:to>
                                    </p:set>
                                    <p:animEffect transition="in" filter="fade">
                                      <p:cBhvr>
                                        <p:cTn id="15" dur="2000"/>
                                        <p:tgtEl>
                                          <p:spTgt spid="27651">
                                            <p:txEl>
                                              <p:pRg st="2" end="2"/>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7651">
                                            <p:txEl>
                                              <p:pRg st="3" end="3"/>
                                            </p:txEl>
                                          </p:spTgt>
                                        </p:tgtEl>
                                        <p:attrNameLst>
                                          <p:attrName>style.visibility</p:attrName>
                                        </p:attrNameLst>
                                      </p:cBhvr>
                                      <p:to>
                                        <p:strVal val="visible"/>
                                      </p:to>
                                    </p:set>
                                    <p:animEffect transition="in" filter="fade">
                                      <p:cBhvr>
                                        <p:cTn id="20" dur="2000"/>
                                        <p:tgtEl>
                                          <p:spTgt spid="27651">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7651">
                                            <p:txEl>
                                              <p:pRg st="4" end="4"/>
                                            </p:txEl>
                                          </p:spTgt>
                                        </p:tgtEl>
                                        <p:attrNameLst>
                                          <p:attrName>style.visibility</p:attrName>
                                        </p:attrNameLst>
                                      </p:cBhvr>
                                      <p:to>
                                        <p:strVal val="visible"/>
                                      </p:to>
                                    </p:set>
                                    <p:animEffect transition="in" filter="fade">
                                      <p:cBhvr>
                                        <p:cTn id="25" dur="2000"/>
                                        <p:tgtEl>
                                          <p:spTgt spid="27651">
                                            <p:txEl>
                                              <p:pRg st="4" end="4"/>
                                            </p:txEl>
                                          </p:spTgt>
                                        </p:tgtEl>
                                      </p:cBhvr>
                                    </p:animEffect>
                                  </p:childTnLst>
                                </p:cTn>
                              </p:par>
                            </p:childTnLst>
                          </p:cTn>
                        </p:par>
                      </p:childTnLst>
                    </p:cTn>
                  </p:par>
                  <p:par>
                    <p:cTn id="26" fill="hold" nodeType="clickPar">
                      <p:stCondLst>
                        <p:cond delay="indefinite"/>
                      </p:stCondLst>
                      <p:childTnLst>
                        <p:par>
                          <p:cTn id="27" fill="hold" nodeType="withGroup">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7651">
                                            <p:txEl>
                                              <p:pRg st="5" end="5"/>
                                            </p:txEl>
                                          </p:spTgt>
                                        </p:tgtEl>
                                        <p:attrNameLst>
                                          <p:attrName>style.visibility</p:attrName>
                                        </p:attrNameLst>
                                      </p:cBhvr>
                                      <p:to>
                                        <p:strVal val="visible"/>
                                      </p:to>
                                    </p:set>
                                    <p:animEffect transition="in" filter="fade">
                                      <p:cBhvr>
                                        <p:cTn id="30" dur="2000"/>
                                        <p:tgtEl>
                                          <p:spTgt spid="27651">
                                            <p:txEl>
                                              <p:pRg st="5" end="5"/>
                                            </p:txEl>
                                          </p:spTgt>
                                        </p:tgtEl>
                                      </p:cBhvr>
                                    </p:animEffect>
                                  </p:childTnLst>
                                </p:cTn>
                              </p:par>
                            </p:childTnLst>
                          </p:cTn>
                        </p:par>
                      </p:childTnLst>
                    </p:cTn>
                  </p:par>
                  <p:par>
                    <p:cTn id="31" fill="hold" nodeType="clickPar">
                      <p:stCondLst>
                        <p:cond delay="indefinite"/>
                      </p:stCondLst>
                      <p:childTnLst>
                        <p:par>
                          <p:cTn id="32" fill="hold" nodeType="withGroup">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7651">
                                            <p:txEl>
                                              <p:pRg st="6" end="6"/>
                                            </p:txEl>
                                          </p:spTgt>
                                        </p:tgtEl>
                                        <p:attrNameLst>
                                          <p:attrName>style.visibility</p:attrName>
                                        </p:attrNameLst>
                                      </p:cBhvr>
                                      <p:to>
                                        <p:strVal val="visible"/>
                                      </p:to>
                                    </p:set>
                                    <p:animEffect transition="in" filter="fade">
                                      <p:cBhvr>
                                        <p:cTn id="35" dur="2000"/>
                                        <p:tgtEl>
                                          <p:spTgt spid="2765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C7C680-540B-4F05-B70B-F7E922B30524}"/>
              </a:ext>
            </a:extLst>
          </p:cNvPr>
          <p:cNvSpPr>
            <a:spLocks noGrp="1"/>
          </p:cNvSpPr>
          <p:nvPr>
            <p:ph idx="1"/>
          </p:nvPr>
        </p:nvSpPr>
        <p:spPr>
          <a:xfrm>
            <a:off x="179513" y="404664"/>
            <a:ext cx="4403509" cy="6264696"/>
          </a:xfrm>
        </p:spPr>
        <p:txBody>
          <a:bodyPr>
            <a:normAutofit lnSpcReduction="10000"/>
          </a:bodyPr>
          <a:lstStyle/>
          <a:p>
            <a:pPr eaLnBrk="1" hangingPunct="1">
              <a:lnSpc>
                <a:spcPct val="90000"/>
              </a:lnSpc>
              <a:defRPr/>
            </a:pPr>
            <a:r>
              <a:rPr lang="en-GB" sz="1500">
                <a:latin typeface="Calibri" panose="020F0502020204030204" pitchFamily="34" charset="0"/>
                <a:cs typeface="Calibri" panose="020F0502020204030204" pitchFamily="34" charset="0"/>
              </a:rPr>
              <a:t> </a:t>
            </a:r>
            <a:r>
              <a:rPr lang="en-GB" sz="2800" b="1">
                <a:latin typeface="Calibri" panose="020F0502020204030204" pitchFamily="34" charset="0"/>
                <a:cs typeface="Calibri" panose="020F0502020204030204" pitchFamily="34" charset="0"/>
              </a:rPr>
              <a:t>Take Action </a:t>
            </a:r>
            <a:r>
              <a:rPr lang="en-GB" sz="2800">
                <a:latin typeface="Calibri" panose="020F0502020204030204" pitchFamily="34" charset="0"/>
                <a:cs typeface="Calibri" panose="020F0502020204030204" pitchFamily="34" charset="0"/>
              </a:rPr>
              <a:t>– sometimes just doing something creates the mood and momentum to continue</a:t>
            </a:r>
          </a:p>
          <a:p>
            <a:pPr eaLnBrk="1" hangingPunct="1">
              <a:lnSpc>
                <a:spcPct val="90000"/>
              </a:lnSpc>
              <a:defRPr/>
            </a:pPr>
            <a:r>
              <a:rPr lang="en-GB" sz="2800" b="1">
                <a:latin typeface="Calibri" panose="020F0502020204030204" pitchFamily="34" charset="0"/>
                <a:cs typeface="Calibri" panose="020F0502020204030204" pitchFamily="34" charset="0"/>
              </a:rPr>
              <a:t>Salami Technique </a:t>
            </a:r>
            <a:r>
              <a:rPr lang="en-GB" sz="2800">
                <a:latin typeface="Calibri" panose="020F0502020204030204" pitchFamily="34" charset="0"/>
                <a:cs typeface="Calibri" panose="020F0502020204030204" pitchFamily="34" charset="0"/>
              </a:rPr>
              <a:t>– slice a task or goal down by function and time, getting down to smallest unit.  This is useful if your excuse for putting it off is that it’s so big or you have so much to do can’t start.</a:t>
            </a:r>
          </a:p>
          <a:p>
            <a:pPr eaLnBrk="1" hangingPunct="1">
              <a:lnSpc>
                <a:spcPct val="90000"/>
              </a:lnSpc>
              <a:defRPr/>
            </a:pPr>
            <a:r>
              <a:rPr lang="en-GB" sz="2800" b="1">
                <a:latin typeface="Calibri" panose="020F0502020204030204" pitchFamily="34" charset="0"/>
                <a:cs typeface="Calibri" panose="020F0502020204030204" pitchFamily="34" charset="0"/>
              </a:rPr>
              <a:t>Five minutes </a:t>
            </a:r>
            <a:r>
              <a:rPr lang="en-GB" sz="2800">
                <a:latin typeface="Calibri" panose="020F0502020204030204" pitchFamily="34" charset="0"/>
                <a:cs typeface="Calibri" panose="020F0502020204030204" pitchFamily="34" charset="0"/>
              </a:rPr>
              <a:t>- spending just 5 minutes, anyone can do that short a time and then see where it leads.  </a:t>
            </a:r>
          </a:p>
          <a:p>
            <a:pPr eaLnBrk="1" hangingPunct="1">
              <a:lnSpc>
                <a:spcPct val="90000"/>
              </a:lnSpc>
              <a:defRPr/>
            </a:pPr>
            <a:endParaRPr lang="en-GB" sz="1500"/>
          </a:p>
        </p:txBody>
      </p:sp>
      <p:sp>
        <p:nvSpPr>
          <p:cNvPr id="9" name="Rectangle 8">
            <a:extLst>
              <a:ext uri="{FF2B5EF4-FFF2-40B4-BE49-F238E27FC236}">
                <a16:creationId xmlns:a16="http://schemas.microsoft.com/office/drawing/2014/main" id="{56533F40-045E-4E3D-9243-864CD4E5866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7703" y="964692"/>
            <a:ext cx="4080510"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0402EC6-D845-41B3-BEBE-CB34D9BFEA6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3024" y="1128683"/>
            <a:ext cx="382987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screenshot of a cell phone&#10;&#10;Description automatically generated">
            <a:extLst>
              <a:ext uri="{FF2B5EF4-FFF2-40B4-BE49-F238E27FC236}">
                <a16:creationId xmlns:a16="http://schemas.microsoft.com/office/drawing/2014/main" id="{1C9291C7-3862-4471-9FF5-932EAF3A6C6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4704591" y="2132856"/>
            <a:ext cx="3586734" cy="2592287"/>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2844DC8-FBDB-46EF-82F4-5ADC06BFC461}"/>
              </a:ext>
            </a:extLst>
          </p:cNvPr>
          <p:cNvSpPr>
            <a:spLocks noGrp="1"/>
          </p:cNvSpPr>
          <p:nvPr>
            <p:ph idx="1"/>
          </p:nvPr>
        </p:nvSpPr>
        <p:spPr>
          <a:xfrm>
            <a:off x="0" y="188640"/>
            <a:ext cx="5540028" cy="6552728"/>
          </a:xfrm>
        </p:spPr>
        <p:txBody>
          <a:bodyPr>
            <a:normAutofit/>
          </a:bodyPr>
          <a:lstStyle/>
          <a:p>
            <a:pPr eaLnBrk="1" hangingPunct="1">
              <a:lnSpc>
                <a:spcPct val="90000"/>
              </a:lnSpc>
              <a:defRPr/>
            </a:pPr>
            <a:r>
              <a:rPr lang="en-GB" sz="2500" b="1">
                <a:latin typeface="Calibri" panose="020F0502020204030204" pitchFamily="34" charset="0"/>
                <a:cs typeface="Calibri" panose="020F0502020204030204" pitchFamily="34" charset="0"/>
              </a:rPr>
              <a:t>Related tasks </a:t>
            </a:r>
            <a:r>
              <a:rPr lang="en-GB" sz="2500">
                <a:latin typeface="Calibri" panose="020F0502020204030204" pitchFamily="34" charset="0"/>
                <a:cs typeface="Calibri" panose="020F0502020204030204" pitchFamily="34" charset="0"/>
              </a:rPr>
              <a:t>– do something related; the back-door approach.  </a:t>
            </a:r>
            <a:r>
              <a:rPr lang="en-GB" sz="2500" i="1">
                <a:latin typeface="Calibri" panose="020F0502020204030204" pitchFamily="34" charset="0"/>
                <a:cs typeface="Calibri" panose="020F0502020204030204" pitchFamily="34" charset="0"/>
              </a:rPr>
              <a:t>For example, if you have to start a project maybe decide to just go talk to someone about it, this in turn may lead you to the library because they suggest a reference.  Often it can be easier to talk to someone then having to sit down and write.</a:t>
            </a:r>
          </a:p>
          <a:p>
            <a:pPr eaLnBrk="1" hangingPunct="1">
              <a:lnSpc>
                <a:spcPct val="90000"/>
              </a:lnSpc>
              <a:defRPr/>
            </a:pPr>
            <a:r>
              <a:rPr lang="en-GB" sz="2500" b="1">
                <a:latin typeface="Calibri" panose="020F0502020204030204" pitchFamily="34" charset="0"/>
                <a:cs typeface="Calibri" panose="020F0502020204030204" pitchFamily="34" charset="0"/>
              </a:rPr>
              <a:t>Worst first </a:t>
            </a:r>
            <a:r>
              <a:rPr lang="en-GB" sz="2500">
                <a:latin typeface="Calibri" panose="020F0502020204030204" pitchFamily="34" charset="0"/>
                <a:cs typeface="Calibri" panose="020F0502020204030204" pitchFamily="34" charset="0"/>
              </a:rPr>
              <a:t>– that particularly boring or difficult task is easy to put off, in fact you’ll do anything not to get it done but better to get it out of the way</a:t>
            </a:r>
          </a:p>
          <a:p>
            <a:pPr eaLnBrk="1" hangingPunct="1">
              <a:lnSpc>
                <a:spcPct val="90000"/>
              </a:lnSpc>
              <a:defRPr/>
            </a:pPr>
            <a:r>
              <a:rPr lang="en-GB" sz="2500" b="1">
                <a:latin typeface="Calibri" panose="020F0502020204030204" pitchFamily="34" charset="0"/>
                <a:cs typeface="Calibri" panose="020F0502020204030204" pitchFamily="34" charset="0"/>
              </a:rPr>
              <a:t>Make commitments </a:t>
            </a:r>
            <a:r>
              <a:rPr lang="en-GB" sz="2500">
                <a:latin typeface="Calibri" panose="020F0502020204030204" pitchFamily="34" charset="0"/>
                <a:cs typeface="Calibri" panose="020F0502020204030204" pitchFamily="34" charset="0"/>
              </a:rPr>
              <a:t>–  Tell people you plan to get something done, then they’ll ask if you got it done.</a:t>
            </a:r>
          </a:p>
          <a:p>
            <a:pPr marL="0" indent="0" eaLnBrk="1" hangingPunct="1">
              <a:lnSpc>
                <a:spcPct val="90000"/>
              </a:lnSpc>
              <a:buFont typeface="Wingdings 2" panose="05020102010507070707" pitchFamily="18" charset="2"/>
              <a:buNone/>
              <a:defRPr/>
            </a:pPr>
            <a:endParaRPr lang="en-GB" sz="1500"/>
          </a:p>
        </p:txBody>
      </p:sp>
      <p:sp>
        <p:nvSpPr>
          <p:cNvPr id="10" name="Rectangle 9">
            <a:extLst>
              <a:ext uri="{FF2B5EF4-FFF2-40B4-BE49-F238E27FC236}">
                <a16:creationId xmlns:a16="http://schemas.microsoft.com/office/drawing/2014/main" id="{879398A9-0D0D-4901-BDDF-B3D93CECA7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029" y="964692"/>
            <a:ext cx="2990088"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1FEC3B-E514-4E21-B2CB-7903A73569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73" y="1128683"/>
            <a:ext cx="27432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miling Face with No Fill">
            <a:extLst>
              <a:ext uri="{FF2B5EF4-FFF2-40B4-BE49-F238E27FC236}">
                <a16:creationId xmlns:a16="http://schemas.microsoft.com/office/drawing/2014/main" id="{5038C4DF-340F-47AA-9AD3-CD8B9B98016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940151" y="2184815"/>
            <a:ext cx="2343077" cy="2496312"/>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a:extLst>
              <a:ext uri="{FF2B5EF4-FFF2-40B4-BE49-F238E27FC236}">
                <a16:creationId xmlns:a16="http://schemas.microsoft.com/office/drawing/2014/main" id="{E2B2AA7A-13EB-43D3-82B4-BA23AE78EFC4}"/>
              </a:ext>
            </a:extLst>
          </p:cNvPr>
          <p:cNvSpPr>
            <a:spLocks noGrp="1"/>
          </p:cNvSpPr>
          <p:nvPr>
            <p:ph type="title"/>
          </p:nvPr>
        </p:nvSpPr>
        <p:spPr>
          <a:xfrm>
            <a:off x="381000" y="241979"/>
            <a:ext cx="8229600" cy="838200"/>
          </a:xfrm>
        </p:spPr>
        <p:txBody>
          <a:bodyPr>
            <a:normAutofit fontScale="90000"/>
          </a:bodyPr>
          <a:lstStyle/>
          <a:p>
            <a:pPr algn="ctr" eaLnBrk="1" hangingPunct="1"/>
            <a:r>
              <a:rPr lang="en-GB" altLang="en-US" sz="4000"/>
              <a:t>Organise your learning</a:t>
            </a:r>
          </a:p>
        </p:txBody>
      </p:sp>
      <p:sp>
        <p:nvSpPr>
          <p:cNvPr id="29699" name="Rectangle 3">
            <a:extLst>
              <a:ext uri="{FF2B5EF4-FFF2-40B4-BE49-F238E27FC236}">
                <a16:creationId xmlns:a16="http://schemas.microsoft.com/office/drawing/2014/main" id="{43B6DD39-6906-40C0-82C9-A69E2E2B6ACC}"/>
              </a:ext>
            </a:extLst>
          </p:cNvPr>
          <p:cNvSpPr>
            <a:spLocks noGrp="1" noChangeArrowheads="1"/>
          </p:cNvSpPr>
          <p:nvPr>
            <p:ph idx="1"/>
          </p:nvPr>
        </p:nvSpPr>
        <p:spPr>
          <a:xfrm>
            <a:off x="381000" y="1524000"/>
            <a:ext cx="8229600" cy="5001344"/>
          </a:xfrm>
        </p:spPr>
        <p:style>
          <a:lnRef idx="2">
            <a:schemeClr val="dk1"/>
          </a:lnRef>
          <a:fillRef idx="1">
            <a:schemeClr val="lt1"/>
          </a:fillRef>
          <a:effectRef idx="0">
            <a:schemeClr val="dk1"/>
          </a:effectRef>
          <a:fontRef idx="minor">
            <a:schemeClr val="dk1"/>
          </a:fontRef>
        </p:style>
        <p:txBody>
          <a:bodyPr>
            <a:normAutofit/>
          </a:bodyPr>
          <a:lstStyle/>
          <a:p>
            <a:pPr marL="0" indent="0" eaLnBrk="1" hangingPunct="1">
              <a:spcBef>
                <a:spcPct val="50000"/>
              </a:spcBef>
              <a:buFont typeface="Wingdings 2" panose="05020102010507070707" pitchFamily="18" charset="2"/>
              <a:buNone/>
              <a:defRPr/>
            </a:pPr>
            <a:r>
              <a:rPr lang="en-GB" altLang="en-US" sz="2800">
                <a:latin typeface="+mj-lt"/>
              </a:rPr>
              <a:t>Important to </a:t>
            </a:r>
            <a:r>
              <a:rPr lang="en-GB" altLang="en-US" sz="2800">
                <a:solidFill>
                  <a:srgbClr val="FF0000"/>
                </a:solidFill>
                <a:latin typeface="+mj-lt"/>
              </a:rPr>
              <a:t>organise your learning</a:t>
            </a:r>
            <a:r>
              <a:rPr lang="en-GB" altLang="en-US" sz="2800">
                <a:latin typeface="+mj-lt"/>
              </a:rPr>
              <a:t>.  Try this framework so you’re being most efficient and effective:</a:t>
            </a:r>
          </a:p>
          <a:p>
            <a:pPr eaLnBrk="1" hangingPunct="1">
              <a:spcBef>
                <a:spcPct val="50000"/>
              </a:spcBef>
              <a:defRPr/>
            </a:pPr>
            <a:r>
              <a:rPr lang="en-GB" altLang="en-US" sz="2800">
                <a:latin typeface="+mj-lt"/>
              </a:rPr>
              <a:t>PURPOSE - Assess the purpose of the task e.g. Reading</a:t>
            </a:r>
          </a:p>
          <a:p>
            <a:pPr eaLnBrk="1" hangingPunct="1">
              <a:spcBef>
                <a:spcPct val="50000"/>
              </a:spcBef>
              <a:defRPr/>
            </a:pPr>
            <a:r>
              <a:rPr lang="en-GB" altLang="en-US" sz="2800">
                <a:latin typeface="+mj-lt"/>
              </a:rPr>
              <a:t>STRATEGY - Choose appropriate strategy – e.g. scan vs critical reading</a:t>
            </a:r>
          </a:p>
          <a:p>
            <a:pPr eaLnBrk="1" hangingPunct="1">
              <a:spcBef>
                <a:spcPct val="50000"/>
              </a:spcBef>
              <a:defRPr/>
            </a:pPr>
            <a:r>
              <a:rPr lang="en-GB" altLang="en-US" sz="2800">
                <a:latin typeface="+mj-lt"/>
              </a:rPr>
              <a:t>REVIEW - Review if it’s working or not, if not change strategy</a:t>
            </a:r>
          </a:p>
          <a:p>
            <a:pPr eaLnBrk="1" hangingPunct="1">
              <a:spcBef>
                <a:spcPct val="50000"/>
              </a:spcBef>
              <a:defRPr/>
            </a:pPr>
            <a:endParaRPr lang="en-GB"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00068" y="1490172"/>
            <a:ext cx="3291840" cy="1143000"/>
          </a:xfrm>
        </p:spPr>
        <p:txBody>
          <a:bodyPr/>
          <a:lstStyle/>
          <a:p>
            <a:r>
              <a:rPr lang="en-GB"/>
              <a:t>Critical Thinking</a:t>
            </a:r>
          </a:p>
        </p:txBody>
      </p:sp>
      <p:pic>
        <p:nvPicPr>
          <p:cNvPr id="10" name="Picture 9"/>
          <p:cNvPicPr>
            <a:picLocks noChangeAspect="1"/>
          </p:cNvPicPr>
          <p:nvPr/>
        </p:nvPicPr>
        <p:blipFill>
          <a:blip r:embed="rId3"/>
          <a:stretch>
            <a:fillRect/>
          </a:stretch>
        </p:blipFill>
        <p:spPr>
          <a:xfrm>
            <a:off x="670461" y="2984472"/>
            <a:ext cx="3201727" cy="3384376"/>
          </a:xfrm>
          <a:prstGeom prst="rect">
            <a:avLst/>
          </a:prstGeom>
        </p:spPr>
      </p:pic>
      <p:sp>
        <p:nvSpPr>
          <p:cNvPr id="8" name="TextBox 7"/>
          <p:cNvSpPr txBox="1"/>
          <p:nvPr/>
        </p:nvSpPr>
        <p:spPr>
          <a:xfrm>
            <a:off x="5212444" y="133842"/>
            <a:ext cx="3168352" cy="1569660"/>
          </a:xfrm>
          <a:prstGeom prst="rect">
            <a:avLst/>
          </a:prstGeom>
          <a:noFill/>
        </p:spPr>
        <p:txBody>
          <a:bodyPr wrap="square" rtlCol="0">
            <a:spAutoFit/>
          </a:bodyPr>
          <a:lstStyle/>
          <a:p>
            <a:pPr algn="ctr"/>
            <a:r>
              <a:rPr lang="en-GB" sz="2400"/>
              <a:t>Critical thinking is development and use of information beyond memory and repetition</a:t>
            </a:r>
          </a:p>
        </p:txBody>
      </p:sp>
      <p:pic>
        <p:nvPicPr>
          <p:cNvPr id="9" name="Picture 8"/>
          <p:cNvPicPr>
            <a:picLocks noChangeAspect="1"/>
          </p:cNvPicPr>
          <p:nvPr/>
        </p:nvPicPr>
        <p:blipFill>
          <a:blip r:embed="rId4"/>
          <a:stretch>
            <a:fillRect/>
          </a:stretch>
        </p:blipFill>
        <p:spPr>
          <a:xfrm>
            <a:off x="4572000" y="2061672"/>
            <a:ext cx="4572000" cy="4463672"/>
          </a:xfrm>
          <a:prstGeom prst="rect">
            <a:avLst/>
          </a:prstGeom>
        </p:spPr>
      </p:pic>
      <p:pic>
        <p:nvPicPr>
          <p:cNvPr id="2" name="Picture 1">
            <a:extLst>
              <a:ext uri="{FF2B5EF4-FFF2-40B4-BE49-F238E27FC236}">
                <a16:creationId xmlns:a16="http://schemas.microsoft.com/office/drawing/2014/main" id="{A468C1B7-DFB7-4B71-ACE0-6420E412574E}"/>
              </a:ext>
            </a:extLst>
          </p:cNvPr>
          <p:cNvPicPr>
            <a:picLocks noChangeAspect="1"/>
          </p:cNvPicPr>
          <p:nvPr/>
        </p:nvPicPr>
        <p:blipFill>
          <a:blip r:embed="rId5"/>
          <a:stretch>
            <a:fillRect/>
          </a:stretch>
        </p:blipFill>
        <p:spPr>
          <a:xfrm>
            <a:off x="395537" y="158911"/>
            <a:ext cx="4032448" cy="1219306"/>
          </a:xfrm>
          <a:prstGeom prst="rect">
            <a:avLst/>
          </a:prstGeom>
        </p:spPr>
      </p:pic>
    </p:spTree>
    <p:extLst>
      <p:ext uri="{BB962C8B-B14F-4D97-AF65-F5344CB8AC3E}">
        <p14:creationId xmlns:p14="http://schemas.microsoft.com/office/powerpoint/2010/main" val="118660768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75AD1-FDA3-4C63-94A6-795BFE551FD8}"/>
              </a:ext>
            </a:extLst>
          </p:cNvPr>
          <p:cNvSpPr>
            <a:spLocks noGrp="1"/>
          </p:cNvSpPr>
          <p:nvPr>
            <p:ph type="title"/>
          </p:nvPr>
        </p:nvSpPr>
        <p:spPr>
          <a:xfrm>
            <a:off x="1603122" y="260648"/>
            <a:ext cx="5937755" cy="1188720"/>
          </a:xfrm>
        </p:spPr>
        <p:txBody>
          <a:bodyPr>
            <a:normAutofit/>
          </a:bodyPr>
          <a:lstStyle/>
          <a:p>
            <a:r>
              <a:rPr lang="en-GB" sz="3200" b="1">
                <a:solidFill>
                  <a:schemeClr val="tx1"/>
                </a:solidFill>
                <a:latin typeface="Calibri" panose="020F0502020204030204" pitchFamily="34" charset="0"/>
                <a:cs typeface="Calibri" panose="020F0502020204030204" pitchFamily="34" charset="0"/>
              </a:rPr>
              <a:t>BLOOM’S TAXONOMY</a:t>
            </a:r>
            <a:endParaRPr lang="en-GB" sz="3200" b="1">
              <a:solidFill>
                <a:schemeClr val="tx1"/>
              </a:solidFill>
            </a:endParaRPr>
          </a:p>
        </p:txBody>
      </p:sp>
      <p:sp>
        <p:nvSpPr>
          <p:cNvPr id="3" name="Content Placeholder 2">
            <a:extLst>
              <a:ext uri="{FF2B5EF4-FFF2-40B4-BE49-F238E27FC236}">
                <a16:creationId xmlns:a16="http://schemas.microsoft.com/office/drawing/2014/main" id="{A4A89E62-25D0-425E-BB6C-4A5199F8C7DF}"/>
              </a:ext>
            </a:extLst>
          </p:cNvPr>
          <p:cNvSpPr>
            <a:spLocks noGrp="1"/>
          </p:cNvSpPr>
          <p:nvPr>
            <p:ph idx="1"/>
          </p:nvPr>
        </p:nvSpPr>
        <p:spPr>
          <a:xfrm>
            <a:off x="323528" y="1844825"/>
            <a:ext cx="7848871" cy="4752528"/>
          </a:xfrm>
        </p:spPr>
        <p:txBody>
          <a:bodyPr>
            <a:normAutofit/>
          </a:bodyPr>
          <a:lstStyle/>
          <a:p>
            <a:r>
              <a:rPr lang="en-GB" sz="2400">
                <a:solidFill>
                  <a:srgbClr val="FF0000"/>
                </a:solidFill>
                <a:latin typeface="Calibri" panose="020F0502020204030204" pitchFamily="34" charset="0"/>
                <a:cs typeface="Calibri" panose="020F0502020204030204" pitchFamily="34" charset="0"/>
              </a:rPr>
              <a:t>Critical thinking was developed by Benjamin Bloom (1956) </a:t>
            </a:r>
            <a:r>
              <a:rPr lang="en-GB" sz="2400">
                <a:latin typeface="Calibri" panose="020F0502020204030204" pitchFamily="34" charset="0"/>
                <a:cs typeface="Calibri" panose="020F0502020204030204" pitchFamily="34" charset="0"/>
              </a:rPr>
              <a:t>- seen as a hierarchical set of skills by </a:t>
            </a:r>
            <a:r>
              <a:rPr lang="en-GB" sz="2400" u="sng">
                <a:latin typeface="Calibri" panose="020F0502020204030204" pitchFamily="34" charset="0"/>
                <a:cs typeface="Calibri" panose="020F0502020204030204" pitchFamily="34" charset="0"/>
              </a:rPr>
              <a:t>which work is typically assessed.</a:t>
            </a:r>
          </a:p>
          <a:p>
            <a:r>
              <a:rPr lang="en-GB" sz="2400">
                <a:latin typeface="Calibri" panose="020F0502020204030204" pitchFamily="34" charset="0"/>
                <a:cs typeface="Calibri" panose="020F0502020204030204" pitchFamily="34" charset="0"/>
              </a:rPr>
              <a:t>A student who tends to demonstrate skills at lower end of hierarchy will get </a:t>
            </a:r>
            <a:r>
              <a:rPr lang="en-GB" sz="2400">
                <a:solidFill>
                  <a:srgbClr val="FF0000"/>
                </a:solidFill>
                <a:latin typeface="Calibri" panose="020F0502020204030204" pitchFamily="34" charset="0"/>
                <a:cs typeface="Calibri" panose="020F0502020204030204" pitchFamily="34" charset="0"/>
              </a:rPr>
              <a:t>lower marks by reproducing the knowledge </a:t>
            </a:r>
            <a:r>
              <a:rPr lang="en-GB" sz="2400">
                <a:latin typeface="Calibri" panose="020F0502020204030204" pitchFamily="34" charset="0"/>
                <a:cs typeface="Calibri" panose="020F0502020204030204" pitchFamily="34" charset="0"/>
              </a:rPr>
              <a:t>as it doesn’t involve high level of skills or shows understanding its just simply shows good memory. </a:t>
            </a:r>
          </a:p>
          <a:p>
            <a:r>
              <a:rPr lang="en-GB" sz="2400">
                <a:latin typeface="Calibri" panose="020F0502020204030204" pitchFamily="34" charset="0"/>
                <a:cs typeface="Calibri" panose="020F0502020204030204" pitchFamily="34" charset="0"/>
              </a:rPr>
              <a:t>Higher marks would go to </a:t>
            </a:r>
            <a:r>
              <a:rPr lang="en-GB" sz="2400">
                <a:solidFill>
                  <a:srgbClr val="FF0000"/>
                </a:solidFill>
                <a:latin typeface="Calibri" panose="020F0502020204030204" pitchFamily="34" charset="0"/>
                <a:cs typeface="Calibri" panose="020F0502020204030204" pitchFamily="34" charset="0"/>
              </a:rPr>
              <a:t>showing evaluation of ideas </a:t>
            </a:r>
            <a:r>
              <a:rPr lang="en-GB" sz="2400">
                <a:latin typeface="Calibri" panose="020F0502020204030204" pitchFamily="34" charset="0"/>
                <a:cs typeface="Calibri" panose="020F0502020204030204" pitchFamily="34" charset="0"/>
              </a:rPr>
              <a:t>it is applied in practice and analysed.</a:t>
            </a:r>
          </a:p>
          <a:p>
            <a:endParaRPr lang="en-GB"/>
          </a:p>
        </p:txBody>
      </p:sp>
    </p:spTree>
    <p:extLst>
      <p:ext uri="{BB962C8B-B14F-4D97-AF65-F5344CB8AC3E}">
        <p14:creationId xmlns:p14="http://schemas.microsoft.com/office/powerpoint/2010/main" val="30556122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4D73F4B-5ADE-4A2D-84B4-2DA5ECA712EA}"/>
              </a:ext>
            </a:extLst>
          </p:cNvPr>
          <p:cNvPicPr>
            <a:picLocks noChangeAspect="1"/>
          </p:cNvPicPr>
          <p:nvPr/>
        </p:nvPicPr>
        <p:blipFill>
          <a:blip r:embed="rId3"/>
          <a:stretch>
            <a:fillRect/>
          </a:stretch>
        </p:blipFill>
        <p:spPr>
          <a:xfrm>
            <a:off x="0" y="0"/>
            <a:ext cx="9129324" cy="6858000"/>
          </a:xfrm>
          <a:prstGeom prst="rect">
            <a:avLst/>
          </a:prstGeom>
        </p:spPr>
      </p:pic>
    </p:spTree>
    <p:extLst>
      <p:ext uri="{BB962C8B-B14F-4D97-AF65-F5344CB8AC3E}">
        <p14:creationId xmlns:p14="http://schemas.microsoft.com/office/powerpoint/2010/main" val="39841465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4DD2BE0-1634-4CFF-9994-22E5AC6E5A79}"/>
              </a:ext>
            </a:extLst>
          </p:cNvPr>
          <p:cNvSpPr>
            <a:spLocks noGrp="1"/>
          </p:cNvSpPr>
          <p:nvPr>
            <p:ph idx="1"/>
          </p:nvPr>
        </p:nvSpPr>
        <p:spPr>
          <a:xfrm>
            <a:off x="179512" y="116632"/>
            <a:ext cx="8784975" cy="6741368"/>
          </a:xfrm>
        </p:spPr>
        <p:txBody>
          <a:bodyPr>
            <a:normAutofit lnSpcReduction="10000"/>
          </a:bodyPr>
          <a:lstStyle/>
          <a:p>
            <a:pPr>
              <a:buAutoNum type="arabicPeriod"/>
            </a:pPr>
            <a:r>
              <a:rPr lang="en-GB" sz="3100" b="1">
                <a:latin typeface="Calibri" panose="020F0502020204030204" pitchFamily="34" charset="0"/>
                <a:cs typeface="Calibri" panose="020F0502020204030204" pitchFamily="34" charset="0"/>
              </a:rPr>
              <a:t>knowledge</a:t>
            </a:r>
            <a:r>
              <a:rPr lang="en-GB" sz="3100">
                <a:latin typeface="Calibri" panose="020F0502020204030204" pitchFamily="34" charset="0"/>
                <a:cs typeface="Calibri" panose="020F0502020204030204" pitchFamily="34" charset="0"/>
              </a:rPr>
              <a:t> – demonstrates reproducing knowledge</a:t>
            </a:r>
          </a:p>
          <a:p>
            <a:pPr>
              <a:buAutoNum type="arabicPeriod"/>
            </a:pPr>
            <a:r>
              <a:rPr lang="en-GB" sz="3100" b="1">
                <a:latin typeface="Calibri" panose="020F0502020204030204" pitchFamily="34" charset="0"/>
                <a:cs typeface="Calibri" panose="020F0502020204030204" pitchFamily="34" charset="0"/>
              </a:rPr>
              <a:t>Understanding and comprehension </a:t>
            </a:r>
            <a:r>
              <a:rPr lang="en-GB" sz="3100">
                <a:latin typeface="Calibri" panose="020F0502020204030204" pitchFamily="34" charset="0"/>
                <a:cs typeface="Calibri" panose="020F0502020204030204" pitchFamily="34" charset="0"/>
              </a:rPr>
              <a:t>– ability to explain to another person</a:t>
            </a:r>
          </a:p>
          <a:p>
            <a:pPr>
              <a:buAutoNum type="arabicPeriod"/>
            </a:pPr>
            <a:r>
              <a:rPr lang="en-GB" sz="3100" b="1">
                <a:latin typeface="Calibri" panose="020F0502020204030204" pitchFamily="34" charset="0"/>
                <a:cs typeface="Calibri" panose="020F0502020204030204" pitchFamily="34" charset="0"/>
              </a:rPr>
              <a:t>Application</a:t>
            </a:r>
            <a:r>
              <a:rPr lang="en-GB" sz="3100">
                <a:latin typeface="Calibri" panose="020F0502020204030204" pitchFamily="34" charset="0"/>
                <a:cs typeface="Calibri" panose="020F0502020204030204" pitchFamily="34" charset="0"/>
              </a:rPr>
              <a:t> – know what you are writing about using examples</a:t>
            </a:r>
          </a:p>
          <a:p>
            <a:pPr>
              <a:buAutoNum type="arabicPeriod"/>
            </a:pPr>
            <a:r>
              <a:rPr lang="en-GB" sz="3100" b="1">
                <a:latin typeface="Calibri" panose="020F0502020204030204" pitchFamily="34" charset="0"/>
                <a:cs typeface="Calibri" panose="020F0502020204030204" pitchFamily="34" charset="0"/>
              </a:rPr>
              <a:t>Analysis</a:t>
            </a:r>
            <a:r>
              <a:rPr lang="en-GB" sz="3100">
                <a:latin typeface="Calibri" panose="020F0502020204030204" pitchFamily="34" charset="0"/>
                <a:cs typeface="Calibri" panose="020F0502020204030204" pitchFamily="34" charset="0"/>
              </a:rPr>
              <a:t> – ‘why do things happen the way they do’- what happens if we change things around looking at being creative </a:t>
            </a:r>
          </a:p>
          <a:p>
            <a:pPr>
              <a:buFont typeface="Arial" panose="020B0604020202020204" pitchFamily="34" charset="0"/>
              <a:buAutoNum type="arabicPeriod"/>
            </a:pPr>
            <a:r>
              <a:rPr lang="en-GB" sz="3100" b="1">
                <a:latin typeface="Calibri" panose="020F0502020204030204" pitchFamily="34" charset="0"/>
                <a:cs typeface="Calibri" panose="020F0502020204030204" pitchFamily="34" charset="0"/>
              </a:rPr>
              <a:t>Create</a:t>
            </a:r>
            <a:r>
              <a:rPr lang="en-GB" sz="3100">
                <a:latin typeface="Calibri" panose="020F0502020204030204" pitchFamily="34" charset="0"/>
                <a:cs typeface="Calibri" panose="020F0502020204030204" pitchFamily="34" charset="0"/>
              </a:rPr>
              <a:t> – understand topic and fit it into wider picture by demonstrating understanding, of how and why it works but also how its influenced by other factors  </a:t>
            </a:r>
          </a:p>
          <a:p>
            <a:pPr>
              <a:buAutoNum type="arabicPeriod"/>
            </a:pPr>
            <a:r>
              <a:rPr lang="en-GB" sz="3100" b="1">
                <a:latin typeface="Calibri" panose="020F0502020204030204" pitchFamily="34" charset="0"/>
                <a:cs typeface="Calibri" panose="020F0502020204030204" pitchFamily="34" charset="0"/>
              </a:rPr>
              <a:t>Evaluate </a:t>
            </a:r>
            <a:r>
              <a:rPr lang="en-GB" sz="3100">
                <a:latin typeface="Calibri" panose="020F0502020204030204" pitchFamily="34" charset="0"/>
                <a:cs typeface="Calibri" panose="020F0502020204030204" pitchFamily="34" charset="0"/>
              </a:rPr>
              <a:t>– to see if argument, facts are true or not </a:t>
            </a:r>
          </a:p>
          <a:p>
            <a:endParaRPr lang="en-GB"/>
          </a:p>
        </p:txBody>
      </p:sp>
    </p:spTree>
    <p:extLst>
      <p:ext uri="{BB962C8B-B14F-4D97-AF65-F5344CB8AC3E}">
        <p14:creationId xmlns:p14="http://schemas.microsoft.com/office/powerpoint/2010/main" val="1712411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3718" y="94128"/>
            <a:ext cx="3057435" cy="1144503"/>
          </a:xfrm>
        </p:spPr>
        <p:txBody>
          <a:bodyPr>
            <a:normAutofit/>
          </a:bodyPr>
          <a:lstStyle/>
          <a:p>
            <a:r>
              <a:rPr lang="en-GB"/>
              <a:t>Analytical Skills</a:t>
            </a:r>
          </a:p>
        </p:txBody>
      </p:sp>
      <p:sp>
        <p:nvSpPr>
          <p:cNvPr id="3" name="Content Placeholder 2"/>
          <p:cNvSpPr>
            <a:spLocks noGrp="1"/>
          </p:cNvSpPr>
          <p:nvPr>
            <p:ph sz="half" idx="1"/>
          </p:nvPr>
        </p:nvSpPr>
        <p:spPr>
          <a:xfrm>
            <a:off x="0" y="1268759"/>
            <a:ext cx="4572000" cy="5589239"/>
          </a:xfrm>
        </p:spPr>
        <p:txBody>
          <a:bodyPr>
            <a:normAutofit/>
          </a:bodyPr>
          <a:lstStyle/>
          <a:p>
            <a:r>
              <a:rPr lang="en-GB" sz="2600">
                <a:latin typeface="Calibri" panose="020F0502020204030204" pitchFamily="34" charset="0"/>
                <a:cs typeface="Calibri" panose="020F0502020204030204" pitchFamily="34" charset="0"/>
              </a:rPr>
              <a:t>Analytical skills refer to the ability to collect and analyse information, problem-solve, and make decisions.</a:t>
            </a:r>
          </a:p>
          <a:p>
            <a:r>
              <a:rPr lang="en-GB" sz="2600">
                <a:latin typeface="Calibri" panose="020F0502020204030204" pitchFamily="34" charset="0"/>
                <a:cs typeface="Calibri" panose="020F0502020204030204" pitchFamily="34" charset="0"/>
              </a:rPr>
              <a:t>Analytical skills are used in everyday life through detecting patterns, brainstorming, observation, interpreting data, integrating new information, theorising, and making decisions based on multiple factors and options available</a:t>
            </a:r>
            <a:r>
              <a:rPr lang="en-GB"/>
              <a:t>.</a:t>
            </a:r>
          </a:p>
        </p:txBody>
      </p:sp>
      <p:sp>
        <p:nvSpPr>
          <p:cNvPr id="4" name="Content Placeholder 3"/>
          <p:cNvSpPr>
            <a:spLocks noGrp="1"/>
          </p:cNvSpPr>
          <p:nvPr>
            <p:ph sz="half" idx="2"/>
          </p:nvPr>
        </p:nvSpPr>
        <p:spPr>
          <a:xfrm>
            <a:off x="4572000" y="1484784"/>
            <a:ext cx="4390263" cy="5373216"/>
          </a:xfrm>
        </p:spPr>
        <p:txBody>
          <a:bodyPr>
            <a:noAutofit/>
          </a:bodyPr>
          <a:lstStyle/>
          <a:p>
            <a:r>
              <a:rPr lang="en-GB" sz="2600">
                <a:latin typeface="Calibri" panose="020F0502020204030204" pitchFamily="34" charset="0"/>
                <a:cs typeface="Calibri" panose="020F0502020204030204" pitchFamily="34" charset="0"/>
              </a:rPr>
              <a:t>Employers look for employees with the ability to investigate a problem and find a solution in a timely, efficient manner</a:t>
            </a:r>
            <a:r>
              <a:rPr lang="en-GB" sz="2000">
                <a:latin typeface="Calibri" panose="020F0502020204030204" pitchFamily="34" charset="0"/>
                <a:cs typeface="Calibri" panose="020F0502020204030204" pitchFamily="34" charset="0"/>
              </a:rPr>
              <a:t>.</a:t>
            </a:r>
          </a:p>
          <a:p>
            <a:r>
              <a:rPr lang="en-GB" sz="2600">
                <a:latin typeface="Calibri" panose="020F0502020204030204" pitchFamily="34" charset="0"/>
                <a:cs typeface="Calibri" panose="020F0502020204030204" pitchFamily="34" charset="0"/>
              </a:rPr>
              <a:t>Hiring managers desire a person who uses clear, logical steps and excellent judgment to understand an issue from all angles before executing an action. </a:t>
            </a:r>
          </a:p>
        </p:txBody>
      </p:sp>
      <p:pic>
        <p:nvPicPr>
          <p:cNvPr id="6" name="Picture 5"/>
          <p:cNvPicPr>
            <a:picLocks noChangeAspect="1"/>
          </p:cNvPicPr>
          <p:nvPr/>
        </p:nvPicPr>
        <p:blipFill>
          <a:blip r:embed="rId3"/>
          <a:stretch>
            <a:fillRect/>
          </a:stretch>
        </p:blipFill>
        <p:spPr>
          <a:xfrm>
            <a:off x="7990796" y="94128"/>
            <a:ext cx="1008112" cy="1282643"/>
          </a:xfrm>
          <a:prstGeom prst="rect">
            <a:avLst/>
          </a:prstGeom>
        </p:spPr>
      </p:pic>
      <p:pic>
        <p:nvPicPr>
          <p:cNvPr id="5" name="Picture 4">
            <a:extLst>
              <a:ext uri="{FF2B5EF4-FFF2-40B4-BE49-F238E27FC236}">
                <a16:creationId xmlns:a16="http://schemas.microsoft.com/office/drawing/2014/main" id="{2CF9BD97-F168-4B13-A9A6-EE4C92455F57}"/>
              </a:ext>
            </a:extLst>
          </p:cNvPr>
          <p:cNvPicPr>
            <a:picLocks noChangeAspect="1"/>
          </p:cNvPicPr>
          <p:nvPr/>
        </p:nvPicPr>
        <p:blipFill>
          <a:blip r:embed="rId4"/>
          <a:stretch>
            <a:fillRect/>
          </a:stretch>
        </p:blipFill>
        <p:spPr>
          <a:xfrm>
            <a:off x="3718" y="58547"/>
            <a:ext cx="4029805" cy="1219306"/>
          </a:xfrm>
          <a:prstGeom prst="rect">
            <a:avLst/>
          </a:prstGeom>
        </p:spPr>
      </p:pic>
    </p:spTree>
    <p:extLst>
      <p:ext uri="{BB962C8B-B14F-4D97-AF65-F5344CB8AC3E}">
        <p14:creationId xmlns:p14="http://schemas.microsoft.com/office/powerpoint/2010/main" val="3293986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9736" y="188640"/>
            <a:ext cx="5937755" cy="1008112"/>
          </a:xfrm>
        </p:spPr>
        <p:txBody>
          <a:bodyPr>
            <a:normAutofit fontScale="90000"/>
          </a:bodyPr>
          <a:lstStyle/>
          <a:p>
            <a:r>
              <a:rPr lang="en-GB"/>
              <a:t>Developing analytical skills</a:t>
            </a:r>
            <a:br>
              <a:rPr lang="en-GB"/>
            </a:br>
            <a:endParaRPr lang="en-GB"/>
          </a:p>
        </p:txBody>
      </p:sp>
      <p:graphicFrame>
        <p:nvGraphicFramePr>
          <p:cNvPr id="4" name="Diagram 3"/>
          <p:cNvGraphicFramePr/>
          <p:nvPr>
            <p:extLst>
              <p:ext uri="{D42A27DB-BD31-4B8C-83A1-F6EECF244321}">
                <p14:modId xmlns:p14="http://schemas.microsoft.com/office/powerpoint/2010/main" val="4288316987"/>
              </p:ext>
            </p:extLst>
          </p:nvPr>
        </p:nvGraphicFramePr>
        <p:xfrm>
          <a:off x="1606044" y="1412776"/>
          <a:ext cx="6566355" cy="48090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681644" y="6212103"/>
            <a:ext cx="5856312" cy="707886"/>
          </a:xfrm>
          <a:prstGeom prst="rect">
            <a:avLst/>
          </a:prstGeom>
        </p:spPr>
        <p:txBody>
          <a:bodyPr wrap="square">
            <a:spAutoFit/>
          </a:bodyPr>
          <a:lstStyle/>
          <a:p>
            <a:pPr algn="ctr"/>
            <a:r>
              <a:rPr lang="en-GB" sz="2000">
                <a:hlinkClick r:id="rId8"/>
              </a:rPr>
              <a:t>https://www.businessphrases.net/analytical-skills/</a:t>
            </a:r>
            <a:endParaRPr lang="en-GB" sz="2000"/>
          </a:p>
          <a:p>
            <a:pPr algn="ctr"/>
            <a:endParaRPr lang="en-GB" sz="2000"/>
          </a:p>
        </p:txBody>
      </p:sp>
    </p:spTree>
    <p:extLst>
      <p:ext uri="{BB962C8B-B14F-4D97-AF65-F5344CB8AC3E}">
        <p14:creationId xmlns:p14="http://schemas.microsoft.com/office/powerpoint/2010/main" val="354107761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3A0528-A561-400C-B3A0-BBCD91727ACF}"/>
              </a:ext>
            </a:extLst>
          </p:cNvPr>
          <p:cNvSpPr>
            <a:spLocks noGrp="1"/>
          </p:cNvSpPr>
          <p:nvPr>
            <p:ph type="title"/>
          </p:nvPr>
        </p:nvSpPr>
        <p:spPr>
          <a:xfrm>
            <a:off x="683568" y="116633"/>
            <a:ext cx="5048616" cy="720080"/>
          </a:xfrm>
        </p:spPr>
        <p:txBody>
          <a:bodyPr>
            <a:normAutofit fontScale="90000"/>
          </a:bodyPr>
          <a:lstStyle/>
          <a:p>
            <a:r>
              <a:rPr lang="en-GB" sz="2100"/>
              <a:t>Collect the right information</a:t>
            </a:r>
          </a:p>
        </p:txBody>
      </p:sp>
      <p:sp>
        <p:nvSpPr>
          <p:cNvPr id="3" name="Content Placeholder 2">
            <a:extLst>
              <a:ext uri="{FF2B5EF4-FFF2-40B4-BE49-F238E27FC236}">
                <a16:creationId xmlns:a16="http://schemas.microsoft.com/office/drawing/2014/main" id="{5EC558BA-0F4D-465F-82BE-3815A49FE408}"/>
              </a:ext>
            </a:extLst>
          </p:cNvPr>
          <p:cNvSpPr>
            <a:spLocks noGrp="1"/>
          </p:cNvSpPr>
          <p:nvPr>
            <p:ph idx="1"/>
          </p:nvPr>
        </p:nvSpPr>
        <p:spPr>
          <a:xfrm>
            <a:off x="107504" y="1007395"/>
            <a:ext cx="5976664" cy="5733971"/>
          </a:xfrm>
        </p:spPr>
        <p:txBody>
          <a:bodyPr>
            <a:normAutofit/>
          </a:bodyPr>
          <a:lstStyle/>
          <a:p>
            <a:pPr marL="0" indent="0">
              <a:lnSpc>
                <a:spcPct val="90000"/>
              </a:lnSpc>
              <a:buNone/>
            </a:pPr>
            <a:r>
              <a:rPr lang="en-GB" sz="2400">
                <a:latin typeface="Calibri" panose="020F0502020204030204" pitchFamily="34" charset="0"/>
                <a:cs typeface="Calibri" panose="020F0502020204030204" pitchFamily="34" charset="0"/>
              </a:rPr>
              <a:t>Required for a specific situation. the beginning of the analytical process. Gather the right information, you have a better chance to resolve the problem.</a:t>
            </a:r>
          </a:p>
          <a:p>
            <a:pPr>
              <a:lnSpc>
                <a:spcPct val="90000"/>
              </a:lnSpc>
            </a:pPr>
            <a:r>
              <a:rPr lang="en-GB" sz="2400">
                <a:latin typeface="Calibri" panose="020F0502020204030204" pitchFamily="34" charset="0"/>
                <a:cs typeface="Calibri" panose="020F0502020204030204" pitchFamily="34" charset="0"/>
              </a:rPr>
              <a:t> Determine </a:t>
            </a:r>
            <a:r>
              <a:rPr lang="en-GB" sz="2400">
                <a:solidFill>
                  <a:srgbClr val="FF0000"/>
                </a:solidFill>
                <a:latin typeface="Calibri" panose="020F0502020204030204" pitchFamily="34" charset="0"/>
                <a:cs typeface="Calibri" panose="020F0502020204030204" pitchFamily="34" charset="0"/>
              </a:rPr>
              <a:t>exactly</a:t>
            </a:r>
            <a:r>
              <a:rPr lang="en-GB" sz="2400">
                <a:latin typeface="Calibri" panose="020F0502020204030204" pitchFamily="34" charset="0"/>
                <a:cs typeface="Calibri" panose="020F0502020204030204" pitchFamily="34" charset="0"/>
              </a:rPr>
              <a:t> what you want to know.</a:t>
            </a:r>
          </a:p>
          <a:p>
            <a:pPr>
              <a:lnSpc>
                <a:spcPct val="90000"/>
              </a:lnSpc>
            </a:pPr>
            <a:r>
              <a:rPr lang="en-GB" sz="2400">
                <a:latin typeface="Calibri" panose="020F0502020204030204" pitchFamily="34" charset="0"/>
                <a:cs typeface="Calibri" panose="020F0502020204030204" pitchFamily="34" charset="0"/>
              </a:rPr>
              <a:t>List down all possible </a:t>
            </a:r>
            <a:r>
              <a:rPr lang="en-GB" sz="2400">
                <a:solidFill>
                  <a:srgbClr val="FF0000"/>
                </a:solidFill>
                <a:latin typeface="Calibri" panose="020F0502020204030204" pitchFamily="34" charset="0"/>
                <a:cs typeface="Calibri" panose="020F0502020204030204" pitchFamily="34" charset="0"/>
              </a:rPr>
              <a:t>sources of information</a:t>
            </a:r>
            <a:r>
              <a:rPr lang="en-GB" sz="2400">
                <a:latin typeface="Calibri" panose="020F0502020204030204" pitchFamily="34" charset="0"/>
                <a:cs typeface="Calibri" panose="020F0502020204030204" pitchFamily="34" charset="0"/>
              </a:rPr>
              <a:t>. Determine which are the best sources of information and which are just useful.</a:t>
            </a:r>
          </a:p>
          <a:p>
            <a:pPr>
              <a:lnSpc>
                <a:spcPct val="90000"/>
              </a:lnSpc>
            </a:pPr>
            <a:r>
              <a:rPr lang="en-GB" sz="2400">
                <a:latin typeface="Calibri" panose="020F0502020204030204" pitchFamily="34" charset="0"/>
                <a:cs typeface="Calibri" panose="020F0502020204030204" pitchFamily="34" charset="0"/>
              </a:rPr>
              <a:t>Determine the </a:t>
            </a:r>
            <a:r>
              <a:rPr lang="en-GB" sz="2400">
                <a:solidFill>
                  <a:srgbClr val="FF0000"/>
                </a:solidFill>
                <a:latin typeface="Calibri" panose="020F0502020204030204" pitchFamily="34" charset="0"/>
                <a:cs typeface="Calibri" panose="020F0502020204030204" pitchFamily="34" charset="0"/>
              </a:rPr>
              <a:t>methods and ways of collecting information</a:t>
            </a:r>
            <a:r>
              <a:rPr lang="en-GB" sz="2400">
                <a:latin typeface="Calibri" panose="020F0502020204030204" pitchFamily="34" charset="0"/>
                <a:cs typeface="Calibri" panose="020F0502020204030204" pitchFamily="34" charset="0"/>
              </a:rPr>
              <a:t>. For example, if you are in the marketing area, online survey tools are a great way to collect information.</a:t>
            </a:r>
          </a:p>
          <a:p>
            <a:pPr>
              <a:lnSpc>
                <a:spcPct val="90000"/>
              </a:lnSpc>
            </a:pPr>
            <a:r>
              <a:rPr lang="en-GB" sz="2400">
                <a:latin typeface="Calibri" panose="020F0502020204030204" pitchFamily="34" charset="0"/>
                <a:cs typeface="Calibri" panose="020F0502020204030204" pitchFamily="34" charset="0"/>
              </a:rPr>
              <a:t>Determine </a:t>
            </a:r>
            <a:r>
              <a:rPr lang="en-GB" sz="2400">
                <a:solidFill>
                  <a:srgbClr val="FF0000"/>
                </a:solidFill>
                <a:latin typeface="Calibri" panose="020F0502020204030204" pitchFamily="34" charset="0"/>
                <a:cs typeface="Calibri" panose="020F0502020204030204" pitchFamily="34" charset="0"/>
              </a:rPr>
              <a:t>gaps in your knowledge </a:t>
            </a:r>
            <a:r>
              <a:rPr lang="en-GB" sz="2400">
                <a:latin typeface="Calibri" panose="020F0502020204030204" pitchFamily="34" charset="0"/>
                <a:cs typeface="Calibri" panose="020F0502020204030204" pitchFamily="34" charset="0"/>
              </a:rPr>
              <a:t>and try to fill these gaps.</a:t>
            </a:r>
          </a:p>
          <a:p>
            <a:pPr>
              <a:lnSpc>
                <a:spcPct val="90000"/>
              </a:lnSpc>
            </a:pPr>
            <a:r>
              <a:rPr lang="en-GB" sz="2400">
                <a:latin typeface="Calibri" panose="020F0502020204030204" pitchFamily="34" charset="0"/>
                <a:cs typeface="Calibri" panose="020F0502020204030204" pitchFamily="34" charset="0"/>
              </a:rPr>
              <a:t>Think about </a:t>
            </a:r>
            <a:r>
              <a:rPr lang="en-GB" sz="2400">
                <a:solidFill>
                  <a:srgbClr val="FF0000"/>
                </a:solidFill>
                <a:latin typeface="Calibri" panose="020F0502020204030204" pitchFamily="34" charset="0"/>
                <a:cs typeface="Calibri" panose="020F0502020204030204" pitchFamily="34" charset="0"/>
              </a:rPr>
              <a:t>who will use </a:t>
            </a:r>
            <a:r>
              <a:rPr lang="en-GB" sz="2400">
                <a:latin typeface="Calibri" panose="020F0502020204030204" pitchFamily="34" charset="0"/>
                <a:cs typeface="Calibri" panose="020F0502020204030204" pitchFamily="34" charset="0"/>
              </a:rPr>
              <a:t>this information</a:t>
            </a:r>
            <a:endParaRPr lang="en-GB" sz="2400"/>
          </a:p>
        </p:txBody>
      </p:sp>
      <p:pic>
        <p:nvPicPr>
          <p:cNvPr id="4" name="Picture 3">
            <a:extLst>
              <a:ext uri="{FF2B5EF4-FFF2-40B4-BE49-F238E27FC236}">
                <a16:creationId xmlns:a16="http://schemas.microsoft.com/office/drawing/2014/main" id="{9AA8210B-5D70-4947-A030-3947A2760811}"/>
              </a:ext>
            </a:extLst>
          </p:cNvPr>
          <p:cNvPicPr>
            <a:picLocks noChangeAspect="1"/>
          </p:cNvPicPr>
          <p:nvPr/>
        </p:nvPicPr>
        <p:blipFill rotWithShape="1">
          <a:blip r:embed="rId2"/>
          <a:srcRect l="11458" r="10790" b="2"/>
          <a:stretch/>
        </p:blipFill>
        <p:spPr>
          <a:xfrm>
            <a:off x="6228184" y="10"/>
            <a:ext cx="2915815" cy="6857990"/>
          </a:xfrm>
          <a:prstGeom prst="rect">
            <a:avLst/>
          </a:prstGeom>
        </p:spPr>
      </p:pic>
    </p:spTree>
    <p:extLst>
      <p:ext uri="{BB962C8B-B14F-4D97-AF65-F5344CB8AC3E}">
        <p14:creationId xmlns:p14="http://schemas.microsoft.com/office/powerpoint/2010/main" val="349426500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D83F-C7F5-40DB-96B4-548EA50CD694}"/>
              </a:ext>
            </a:extLst>
          </p:cNvPr>
          <p:cNvSpPr>
            <a:spLocks noGrp="1"/>
          </p:cNvSpPr>
          <p:nvPr>
            <p:ph type="title"/>
          </p:nvPr>
        </p:nvSpPr>
        <p:spPr>
          <a:xfrm>
            <a:off x="755576" y="116632"/>
            <a:ext cx="4443982" cy="506007"/>
          </a:xfrm>
        </p:spPr>
        <p:txBody>
          <a:bodyPr>
            <a:normAutofit fontScale="90000"/>
          </a:bodyPr>
          <a:lstStyle/>
          <a:p>
            <a:r>
              <a:rPr lang="en-GB" sz="2100"/>
              <a:t>Numeracy skills</a:t>
            </a:r>
          </a:p>
        </p:txBody>
      </p:sp>
      <p:sp>
        <p:nvSpPr>
          <p:cNvPr id="3" name="Content Placeholder 2">
            <a:extLst>
              <a:ext uri="{FF2B5EF4-FFF2-40B4-BE49-F238E27FC236}">
                <a16:creationId xmlns:a16="http://schemas.microsoft.com/office/drawing/2014/main" id="{A6347AF1-F3A4-4B6F-8A56-1CD378C6C1B8}"/>
              </a:ext>
            </a:extLst>
          </p:cNvPr>
          <p:cNvSpPr>
            <a:spLocks noGrp="1"/>
          </p:cNvSpPr>
          <p:nvPr>
            <p:ph idx="1"/>
          </p:nvPr>
        </p:nvSpPr>
        <p:spPr>
          <a:xfrm>
            <a:off x="0" y="836713"/>
            <a:ext cx="6156176" cy="6021288"/>
          </a:xfrm>
        </p:spPr>
        <p:txBody>
          <a:bodyPr>
            <a:normAutofit/>
          </a:bodyPr>
          <a:lstStyle/>
          <a:p>
            <a:pPr>
              <a:lnSpc>
                <a:spcPct val="90000"/>
              </a:lnSpc>
            </a:pPr>
            <a:r>
              <a:rPr lang="en-GB" sz="2000"/>
              <a:t>Basic mathematical skills to understand and analyse numerical information and to make the right conclusions and decisions.</a:t>
            </a:r>
          </a:p>
          <a:p>
            <a:pPr>
              <a:lnSpc>
                <a:spcPct val="90000"/>
              </a:lnSpc>
            </a:pPr>
            <a:r>
              <a:rPr lang="en-GB" sz="2000"/>
              <a:t> Knowledge of numbers and figures;</a:t>
            </a:r>
          </a:p>
          <a:p>
            <a:pPr>
              <a:lnSpc>
                <a:spcPct val="90000"/>
              </a:lnSpc>
            </a:pPr>
            <a:r>
              <a:rPr lang="en-GB" sz="2000"/>
              <a:t> Understanding relationships between numbers;</a:t>
            </a:r>
          </a:p>
          <a:p>
            <a:pPr>
              <a:lnSpc>
                <a:spcPct val="90000"/>
              </a:lnSpc>
            </a:pPr>
            <a:r>
              <a:rPr lang="en-GB" sz="2000"/>
              <a:t> Interpreting mathematical information;</a:t>
            </a:r>
          </a:p>
          <a:p>
            <a:pPr>
              <a:lnSpc>
                <a:spcPct val="90000"/>
              </a:lnSpc>
            </a:pPr>
            <a:r>
              <a:rPr lang="en-GB" sz="2000"/>
              <a:t> Ability to remember;</a:t>
            </a:r>
          </a:p>
          <a:p>
            <a:pPr>
              <a:lnSpc>
                <a:spcPct val="90000"/>
              </a:lnSpc>
            </a:pPr>
            <a:r>
              <a:rPr lang="en-GB" sz="2000"/>
              <a:t> Ability to organize information;</a:t>
            </a:r>
          </a:p>
          <a:p>
            <a:pPr>
              <a:lnSpc>
                <a:spcPct val="90000"/>
              </a:lnSpc>
            </a:pPr>
            <a:r>
              <a:rPr lang="en-GB" sz="2000"/>
              <a:t> Argumentation and logical thinking;</a:t>
            </a:r>
          </a:p>
          <a:p>
            <a:pPr>
              <a:lnSpc>
                <a:spcPct val="90000"/>
              </a:lnSpc>
            </a:pPr>
            <a:r>
              <a:rPr lang="en-GB" sz="2000"/>
              <a:t> Calculation skills;</a:t>
            </a:r>
          </a:p>
          <a:p>
            <a:pPr>
              <a:lnSpc>
                <a:spcPct val="90000"/>
              </a:lnSpc>
            </a:pPr>
            <a:r>
              <a:rPr lang="en-GB" sz="2000"/>
              <a:t> Understanding trends (for example with the help of data visualization software,)</a:t>
            </a:r>
          </a:p>
          <a:p>
            <a:pPr>
              <a:lnSpc>
                <a:spcPct val="90000"/>
              </a:lnSpc>
            </a:pPr>
            <a:r>
              <a:rPr lang="en-GB" sz="2000"/>
              <a:t> Scheduling or budgeting </a:t>
            </a:r>
          </a:p>
          <a:p>
            <a:pPr>
              <a:lnSpc>
                <a:spcPct val="90000"/>
              </a:lnSpc>
            </a:pPr>
            <a:r>
              <a:rPr lang="en-GB" sz="2000"/>
              <a:t> Working with graphical information and different graphical software.</a:t>
            </a:r>
          </a:p>
          <a:p>
            <a:pPr>
              <a:lnSpc>
                <a:spcPct val="90000"/>
              </a:lnSpc>
            </a:pPr>
            <a:endParaRPr lang="en-GB" sz="700"/>
          </a:p>
        </p:txBody>
      </p:sp>
      <p:pic>
        <p:nvPicPr>
          <p:cNvPr id="4" name="Picture 3">
            <a:extLst>
              <a:ext uri="{FF2B5EF4-FFF2-40B4-BE49-F238E27FC236}">
                <a16:creationId xmlns:a16="http://schemas.microsoft.com/office/drawing/2014/main" id="{2A63FE30-F3C9-47AB-A96A-EA9F7762A018}"/>
              </a:ext>
            </a:extLst>
          </p:cNvPr>
          <p:cNvPicPr>
            <a:picLocks noChangeAspect="1"/>
          </p:cNvPicPr>
          <p:nvPr/>
        </p:nvPicPr>
        <p:blipFill rotWithShape="1">
          <a:blip r:embed="rId3"/>
          <a:srcRect l="11132" r="11116" b="2"/>
          <a:stretch/>
        </p:blipFill>
        <p:spPr>
          <a:xfrm>
            <a:off x="6300192" y="10"/>
            <a:ext cx="2843807" cy="6857990"/>
          </a:xfrm>
          <a:prstGeom prst="rect">
            <a:avLst/>
          </a:prstGeom>
        </p:spPr>
      </p:pic>
    </p:spTree>
    <p:extLst>
      <p:ext uri="{BB962C8B-B14F-4D97-AF65-F5344CB8AC3E}">
        <p14:creationId xmlns:p14="http://schemas.microsoft.com/office/powerpoint/2010/main" val="313312168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6466A-FAC6-4533-B790-542BF1750FFA}"/>
              </a:ext>
            </a:extLst>
          </p:cNvPr>
          <p:cNvSpPr>
            <a:spLocks noGrp="1"/>
          </p:cNvSpPr>
          <p:nvPr>
            <p:ph type="title"/>
          </p:nvPr>
        </p:nvSpPr>
        <p:spPr>
          <a:xfrm>
            <a:off x="621818" y="116633"/>
            <a:ext cx="4443982" cy="720080"/>
          </a:xfrm>
        </p:spPr>
        <p:txBody>
          <a:bodyPr>
            <a:normAutofit/>
          </a:bodyPr>
          <a:lstStyle/>
          <a:p>
            <a:r>
              <a:rPr lang="en-GB" sz="2100"/>
              <a:t>Strategic thinking </a:t>
            </a:r>
          </a:p>
        </p:txBody>
      </p:sp>
      <p:sp>
        <p:nvSpPr>
          <p:cNvPr id="3" name="Content Placeholder 2">
            <a:extLst>
              <a:ext uri="{FF2B5EF4-FFF2-40B4-BE49-F238E27FC236}">
                <a16:creationId xmlns:a16="http://schemas.microsoft.com/office/drawing/2014/main" id="{44C87325-FA4A-4A55-85F1-F98A842FE94B}"/>
              </a:ext>
            </a:extLst>
          </p:cNvPr>
          <p:cNvSpPr>
            <a:spLocks noGrp="1"/>
          </p:cNvSpPr>
          <p:nvPr>
            <p:ph idx="1"/>
          </p:nvPr>
        </p:nvSpPr>
        <p:spPr>
          <a:xfrm>
            <a:off x="107504" y="980728"/>
            <a:ext cx="6048672" cy="4915216"/>
          </a:xfrm>
        </p:spPr>
        <p:txBody>
          <a:bodyPr>
            <a:normAutofit/>
          </a:bodyPr>
          <a:lstStyle/>
          <a:p>
            <a:pPr>
              <a:lnSpc>
                <a:spcPct val="90000"/>
              </a:lnSpc>
            </a:pPr>
            <a:r>
              <a:rPr lang="en-GB" sz="1500"/>
              <a:t> </a:t>
            </a:r>
            <a:r>
              <a:rPr lang="en-GB" sz="2400"/>
              <a:t>Ability to know what you want to achieve and how to achieve it. </a:t>
            </a:r>
          </a:p>
          <a:p>
            <a:pPr>
              <a:lnSpc>
                <a:spcPct val="90000"/>
              </a:lnSpc>
            </a:pPr>
            <a:r>
              <a:rPr lang="en-GB" sz="2400"/>
              <a:t> Understand and analyse your current position and resources.</a:t>
            </a:r>
          </a:p>
          <a:p>
            <a:pPr>
              <a:lnSpc>
                <a:spcPct val="90000"/>
              </a:lnSpc>
            </a:pPr>
            <a:r>
              <a:rPr lang="en-GB" sz="2400"/>
              <a:t> Prioritization.</a:t>
            </a:r>
          </a:p>
          <a:p>
            <a:pPr>
              <a:lnSpc>
                <a:spcPct val="90000"/>
              </a:lnSpc>
            </a:pPr>
            <a:r>
              <a:rPr lang="en-GB" sz="2400"/>
              <a:t> Develop a strategic action plan.</a:t>
            </a:r>
          </a:p>
          <a:p>
            <a:pPr>
              <a:lnSpc>
                <a:spcPct val="90000"/>
              </a:lnSpc>
            </a:pPr>
            <a:r>
              <a:rPr lang="en-GB" sz="2400"/>
              <a:t> Being flexible.</a:t>
            </a:r>
          </a:p>
          <a:p>
            <a:pPr>
              <a:lnSpc>
                <a:spcPct val="90000"/>
              </a:lnSpc>
            </a:pPr>
            <a:r>
              <a:rPr lang="en-GB" sz="2400"/>
              <a:t> The ability to learn.</a:t>
            </a:r>
          </a:p>
          <a:p>
            <a:pPr>
              <a:lnSpc>
                <a:spcPct val="90000"/>
              </a:lnSpc>
            </a:pPr>
            <a:r>
              <a:rPr lang="en-GB" sz="2400"/>
              <a:t> Understand underlying processes with the help of business process management software.</a:t>
            </a:r>
          </a:p>
          <a:p>
            <a:pPr>
              <a:lnSpc>
                <a:spcPct val="90000"/>
              </a:lnSpc>
            </a:pPr>
            <a:endParaRPr lang="en-GB" sz="1500"/>
          </a:p>
        </p:txBody>
      </p:sp>
      <p:pic>
        <p:nvPicPr>
          <p:cNvPr id="4" name="Picture 3">
            <a:extLst>
              <a:ext uri="{FF2B5EF4-FFF2-40B4-BE49-F238E27FC236}">
                <a16:creationId xmlns:a16="http://schemas.microsoft.com/office/drawing/2014/main" id="{B06CA3A6-86D4-404E-B65F-F77AFFEE6F84}"/>
              </a:ext>
            </a:extLst>
          </p:cNvPr>
          <p:cNvPicPr>
            <a:picLocks noChangeAspect="1"/>
          </p:cNvPicPr>
          <p:nvPr/>
        </p:nvPicPr>
        <p:blipFill rotWithShape="1">
          <a:blip r:embed="rId2"/>
          <a:srcRect l="11207" r="11042" b="2"/>
          <a:stretch/>
        </p:blipFill>
        <p:spPr>
          <a:xfrm>
            <a:off x="6300192" y="10"/>
            <a:ext cx="2843807" cy="6857990"/>
          </a:xfrm>
          <a:prstGeom prst="rect">
            <a:avLst/>
          </a:prstGeom>
        </p:spPr>
      </p:pic>
    </p:spTree>
    <p:extLst>
      <p:ext uri="{BB962C8B-B14F-4D97-AF65-F5344CB8AC3E}">
        <p14:creationId xmlns:p14="http://schemas.microsoft.com/office/powerpoint/2010/main" val="31105070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224275-7FBF-440B-9295-1636B5C3DC66}"/>
              </a:ext>
            </a:extLst>
          </p:cNvPr>
          <p:cNvSpPr>
            <a:spLocks noGrp="1"/>
          </p:cNvSpPr>
          <p:nvPr>
            <p:ph type="title"/>
          </p:nvPr>
        </p:nvSpPr>
        <p:spPr>
          <a:xfrm>
            <a:off x="603504" y="119442"/>
            <a:ext cx="4443982" cy="866048"/>
          </a:xfrm>
        </p:spPr>
        <p:txBody>
          <a:bodyPr>
            <a:normAutofit/>
          </a:bodyPr>
          <a:lstStyle/>
          <a:p>
            <a:r>
              <a:rPr lang="en-GB" sz="2100"/>
              <a:t>Attention to Detail</a:t>
            </a:r>
          </a:p>
        </p:txBody>
      </p:sp>
      <p:sp>
        <p:nvSpPr>
          <p:cNvPr id="3" name="Content Placeholder 2">
            <a:extLst>
              <a:ext uri="{FF2B5EF4-FFF2-40B4-BE49-F238E27FC236}">
                <a16:creationId xmlns:a16="http://schemas.microsoft.com/office/drawing/2014/main" id="{5F92F488-2EE3-4356-80C0-1A7897CB9273}"/>
              </a:ext>
            </a:extLst>
          </p:cNvPr>
          <p:cNvSpPr>
            <a:spLocks noGrp="1"/>
          </p:cNvSpPr>
          <p:nvPr>
            <p:ph idx="1"/>
          </p:nvPr>
        </p:nvSpPr>
        <p:spPr>
          <a:xfrm>
            <a:off x="179512" y="1124744"/>
            <a:ext cx="5472608" cy="5733255"/>
          </a:xfrm>
        </p:spPr>
        <p:txBody>
          <a:bodyPr>
            <a:normAutofit/>
          </a:bodyPr>
          <a:lstStyle/>
          <a:p>
            <a:endParaRPr lang="en-GB" sz="2000"/>
          </a:p>
          <a:p>
            <a:r>
              <a:rPr lang="en-GB" sz="2400"/>
              <a:t>To pay attention means to focus on an action or thing. </a:t>
            </a:r>
          </a:p>
          <a:p>
            <a:r>
              <a:rPr lang="en-GB" sz="2400"/>
              <a:t>Attention to detail definition includes the ability to concentrate on a task.</a:t>
            </a:r>
          </a:p>
          <a:p>
            <a:r>
              <a:rPr lang="en-GB" sz="2400"/>
              <a:t>Detail-oriented strengths give you the ability to see hidden details and connections when you analyse situations, </a:t>
            </a:r>
          </a:p>
          <a:p>
            <a:r>
              <a:rPr lang="en-GB" sz="2400"/>
              <a:t>To be more effective and to minimize the risk of errors</a:t>
            </a:r>
          </a:p>
          <a:p>
            <a:endParaRPr lang="en-GB" sz="2000"/>
          </a:p>
          <a:p>
            <a:endParaRPr lang="en-GB"/>
          </a:p>
        </p:txBody>
      </p:sp>
      <p:pic>
        <p:nvPicPr>
          <p:cNvPr id="4" name="Picture 3">
            <a:extLst>
              <a:ext uri="{FF2B5EF4-FFF2-40B4-BE49-F238E27FC236}">
                <a16:creationId xmlns:a16="http://schemas.microsoft.com/office/drawing/2014/main" id="{161B87CF-7B56-40B8-9F18-0E07BC657819}"/>
              </a:ext>
            </a:extLst>
          </p:cNvPr>
          <p:cNvPicPr>
            <a:picLocks noChangeAspect="1"/>
          </p:cNvPicPr>
          <p:nvPr/>
        </p:nvPicPr>
        <p:blipFill rotWithShape="1">
          <a:blip r:embed="rId2"/>
          <a:srcRect l="11195" r="11053" b="2"/>
          <a:stretch/>
        </p:blipFill>
        <p:spPr>
          <a:xfrm>
            <a:off x="5796136" y="10"/>
            <a:ext cx="3347863" cy="6857990"/>
          </a:xfrm>
          <a:prstGeom prst="rect">
            <a:avLst/>
          </a:prstGeom>
        </p:spPr>
      </p:pic>
    </p:spTree>
    <p:extLst>
      <p:ext uri="{BB962C8B-B14F-4D97-AF65-F5344CB8AC3E}">
        <p14:creationId xmlns:p14="http://schemas.microsoft.com/office/powerpoint/2010/main" val="294323219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32440D-806E-4AD7-97C8-0A33887BDA15}"/>
              </a:ext>
            </a:extLst>
          </p:cNvPr>
          <p:cNvSpPr>
            <a:spLocks noGrp="1"/>
          </p:cNvSpPr>
          <p:nvPr>
            <p:ph type="title"/>
          </p:nvPr>
        </p:nvSpPr>
        <p:spPr>
          <a:xfrm>
            <a:off x="594019" y="188640"/>
            <a:ext cx="4443982" cy="1174991"/>
          </a:xfrm>
        </p:spPr>
        <p:txBody>
          <a:bodyPr>
            <a:normAutofit/>
          </a:bodyPr>
          <a:lstStyle/>
          <a:p>
            <a:r>
              <a:rPr lang="en-GB" sz="2100"/>
              <a:t>Technical Skills</a:t>
            </a:r>
          </a:p>
        </p:txBody>
      </p:sp>
      <p:sp>
        <p:nvSpPr>
          <p:cNvPr id="3" name="Content Placeholder 2">
            <a:extLst>
              <a:ext uri="{FF2B5EF4-FFF2-40B4-BE49-F238E27FC236}">
                <a16:creationId xmlns:a16="http://schemas.microsoft.com/office/drawing/2014/main" id="{8786E235-D317-4A61-A345-2F4069F5A64C}"/>
              </a:ext>
            </a:extLst>
          </p:cNvPr>
          <p:cNvSpPr>
            <a:spLocks noGrp="1"/>
          </p:cNvSpPr>
          <p:nvPr>
            <p:ph idx="1"/>
          </p:nvPr>
        </p:nvSpPr>
        <p:spPr>
          <a:xfrm>
            <a:off x="594019" y="1801374"/>
            <a:ext cx="4443982" cy="3255252"/>
          </a:xfrm>
        </p:spPr>
        <p:txBody>
          <a:bodyPr>
            <a:normAutofit/>
          </a:bodyPr>
          <a:lstStyle/>
          <a:p>
            <a:r>
              <a:rPr lang="en-GB" sz="2400"/>
              <a:t>In our information and high technology era, good technical skills and knowledge are a must for all level of management and job positions</a:t>
            </a:r>
          </a:p>
          <a:p>
            <a:endParaRPr lang="en-GB"/>
          </a:p>
        </p:txBody>
      </p:sp>
      <p:pic>
        <p:nvPicPr>
          <p:cNvPr id="4" name="Picture 3">
            <a:extLst>
              <a:ext uri="{FF2B5EF4-FFF2-40B4-BE49-F238E27FC236}">
                <a16:creationId xmlns:a16="http://schemas.microsoft.com/office/drawing/2014/main" id="{3F44D9E9-903E-44BB-B912-01AA989EDDCF}"/>
              </a:ext>
            </a:extLst>
          </p:cNvPr>
          <p:cNvPicPr>
            <a:picLocks noChangeAspect="1"/>
          </p:cNvPicPr>
          <p:nvPr/>
        </p:nvPicPr>
        <p:blipFill rotWithShape="1">
          <a:blip r:embed="rId2"/>
          <a:srcRect l="11089" r="11159" b="2"/>
          <a:stretch/>
        </p:blipFill>
        <p:spPr>
          <a:xfrm>
            <a:off x="5868144" y="10"/>
            <a:ext cx="3275855" cy="6857990"/>
          </a:xfrm>
          <a:prstGeom prst="rect">
            <a:avLst/>
          </a:prstGeom>
        </p:spPr>
      </p:pic>
    </p:spTree>
    <p:extLst>
      <p:ext uri="{BB962C8B-B14F-4D97-AF65-F5344CB8AC3E}">
        <p14:creationId xmlns:p14="http://schemas.microsoft.com/office/powerpoint/2010/main" val="7822981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87622" y="82601"/>
            <a:ext cx="6939520" cy="1645920"/>
          </a:xfrm>
        </p:spPr>
        <p:txBody>
          <a:bodyPr/>
          <a:lstStyle/>
          <a:p>
            <a:r>
              <a:rPr lang="en-GB"/>
              <a:t>How to improve my analytical skills?</a:t>
            </a:r>
          </a:p>
        </p:txBody>
      </p:sp>
      <p:sp>
        <p:nvSpPr>
          <p:cNvPr id="5" name="Subtitle 4"/>
          <p:cNvSpPr>
            <a:spLocks noGrp="1"/>
          </p:cNvSpPr>
          <p:nvPr>
            <p:ph type="subTitle" idx="1"/>
          </p:nvPr>
        </p:nvSpPr>
        <p:spPr>
          <a:xfrm>
            <a:off x="1187622" y="2135699"/>
            <a:ext cx="6939519" cy="3271548"/>
          </a:xfrm>
        </p:spPr>
        <p:txBody>
          <a:bodyPr>
            <a:normAutofit fontScale="92500" lnSpcReduction="20000"/>
          </a:bodyPr>
          <a:lstStyle/>
          <a:p>
            <a:r>
              <a:rPr lang="en-GB" sz="2400" b="1"/>
              <a:t>Learn to be more observant - see hidden details and connections</a:t>
            </a:r>
          </a:p>
          <a:p>
            <a:r>
              <a:rPr lang="en-GB" sz="2400" b="1"/>
              <a:t>Practice describing a process step-by-step - explain to others</a:t>
            </a:r>
          </a:p>
          <a:p>
            <a:r>
              <a:rPr lang="en-GB" sz="2400" b="1"/>
              <a:t>Try to find a relation between two completely different objects </a:t>
            </a:r>
          </a:p>
          <a:p>
            <a:r>
              <a:rPr lang="en-GB" sz="2400" b="1"/>
              <a:t>Play analytical games – chess, puzzles</a:t>
            </a:r>
          </a:p>
          <a:p>
            <a:r>
              <a:rPr lang="en-GB" sz="2400" b="1"/>
              <a:t>Learn brain and memory training from courses, books, and other sources</a:t>
            </a:r>
          </a:p>
        </p:txBody>
      </p:sp>
      <p:pic>
        <p:nvPicPr>
          <p:cNvPr id="6" name="Picture 5"/>
          <p:cNvPicPr>
            <a:picLocks noChangeAspect="1"/>
          </p:cNvPicPr>
          <p:nvPr/>
        </p:nvPicPr>
        <p:blipFill>
          <a:blip r:embed="rId3"/>
          <a:stretch>
            <a:fillRect/>
          </a:stretch>
        </p:blipFill>
        <p:spPr>
          <a:xfrm>
            <a:off x="3635896" y="5407247"/>
            <a:ext cx="2317750" cy="1368152"/>
          </a:xfrm>
          <a:prstGeom prst="rect">
            <a:avLst/>
          </a:prstGeom>
        </p:spPr>
      </p:pic>
    </p:spTree>
    <p:extLst>
      <p:ext uri="{BB962C8B-B14F-4D97-AF65-F5344CB8AC3E}">
        <p14:creationId xmlns:p14="http://schemas.microsoft.com/office/powerpoint/2010/main" val="25117753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4410" y="260648"/>
            <a:ext cx="5937755" cy="792088"/>
          </a:xfrm>
        </p:spPr>
        <p:txBody>
          <a:bodyPr/>
          <a:lstStyle/>
          <a:p>
            <a:r>
              <a:rPr lang="en-GB"/>
              <a:t>Resourcefulness</a:t>
            </a:r>
          </a:p>
        </p:txBody>
      </p:sp>
      <p:sp>
        <p:nvSpPr>
          <p:cNvPr id="3" name="Content Placeholder 2"/>
          <p:cNvSpPr>
            <a:spLocks noGrp="1"/>
          </p:cNvSpPr>
          <p:nvPr>
            <p:ph idx="1"/>
          </p:nvPr>
        </p:nvSpPr>
        <p:spPr>
          <a:xfrm>
            <a:off x="1187624" y="1196752"/>
            <a:ext cx="6984775" cy="3787850"/>
          </a:xfrm>
        </p:spPr>
        <p:txBody>
          <a:bodyPr>
            <a:normAutofit lnSpcReduction="10000"/>
          </a:bodyPr>
          <a:lstStyle/>
          <a:p>
            <a:r>
              <a:rPr lang="en-GB" sz="2400"/>
              <a:t>The ability to find quick and clever ways to overcome difficulties</a:t>
            </a:r>
          </a:p>
          <a:p>
            <a:r>
              <a:rPr lang="en-GB" sz="2400"/>
              <a:t>Resourcefulness is about optimising what you have to work with</a:t>
            </a:r>
          </a:p>
          <a:p>
            <a:r>
              <a:rPr lang="en-GB" sz="2400"/>
              <a:t>It is not simply a matter of doing more with less </a:t>
            </a:r>
          </a:p>
          <a:p>
            <a:r>
              <a:rPr lang="en-GB" sz="2400"/>
              <a:t>Resourcefulness mind-set drives to find a way. </a:t>
            </a:r>
          </a:p>
          <a:p>
            <a:r>
              <a:rPr lang="en-GB" sz="2400"/>
              <a:t>An attitude of resourcefulness inspires out-of-the-box thinking, new ideas, and the ability to visualise all the possible ways to achieve what you goal</a:t>
            </a:r>
          </a:p>
        </p:txBody>
      </p:sp>
      <p:pic>
        <p:nvPicPr>
          <p:cNvPr id="4" name="Picture 3"/>
          <p:cNvPicPr>
            <a:picLocks noChangeAspect="1"/>
          </p:cNvPicPr>
          <p:nvPr/>
        </p:nvPicPr>
        <p:blipFill>
          <a:blip r:embed="rId3"/>
          <a:stretch>
            <a:fillRect/>
          </a:stretch>
        </p:blipFill>
        <p:spPr>
          <a:xfrm>
            <a:off x="3111775" y="5020550"/>
            <a:ext cx="2920450" cy="1837450"/>
          </a:xfrm>
          <a:prstGeom prst="rect">
            <a:avLst/>
          </a:prstGeom>
        </p:spPr>
      </p:pic>
    </p:spTree>
    <p:extLst>
      <p:ext uri="{BB962C8B-B14F-4D97-AF65-F5344CB8AC3E}">
        <p14:creationId xmlns:p14="http://schemas.microsoft.com/office/powerpoint/2010/main" val="1961887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59632" y="332656"/>
            <a:ext cx="6940296" cy="1645920"/>
          </a:xfrm>
        </p:spPr>
        <p:txBody>
          <a:bodyPr/>
          <a:lstStyle/>
          <a:p>
            <a:r>
              <a:rPr lang="en-GB"/>
              <a:t>Communication skills?</a:t>
            </a:r>
          </a:p>
        </p:txBody>
      </p:sp>
      <p:pic>
        <p:nvPicPr>
          <p:cNvPr id="6" name="Picture 5"/>
          <p:cNvPicPr>
            <a:picLocks noChangeAspect="1"/>
          </p:cNvPicPr>
          <p:nvPr/>
        </p:nvPicPr>
        <p:blipFill>
          <a:blip r:embed="rId3"/>
          <a:stretch>
            <a:fillRect/>
          </a:stretch>
        </p:blipFill>
        <p:spPr>
          <a:xfrm>
            <a:off x="2339752" y="2708919"/>
            <a:ext cx="4536504" cy="2548939"/>
          </a:xfrm>
          <a:prstGeom prst="rect">
            <a:avLst/>
          </a:prstGeom>
        </p:spPr>
      </p:pic>
    </p:spTree>
    <p:extLst>
      <p:ext uri="{BB962C8B-B14F-4D97-AF65-F5344CB8AC3E}">
        <p14:creationId xmlns:p14="http://schemas.microsoft.com/office/powerpoint/2010/main" val="338499448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23528" y="664338"/>
            <a:ext cx="8420011" cy="5621976"/>
          </a:xfrm>
          <a:prstGeom prst="rect">
            <a:avLst/>
          </a:prstGeom>
        </p:spPr>
      </p:pic>
      <p:sp>
        <p:nvSpPr>
          <p:cNvPr id="5" name="Rectangle 4"/>
          <p:cNvSpPr/>
          <p:nvPr/>
        </p:nvSpPr>
        <p:spPr>
          <a:xfrm>
            <a:off x="827584" y="6453336"/>
            <a:ext cx="7056784" cy="369332"/>
          </a:xfrm>
          <a:prstGeom prst="rect">
            <a:avLst/>
          </a:prstGeom>
        </p:spPr>
        <p:txBody>
          <a:bodyPr wrap="square">
            <a:spAutoFit/>
          </a:bodyPr>
          <a:lstStyle/>
          <a:p>
            <a:pPr algn="ctr"/>
            <a:r>
              <a:rPr lang="en-GB"/>
              <a:t>https://www.kent.ac.uk/careers/sk/communicating.htm</a:t>
            </a:r>
          </a:p>
        </p:txBody>
      </p:sp>
    </p:spTree>
    <p:extLst>
      <p:ext uri="{BB962C8B-B14F-4D97-AF65-F5344CB8AC3E}">
        <p14:creationId xmlns:p14="http://schemas.microsoft.com/office/powerpoint/2010/main" val="123983142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4CAEC-2F7A-4E88-8414-6B5886B6B333}"/>
              </a:ext>
            </a:extLst>
          </p:cNvPr>
          <p:cNvSpPr>
            <a:spLocks noGrp="1"/>
          </p:cNvSpPr>
          <p:nvPr>
            <p:ph type="title"/>
          </p:nvPr>
        </p:nvSpPr>
        <p:spPr>
          <a:xfrm>
            <a:off x="1619672" y="188640"/>
            <a:ext cx="5937755" cy="1188720"/>
          </a:xfrm>
        </p:spPr>
        <p:txBody>
          <a:bodyPr/>
          <a:lstStyle/>
          <a:p>
            <a:r>
              <a:rPr lang="en-GB"/>
              <a:t>Key Questions</a:t>
            </a:r>
          </a:p>
        </p:txBody>
      </p:sp>
      <p:sp>
        <p:nvSpPr>
          <p:cNvPr id="4" name="Content Placeholder 3">
            <a:extLst>
              <a:ext uri="{FF2B5EF4-FFF2-40B4-BE49-F238E27FC236}">
                <a16:creationId xmlns:a16="http://schemas.microsoft.com/office/drawing/2014/main" id="{2190C32D-D2C8-49F5-AD42-7DE507C1AE43}"/>
              </a:ext>
            </a:extLst>
          </p:cNvPr>
          <p:cNvSpPr>
            <a:spLocks noGrp="1"/>
          </p:cNvSpPr>
          <p:nvPr>
            <p:ph idx="1"/>
          </p:nvPr>
        </p:nvSpPr>
        <p:spPr>
          <a:xfrm>
            <a:off x="395536" y="1628800"/>
            <a:ext cx="8568952" cy="4824536"/>
          </a:xfrm>
        </p:spPr>
        <p:txBody>
          <a:bodyPr>
            <a:normAutofit/>
          </a:bodyPr>
          <a:lstStyle/>
          <a:p>
            <a:r>
              <a:rPr lang="en-US" sz="3200"/>
              <a:t>How good do </a:t>
            </a:r>
            <a:r>
              <a:rPr lang="en-US" sz="3200" u="sng"/>
              <a:t>you</a:t>
            </a:r>
            <a:r>
              <a:rPr lang="en-US" sz="3200"/>
              <a:t> think you are at these skills ?</a:t>
            </a:r>
          </a:p>
          <a:p>
            <a:r>
              <a:rPr lang="en-US" sz="3200"/>
              <a:t>What </a:t>
            </a:r>
            <a:r>
              <a:rPr lang="en-US" sz="3200" u="sng"/>
              <a:t>evidence</a:t>
            </a:r>
            <a:r>
              <a:rPr lang="en-US" sz="3200"/>
              <a:t> do you have?</a:t>
            </a:r>
          </a:p>
          <a:p>
            <a:r>
              <a:rPr lang="en-US" sz="3200"/>
              <a:t>Which skills are a priority for </a:t>
            </a:r>
            <a:r>
              <a:rPr lang="en-US" sz="3200" u="sng"/>
              <a:t>your</a:t>
            </a:r>
            <a:r>
              <a:rPr lang="en-US" sz="3200"/>
              <a:t> development? Why?</a:t>
            </a:r>
          </a:p>
          <a:p>
            <a:r>
              <a:rPr lang="en-US" sz="3200"/>
              <a:t>Are there any other skills </a:t>
            </a:r>
            <a:r>
              <a:rPr lang="en-US" sz="3200" u="sng"/>
              <a:t>you</a:t>
            </a:r>
            <a:r>
              <a:rPr lang="en-US" sz="3200"/>
              <a:t> need to develop?</a:t>
            </a:r>
          </a:p>
          <a:p>
            <a:r>
              <a:rPr lang="en-GB" sz="3200"/>
              <a:t>How you are going to do this? </a:t>
            </a:r>
            <a:endParaRPr lang="en-US" sz="3200"/>
          </a:p>
        </p:txBody>
      </p:sp>
    </p:spTree>
    <p:extLst>
      <p:ext uri="{BB962C8B-B14F-4D97-AF65-F5344CB8AC3E}">
        <p14:creationId xmlns:p14="http://schemas.microsoft.com/office/powerpoint/2010/main" val="161443298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AB1C7-3ACC-4D96-8E7D-C3B08AF2E4BE}"/>
              </a:ext>
            </a:extLst>
          </p:cNvPr>
          <p:cNvSpPr>
            <a:spLocks noGrp="1"/>
          </p:cNvSpPr>
          <p:nvPr>
            <p:ph type="title"/>
          </p:nvPr>
        </p:nvSpPr>
        <p:spPr>
          <a:xfrm>
            <a:off x="1603122" y="116632"/>
            <a:ext cx="5937755" cy="1188720"/>
          </a:xfrm>
        </p:spPr>
        <p:txBody>
          <a:bodyPr/>
          <a:lstStyle/>
          <a:p>
            <a:r>
              <a:rPr lang="en-GB"/>
              <a:t>Barriers to learning &amp; learning to overcome them</a:t>
            </a:r>
          </a:p>
        </p:txBody>
      </p:sp>
      <p:sp>
        <p:nvSpPr>
          <p:cNvPr id="3" name="Content Placeholder 2">
            <a:extLst>
              <a:ext uri="{FF2B5EF4-FFF2-40B4-BE49-F238E27FC236}">
                <a16:creationId xmlns:a16="http://schemas.microsoft.com/office/drawing/2014/main" id="{43604C28-B602-41D4-B3D2-DE24536A3C0B}"/>
              </a:ext>
            </a:extLst>
          </p:cNvPr>
          <p:cNvSpPr>
            <a:spLocks noGrp="1"/>
          </p:cNvSpPr>
          <p:nvPr>
            <p:ph idx="1"/>
          </p:nvPr>
        </p:nvSpPr>
        <p:spPr>
          <a:xfrm>
            <a:off x="539552" y="1484784"/>
            <a:ext cx="7992888" cy="5112567"/>
          </a:xfrm>
        </p:spPr>
        <p:txBody>
          <a:bodyPr>
            <a:normAutofit/>
          </a:bodyPr>
          <a:lstStyle/>
          <a:p>
            <a:r>
              <a:rPr lang="en-GB" sz="2800"/>
              <a:t>Everyone has barriers to learning – some of these are obvious, some are less so.</a:t>
            </a:r>
          </a:p>
          <a:p>
            <a:r>
              <a:rPr lang="en-GB" sz="2800" b="1" i="1">
                <a:solidFill>
                  <a:schemeClr val="tx1"/>
                </a:solidFill>
              </a:rPr>
              <a:t>Barriers may be external </a:t>
            </a:r>
            <a:r>
              <a:rPr lang="en-GB" sz="2800">
                <a:solidFill>
                  <a:schemeClr val="tx1"/>
                </a:solidFill>
              </a:rPr>
              <a:t>– family, logistics (no car, travel is difficult), dependency on others, money, work, friends, private life, terminology, etc.</a:t>
            </a:r>
          </a:p>
          <a:p>
            <a:r>
              <a:rPr lang="en-GB" sz="2800" b="1" i="1">
                <a:solidFill>
                  <a:schemeClr val="tx1"/>
                </a:solidFill>
              </a:rPr>
              <a:t>Barriers may be internal </a:t>
            </a:r>
            <a:r>
              <a:rPr lang="en-GB" sz="2800">
                <a:solidFill>
                  <a:schemeClr val="tx1"/>
                </a:solidFill>
              </a:rPr>
              <a:t>– skill levels, levels of knowledge, perceived abilities, behavioural, attitudinal, psychological, etc.</a:t>
            </a:r>
          </a:p>
        </p:txBody>
      </p:sp>
    </p:spTree>
    <p:extLst>
      <p:ext uri="{BB962C8B-B14F-4D97-AF65-F5344CB8AC3E}">
        <p14:creationId xmlns:p14="http://schemas.microsoft.com/office/powerpoint/2010/main" val="412649150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931D9-A0A0-4AFC-A1C4-248F9ABEB48A}"/>
              </a:ext>
            </a:extLst>
          </p:cNvPr>
          <p:cNvSpPr>
            <a:spLocks noGrp="1"/>
          </p:cNvSpPr>
          <p:nvPr>
            <p:ph type="title"/>
          </p:nvPr>
        </p:nvSpPr>
        <p:spPr>
          <a:xfrm>
            <a:off x="1603122" y="101972"/>
            <a:ext cx="5937755" cy="1188720"/>
          </a:xfrm>
        </p:spPr>
        <p:txBody>
          <a:bodyPr/>
          <a:lstStyle/>
          <a:p>
            <a:r>
              <a:rPr lang="en-GB">
                <a:ea typeface="ＭＳ Ｐゴシック" pitchFamily="34" charset="-128"/>
                <a:cs typeface="Arial" pitchFamily="34" charset="0"/>
              </a:rPr>
              <a:t>Employability – A Definition</a:t>
            </a:r>
            <a:endParaRPr lang="en-GB"/>
          </a:p>
        </p:txBody>
      </p:sp>
      <p:sp>
        <p:nvSpPr>
          <p:cNvPr id="5" name="Content Placeholder 2">
            <a:extLst>
              <a:ext uri="{FF2B5EF4-FFF2-40B4-BE49-F238E27FC236}">
                <a16:creationId xmlns:a16="http://schemas.microsoft.com/office/drawing/2014/main" id="{8E036DB3-970D-4394-A2E5-2F02C0C6C14B}"/>
              </a:ext>
            </a:extLst>
          </p:cNvPr>
          <p:cNvSpPr>
            <a:spLocks noGrp="1"/>
          </p:cNvSpPr>
          <p:nvPr>
            <p:ph idx="1"/>
          </p:nvPr>
        </p:nvSpPr>
        <p:spPr>
          <a:xfrm>
            <a:off x="899592" y="1772817"/>
            <a:ext cx="7416823" cy="3967212"/>
          </a:xfrm>
        </p:spPr>
        <p:txBody>
          <a:bodyPr>
            <a:normAutofit fontScale="92500" lnSpcReduction="10000"/>
          </a:bodyPr>
          <a:lstStyle/>
          <a:p>
            <a:pPr marL="0" indent="0">
              <a:buFont typeface="Arial" pitchFamily="34" charset="0"/>
              <a:buNone/>
            </a:pPr>
            <a:r>
              <a:rPr lang="en-GB" sz="2800">
                <a:ea typeface="ＭＳ Ｐゴシック" pitchFamily="34" charset="-128"/>
                <a:cs typeface="Arial" pitchFamily="34" charset="0"/>
              </a:rPr>
              <a:t>A widely accepted definition of employability is:</a:t>
            </a:r>
          </a:p>
          <a:p>
            <a:pPr marL="0" indent="0">
              <a:buFont typeface="Arial" pitchFamily="34" charset="0"/>
              <a:buNone/>
            </a:pPr>
            <a:endParaRPr lang="en-GB" sz="1400" i="1">
              <a:ea typeface="ＭＳ Ｐゴシック" pitchFamily="34" charset="-128"/>
              <a:cs typeface="Arial" panose="020B0604020202020204" pitchFamily="34" charset="0"/>
            </a:endParaRPr>
          </a:p>
          <a:p>
            <a:pPr marL="0" indent="0">
              <a:buFont typeface="Arial" pitchFamily="34" charset="0"/>
              <a:buNone/>
            </a:pPr>
            <a:r>
              <a:rPr lang="en-GB" altLang="en-US" sz="2800" i="1">
                <a:ea typeface="ＭＳ Ｐゴシック" pitchFamily="34" charset="-128"/>
                <a:cs typeface="Arial" panose="020B0604020202020204" pitchFamily="34" charset="0"/>
              </a:rPr>
              <a:t>“</a:t>
            </a:r>
            <a:r>
              <a:rPr lang="en-GB" sz="2800" i="1">
                <a:ea typeface="ＭＳ Ｐゴシック" pitchFamily="34" charset="-128"/>
                <a:cs typeface="Arial" panose="020B0604020202020204" pitchFamily="34" charset="0"/>
              </a:rPr>
              <a:t>A set of achievements, - skills, understandings and personal attributes – that make graduates more likely to gain employment and be successful in their chosen occupations, which benefits themselves, the workforce, the community and the economy.</a:t>
            </a:r>
            <a:r>
              <a:rPr lang="en-GB" altLang="en-US" sz="2800" i="1">
                <a:ea typeface="ＭＳ Ｐゴシック" pitchFamily="34" charset="-128"/>
                <a:cs typeface="Arial" panose="020B0604020202020204" pitchFamily="34" charset="0"/>
              </a:rPr>
              <a:t>”</a:t>
            </a:r>
          </a:p>
          <a:p>
            <a:pPr marL="0" indent="0">
              <a:buFont typeface="Arial" pitchFamily="34" charset="0"/>
              <a:buNone/>
            </a:pPr>
            <a:endParaRPr lang="en-GB" sz="800" i="1">
              <a:ea typeface="ＭＳ Ｐゴシック" pitchFamily="34" charset="-128"/>
              <a:cs typeface="Arial" panose="020B0604020202020204" pitchFamily="34" charset="0"/>
            </a:endParaRPr>
          </a:p>
          <a:p>
            <a:pPr marL="0" indent="0">
              <a:buFont typeface="Arial" pitchFamily="34" charset="0"/>
              <a:buNone/>
            </a:pPr>
            <a:endParaRPr lang="en-GB" sz="800" i="1">
              <a:ea typeface="ＭＳ Ｐゴシック" pitchFamily="34" charset="-128"/>
              <a:cs typeface="Arial" panose="020B0604020202020204" pitchFamily="34" charset="0"/>
            </a:endParaRPr>
          </a:p>
          <a:p>
            <a:pPr marL="0" indent="0" algn="r">
              <a:buFont typeface="Arial" pitchFamily="34" charset="0"/>
              <a:buNone/>
            </a:pPr>
            <a:r>
              <a:rPr lang="en-GB" sz="2000">
                <a:ea typeface="ＭＳ Ｐゴシック" pitchFamily="34" charset="-128"/>
                <a:cs typeface="Arial" panose="020B0604020202020204" pitchFamily="34" charset="0"/>
              </a:rPr>
              <a:t>Higher Education Academy (HEA) </a:t>
            </a:r>
            <a:r>
              <a:rPr lang="en-GB" sz="2000">
                <a:ea typeface="ＭＳ Ｐゴシック" pitchFamily="34" charset="-128"/>
                <a:cs typeface="Arial" panose="020B0604020202020204" pitchFamily="34" charset="0"/>
                <a:hlinkClick r:id="rId3"/>
              </a:rPr>
              <a:t>http://www.heacademy.ac.uk/employability</a:t>
            </a:r>
            <a:r>
              <a:rPr lang="en-GB" sz="2000">
                <a:ea typeface="ＭＳ Ｐゴシック" pitchFamily="34" charset="-128"/>
                <a:cs typeface="Arial" panose="020B0604020202020204" pitchFamily="34" charset="0"/>
              </a:rPr>
              <a:t> [Accessed:  1 March 2014]</a:t>
            </a: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a:p>
            <a:pPr marL="0" indent="0">
              <a:buFont typeface="Arial" pitchFamily="34" charset="0"/>
              <a:buNone/>
            </a:pPr>
            <a:endParaRPr lang="en-GB">
              <a:ea typeface="ＭＳ Ｐゴシック" pitchFamily="34" charset="-128"/>
              <a:cs typeface="Arial" pitchFamily="34" charset="0"/>
            </a:endParaRPr>
          </a:p>
        </p:txBody>
      </p:sp>
    </p:spTree>
    <p:extLst>
      <p:ext uri="{BB962C8B-B14F-4D97-AF65-F5344CB8AC3E}">
        <p14:creationId xmlns:p14="http://schemas.microsoft.com/office/powerpoint/2010/main" val="6565115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686B-5BC2-4516-AC74-9A2A4EC8CD35}"/>
              </a:ext>
            </a:extLst>
          </p:cNvPr>
          <p:cNvSpPr>
            <a:spLocks noGrp="1"/>
          </p:cNvSpPr>
          <p:nvPr>
            <p:ph type="title"/>
          </p:nvPr>
        </p:nvSpPr>
        <p:spPr>
          <a:xfrm>
            <a:off x="1908901" y="1800802"/>
            <a:ext cx="5937755" cy="1672220"/>
          </a:xfrm>
        </p:spPr>
        <p:txBody>
          <a:bodyPr>
            <a:normAutofit fontScale="90000"/>
          </a:bodyPr>
          <a:lstStyle/>
          <a:p>
            <a:r>
              <a:rPr lang="en-US" sz="3200"/>
              <a:t>Identifying the gap between your current skills and your desired skill level:</a:t>
            </a:r>
            <a:endParaRPr lang="en-GB" sz="3200"/>
          </a:p>
        </p:txBody>
      </p:sp>
      <p:pic>
        <p:nvPicPr>
          <p:cNvPr id="4" name="Picture 3">
            <a:extLst>
              <a:ext uri="{FF2B5EF4-FFF2-40B4-BE49-F238E27FC236}">
                <a16:creationId xmlns:a16="http://schemas.microsoft.com/office/drawing/2014/main" id="{6DD39F95-D355-48DA-A846-85E1C976B17D}"/>
              </a:ext>
            </a:extLst>
          </p:cNvPr>
          <p:cNvPicPr/>
          <p:nvPr/>
        </p:nvPicPr>
        <p:blipFill rotWithShape="1">
          <a:blip r:embed="rId3" cstate="print">
            <a:extLst>
              <a:ext uri="{28A0092B-C50C-407E-A947-70E740481C1C}">
                <a14:useLocalDpi xmlns:a14="http://schemas.microsoft.com/office/drawing/2010/main" val="0"/>
              </a:ext>
            </a:extLst>
          </a:blip>
          <a:srcRect t="10844" r="5113" b="36145"/>
          <a:stretch/>
        </p:blipFill>
        <p:spPr bwMode="auto">
          <a:xfrm>
            <a:off x="1115616" y="3862346"/>
            <a:ext cx="7020270" cy="2590989"/>
          </a:xfrm>
          <a:prstGeom prst="rect">
            <a:avLst/>
          </a:prstGeom>
          <a:ln>
            <a:solidFill>
              <a:schemeClr val="accent1"/>
            </a:solidFill>
          </a:ln>
          <a:extLst>
            <a:ext uri="{53640926-AAD7-44D8-BBD7-CCE9431645EC}">
              <a14:shadowObscured xmlns:a14="http://schemas.microsoft.com/office/drawing/2010/main"/>
            </a:ext>
          </a:extLst>
        </p:spPr>
      </p:pic>
      <p:pic>
        <p:nvPicPr>
          <p:cNvPr id="3" name="Picture 2"/>
          <p:cNvPicPr>
            <a:picLocks noChangeAspect="1"/>
          </p:cNvPicPr>
          <p:nvPr/>
        </p:nvPicPr>
        <p:blipFill>
          <a:blip r:embed="rId4"/>
          <a:stretch>
            <a:fillRect/>
          </a:stretch>
        </p:blipFill>
        <p:spPr>
          <a:xfrm>
            <a:off x="2429507" y="188640"/>
            <a:ext cx="4896544" cy="1219306"/>
          </a:xfrm>
          <a:prstGeom prst="rect">
            <a:avLst/>
          </a:prstGeom>
        </p:spPr>
      </p:pic>
    </p:spTree>
    <p:extLst>
      <p:ext uri="{BB962C8B-B14F-4D97-AF65-F5344CB8AC3E}">
        <p14:creationId xmlns:p14="http://schemas.microsoft.com/office/powerpoint/2010/main" val="260455608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5A6E1-D210-47F7-886D-C54937820A3B}"/>
              </a:ext>
            </a:extLst>
          </p:cNvPr>
          <p:cNvSpPr>
            <a:spLocks noGrp="1"/>
          </p:cNvSpPr>
          <p:nvPr>
            <p:ph type="title"/>
          </p:nvPr>
        </p:nvSpPr>
        <p:spPr>
          <a:xfrm>
            <a:off x="1603122" y="291039"/>
            <a:ext cx="5937755" cy="1188720"/>
          </a:xfrm>
        </p:spPr>
        <p:txBody>
          <a:bodyPr>
            <a:normAutofit/>
          </a:bodyPr>
          <a:lstStyle/>
          <a:p>
            <a:r>
              <a:rPr lang="en-US"/>
              <a:t>The Johari Window (</a:t>
            </a:r>
            <a:r>
              <a:rPr lang="en-US" err="1"/>
              <a:t>Luft</a:t>
            </a:r>
            <a:r>
              <a:rPr lang="en-US"/>
              <a:t> and Ingham, 1955)</a:t>
            </a:r>
            <a:endParaRPr lang="en-GB"/>
          </a:p>
        </p:txBody>
      </p:sp>
      <p:pic>
        <p:nvPicPr>
          <p:cNvPr id="4" name="Picture 3">
            <a:extLst>
              <a:ext uri="{FF2B5EF4-FFF2-40B4-BE49-F238E27FC236}">
                <a16:creationId xmlns:a16="http://schemas.microsoft.com/office/drawing/2014/main" id="{C7F759EE-3EDD-4A18-8F23-CE65DA23A14F}"/>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611560" y="2132856"/>
            <a:ext cx="7776864" cy="4399730"/>
          </a:xfrm>
          <a:prstGeom prst="rect">
            <a:avLst/>
          </a:prstGeom>
          <a:ln>
            <a:solidFill>
              <a:schemeClr val="accent1"/>
            </a:solidFill>
          </a:ln>
        </p:spPr>
      </p:pic>
    </p:spTree>
    <p:extLst>
      <p:ext uri="{BB962C8B-B14F-4D97-AF65-F5344CB8AC3E}">
        <p14:creationId xmlns:p14="http://schemas.microsoft.com/office/powerpoint/2010/main" val="228880503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EDD568-8269-47BD-9ECE-2A94906223EA}"/>
              </a:ext>
            </a:extLst>
          </p:cNvPr>
          <p:cNvSpPr>
            <a:spLocks noGrp="1"/>
          </p:cNvSpPr>
          <p:nvPr>
            <p:ph idx="1"/>
          </p:nvPr>
        </p:nvSpPr>
        <p:spPr>
          <a:xfrm>
            <a:off x="107505" y="548680"/>
            <a:ext cx="5432524" cy="5976664"/>
          </a:xfrm>
        </p:spPr>
        <p:txBody>
          <a:bodyPr>
            <a:normAutofit/>
          </a:bodyPr>
          <a:lstStyle/>
          <a:p>
            <a:pPr>
              <a:lnSpc>
                <a:spcPct val="90000"/>
              </a:lnSpc>
            </a:pPr>
            <a:r>
              <a:rPr lang="en-GB" sz="2400"/>
              <a:t>A Johari window is a psychological tool created by Joseph </a:t>
            </a:r>
            <a:r>
              <a:rPr lang="en-GB" sz="2400" err="1"/>
              <a:t>Luft</a:t>
            </a:r>
            <a:r>
              <a:rPr lang="en-GB" sz="2400"/>
              <a:t> and Harry </a:t>
            </a:r>
            <a:r>
              <a:rPr lang="en-GB" sz="2400" err="1"/>
              <a:t>Ingham</a:t>
            </a:r>
            <a:r>
              <a:rPr lang="en-GB" sz="2400"/>
              <a:t> in 1955. It’s a simple and useful tool for understanding and training:</a:t>
            </a:r>
          </a:p>
          <a:p>
            <a:pPr>
              <a:lnSpc>
                <a:spcPct val="90000"/>
              </a:lnSpc>
            </a:pPr>
            <a:r>
              <a:rPr lang="en-GB" sz="2400"/>
              <a:t>•self-awareness</a:t>
            </a:r>
          </a:p>
          <a:p>
            <a:pPr>
              <a:lnSpc>
                <a:spcPct val="90000"/>
              </a:lnSpc>
            </a:pPr>
            <a:r>
              <a:rPr lang="en-GB" sz="2400"/>
              <a:t>•personal development</a:t>
            </a:r>
          </a:p>
          <a:p>
            <a:pPr>
              <a:lnSpc>
                <a:spcPct val="90000"/>
              </a:lnSpc>
            </a:pPr>
            <a:r>
              <a:rPr lang="en-GB" sz="2400"/>
              <a:t>•improving communications</a:t>
            </a:r>
          </a:p>
          <a:p>
            <a:pPr>
              <a:lnSpc>
                <a:spcPct val="90000"/>
              </a:lnSpc>
            </a:pPr>
            <a:r>
              <a:rPr lang="en-GB" sz="2400"/>
              <a:t>•interpersonal relationships</a:t>
            </a:r>
          </a:p>
          <a:p>
            <a:pPr>
              <a:lnSpc>
                <a:spcPct val="90000"/>
              </a:lnSpc>
            </a:pPr>
            <a:r>
              <a:rPr lang="en-GB" sz="2400"/>
              <a:t>•group dynamics</a:t>
            </a:r>
          </a:p>
          <a:p>
            <a:pPr>
              <a:lnSpc>
                <a:spcPct val="90000"/>
              </a:lnSpc>
            </a:pPr>
            <a:r>
              <a:rPr lang="en-GB" sz="2400"/>
              <a:t>•team development; and</a:t>
            </a:r>
          </a:p>
          <a:p>
            <a:pPr>
              <a:lnSpc>
                <a:spcPct val="90000"/>
              </a:lnSpc>
            </a:pPr>
            <a:r>
              <a:rPr lang="en-GB" sz="2400"/>
              <a:t>•inter group relationships</a:t>
            </a:r>
          </a:p>
          <a:p>
            <a:pPr>
              <a:lnSpc>
                <a:spcPct val="90000"/>
              </a:lnSpc>
            </a:pPr>
            <a:endParaRPr lang="en-GB" sz="1500"/>
          </a:p>
          <a:p>
            <a:pPr>
              <a:lnSpc>
                <a:spcPct val="90000"/>
              </a:lnSpc>
            </a:pPr>
            <a:endParaRPr lang="en-GB" sz="1500"/>
          </a:p>
        </p:txBody>
      </p:sp>
      <p:sp>
        <p:nvSpPr>
          <p:cNvPr id="10" name="Rectangle 9">
            <a:extLst>
              <a:ext uri="{FF2B5EF4-FFF2-40B4-BE49-F238E27FC236}">
                <a16:creationId xmlns:a16="http://schemas.microsoft.com/office/drawing/2014/main" id="{879398A9-0D0D-4901-BDDF-B3D93CECA7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029" y="964692"/>
            <a:ext cx="2990088"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1FEC3B-E514-4E21-B2CB-7903A73569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73" y="1128683"/>
            <a:ext cx="27432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Person with Idea">
            <a:extLst>
              <a:ext uri="{FF2B5EF4-FFF2-40B4-BE49-F238E27FC236}">
                <a16:creationId xmlns:a16="http://schemas.microsoft.com/office/drawing/2014/main" id="{8538EEBB-189D-470C-A4B6-9C0C702CD14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786917" y="2184815"/>
            <a:ext cx="2496312" cy="2496312"/>
          </a:xfrm>
          <a:prstGeom prst="rect">
            <a:avLst/>
          </a:prstGeom>
        </p:spPr>
      </p:pic>
    </p:spTree>
    <p:extLst>
      <p:ext uri="{BB962C8B-B14F-4D97-AF65-F5344CB8AC3E}">
        <p14:creationId xmlns:p14="http://schemas.microsoft.com/office/powerpoint/2010/main" val="294593349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6D3683-6157-47BA-9CEE-850879CEF5A4}"/>
              </a:ext>
            </a:extLst>
          </p:cNvPr>
          <p:cNvSpPr>
            <a:spLocks noGrp="1"/>
          </p:cNvSpPr>
          <p:nvPr>
            <p:ph idx="1"/>
          </p:nvPr>
        </p:nvSpPr>
        <p:spPr>
          <a:xfrm>
            <a:off x="179512" y="188640"/>
            <a:ext cx="8496944" cy="6192688"/>
          </a:xfrm>
        </p:spPr>
        <p:txBody>
          <a:bodyPr>
            <a:normAutofit/>
          </a:bodyPr>
          <a:lstStyle/>
          <a:p>
            <a:r>
              <a:rPr lang="en-GB" sz="2400"/>
              <a:t>It is one of the few tools out there that has an emphasis on “soft skills” such as behaviour, empathy, co-operation, inter group development and interpersonal development. </a:t>
            </a:r>
          </a:p>
          <a:p>
            <a:r>
              <a:rPr lang="en-GB" sz="2400"/>
              <a:t> It’s a great model to use because of its simplicity and also because it can be applied in a variety of situations and environments.</a:t>
            </a:r>
          </a:p>
          <a:p>
            <a:r>
              <a:rPr lang="en-GB" sz="2400"/>
              <a:t>In this example we are going to talk about how the Johari window works with an individual within a team. </a:t>
            </a:r>
          </a:p>
          <a:p>
            <a:endParaRPr lang="en-GB" sz="2400"/>
          </a:p>
          <a:p>
            <a:r>
              <a:rPr lang="en-GB" sz="2400"/>
              <a:t>In this instance there are two factors at work within the Johari window.</a:t>
            </a:r>
          </a:p>
          <a:p>
            <a:r>
              <a:rPr lang="en-GB" sz="2400"/>
              <a:t> The first factor is what you know about yourself. The second factor relates to what other people know about you.</a:t>
            </a:r>
          </a:p>
          <a:p>
            <a:endParaRPr lang="en-GB" sz="2400"/>
          </a:p>
          <a:p>
            <a:endParaRPr lang="en-GB" sz="2400"/>
          </a:p>
          <a:p>
            <a:endParaRPr lang="en-GB"/>
          </a:p>
        </p:txBody>
      </p:sp>
    </p:spTree>
    <p:extLst>
      <p:ext uri="{BB962C8B-B14F-4D97-AF65-F5344CB8AC3E}">
        <p14:creationId xmlns:p14="http://schemas.microsoft.com/office/powerpoint/2010/main" val="259400778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0A4399-A679-4A9B-AFF8-6CD31CBAAB45}"/>
              </a:ext>
            </a:extLst>
          </p:cNvPr>
          <p:cNvSpPr>
            <a:spLocks noGrp="1"/>
          </p:cNvSpPr>
          <p:nvPr>
            <p:ph idx="1"/>
          </p:nvPr>
        </p:nvSpPr>
        <p:spPr>
          <a:xfrm>
            <a:off x="-32100" y="0"/>
            <a:ext cx="9143999" cy="5479380"/>
          </a:xfrm>
        </p:spPr>
        <p:txBody>
          <a:bodyPr>
            <a:normAutofit fontScale="92500" lnSpcReduction="20000"/>
          </a:bodyPr>
          <a:lstStyle/>
          <a:p>
            <a:r>
              <a:rPr lang="en-GB" sz="2200">
                <a:solidFill>
                  <a:srgbClr val="FF0000"/>
                </a:solidFill>
              </a:rPr>
              <a:t>Four area quadrants:</a:t>
            </a:r>
            <a:endParaRPr lang="en-GB" sz="2200"/>
          </a:p>
          <a:p>
            <a:r>
              <a:rPr lang="en-GB" sz="1900" b="1"/>
              <a:t>Open area </a:t>
            </a:r>
            <a:r>
              <a:rPr lang="en-GB" sz="1900"/>
              <a:t>: Anything you know about yourself and are willing to share.  Individuals can build trust by disclosing information to others and learning about others from the information they disclose about themselves.</a:t>
            </a:r>
          </a:p>
          <a:p>
            <a:r>
              <a:rPr lang="en-GB" sz="1900" b="1"/>
              <a:t>Blind area </a:t>
            </a:r>
            <a:r>
              <a:rPr lang="en-GB" sz="1900"/>
              <a:t>: Any aspect that you do not know about yourself, but others within the group have become aware of.  With feedback from others become aware of some of your positive and negative traits as perceived by others and overcome some personal issues that may be inhibiting your personal or group dynamics within the team.</a:t>
            </a:r>
          </a:p>
          <a:p>
            <a:r>
              <a:rPr lang="en-GB" sz="1900" b="1"/>
              <a:t>Hidden area</a:t>
            </a:r>
            <a:r>
              <a:rPr lang="en-GB" sz="1900"/>
              <a:t>: There are also aspects about yourself that you are aware of but might not want others to know. This leaves just one area and is</a:t>
            </a:r>
          </a:p>
          <a:p>
            <a:r>
              <a:rPr lang="en-GB" sz="1900" b="1"/>
              <a:t>Unknown area</a:t>
            </a:r>
            <a:r>
              <a:rPr lang="en-GB" sz="1900"/>
              <a:t>: the area that is unknown to you or anyone else.</a:t>
            </a:r>
          </a:p>
          <a:p>
            <a:r>
              <a:rPr lang="en-GB" sz="1900"/>
              <a:t>The balance can change.  You might want to tell someone an aspect of your life that you had previously kept hidden. For example, maybe you are not comfortable contributing ideas in large groups. This would increase your open area and decrease your hidden area.</a:t>
            </a:r>
          </a:p>
          <a:p>
            <a:r>
              <a:rPr lang="en-GB" sz="1900"/>
              <a:t>Possible to increase your open area by asking for feedback. When feedback is given honestly it can reduce the size of blind area.</a:t>
            </a:r>
          </a:p>
          <a:p>
            <a:r>
              <a:rPr lang="en-GB" sz="1900"/>
              <a:t> Maybe you interrupt people before they have finished making their point which can cause frustration. Alternatively people may always want to talk to you because you are a good listener. Sometimes you don’t realise these aspects of your character until it is pointed out.</a:t>
            </a:r>
          </a:p>
          <a:p>
            <a:endParaRPr lang="en-GB"/>
          </a:p>
          <a:p>
            <a:endParaRPr lang="en-GB"/>
          </a:p>
        </p:txBody>
      </p:sp>
    </p:spTree>
    <p:extLst>
      <p:ext uri="{BB962C8B-B14F-4D97-AF65-F5344CB8AC3E}">
        <p14:creationId xmlns:p14="http://schemas.microsoft.com/office/powerpoint/2010/main" val="6972877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8EE6F2D-41CE-443A-BFC6-1AB3ACCAA1D5}"/>
              </a:ext>
            </a:extLst>
          </p:cNvPr>
          <p:cNvSpPr>
            <a:spLocks noGrp="1"/>
          </p:cNvSpPr>
          <p:nvPr>
            <p:ph idx="1"/>
          </p:nvPr>
        </p:nvSpPr>
        <p:spPr>
          <a:xfrm>
            <a:off x="0" y="188640"/>
            <a:ext cx="9143999" cy="6408711"/>
          </a:xfrm>
        </p:spPr>
        <p:txBody>
          <a:bodyPr>
            <a:normAutofit/>
          </a:bodyPr>
          <a:lstStyle/>
          <a:p>
            <a:r>
              <a:rPr lang="en-GB"/>
              <a:t>By working with others it is possible for you to discover aspects that neither of you may never have appreciated before.</a:t>
            </a:r>
          </a:p>
          <a:p>
            <a:pPr marL="0" indent="0">
              <a:buNone/>
            </a:pPr>
            <a:r>
              <a:rPr lang="en-GB"/>
              <a:t>Some examples of unknown factors can be as follows:</a:t>
            </a:r>
          </a:p>
          <a:p>
            <a:pPr marL="0" indent="0">
              <a:buNone/>
            </a:pPr>
            <a:r>
              <a:rPr lang="en-GB"/>
              <a:t>• an ability that is under-estimated or un-tried through lack of opportunity, encouragement, confidence or training</a:t>
            </a:r>
          </a:p>
          <a:p>
            <a:pPr marL="0" indent="0">
              <a:buNone/>
            </a:pPr>
            <a:r>
              <a:rPr lang="en-GB"/>
              <a:t>• a natural ability or aptitude that a person doesn't realise they possess</a:t>
            </a:r>
          </a:p>
          <a:p>
            <a:pPr marL="0" indent="0">
              <a:buNone/>
            </a:pPr>
            <a:r>
              <a:rPr lang="en-GB"/>
              <a:t>• a fear or aversion that a person does not know they have</a:t>
            </a:r>
          </a:p>
          <a:p>
            <a:pPr marL="0" indent="0">
              <a:buNone/>
            </a:pPr>
            <a:r>
              <a:rPr lang="en-GB"/>
              <a:t>• an unknown illness</a:t>
            </a:r>
          </a:p>
          <a:p>
            <a:pPr marL="0" indent="0">
              <a:buNone/>
            </a:pPr>
            <a:r>
              <a:rPr lang="en-GB"/>
              <a:t>• repressed or subconscious feeling</a:t>
            </a:r>
          </a:p>
          <a:p>
            <a:pPr marL="0" indent="0">
              <a:buNone/>
            </a:pPr>
            <a:r>
              <a:rPr lang="en-GB"/>
              <a:t>• conditioned behaviour or attitudes from childhood</a:t>
            </a:r>
          </a:p>
          <a:p>
            <a:pPr marL="0" indent="0">
              <a:buNone/>
            </a:pPr>
            <a:r>
              <a:rPr lang="en-GB" b="1"/>
              <a:t>Step one</a:t>
            </a:r>
            <a:r>
              <a:rPr lang="en-GB"/>
              <a:t>:</a:t>
            </a:r>
          </a:p>
          <a:p>
            <a:r>
              <a:rPr lang="en-GB"/>
              <a:t>The place to start in the Johari window is in the open area. Make some notes about yourself.  Complete the Self Awareness Diagnostic. What are your strengths and your weaknesses? What are you comfortable with and willing to share with others? Try and be honest and clear about what you know about yourself already.  </a:t>
            </a:r>
          </a:p>
          <a:p>
            <a:endParaRPr lang="en-GB"/>
          </a:p>
        </p:txBody>
      </p:sp>
    </p:spTree>
    <p:extLst>
      <p:ext uri="{BB962C8B-B14F-4D97-AF65-F5344CB8AC3E}">
        <p14:creationId xmlns:p14="http://schemas.microsoft.com/office/powerpoint/2010/main" val="22489018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678E16-AF36-4AB7-86BA-A9551BD9D018}"/>
              </a:ext>
            </a:extLst>
          </p:cNvPr>
          <p:cNvSpPr>
            <a:spLocks noGrp="1"/>
          </p:cNvSpPr>
          <p:nvPr>
            <p:ph idx="1"/>
          </p:nvPr>
        </p:nvSpPr>
        <p:spPr>
          <a:xfrm>
            <a:off x="107504" y="0"/>
            <a:ext cx="8928991" cy="6857999"/>
          </a:xfrm>
        </p:spPr>
        <p:txBody>
          <a:bodyPr>
            <a:normAutofit/>
          </a:bodyPr>
          <a:lstStyle/>
          <a:p>
            <a:r>
              <a:rPr lang="en-GB" b="1"/>
              <a:t>Step two:</a:t>
            </a:r>
          </a:p>
          <a:p>
            <a:r>
              <a:rPr lang="en-GB"/>
              <a:t>Involve other people and ask for feedback about yourself. Be prepared to seriously consider it. </a:t>
            </a:r>
          </a:p>
          <a:p>
            <a:r>
              <a:rPr lang="en-GB"/>
              <a:t>Remember that giving effective feedback is a skill and some people may be better at it than others.</a:t>
            </a:r>
          </a:p>
          <a:p>
            <a:r>
              <a:rPr lang="en-GB"/>
              <a:t>The Johari window as a tool does have its drawbacks:</a:t>
            </a:r>
          </a:p>
          <a:p>
            <a:pPr marL="0" indent="0" algn="ctr">
              <a:buNone/>
            </a:pPr>
            <a:r>
              <a:rPr lang="en-GB"/>
              <a:t>•Some things are better not communicated with others.</a:t>
            </a:r>
          </a:p>
          <a:p>
            <a:pPr marL="0" indent="0" algn="ctr">
              <a:buNone/>
            </a:pPr>
            <a:r>
              <a:rPr lang="en-GB"/>
              <a:t>•People may pass on the information they received further than you desire or use it in a negative way.</a:t>
            </a:r>
          </a:p>
          <a:p>
            <a:pPr marL="0" indent="0" algn="ctr">
              <a:buNone/>
            </a:pPr>
            <a:r>
              <a:rPr lang="en-GB"/>
              <a:t>•Some people or cultures have a very open and accepting approach to feedback and some do not. </a:t>
            </a:r>
          </a:p>
          <a:p>
            <a:pPr marL="0" indent="0" algn="ctr">
              <a:buNone/>
            </a:pPr>
            <a:r>
              <a:rPr lang="en-GB"/>
              <a:t>People can take personal feedback offensively so it’s important when facilitating to exercise caution and start gradually. </a:t>
            </a:r>
          </a:p>
          <a:p>
            <a:r>
              <a:rPr lang="en-GB"/>
              <a:t>There are many ways to use the Johari model in learning and development. </a:t>
            </a:r>
          </a:p>
          <a:p>
            <a:endParaRPr lang="en-GB"/>
          </a:p>
        </p:txBody>
      </p:sp>
    </p:spTree>
    <p:extLst>
      <p:ext uri="{BB962C8B-B14F-4D97-AF65-F5344CB8AC3E}">
        <p14:creationId xmlns:p14="http://schemas.microsoft.com/office/powerpoint/2010/main" val="258298818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3F0ADB5-A0B4-4B01-A8C4-FDC34CE22BD4}"/>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6D0FDE-0241-4C21-A720-A6947535823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490722" cy="6858000"/>
          </a:xfrm>
          <a:prstGeom prst="rect">
            <a:avLst/>
          </a:prstGeom>
          <a:solidFill>
            <a:schemeClr val="tx2"/>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8B7293-9E82-4D14-94F8-F874B2E1EACC}"/>
              </a:ext>
            </a:extLst>
          </p:cNvPr>
          <p:cNvSpPr>
            <a:spLocks noGrp="1"/>
          </p:cNvSpPr>
          <p:nvPr>
            <p:ph type="title"/>
          </p:nvPr>
        </p:nvSpPr>
        <p:spPr>
          <a:xfrm>
            <a:off x="482600" y="2681103"/>
            <a:ext cx="2522980" cy="1495794"/>
          </a:xfrm>
          <a:noFill/>
          <a:ln>
            <a:solidFill>
              <a:schemeClr val="bg1"/>
            </a:solidFill>
          </a:ln>
        </p:spPr>
        <p:txBody>
          <a:bodyPr wrap="square">
            <a:normAutofit/>
          </a:bodyPr>
          <a:lstStyle/>
          <a:p>
            <a:r>
              <a:rPr lang="en-US" sz="2000">
                <a:solidFill>
                  <a:schemeClr val="bg1"/>
                </a:solidFill>
              </a:rPr>
              <a:t>Steps in the Development of Personal Skills (Cont.)</a:t>
            </a:r>
            <a:endParaRPr lang="en-GB" sz="2000">
              <a:solidFill>
                <a:schemeClr val="bg1"/>
              </a:solidFill>
            </a:endParaRPr>
          </a:p>
        </p:txBody>
      </p:sp>
      <p:graphicFrame>
        <p:nvGraphicFramePr>
          <p:cNvPr id="6" name="Content Placeholder 3">
            <a:extLst>
              <a:ext uri="{FF2B5EF4-FFF2-40B4-BE49-F238E27FC236}">
                <a16:creationId xmlns:a16="http://schemas.microsoft.com/office/drawing/2014/main" id="{FC6128B9-D5C6-4C47-901B-CA6802A91148}"/>
              </a:ext>
            </a:extLst>
          </p:cNvPr>
          <p:cNvGraphicFramePr>
            <a:graphicFrameLocks noGrp="1"/>
          </p:cNvGraphicFramePr>
          <p:nvPr>
            <p:ph idx="1"/>
            <p:extLst>
              <p:ext uri="{D42A27DB-BD31-4B8C-83A1-F6EECF244321}">
                <p14:modId xmlns:p14="http://schemas.microsoft.com/office/powerpoint/2010/main" val="2294865666"/>
              </p:ext>
            </p:extLst>
          </p:nvPr>
        </p:nvGraphicFramePr>
        <p:xfrm>
          <a:off x="4214812" y="965200"/>
          <a:ext cx="4205288" cy="492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8219497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21533-D61F-4CF0-9398-72B99EC7E577}"/>
              </a:ext>
            </a:extLst>
          </p:cNvPr>
          <p:cNvSpPr>
            <a:spLocks noGrp="1"/>
          </p:cNvSpPr>
          <p:nvPr>
            <p:ph type="title"/>
          </p:nvPr>
        </p:nvSpPr>
        <p:spPr>
          <a:xfrm>
            <a:off x="780821" y="122912"/>
            <a:ext cx="5937755" cy="1188720"/>
          </a:xfrm>
        </p:spPr>
        <p:txBody>
          <a:bodyPr>
            <a:normAutofit fontScale="90000"/>
          </a:bodyPr>
          <a:lstStyle/>
          <a:p>
            <a:r>
              <a:rPr lang="en-US"/>
              <a:t>The Kolb Learning Cycle </a:t>
            </a:r>
            <a:r>
              <a:rPr lang="en-US" sz="3600"/>
              <a:t>(Kolb, 1984)</a:t>
            </a:r>
            <a:endParaRPr lang="en-GB"/>
          </a:p>
        </p:txBody>
      </p:sp>
      <p:pic>
        <p:nvPicPr>
          <p:cNvPr id="4" name="Picture 3">
            <a:extLst>
              <a:ext uri="{FF2B5EF4-FFF2-40B4-BE49-F238E27FC236}">
                <a16:creationId xmlns:a16="http://schemas.microsoft.com/office/drawing/2014/main" id="{4BC00ADB-8F2F-4EB0-A4E4-33B95A1AC1D3}"/>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761101" y="1844824"/>
            <a:ext cx="5400600" cy="4618632"/>
          </a:xfrm>
          <a:prstGeom prst="rect">
            <a:avLst/>
          </a:prstGeom>
          <a:ln>
            <a:solidFill>
              <a:schemeClr val="tx1"/>
            </a:solidFill>
          </a:ln>
        </p:spPr>
      </p:pic>
      <p:sp>
        <p:nvSpPr>
          <p:cNvPr id="5" name="Rectangle 4">
            <a:extLst>
              <a:ext uri="{FF2B5EF4-FFF2-40B4-BE49-F238E27FC236}">
                <a16:creationId xmlns:a16="http://schemas.microsoft.com/office/drawing/2014/main" id="{8D4C64AA-393A-47D2-B622-25D0E32E43B5}"/>
              </a:ext>
            </a:extLst>
          </p:cNvPr>
          <p:cNvSpPr/>
          <p:nvPr/>
        </p:nvSpPr>
        <p:spPr>
          <a:xfrm>
            <a:off x="5682600" y="3140968"/>
            <a:ext cx="3458818" cy="2769989"/>
          </a:xfrm>
          <a:prstGeom prst="rect">
            <a:avLst/>
          </a:prstGeom>
        </p:spPr>
        <p:txBody>
          <a:bodyPr wrap="square">
            <a:spAutoFit/>
          </a:bodyPr>
          <a:lstStyle/>
          <a:p>
            <a:pPr marL="914400" lvl="1" indent="-457200">
              <a:spcBef>
                <a:spcPts val="1200"/>
              </a:spcBef>
              <a:buFont typeface="Arial" panose="020B0604020202020204" pitchFamily="34" charset="0"/>
              <a:buChar char="•"/>
            </a:pPr>
            <a:r>
              <a:rPr lang="en-US" sz="3600"/>
              <a:t>Experience</a:t>
            </a:r>
          </a:p>
          <a:p>
            <a:pPr marL="914400" lvl="1" indent="-457200">
              <a:spcBef>
                <a:spcPts val="1200"/>
              </a:spcBef>
              <a:buFont typeface="Arial" panose="020B0604020202020204" pitchFamily="34" charset="0"/>
              <a:buChar char="•"/>
            </a:pPr>
            <a:r>
              <a:rPr lang="en-US" sz="3600"/>
              <a:t>Reflection</a:t>
            </a:r>
          </a:p>
          <a:p>
            <a:pPr marL="914400" lvl="1" indent="-457200">
              <a:spcBef>
                <a:spcPts val="1200"/>
              </a:spcBef>
              <a:buFont typeface="Arial" panose="020B0604020202020204" pitchFamily="34" charset="0"/>
              <a:buChar char="•"/>
            </a:pPr>
            <a:r>
              <a:rPr lang="en-US" sz="3600"/>
              <a:t>Theorising</a:t>
            </a:r>
          </a:p>
          <a:p>
            <a:pPr marL="914400" lvl="1" indent="-457200">
              <a:spcBef>
                <a:spcPts val="1200"/>
              </a:spcBef>
              <a:buFont typeface="Arial" panose="020B0604020202020204" pitchFamily="34" charset="0"/>
              <a:buChar char="•"/>
            </a:pPr>
            <a:r>
              <a:rPr lang="en-US" sz="3600"/>
              <a:t>Planning</a:t>
            </a:r>
          </a:p>
        </p:txBody>
      </p:sp>
    </p:spTree>
    <p:extLst>
      <p:ext uri="{BB962C8B-B14F-4D97-AF65-F5344CB8AC3E}">
        <p14:creationId xmlns:p14="http://schemas.microsoft.com/office/powerpoint/2010/main" val="39805863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03A52BA-2345-43FB-9982-1023689769CA}"/>
              </a:ext>
            </a:extLst>
          </p:cNvPr>
          <p:cNvSpPr>
            <a:spLocks noGrp="1"/>
          </p:cNvSpPr>
          <p:nvPr>
            <p:ph idx="1"/>
          </p:nvPr>
        </p:nvSpPr>
        <p:spPr>
          <a:xfrm>
            <a:off x="251521" y="332656"/>
            <a:ext cx="7292280" cy="6525343"/>
          </a:xfrm>
        </p:spPr>
        <p:txBody>
          <a:bodyPr>
            <a:normAutofit lnSpcReduction="10000"/>
          </a:bodyPr>
          <a:lstStyle/>
          <a:p>
            <a:r>
              <a:rPr lang="en-GB" sz="2400">
                <a:latin typeface="Calibri" panose="020F0502020204030204" pitchFamily="34" charset="0"/>
                <a:cs typeface="Calibri" panose="020F0502020204030204" pitchFamily="34" charset="0"/>
              </a:rPr>
              <a:t>Kolb's Learning Cycle is a well-known theory which argues we learn from </a:t>
            </a:r>
            <a:r>
              <a:rPr lang="en-GB" sz="2400">
                <a:solidFill>
                  <a:srgbClr val="FF0000"/>
                </a:solidFill>
                <a:latin typeface="Calibri" panose="020F0502020204030204" pitchFamily="34" charset="0"/>
                <a:cs typeface="Calibri" panose="020F0502020204030204" pitchFamily="34" charset="0"/>
              </a:rPr>
              <a:t>our experiences of life</a:t>
            </a:r>
            <a:r>
              <a:rPr lang="en-GB" sz="2400">
                <a:latin typeface="Calibri" panose="020F0502020204030204" pitchFamily="34" charset="0"/>
                <a:cs typeface="Calibri" panose="020F0502020204030204" pitchFamily="34" charset="0"/>
              </a:rPr>
              <a:t>, even on an everyday basis. It also treats reflection as an integral part of such learning. According to Kolb (1984), the process of learning follows a </a:t>
            </a:r>
            <a:r>
              <a:rPr lang="en-GB" sz="2400">
                <a:solidFill>
                  <a:srgbClr val="FF0000"/>
                </a:solidFill>
                <a:latin typeface="Calibri" panose="020F0502020204030204" pitchFamily="34" charset="0"/>
                <a:cs typeface="Calibri" panose="020F0502020204030204" pitchFamily="34" charset="0"/>
              </a:rPr>
              <a:t>pattern or cycle consisting of four stages</a:t>
            </a:r>
            <a:r>
              <a:rPr lang="en-GB" sz="2400">
                <a:latin typeface="Calibri" panose="020F0502020204030204" pitchFamily="34" charset="0"/>
                <a:cs typeface="Calibri" panose="020F0502020204030204" pitchFamily="34" charset="0"/>
              </a:rPr>
              <a:t>, one of which involves what Kolb refers to as 'reflective observation‘</a:t>
            </a:r>
          </a:p>
          <a:p>
            <a:r>
              <a:rPr lang="en-GB" sz="2400" b="1">
                <a:latin typeface="Calibri" panose="020F0502020204030204" pitchFamily="34" charset="0"/>
                <a:cs typeface="Calibri" panose="020F0502020204030204" pitchFamily="34" charset="0"/>
              </a:rPr>
              <a:t>Stage 1: Experience</a:t>
            </a:r>
            <a:r>
              <a:rPr lang="en-GB" sz="2400">
                <a:latin typeface="Calibri" panose="020F0502020204030204" pitchFamily="34" charset="0"/>
                <a:cs typeface="Calibri" panose="020F0502020204030204" pitchFamily="34" charset="0"/>
              </a:rPr>
              <a:t/>
            </a:r>
            <a:br>
              <a:rPr lang="en-GB" sz="2400">
                <a:latin typeface="Calibri" panose="020F0502020204030204" pitchFamily="34" charset="0"/>
                <a:cs typeface="Calibri" panose="020F0502020204030204" pitchFamily="34" charset="0"/>
              </a:rPr>
            </a:br>
            <a:r>
              <a:rPr lang="en-GB" sz="2400">
                <a:latin typeface="Calibri" panose="020F0502020204030204" pitchFamily="34" charset="0"/>
                <a:cs typeface="Calibri" panose="020F0502020204030204" pitchFamily="34" charset="0"/>
              </a:rPr>
              <a:t>(Kolb's "Concrete experiences")Life is full of experiences we can learn from. Whether at home or at work or out and about, there are countless opportunities for us to 'kick-start' the learning cycle. </a:t>
            </a:r>
          </a:p>
          <a:p>
            <a:r>
              <a:rPr lang="en-GB" sz="2400" b="1">
                <a:latin typeface="Calibri" panose="020F0502020204030204" pitchFamily="34" charset="0"/>
                <a:cs typeface="Calibri" panose="020F0502020204030204" pitchFamily="34" charset="0"/>
              </a:rPr>
              <a:t>Stage 2: Reflect</a:t>
            </a:r>
            <a:r>
              <a:rPr lang="en-GB" sz="2400">
                <a:latin typeface="Calibri" panose="020F0502020204030204" pitchFamily="34" charset="0"/>
                <a:cs typeface="Calibri" panose="020F0502020204030204" pitchFamily="34" charset="0"/>
              </a:rPr>
              <a:t/>
            </a:r>
            <a:br>
              <a:rPr lang="en-GB" sz="2400">
                <a:latin typeface="Calibri" panose="020F0502020204030204" pitchFamily="34" charset="0"/>
                <a:cs typeface="Calibri" panose="020F0502020204030204" pitchFamily="34" charset="0"/>
              </a:rPr>
            </a:br>
            <a:r>
              <a:rPr lang="en-GB" sz="2400">
                <a:latin typeface="Calibri" panose="020F0502020204030204" pitchFamily="34" charset="0"/>
                <a:cs typeface="Calibri" panose="020F0502020204030204" pitchFamily="34" charset="0"/>
              </a:rPr>
              <a:t>(Kolb's "Reflective observation")Reflection involves thinking about what </a:t>
            </a:r>
            <a:r>
              <a:rPr lang="en-GB" sz="2400">
                <a:solidFill>
                  <a:srgbClr val="FF0000"/>
                </a:solidFill>
                <a:latin typeface="Calibri" panose="020F0502020204030204" pitchFamily="34" charset="0"/>
                <a:cs typeface="Calibri" panose="020F0502020204030204" pitchFamily="34" charset="0"/>
              </a:rPr>
              <a:t>we have done and experienced</a:t>
            </a:r>
            <a:r>
              <a:rPr lang="en-GB" sz="2400">
                <a:latin typeface="Calibri" panose="020F0502020204030204" pitchFamily="34" charset="0"/>
                <a:cs typeface="Calibri" panose="020F0502020204030204" pitchFamily="34" charset="0"/>
              </a:rPr>
              <a:t>. Some people are naturally good at this. Others train themselves to be more deliberate about reviewing their experiences and recording them. </a:t>
            </a:r>
          </a:p>
          <a:p>
            <a:endParaRPr lang="en-GB"/>
          </a:p>
        </p:txBody>
      </p:sp>
    </p:spTree>
    <p:extLst>
      <p:ext uri="{BB962C8B-B14F-4D97-AF65-F5344CB8AC3E}">
        <p14:creationId xmlns:p14="http://schemas.microsoft.com/office/powerpoint/2010/main" val="112681028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705FF7-0255-4C5D-9054-F44F73716936}"/>
              </a:ext>
            </a:extLst>
          </p:cNvPr>
          <p:cNvSpPr>
            <a:spLocks noGrp="1"/>
          </p:cNvSpPr>
          <p:nvPr>
            <p:ph idx="1"/>
          </p:nvPr>
        </p:nvSpPr>
        <p:spPr>
          <a:xfrm>
            <a:off x="107503" y="116632"/>
            <a:ext cx="5309081" cy="6741368"/>
          </a:xfrm>
        </p:spPr>
        <p:txBody>
          <a:bodyPr>
            <a:normAutofit/>
          </a:bodyPr>
          <a:lstStyle/>
          <a:p>
            <a:pPr>
              <a:lnSpc>
                <a:spcPct val="90000"/>
              </a:lnSpc>
            </a:pPr>
            <a:r>
              <a:rPr lang="en-GB" sz="2400" b="1">
                <a:latin typeface="Calibri" panose="020F0502020204030204" pitchFamily="34" charset="0"/>
                <a:cs typeface="Calibri" panose="020F0502020204030204" pitchFamily="34" charset="0"/>
              </a:rPr>
              <a:t>Stage 3: Conceptualise</a:t>
            </a:r>
            <a:r>
              <a:rPr lang="en-GB" sz="2400">
                <a:latin typeface="Calibri" panose="020F0502020204030204" pitchFamily="34" charset="0"/>
                <a:cs typeface="Calibri" panose="020F0502020204030204" pitchFamily="34" charset="0"/>
              </a:rPr>
              <a:t/>
            </a:r>
            <a:br>
              <a:rPr lang="en-GB" sz="2400">
                <a:latin typeface="Calibri" panose="020F0502020204030204" pitchFamily="34" charset="0"/>
                <a:cs typeface="Calibri" panose="020F0502020204030204" pitchFamily="34" charset="0"/>
              </a:rPr>
            </a:br>
            <a:r>
              <a:rPr lang="en-GB" sz="2400">
                <a:latin typeface="Calibri" panose="020F0502020204030204" pitchFamily="34" charset="0"/>
                <a:cs typeface="Calibri" panose="020F0502020204030204" pitchFamily="34" charset="0"/>
              </a:rPr>
              <a:t>(Kolb's "Abstract conceptualization")When we pass from thinking about our experiences to interpreting, we enter the realm of what Kolb termed 'conceptualization'. To conceptualize is to generate a hypothesis about the meaning of our experiences. </a:t>
            </a:r>
          </a:p>
          <a:p>
            <a:pPr>
              <a:lnSpc>
                <a:spcPct val="90000"/>
              </a:lnSpc>
            </a:pPr>
            <a:r>
              <a:rPr lang="en-GB" sz="2400" b="1">
                <a:latin typeface="Calibri" panose="020F0502020204030204" pitchFamily="34" charset="0"/>
                <a:cs typeface="Calibri" panose="020F0502020204030204" pitchFamily="34" charset="0"/>
              </a:rPr>
              <a:t>Stage 4: Plan</a:t>
            </a:r>
            <a:r>
              <a:rPr lang="en-GB" sz="2400">
                <a:latin typeface="Calibri" panose="020F0502020204030204" pitchFamily="34" charset="0"/>
                <a:cs typeface="Calibri" panose="020F0502020204030204" pitchFamily="34" charset="0"/>
              </a:rPr>
              <a:t/>
            </a:r>
            <a:br>
              <a:rPr lang="en-GB" sz="2400">
                <a:latin typeface="Calibri" panose="020F0502020204030204" pitchFamily="34" charset="0"/>
                <a:cs typeface="Calibri" panose="020F0502020204030204" pitchFamily="34" charset="0"/>
              </a:rPr>
            </a:br>
            <a:r>
              <a:rPr lang="en-GB" sz="2400">
                <a:latin typeface="Calibri" panose="020F0502020204030204" pitchFamily="34" charset="0"/>
                <a:cs typeface="Calibri" panose="020F0502020204030204" pitchFamily="34" charset="0"/>
              </a:rPr>
              <a:t>(Kolb's "Active experimentation")In the active experimentation stage of the learning cycle we effectively 'test' the hypotheses we have adopted. Our new experiences will either support or challenge these hypotheses. </a:t>
            </a:r>
          </a:p>
          <a:p>
            <a:pPr>
              <a:lnSpc>
                <a:spcPct val="90000"/>
              </a:lnSpc>
            </a:pPr>
            <a:endParaRPr lang="en-GB" sz="1700"/>
          </a:p>
        </p:txBody>
      </p:sp>
      <p:sp>
        <p:nvSpPr>
          <p:cNvPr id="10" name="Rectangle 9">
            <a:extLst>
              <a:ext uri="{FF2B5EF4-FFF2-40B4-BE49-F238E27FC236}">
                <a16:creationId xmlns:a16="http://schemas.microsoft.com/office/drawing/2014/main" id="{879398A9-0D0D-4901-BDDF-B3D93CECA7B9}"/>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0029" y="964692"/>
            <a:ext cx="2990088" cy="4936558"/>
          </a:xfrm>
          <a:prstGeom prst="rect">
            <a:avLst/>
          </a:prstGeom>
          <a:noFill/>
          <a:ln w="317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11FEC3B-E514-4E21-B2CB-7903A73569E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3473" y="1128683"/>
            <a:ext cx="2743200" cy="460857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E923A560-CFDF-429E-B222-5A7C4287EF6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xmlns="" r:embed="rId3"/>
              </a:ext>
            </a:extLst>
          </a:blip>
          <a:stretch>
            <a:fillRect/>
          </a:stretch>
        </p:blipFill>
        <p:spPr>
          <a:xfrm>
            <a:off x="5786917" y="2184815"/>
            <a:ext cx="2496312" cy="2496312"/>
          </a:xfrm>
          <a:prstGeom prst="rect">
            <a:avLst/>
          </a:prstGeom>
        </p:spPr>
      </p:pic>
    </p:spTree>
    <p:extLst>
      <p:ext uri="{BB962C8B-B14F-4D97-AF65-F5344CB8AC3E}">
        <p14:creationId xmlns:p14="http://schemas.microsoft.com/office/powerpoint/2010/main" val="1233698193"/>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44E869D4-23BF-406E-9863-2A02CC2578C5}"/>
              </a:ext>
            </a:extLst>
          </p:cNvPr>
          <p:cNvPicPr>
            <a:picLocks noGrp="1" noChangeAspect="1"/>
          </p:cNvPicPr>
          <p:nvPr>
            <p:ph idx="1"/>
          </p:nvPr>
        </p:nvPicPr>
        <p:blipFill>
          <a:blip r:embed="rId2"/>
          <a:stretch>
            <a:fillRect/>
          </a:stretch>
        </p:blipFill>
        <p:spPr>
          <a:xfrm>
            <a:off x="405130" y="1647319"/>
            <a:ext cx="7937499" cy="4782667"/>
          </a:xfrm>
          <a:prstGeom prst="rect">
            <a:avLst/>
          </a:prstGeom>
        </p:spPr>
      </p:pic>
      <p:sp>
        <p:nvSpPr>
          <p:cNvPr id="8" name="TextBox 7">
            <a:extLst>
              <a:ext uri="{FF2B5EF4-FFF2-40B4-BE49-F238E27FC236}">
                <a16:creationId xmlns:a16="http://schemas.microsoft.com/office/drawing/2014/main" id="{C41D54AC-7ECE-49B3-9458-C2D339122CBE}"/>
              </a:ext>
            </a:extLst>
          </p:cNvPr>
          <p:cNvSpPr txBox="1"/>
          <p:nvPr/>
        </p:nvSpPr>
        <p:spPr>
          <a:xfrm>
            <a:off x="405130" y="152400"/>
            <a:ext cx="7108189" cy="1384995"/>
          </a:xfrm>
          <a:prstGeom prst="rect">
            <a:avLst/>
          </a:prstGeom>
          <a:noFill/>
        </p:spPr>
        <p:txBody>
          <a:bodyPr wrap="square" rtlCol="0">
            <a:spAutoFit/>
          </a:bodyPr>
          <a:lstStyle/>
          <a:p>
            <a:r>
              <a:rPr lang="en-GB" sz="2800" b="1" dirty="0">
                <a:latin typeface="Calibri" panose="020F0502020204030204" pitchFamily="34" charset="0"/>
                <a:cs typeface="Calibri" panose="020F0502020204030204" pitchFamily="34" charset="0"/>
              </a:rPr>
              <a:t>Gibbs</a:t>
            </a:r>
            <a:r>
              <a:rPr lang="en-GB" sz="2800" dirty="0">
                <a:latin typeface="Calibri" panose="020F0502020204030204" pitchFamily="34" charset="0"/>
                <a:cs typeface="Calibri" panose="020F0502020204030204" pitchFamily="34" charset="0"/>
              </a:rPr>
              <a:t>' Reflective </a:t>
            </a:r>
            <a:r>
              <a:rPr lang="en-GB" sz="2800" b="1" dirty="0">
                <a:latin typeface="Calibri" panose="020F0502020204030204" pitchFamily="34" charset="0"/>
                <a:cs typeface="Calibri" panose="020F0502020204030204" pitchFamily="34" charset="0"/>
              </a:rPr>
              <a:t>Cycle</a:t>
            </a:r>
            <a:r>
              <a:rPr lang="en-GB" sz="2800" dirty="0">
                <a:latin typeface="Calibri" panose="020F0502020204030204" pitchFamily="34" charset="0"/>
                <a:cs typeface="Calibri" panose="020F0502020204030204" pitchFamily="34" charset="0"/>
              </a:rPr>
              <a:t> was developed by Graham </a:t>
            </a:r>
            <a:r>
              <a:rPr lang="en-GB" sz="2800" b="1" dirty="0">
                <a:latin typeface="Calibri" panose="020F0502020204030204" pitchFamily="34" charset="0"/>
                <a:cs typeface="Calibri" panose="020F0502020204030204" pitchFamily="34" charset="0"/>
              </a:rPr>
              <a:t>Gibbs</a:t>
            </a:r>
            <a:r>
              <a:rPr lang="en-GB" sz="2800" dirty="0">
                <a:latin typeface="Calibri" panose="020F0502020204030204" pitchFamily="34" charset="0"/>
                <a:cs typeface="Calibri" panose="020F0502020204030204" pitchFamily="34" charset="0"/>
              </a:rPr>
              <a:t> in 1988 to give structure to learning from experiences</a:t>
            </a:r>
          </a:p>
        </p:txBody>
      </p:sp>
    </p:spTree>
    <p:extLst>
      <p:ext uri="{BB962C8B-B14F-4D97-AF65-F5344CB8AC3E}">
        <p14:creationId xmlns:p14="http://schemas.microsoft.com/office/powerpoint/2010/main" val="4141558022"/>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CF367-91EF-41A0-BA72-39A1B82E279C}"/>
              </a:ext>
            </a:extLst>
          </p:cNvPr>
          <p:cNvSpPr>
            <a:spLocks noGrp="1"/>
          </p:cNvSpPr>
          <p:nvPr>
            <p:ph type="title"/>
          </p:nvPr>
        </p:nvSpPr>
        <p:spPr>
          <a:xfrm>
            <a:off x="397362" y="69803"/>
            <a:ext cx="7703030" cy="1143000"/>
          </a:xfrm>
        </p:spPr>
        <p:txBody>
          <a:bodyPr/>
          <a:lstStyle/>
          <a:p>
            <a:r>
              <a:rPr lang="en-GB"/>
              <a:t>Stages of Skill Development</a:t>
            </a:r>
          </a:p>
        </p:txBody>
      </p:sp>
      <p:grpSp>
        <p:nvGrpSpPr>
          <p:cNvPr id="4" name="Group 3">
            <a:extLst>
              <a:ext uri="{FF2B5EF4-FFF2-40B4-BE49-F238E27FC236}">
                <a16:creationId xmlns:a16="http://schemas.microsoft.com/office/drawing/2014/main" id="{297C2F2C-E01D-4B90-A849-48EB39AA700A}"/>
              </a:ext>
            </a:extLst>
          </p:cNvPr>
          <p:cNvGrpSpPr/>
          <p:nvPr/>
        </p:nvGrpSpPr>
        <p:grpSpPr>
          <a:xfrm>
            <a:off x="683568" y="1844824"/>
            <a:ext cx="7260753" cy="4333276"/>
            <a:chOff x="1703388" y="1147803"/>
            <a:chExt cx="6125986" cy="3889376"/>
          </a:xfrm>
        </p:grpSpPr>
        <p:grpSp>
          <p:nvGrpSpPr>
            <p:cNvPr id="5" name="Group 4">
              <a:extLst>
                <a:ext uri="{FF2B5EF4-FFF2-40B4-BE49-F238E27FC236}">
                  <a16:creationId xmlns:a16="http://schemas.microsoft.com/office/drawing/2014/main" id="{1302A4F8-750D-4DDA-A8D3-26D11461B257}"/>
                </a:ext>
              </a:extLst>
            </p:cNvPr>
            <p:cNvGrpSpPr/>
            <p:nvPr/>
          </p:nvGrpSpPr>
          <p:grpSpPr>
            <a:xfrm>
              <a:off x="1703388" y="1147803"/>
              <a:ext cx="6125986" cy="3889376"/>
              <a:chOff x="2962276" y="1123950"/>
              <a:chExt cx="6125986" cy="3889376"/>
            </a:xfrm>
          </p:grpSpPr>
          <p:sp>
            <p:nvSpPr>
              <p:cNvPr id="9" name="Rectangle 5">
                <a:extLst>
                  <a:ext uri="{FF2B5EF4-FFF2-40B4-BE49-F238E27FC236}">
                    <a16:creationId xmlns:a16="http://schemas.microsoft.com/office/drawing/2014/main" id="{7575F669-6081-43E0-92CC-942C21885C44}"/>
                  </a:ext>
                </a:extLst>
              </p:cNvPr>
              <p:cNvSpPr>
                <a:spLocks noChangeArrowheads="1"/>
              </p:cNvSpPr>
              <p:nvPr/>
            </p:nvSpPr>
            <p:spPr bwMode="auto">
              <a:xfrm>
                <a:off x="2962276" y="1123950"/>
                <a:ext cx="6119812" cy="3889375"/>
              </a:xfrm>
              <a:prstGeom prst="rect">
                <a:avLst/>
              </a:prstGeom>
              <a:solidFill>
                <a:schemeClr val="accent1"/>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solidFill>
                    <a:schemeClr val="bg1"/>
                  </a:solidFill>
                </a:endParaRPr>
              </a:p>
            </p:txBody>
          </p:sp>
          <p:sp>
            <p:nvSpPr>
              <p:cNvPr id="10" name="Line 6">
                <a:extLst>
                  <a:ext uri="{FF2B5EF4-FFF2-40B4-BE49-F238E27FC236}">
                    <a16:creationId xmlns:a16="http://schemas.microsoft.com/office/drawing/2014/main" id="{7BAB76FE-83A9-47FC-861D-8E69741612BF}"/>
                  </a:ext>
                </a:extLst>
              </p:cNvPr>
              <p:cNvSpPr>
                <a:spLocks noChangeShapeType="1"/>
              </p:cNvSpPr>
              <p:nvPr/>
            </p:nvSpPr>
            <p:spPr bwMode="auto">
              <a:xfrm>
                <a:off x="2968450" y="3068638"/>
                <a:ext cx="6119812" cy="0"/>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1" name="Line 8">
                <a:extLst>
                  <a:ext uri="{FF2B5EF4-FFF2-40B4-BE49-F238E27FC236}">
                    <a16:creationId xmlns:a16="http://schemas.microsoft.com/office/drawing/2014/main" id="{8071BAAB-CF41-4AE0-AB67-E21520CD8667}"/>
                  </a:ext>
                </a:extLst>
              </p:cNvPr>
              <p:cNvSpPr>
                <a:spLocks noChangeShapeType="1"/>
              </p:cNvSpPr>
              <p:nvPr/>
            </p:nvSpPr>
            <p:spPr bwMode="auto">
              <a:xfrm>
                <a:off x="6096000" y="1125539"/>
                <a:ext cx="0" cy="3887787"/>
              </a:xfrm>
              <a:prstGeom prst="line">
                <a:avLst/>
              </a:prstGeom>
              <a:noFill/>
              <a:ln w="9525">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GB">
                  <a:solidFill>
                    <a:schemeClr val="bg1"/>
                  </a:solidFill>
                </a:endParaRPr>
              </a:p>
            </p:txBody>
          </p:sp>
          <p:sp>
            <p:nvSpPr>
              <p:cNvPr id="12" name="Rectangle 10">
                <a:extLst>
                  <a:ext uri="{FF2B5EF4-FFF2-40B4-BE49-F238E27FC236}">
                    <a16:creationId xmlns:a16="http://schemas.microsoft.com/office/drawing/2014/main" id="{7224CFE8-8B3B-49C7-9024-474B9A57D58D}"/>
                  </a:ext>
                </a:extLst>
              </p:cNvPr>
              <p:cNvSpPr>
                <a:spLocks noChangeArrowheads="1"/>
              </p:cNvSpPr>
              <p:nvPr/>
            </p:nvSpPr>
            <p:spPr bwMode="auto">
              <a:xfrm>
                <a:off x="6567863" y="3490914"/>
                <a:ext cx="2213367"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a:solidFill>
                      <a:schemeClr val="bg1"/>
                    </a:solidFill>
                  </a:rPr>
                  <a:t>Unconscious Incompetence</a:t>
                </a:r>
              </a:p>
            </p:txBody>
          </p:sp>
          <p:sp>
            <p:nvSpPr>
              <p:cNvPr id="13" name="Rectangle 11">
                <a:extLst>
                  <a:ext uri="{FF2B5EF4-FFF2-40B4-BE49-F238E27FC236}">
                    <a16:creationId xmlns:a16="http://schemas.microsoft.com/office/drawing/2014/main" id="{B8C15228-55C7-4F7C-A095-D58217BE1071}"/>
                  </a:ext>
                </a:extLst>
              </p:cNvPr>
              <p:cNvSpPr>
                <a:spLocks noChangeArrowheads="1"/>
              </p:cNvSpPr>
              <p:nvPr/>
            </p:nvSpPr>
            <p:spPr bwMode="auto">
              <a:xfrm>
                <a:off x="6573836" y="1777541"/>
                <a:ext cx="2207394" cy="7914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r>
                  <a:rPr lang="en-GB" sz="2800" b="1">
                    <a:solidFill>
                      <a:schemeClr val="bg1"/>
                    </a:solidFill>
                  </a:rPr>
                  <a:t>Conscious Incompetence</a:t>
                </a:r>
              </a:p>
            </p:txBody>
          </p:sp>
          <p:sp>
            <p:nvSpPr>
              <p:cNvPr id="14" name="Rectangle 12">
                <a:extLst>
                  <a:ext uri="{FF2B5EF4-FFF2-40B4-BE49-F238E27FC236}">
                    <a16:creationId xmlns:a16="http://schemas.microsoft.com/office/drawing/2014/main" id="{DA45B76E-1F9A-40E5-83AE-9980B89A2ED4}"/>
                  </a:ext>
                </a:extLst>
              </p:cNvPr>
              <p:cNvSpPr>
                <a:spLocks noChangeArrowheads="1"/>
              </p:cNvSpPr>
              <p:nvPr/>
            </p:nvSpPr>
            <p:spPr bwMode="auto">
              <a:xfrm>
                <a:off x="3287713" y="1700213"/>
                <a:ext cx="2546350"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a:solidFill>
                      <a:schemeClr val="bg1"/>
                    </a:solidFill>
                  </a:rPr>
                  <a:t>Conscious Competence</a:t>
                </a:r>
              </a:p>
            </p:txBody>
          </p:sp>
          <p:sp>
            <p:nvSpPr>
              <p:cNvPr id="15" name="Rectangle 14">
                <a:extLst>
                  <a:ext uri="{FF2B5EF4-FFF2-40B4-BE49-F238E27FC236}">
                    <a16:creationId xmlns:a16="http://schemas.microsoft.com/office/drawing/2014/main" id="{E8B993EE-67B0-4A22-B865-D7FCB348CD60}"/>
                  </a:ext>
                </a:extLst>
              </p:cNvPr>
              <p:cNvSpPr>
                <a:spLocks noChangeArrowheads="1"/>
              </p:cNvSpPr>
              <p:nvPr/>
            </p:nvSpPr>
            <p:spPr bwMode="auto">
              <a:xfrm>
                <a:off x="3359150" y="3500438"/>
                <a:ext cx="2535238" cy="9461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r>
                  <a:rPr lang="en-GB" sz="2800" b="1">
                    <a:solidFill>
                      <a:schemeClr val="bg1"/>
                    </a:solidFill>
                  </a:rPr>
                  <a:t>Unconscious Competence</a:t>
                </a:r>
              </a:p>
            </p:txBody>
          </p:sp>
        </p:grpSp>
        <p:sp>
          <p:nvSpPr>
            <p:cNvPr id="6" name="Down Arrow 3">
              <a:extLst>
                <a:ext uri="{FF2B5EF4-FFF2-40B4-BE49-F238E27FC236}">
                  <a16:creationId xmlns:a16="http://schemas.microsoft.com/office/drawing/2014/main" id="{DACF3FA4-8FC7-44AD-A7F4-45B5BC6D748F}"/>
                </a:ext>
              </a:extLst>
            </p:cNvPr>
            <p:cNvSpPr/>
            <p:nvPr/>
          </p:nvSpPr>
          <p:spPr>
            <a:xfrm rot="10800000">
              <a:off x="6169097"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Down Arrow 13">
              <a:extLst>
                <a:ext uri="{FF2B5EF4-FFF2-40B4-BE49-F238E27FC236}">
                  <a16:creationId xmlns:a16="http://schemas.microsoft.com/office/drawing/2014/main" id="{1BD895D5-CC73-43EF-BD82-F05F2DAC16FF}"/>
                </a:ext>
              </a:extLst>
            </p:cNvPr>
            <p:cNvSpPr/>
            <p:nvPr/>
          </p:nvSpPr>
          <p:spPr>
            <a:xfrm rot="5400000">
              <a:off x="4458621" y="1763810"/>
              <a:ext cx="322117" cy="866662"/>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Down Arrow 14">
              <a:extLst>
                <a:ext uri="{FF2B5EF4-FFF2-40B4-BE49-F238E27FC236}">
                  <a16:creationId xmlns:a16="http://schemas.microsoft.com/office/drawing/2014/main" id="{064B6FFE-9122-4489-AD06-CBAA45B21185}"/>
                </a:ext>
              </a:extLst>
            </p:cNvPr>
            <p:cNvSpPr/>
            <p:nvPr/>
          </p:nvSpPr>
          <p:spPr>
            <a:xfrm>
              <a:off x="2787075" y="2690690"/>
              <a:ext cx="322117" cy="693627"/>
            </a:xfrm>
            <a:prstGeom prst="downArrow">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592758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FE736E03-96A2-464E-979F-9A2771AA8C81}"/>
              </a:ext>
            </a:extLst>
          </p:cNvPr>
          <p:cNvPicPr>
            <a:picLocks noChangeAspect="1"/>
          </p:cNvPicPr>
          <p:nvPr/>
        </p:nvPicPr>
        <p:blipFill>
          <a:blip r:embed="rId2"/>
          <a:stretch>
            <a:fillRect/>
          </a:stretch>
        </p:blipFill>
        <p:spPr>
          <a:xfrm>
            <a:off x="2188257" y="3054063"/>
            <a:ext cx="4767485" cy="749873"/>
          </a:xfrm>
          <a:prstGeom prst="rect">
            <a:avLst/>
          </a:prstGeom>
        </p:spPr>
      </p:pic>
      <p:sp>
        <p:nvSpPr>
          <p:cNvPr id="2" name="Title 1">
            <a:extLst>
              <a:ext uri="{FF2B5EF4-FFF2-40B4-BE49-F238E27FC236}">
                <a16:creationId xmlns:a16="http://schemas.microsoft.com/office/drawing/2014/main" id="{2A874EF0-68A4-4D36-84AB-8FBF99ABB255}"/>
              </a:ext>
            </a:extLst>
          </p:cNvPr>
          <p:cNvSpPr>
            <a:spLocks noGrp="1"/>
          </p:cNvSpPr>
          <p:nvPr>
            <p:ph type="title"/>
          </p:nvPr>
        </p:nvSpPr>
        <p:spPr>
          <a:xfrm>
            <a:off x="1403648" y="458375"/>
            <a:ext cx="5937755" cy="1188720"/>
          </a:xfrm>
        </p:spPr>
        <p:txBody>
          <a:bodyPr/>
          <a:lstStyle/>
          <a:p>
            <a:r>
              <a:rPr lang="en-GB"/>
              <a:t>Unconscious Competence</a:t>
            </a:r>
            <a:br>
              <a:rPr lang="en-GB"/>
            </a:br>
            <a:endParaRPr lang="en-GB"/>
          </a:p>
        </p:txBody>
      </p:sp>
      <p:sp>
        <p:nvSpPr>
          <p:cNvPr id="3" name="Content Placeholder 2">
            <a:extLst>
              <a:ext uri="{FF2B5EF4-FFF2-40B4-BE49-F238E27FC236}">
                <a16:creationId xmlns:a16="http://schemas.microsoft.com/office/drawing/2014/main" id="{6BA3288B-6735-4CA3-BE19-8FF398C7A26A}"/>
              </a:ext>
            </a:extLst>
          </p:cNvPr>
          <p:cNvSpPr>
            <a:spLocks noGrp="1"/>
          </p:cNvSpPr>
          <p:nvPr>
            <p:ph idx="1"/>
          </p:nvPr>
        </p:nvSpPr>
        <p:spPr>
          <a:xfrm>
            <a:off x="1115617" y="1878007"/>
            <a:ext cx="6425260" cy="3927257"/>
          </a:xfrm>
        </p:spPr>
        <p:txBody>
          <a:bodyPr>
            <a:normAutofit/>
          </a:bodyPr>
          <a:lstStyle/>
          <a:p>
            <a:r>
              <a:rPr lang="en-GB" sz="2800">
                <a:latin typeface="Calibri" panose="020F0502020204030204" pitchFamily="34" charset="0"/>
                <a:cs typeface="Calibri" panose="020F0502020204030204" pitchFamily="34" charset="0"/>
              </a:rPr>
              <a:t>The individual neither understands nor knows how to do something, nor recognizes the deficit, nor has a desire to address it. In short, you don’t know what you don’t know.</a:t>
            </a:r>
          </a:p>
        </p:txBody>
      </p:sp>
      <p:pic>
        <p:nvPicPr>
          <p:cNvPr id="6" name="Picture 5" descr="A drawing of a face&#10;&#10;Description automatically generated">
            <a:extLst>
              <a:ext uri="{FF2B5EF4-FFF2-40B4-BE49-F238E27FC236}">
                <a16:creationId xmlns:a16="http://schemas.microsoft.com/office/drawing/2014/main" id="{AC0D7A95-E0E0-414C-8AA0-24BAA9E90F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4785360" y="4594636"/>
            <a:ext cx="3642360" cy="2048828"/>
          </a:xfrm>
          <a:prstGeom prst="rect">
            <a:avLst/>
          </a:prstGeom>
        </p:spPr>
      </p:pic>
    </p:spTree>
    <p:extLst>
      <p:ext uri="{BB962C8B-B14F-4D97-AF65-F5344CB8AC3E}">
        <p14:creationId xmlns:p14="http://schemas.microsoft.com/office/powerpoint/2010/main" val="12513850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193267-03A0-416B-8735-E7AC8ED74589}"/>
              </a:ext>
            </a:extLst>
          </p:cNvPr>
          <p:cNvSpPr>
            <a:spLocks noGrp="1"/>
          </p:cNvSpPr>
          <p:nvPr>
            <p:ph type="title"/>
          </p:nvPr>
        </p:nvSpPr>
        <p:spPr>
          <a:xfrm>
            <a:off x="1603122" y="476672"/>
            <a:ext cx="5937755" cy="1188720"/>
          </a:xfrm>
        </p:spPr>
        <p:txBody>
          <a:bodyPr/>
          <a:lstStyle/>
          <a:p>
            <a:r>
              <a:rPr lang="en-GB"/>
              <a:t>Conscious Incompetence</a:t>
            </a:r>
            <a:br>
              <a:rPr lang="en-GB"/>
            </a:br>
            <a:endParaRPr lang="en-GB"/>
          </a:p>
        </p:txBody>
      </p:sp>
      <p:sp>
        <p:nvSpPr>
          <p:cNvPr id="3" name="Content Placeholder 2">
            <a:extLst>
              <a:ext uri="{FF2B5EF4-FFF2-40B4-BE49-F238E27FC236}">
                <a16:creationId xmlns:a16="http://schemas.microsoft.com/office/drawing/2014/main" id="{4F0D867A-38EF-41A1-B794-B2EBF9D43BA1}"/>
              </a:ext>
            </a:extLst>
          </p:cNvPr>
          <p:cNvSpPr>
            <a:spLocks noGrp="1"/>
          </p:cNvSpPr>
          <p:nvPr>
            <p:ph idx="1"/>
          </p:nvPr>
        </p:nvSpPr>
        <p:spPr>
          <a:xfrm>
            <a:off x="1060158" y="1945784"/>
            <a:ext cx="6480719" cy="3744416"/>
          </a:xfrm>
        </p:spPr>
        <p:txBody>
          <a:bodyPr/>
          <a:lstStyle/>
          <a:p>
            <a:endParaRPr lang="en-GB" dirty="0"/>
          </a:p>
          <a:p>
            <a:r>
              <a:rPr lang="en-GB" sz="2800" dirty="0">
                <a:latin typeface="Calibri" panose="020F0502020204030204" pitchFamily="34" charset="0"/>
                <a:cs typeface="Calibri" panose="020F0502020204030204" pitchFamily="34" charset="0"/>
              </a:rPr>
              <a:t> Though the individual does not understand or know how to do something, he or she does recognize the deficit, without yet addressing it. This is the stage where </a:t>
            </a:r>
            <a:r>
              <a:rPr lang="en-GB" sz="2800" dirty="0">
                <a:solidFill>
                  <a:srgbClr val="FF0000"/>
                </a:solidFill>
                <a:latin typeface="Calibri" panose="020F0502020204030204" pitchFamily="34" charset="0"/>
                <a:cs typeface="Calibri" panose="020F0502020204030204" pitchFamily="34" charset="0"/>
              </a:rPr>
              <a:t>you know what you don’t know.</a:t>
            </a:r>
          </a:p>
          <a:p>
            <a:endParaRPr lang="en-GB" dirty="0"/>
          </a:p>
        </p:txBody>
      </p:sp>
      <p:pic>
        <p:nvPicPr>
          <p:cNvPr id="5" name="Picture 4" descr="A drawing of a face&#10;&#10;Description automatically generated">
            <a:extLst>
              <a:ext uri="{FF2B5EF4-FFF2-40B4-BE49-F238E27FC236}">
                <a16:creationId xmlns:a16="http://schemas.microsoft.com/office/drawing/2014/main" id="{2F288DB9-2F18-4EB3-9113-466233F8508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025640" y="4465593"/>
            <a:ext cx="2002680" cy="2153052"/>
          </a:xfrm>
          <a:prstGeom prst="rect">
            <a:avLst/>
          </a:prstGeom>
        </p:spPr>
      </p:pic>
    </p:spTree>
    <p:extLst>
      <p:ext uri="{BB962C8B-B14F-4D97-AF65-F5344CB8AC3E}">
        <p14:creationId xmlns:p14="http://schemas.microsoft.com/office/powerpoint/2010/main" val="4211966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75550-D7AF-40E0-9FE4-C6B489435815}"/>
              </a:ext>
            </a:extLst>
          </p:cNvPr>
          <p:cNvSpPr>
            <a:spLocks noGrp="1"/>
          </p:cNvSpPr>
          <p:nvPr>
            <p:ph type="title"/>
          </p:nvPr>
        </p:nvSpPr>
        <p:spPr>
          <a:xfrm>
            <a:off x="1101220" y="310252"/>
            <a:ext cx="5937755" cy="1188720"/>
          </a:xfrm>
        </p:spPr>
        <p:txBody>
          <a:bodyPr/>
          <a:lstStyle/>
          <a:p>
            <a:r>
              <a:rPr lang="en-GB" dirty="0"/>
              <a:t>Conscious competence </a:t>
            </a:r>
          </a:p>
        </p:txBody>
      </p:sp>
      <p:sp>
        <p:nvSpPr>
          <p:cNvPr id="3" name="Content Placeholder 2">
            <a:extLst>
              <a:ext uri="{FF2B5EF4-FFF2-40B4-BE49-F238E27FC236}">
                <a16:creationId xmlns:a16="http://schemas.microsoft.com/office/drawing/2014/main" id="{EF26D1DC-1830-4625-A9C4-D6C1D270BE73}"/>
              </a:ext>
            </a:extLst>
          </p:cNvPr>
          <p:cNvSpPr>
            <a:spLocks noGrp="1"/>
          </p:cNvSpPr>
          <p:nvPr>
            <p:ph idx="1"/>
          </p:nvPr>
        </p:nvSpPr>
        <p:spPr>
          <a:xfrm>
            <a:off x="1101220" y="2232017"/>
            <a:ext cx="5937755" cy="3101983"/>
          </a:xfrm>
        </p:spPr>
        <p:txBody>
          <a:bodyPr/>
          <a:lstStyle/>
          <a:p>
            <a:pPr marL="0" indent="0">
              <a:buNone/>
            </a:pPr>
            <a:r>
              <a:rPr lang="en-GB" dirty="0"/>
              <a:t> </a:t>
            </a:r>
            <a:r>
              <a:rPr lang="en-GB" sz="2800" dirty="0">
                <a:latin typeface="Calibri" panose="020F0502020204030204" pitchFamily="34" charset="0"/>
                <a:cs typeface="Calibri" panose="020F0502020204030204" pitchFamily="34" charset="0"/>
              </a:rPr>
              <a:t>The individual </a:t>
            </a:r>
            <a:r>
              <a:rPr lang="en-GB" sz="2800" dirty="0">
                <a:solidFill>
                  <a:srgbClr val="FF0000"/>
                </a:solidFill>
                <a:latin typeface="Calibri" panose="020F0502020204030204" pitchFamily="34" charset="0"/>
                <a:cs typeface="Calibri" panose="020F0502020204030204" pitchFamily="34" charset="0"/>
              </a:rPr>
              <a:t>understands or knows </a:t>
            </a:r>
            <a:r>
              <a:rPr lang="en-GB" sz="2800" dirty="0">
                <a:latin typeface="Calibri" panose="020F0502020204030204" pitchFamily="34" charset="0"/>
                <a:cs typeface="Calibri" panose="020F0502020204030204" pitchFamily="34" charset="0"/>
              </a:rPr>
              <a:t>how to do something. However, demonstrating the skill or knowledge </a:t>
            </a:r>
            <a:r>
              <a:rPr lang="en-GB" sz="2800" dirty="0">
                <a:solidFill>
                  <a:srgbClr val="FF0000"/>
                </a:solidFill>
                <a:latin typeface="Calibri" panose="020F0502020204030204" pitchFamily="34" charset="0"/>
                <a:cs typeface="Calibri" panose="020F0502020204030204" pitchFamily="34" charset="0"/>
              </a:rPr>
              <a:t>requires a great deal of consciousness or concentration</a:t>
            </a:r>
            <a:r>
              <a:rPr lang="en-GB" sz="2800" dirty="0">
                <a:latin typeface="Calibri" panose="020F0502020204030204" pitchFamily="34" charset="0"/>
                <a:cs typeface="Calibri" panose="020F0502020204030204" pitchFamily="34" charset="0"/>
              </a:rPr>
              <a:t>. You know how to do it, but you </a:t>
            </a:r>
            <a:r>
              <a:rPr lang="en-GB" sz="2800" b="1" dirty="0">
                <a:latin typeface="Calibri" panose="020F0502020204030204" pitchFamily="34" charset="0"/>
                <a:cs typeface="Calibri" panose="020F0502020204030204" pitchFamily="34" charset="0"/>
              </a:rPr>
              <a:t>have to think your way </a:t>
            </a:r>
            <a:r>
              <a:rPr lang="en-GB" sz="2800" dirty="0">
                <a:latin typeface="Calibri" panose="020F0502020204030204" pitchFamily="34" charset="0"/>
                <a:cs typeface="Calibri" panose="020F0502020204030204" pitchFamily="34" charset="0"/>
              </a:rPr>
              <a:t>through it.</a:t>
            </a:r>
          </a:p>
          <a:p>
            <a:endParaRPr lang="en-GB" sz="2800" dirty="0">
              <a:latin typeface="Calibri" panose="020F0502020204030204" pitchFamily="34" charset="0"/>
              <a:cs typeface="Calibri" panose="020F0502020204030204" pitchFamily="34" charset="0"/>
            </a:endParaRPr>
          </a:p>
          <a:p>
            <a:endParaRPr lang="en-GB" dirty="0"/>
          </a:p>
        </p:txBody>
      </p:sp>
      <p:pic>
        <p:nvPicPr>
          <p:cNvPr id="5" name="Picture 4" descr="A drawing of a face&#10;&#10;Description automatically generated">
            <a:extLst>
              <a:ext uri="{FF2B5EF4-FFF2-40B4-BE49-F238E27FC236}">
                <a16:creationId xmlns:a16="http://schemas.microsoft.com/office/drawing/2014/main" id="{FBD14AA6-B184-4F61-93C2-E18320FBF15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038975" y="3810000"/>
            <a:ext cx="2105025" cy="3048000"/>
          </a:xfrm>
          <a:prstGeom prst="rect">
            <a:avLst/>
          </a:prstGeom>
        </p:spPr>
      </p:pic>
    </p:spTree>
    <p:extLst>
      <p:ext uri="{BB962C8B-B14F-4D97-AF65-F5344CB8AC3E}">
        <p14:creationId xmlns:p14="http://schemas.microsoft.com/office/powerpoint/2010/main" val="293380468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1805A5-EC2C-46CB-BD3B-9C4F237F1705}"/>
              </a:ext>
            </a:extLst>
          </p:cNvPr>
          <p:cNvSpPr>
            <a:spLocks noGrp="1"/>
          </p:cNvSpPr>
          <p:nvPr>
            <p:ph type="title"/>
          </p:nvPr>
        </p:nvSpPr>
        <p:spPr>
          <a:xfrm>
            <a:off x="1317437" y="223818"/>
            <a:ext cx="5937755" cy="1188720"/>
          </a:xfrm>
        </p:spPr>
        <p:txBody>
          <a:bodyPr/>
          <a:lstStyle/>
          <a:p>
            <a:r>
              <a:rPr lang="en-GB"/>
              <a:t>Unconscious competence </a:t>
            </a:r>
          </a:p>
        </p:txBody>
      </p:sp>
      <p:sp>
        <p:nvSpPr>
          <p:cNvPr id="3" name="Content Placeholder 2">
            <a:extLst>
              <a:ext uri="{FF2B5EF4-FFF2-40B4-BE49-F238E27FC236}">
                <a16:creationId xmlns:a16="http://schemas.microsoft.com/office/drawing/2014/main" id="{A0689785-A5A8-462E-B8AF-DCF5D1C527E9}"/>
              </a:ext>
            </a:extLst>
          </p:cNvPr>
          <p:cNvSpPr>
            <a:spLocks noGrp="1"/>
          </p:cNvSpPr>
          <p:nvPr>
            <p:ph idx="1"/>
          </p:nvPr>
        </p:nvSpPr>
        <p:spPr>
          <a:xfrm>
            <a:off x="1317438" y="2105949"/>
            <a:ext cx="5937755" cy="3101983"/>
          </a:xfrm>
        </p:spPr>
        <p:txBody>
          <a:bodyPr/>
          <a:lstStyle/>
          <a:p>
            <a:r>
              <a:rPr lang="en-GB" sz="2800" dirty="0">
                <a:latin typeface="Calibri" panose="020F0502020204030204" pitchFamily="34" charset="0"/>
                <a:cs typeface="Calibri" panose="020F0502020204030204" pitchFamily="34" charset="0"/>
              </a:rPr>
              <a:t>The individual has had so much practice with a skill that it becomes “</a:t>
            </a:r>
            <a:r>
              <a:rPr lang="en-GB" sz="2800" dirty="0">
                <a:solidFill>
                  <a:srgbClr val="FF0000"/>
                </a:solidFill>
                <a:latin typeface="Calibri" panose="020F0502020204030204" pitchFamily="34" charset="0"/>
                <a:cs typeface="Calibri" panose="020F0502020204030204" pitchFamily="34" charset="0"/>
              </a:rPr>
              <a:t>second nature</a:t>
            </a:r>
            <a:r>
              <a:rPr lang="en-GB" sz="2800" dirty="0">
                <a:latin typeface="Calibri" panose="020F0502020204030204" pitchFamily="34" charset="0"/>
                <a:cs typeface="Calibri" panose="020F0502020204030204" pitchFamily="34" charset="0"/>
              </a:rPr>
              <a:t>” and can be performed easily (often without concentrating too deeply). This is the stage where you </a:t>
            </a:r>
            <a:r>
              <a:rPr lang="en-GB" sz="2800" dirty="0">
                <a:solidFill>
                  <a:srgbClr val="FF0000"/>
                </a:solidFill>
                <a:latin typeface="Calibri" panose="020F0502020204030204" pitchFamily="34" charset="0"/>
                <a:cs typeface="Calibri" panose="020F0502020204030204" pitchFamily="34" charset="0"/>
              </a:rPr>
              <a:t>can do it without thinking</a:t>
            </a:r>
            <a:r>
              <a:rPr lang="en-GB" sz="2800" dirty="0">
                <a:latin typeface="Calibri" panose="020F0502020204030204" pitchFamily="34" charset="0"/>
                <a:cs typeface="Calibri" panose="020F0502020204030204" pitchFamily="34" charset="0"/>
              </a:rPr>
              <a:t>.  You just know what to do.</a:t>
            </a:r>
          </a:p>
          <a:p>
            <a:endParaRPr lang="en-GB" dirty="0"/>
          </a:p>
        </p:txBody>
      </p:sp>
      <p:pic>
        <p:nvPicPr>
          <p:cNvPr id="5" name="Picture 4" descr="A drawing of a person&#10;&#10;Description automatically generated">
            <a:extLst>
              <a:ext uri="{FF2B5EF4-FFF2-40B4-BE49-F238E27FC236}">
                <a16:creationId xmlns:a16="http://schemas.microsoft.com/office/drawing/2014/main" id="{CC36AB73-1AB9-48C6-9BE4-078838057D3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xmlns="" r:id="rId3"/>
              </a:ext>
            </a:extLst>
          </a:blip>
          <a:stretch>
            <a:fillRect/>
          </a:stretch>
        </p:blipFill>
        <p:spPr>
          <a:xfrm>
            <a:off x="7255193" y="4752051"/>
            <a:ext cx="1888807" cy="1968789"/>
          </a:xfrm>
          <a:prstGeom prst="rect">
            <a:avLst/>
          </a:prstGeom>
        </p:spPr>
      </p:pic>
    </p:spTree>
    <p:extLst>
      <p:ext uri="{BB962C8B-B14F-4D97-AF65-F5344CB8AC3E}">
        <p14:creationId xmlns:p14="http://schemas.microsoft.com/office/powerpoint/2010/main" val="607953716"/>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8439BD59-D65B-4BD4-AE10-0E838BDE7406}"/>
              </a:ext>
            </a:extLst>
          </p:cNvPr>
          <p:cNvSpPr>
            <a:spLocks noGrp="1"/>
          </p:cNvSpPr>
          <p:nvPr>
            <p:ph type="title"/>
          </p:nvPr>
        </p:nvSpPr>
        <p:spPr>
          <a:xfrm>
            <a:off x="457200" y="457200"/>
            <a:ext cx="8229600" cy="1143000"/>
          </a:xfrm>
        </p:spPr>
        <p:txBody>
          <a:bodyPr/>
          <a:lstStyle/>
          <a:p>
            <a:pPr eaLnBrk="1" hangingPunct="1"/>
            <a:r>
              <a:rPr lang="en-IE" altLang="en-US" sz="4000"/>
              <a:t>Self-Assessment</a:t>
            </a:r>
            <a:endParaRPr lang="en-US" altLang="en-US" sz="4000"/>
          </a:p>
        </p:txBody>
      </p:sp>
      <p:sp>
        <p:nvSpPr>
          <p:cNvPr id="5123" name="Rectangle 3">
            <a:extLst>
              <a:ext uri="{FF2B5EF4-FFF2-40B4-BE49-F238E27FC236}">
                <a16:creationId xmlns:a16="http://schemas.microsoft.com/office/drawing/2014/main" id="{7EC2F8DA-F68B-472D-95B0-F2297F15DE80}"/>
              </a:ext>
            </a:extLst>
          </p:cNvPr>
          <p:cNvSpPr>
            <a:spLocks noGrp="1" noChangeArrowheads="1"/>
          </p:cNvSpPr>
          <p:nvPr>
            <p:ph idx="1"/>
          </p:nvPr>
        </p:nvSpPr>
        <p:spPr>
          <a:xfrm>
            <a:off x="457200" y="1600200"/>
            <a:ext cx="8229600" cy="5029200"/>
          </a:xfrm>
        </p:spPr>
        <p:txBody>
          <a:bodyPr/>
          <a:lstStyle/>
          <a:p>
            <a:pPr eaLnBrk="1" hangingPunct="1">
              <a:defRPr/>
            </a:pPr>
            <a:endParaRPr lang="en-US" altLang="en-US"/>
          </a:p>
          <a:p>
            <a:pPr eaLnBrk="1" hangingPunct="1">
              <a:defRPr/>
            </a:pPr>
            <a:r>
              <a:rPr lang="en-US" altLang="en-US" sz="2800">
                <a:latin typeface="+mj-lt"/>
              </a:rPr>
              <a:t>What study goals have you done this week? </a:t>
            </a:r>
          </a:p>
          <a:p>
            <a:pPr eaLnBrk="1" hangingPunct="1">
              <a:defRPr/>
            </a:pPr>
            <a:r>
              <a:rPr lang="en-US" altLang="en-US" sz="2800">
                <a:latin typeface="+mj-lt"/>
              </a:rPr>
              <a:t>If you didn’t achieve them why not?</a:t>
            </a:r>
          </a:p>
          <a:p>
            <a:pPr eaLnBrk="1" hangingPunct="1">
              <a:defRPr/>
            </a:pPr>
            <a:r>
              <a:rPr lang="en-US" altLang="en-US" sz="2800">
                <a:latin typeface="+mj-lt"/>
              </a:rPr>
              <a:t>What do you hope to do the rest of the week?</a:t>
            </a:r>
          </a:p>
          <a:p>
            <a:pPr eaLnBrk="1" hangingPunct="1">
              <a:defRPr/>
            </a:pPr>
            <a:r>
              <a:rPr lang="en-US" altLang="en-US" sz="2800">
                <a:latin typeface="+mj-lt"/>
              </a:rPr>
              <a:t>What have you done to get </a:t>
            </a:r>
            <a:r>
              <a:rPr lang="en-US" altLang="en-US" sz="2800" err="1">
                <a:latin typeface="+mj-lt"/>
              </a:rPr>
              <a:t>organised</a:t>
            </a:r>
            <a:r>
              <a:rPr lang="en-US" altLang="en-US" sz="2800">
                <a:latin typeface="+mj-lt"/>
              </a:rPr>
              <a:t>?</a:t>
            </a:r>
          </a:p>
          <a:p>
            <a:pPr lvl="2" eaLnBrk="1" hangingPunct="1">
              <a:buFont typeface="Wingdings" panose="05000000000000000000" pitchFamily="2" charset="2"/>
              <a:buChar char="ü"/>
              <a:defRPr/>
            </a:pPr>
            <a:r>
              <a:rPr lang="en-US" altLang="en-US" sz="2800">
                <a:latin typeface="+mj-lt"/>
              </a:rPr>
              <a:t>Environment</a:t>
            </a:r>
          </a:p>
          <a:p>
            <a:pPr lvl="2" eaLnBrk="1" hangingPunct="1">
              <a:buFont typeface="Wingdings" panose="05000000000000000000" pitchFamily="2" charset="2"/>
              <a:buChar char="ü"/>
              <a:defRPr/>
            </a:pPr>
            <a:r>
              <a:rPr lang="en-US" altLang="en-US" sz="2800">
                <a:latin typeface="+mj-lt"/>
              </a:rPr>
              <a:t>Routine</a:t>
            </a:r>
          </a:p>
          <a:p>
            <a:pPr lvl="2" eaLnBrk="1" hangingPunct="1">
              <a:buFont typeface="Wingdings" panose="05000000000000000000" pitchFamily="2" charset="2"/>
              <a:buChar char="ü"/>
              <a:defRPr/>
            </a:pPr>
            <a:r>
              <a:rPr lang="en-US" altLang="en-US" sz="2800">
                <a:latin typeface="+mj-lt"/>
              </a:rPr>
              <a:t>Notes</a:t>
            </a:r>
          </a:p>
          <a:p>
            <a:pPr lvl="2" eaLnBrk="1" hangingPunct="1">
              <a:buFont typeface="Wingdings" panose="05000000000000000000" pitchFamily="2" charset="2"/>
              <a:buChar char="ü"/>
              <a:defRPr/>
            </a:pPr>
            <a:r>
              <a:rPr lang="en-US" altLang="en-US" sz="2800">
                <a:latin typeface="+mj-lt"/>
              </a:rPr>
              <a:t>Mind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5123">
                                            <p:txEl>
                                              <p:pRg st="5" end="5"/>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123">
                                            <p:txEl>
                                              <p:pRg st="6" end="6"/>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5123">
                                            <p:txEl>
                                              <p:pRg st="7" end="7"/>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512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1DA5E0A5-4B8F-454E-977B-8FC261BB5F5C}"/>
              </a:ext>
            </a:extLst>
          </p:cNvPr>
          <p:cNvSpPr>
            <a:spLocks noGrp="1"/>
          </p:cNvSpPr>
          <p:nvPr>
            <p:ph type="title"/>
          </p:nvPr>
        </p:nvSpPr>
        <p:spPr>
          <a:xfrm>
            <a:off x="641350" y="187854"/>
            <a:ext cx="8229600" cy="971550"/>
          </a:xfrm>
        </p:spPr>
        <p:txBody>
          <a:bodyPr/>
          <a:lstStyle/>
          <a:p>
            <a:pPr eaLnBrk="1" hangingPunct="1"/>
            <a:r>
              <a:rPr lang="en-IE" altLang="en-US" sz="4000"/>
              <a:t>Goal Setting</a:t>
            </a:r>
            <a:endParaRPr lang="en-US" altLang="en-US" sz="4000"/>
          </a:p>
        </p:txBody>
      </p:sp>
      <p:sp>
        <p:nvSpPr>
          <p:cNvPr id="25603" name="Rectangle 3">
            <a:extLst>
              <a:ext uri="{FF2B5EF4-FFF2-40B4-BE49-F238E27FC236}">
                <a16:creationId xmlns:a16="http://schemas.microsoft.com/office/drawing/2014/main" id="{78CB7057-E0B3-4FD6-9E19-B78F20D1B50E}"/>
              </a:ext>
            </a:extLst>
          </p:cNvPr>
          <p:cNvSpPr>
            <a:spLocks noGrp="1" noChangeArrowheads="1"/>
          </p:cNvSpPr>
          <p:nvPr>
            <p:ph idx="1"/>
          </p:nvPr>
        </p:nvSpPr>
        <p:spPr>
          <a:xfrm>
            <a:off x="457200" y="1628800"/>
            <a:ext cx="8229600" cy="3886200"/>
          </a:xfrm>
        </p:spPr>
        <p:txBody>
          <a:bodyPr/>
          <a:lstStyle/>
          <a:p>
            <a:pPr eaLnBrk="1" hangingPunct="1">
              <a:defRPr/>
            </a:pPr>
            <a:r>
              <a:rPr lang="en-IE" altLang="en-US" sz="3200">
                <a:latin typeface="+mj-lt"/>
              </a:rPr>
              <a:t>Goals help us focus, stay in control</a:t>
            </a:r>
          </a:p>
          <a:p>
            <a:pPr eaLnBrk="1" hangingPunct="1">
              <a:defRPr/>
            </a:pPr>
            <a:r>
              <a:rPr lang="en-IE" altLang="en-US" sz="3200">
                <a:latin typeface="+mj-lt"/>
              </a:rPr>
              <a:t>Goals are motivating</a:t>
            </a:r>
          </a:p>
          <a:p>
            <a:pPr eaLnBrk="1" hangingPunct="1">
              <a:defRPr/>
            </a:pPr>
            <a:r>
              <a:rPr lang="en-IE" altLang="en-US" sz="3200">
                <a:latin typeface="+mj-lt"/>
              </a:rPr>
              <a:t>Different types:</a:t>
            </a:r>
          </a:p>
          <a:p>
            <a:pPr lvl="1" eaLnBrk="1" hangingPunct="1">
              <a:defRPr/>
            </a:pPr>
            <a:r>
              <a:rPr lang="en-IE" altLang="en-US" sz="3200">
                <a:latin typeface="+mj-lt"/>
              </a:rPr>
              <a:t>Long term goals</a:t>
            </a:r>
          </a:p>
          <a:p>
            <a:pPr lvl="1" eaLnBrk="1" hangingPunct="1">
              <a:defRPr/>
            </a:pPr>
            <a:r>
              <a:rPr lang="en-IE" altLang="en-US" sz="3200">
                <a:latin typeface="+mj-lt"/>
              </a:rPr>
              <a:t>Medium term goals</a:t>
            </a:r>
          </a:p>
          <a:p>
            <a:pPr lvl="1" eaLnBrk="1" hangingPunct="1">
              <a:defRPr/>
            </a:pPr>
            <a:r>
              <a:rPr lang="en-IE" altLang="en-US" sz="3200">
                <a:latin typeface="+mj-lt"/>
              </a:rPr>
              <a:t>Short term goals</a:t>
            </a:r>
            <a:endParaRPr lang="en-US" altLang="en-US" sz="3200">
              <a:latin typeface="+mj-lt"/>
            </a:endParaRPr>
          </a:p>
        </p:txBody>
      </p:sp>
      <p:pic>
        <p:nvPicPr>
          <p:cNvPr id="20484" name="Picture 1" descr="Setting Blogging Goals is Very Important!">
            <a:extLst>
              <a:ext uri="{FF2B5EF4-FFF2-40B4-BE49-F238E27FC236}">
                <a16:creationId xmlns:a16="http://schemas.microsoft.com/office/drawing/2014/main" id="{D796FF5E-6CCB-4B00-B4BD-D4A1EDA6E030}"/>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4756150" y="4293096"/>
            <a:ext cx="4387850" cy="24807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fade">
                                      <p:cBhvr>
                                        <p:cTn id="7" dur="20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fade">
                                      <p:cBhvr>
                                        <p:cTn id="12" dur="20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fade">
                                      <p:cBhvr>
                                        <p:cTn id="17" dur="2000"/>
                                        <p:tgtEl>
                                          <p:spTgt spid="25603">
                                            <p:txEl>
                                              <p:pRg st="2" end="2"/>
                                            </p:tx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25603">
                                            <p:txEl>
                                              <p:pRg st="3" end="3"/>
                                            </p:txEl>
                                          </p:spTgt>
                                        </p:tgtEl>
                                        <p:attrNameLst>
                                          <p:attrName>style.visibility</p:attrName>
                                        </p:attrNameLst>
                                      </p:cBhvr>
                                      <p:to>
                                        <p:strVal val="visible"/>
                                      </p:to>
                                    </p:set>
                                    <p:animEffect transition="in" filter="fade">
                                      <p:cBhvr>
                                        <p:cTn id="20" dur="2000"/>
                                        <p:tgtEl>
                                          <p:spTgt spid="25603">
                                            <p:txEl>
                                              <p:pRg st="3" end="3"/>
                                            </p:tx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5603">
                                            <p:txEl>
                                              <p:pRg st="4" end="4"/>
                                            </p:txEl>
                                          </p:spTgt>
                                        </p:tgtEl>
                                        <p:attrNameLst>
                                          <p:attrName>style.visibility</p:attrName>
                                        </p:attrNameLst>
                                      </p:cBhvr>
                                      <p:to>
                                        <p:strVal val="visible"/>
                                      </p:to>
                                    </p:set>
                                    <p:animEffect transition="in" filter="fade">
                                      <p:cBhvr>
                                        <p:cTn id="23" dur="2000"/>
                                        <p:tgtEl>
                                          <p:spTgt spid="25603">
                                            <p:txEl>
                                              <p:pRg st="4" end="4"/>
                                            </p:tx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25603">
                                            <p:txEl>
                                              <p:pRg st="5" end="5"/>
                                            </p:txEl>
                                          </p:spTgt>
                                        </p:tgtEl>
                                        <p:attrNameLst>
                                          <p:attrName>style.visibility</p:attrName>
                                        </p:attrNameLst>
                                      </p:cBhvr>
                                      <p:to>
                                        <p:strVal val="visible"/>
                                      </p:to>
                                    </p:set>
                                    <p:animEffect transition="in" filter="fade">
                                      <p:cBhvr>
                                        <p:cTn id="26" dur="2000"/>
                                        <p:tgtEl>
                                          <p:spTgt spid="2560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p:bld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Title 1">
            <a:extLst>
              <a:ext uri="{FF2B5EF4-FFF2-40B4-BE49-F238E27FC236}">
                <a16:creationId xmlns:a16="http://schemas.microsoft.com/office/drawing/2014/main" id="{7C54ED67-4993-4FCA-8294-4F5F9250BFA1}"/>
              </a:ext>
            </a:extLst>
          </p:cNvPr>
          <p:cNvSpPr>
            <a:spLocks noGrp="1"/>
          </p:cNvSpPr>
          <p:nvPr>
            <p:ph type="title"/>
          </p:nvPr>
        </p:nvSpPr>
        <p:spPr>
          <a:xfrm>
            <a:off x="457200" y="260648"/>
            <a:ext cx="8229600" cy="819150"/>
          </a:xfrm>
        </p:spPr>
        <p:txBody>
          <a:bodyPr/>
          <a:lstStyle/>
          <a:p>
            <a:pPr eaLnBrk="1" hangingPunct="1"/>
            <a:r>
              <a:rPr lang="en-GB" altLang="en-US"/>
              <a:t>Different goals</a:t>
            </a:r>
          </a:p>
        </p:txBody>
      </p:sp>
      <p:sp>
        <p:nvSpPr>
          <p:cNvPr id="3" name="Content Placeholder 2">
            <a:extLst>
              <a:ext uri="{FF2B5EF4-FFF2-40B4-BE49-F238E27FC236}">
                <a16:creationId xmlns:a16="http://schemas.microsoft.com/office/drawing/2014/main" id="{93467A55-FC33-4B72-ABBF-E843098ED27A}"/>
              </a:ext>
            </a:extLst>
          </p:cNvPr>
          <p:cNvSpPr>
            <a:spLocks noGrp="1"/>
          </p:cNvSpPr>
          <p:nvPr>
            <p:ph idx="1"/>
          </p:nvPr>
        </p:nvSpPr>
        <p:spPr>
          <a:xfrm>
            <a:off x="457200" y="1556792"/>
            <a:ext cx="8229600" cy="5301208"/>
          </a:xfrm>
        </p:spPr>
        <p:txBody>
          <a:bodyPr>
            <a:normAutofit/>
          </a:bodyPr>
          <a:lstStyle/>
          <a:p>
            <a:pPr eaLnBrk="1" hangingPunct="1">
              <a:defRPr/>
            </a:pPr>
            <a:r>
              <a:rPr lang="en-GB" sz="2400" b="1">
                <a:latin typeface="+mj-lt"/>
              </a:rPr>
              <a:t>Long term </a:t>
            </a:r>
            <a:r>
              <a:rPr lang="en-GB" sz="2400">
                <a:latin typeface="+mj-lt"/>
              </a:rPr>
              <a:t>goals are usually our dreams, the things we want out of life (TCD).  It’s where you want to go in life.</a:t>
            </a:r>
          </a:p>
          <a:p>
            <a:pPr eaLnBrk="1" hangingPunct="1">
              <a:defRPr/>
            </a:pPr>
            <a:r>
              <a:rPr lang="en-GB" sz="2400" b="1">
                <a:latin typeface="+mj-lt"/>
              </a:rPr>
              <a:t>Medium term </a:t>
            </a:r>
            <a:r>
              <a:rPr lang="en-GB" sz="2400">
                <a:latin typeface="+mj-lt"/>
              </a:rPr>
              <a:t>goals are the wants,  ( do well in subject) related to the dreams but more specific.  They are not things you don’t want.  Things like “I want to get a good mark in a class”, “I want to maintain a healthy lifestyle”, etc.</a:t>
            </a:r>
          </a:p>
          <a:p>
            <a:pPr eaLnBrk="1" hangingPunct="1">
              <a:defRPr/>
            </a:pPr>
            <a:r>
              <a:rPr lang="en-GB" sz="2400">
                <a:latin typeface="+mj-lt"/>
              </a:rPr>
              <a:t>In terms of learning, study goals are </a:t>
            </a:r>
            <a:r>
              <a:rPr lang="en-GB" sz="2400" b="1">
                <a:latin typeface="+mj-lt"/>
              </a:rPr>
              <a:t>usually short-term, </a:t>
            </a:r>
            <a:r>
              <a:rPr lang="en-GB" sz="2400">
                <a:latin typeface="+mj-lt"/>
              </a:rPr>
              <a:t>i.e. “I want to get my assignment in on time”, “I want to understand this concept”, etc.  Short-term goals are objectives and more action focused - what you have to do in order to get the wants. </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32E057AB-6312-43DD-9DDD-2B310764ADAC}"/>
              </a:ext>
            </a:extLst>
          </p:cNvPr>
          <p:cNvSpPr>
            <a:spLocks noGrp="1"/>
          </p:cNvSpPr>
          <p:nvPr>
            <p:ph type="title"/>
          </p:nvPr>
        </p:nvSpPr>
        <p:spPr>
          <a:xfrm>
            <a:off x="1603122" y="281940"/>
            <a:ext cx="5937755" cy="1188720"/>
          </a:xfrm>
        </p:spPr>
        <p:txBody>
          <a:bodyPr>
            <a:normAutofit fontScale="90000"/>
          </a:bodyPr>
          <a:lstStyle/>
          <a:p>
            <a:pPr algn="ctr" eaLnBrk="1" hangingPunct="1"/>
            <a:r>
              <a:rPr lang="en-US" altLang="en-US" sz="4000"/>
              <a:t>SMART Goal Setting</a:t>
            </a:r>
            <a:endParaRPr lang="en-GB" altLang="en-US" sz="4000"/>
          </a:p>
        </p:txBody>
      </p:sp>
      <p:sp>
        <p:nvSpPr>
          <p:cNvPr id="15363" name="Rectangle 3">
            <a:extLst>
              <a:ext uri="{FF2B5EF4-FFF2-40B4-BE49-F238E27FC236}">
                <a16:creationId xmlns:a16="http://schemas.microsoft.com/office/drawing/2014/main" id="{F445D4BD-57E2-4AB6-BABD-B72EF2EA3668}"/>
              </a:ext>
            </a:extLst>
          </p:cNvPr>
          <p:cNvSpPr>
            <a:spLocks noGrp="1" noChangeArrowheads="1"/>
          </p:cNvSpPr>
          <p:nvPr>
            <p:ph idx="1"/>
          </p:nvPr>
        </p:nvSpPr>
        <p:spPr>
          <a:xfrm>
            <a:off x="685800" y="1676400"/>
            <a:ext cx="5486400" cy="4267200"/>
          </a:xfrm>
        </p:spPr>
        <p:txBody>
          <a:bodyPr>
            <a:normAutofit/>
          </a:bodyPr>
          <a:lstStyle/>
          <a:p>
            <a:pPr eaLnBrk="1" hangingPunct="1">
              <a:lnSpc>
                <a:spcPct val="150000"/>
              </a:lnSpc>
              <a:defRPr/>
            </a:pPr>
            <a:endParaRPr lang="en-US" altLang="en-US"/>
          </a:p>
          <a:p>
            <a:pPr eaLnBrk="1" hangingPunct="1">
              <a:lnSpc>
                <a:spcPct val="150000"/>
              </a:lnSpc>
              <a:defRPr/>
            </a:pPr>
            <a:r>
              <a:rPr lang="en-US" altLang="en-US" sz="2800">
                <a:latin typeface="+mj-lt"/>
              </a:rPr>
              <a:t>S = Specific</a:t>
            </a:r>
          </a:p>
          <a:p>
            <a:pPr eaLnBrk="1" hangingPunct="1">
              <a:lnSpc>
                <a:spcPct val="150000"/>
              </a:lnSpc>
              <a:defRPr/>
            </a:pPr>
            <a:r>
              <a:rPr lang="en-US" altLang="en-US" sz="2800">
                <a:latin typeface="+mj-lt"/>
              </a:rPr>
              <a:t>M = Measurable</a:t>
            </a:r>
          </a:p>
          <a:p>
            <a:pPr eaLnBrk="1" hangingPunct="1">
              <a:lnSpc>
                <a:spcPct val="150000"/>
              </a:lnSpc>
              <a:defRPr/>
            </a:pPr>
            <a:r>
              <a:rPr lang="en-US" altLang="en-US" sz="2800">
                <a:latin typeface="+mj-lt"/>
              </a:rPr>
              <a:t>A = Action</a:t>
            </a:r>
          </a:p>
          <a:p>
            <a:pPr eaLnBrk="1" hangingPunct="1">
              <a:lnSpc>
                <a:spcPct val="150000"/>
              </a:lnSpc>
              <a:defRPr/>
            </a:pPr>
            <a:r>
              <a:rPr lang="en-US" altLang="en-US" sz="2800">
                <a:latin typeface="+mj-lt"/>
              </a:rPr>
              <a:t>R = Realistic</a:t>
            </a:r>
          </a:p>
          <a:p>
            <a:pPr eaLnBrk="1" hangingPunct="1">
              <a:lnSpc>
                <a:spcPct val="150000"/>
              </a:lnSpc>
              <a:defRPr/>
            </a:pPr>
            <a:r>
              <a:rPr lang="en-US" altLang="en-US" sz="2800">
                <a:latin typeface="+mj-lt"/>
              </a:rPr>
              <a:t>T = Time-based</a:t>
            </a:r>
            <a:endParaRPr lang="en-GB" altLang="en-US">
              <a:latin typeface="+mj-lt"/>
            </a:endParaRPr>
          </a:p>
        </p:txBody>
      </p:sp>
      <p:pic>
        <p:nvPicPr>
          <p:cNvPr id="23556" name="Picture 5" descr="http://www.onetip.net/wp-content/uploads/2010/06/resume-career-objective.jpg">
            <a:extLst>
              <a:ext uri="{FF2B5EF4-FFF2-40B4-BE49-F238E27FC236}">
                <a16:creationId xmlns:a16="http://schemas.microsoft.com/office/drawing/2014/main" id="{C5F32F4F-8F60-41DA-BDCE-311DDB0CD8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60937" y="2609850"/>
            <a:ext cx="3340801" cy="225931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5363">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5363">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5363">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5363">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1536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autoUpdateAnimBg="0"/>
    </p:bld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2700D7B4-1651-40FE-93F9-CBC7C83D2625}"/>
              </a:ext>
            </a:extLst>
          </p:cNvPr>
          <p:cNvSpPr>
            <a:spLocks noGrp="1"/>
          </p:cNvSpPr>
          <p:nvPr>
            <p:ph type="title"/>
          </p:nvPr>
        </p:nvSpPr>
        <p:spPr>
          <a:xfrm>
            <a:off x="457200" y="298821"/>
            <a:ext cx="8229600" cy="819150"/>
          </a:xfrm>
        </p:spPr>
        <p:txBody>
          <a:bodyPr>
            <a:normAutofit fontScale="90000"/>
          </a:bodyPr>
          <a:lstStyle/>
          <a:p>
            <a:pPr algn="ctr" eaLnBrk="1" hangingPunct="1"/>
            <a:r>
              <a:rPr lang="en-GB" altLang="en-US" sz="4000"/>
              <a:t>EXERCISE</a:t>
            </a:r>
          </a:p>
        </p:txBody>
      </p:sp>
      <p:sp>
        <p:nvSpPr>
          <p:cNvPr id="12291" name="Rectangle 3">
            <a:extLst>
              <a:ext uri="{FF2B5EF4-FFF2-40B4-BE49-F238E27FC236}">
                <a16:creationId xmlns:a16="http://schemas.microsoft.com/office/drawing/2014/main" id="{3A1F77A4-C8BE-4B06-AFE2-CDAA53823CBE}"/>
              </a:ext>
            </a:extLst>
          </p:cNvPr>
          <p:cNvSpPr>
            <a:spLocks noGrp="1" noChangeArrowheads="1"/>
          </p:cNvSpPr>
          <p:nvPr>
            <p:ph idx="1"/>
          </p:nvPr>
        </p:nvSpPr>
        <p:spPr>
          <a:xfrm>
            <a:off x="1043609" y="1772817"/>
            <a:ext cx="6500192" cy="3967212"/>
          </a:xfrm>
        </p:spPr>
        <p:txBody>
          <a:bodyPr>
            <a:normAutofit/>
          </a:bodyPr>
          <a:lstStyle/>
          <a:p>
            <a:pPr eaLnBrk="1" hangingPunct="1">
              <a:buFontTx/>
              <a:buNone/>
              <a:defRPr/>
            </a:pPr>
            <a:r>
              <a:rPr lang="en-GB" altLang="en-US"/>
              <a:t>	</a:t>
            </a:r>
          </a:p>
          <a:p>
            <a:pPr eaLnBrk="1" hangingPunct="1">
              <a:buFontTx/>
              <a:buNone/>
              <a:defRPr/>
            </a:pPr>
            <a:r>
              <a:rPr lang="en-GB" altLang="en-US"/>
              <a:t>	</a:t>
            </a:r>
            <a:r>
              <a:rPr lang="en-GB" altLang="en-US" sz="3200">
                <a:latin typeface="+mj-lt"/>
              </a:rPr>
              <a:t>Discuss the various techniques or things you do to help </a:t>
            </a:r>
            <a:r>
              <a:rPr lang="en-GB" altLang="en-US" sz="3200" u="sng">
                <a:latin typeface="+mj-lt"/>
              </a:rPr>
              <a:t>manage your time and resources</a:t>
            </a:r>
          </a:p>
          <a:p>
            <a:pPr eaLnBrk="1" hangingPunct="1">
              <a:buFontTx/>
              <a:buNone/>
              <a:defRPr/>
            </a:pPr>
            <a:endParaRPr lang="en-GB" altLang="en-US" sz="3200">
              <a:latin typeface="+mj-lt"/>
            </a:endParaRPr>
          </a:p>
          <a:p>
            <a:pPr lvl="1" eaLnBrk="1" hangingPunct="1">
              <a:buFontTx/>
              <a:buChar char="•"/>
              <a:defRPr/>
            </a:pPr>
            <a:r>
              <a:rPr lang="en-GB" altLang="en-US" sz="3200">
                <a:latin typeface="+mj-lt"/>
              </a:rPr>
              <a:t>What works?</a:t>
            </a:r>
          </a:p>
          <a:p>
            <a:pPr lvl="1" eaLnBrk="1" hangingPunct="1">
              <a:buFontTx/>
              <a:buChar char="•"/>
              <a:defRPr/>
            </a:pPr>
            <a:r>
              <a:rPr lang="en-GB" altLang="en-US" sz="3200">
                <a:latin typeface="+mj-lt"/>
              </a:rPr>
              <a:t>What doesn’t work?</a:t>
            </a:r>
          </a:p>
          <a:p>
            <a:pPr lvl="1" eaLnBrk="1" hangingPunct="1">
              <a:buFontTx/>
              <a:buChar char="•"/>
              <a:defRPr/>
            </a:pPr>
            <a:endParaRPr lang="en-GB" altLang="en-US" sz="3600"/>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BF99E-5235-4F77-A16F-05A04C0721EC}"/>
              </a:ext>
            </a:extLst>
          </p:cNvPr>
          <p:cNvSpPr>
            <a:spLocks noGrp="1"/>
          </p:cNvSpPr>
          <p:nvPr>
            <p:ph type="title"/>
          </p:nvPr>
        </p:nvSpPr>
        <p:spPr>
          <a:xfrm>
            <a:off x="1475656" y="260648"/>
            <a:ext cx="5937755" cy="1188720"/>
          </a:xfrm>
        </p:spPr>
        <p:txBody>
          <a:bodyPr/>
          <a:lstStyle/>
          <a:p>
            <a:r>
              <a:rPr lang="en-GB"/>
              <a:t>Another reminder……..</a:t>
            </a:r>
          </a:p>
        </p:txBody>
      </p:sp>
      <p:sp>
        <p:nvSpPr>
          <p:cNvPr id="3" name="Content Placeholder 2">
            <a:extLst>
              <a:ext uri="{FF2B5EF4-FFF2-40B4-BE49-F238E27FC236}">
                <a16:creationId xmlns:a16="http://schemas.microsoft.com/office/drawing/2014/main" id="{2302C8B8-4FE3-45CB-94DD-8A61C6255F6C}"/>
              </a:ext>
            </a:extLst>
          </p:cNvPr>
          <p:cNvSpPr>
            <a:spLocks noGrp="1"/>
          </p:cNvSpPr>
          <p:nvPr>
            <p:ph idx="1"/>
          </p:nvPr>
        </p:nvSpPr>
        <p:spPr>
          <a:xfrm>
            <a:off x="1606045" y="1700808"/>
            <a:ext cx="6494347" cy="4896543"/>
          </a:xfrm>
        </p:spPr>
        <p:txBody>
          <a:bodyPr>
            <a:normAutofit fontScale="92500" lnSpcReduction="10000"/>
          </a:bodyPr>
          <a:lstStyle/>
          <a:p>
            <a:pPr marL="0" indent="0" algn="ctr">
              <a:buNone/>
            </a:pPr>
            <a:r>
              <a:rPr lang="en-US" sz="3100"/>
              <a:t>The Nature of Good Goals: </a:t>
            </a:r>
            <a:r>
              <a:rPr lang="en-US" sz="3100" i="1"/>
              <a:t>SMART</a:t>
            </a:r>
            <a:r>
              <a:rPr lang="en-US" sz="3100"/>
              <a:t> Goal Setting</a:t>
            </a:r>
          </a:p>
          <a:p>
            <a:pPr marL="0" indent="0" algn="ctr">
              <a:buNone/>
            </a:pPr>
            <a:endParaRPr lang="en-US" sz="3100" b="1"/>
          </a:p>
          <a:p>
            <a:pPr>
              <a:spcBef>
                <a:spcPts val="1800"/>
              </a:spcBef>
            </a:pPr>
            <a:r>
              <a:rPr lang="en-US" sz="3100" b="1"/>
              <a:t>Specific</a:t>
            </a:r>
          </a:p>
          <a:p>
            <a:pPr>
              <a:spcBef>
                <a:spcPts val="1800"/>
              </a:spcBef>
            </a:pPr>
            <a:r>
              <a:rPr lang="en-US" sz="3100" b="1"/>
              <a:t>Measurable</a:t>
            </a:r>
          </a:p>
          <a:p>
            <a:pPr>
              <a:spcBef>
                <a:spcPts val="1800"/>
              </a:spcBef>
            </a:pPr>
            <a:r>
              <a:rPr lang="en-US" sz="3100" b="1"/>
              <a:t>Achievable</a:t>
            </a:r>
          </a:p>
          <a:p>
            <a:pPr>
              <a:spcBef>
                <a:spcPts val="1800"/>
              </a:spcBef>
            </a:pPr>
            <a:r>
              <a:rPr lang="en-US" sz="3100" b="1"/>
              <a:t>Realistic </a:t>
            </a:r>
          </a:p>
          <a:p>
            <a:pPr>
              <a:spcBef>
                <a:spcPts val="1800"/>
              </a:spcBef>
            </a:pPr>
            <a:r>
              <a:rPr lang="en-US" sz="3100" b="1"/>
              <a:t>T</a:t>
            </a:r>
            <a:r>
              <a:rPr lang="en-US" sz="3100"/>
              <a:t>ime-Based</a:t>
            </a:r>
          </a:p>
          <a:p>
            <a:pPr marL="0" indent="0">
              <a:buNone/>
            </a:pPr>
            <a:endParaRPr lang="en-GB"/>
          </a:p>
        </p:txBody>
      </p:sp>
    </p:spTree>
    <p:extLst>
      <p:ext uri="{BB962C8B-B14F-4D97-AF65-F5344CB8AC3E}">
        <p14:creationId xmlns:p14="http://schemas.microsoft.com/office/powerpoint/2010/main" val="2097175812"/>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6E035-702C-4494-982C-0DDBF90396EB}"/>
              </a:ext>
            </a:extLst>
          </p:cNvPr>
          <p:cNvSpPr>
            <a:spLocks noGrp="1"/>
          </p:cNvSpPr>
          <p:nvPr>
            <p:ph type="title"/>
          </p:nvPr>
        </p:nvSpPr>
        <p:spPr>
          <a:xfrm>
            <a:off x="1603122" y="210263"/>
            <a:ext cx="5937755" cy="1188720"/>
          </a:xfrm>
        </p:spPr>
        <p:txBody>
          <a:bodyPr>
            <a:normAutofit/>
          </a:bodyPr>
          <a:lstStyle/>
          <a:p>
            <a:r>
              <a:rPr lang="en-US"/>
              <a:t>Short-term and Long-term Goal Setting </a:t>
            </a:r>
            <a:r>
              <a:rPr lang="en-GB" sz="1800"/>
              <a:t>Morgan, P. (2017)</a:t>
            </a:r>
          </a:p>
        </p:txBody>
      </p:sp>
      <p:pic>
        <p:nvPicPr>
          <p:cNvPr id="4" name="Picture 3">
            <a:extLst>
              <a:ext uri="{FF2B5EF4-FFF2-40B4-BE49-F238E27FC236}">
                <a16:creationId xmlns:a16="http://schemas.microsoft.com/office/drawing/2014/main" id="{FD294C12-5A5F-43D3-BF8B-CF3B02F6E8F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395536" y="1556792"/>
            <a:ext cx="8064896" cy="5090945"/>
          </a:xfrm>
          <a:prstGeom prst="rect">
            <a:avLst/>
          </a:prstGeom>
        </p:spPr>
      </p:pic>
    </p:spTree>
    <p:extLst>
      <p:ext uri="{BB962C8B-B14F-4D97-AF65-F5344CB8AC3E}">
        <p14:creationId xmlns:p14="http://schemas.microsoft.com/office/powerpoint/2010/main" val="531126153"/>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429B21-6F33-4CBC-B82C-BAFEDD8B6FF1}"/>
              </a:ext>
            </a:extLst>
          </p:cNvPr>
          <p:cNvSpPr>
            <a:spLocks noGrp="1"/>
          </p:cNvSpPr>
          <p:nvPr>
            <p:ph type="title"/>
          </p:nvPr>
        </p:nvSpPr>
        <p:spPr>
          <a:xfrm>
            <a:off x="457200" y="476672"/>
            <a:ext cx="8229600" cy="1066130"/>
          </a:xfrm>
        </p:spPr>
        <p:txBody>
          <a:bodyPr>
            <a:normAutofit fontScale="90000"/>
          </a:bodyPr>
          <a:lstStyle/>
          <a:p>
            <a:r>
              <a:rPr lang="en-US" sz="3200"/>
              <a:t>Example of a Personal Development Plan (PDP)</a:t>
            </a:r>
            <a:r>
              <a:rPr lang="en-GB" sz="3200"/>
              <a:t> </a:t>
            </a:r>
            <a:r>
              <a:rPr lang="en-GB" sz="1800"/>
              <a:t>Morgan, P. (2017)</a:t>
            </a:r>
          </a:p>
        </p:txBody>
      </p:sp>
      <p:graphicFrame>
        <p:nvGraphicFramePr>
          <p:cNvPr id="4" name="Table 3">
            <a:extLst>
              <a:ext uri="{FF2B5EF4-FFF2-40B4-BE49-F238E27FC236}">
                <a16:creationId xmlns:a16="http://schemas.microsoft.com/office/drawing/2014/main" id="{AB6B8979-CDED-43D5-A3CD-CBF2726D1EB6}"/>
              </a:ext>
            </a:extLst>
          </p:cNvPr>
          <p:cNvGraphicFramePr>
            <a:graphicFrameLocks noGrp="1"/>
          </p:cNvGraphicFramePr>
          <p:nvPr>
            <p:extLst>
              <p:ext uri="{D42A27DB-BD31-4B8C-83A1-F6EECF244321}">
                <p14:modId xmlns:p14="http://schemas.microsoft.com/office/powerpoint/2010/main" val="3013636977"/>
              </p:ext>
            </p:extLst>
          </p:nvPr>
        </p:nvGraphicFramePr>
        <p:xfrm>
          <a:off x="251521" y="2060848"/>
          <a:ext cx="8640958" cy="4587009"/>
        </p:xfrm>
        <a:graphic>
          <a:graphicData uri="http://schemas.openxmlformats.org/drawingml/2006/table">
            <a:tbl>
              <a:tblPr firstRow="1" firstCol="1" bandRow="1">
                <a:tableStyleId>{69CF1AB2-1976-4502-BF36-3FF5EA218861}</a:tableStyleId>
              </a:tblPr>
              <a:tblGrid>
                <a:gridCol w="1233988">
                  <a:extLst>
                    <a:ext uri="{9D8B030D-6E8A-4147-A177-3AD203B41FA5}">
                      <a16:colId xmlns:a16="http://schemas.microsoft.com/office/drawing/2014/main" val="20000"/>
                    </a:ext>
                  </a:extLst>
                </a:gridCol>
                <a:gridCol w="1233988">
                  <a:extLst>
                    <a:ext uri="{9D8B030D-6E8A-4147-A177-3AD203B41FA5}">
                      <a16:colId xmlns:a16="http://schemas.microsoft.com/office/drawing/2014/main" val="20001"/>
                    </a:ext>
                  </a:extLst>
                </a:gridCol>
                <a:gridCol w="1233988">
                  <a:extLst>
                    <a:ext uri="{9D8B030D-6E8A-4147-A177-3AD203B41FA5}">
                      <a16:colId xmlns:a16="http://schemas.microsoft.com/office/drawing/2014/main" val="20002"/>
                    </a:ext>
                  </a:extLst>
                </a:gridCol>
                <a:gridCol w="1233988">
                  <a:extLst>
                    <a:ext uri="{9D8B030D-6E8A-4147-A177-3AD203B41FA5}">
                      <a16:colId xmlns:a16="http://schemas.microsoft.com/office/drawing/2014/main" val="20003"/>
                    </a:ext>
                  </a:extLst>
                </a:gridCol>
                <a:gridCol w="1235002">
                  <a:extLst>
                    <a:ext uri="{9D8B030D-6E8A-4147-A177-3AD203B41FA5}">
                      <a16:colId xmlns:a16="http://schemas.microsoft.com/office/drawing/2014/main" val="20004"/>
                    </a:ext>
                  </a:extLst>
                </a:gridCol>
                <a:gridCol w="1235002">
                  <a:extLst>
                    <a:ext uri="{9D8B030D-6E8A-4147-A177-3AD203B41FA5}">
                      <a16:colId xmlns:a16="http://schemas.microsoft.com/office/drawing/2014/main" val="20005"/>
                    </a:ext>
                  </a:extLst>
                </a:gridCol>
                <a:gridCol w="1235002">
                  <a:extLst>
                    <a:ext uri="{9D8B030D-6E8A-4147-A177-3AD203B41FA5}">
                      <a16:colId xmlns:a16="http://schemas.microsoft.com/office/drawing/2014/main" val="20006"/>
                    </a:ext>
                  </a:extLst>
                </a:gridCol>
              </a:tblGrid>
              <a:tr h="1780792">
                <a:tc>
                  <a:txBody>
                    <a:bodyPr/>
                    <a:lstStyle/>
                    <a:p>
                      <a:pPr marL="0" marR="0">
                        <a:lnSpc>
                          <a:spcPct val="115000"/>
                        </a:lnSpc>
                        <a:spcBef>
                          <a:spcPts val="0"/>
                        </a:spcBef>
                        <a:spcAft>
                          <a:spcPts val="0"/>
                        </a:spcAft>
                      </a:pPr>
                      <a:r>
                        <a:rPr lang="en-GB" sz="1200">
                          <a:effectLst/>
                        </a:rPr>
                        <a:t>Skill/Behaviour</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Action </a:t>
                      </a:r>
                    </a:p>
                    <a:p>
                      <a:pPr marL="0" marR="0">
                        <a:lnSpc>
                          <a:spcPct val="115000"/>
                        </a:lnSpc>
                        <a:spcBef>
                          <a:spcPts val="0"/>
                        </a:spcBef>
                        <a:spcAft>
                          <a:spcPts val="0"/>
                        </a:spcAft>
                      </a:pPr>
                      <a:r>
                        <a:rPr lang="en-GB" sz="1200">
                          <a:effectLst/>
                        </a:rPr>
                        <a:t>Needed</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Resources Needed (including people)</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Date(s) for Action</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Date for Review (i.e. next opportunity to practise and demonstrate skill)</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Aspirational Goal (Specific, Measurable, Achievable, Realistic/ Resourced, Time-based)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Met?</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0"/>
                  </a:ext>
                </a:extLst>
              </a:tr>
              <a:tr h="2806217">
                <a:tc>
                  <a:txBody>
                    <a:bodyPr/>
                    <a:lstStyle/>
                    <a:p>
                      <a:pPr marL="0" marR="0">
                        <a:lnSpc>
                          <a:spcPct val="115000"/>
                        </a:lnSpc>
                        <a:spcBef>
                          <a:spcPts val="0"/>
                        </a:spcBef>
                        <a:spcAft>
                          <a:spcPts val="0"/>
                        </a:spcAft>
                      </a:pPr>
                      <a:r>
                        <a:rPr lang="en-GB" sz="1200" b="0">
                          <a:effectLst/>
                        </a:rPr>
                        <a:t>Giving Regular Eye Contact in Presentations</a:t>
                      </a:r>
                      <a:endParaRPr lang="en-US" sz="1200" b="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Looking and rehearsing presentation in mirror and in front of friends</a:t>
                      </a:r>
                    </a:p>
                    <a:p>
                      <a:pPr marL="0" marR="0">
                        <a:lnSpc>
                          <a:spcPct val="115000"/>
                        </a:lnSpc>
                        <a:spcBef>
                          <a:spcPts val="0"/>
                        </a:spcBef>
                        <a:spcAft>
                          <a:spcPts val="0"/>
                        </a:spcAft>
                      </a:pPr>
                      <a:endParaRPr lang="en-US" sz="1200">
                        <a:effectLst/>
                      </a:endParaRPr>
                    </a:p>
                    <a:p>
                      <a:pPr marL="0" marR="0">
                        <a:lnSpc>
                          <a:spcPct val="115000"/>
                        </a:lnSpc>
                        <a:spcBef>
                          <a:spcPts val="0"/>
                        </a:spcBef>
                        <a:spcAft>
                          <a:spcPts val="0"/>
                        </a:spcAft>
                      </a:pPr>
                      <a:r>
                        <a:rPr lang="en-GB" sz="1200">
                          <a:effectLst/>
                        </a:rPr>
                        <a:t>Gather feedback from friends</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Friends</a:t>
                      </a:r>
                    </a:p>
                    <a:p>
                      <a:pPr marL="0" marR="0">
                        <a:lnSpc>
                          <a:spcPct val="115000"/>
                        </a:lnSpc>
                        <a:spcBef>
                          <a:spcPts val="0"/>
                        </a:spcBef>
                        <a:spcAft>
                          <a:spcPts val="0"/>
                        </a:spcAft>
                      </a:pPr>
                      <a:endParaRPr lang="en-GB" sz="1200">
                        <a:effectLst/>
                      </a:endParaRPr>
                    </a:p>
                    <a:p>
                      <a:pPr marL="0" marR="0">
                        <a:lnSpc>
                          <a:spcPct val="115000"/>
                        </a:lnSpc>
                        <a:spcBef>
                          <a:spcPts val="0"/>
                        </a:spcBef>
                        <a:spcAft>
                          <a:spcPts val="0"/>
                        </a:spcAft>
                      </a:pPr>
                      <a:r>
                        <a:rPr lang="en-GB" sz="1200">
                          <a:effectLst/>
                        </a:rPr>
                        <a:t>Books on presentation skills </a:t>
                      </a:r>
                    </a:p>
                    <a:p>
                      <a:pPr marL="0" marR="0">
                        <a:lnSpc>
                          <a:spcPct val="115000"/>
                        </a:lnSpc>
                        <a:spcBef>
                          <a:spcPts val="0"/>
                        </a:spcBef>
                        <a:spcAft>
                          <a:spcPts val="0"/>
                        </a:spcAft>
                      </a:pPr>
                      <a:endParaRPr lang="en-US" sz="1200">
                        <a:effectLst/>
                      </a:endParaRPr>
                    </a:p>
                    <a:p>
                      <a:pPr marL="0" marR="0">
                        <a:lnSpc>
                          <a:spcPct val="115000"/>
                        </a:lnSpc>
                        <a:spcBef>
                          <a:spcPts val="0"/>
                        </a:spcBef>
                        <a:spcAft>
                          <a:spcPts val="0"/>
                        </a:spcAft>
                      </a:pPr>
                      <a:r>
                        <a:rPr lang="en-GB" sz="1200">
                          <a:effectLst/>
                        </a:rPr>
                        <a:t>Online resources</a:t>
                      </a:r>
                    </a:p>
                    <a:p>
                      <a:pPr marL="0" marR="0">
                        <a:lnSpc>
                          <a:spcPct val="115000"/>
                        </a:lnSpc>
                        <a:spcBef>
                          <a:spcPts val="0"/>
                        </a:spcBef>
                        <a:spcAft>
                          <a:spcPts val="0"/>
                        </a:spcAft>
                      </a:pPr>
                      <a:endParaRPr lang="en-GB" sz="1200">
                        <a:effectLst/>
                      </a:endParaRPr>
                    </a:p>
                    <a:p>
                      <a:pPr marL="0" marR="0">
                        <a:lnSpc>
                          <a:spcPct val="115000"/>
                        </a:lnSpc>
                        <a:spcBef>
                          <a:spcPts val="0"/>
                        </a:spcBef>
                        <a:spcAft>
                          <a:spcPts val="0"/>
                        </a:spcAft>
                      </a:pPr>
                      <a:r>
                        <a:rPr lang="en-GB" sz="1200">
                          <a:effectLst/>
                        </a:rPr>
                        <a:t>Computer</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Rehearsing every Friday afternoon</a:t>
                      </a:r>
                    </a:p>
                    <a:p>
                      <a:pPr marL="0" marR="0">
                        <a:lnSpc>
                          <a:spcPct val="115000"/>
                        </a:lnSpc>
                        <a:spcBef>
                          <a:spcPts val="0"/>
                        </a:spcBef>
                        <a:spcAft>
                          <a:spcPts val="0"/>
                        </a:spcAft>
                      </a:pPr>
                      <a:endParaRPr lang="en-US" sz="1200">
                        <a:effectLst/>
                      </a:endParaRPr>
                    </a:p>
                    <a:p>
                      <a:pPr marL="0" marR="0">
                        <a:lnSpc>
                          <a:spcPct val="115000"/>
                        </a:lnSpc>
                        <a:spcBef>
                          <a:spcPts val="0"/>
                        </a:spcBef>
                        <a:spcAft>
                          <a:spcPts val="0"/>
                        </a:spcAft>
                      </a:pPr>
                      <a:r>
                        <a:rPr lang="en-GB" sz="1200">
                          <a:effectLst/>
                        </a:rPr>
                        <a:t>Reading on presentation every Thursday</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Complete presentation in front of friends every Saturday morning: 18</a:t>
                      </a:r>
                      <a:r>
                        <a:rPr lang="en-GB" sz="1200" baseline="30000">
                          <a:effectLst/>
                        </a:rPr>
                        <a:t>th</a:t>
                      </a:r>
                      <a:r>
                        <a:rPr lang="en-GB" sz="1200">
                          <a:effectLst/>
                        </a:rPr>
                        <a:t>, 25</a:t>
                      </a:r>
                      <a:r>
                        <a:rPr lang="en-GB" sz="1200" baseline="30000">
                          <a:effectLst/>
                        </a:rPr>
                        <a:t>th</a:t>
                      </a:r>
                      <a:r>
                        <a:rPr lang="en-GB" sz="1200">
                          <a:effectLst/>
                        </a:rPr>
                        <a:t>, 2</a:t>
                      </a:r>
                      <a:r>
                        <a:rPr lang="en-GB" sz="1200" baseline="30000">
                          <a:effectLst/>
                        </a:rPr>
                        <a:t>nd</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I want to be hitting the 5/5 for eye contact each time I do the practice presentation. I’ll use the evaluation form to collect evaluations from friends.</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tc>
                  <a:txBody>
                    <a:bodyPr/>
                    <a:lstStyle/>
                    <a:p>
                      <a:pPr marL="0" marR="0">
                        <a:lnSpc>
                          <a:spcPct val="115000"/>
                        </a:lnSpc>
                        <a:spcBef>
                          <a:spcPts val="0"/>
                        </a:spcBef>
                        <a:spcAft>
                          <a:spcPts val="0"/>
                        </a:spcAft>
                      </a:pPr>
                      <a:r>
                        <a:rPr lang="en-GB" sz="1200">
                          <a:effectLst/>
                        </a:rPr>
                        <a:t> </a:t>
                      </a:r>
                      <a:endParaRPr lang="en-US" sz="1200">
                        <a:effectLst/>
                        <a:latin typeface="Calibri" panose="020F0502020204030204" pitchFamily="34" charset="0"/>
                        <a:ea typeface="SimSun" panose="02010600030101010101" pitchFamily="2" charset="-122"/>
                        <a:cs typeface="Times New Roman" panose="02020603050405020304" pitchFamily="18" charset="0"/>
                      </a:endParaRPr>
                    </a:p>
                  </a:txBody>
                  <a:tcPr marL="65488" marR="65488" marT="0" marB="0"/>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1126905168"/>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4A9F6-18B4-435D-B124-F8F496C0E7BA}"/>
              </a:ext>
            </a:extLst>
          </p:cNvPr>
          <p:cNvSpPr>
            <a:spLocks noGrp="1"/>
          </p:cNvSpPr>
          <p:nvPr>
            <p:ph type="title"/>
          </p:nvPr>
        </p:nvSpPr>
        <p:spPr>
          <a:xfrm>
            <a:off x="457200" y="116632"/>
            <a:ext cx="8229600" cy="1143000"/>
          </a:xfrm>
        </p:spPr>
        <p:txBody>
          <a:bodyPr>
            <a:normAutofit/>
          </a:bodyPr>
          <a:lstStyle/>
          <a:p>
            <a:r>
              <a:rPr lang="en-GB"/>
              <a:t>Personal Development Plan Example 2 </a:t>
            </a:r>
            <a:r>
              <a:rPr lang="en-GB" sz="1800"/>
              <a:t>Morgan, P.  (2017)</a:t>
            </a:r>
          </a:p>
        </p:txBody>
      </p:sp>
      <p:pic>
        <p:nvPicPr>
          <p:cNvPr id="4" name="Picture 3">
            <a:extLst>
              <a:ext uri="{FF2B5EF4-FFF2-40B4-BE49-F238E27FC236}">
                <a16:creationId xmlns:a16="http://schemas.microsoft.com/office/drawing/2014/main" id="{83B74B98-CEAB-4001-B171-0DD053CB08D0}"/>
              </a:ext>
            </a:extLst>
          </p:cNvPr>
          <p:cNvPicPr/>
          <p:nvPr/>
        </p:nvPicPr>
        <p:blipFill>
          <a:blip r:embed="rId3"/>
          <a:stretch>
            <a:fillRect/>
          </a:stretch>
        </p:blipFill>
        <p:spPr>
          <a:xfrm>
            <a:off x="107504" y="1700808"/>
            <a:ext cx="8928992" cy="5040560"/>
          </a:xfrm>
          <a:prstGeom prst="rect">
            <a:avLst/>
          </a:prstGeom>
        </p:spPr>
      </p:pic>
    </p:spTree>
    <p:extLst>
      <p:ext uri="{BB962C8B-B14F-4D97-AF65-F5344CB8AC3E}">
        <p14:creationId xmlns:p14="http://schemas.microsoft.com/office/powerpoint/2010/main" val="1309723344"/>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FF62-00B0-4907-ACBA-0A4390062C89}"/>
              </a:ext>
            </a:extLst>
          </p:cNvPr>
          <p:cNvSpPr>
            <a:spLocks noGrp="1"/>
          </p:cNvSpPr>
          <p:nvPr>
            <p:ph type="title"/>
          </p:nvPr>
        </p:nvSpPr>
        <p:spPr>
          <a:xfrm>
            <a:off x="1603122" y="116632"/>
            <a:ext cx="5937755" cy="1188720"/>
          </a:xfrm>
        </p:spPr>
        <p:txBody>
          <a:bodyPr>
            <a:normAutofit fontScale="90000"/>
          </a:bodyPr>
          <a:lstStyle/>
          <a:p>
            <a:r>
              <a:rPr lang="en-GB"/>
              <a:t>Personal Development Plan Example 3 (Bath University) </a:t>
            </a:r>
            <a:r>
              <a:rPr lang="en-GB" sz="1800"/>
              <a:t>(</a:t>
            </a:r>
            <a:r>
              <a:rPr lang="en-GB" sz="2000"/>
              <a:t>Morgan, P. 2017)</a:t>
            </a:r>
          </a:p>
        </p:txBody>
      </p:sp>
      <p:graphicFrame>
        <p:nvGraphicFramePr>
          <p:cNvPr id="4" name="Table 3">
            <a:extLst>
              <a:ext uri="{FF2B5EF4-FFF2-40B4-BE49-F238E27FC236}">
                <a16:creationId xmlns:a16="http://schemas.microsoft.com/office/drawing/2014/main" id="{3A94AE74-805D-4026-BC94-E92B59E84F82}"/>
              </a:ext>
            </a:extLst>
          </p:cNvPr>
          <p:cNvGraphicFramePr>
            <a:graphicFrameLocks noGrp="1"/>
          </p:cNvGraphicFramePr>
          <p:nvPr>
            <p:extLst>
              <p:ext uri="{D42A27DB-BD31-4B8C-83A1-F6EECF244321}">
                <p14:modId xmlns:p14="http://schemas.microsoft.com/office/powerpoint/2010/main" val="319594833"/>
              </p:ext>
            </p:extLst>
          </p:nvPr>
        </p:nvGraphicFramePr>
        <p:xfrm>
          <a:off x="318692" y="1484784"/>
          <a:ext cx="8512460" cy="4896545"/>
        </p:xfrm>
        <a:graphic>
          <a:graphicData uri="http://schemas.openxmlformats.org/drawingml/2006/table">
            <a:tbl>
              <a:tblPr/>
              <a:tblGrid>
                <a:gridCol w="1927350">
                  <a:extLst>
                    <a:ext uri="{9D8B030D-6E8A-4147-A177-3AD203B41FA5}">
                      <a16:colId xmlns:a16="http://schemas.microsoft.com/office/drawing/2014/main" val="20000"/>
                    </a:ext>
                  </a:extLst>
                </a:gridCol>
                <a:gridCol w="2087962">
                  <a:extLst>
                    <a:ext uri="{9D8B030D-6E8A-4147-A177-3AD203B41FA5}">
                      <a16:colId xmlns:a16="http://schemas.microsoft.com/office/drawing/2014/main" val="20001"/>
                    </a:ext>
                  </a:extLst>
                </a:gridCol>
                <a:gridCol w="2087962">
                  <a:extLst>
                    <a:ext uri="{9D8B030D-6E8A-4147-A177-3AD203B41FA5}">
                      <a16:colId xmlns:a16="http://schemas.microsoft.com/office/drawing/2014/main" val="20002"/>
                    </a:ext>
                  </a:extLst>
                </a:gridCol>
                <a:gridCol w="2409186">
                  <a:extLst>
                    <a:ext uri="{9D8B030D-6E8A-4147-A177-3AD203B41FA5}">
                      <a16:colId xmlns:a16="http://schemas.microsoft.com/office/drawing/2014/main" val="20003"/>
                    </a:ext>
                  </a:extLst>
                </a:gridCol>
              </a:tblGrid>
              <a:tr h="697135">
                <a:tc>
                  <a:txBody>
                    <a:bodyPr/>
                    <a:lstStyle/>
                    <a:p>
                      <a:pPr marL="0" marR="0">
                        <a:spcBef>
                          <a:spcPts val="600"/>
                        </a:spcBef>
                        <a:spcAft>
                          <a:spcPts val="600"/>
                        </a:spcAft>
                      </a:pPr>
                      <a:r>
                        <a:rPr lang="en-GB" sz="1000" b="1">
                          <a:effectLst/>
                          <a:latin typeface="Arial"/>
                          <a:ea typeface="Times New Roman"/>
                        </a:rPr>
                        <a:t>Objectives</a:t>
                      </a:r>
                      <a:r>
                        <a:rPr lang="en-GB" sz="800" b="1">
                          <a:effectLst/>
                          <a:latin typeface="Arial"/>
                          <a:ea typeface="Times New Roman"/>
                        </a:rPr>
                        <a:t/>
                      </a:r>
                      <a:br>
                        <a:rPr lang="en-GB" sz="800" b="1">
                          <a:effectLst/>
                          <a:latin typeface="Arial"/>
                          <a:ea typeface="Times New Roman"/>
                        </a:rPr>
                      </a:br>
                      <a:r>
                        <a:rPr lang="en-GB" sz="800">
                          <a:effectLst/>
                          <a:latin typeface="Arial"/>
                          <a:ea typeface="Times New Roman"/>
                        </a:rPr>
                        <a:t>What do I want to be able to do</a:t>
                      </a:r>
                      <a:br>
                        <a:rPr lang="en-GB" sz="800">
                          <a:effectLst/>
                          <a:latin typeface="Arial"/>
                          <a:ea typeface="Times New Roman"/>
                        </a:rPr>
                      </a:br>
                      <a:r>
                        <a:rPr lang="en-GB" sz="800">
                          <a:effectLst/>
                          <a:latin typeface="Arial"/>
                          <a:ea typeface="Times New Roman"/>
                        </a:rPr>
                        <a:t>or do better?</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Success criteria</a:t>
                      </a:r>
                      <a:br>
                        <a:rPr lang="en-GB" sz="1000" b="1">
                          <a:effectLst/>
                          <a:latin typeface="Arial"/>
                          <a:ea typeface="Times New Roman"/>
                        </a:rPr>
                      </a:br>
                      <a:r>
                        <a:rPr lang="en-GB" sz="800">
                          <a:effectLst/>
                          <a:latin typeface="Arial"/>
                          <a:ea typeface="Times New Roman"/>
                        </a:rPr>
                        <a:t>How will I recognise success?</a:t>
                      </a:r>
                      <a:br>
                        <a:rPr lang="en-GB" sz="800">
                          <a:effectLst/>
                          <a:latin typeface="Arial"/>
                          <a:ea typeface="Times New Roman"/>
                        </a:rPr>
                      </a:br>
                      <a:r>
                        <a:rPr lang="en-GB" sz="800">
                          <a:effectLst/>
                          <a:latin typeface="Arial"/>
                          <a:ea typeface="Times New Roman"/>
                        </a:rPr>
                        <a:t>How will I review and measure my improvement?</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Actions</a:t>
                      </a:r>
                      <a:r>
                        <a:rPr lang="en-GB" sz="900" b="1">
                          <a:effectLst/>
                          <a:latin typeface="Arial"/>
                          <a:ea typeface="Times New Roman"/>
                        </a:rPr>
                        <a:t/>
                      </a:r>
                      <a:br>
                        <a:rPr lang="en-GB" sz="900" b="1">
                          <a:effectLst/>
                          <a:latin typeface="Arial"/>
                          <a:ea typeface="Times New Roman"/>
                        </a:rPr>
                      </a:br>
                      <a:r>
                        <a:rPr lang="en-GB" sz="800">
                          <a:effectLst/>
                          <a:latin typeface="Arial"/>
                          <a:ea typeface="Times New Roman"/>
                        </a:rPr>
                        <a:t>What methods will I use to achieve my learning objectives?</a:t>
                      </a:r>
                      <a:br>
                        <a:rPr lang="en-GB" sz="800">
                          <a:effectLst/>
                          <a:latin typeface="Arial"/>
                          <a:ea typeface="Times New Roman"/>
                        </a:rPr>
                      </a:b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0" marR="0">
                        <a:spcBef>
                          <a:spcPts val="600"/>
                        </a:spcBef>
                        <a:spcAft>
                          <a:spcPts val="600"/>
                        </a:spcAft>
                      </a:pPr>
                      <a:r>
                        <a:rPr lang="en-GB" sz="1000" b="1">
                          <a:effectLst/>
                          <a:latin typeface="Arial"/>
                          <a:ea typeface="Times New Roman"/>
                        </a:rPr>
                        <a:t>Implementation</a:t>
                      </a:r>
                      <a:br>
                        <a:rPr lang="en-GB" sz="1000" b="1">
                          <a:effectLst/>
                          <a:latin typeface="Arial"/>
                          <a:ea typeface="Times New Roman"/>
                        </a:rPr>
                      </a:br>
                      <a:r>
                        <a:rPr lang="en-GB" sz="800">
                          <a:effectLst/>
                          <a:latin typeface="Arial"/>
                          <a:ea typeface="Times New Roman"/>
                        </a:rPr>
                        <a:t>How will I practise and apply what I learn?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905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0"/>
                  </a:ext>
                </a:extLst>
              </a:tr>
              <a:tr h="1543657">
                <a:tc>
                  <a:txBody>
                    <a:bodyPr/>
                    <a:lstStyle/>
                    <a:p>
                      <a:pPr marL="0" marR="0">
                        <a:spcBef>
                          <a:spcPts val="0"/>
                        </a:spcBef>
                        <a:spcAft>
                          <a:spcPts val="0"/>
                        </a:spcAft>
                      </a:pPr>
                      <a:r>
                        <a:rPr lang="en-GB" sz="900" b="1">
                          <a:solidFill>
                            <a:srgbClr val="336699"/>
                          </a:solidFill>
                          <a:effectLst/>
                          <a:latin typeface="Arial"/>
                          <a:ea typeface="Times New Roman"/>
                        </a:rPr>
                        <a:t>To keep abreast of developments in the HE environment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(Managing Self and Personal Skills, Organisation aspect)</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Awareness of key sector issues and how they affect my institution</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Ability to contribute in an informed way to wider discussions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Being up to date with sector developments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Seek feedback from others on my wider contribution</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198755" marR="0" indent="-198755">
                        <a:spcBef>
                          <a:spcPts val="0"/>
                        </a:spcBef>
                        <a:spcAft>
                          <a:spcPts val="0"/>
                        </a:spcAft>
                      </a:pPr>
                      <a:r>
                        <a:rPr lang="en-GB" sz="800">
                          <a:solidFill>
                            <a:srgbClr val="336699"/>
                          </a:solidFill>
                          <a:effectLst/>
                          <a:latin typeface="Arial"/>
                          <a:ea typeface="Times New Roman"/>
                        </a:rPr>
                        <a:t>1.   Set time aside for reading circulars and THES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Discuss issues with my line manager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Ask colleagues for feedback when they have attended external conferences within HE</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4.   Talk to colleagues whose roles expose them to these issues</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1.   Volunteer to be on project team looking at new developments.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Have sector-wide issues as a regular item on team agenda</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1"/>
                  </a:ext>
                </a:extLst>
              </a:tr>
              <a:tr h="2655753">
                <a:tc>
                  <a:txBody>
                    <a:bodyPr/>
                    <a:lstStyle/>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900" b="1">
                          <a:solidFill>
                            <a:srgbClr val="336699"/>
                          </a:solidFill>
                          <a:effectLst/>
                          <a:latin typeface="Arial"/>
                          <a:ea typeface="Times New Roman"/>
                        </a:rPr>
                        <a:t>To be an effective chair of meetings</a:t>
                      </a:r>
                      <a:endParaRPr lang="en-GB" sz="800">
                        <a:effectLst/>
                        <a:latin typeface="Times New Roman"/>
                        <a:ea typeface="Times New Roman"/>
                      </a:endParaRPr>
                    </a:p>
                    <a:p>
                      <a:pPr marL="228600" marR="0" indent="-228600">
                        <a:spcBef>
                          <a:spcPts val="0"/>
                        </a:spcBef>
                        <a:spcAft>
                          <a:spcPts val="0"/>
                        </a:spcAft>
                      </a:pPr>
                      <a:r>
                        <a:rPr lang="en-GB" sz="800" b="1">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0" marR="0">
                        <a:spcBef>
                          <a:spcPts val="0"/>
                        </a:spcBef>
                        <a:spcAft>
                          <a:spcPts val="0"/>
                        </a:spcAft>
                      </a:pPr>
                      <a:r>
                        <a:rPr lang="en-GB" sz="800">
                          <a:solidFill>
                            <a:srgbClr val="336699"/>
                          </a:solidFill>
                          <a:effectLst/>
                          <a:latin typeface="Arial"/>
                          <a:ea typeface="Times New Roman"/>
                        </a:rPr>
                        <a:t>(Managing Self and Personal Skills, Others aspect)</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 </a:t>
                      </a:r>
                      <a:endParaRPr lang="en-GB" sz="800">
                        <a:effectLst/>
                        <a:latin typeface="Times New Roman"/>
                        <a:ea typeface="Times New Roman"/>
                      </a:endParaRPr>
                    </a:p>
                  </a:txBody>
                  <a:tcPr marL="58228" marR="58228" marT="0" marB="0">
                    <a:lnL w="1905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Meetings run to time</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Everyone feels they have had a chance to contribute</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err="1">
                          <a:solidFill>
                            <a:srgbClr val="336699"/>
                          </a:solidFill>
                          <a:effectLst/>
                          <a:latin typeface="Arial"/>
                          <a:ea typeface="Times New Roman"/>
                        </a:rPr>
                        <a:t>Groundrules</a:t>
                      </a:r>
                      <a:r>
                        <a:rPr lang="en-GB" sz="800">
                          <a:solidFill>
                            <a:srgbClr val="336699"/>
                          </a:solidFill>
                          <a:effectLst/>
                          <a:latin typeface="Arial"/>
                          <a:ea typeface="Times New Roman"/>
                        </a:rPr>
                        <a:t> are observed and breaches constructively challenged</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Clear objectives set and desired outcomes articulated</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Effective summarising throughout the meeting</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Clarity provided about who is responsible for actions</a:t>
                      </a:r>
                      <a:endParaRPr lang="en-GB" sz="800">
                        <a:effectLst/>
                        <a:latin typeface="Times New Roman"/>
                        <a:ea typeface="Times New Roman"/>
                      </a:endParaRPr>
                    </a:p>
                    <a:p>
                      <a:pPr marL="342900" marR="0" lvl="0" indent="-342900">
                        <a:spcBef>
                          <a:spcPts val="0"/>
                        </a:spcBef>
                        <a:spcAft>
                          <a:spcPts val="0"/>
                        </a:spcAft>
                        <a:buFont typeface="Symbol"/>
                        <a:buChar char=""/>
                        <a:tabLst>
                          <a:tab pos="228600" algn="l"/>
                        </a:tabLst>
                      </a:pPr>
                      <a:r>
                        <a:rPr lang="en-GB" sz="800">
                          <a:solidFill>
                            <a:srgbClr val="336699"/>
                          </a:solidFill>
                          <a:effectLst/>
                          <a:latin typeface="Arial"/>
                          <a:ea typeface="Times New Roman"/>
                        </a:rPr>
                        <a:t>Set aside time at the end of each meeting to review what went well and what could be improved next time</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On-the-job coaching.</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1.   Ask xx to coach me as a role model of excellent chair</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Observe xx in next meeting.</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Volunteer to chair the next team meeting.  Set objectives with xx prior to the meeting and review afterwards with feedback from xx</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marL="228600" marR="0" indent="-228600">
                        <a:spcBef>
                          <a:spcPts val="0"/>
                        </a:spcBef>
                        <a:spcAft>
                          <a:spcPts val="0"/>
                        </a:spcAft>
                      </a:pPr>
                      <a:r>
                        <a:rPr lang="en-GB" sz="800">
                          <a:solidFill>
                            <a:srgbClr val="336699"/>
                          </a:solidFill>
                          <a:effectLst/>
                          <a:latin typeface="Arial"/>
                          <a:ea typeface="Times New Roman"/>
                        </a:rPr>
                        <a:t>1.   Volunteer to be the next chair of </a:t>
                      </a:r>
                      <a:r>
                        <a:rPr lang="en-GB" sz="800" err="1">
                          <a:solidFill>
                            <a:srgbClr val="336699"/>
                          </a:solidFill>
                          <a:effectLst/>
                          <a:latin typeface="Arial"/>
                          <a:ea typeface="Times New Roman"/>
                        </a:rPr>
                        <a:t>yy</a:t>
                      </a:r>
                      <a:r>
                        <a:rPr lang="en-GB" sz="800">
                          <a:solidFill>
                            <a:srgbClr val="336699"/>
                          </a:solidFill>
                          <a:effectLst/>
                          <a:latin typeface="Arial"/>
                          <a:ea typeface="Times New Roman"/>
                        </a:rPr>
                        <a:t> group when current chair’s term of office ends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2.   Practise in team meetings when it’s my turn to chair</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3.   Actively seek other opportunities to practise chairing skills</a:t>
                      </a:r>
                      <a:endParaRPr lang="en-GB" sz="800">
                        <a:effectLst/>
                        <a:latin typeface="Times New Roman"/>
                        <a:ea typeface="Times New Roman"/>
                      </a:endParaRPr>
                    </a:p>
                    <a:p>
                      <a:pPr marL="228600" marR="0" indent="-228600">
                        <a:spcBef>
                          <a:spcPts val="0"/>
                        </a:spcBef>
                        <a:spcAft>
                          <a:spcPts val="0"/>
                        </a:spcAft>
                      </a:pPr>
                      <a:r>
                        <a:rPr lang="en-GB" sz="800">
                          <a:solidFill>
                            <a:srgbClr val="336699"/>
                          </a:solidFill>
                          <a:effectLst/>
                          <a:latin typeface="Arial"/>
                          <a:ea typeface="Times New Roman"/>
                        </a:rPr>
                        <a:t>4.   Seek regular feedback from meeting attendees</a:t>
                      </a:r>
                      <a:endParaRPr lang="en-GB" sz="800">
                        <a:effectLst/>
                        <a:latin typeface="Times New Roman"/>
                        <a:ea typeface="Times New Roman"/>
                      </a:endParaRPr>
                    </a:p>
                  </a:txBody>
                  <a:tcPr marL="58228" marR="58228" marT="0" marB="0">
                    <a:lnL w="12700" cap="flat" cmpd="sng" algn="ctr">
                      <a:solidFill>
                        <a:srgbClr val="000000"/>
                      </a:solidFill>
                      <a:prstDash val="solid"/>
                      <a:round/>
                      <a:headEnd type="none" w="med" len="med"/>
                      <a:tailEnd type="none" w="med" len="med"/>
                    </a:lnL>
                    <a:lnR w="190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1991981504"/>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395536" y="404664"/>
            <a:ext cx="8352928" cy="6264695"/>
          </a:xfrm>
          <a:prstGeom prst="rect">
            <a:avLst/>
          </a:prstGeom>
        </p:spPr>
      </p:pic>
    </p:spTree>
    <p:extLst>
      <p:ext uri="{BB962C8B-B14F-4D97-AF65-F5344CB8AC3E}">
        <p14:creationId xmlns:p14="http://schemas.microsoft.com/office/powerpoint/2010/main" val="163634839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629EF556-3165-4D3B-8A1D-C22906DA7E61}"/>
              </a:ext>
            </a:extLst>
          </p:cNvPr>
          <p:cNvPicPr>
            <a:picLocks noChangeAspect="1"/>
          </p:cNvPicPr>
          <p:nvPr/>
        </p:nvPicPr>
        <p:blipFill>
          <a:blip r:embed="rId3">
            <a:duotone>
              <a:schemeClr val="accent2">
                <a:shade val="45000"/>
                <a:satMod val="135000"/>
              </a:schemeClr>
              <a:prstClr val="white"/>
            </a:duotone>
            <a:extLst>
              <a:ext uri="{28A0092B-C50C-407E-A947-70E740481C1C}">
                <a14:useLocalDpi xmlns:a14="http://schemas.microsoft.com/office/drawing/2010/main" val="0"/>
              </a:ext>
              <a:ext uri="{837473B0-CC2E-450A-ABE3-18F120FF3D39}">
                <a1611:picAttrSrcUrl xmlns:a1611="http://schemas.microsoft.com/office/drawing/2016/11/main" xmlns="" r:id="rId4"/>
              </a:ext>
            </a:extLst>
          </a:blip>
          <a:stretch>
            <a:fillRect/>
          </a:stretch>
        </p:blipFill>
        <p:spPr>
          <a:xfrm>
            <a:off x="0" y="1412776"/>
            <a:ext cx="9144000" cy="5286871"/>
          </a:xfrm>
          <a:prstGeom prst="rect">
            <a:avLst/>
          </a:prstGeom>
        </p:spPr>
      </p:pic>
      <p:sp>
        <p:nvSpPr>
          <p:cNvPr id="2" name="Title 1">
            <a:extLst>
              <a:ext uri="{FF2B5EF4-FFF2-40B4-BE49-F238E27FC236}">
                <a16:creationId xmlns:a16="http://schemas.microsoft.com/office/drawing/2014/main" id="{231B4F1C-4EEB-4C51-A8DB-5F7E169F4F7C}"/>
              </a:ext>
            </a:extLst>
          </p:cNvPr>
          <p:cNvSpPr>
            <a:spLocks noGrp="1"/>
          </p:cNvSpPr>
          <p:nvPr>
            <p:ph type="title"/>
          </p:nvPr>
        </p:nvSpPr>
        <p:spPr>
          <a:xfrm>
            <a:off x="457200" y="125760"/>
            <a:ext cx="8229600" cy="1143000"/>
          </a:xfrm>
        </p:spPr>
        <p:txBody>
          <a:bodyPr/>
          <a:lstStyle/>
          <a:p>
            <a:r>
              <a:rPr lang="en-GB"/>
              <a:t>How can we monitor progress?</a:t>
            </a:r>
          </a:p>
        </p:txBody>
      </p:sp>
      <p:sp>
        <p:nvSpPr>
          <p:cNvPr id="3" name="Content Placeholder 2">
            <a:extLst>
              <a:ext uri="{FF2B5EF4-FFF2-40B4-BE49-F238E27FC236}">
                <a16:creationId xmlns:a16="http://schemas.microsoft.com/office/drawing/2014/main" id="{4E46F81C-92DE-4D79-9784-4076946A0FB7}"/>
              </a:ext>
            </a:extLst>
          </p:cNvPr>
          <p:cNvSpPr>
            <a:spLocks noGrp="1"/>
          </p:cNvSpPr>
          <p:nvPr>
            <p:ph idx="1"/>
          </p:nvPr>
        </p:nvSpPr>
        <p:spPr>
          <a:xfrm>
            <a:off x="780728" y="1700809"/>
            <a:ext cx="8363272" cy="4804418"/>
          </a:xfrm>
        </p:spPr>
        <p:txBody>
          <a:bodyPr>
            <a:normAutofit/>
          </a:bodyPr>
          <a:lstStyle/>
          <a:p>
            <a:r>
              <a:rPr lang="en-GB" sz="2400" b="1">
                <a:solidFill>
                  <a:schemeClr val="tx1"/>
                </a:solidFill>
              </a:rPr>
              <a:t>Monitoring of learning success requires reflection:– </a:t>
            </a:r>
          </a:p>
          <a:p>
            <a:r>
              <a:rPr lang="en-GB" sz="2400" b="1">
                <a:solidFill>
                  <a:schemeClr val="tx1"/>
                </a:solidFill>
              </a:rPr>
              <a:t>How well have I done?  </a:t>
            </a:r>
          </a:p>
          <a:p>
            <a:r>
              <a:rPr lang="en-GB" sz="2400" b="1">
                <a:solidFill>
                  <a:schemeClr val="tx1"/>
                </a:solidFill>
              </a:rPr>
              <a:t>Have I achieved the specific goal/objective? In full or partially? </a:t>
            </a:r>
          </a:p>
          <a:p>
            <a:r>
              <a:rPr lang="en-GB" sz="2400" b="1">
                <a:solidFill>
                  <a:schemeClr val="tx1"/>
                </a:solidFill>
              </a:rPr>
              <a:t>What can I now do that I could not do before?</a:t>
            </a:r>
          </a:p>
          <a:p>
            <a:r>
              <a:rPr lang="en-GB" sz="2400" b="1">
                <a:solidFill>
                  <a:schemeClr val="tx1"/>
                </a:solidFill>
              </a:rPr>
              <a:t>What have I learned? </a:t>
            </a:r>
          </a:p>
          <a:p>
            <a:r>
              <a:rPr lang="en-GB" sz="2400" b="1">
                <a:solidFill>
                  <a:schemeClr val="tx1"/>
                </a:solidFill>
              </a:rPr>
              <a:t>What was the experience like? </a:t>
            </a:r>
          </a:p>
          <a:p>
            <a:r>
              <a:rPr lang="en-GB" sz="2400" b="1">
                <a:solidFill>
                  <a:schemeClr val="tx1"/>
                </a:solidFill>
              </a:rPr>
              <a:t>Am I on track to achieve my other goals? </a:t>
            </a:r>
          </a:p>
          <a:p>
            <a:r>
              <a:rPr lang="en-GB" sz="2400" b="1">
                <a:solidFill>
                  <a:schemeClr val="tx1"/>
                </a:solidFill>
              </a:rPr>
              <a:t>Does my PDP need updating as a result of my activities?  </a:t>
            </a:r>
          </a:p>
          <a:p>
            <a:r>
              <a:rPr lang="en-GB" sz="2400" b="1">
                <a:solidFill>
                  <a:schemeClr val="tx1"/>
                </a:solidFill>
              </a:rPr>
              <a:t>Where am I on my journey?</a:t>
            </a:r>
          </a:p>
        </p:txBody>
      </p:sp>
    </p:spTree>
    <p:extLst>
      <p:ext uri="{BB962C8B-B14F-4D97-AF65-F5344CB8AC3E}">
        <p14:creationId xmlns:p14="http://schemas.microsoft.com/office/powerpoint/2010/main" val="3675134563"/>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2B251-45F1-4E3D-983C-4B520CC9EE81}"/>
              </a:ext>
            </a:extLst>
          </p:cNvPr>
          <p:cNvSpPr>
            <a:spLocks noGrp="1"/>
          </p:cNvSpPr>
          <p:nvPr>
            <p:ph type="title"/>
          </p:nvPr>
        </p:nvSpPr>
        <p:spPr>
          <a:xfrm>
            <a:off x="457200" y="116632"/>
            <a:ext cx="8229600" cy="1368152"/>
          </a:xfrm>
        </p:spPr>
        <p:txBody>
          <a:bodyPr>
            <a:noAutofit/>
          </a:bodyPr>
          <a:lstStyle/>
          <a:p>
            <a:r>
              <a:rPr lang="en-GB" sz="3200"/>
              <a:t>We can fit these activities into this cycle of continuous improvement</a:t>
            </a:r>
          </a:p>
        </p:txBody>
      </p:sp>
      <p:pic>
        <p:nvPicPr>
          <p:cNvPr id="4" name="Picture 2" descr="http://www.howard.edu/assessment/images/figure-1.gif">
            <a:extLst>
              <a:ext uri="{FF2B5EF4-FFF2-40B4-BE49-F238E27FC236}">
                <a16:creationId xmlns:a16="http://schemas.microsoft.com/office/drawing/2014/main" id="{DF094BD8-9213-4E62-804D-07C2AC9E3FB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3528" y="1628800"/>
            <a:ext cx="5111849" cy="4971026"/>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a:extLst>
              <a:ext uri="{FF2B5EF4-FFF2-40B4-BE49-F238E27FC236}">
                <a16:creationId xmlns:a16="http://schemas.microsoft.com/office/drawing/2014/main" id="{54BED7B2-4167-4BC4-AE96-D4EE774B9996}"/>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xmlns="" r:id="rId5"/>
              </a:ext>
            </a:extLst>
          </a:blip>
          <a:stretch>
            <a:fillRect/>
          </a:stretch>
        </p:blipFill>
        <p:spPr>
          <a:xfrm>
            <a:off x="5467394" y="1628800"/>
            <a:ext cx="3531741" cy="3672408"/>
          </a:xfrm>
          <a:prstGeom prst="rect">
            <a:avLst/>
          </a:prstGeom>
        </p:spPr>
      </p:pic>
      <p:sp>
        <p:nvSpPr>
          <p:cNvPr id="3" name="Rectangle 2">
            <a:extLst>
              <a:ext uri="{FF2B5EF4-FFF2-40B4-BE49-F238E27FC236}">
                <a16:creationId xmlns:a16="http://schemas.microsoft.com/office/drawing/2014/main" id="{E2D5A310-8E8C-48F2-8F0A-1A95B4D42CF4}"/>
              </a:ext>
            </a:extLst>
          </p:cNvPr>
          <p:cNvSpPr/>
          <p:nvPr/>
        </p:nvSpPr>
        <p:spPr>
          <a:xfrm>
            <a:off x="5579879" y="5349115"/>
            <a:ext cx="3531742" cy="1200329"/>
          </a:xfrm>
          <a:prstGeom prst="rect">
            <a:avLst/>
          </a:prstGeom>
        </p:spPr>
        <p:txBody>
          <a:bodyPr wrap="square">
            <a:spAutoFit/>
          </a:bodyPr>
          <a:lstStyle/>
          <a:p>
            <a:r>
              <a:rPr lang="en-GB" sz="2400"/>
              <a:t>Deming’s Cycle of continuous improvement – </a:t>
            </a:r>
            <a:r>
              <a:rPr lang="en-GB" sz="2400">
                <a:solidFill>
                  <a:srgbClr val="FF0000"/>
                </a:solidFill>
              </a:rPr>
              <a:t>Plan, Do, Check, Act.</a:t>
            </a:r>
          </a:p>
        </p:txBody>
      </p:sp>
    </p:spTree>
    <p:extLst>
      <p:ext uri="{BB962C8B-B14F-4D97-AF65-F5344CB8AC3E}">
        <p14:creationId xmlns:p14="http://schemas.microsoft.com/office/powerpoint/2010/main" val="1982959484"/>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816D4D-90C8-44B6-966D-9E7E17F7788E}"/>
              </a:ext>
            </a:extLst>
          </p:cNvPr>
          <p:cNvSpPr>
            <a:spLocks noGrp="1"/>
          </p:cNvSpPr>
          <p:nvPr>
            <p:ph type="title"/>
          </p:nvPr>
        </p:nvSpPr>
        <p:spPr>
          <a:xfrm>
            <a:off x="1603122" y="166757"/>
            <a:ext cx="5937755" cy="1188720"/>
          </a:xfrm>
        </p:spPr>
        <p:txBody>
          <a:bodyPr/>
          <a:lstStyle/>
          <a:p>
            <a:r>
              <a:rPr lang="en-GB"/>
              <a:t>The personal brand of ‘you’</a:t>
            </a:r>
          </a:p>
        </p:txBody>
      </p:sp>
      <p:pic>
        <p:nvPicPr>
          <p:cNvPr id="4" name="Online Media ^0 3">
            <a:hlinkClick r:id="" action="ppaction://media"/>
            <a:extLst>
              <a:ext uri="{FF2B5EF4-FFF2-40B4-BE49-F238E27FC236}">
                <a16:creationId xmlns:a16="http://schemas.microsoft.com/office/drawing/2014/main" id="{FDF7236F-67E8-42E4-AC1B-61CD05BD9860}"/>
              </a:ext>
            </a:extLst>
          </p:cNvPr>
          <p:cNvPicPr>
            <a:picLocks noGrp="1" noRot="1" noChangeAspect="1"/>
          </p:cNvPicPr>
          <p:nvPr>
            <p:ph idx="1"/>
            <a:videoFile r:link="rId1"/>
          </p:nvPr>
        </p:nvPicPr>
        <p:blipFill>
          <a:blip r:embed="rId4"/>
          <a:stretch>
            <a:fillRect/>
          </a:stretch>
        </p:blipFill>
        <p:spPr>
          <a:xfrm>
            <a:off x="1886581" y="2102872"/>
            <a:ext cx="5400675" cy="3038475"/>
          </a:xfrm>
          <a:prstGeom prst="rect">
            <a:avLst/>
          </a:prstGeom>
        </p:spPr>
      </p:pic>
      <p:sp>
        <p:nvSpPr>
          <p:cNvPr id="3" name="Rectangle 2"/>
          <p:cNvSpPr/>
          <p:nvPr/>
        </p:nvSpPr>
        <p:spPr>
          <a:xfrm>
            <a:off x="251520" y="5517232"/>
            <a:ext cx="8712967" cy="1077218"/>
          </a:xfrm>
          <a:prstGeom prst="rect">
            <a:avLst/>
          </a:prstGeom>
        </p:spPr>
        <p:txBody>
          <a:bodyPr wrap="square">
            <a:spAutoFit/>
          </a:bodyPr>
          <a:lstStyle/>
          <a:p>
            <a:r>
              <a:rPr lang="en-GB" sz="3200">
                <a:hlinkClick r:id="rId5"/>
              </a:rPr>
              <a:t>https://www.youtube.com/watch?v=rGbsb6aXbzc</a:t>
            </a:r>
            <a:endParaRPr lang="en-GB" sz="3200"/>
          </a:p>
          <a:p>
            <a:endParaRPr lang="en-GB" sz="3200"/>
          </a:p>
        </p:txBody>
      </p:sp>
    </p:spTree>
    <p:extLst>
      <p:ext uri="{BB962C8B-B14F-4D97-AF65-F5344CB8AC3E}">
        <p14:creationId xmlns:p14="http://schemas.microsoft.com/office/powerpoint/2010/main" val="2926573240"/>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71600" y="156891"/>
            <a:ext cx="5937755" cy="1188720"/>
          </a:xfrm>
        </p:spPr>
        <p:txBody>
          <a:bodyPr/>
          <a:lstStyle/>
          <a:p>
            <a:r>
              <a:rPr lang="en-GB"/>
              <a:t>How to create your Personnel Brand?</a:t>
            </a:r>
          </a:p>
        </p:txBody>
      </p:sp>
      <p:sp>
        <p:nvSpPr>
          <p:cNvPr id="3" name="Content Placeholder 2"/>
          <p:cNvSpPr>
            <a:spLocks noGrp="1"/>
          </p:cNvSpPr>
          <p:nvPr>
            <p:ph idx="1"/>
          </p:nvPr>
        </p:nvSpPr>
        <p:spPr>
          <a:xfrm>
            <a:off x="29623" y="1622914"/>
            <a:ext cx="8208911" cy="5445223"/>
          </a:xfrm>
        </p:spPr>
        <p:txBody>
          <a:bodyPr>
            <a:normAutofit fontScale="47500" lnSpcReduction="20000"/>
          </a:bodyPr>
          <a:lstStyle/>
          <a:p>
            <a:r>
              <a:rPr lang="en-GB" sz="6000"/>
              <a:t>Your character – (values principles, your core)</a:t>
            </a:r>
          </a:p>
          <a:p>
            <a:r>
              <a:rPr lang="en-GB" sz="6000"/>
              <a:t>Your competences – Experience, Unique to you, talents, expertise, knowledge your inner being</a:t>
            </a:r>
          </a:p>
          <a:p>
            <a:r>
              <a:rPr lang="en-GB" sz="6200"/>
              <a:t>Personnel brand – way you appear, talk, walk, dress, websites, present</a:t>
            </a:r>
          </a:p>
          <a:p>
            <a:r>
              <a:rPr lang="en-GB" sz="6200"/>
              <a:t>All about results in what people think of you </a:t>
            </a:r>
          </a:p>
          <a:p>
            <a:r>
              <a:rPr lang="en-GB" sz="6000"/>
              <a:t>What we do most of – formally and informally  (mostly done over meal times)</a:t>
            </a:r>
          </a:p>
          <a:p>
            <a:r>
              <a:rPr lang="en-GB" sz="6000"/>
              <a:t>Speaking/ writing (blogs, books, presentations, sharing ideas)</a:t>
            </a:r>
          </a:p>
          <a:p>
            <a:r>
              <a:rPr lang="en-GB" sz="6000"/>
              <a:t>How unique we make ourselves stand out</a:t>
            </a:r>
          </a:p>
        </p:txBody>
      </p:sp>
      <p:pic>
        <p:nvPicPr>
          <p:cNvPr id="4" name="Picture 3"/>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588746" y="156891"/>
            <a:ext cx="1543917" cy="1543917"/>
          </a:xfrm>
          <a:prstGeom prst="rect">
            <a:avLst/>
          </a:prstGeom>
        </p:spPr>
      </p:pic>
    </p:spTree>
    <p:extLst>
      <p:ext uri="{BB962C8B-B14F-4D97-AF65-F5344CB8AC3E}">
        <p14:creationId xmlns:p14="http://schemas.microsoft.com/office/powerpoint/2010/main" val="3597775138"/>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03122" y="332656"/>
            <a:ext cx="5937755" cy="1188720"/>
          </a:xfrm>
        </p:spPr>
        <p:txBody>
          <a:bodyPr/>
          <a:lstStyle/>
          <a:p>
            <a:r>
              <a:rPr lang="en-GB"/>
              <a:t>Create your unique Personnel branding</a:t>
            </a:r>
          </a:p>
        </p:txBody>
      </p:sp>
      <p:graphicFrame>
        <p:nvGraphicFramePr>
          <p:cNvPr id="4" name="Diagram 3"/>
          <p:cNvGraphicFramePr/>
          <p:nvPr>
            <p:extLst>
              <p:ext uri="{D42A27DB-BD31-4B8C-83A1-F6EECF244321}">
                <p14:modId xmlns:p14="http://schemas.microsoft.com/office/powerpoint/2010/main" val="3384181504"/>
              </p:ext>
            </p:extLst>
          </p:nvPr>
        </p:nvGraphicFramePr>
        <p:xfrm>
          <a:off x="323528" y="1844824"/>
          <a:ext cx="8352928" cy="4856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81707794"/>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02BB-DDF5-4D7A-B714-438831FABDC8}"/>
              </a:ext>
            </a:extLst>
          </p:cNvPr>
          <p:cNvSpPr>
            <a:spLocks noGrp="1"/>
          </p:cNvSpPr>
          <p:nvPr>
            <p:ph type="title"/>
          </p:nvPr>
        </p:nvSpPr>
        <p:spPr>
          <a:xfrm>
            <a:off x="1603122" y="85039"/>
            <a:ext cx="5937755" cy="1188720"/>
          </a:xfrm>
        </p:spPr>
        <p:txBody>
          <a:bodyPr/>
          <a:lstStyle/>
          <a:p>
            <a:r>
              <a:rPr lang="en-GB"/>
              <a:t>Homework</a:t>
            </a:r>
          </a:p>
        </p:txBody>
      </p:sp>
      <p:sp>
        <p:nvSpPr>
          <p:cNvPr id="3" name="Content Placeholder 2">
            <a:extLst>
              <a:ext uri="{FF2B5EF4-FFF2-40B4-BE49-F238E27FC236}">
                <a16:creationId xmlns:a16="http://schemas.microsoft.com/office/drawing/2014/main" id="{8DFCCE80-B420-40DC-B728-66CA6C4A0615}"/>
              </a:ext>
            </a:extLst>
          </p:cNvPr>
          <p:cNvSpPr>
            <a:spLocks noGrp="1"/>
          </p:cNvSpPr>
          <p:nvPr>
            <p:ph idx="1"/>
          </p:nvPr>
        </p:nvSpPr>
        <p:spPr>
          <a:xfrm>
            <a:off x="899592" y="1556792"/>
            <a:ext cx="7128791" cy="4183237"/>
          </a:xfrm>
        </p:spPr>
        <p:txBody>
          <a:bodyPr>
            <a:normAutofit/>
          </a:bodyPr>
          <a:lstStyle/>
          <a:p>
            <a:r>
              <a:rPr lang="en-GB" sz="2800"/>
              <a:t>Start to research the Presentation title</a:t>
            </a:r>
          </a:p>
          <a:p>
            <a:pPr marL="0" indent="0">
              <a:buNone/>
            </a:pPr>
            <a:r>
              <a:rPr lang="en-GB" sz="2800"/>
              <a:t>"You are the management team of management of John Lewis and are looking to recruit a management post for one of your retail stores”</a:t>
            </a:r>
          </a:p>
          <a:p>
            <a:pPr marL="0" indent="0">
              <a:buNone/>
            </a:pPr>
            <a:endParaRPr lang="en-GB" sz="2800"/>
          </a:p>
          <a:p>
            <a:r>
              <a:rPr lang="en-GB" sz="2800"/>
              <a:t>Module Assignment – Due date 28</a:t>
            </a:r>
            <a:r>
              <a:rPr lang="en-GB" sz="2800" baseline="30000"/>
              <a:t>th</a:t>
            </a:r>
            <a:r>
              <a:rPr lang="en-GB" sz="2800"/>
              <a:t> March 2018</a:t>
            </a:r>
          </a:p>
        </p:txBody>
      </p:sp>
    </p:spTree>
    <p:extLst>
      <p:ext uri="{BB962C8B-B14F-4D97-AF65-F5344CB8AC3E}">
        <p14:creationId xmlns:p14="http://schemas.microsoft.com/office/powerpoint/2010/main" val="3901908549"/>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303dbf9b-b85b-46a0-94f1-894078c07ecd"/>
    <ds:schemaRef ds:uri="http://schemas.microsoft.com/office/2006/documentManagement/types"/>
    <ds:schemaRef ds:uri="http://schemas.openxmlformats.org/package/2006/metadata/core-properties"/>
    <ds:schemaRef ds:uri="http://purl.org/dc/dcmitype/"/>
    <ds:schemaRef ds:uri="http://www.w3.org/XML/1998/namespace"/>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9456</Words>
  <Application>Microsoft Office PowerPoint</Application>
  <PresentationFormat>On-screen Show (4:3)</PresentationFormat>
  <Paragraphs>860</Paragraphs>
  <Slides>70</Slides>
  <Notes>48</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70</vt:i4>
      </vt:variant>
    </vt:vector>
  </HeadingPairs>
  <TitlesOfParts>
    <vt:vector size="80" baseType="lpstr">
      <vt:lpstr>ＭＳ Ｐゴシック</vt:lpstr>
      <vt:lpstr>SimSun</vt:lpstr>
      <vt:lpstr>Arial</vt:lpstr>
      <vt:lpstr>Calibri</vt:lpstr>
      <vt:lpstr>Gill Sans MT</vt:lpstr>
      <vt:lpstr>Symbol</vt:lpstr>
      <vt:lpstr>Times New Roman</vt:lpstr>
      <vt:lpstr>Wingdings</vt:lpstr>
      <vt:lpstr>Wingdings 2</vt:lpstr>
      <vt:lpstr>Parcel</vt:lpstr>
      <vt:lpstr>CertHE Skills for the Workplace Module: BMSK4005</vt:lpstr>
      <vt:lpstr>Important ‘Study Skills’</vt:lpstr>
      <vt:lpstr> Time management </vt:lpstr>
      <vt:lpstr>PowerPoint Presentation</vt:lpstr>
      <vt:lpstr>Time Management…</vt:lpstr>
      <vt:lpstr>4 categories </vt:lpstr>
      <vt:lpstr>Scheduling – use a system</vt:lpstr>
      <vt:lpstr>To-do list</vt:lpstr>
      <vt:lpstr>PowerPoint Presentation</vt:lpstr>
      <vt:lpstr> PROCRASTINATION</vt:lpstr>
      <vt:lpstr>Patterns of Procrastination</vt:lpstr>
      <vt:lpstr>Take careful note of this……what steps should we take to avoid this ?</vt:lpstr>
      <vt:lpstr>Distractions</vt:lpstr>
      <vt:lpstr> Overcoming Procrastination</vt:lpstr>
      <vt:lpstr>Here are some strategies it’s important to find what works for you –monitor and evaluate</vt:lpstr>
      <vt:lpstr>PowerPoint Presentation</vt:lpstr>
      <vt:lpstr>PowerPoint Presentation</vt:lpstr>
      <vt:lpstr>Organise your learning</vt:lpstr>
      <vt:lpstr>Critical Thinking</vt:lpstr>
      <vt:lpstr>BLOOM’S TAXONOMY</vt:lpstr>
      <vt:lpstr>PowerPoint Presentation</vt:lpstr>
      <vt:lpstr>PowerPoint Presentation</vt:lpstr>
      <vt:lpstr>Analytical Skills</vt:lpstr>
      <vt:lpstr>Developing analytical skills </vt:lpstr>
      <vt:lpstr>Collect the right information</vt:lpstr>
      <vt:lpstr>Numeracy skills</vt:lpstr>
      <vt:lpstr>Strategic thinking </vt:lpstr>
      <vt:lpstr>Attention to Detail</vt:lpstr>
      <vt:lpstr>Technical Skills</vt:lpstr>
      <vt:lpstr>How to improve my analytical skills?</vt:lpstr>
      <vt:lpstr>Resourcefulness</vt:lpstr>
      <vt:lpstr>Communication skills?</vt:lpstr>
      <vt:lpstr>PowerPoint Presentation</vt:lpstr>
      <vt:lpstr>Key Questions</vt:lpstr>
      <vt:lpstr>Barriers to learning &amp; learning to overcome them</vt:lpstr>
      <vt:lpstr>Employability – A Definition</vt:lpstr>
      <vt:lpstr>Identifying the gap between your current skills and your desired skill level:</vt:lpstr>
      <vt:lpstr>The Johari Window (Luft and Ingham, 1955)</vt:lpstr>
      <vt:lpstr>PowerPoint Presentation</vt:lpstr>
      <vt:lpstr>PowerPoint Presentation</vt:lpstr>
      <vt:lpstr>PowerPoint Presentation</vt:lpstr>
      <vt:lpstr>PowerPoint Presentation</vt:lpstr>
      <vt:lpstr>PowerPoint Presentation</vt:lpstr>
      <vt:lpstr>Steps in the Development of Personal Skills (Cont.)</vt:lpstr>
      <vt:lpstr>The Kolb Learning Cycle (Kolb, 1984)</vt:lpstr>
      <vt:lpstr>PowerPoint Presentation</vt:lpstr>
      <vt:lpstr>PowerPoint Presentation</vt:lpstr>
      <vt:lpstr>PowerPoint Presentation</vt:lpstr>
      <vt:lpstr>Stages of Skill Development</vt:lpstr>
      <vt:lpstr>Unconscious Competence </vt:lpstr>
      <vt:lpstr>Conscious Incompetence </vt:lpstr>
      <vt:lpstr>Conscious competence </vt:lpstr>
      <vt:lpstr>Unconscious competence </vt:lpstr>
      <vt:lpstr>Self-Assessment</vt:lpstr>
      <vt:lpstr>Goal Setting</vt:lpstr>
      <vt:lpstr>Different goals</vt:lpstr>
      <vt:lpstr>SMART Goal Setting</vt:lpstr>
      <vt:lpstr>EXERCISE</vt:lpstr>
      <vt:lpstr>Another reminder……..</vt:lpstr>
      <vt:lpstr>Short-term and Long-term Goal Setting Morgan, P. (2017)</vt:lpstr>
      <vt:lpstr>Example of a Personal Development Plan (PDP) Morgan, P. (2017)</vt:lpstr>
      <vt:lpstr>Personal Development Plan Example 2 Morgan, P.  (2017)</vt:lpstr>
      <vt:lpstr>Personal Development Plan Example 3 (Bath University) (Morgan, P. 2017)</vt:lpstr>
      <vt:lpstr>PowerPoint Presentation</vt:lpstr>
      <vt:lpstr>How can we monitor progress?</vt:lpstr>
      <vt:lpstr>We can fit these activities into this cycle of continuous improvement</vt:lpstr>
      <vt:lpstr>The personal brand of ‘you’</vt:lpstr>
      <vt:lpstr>How to create your Personnel Brand?</vt:lpstr>
      <vt:lpstr>Create your unique Personnel branding</vt:lpstr>
      <vt:lpstr>Homework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BMSK4005</dc:title>
  <dc:creator>Deborah Jenkins</dc:creator>
  <cp:lastModifiedBy>Deborah Jenkins</cp:lastModifiedBy>
  <cp:revision>1</cp:revision>
  <dcterms:created xsi:type="dcterms:W3CDTF">2019-06-05T18:47:10Z</dcterms:created>
  <dcterms:modified xsi:type="dcterms:W3CDTF">2019-06-06T08:18:01Z</dcterms:modified>
</cp:coreProperties>
</file>