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33"/>
  </p:notesMasterIdLst>
  <p:sldIdLst>
    <p:sldId id="379" r:id="rId3"/>
    <p:sldId id="380" r:id="rId4"/>
    <p:sldId id="381" r:id="rId5"/>
    <p:sldId id="382" r:id="rId6"/>
    <p:sldId id="383" r:id="rId7"/>
    <p:sldId id="384" r:id="rId8"/>
    <p:sldId id="385" r:id="rId9"/>
    <p:sldId id="386" r:id="rId10"/>
    <p:sldId id="387" r:id="rId11"/>
    <p:sldId id="388" r:id="rId12"/>
    <p:sldId id="389" r:id="rId13"/>
    <p:sldId id="390" r:id="rId14"/>
    <p:sldId id="391" r:id="rId15"/>
    <p:sldId id="392" r:id="rId16"/>
    <p:sldId id="393" r:id="rId17"/>
    <p:sldId id="394" r:id="rId18"/>
    <p:sldId id="397" r:id="rId19"/>
    <p:sldId id="395" r:id="rId20"/>
    <p:sldId id="396" r:id="rId21"/>
    <p:sldId id="398" r:id="rId22"/>
    <p:sldId id="399" r:id="rId23"/>
    <p:sldId id="401" r:id="rId24"/>
    <p:sldId id="403" r:id="rId25"/>
    <p:sldId id="402" r:id="rId26"/>
    <p:sldId id="404" r:id="rId27"/>
    <p:sldId id="405" r:id="rId28"/>
    <p:sldId id="406" r:id="rId29"/>
    <p:sldId id="407" r:id="rId30"/>
    <p:sldId id="408" r:id="rId31"/>
    <p:sldId id="28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83" autoAdjust="0"/>
    <p:restoredTop sz="74255"/>
  </p:normalViewPr>
  <p:slideViewPr>
    <p:cSldViewPr snapToGrid="0">
      <p:cViewPr varScale="1">
        <p:scale>
          <a:sx n="62" d="100"/>
          <a:sy n="62" d="100"/>
        </p:scale>
        <p:origin x="977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E2A68-C177-66EA-4EBF-8428EE2E8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7B379A-B722-7BE2-A339-7B08A4C507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2F0D5F-4FB6-819D-445D-4671DCE4B7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690278-BBAE-0EA5-A915-76916229BF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41312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CF00AA-EACF-7273-1438-EA8E917ED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9D1D10-31FC-D9DC-7306-9AD5B73D4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8F410-5552-9264-F90C-0BE4E51B88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E60869-B681-F52E-74C2-0E8573DECB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247064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C8F8E9-BDF0-92F2-CE77-7C20D8BC8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63F8CA-9A50-9F28-2E85-E13C7BE6F4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636FA8-D14C-B68F-AC26-1EEB4E810E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EB9AC5-A90F-9AAA-C2A0-FE626800B1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40901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D7D333-99FC-FFBC-9757-ABDC62C47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78494D-B10A-7DCC-3001-6452E38671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A6A7AB-6177-4373-1A22-C39C729B4F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CN" altLang="en-US" sz="1200" dirty="0">
                <a:ea typeface="游ゴシック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庚申日</a:t>
            </a:r>
            <a:r>
              <a:rPr lang="zh-CN" altLang="en-US" sz="1200" dirty="0">
                <a:ea typeface="游ゴシック"/>
              </a:rPr>
              <a:t>”：</a:t>
            </a:r>
            <a:endParaRPr lang="en-US" altLang="ja-JP" sz="1200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AD58D0-1CF5-B69A-5E20-F4FC864E3F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34443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135C2-E32D-1020-BBD1-77ECBCC60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6F9975-EEDB-4C6F-E1E6-42BF550185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FB5F75-633A-AC92-756C-BE97A9018B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A6C8DC-B781-929A-3C1E-6DA148B2D4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6588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6493-1527-7354-0486-B53376C46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7ED097-4F19-23D5-5284-B7BF2E8D5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2EF885-6D85-FC53-49C2-6D4528DCE6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EC852-7D86-56F0-C168-03FF535370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1485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F797F-D7DC-DBB1-BB16-6C3346891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844226-09F1-5E31-6CA7-70819C1C72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07E999-12A1-81D5-E24E-F3CC61C580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D3820-7132-C668-6C99-5D3C657E5B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0589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CA6A6C-DECB-597A-2C1C-F2C73062A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A9C5FB-921D-A4CC-BF1E-72A321DA80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0E2E7-A078-61F1-0F96-978F4E6468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57DD0-63AC-6978-62EA-C5076D364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7669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06DEE-3108-A91D-62D8-0DD5A2514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C98DB7-97BB-9EC3-AD72-6BC7C030C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26859E-7168-8FE6-17FA-7141ECA9D1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適：剛才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algn="just"/>
            <a:endParaRPr lang="en-GB" altLang="ja-JP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冠皂服神：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穿戴就像灶神模樣（皂：黑）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BF6574-7937-3254-ED64-9CF1D47182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7836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C6FA7-2DAB-91C7-94EE-AC42A24B2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A0D789-E3EC-6315-7227-610CAEF753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74C051-CE85-46B2-6960-134A5BBAA5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just">
              <a:buAutoNum type="arabicPeriod"/>
            </a:pP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0AEECB-F41B-45C5-2F36-CC69A80A30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13401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71A9E4-5A9E-9862-04ED-67FDE4162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A4E27-2278-91A7-D954-4E36A8923E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6DD952-9791-5949-EAD3-220AD59824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三日一言。十日一奏。百日一結。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」：三天一小報，十天一大奏，百日作一次結算。</a:t>
            </a:r>
            <a:endParaRPr lang="en-US" altLang="zh-TW" sz="1200" kern="1200" dirty="0">
              <a:solidFill>
                <a:schemeClr val="tx1"/>
              </a:solidFill>
              <a:effectLst/>
              <a:latin typeface="+mn-lt"/>
              <a:ea typeface="游ゴシック"/>
              <a:cs typeface="+mn-cs"/>
            </a:endParaRPr>
          </a:p>
          <a:p>
            <a:endParaRPr lang="en-US" altLang="zh-TW" sz="1200" kern="1200" dirty="0">
              <a:solidFill>
                <a:schemeClr val="tx1"/>
              </a:solidFill>
              <a:effectLst/>
              <a:latin typeface="+mn-lt"/>
              <a:ea typeface="游ゴシック"/>
              <a:cs typeface="+mn-cs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憚（</a:t>
            </a:r>
            <a:r>
              <a:rPr lang="en-US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dan4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）：懼怕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4B052-2FB1-E8DB-3DA4-251EB92CAB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87151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3521F-B967-7813-46BD-5E0448988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DD1294-D81C-0C66-0355-25D1207F70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44BF2E-1B04-3986-C40E-A8C155CEFC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B57B4-4B15-CA85-3139-20B6C59DF8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5899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4D1061-9A50-6B7D-7721-6686E5330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87DDBF-16BE-AC38-06FD-275FD586B8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9543FD-65A8-3E07-2D42-3344102BF2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「燒香」：有可能在想，我們心裡恭敬就好，為什麼要燒香？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我們現代人的根性，如果沒有這些事可以落實，我們恭敬心能生起來嗎？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尚书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洪范</a:t>
            </a:r>
            <a:r>
              <a:rPr lang="en-US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：“一曰寿、二曰富、三曰康宁、四曰攸好德、五曰考终命”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要面對境界清楚：我們現在做這件事，對自己有什麼影響？（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e.g.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滑抖音）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493CA-9759-20B8-8698-EB8063984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783202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4CFE8-B218-0B69-9827-0B4F1FA6B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F79C4-8118-345A-5394-C5593C9793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019B87-5662-F100-FB47-B94FEE8C59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「先須避之」：要修行，修正錯誤的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想法、看法、說法、做法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而修行其實就是兩件事，知過，知道哪些想法、看法、說法、做法不對，接著把它改成正確的，就是這樣。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寸絲塵翳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」：一點點的凡塵障礙（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塵翳：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被灰塵遮蔽。引申指受蒙蔽）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談到改過，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了凡四訓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的教誨講的非常清楚，我們來看。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56985C-FAA5-0140-D37A-63C101ECEB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34280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78251-A22F-CA37-81FD-F8793719F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BDACB-5B43-CC10-9A91-B99B46AE9B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ACDB9-DFA7-BBD2-893B-8E32ECE4AA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F1378C-CF3E-8E43-6237-F5E99AFA9A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214030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B20F8-1080-8FE8-91F1-97AAB1A67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C95D70-F2A7-A73F-4328-3237A62119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0AE642-550F-D31D-D667-C70A66071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E.g. 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釋迦牟尼佛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歲（有的說法是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30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歲）成佛；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六祖惠能大師（公元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638-713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年）</a:t>
            </a:r>
            <a:r>
              <a:rPr lang="en-US" altLang="zh-TW" b="1" dirty="0">
                <a:effectLst/>
              </a:rPr>
              <a:t>24</a:t>
            </a:r>
            <a:r>
              <a:rPr lang="zh-TW" altLang="en-US" b="1" dirty="0">
                <a:effectLst/>
              </a:rPr>
              <a:t>歲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開悟；龍女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歲成佛。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孔子「吾十有五而志於學</a:t>
            </a:r>
            <a: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看見身邊朋友們的優點、學處，向他們學習。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520D7-1E6F-5D4B-EE7C-92F9931BB7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62301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28F55-29C2-F572-6C8A-21889E12C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520758-1110-703F-7F91-A2CFE5D998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30DA66-368D-CFDB-1D8A-C362375975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B7728-AD4B-DFED-9024-F11557FD6A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54082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1305F-78F7-D6D9-65DB-59527AB27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E5B9F1-C3B9-EDC5-A881-53B2D7D90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7DF632-4F5C-32EF-1C37-F83C80CAD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援引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」：救助接引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2E6DCA-64A9-7FBA-17F6-0971D1A045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216575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D6F64-04D4-F4D1-4526-4EE726458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710F72-2FDC-91C3-C74C-A03F323ACC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C30DA0-B181-373F-C785-CA063A72CA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kern="1200" dirty="0">
                <a:solidFill>
                  <a:srgbClr val="543E34"/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因循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」：拖延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風雷之所以爲益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〈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益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〉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：意喻抓住時機，積極行善、改正過錯，可帶來順利與枯木逢春（恢復了生命力）的轉機。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6A5C8-8F03-92BC-AC5C-8B47581494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465870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CA87E-8810-8651-FF19-AA9A222CB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041803-6A91-CD67-F4AD-4833D3EB25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F6F4D8-D70A-5C9A-602D-9E821611A7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59894-49E9-1F6F-DC6F-FAF85D89DC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774628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BEF7CD-666A-73AE-1130-0285A0E0D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0D3DA0-9C97-45EB-03A3-44E594A21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032D26-33C1-04BF-1862-3FF7BF3FFC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己之養也。珍膏羅列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」：而為滋養自己身命，珍奇美食陳列滿桌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9D0CF-1250-EA17-7B7B-B3C9408FD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757456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6A2F27-83AD-D70B-421C-B1EDCCFF1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D3B4E3-DC1F-B5D8-BD3F-56A36C9D38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2F6EC1-37C5-4588-3E34-653A7BF091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「人有不及。情所宜矜。悖理相干。於我何與」：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每個人都有短處，按照情理來說，應要多加體諒；若有人違背道理冒犯我，那是錯在他，與我有何關聯？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D26E6-A2E9-8A6A-C726-49A4686DC2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040837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A48EA-00B8-F55C-0192-B08BA7F700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2E10C3-FA6E-DA7E-BFA7-58CFD0C9EF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8412C0-D421-A07B-78E9-076420BCCA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11C10-B6F9-A082-33AC-1C0E06466B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199555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00262-926B-AE50-9988-FF70C4485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8FBC88-EAF5-F86A-B310-4FBE6FF139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AF0F96-B6CF-6CD4-D997-E22BEDAFE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D58F02-C269-E61E-4628-2E3CD9FE7F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569015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FCB11-3B4A-8B7E-FBAE-5DB980008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FA68AE-766D-F0C7-FB29-5408889CA4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0966C7-F1E4-E10A-6704-AA74804032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AE9C3-FFBD-2EE4-7ECF-DBBE442EA1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49301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4E5F00-4B49-5542-F9A5-F1BCD992B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DA1480-2C08-959E-001F-5F0A8B91CD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D4A9F-CE7C-D4D1-F7A7-58619470F6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DC1CAF-9F04-C6B4-CD07-845D605E2D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573396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5B256-F7E8-BEE3-D9D1-6DFC0A274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9FB99A-7835-EE12-7C36-335B85171B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28E76F-141D-6713-D223-CF6476B967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DEBE84-DE54-A73C-F7E2-8E52F4C65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151820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2DAD2-DA85-7320-846E-95A685692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28E750-5F48-0FD1-A54B-4C3AE8280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D68D98-80E5-9CA6-D735-1FFBF41E22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心神昏塞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，轉頭即忘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〔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心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〕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是心思，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〔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神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〕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是精神。就是精神提不起來，做事情或者讀書，記憶力喪失了，很容易忘事。年輕人忘事居然跟老年人一樣，這是業障！老年人真正有修行的，八十、九十還一樣不會忘事。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04E0CA-275E-E429-BDDD-F4AD2C44BE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07287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479F1-901C-822D-1152-A3B65C8C3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72E6-D68F-D6B2-AE84-DEE6F231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1790550"/>
            <a:ext cx="7393266" cy="3276900"/>
          </a:xfrm>
        </p:spPr>
        <p:txBody>
          <a:bodyPr/>
          <a:lstStyle/>
          <a:p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04《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太上感應篇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b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–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示警；乙二、鑑察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kumimoji="0" lang="zh-TW" altLang="en-US" sz="3300" b="0" i="0" u="none" strike="noStrike" kern="0" cap="none" spc="0" normalizeH="0" baseline="0" noProof="0" dirty="0">
                <a:ln>
                  <a:noFill/>
                </a:ln>
                <a:solidFill>
                  <a:srgbClr val="9C967F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又有三台北斗神君。在人頭上</a:t>
            </a:r>
            <a:r>
              <a:rPr lang="zh-CN" altLang="en-US" sz="3300" kern="0" dirty="0">
                <a:solidFill>
                  <a:srgbClr val="9C967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。</a:t>
            </a:r>
            <a:br>
              <a:rPr lang="en-GB" altLang="zh-CN" sz="3300" kern="0" dirty="0">
                <a:solidFill>
                  <a:srgbClr val="9C967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</a:br>
            <a:r>
              <a:rPr kumimoji="0" lang="en-GB" altLang="zh-TW" sz="3300" b="0" i="0" u="none" strike="noStrike" kern="0" cap="none" spc="0" normalizeH="0" baseline="0" noProof="0" dirty="0">
                <a:ln>
                  <a:noFill/>
                </a:ln>
                <a:solidFill>
                  <a:srgbClr val="9C967F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……</a:t>
            </a:r>
            <a:r>
              <a:rPr lang="zh-TW" altLang="en-US" sz="3300" kern="0" dirty="0">
                <a:solidFill>
                  <a:srgbClr val="9C967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欲求長生者，先須避之。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257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3A3DE-06D7-EE43-53D9-FB03A9E23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86E4F12-1579-129E-9D2E-4E4E784D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又有三台北斗神君。在人頭上。錄人罪惡。奪其紀算。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97C14BC-0A0F-E3D7-139F-15070159DF0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此一節。言人之一身。行住坐臥。皆有鬼神鑒察也。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三台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六星。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上台司命。中台司福。下台司祿。主人生死壽夭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北斗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乃紫極都曹。爲天地日月江河海之元。合陰陽木火土金水之德。宣威三界。統御萬靈。斡旋氣運。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斟酌死生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人有罪過。錄入惡籍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。量度重輕。奪其紀算。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紀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十二年也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C5A83-23F2-1245-42D5-80BADA1DD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4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D869F-C6DF-025E-E99A-35C73D747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022387A-4089-4F64-04A9-5E7B32A6F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又有三台北斗神君。在人頭上。錄人罪惡。奪其紀算。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D3DD03B-04EA-3331-6E30-1A66CB25B8A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40102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</a:t>
            </a:r>
            <a:r>
              <a:rPr lang="zh-TW" altLang="en-US" sz="28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管輅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南斗註生。北斗註死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。凡人受胎。皆從南斗過北斗。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若有祈求。宜向北斗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。又</a:t>
            </a:r>
            <a:r>
              <a:rPr lang="zh-TW" altLang="en-US" sz="28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七真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曰。吾每月初三。又二十七日。必一下降。受人醮祭。察人善惡。又</a:t>
            </a:r>
            <a:r>
              <a:rPr lang="zh-TW" altLang="en-US" sz="28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業報因緣經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曰。七星之氣。常結爲一星。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在人頭上。去頂三寸。其人爲善則光明。爲惡則光暗。大善則光愈著。大惡光滅沒。人不見而鬼神見之。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今曰在人頭上。錄罪奪算。詢非誣矣。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184F2-C5F3-90AA-1A0F-00B486190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637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8A764-06FE-88EB-21CB-8662D82FB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3D0DB2B-6D7A-4EB3-D084-6A4781A79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又有三台北斗神君。在人頭上。錄人罪惡。奪其紀算。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B474D86-7176-3196-526B-3F80D28D7CB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唐婁師德。高宗朝。勳隆寵優。一日晨起。忽見星官謂曰。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汝曾誤殺二命。罪當奪紀。星光將盡矣。其日隨即神昏。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因告人曰。我一生謹慎。只因誤殺二命。今遂早死一紀耳。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未幾果卒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張拱辰曰。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婁公夙稱明恕。爲唐重臣。尚不免於奪紀。況常人造惡多端乎。可不慎哉。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7EB343-1E81-75F6-2075-571A89010F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768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9C462-D2D0-CCC5-3C26-EA065C507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5D0B78A-17F2-0E09-9B07-D38C903F8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又有三尸神。在人身中。每到庚申日。輒上詣天曹。言人罪過。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9F54165-6317-2A7D-EF32-0B8EED5E370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此一節。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言人之一心。幾微萌動。皆有鬼神鑒察也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上尸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青姑。名彭踞。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居人首。令人多思欲。眼昏髪落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中尸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白姑。名彭躓。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居人腸。令人嗜食多忘。好作惡事。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下尸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血姑。名彭蹻。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居人足。令人耽色喜殺。肢臟擾動。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三尸利人速死。即出作鬼。享受血食。故於庚申日。乘人睡寐。與身中七魄。上詣天曹。言人罪過。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8E0C4C-0191-A99D-56B8-E04115B84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57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821AA0-C06B-DB6C-8F1F-392BC164D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23F2150-0F78-5722-E39C-2036644C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又有三尸神。在人身中。每到庚申日。輒上詣天曹。言人罪過。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9E05D95-2F49-22BA-E3BE-C6FFDF425A5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所謂心口意語。鬼聞人聲者。三尸其最也。今人不知檢身克己。清心寡欲。而徒恃道家守庚去申之法。爲斷絕三尸入告之路。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適足自欺耳。抑知念慮茍端。鬼神自當退避。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三尸亦何足患哉。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程子宵詩曰。不守庚申更不疑。此心常與道相依。帝天已自知行止。任爾三彭說是非。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B79C0-5177-62CA-8B27-4C60FFA7D4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566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078762-37FB-0BB8-C71F-4183C140D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28B19A4-5DE4-33A1-AF31-FC4A2E42C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又有三尸神。在人身中。每到庚申日。輒上詣天曹。言人罪過。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CAB4D99-DFAC-B4CA-3758-525A9006A5E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清淨經曰。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夫人神好清。而心擾之。人心好靜。而慾牽之。常能遣其欲。而心自靜。澄其心。而神自清。自然六慾不生。三毒消滅。</a:t>
            </a:r>
            <a:endParaRPr lang="en-GB" altLang="ja-JP" sz="2800" u="sng" dirty="0">
              <a:solidFill>
                <a:srgbClr val="C0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E96EB-70FC-7511-157D-DE3891078C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041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295CD-27A5-0F01-F1B1-48D442B5A0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92CB65C-E605-A18B-325F-5997C9DF0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22112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又有三尸神。在人身中。每到庚申日。輒上詣天曹。言人罪過。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F424C16-1560-731A-5A0E-2C21609FEA9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272936"/>
            <a:ext cx="10573008" cy="36272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至於佛經。則曰。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以智慧劍。破煩惱賊。以智慧刀。裂煩惱網。以智慧火。燒煩惱薪。諦觀四大本空。煩惱何處著脚。轉三毒爲三解脱。回煩惱爲菩提。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如此。則三業清淨。萬德周圓。有何過惡之可言耶。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B2CB92-7770-841D-6125-55FA5FE224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38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5B16A-9B46-71A0-14F2-FB8D9854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BA28424-FE3D-8394-4231-DD0C7B6CA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月晦之日。竈神亦然。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EF413BA-78AC-EA48-C09F-AACF1E50010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15738"/>
            <a:ext cx="10573008" cy="40844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此一節。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言人之一家。動靜居處。皆有鬼神鑒察也。月晦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月盡也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竈神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號曰司命。以其司人一家良賤之命也。於人朝夕罪惡。無微不察。月終奏聞陰陽二景。記之黑簿。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嗚呼。竈神明察如是。職主奏告又如是。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世人行事。但知取快一時。豈復問家有竈神。記其過犯。每到月盡。大小皆奏天曹乎。恐懼修省。一刻不敢懈矣。</a:t>
            </a:r>
            <a:endParaRPr lang="en-GB" altLang="ja-JP" sz="2800" u="sng" dirty="0">
              <a:solidFill>
                <a:srgbClr val="C0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252DF8-6FF5-2BE9-0C0D-15FA0BF96F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93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8F6F5-D7B1-6BD2-DE0F-469489BF1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0FF4986-4AAF-FCE5-71CF-256C8BCD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月晦之日。竈神亦然。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45D5480-70E1-60EF-65E1-24F726F628E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15738"/>
            <a:ext cx="10573008" cy="40844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淮郡一士。酒醉戲家中一婢。婢頗知恥。固拒得脱。時正月晦。睡至四更。妻忽叫醒云。適見一星。冠皂服神。乘馬奔行。隨帶有文簿。向我指畫而去。不知何說。神威赫赫。不覺驚醒。士人毛骨悚然。不敢明言。但云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定是竈神無疑矣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u="sng" dirty="0">
              <a:solidFill>
                <a:srgbClr val="C0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32240-C1A5-78A6-0ECA-4E8A4E379D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125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49685-5BC8-E7D6-BA4E-6AA4F3769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6DC80D4-48C8-5EFD-9F3D-087020126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月晦之日。竈神亦然。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A928232-35A3-52C6-74DF-44911DFA224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73406"/>
            <a:ext cx="10573008" cy="40268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後將此婢配人。因向婦言曰。汝昔夢竈神。向汝指示者。由我昔曾戲此婢。力拒得免。不意夜間。即有此警。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想事雖未行。此心已欺。故爲司命所錄耳。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向不言者。恐汝見疑。難爲此婢。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今明言者。一以表此婢之操。一以彰我之過也。 </a:t>
            </a:r>
            <a:endParaRPr lang="en-GB" altLang="ja-JP" sz="2800" u="sng" dirty="0">
              <a:solidFill>
                <a:srgbClr val="C0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B87622-55F2-79C9-95DF-19B5D447E3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894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9C03B-53BD-02D8-FF39-CC2DD7457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957C7C6-2154-0DDD-37BB-167EE2026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凡人有過。大則奪紀。小則奪算。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97CDE2B-AE57-D1D6-9A26-9FE1E6BFC3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73406"/>
            <a:ext cx="10573008" cy="40268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此一節。總結上文之意。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言人之一生一身。一心一家。處處皆有鬼神。森羅周布。故大小之過。無時可逃鑒察。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而奪紀奪算。確乎不爽也。凡人受生。紀算皆記在諸天。太上敕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chì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，命令）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諸神考校。三日一言。十日一奏。百日一結。若修善立功。便可延年。萬一造罪。立見減奪。過有大小。而奪紀算亦殊焉。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太上不憚苦口繁言。發明莫見莫顯之義。無非教人慎獨而已。 </a:t>
            </a:r>
            <a:endParaRPr lang="en-GB" altLang="ja-JP" sz="2800" u="sng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FE6CD-3CB5-B3A5-DFAE-687F6E3A9B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942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B1E5A-B1AC-18F5-85C0-E167F2BEC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109FC3C-CF59-43A1-8F26-66A26E15E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凡人有過。大則奪紀。小則奪算。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255FE2F-6679-04FB-CB73-66BAAF0CF5F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73406"/>
            <a:ext cx="10573008" cy="40268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宋符仲信。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富而好施。年三十五。病忽危頓。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自言至冥。遇故舊數人。呼曰。恩公何爲至此。相與拜求一吏。吏曰。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此人本合飢寒。以心好施濟。故能白手起家。壽本五十九。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以不燒香。睡起遲。今皆削盡。</a:t>
            </a:r>
            <a:endParaRPr lang="en-GB" altLang="ja-JP" sz="2800" u="sng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5A98FA-E72F-3187-DA7C-55421F2003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33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2DD8B-AB45-B043-EAE8-B7E8512D5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509FA5E-4468-8C15-9C01-6136A93DD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凡人有過。大則奪紀。小則奪算。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209BC35-1C7D-3138-7A92-900FCCCCAD3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73406"/>
            <a:ext cx="10573008" cy="40268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數人曰。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二事小過。何至如是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。吏曰。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不燒香。即無敬天地之心。睡起晚。即有多淫之意。何謂小過。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眾驚顧曰。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厚德如符公。尚以此減削。人可自恣哉。未幾卒。</a:t>
            </a:r>
            <a:endParaRPr lang="en-GB" altLang="zh-TW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夫人生最難得者在壽。而冥中所奪者亦在壽。故太上諄諄言此。所以惕人慎一念之錯。享五福之先也。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此太上之慈悲莫大焉。</a:t>
            </a:r>
            <a:endParaRPr lang="en-GB" altLang="ja-JP" sz="2800" u="sng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AD665E-6B71-9509-9574-995D90C97B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793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EBE44-8151-B285-E2F0-242B98C74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255351B-EFBC-AE27-8D72-128006A3F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82296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3975A49-CA69-5612-DCBB-618396C8F4E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873406"/>
            <a:ext cx="10573008" cy="40268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數百事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。自非義而動。至死亦及之是也。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前曰減奪。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教人知所戒也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。今曰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長生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教人知所慕也。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先須避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者。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非餘人不必避也。謂欲求長生之人。尤當謹戒。雖寸絲塵翳。亦不可有耳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u="sng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05E0C-8802-E163-9151-027F77F3D5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896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A99C70-1F7C-A477-F17B-1611A661D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E8ED8F4-58BD-31F4-0605-89F5E601C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C790318-ADD3-DABD-8C2A-738018EB3CB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了凡四訓 </a:t>
            </a: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·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改過之法</a:t>
            </a: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：改過須發三心</a:t>
            </a:r>
            <a:endParaRPr lang="en-GB" altLang="zh-TW" sz="32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1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</a:t>
            </a:r>
            <a:r>
              <a:rPr lang="zh-TW" altLang="en-GB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恥心</a:t>
            </a:r>
            <a:endParaRPr lang="en-GB" altLang="zh-TW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至誠合天。福之將至。觀其善。而必先知之矣。禍之將至。觀其不善。而必先知之矣。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今欲獲福而遠禍。未論行善。先須改過。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但改過者。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第一要發恥心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思古之聖賢。與我同爲丈夫。彼何以百世可師。我何以一身瓦裂。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5B32D-D162-55E6-B8BB-21E829DAE8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888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CD6A1-622F-B336-8761-B3523B551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42B8A59-7BF7-5D3E-658D-0FA0B52C1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35FC0E5-25B8-E1D2-9E31-5A29D4553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1765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耽染塵情。私行不義。謂人不知。傲然無愧。將日淪於禽獸而不自知矣。世之可羞可恥者。莫大乎此。孟子曰。恥之於人大矣。以其得之則聖賢。失之則禽獸耳。此改過之要機也。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5DEB04-C108-E099-5ECD-60D047E407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419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C819D-A27C-4AFE-BFE9-A94FBA5E3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7A8EA4B-E9D2-2F70-4D4A-918D886DD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2B3C551-E0B2-0B75-0844-515DEA5696F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399576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2</a:t>
            </a:r>
            <a:r>
              <a:rPr lang="zh-TW" altLang="en-US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</a:t>
            </a:r>
            <a:r>
              <a:rPr lang="zh-TW" altLang="en-GB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畏心</a:t>
            </a:r>
            <a:endParaRPr lang="en-GB" altLang="zh-TW" sz="28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第二要發畏心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。天地在上。鬼神難欺。吾雖過在隱微。而天地鬼神。實鑒臨之。重則降之百殃。輕則損其現福。吾何可以不懼。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不惟是也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閒居之地。指視昭然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。吾雖掩之甚密。文之甚巧。而肺肝早露。終難自欺。被人覷破。不值一文矣。能勿懍懍。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0C7386-5E99-FDAD-C55F-8CCFC574B0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0482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D524D-4B35-4B8F-978A-65A090CB7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9888139-3D6E-1EFE-491B-7C116815B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FFF0611-8A74-7ADA-35ED-E6996FDBA83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不惟是也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一息尚存。彌天之惡。猶可悔改。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古人有一生作惡。臨死悔悟。發一善念。遂得善終者。謂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一念猛勵。足以滌百年之惡也。譬如千年幽谷。一燈纔照。則千年之暗俱除。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故過不論久近。惟以改爲貴。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但塵世無常。肉身易殞。一息不屬。欲改無由矣。明則千百年。擔負惡名。雖孝子慈孫。不能洗滌。幽則千百劫。沉淪獄報。雖聖賢佛菩薩。不能援引。烏得不畏。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C84482-395D-AC06-33DF-6231DE310F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41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26E67-4DC3-B4E3-2935-F9F245ACE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0DD4D12-87C0-E0F5-7600-0C5DF7BE9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59F50C9-EA91-832C-05DF-44C2C07F25C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1765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3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、勇心</a:t>
            </a:r>
            <a:endParaRPr lang="en-GB" altLang="zh-TW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第三須發勇心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。人不改過。多是因循退縮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。吾須奮然振作。不用遲疑。不煩等待。小者如芒刺在肉。速與抉剔。大者如毒蛇嚙指。速與斬除。無絲毫凝滯。此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風雷之所以爲益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TW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周易 </a:t>
            </a:r>
            <a:r>
              <a:rPr lang="en-US" altLang="zh-TW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·</a:t>
            </a:r>
            <a:r>
              <a:rPr lang="zh-TW" alt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益</a:t>
            </a:r>
            <a:r>
              <a:rPr lang="en-US" altLang="zh-TW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24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象曰：「 風雷，益；君子以見善則遷，有過則改。 」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C1E43-C9F9-2A59-C946-CA18133B67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9AF30-64AA-73CC-71AE-FF2A983BD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0245292-D5DE-BD8B-8BAA-94231ED1A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248AC32-739C-B33D-AC13-AA4040BFEB6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了凡四訓 </a:t>
            </a: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·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改過之法</a:t>
            </a:r>
            <a:r>
              <a:rPr lang="en-US" altLang="zh-TW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32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：改過從三處改</a:t>
            </a:r>
            <a:endParaRPr lang="en-GB" altLang="zh-TW" sz="32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具是三心。則有過斯改。如春冰遇日。何患不消乎。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然人之過。有從事上改者。有從理上改者。有從心上改者。工夫不同。效驗亦異。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如前日殺生。今戒不殺。前日怒詈。今戒不怒。此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就其事而改之者也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。強制於外。其難百倍。且病根終在。東滅西生。非究竟廓然之道也。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5843F-D4A6-01B7-E0AA-2FFE66CE8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4599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62DAB-C596-8107-A5DF-766BD00C5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53B2551-63A1-5053-BFFA-47105EB9A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0967A83-CC01-EDEE-ADDD-9D76D6B7D3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528051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善改過者。未禁其事。 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先明其理。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如過在</a:t>
            </a:r>
            <a:r>
              <a:rPr lang="en-US" altLang="zh-TW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殺生</a:t>
            </a:r>
            <a:r>
              <a:rPr lang="en-US" altLang="zh-TW" sz="28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。即思曰。</a:t>
            </a:r>
            <a:endParaRPr lang="en-GB" altLang="zh-TW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上帝好生。物皆戀命。殺彼養己。豈能自安。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且彼之殺也。既受屠割。復入鼎鑊。種種痛苦。徹入骨髓。己之養也。珍膏羅列。食過即空。疏食菜羹。儘可充腹。何必戕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qiāng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彼之生。損己之福哉。</a:t>
            </a:r>
            <a:endParaRPr lang="en-GB" altLang="zh-TW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又思血氣之屬。皆含靈知。既我靈知。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皆我一體。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縱不能躬修至德。使之尊我親我。豈可日戕物命。使之仇我憾我於無窮也。一思及此。將有對食傷心。不能下咽者矣。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C434EB-D342-EE4B-E82E-B62ACF0850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155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C5AF2-C580-8C04-2088-34B797AFE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A7C9B37-EF40-17C8-94E0-0026C8951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11A3BE2-58C0-FA64-05CA-39CB2652C7A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529118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如前日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好怒</a:t>
            </a: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。必思曰。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人有不及。情所宜矜。悖理相干。於我何與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。本無可怒者。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思天下無自是之豪傑。亦無尤人之學問。行有不得。皆己之德未修。感未至也。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吾悉以自反。則謗燬之來。皆磨錬玉成之地。我將歡然受賜。何怒之有。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4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唐荊川：「須要刻刻檢點自家病痛，蓋所惡於人許多病痛處，若真知反己，則色色有之也。」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AACD0E-C79E-B9BE-8F5E-25418A4DE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24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4DAEC-9C72-8FC2-2F81-EF7AC1222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95B44E0-2B5F-31F8-8797-7E9C42B1D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179E981-826E-E2D9-08E7-C38BCB555D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1765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又聞謗而不怒。雖讒焰薰天。如舉火焚空。終將自息。聞謗而怒。雖巧心力辯。如春蠶作繭。自取纏綿。怒不惟無益。且有害也。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其餘種種過惡。皆當據理思之。此理既明。過將自止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7129E8-16DD-A56A-F0E0-19233D4A7F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795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7177B-0308-E289-3CC3-7AF6897A0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A5CCE13-E9EC-2991-0E76-894E79AD2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050756B-0F1A-E982-0B77-8FAD9ADDDB2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何謂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從心而改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。過有千端。惟心所造。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吾心不動。過安從生。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學者于好色好名好貨好怒。種種罪過。不必逐類尋求。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但當一心爲善。正念時時現前。邪念自然污染不上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。如太陽當空。魍魎潛消。此精一之真傳也。過由心造。亦由心改。如斬毒樹。直斷其根。奚必枝枝而伐。葉葉而摘哉。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885FCB-4E96-6A09-485C-118152EA16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9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82F87-847D-371A-A4D0-F411E2B57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AFA3882-2BB7-6FBE-400C-D8A6EF8E9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0E885CF-3C7A-B052-7932-37C4612A013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大抵最上者治心。當下清淨。纔動即覺。覺之即無。茍未能然。須明理以遣之。又未能然。須隨事以禁之。以上事而兼行下功。未爲失策。執下而昧上。則拙矣。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CD7C3-6CDD-C723-A6EB-72CCC0EFBC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928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E01361-1324-DD1A-EF92-2CC5F08A8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D063980-686B-BEB4-36E7-52B46D4B4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26FCD1A-9A06-67AB-5AB1-5BA53B4E588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TW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了凡四訓 </a:t>
            </a:r>
            <a:r>
              <a:rPr kumimoji="0" lang="en-US" altLang="zh-TW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·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改過之法</a:t>
            </a:r>
            <a:r>
              <a:rPr kumimoji="0" lang="en-US" altLang="zh-TW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：自我</a:t>
            </a:r>
            <a:r>
              <a:rPr kumimoji="0" lang="zh-TW" alt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勘驗</a:t>
            </a:r>
            <a:r>
              <a:rPr kumimoji="0" lang="zh-TW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的方法</a:t>
            </a:r>
            <a:endParaRPr lang="en-GB" altLang="zh-TW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顧發願改過。明須良朋提醒。幽須鬼神證明。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一心懺悔。晝夜不懈。經一七二七。以至一月二月三月。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必有效驗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或覺心神恬曠。或覺智慧頓開。或處冗沓而觸念皆通。或遇怨仇而回瞋作喜。或夢吐黑物。或夢往聖先賢。提攜接引。或夢飛步太虛。或夢幢幡寶蓋。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種種勝事。皆過消罪滅之象也。然不得執此自高。畫而不進。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406F1C-1BE7-32CE-55CB-635FAB89BD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68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D7F718-9643-8362-AD05-FADFF4B100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F682B03-8A20-FA80-CBB0-D049C77CC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E54912C-7FB1-0B52-2DAA-CD3DA5228AE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6124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defRPr/>
            </a:pP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昔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蘧伯玉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。當二十歲時。已覺前日之非。而盡改之矣。至二十一歲。乃知前之所改未盡也。及二十二歲回視二十一歲。猶在夢中。歲復一歲。遞遞改之。行年五十。而猶知四十九年之非。古人改過之學如此。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吾輩身爲凡流。過惡蝟積。而回思往事。常若不見其有過者。心粗而眼翳也。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E7BD4-8099-2097-08D8-00805EACA1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3672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91BDA-53FF-A979-3074-E77A69B99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5039D52-36DD-5854-BD89-DEED66A3F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52840"/>
            <a:ext cx="10390792" cy="87521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其過大小有數百事。欲求長生者。先須避之。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57D01DD-6BA5-4C0A-06D7-9C2CDD46793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03286"/>
            <a:ext cx="10573008" cy="41765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defRPr/>
            </a:pP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然人之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過惡深重者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。亦有效驗。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或心神昏塞。轉頭即忘。或無事而常煩惱。或見君子而赧然消沮。或聞正論而不樂。或施惠而人反怨。或夜夢顛倒。甚則妄言失志。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皆作孽之相也。茍一類此。即須奮發。舍舊圖新。幸勿自誤。 </a:t>
            </a:r>
            <a:endParaRPr lang="en-GB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639211-357D-6D7C-8B46-723DE31D65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2598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4219</Words>
  <Application>Microsoft Office PowerPoint</Application>
  <PresentationFormat>Widescreen</PresentationFormat>
  <Paragraphs>160</Paragraphs>
  <Slides>30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Microsoft JhengHei</vt:lpstr>
      <vt:lpstr>游ゴシック</vt:lpstr>
      <vt:lpstr>Aptos</vt:lpstr>
      <vt:lpstr>Aptos Display</vt:lpstr>
      <vt:lpstr>Arial</vt:lpstr>
      <vt:lpstr>Calibri</vt:lpstr>
      <vt:lpstr>Courier New</vt:lpstr>
      <vt:lpstr>Gill Sans Nova Light</vt:lpstr>
      <vt:lpstr>Sagona Book</vt:lpstr>
      <vt:lpstr>Office Theme</vt:lpstr>
      <vt:lpstr>Custom</vt:lpstr>
      <vt:lpstr>04《太上感應篇》 甲二 – 示警；乙二、鑑察  又有三台北斗神君。在人頭上。 ……欲求長生者，先須避之。</vt:lpstr>
      <vt:lpstr>又有三台北斗神君。在人頭上。錄人罪惡。奪其紀算。</vt:lpstr>
      <vt:lpstr>又有三台北斗神君。在人頭上。錄人罪惡。奪其紀算。</vt:lpstr>
      <vt:lpstr>又有三台北斗神君。在人頭上。錄人罪惡。奪其紀算。</vt:lpstr>
      <vt:lpstr>又有三尸神。在人身中。每到庚申日。輒上詣天曹。言人罪過。</vt:lpstr>
      <vt:lpstr>又有三尸神。在人身中。每到庚申日。輒上詣天曹。言人罪過。</vt:lpstr>
      <vt:lpstr>又有三尸神。在人身中。每到庚申日。輒上詣天曹。言人罪過。</vt:lpstr>
      <vt:lpstr>又有三尸神。在人身中。每到庚申日。輒上詣天曹。言人罪過。</vt:lpstr>
      <vt:lpstr>月晦之日。竈神亦然。</vt:lpstr>
      <vt:lpstr>月晦之日。竈神亦然。</vt:lpstr>
      <vt:lpstr>月晦之日。竈神亦然。</vt:lpstr>
      <vt:lpstr>凡人有過。大則奪紀。小則奪算。</vt:lpstr>
      <vt:lpstr>凡人有過。大則奪紀。小則奪算。</vt:lpstr>
      <vt:lpstr>凡人有過。大則奪紀。小則奪算。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其過大小有數百事。欲求長生者。先須避之。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871</cp:revision>
  <dcterms:created xsi:type="dcterms:W3CDTF">2026-01-04T02:28:04Z</dcterms:created>
  <dcterms:modified xsi:type="dcterms:W3CDTF">2026-02-03T16:48:03Z</dcterms:modified>
</cp:coreProperties>
</file>