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7" r:id="rId2"/>
    <p:sldId id="258" r:id="rId3"/>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varScale="1">
        <p:scale>
          <a:sx n="25" d="100"/>
          <a:sy n="25" d="100"/>
        </p:scale>
        <p:origin x="3444" y="96"/>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6/13/2025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6/13/2025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6/13/2025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6/13/2025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6/13/2025</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600" dirty="0">
                <a:latin typeface="Calibri" charset="0"/>
                <a:ea typeface="Calibri" charset="0"/>
                <a:cs typeface="Calibri" charset="0"/>
              </a:rPr>
              <a:t>Assessing Internal Audit Processes in Machinery Transfers: A SEWS-E Study</a:t>
            </a:r>
          </a:p>
          <a:p>
            <a:pPr eaLnBrk="1" hangingPunct="1">
              <a:lnSpc>
                <a:spcPct val="110000"/>
              </a:lnSpc>
              <a:spcBef>
                <a:spcPct val="0"/>
              </a:spcBef>
              <a:buFontTx/>
              <a:buNone/>
            </a:pPr>
            <a:r>
              <a:rPr lang="en-GB" altLang="en-US" sz="4000" b="1" dirty="0">
                <a:latin typeface="Calibri" charset="0"/>
                <a:ea typeface="Calibri" charset="0"/>
                <a:cs typeface="Calibri" charset="0"/>
              </a:rPr>
              <a:t>Student: Rhys Rosser</a:t>
            </a:r>
          </a:p>
          <a:p>
            <a:pPr eaLnBrk="1" hangingPunct="1">
              <a:lnSpc>
                <a:spcPct val="110000"/>
              </a:lnSpc>
              <a:spcBef>
                <a:spcPct val="0"/>
              </a:spcBef>
              <a:buFontTx/>
              <a:buNone/>
            </a:pPr>
            <a:r>
              <a:rPr lang="en-GB" altLang="en-US" sz="3600" dirty="0">
                <a:latin typeface="Calibri" charset="0"/>
                <a:ea typeface="Calibri" charset="0"/>
                <a:cs typeface="Calibri" charset="0"/>
              </a:rPr>
              <a:t>Supervisor: Andrew Thorn</a:t>
            </a:r>
          </a:p>
          <a:p>
            <a:pPr eaLnBrk="1" hangingPunct="1">
              <a:lnSpc>
                <a:spcPct val="110000"/>
              </a:lnSpc>
              <a:spcBef>
                <a:spcPct val="0"/>
              </a:spcBef>
              <a:buFontTx/>
              <a:buNone/>
            </a:pPr>
            <a:endParaRPr lang="en-GB" altLang="en-US" sz="1800" dirty="0">
              <a:latin typeface="Calibri" charset="0"/>
              <a:ea typeface="Calibri" charset="0"/>
              <a:cs typeface="Calibri" charset="0"/>
            </a:endParaRPr>
          </a:p>
          <a:p>
            <a:pPr eaLnBrk="1" hangingPunct="1">
              <a:lnSpc>
                <a:spcPct val="110000"/>
              </a:lnSpc>
              <a:spcBef>
                <a:spcPct val="0"/>
              </a:spcBef>
              <a:buFontTx/>
              <a:buNone/>
            </a:pPr>
            <a:r>
              <a:rPr lang="en-GB" altLang="en-US" sz="3600" dirty="0">
                <a:latin typeface="Calibri" charset="0"/>
                <a:ea typeface="Calibri" charset="0"/>
                <a:cs typeface="Calibri" charset="0"/>
              </a:rPr>
              <a:t>School</a:t>
            </a:r>
            <a:r>
              <a:rPr lang="en-GB" altLang="en-US" sz="3600" dirty="0">
                <a:latin typeface="Georgia" charset="0"/>
              </a:rPr>
              <a:t> </a:t>
            </a:r>
            <a:r>
              <a:rPr lang="en-GB" altLang="en-US" sz="3600" i="1" dirty="0">
                <a:latin typeface="Georgia" charset="0"/>
              </a:rPr>
              <a:t>of</a:t>
            </a:r>
            <a:r>
              <a:rPr lang="en-GB" altLang="en-US" sz="3600" dirty="0">
                <a:latin typeface="Georgia" charset="0"/>
              </a:rPr>
              <a:t> </a:t>
            </a:r>
            <a:r>
              <a:rPr lang="en-GB" altLang="en-US" sz="3600" b="1" dirty="0">
                <a:latin typeface="Calibri" charset="0"/>
                <a:ea typeface="Calibri" charset="0"/>
                <a:cs typeface="Calibri" charset="0"/>
              </a:rPr>
              <a:t>Engineering</a:t>
            </a:r>
          </a:p>
          <a:p>
            <a:pPr eaLnBrk="1" hangingPunct="1">
              <a:lnSpc>
                <a:spcPct val="110000"/>
              </a:lnSpc>
              <a:spcBef>
                <a:spcPct val="0"/>
              </a:spcBef>
              <a:buFontTx/>
              <a:buNone/>
            </a:pPr>
            <a:r>
              <a:rPr lang="en-GB" altLang="en-US" sz="3600" dirty="0">
                <a:latin typeface="Calibri" charset="0"/>
                <a:ea typeface="Calibri" charset="0"/>
                <a:cs typeface="Calibri" charset="0"/>
              </a:rPr>
              <a:t>BEng (Hons) Mechanical Engineering</a:t>
            </a:r>
            <a:endParaRPr lang="en-US" altLang="zh-CN" sz="3600" dirty="0">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12341398"/>
            <a:ext cx="6415087" cy="79828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r>
              <a:rPr lang="en-GB" sz="2800" dirty="0">
                <a:solidFill>
                  <a:srgbClr val="002060"/>
                </a:solidFill>
              </a:rPr>
              <a:t>Why This Matters:</a:t>
            </a:r>
          </a:p>
          <a:p>
            <a:r>
              <a:rPr lang="en-GB" sz="2800" dirty="0"/>
              <a:t>Machinery transfers across SEWS-E’s global sites (Egypt, Morocco, Romania, Tunisia) are critical to production efficiency—but risky. Poor equipment readiness can lead to downtime, safety issues, and lost productivity.</a:t>
            </a:r>
          </a:p>
          <a:p>
            <a:endParaRPr lang="en-GB" sz="2800" dirty="0"/>
          </a:p>
          <a:p>
            <a:endParaRPr lang="en-GB" sz="2800" dirty="0"/>
          </a:p>
          <a:p>
            <a:endParaRPr lang="en-GB" sz="2800" dirty="0"/>
          </a:p>
          <a:p>
            <a:r>
              <a:rPr lang="en-GB" sz="2800" dirty="0">
                <a:solidFill>
                  <a:srgbClr val="002060"/>
                </a:solidFill>
              </a:rPr>
              <a:t>Study Focus</a:t>
            </a:r>
            <a:r>
              <a:rPr lang="en-GB" sz="2800" dirty="0"/>
              <a:t>:</a:t>
            </a:r>
          </a:p>
          <a:p>
            <a:r>
              <a:rPr lang="en-GB" sz="2800" dirty="0"/>
              <a:t>This project examined how internal audits help manage these transfers and whether they improve machine condition, safety, and readiness.</a:t>
            </a:r>
          </a:p>
        </p:txBody>
      </p:sp>
      <p:sp>
        <p:nvSpPr>
          <p:cNvPr id="23" name="Text Box 11"/>
          <p:cNvSpPr txBox="1">
            <a:spLocks noChangeArrowheads="1"/>
          </p:cNvSpPr>
          <p:nvPr/>
        </p:nvSpPr>
        <p:spPr bwMode="auto">
          <a:xfrm>
            <a:off x="14704209" y="25951970"/>
            <a:ext cx="6415087" cy="31661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r>
              <a:rPr lang="en-AU" altLang="en-US" sz="1800" i="1" dirty="0">
                <a:ea typeface="Arial" charset="0"/>
                <a:cs typeface="Arial" charset="0"/>
              </a:rPr>
              <a:t>[1] Table Created for Results of ‘</a:t>
            </a:r>
            <a:r>
              <a:rPr lang="fr-FR" altLang="en-US" sz="1800" i="1" dirty="0">
                <a:ea typeface="Arial" charset="0"/>
                <a:cs typeface="Arial" charset="0"/>
              </a:rPr>
              <a:t>Machine Type Comparison 2023 vs 2024</a:t>
            </a:r>
            <a:r>
              <a:rPr lang="en-GB" altLang="en-US" sz="1800" i="1" dirty="0">
                <a:ea typeface="Arial" charset="0"/>
                <a:cs typeface="Arial" charset="0"/>
              </a:rPr>
              <a:t>’</a:t>
            </a:r>
            <a:endParaRPr lang="en-AU" altLang="en-US" sz="1800" i="1" dirty="0">
              <a:ea typeface="Arial" charset="0"/>
              <a:cs typeface="Arial" charset="0"/>
            </a:endParaRPr>
          </a:p>
          <a:p>
            <a:pPr marL="0" indent="0">
              <a:spcBef>
                <a:spcPct val="50000"/>
              </a:spcBef>
            </a:pPr>
            <a:r>
              <a:rPr lang="en-AU" altLang="en-US" sz="1800" i="1" dirty="0">
                <a:ea typeface="Arial" charset="0"/>
                <a:cs typeface="Arial" charset="0"/>
              </a:rPr>
              <a:t>[2] Table Created for Results of ‘</a:t>
            </a:r>
            <a:r>
              <a:rPr lang="en-GB" altLang="en-US" sz="1800" i="1" dirty="0">
                <a:ea typeface="Arial" charset="0"/>
                <a:cs typeface="Arial" charset="0"/>
              </a:rPr>
              <a:t>Audit Category Comparison 2023 vs 2024’</a:t>
            </a:r>
            <a:endParaRPr lang="en-US" altLang="en-US" sz="1800" i="1" dirty="0">
              <a:ea typeface="Arial" charset="0"/>
              <a:cs typeface="Arial" charset="0"/>
            </a:endParaRPr>
          </a:p>
          <a:p>
            <a:pPr marL="0" indent="0">
              <a:spcBef>
                <a:spcPct val="50000"/>
              </a:spcBef>
            </a:pPr>
            <a:r>
              <a:rPr lang="en-AU" altLang="en-US" sz="1800" i="1" dirty="0">
                <a:ea typeface="Arial" charset="0"/>
                <a:cs typeface="Arial" charset="0"/>
              </a:rPr>
              <a:t>[3] Table Created for Results of ‘</a:t>
            </a:r>
            <a:r>
              <a:rPr lang="en-GB" altLang="en-US" sz="1800" i="1" dirty="0">
                <a:ea typeface="Arial" charset="0"/>
                <a:cs typeface="Arial" charset="0"/>
              </a:rPr>
              <a:t>Country Performance Comparison 2023 vs 2024’</a:t>
            </a:r>
            <a:endParaRPr lang="en-US" altLang="en-US" sz="1800" i="1" dirty="0">
              <a:ea typeface="Arial" charset="0"/>
              <a:cs typeface="Arial" charset="0"/>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latin typeface="Calibri" charset="0"/>
                <a:ea typeface="Calibri" charset="0"/>
                <a:cs typeface="Calibri" charset="0"/>
              </a:rPr>
              <a:t>School</a:t>
            </a:r>
            <a:r>
              <a:rPr lang="en-GB" altLang="en-US" sz="3200" dirty="0">
                <a:latin typeface="Georgia" charset="0"/>
              </a:rPr>
              <a:t> </a:t>
            </a:r>
            <a:r>
              <a:rPr lang="en-GB" altLang="en-US" sz="3200" i="1" dirty="0">
                <a:latin typeface="Georgia" charset="0"/>
              </a:rPr>
              <a:t>of</a:t>
            </a:r>
            <a:r>
              <a:rPr lang="en-GB" altLang="en-US" sz="3200" dirty="0">
                <a:latin typeface="Georgia" charset="0"/>
              </a:rPr>
              <a:t> </a:t>
            </a:r>
            <a:r>
              <a:rPr lang="en-GB" altLang="en-US" sz="3200" b="1" dirty="0">
                <a:latin typeface="Calibri" charset="0"/>
                <a:ea typeface="Calibri" charset="0"/>
                <a:cs typeface="Calibri" charset="0"/>
              </a:rPr>
              <a:t>Engineering</a:t>
            </a:r>
            <a:endParaRPr lang="en-GB" sz="3200" dirty="0"/>
          </a:p>
        </p:txBody>
      </p:sp>
      <p:sp>
        <p:nvSpPr>
          <p:cNvPr id="44" name="Text Box 6"/>
          <p:cNvSpPr txBox="1">
            <a:spLocks noChangeArrowheads="1"/>
          </p:cNvSpPr>
          <p:nvPr/>
        </p:nvSpPr>
        <p:spPr bwMode="auto">
          <a:xfrm>
            <a:off x="264137" y="20245655"/>
            <a:ext cx="6415087" cy="84137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Aims and Objectives</a:t>
            </a:r>
          </a:p>
          <a:p>
            <a:pPr>
              <a:spcBef>
                <a:spcPct val="50000"/>
              </a:spcBef>
            </a:pPr>
            <a:r>
              <a:rPr lang="en-AU" altLang="en-US" sz="2800" dirty="0">
                <a:solidFill>
                  <a:srgbClr val="002060"/>
                </a:solidFill>
                <a:latin typeface="Arial" panose="020B0604020202020204" pitchFamily="34" charset="0"/>
                <a:cs typeface="Arial" panose="020B0604020202020204" pitchFamily="34" charset="0"/>
              </a:rPr>
              <a:t>Aim:</a:t>
            </a:r>
          </a:p>
          <a:p>
            <a:pPr>
              <a:spcBef>
                <a:spcPct val="50000"/>
              </a:spcBef>
            </a:pPr>
            <a:r>
              <a:rPr lang="en-GB" sz="2800" dirty="0"/>
              <a:t>To assess the effectiveness of SEWS-E’s internal audit processes during machinery transfers in 2023–2024.</a:t>
            </a:r>
            <a:endParaRPr lang="en-AU" sz="2800" dirty="0">
              <a:latin typeface="Arial" panose="020B0604020202020204" pitchFamily="34" charset="0"/>
              <a:cs typeface="Arial" panose="020B0604020202020204" pitchFamily="34" charset="0"/>
            </a:endParaRPr>
          </a:p>
          <a:p>
            <a:pPr>
              <a:spcBef>
                <a:spcPct val="50000"/>
              </a:spcBef>
            </a:pPr>
            <a:r>
              <a:rPr lang="en-AU" altLang="en-US" sz="2800" dirty="0">
                <a:solidFill>
                  <a:srgbClr val="002060"/>
                </a:solidFill>
                <a:latin typeface="Arial" panose="020B0604020202020204" pitchFamily="34" charset="0"/>
                <a:cs typeface="Arial" panose="020B0604020202020204" pitchFamily="34" charset="0"/>
              </a:rPr>
              <a:t>Objectives:</a:t>
            </a:r>
          </a:p>
          <a:p>
            <a:pPr marL="571500" indent="-571500">
              <a:spcBef>
                <a:spcPct val="50000"/>
              </a:spcBef>
              <a:buFont typeface="Arial" panose="020B0604020202020204" pitchFamily="34" charset="0"/>
              <a:buChar char="•"/>
            </a:pPr>
            <a:r>
              <a:rPr lang="en-GB" sz="2800" dirty="0"/>
              <a:t>Evaluate key risks and audit performance across multiple SEWS-E regions.</a:t>
            </a:r>
            <a:endParaRPr lang="en-AU" sz="2800" dirty="0">
              <a:latin typeface="Arial" panose="020B0604020202020204" pitchFamily="34" charset="0"/>
              <a:cs typeface="Arial" panose="020B0604020202020204" pitchFamily="34" charset="0"/>
            </a:endParaRPr>
          </a:p>
          <a:p>
            <a:pPr marL="571500" indent="-571500">
              <a:spcBef>
                <a:spcPct val="50000"/>
              </a:spcBef>
              <a:buFont typeface="Arial" panose="020B0604020202020204" pitchFamily="34" charset="0"/>
              <a:buChar char="•"/>
            </a:pPr>
            <a:r>
              <a:rPr lang="en-GB" sz="2800" dirty="0"/>
              <a:t>Compare audit data from 2023 vs. 2024.</a:t>
            </a:r>
            <a:endParaRPr lang="en-AU" sz="2800" dirty="0">
              <a:latin typeface="Arial" panose="020B0604020202020204" pitchFamily="34" charset="0"/>
              <a:cs typeface="Arial" panose="020B0604020202020204" pitchFamily="34" charset="0"/>
            </a:endParaRPr>
          </a:p>
          <a:p>
            <a:pPr marL="571500" indent="-571500">
              <a:spcBef>
                <a:spcPct val="50000"/>
              </a:spcBef>
              <a:buFont typeface="Arial" panose="020B0604020202020204" pitchFamily="34" charset="0"/>
              <a:buChar char="•"/>
            </a:pPr>
            <a:r>
              <a:rPr lang="en-GB" sz="2800" dirty="0"/>
              <a:t>Recommend improvements to increase audit impact and reduce operational disruptions.</a:t>
            </a:r>
            <a:endParaRPr lang="en-AU" altLang="en-US" sz="2800" dirty="0">
              <a:latin typeface="Arial" panose="020B0604020202020204" pitchFamily="34" charset="0"/>
              <a:cs typeface="Arial" panose="020B0604020202020204" pitchFamily="34" charset="0"/>
            </a:endParaRPr>
          </a:p>
        </p:txBody>
      </p:sp>
      <p:sp>
        <p:nvSpPr>
          <p:cNvPr id="47" name="Text Box 6"/>
          <p:cNvSpPr txBox="1">
            <a:spLocks noChangeArrowheads="1"/>
          </p:cNvSpPr>
          <p:nvPr/>
        </p:nvSpPr>
        <p:spPr bwMode="auto">
          <a:xfrm>
            <a:off x="7484267" y="5670876"/>
            <a:ext cx="6415087" cy="32430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Real Data Analysis Audits </a:t>
            </a:r>
            <a:r>
              <a:rPr lang="en-GB" sz="2800" dirty="0"/>
              <a:t>Audits were conducted in Egypt, Morocco, Romania, and Tunisia, and as seen below, showed improvements from 2023 to 2024. But why ?</a:t>
            </a:r>
          </a:p>
        </p:txBody>
      </p:sp>
      <p:sp>
        <p:nvSpPr>
          <p:cNvPr id="48" name="Text Box 6"/>
          <p:cNvSpPr txBox="1">
            <a:spLocks noChangeArrowheads="1"/>
          </p:cNvSpPr>
          <p:nvPr/>
        </p:nvSpPr>
        <p:spPr bwMode="auto">
          <a:xfrm>
            <a:off x="14788076" y="16386174"/>
            <a:ext cx="6415087" cy="1056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What's Next?</a:t>
            </a:r>
          </a:p>
          <a:p>
            <a:pPr marL="457200" indent="-457200">
              <a:spcBef>
                <a:spcPct val="50000"/>
              </a:spcBef>
              <a:buFont typeface="Arial" panose="020B0604020202020204" pitchFamily="34" charset="0"/>
              <a:buChar char="•"/>
            </a:pPr>
            <a:r>
              <a:rPr lang="en-GB" sz="2800" dirty="0"/>
              <a:t>Digitise checklists and create an online audit platform</a:t>
            </a:r>
          </a:p>
          <a:p>
            <a:pPr>
              <a:spcBef>
                <a:spcPct val="50000"/>
              </a:spcBef>
            </a:pPr>
            <a:endParaRPr lang="en-GB" sz="2800" dirty="0"/>
          </a:p>
          <a:p>
            <a:pPr marL="457200" indent="-457200">
              <a:spcBef>
                <a:spcPct val="50000"/>
              </a:spcBef>
              <a:buFont typeface="Arial" panose="020B0604020202020204" pitchFamily="34" charset="0"/>
              <a:buChar char="•"/>
            </a:pPr>
            <a:r>
              <a:rPr lang="en-GB" sz="2800" dirty="0"/>
              <a:t>Expand audits to include production line equipment</a:t>
            </a:r>
          </a:p>
          <a:p>
            <a:pPr>
              <a:spcBef>
                <a:spcPct val="50000"/>
              </a:spcBef>
            </a:pPr>
            <a:endParaRPr lang="en-GB" sz="2800" dirty="0"/>
          </a:p>
          <a:p>
            <a:pPr marL="457200" indent="-457200">
              <a:spcBef>
                <a:spcPct val="50000"/>
              </a:spcBef>
              <a:buFont typeface="Arial" panose="020B0604020202020204" pitchFamily="34" charset="0"/>
              <a:buChar char="•"/>
            </a:pPr>
            <a:r>
              <a:rPr lang="en-GB" sz="2800" dirty="0"/>
              <a:t>Use drones or AI to support inspection accuracy</a:t>
            </a:r>
          </a:p>
          <a:p>
            <a:pPr>
              <a:spcBef>
                <a:spcPct val="50000"/>
              </a:spcBef>
            </a:pPr>
            <a:endParaRPr lang="en-GB" sz="2800" dirty="0"/>
          </a:p>
          <a:p>
            <a:pPr marL="457200" indent="-457200">
              <a:spcBef>
                <a:spcPct val="50000"/>
              </a:spcBef>
              <a:buFont typeface="Arial" panose="020B0604020202020204" pitchFamily="34" charset="0"/>
              <a:buChar char="•"/>
            </a:pPr>
            <a:r>
              <a:rPr lang="en-GB" sz="2800" dirty="0"/>
              <a:t>Apply audit scoring more frequently, for example risk based. (not yearly)</a:t>
            </a:r>
          </a:p>
          <a:p>
            <a:pPr>
              <a:spcBef>
                <a:spcPct val="50000"/>
              </a:spcBef>
            </a:pPr>
            <a:endParaRPr lang="en-GB" sz="2800" dirty="0"/>
          </a:p>
          <a:p>
            <a:pPr marL="457200" indent="-457200">
              <a:spcBef>
                <a:spcPct val="50000"/>
              </a:spcBef>
              <a:buFont typeface="Arial" panose="020B0604020202020204" pitchFamily="34" charset="0"/>
              <a:buChar char="•"/>
            </a:pPr>
            <a:r>
              <a:rPr lang="en-GB" sz="2800" dirty="0"/>
              <a:t>Use audits as “machine condition health checks”, not just scoring events</a:t>
            </a:r>
          </a:p>
          <a:p>
            <a:pPr>
              <a:spcBef>
                <a:spcPct val="50000"/>
              </a:spcBef>
            </a:pPr>
            <a:endParaRPr lang="en-US" altLang="en-US" sz="2800" dirty="0"/>
          </a:p>
        </p:txBody>
      </p:sp>
      <p:sp>
        <p:nvSpPr>
          <p:cNvPr id="58" name="Text Box 21"/>
          <p:cNvSpPr txBox="1">
            <a:spLocks noChangeArrowheads="1"/>
          </p:cNvSpPr>
          <p:nvPr/>
        </p:nvSpPr>
        <p:spPr bwMode="auto">
          <a:xfrm>
            <a:off x="7141394" y="21031993"/>
            <a:ext cx="3532779" cy="1190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Overall Site Performance after Audits in 2023 vs 2024. Sites showed good improvements.</a:t>
            </a:r>
          </a:p>
        </p:txBody>
      </p:sp>
      <p:pic>
        <p:nvPicPr>
          <p:cNvPr id="10" name="Picture 9">
            <a:extLst>
              <a:ext uri="{FF2B5EF4-FFF2-40B4-BE49-F238E27FC236}">
                <a16:creationId xmlns:a16="http://schemas.microsoft.com/office/drawing/2014/main" id="{DA66907B-3741-38FE-122B-45FE9350449C}"/>
              </a:ext>
            </a:extLst>
          </p:cNvPr>
          <p:cNvPicPr>
            <a:picLocks noChangeAspect="1"/>
          </p:cNvPicPr>
          <p:nvPr/>
        </p:nvPicPr>
        <p:blipFill>
          <a:blip r:embed="rId4"/>
          <a:srcRect l="64" t="35" r="57" b="60"/>
          <a:stretch/>
        </p:blipFill>
        <p:spPr>
          <a:xfrm>
            <a:off x="472384" y="2231738"/>
            <a:ext cx="2458193" cy="3455370"/>
          </a:xfrm>
          <a:prstGeom prst="rect">
            <a:avLst/>
          </a:prstGeom>
        </p:spPr>
      </p:pic>
      <p:pic>
        <p:nvPicPr>
          <p:cNvPr id="12" name="Picture 11">
            <a:extLst>
              <a:ext uri="{FF2B5EF4-FFF2-40B4-BE49-F238E27FC236}">
                <a16:creationId xmlns:a16="http://schemas.microsoft.com/office/drawing/2014/main" id="{00F7B3FD-2CB5-E4D3-CF9A-88ADF04F35F4}"/>
              </a:ext>
            </a:extLst>
          </p:cNvPr>
          <p:cNvPicPr>
            <a:picLocks noChangeAspect="1"/>
          </p:cNvPicPr>
          <p:nvPr/>
        </p:nvPicPr>
        <p:blipFill>
          <a:blip r:embed="rId5"/>
          <a:stretch>
            <a:fillRect/>
          </a:stretch>
        </p:blipFill>
        <p:spPr>
          <a:xfrm>
            <a:off x="472384" y="16772802"/>
            <a:ext cx="5625806" cy="879507"/>
          </a:xfrm>
          <a:prstGeom prst="rect">
            <a:avLst/>
          </a:prstGeom>
        </p:spPr>
      </p:pic>
      <p:pic>
        <p:nvPicPr>
          <p:cNvPr id="2050" name="Picture 2" descr="Home | Sumitomo Electric Wiring Systems (Europe) Pension Scheme website">
            <a:extLst>
              <a:ext uri="{FF2B5EF4-FFF2-40B4-BE49-F238E27FC236}">
                <a16:creationId xmlns:a16="http://schemas.microsoft.com/office/drawing/2014/main" id="{F271EE2E-AA3C-FC4B-6695-8B1E8A2D926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48597" y="29102553"/>
            <a:ext cx="1223407" cy="96770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68BED535-F95F-CEF7-33E7-51EEB1BC613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051662" y="29236225"/>
            <a:ext cx="3129933" cy="688979"/>
          </a:xfrm>
          <a:prstGeom prst="rect">
            <a:avLst/>
          </a:prstGeom>
          <a:noFill/>
          <a:extLst>
            <a:ext uri="{909E8E84-426E-40DD-AFC4-6F175D3DCCD1}">
              <a14:hiddenFill xmlns:a14="http://schemas.microsoft.com/office/drawing/2010/main">
                <a:solidFill>
                  <a:srgbClr val="FFFFFF"/>
                </a:solidFill>
              </a14:hiddenFill>
            </a:ext>
          </a:extLst>
        </p:spPr>
      </p:pic>
      <p:sp>
        <p:nvSpPr>
          <p:cNvPr id="18" name="Text Box 6">
            <a:extLst>
              <a:ext uri="{FF2B5EF4-FFF2-40B4-BE49-F238E27FC236}">
                <a16:creationId xmlns:a16="http://schemas.microsoft.com/office/drawing/2014/main" id="{9808CBC0-422D-C424-7C3C-70785C3AB405}"/>
              </a:ext>
            </a:extLst>
          </p:cNvPr>
          <p:cNvSpPr txBox="1">
            <a:spLocks noChangeArrowheads="1"/>
          </p:cNvSpPr>
          <p:nvPr/>
        </p:nvSpPr>
        <p:spPr bwMode="auto">
          <a:xfrm>
            <a:off x="180000" y="5625703"/>
            <a:ext cx="6415087" cy="71210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sz="3600" b="1" dirty="0">
                <a:latin typeface="Arial" panose="020B0604020202020204" pitchFamily="34" charset="0"/>
                <a:cs typeface="Arial" panose="020B0604020202020204" pitchFamily="34" charset="0"/>
              </a:rPr>
              <a:t>The Story</a:t>
            </a:r>
            <a:endParaRPr lang="en-GB" sz="2800" dirty="0"/>
          </a:p>
          <a:p>
            <a:r>
              <a:rPr lang="en-GB" sz="2800" dirty="0"/>
              <a:t>What keeps car factories running smoothly? At Sumitomo Electric Wiring Systems-Europe, a top automotive wiring maker, moving machines between global sites is a challenge. Damaged equipment or delays can halt production. I studied how internal audits in 2023–2024 helped manage these risks, checking machines for safety, quality, and readiness after each move. From research, audits reduce downtime and improved safety, but there’s still room to improve.</a:t>
            </a:r>
          </a:p>
        </p:txBody>
      </p:sp>
      <p:sp>
        <p:nvSpPr>
          <p:cNvPr id="19" name="Text Box 6">
            <a:extLst>
              <a:ext uri="{FF2B5EF4-FFF2-40B4-BE49-F238E27FC236}">
                <a16:creationId xmlns:a16="http://schemas.microsoft.com/office/drawing/2014/main" id="{615C6725-49EF-D306-5480-3BC050756DB1}"/>
              </a:ext>
            </a:extLst>
          </p:cNvPr>
          <p:cNvSpPr txBox="1">
            <a:spLocks noChangeArrowheads="1"/>
          </p:cNvSpPr>
          <p:nvPr/>
        </p:nvSpPr>
        <p:spPr bwMode="auto">
          <a:xfrm>
            <a:off x="14788913" y="5553151"/>
            <a:ext cx="6415087" cy="98295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What Changed to Achieve These Improvements?</a:t>
            </a:r>
          </a:p>
          <a:p>
            <a:pPr>
              <a:spcBef>
                <a:spcPct val="50000"/>
              </a:spcBef>
            </a:pPr>
            <a:r>
              <a:rPr lang="en-GB" sz="2800" dirty="0"/>
              <a:t>Based on audit data from 2023, for the upcoming audit, SEWS-E introduced several changes to enhance the internal audit process across its operations. These changes included:</a:t>
            </a:r>
          </a:p>
          <a:p>
            <a:pPr marL="457200" indent="-457200">
              <a:spcBef>
                <a:spcPct val="50000"/>
              </a:spcBef>
              <a:buFont typeface="Arial" panose="020B0604020202020204" pitchFamily="34" charset="0"/>
              <a:buChar char="•"/>
            </a:pPr>
            <a:r>
              <a:rPr lang="en-GB" sz="2800" dirty="0"/>
              <a:t>Improved audit score sheets reduced subjectivity.</a:t>
            </a:r>
          </a:p>
          <a:p>
            <a:pPr marL="457200" indent="-457200">
              <a:spcBef>
                <a:spcPct val="50000"/>
              </a:spcBef>
              <a:buFont typeface="Arial" panose="020B0604020202020204" pitchFamily="34" charset="0"/>
              <a:buChar char="•"/>
            </a:pPr>
            <a:r>
              <a:rPr lang="en-GB" sz="2800" dirty="0"/>
              <a:t>Ergonomic fixes boosted USW safety.</a:t>
            </a:r>
          </a:p>
          <a:p>
            <a:pPr marL="457200" indent="-457200">
              <a:spcBef>
                <a:spcPct val="50000"/>
              </a:spcBef>
              <a:buFont typeface="Arial" panose="020B0604020202020204" pitchFamily="34" charset="0"/>
              <a:buChar char="•"/>
            </a:pPr>
            <a:r>
              <a:rPr lang="en-GB" sz="2800" dirty="0"/>
              <a:t>Weekly escalations tackled overdue actions.</a:t>
            </a:r>
          </a:p>
          <a:p>
            <a:pPr marL="457200" indent="-457200">
              <a:spcBef>
                <a:spcPct val="50000"/>
              </a:spcBef>
              <a:buFont typeface="Arial" panose="020B0604020202020204" pitchFamily="34" charset="0"/>
              <a:buChar char="•"/>
            </a:pPr>
            <a:r>
              <a:rPr lang="en-GB" sz="2800" dirty="0"/>
              <a:t>Standardised pre-transfer checklists minimised setup errors.</a:t>
            </a:r>
          </a:p>
          <a:p>
            <a:pPr marL="457200" indent="-457200">
              <a:spcBef>
                <a:spcPct val="50000"/>
              </a:spcBef>
              <a:buFont typeface="Arial" panose="020B0604020202020204" pitchFamily="34" charset="0"/>
              <a:buChar char="•"/>
            </a:pPr>
            <a:r>
              <a:rPr lang="en-GB" sz="2800" dirty="0"/>
              <a:t>Enhanced auditor training improved safety consistency.</a:t>
            </a:r>
          </a:p>
        </p:txBody>
      </p:sp>
      <p:pic>
        <p:nvPicPr>
          <p:cNvPr id="20" name="Picture 19">
            <a:extLst>
              <a:ext uri="{FF2B5EF4-FFF2-40B4-BE49-F238E27FC236}">
                <a16:creationId xmlns:a16="http://schemas.microsoft.com/office/drawing/2014/main" id="{ECEBAFFD-DEF8-E720-0BB8-70D2FB301277}"/>
              </a:ext>
            </a:extLst>
          </p:cNvPr>
          <p:cNvPicPr>
            <a:picLocks noChangeAspect="1"/>
          </p:cNvPicPr>
          <p:nvPr/>
        </p:nvPicPr>
        <p:blipFill>
          <a:blip r:embed="rId8"/>
          <a:stretch>
            <a:fillRect/>
          </a:stretch>
        </p:blipFill>
        <p:spPr>
          <a:xfrm>
            <a:off x="7722867" y="8902278"/>
            <a:ext cx="5937889" cy="2718796"/>
          </a:xfrm>
          <a:prstGeom prst="rect">
            <a:avLst/>
          </a:prstGeom>
        </p:spPr>
      </p:pic>
      <p:pic>
        <p:nvPicPr>
          <p:cNvPr id="21" name="Picture 20">
            <a:extLst>
              <a:ext uri="{FF2B5EF4-FFF2-40B4-BE49-F238E27FC236}">
                <a16:creationId xmlns:a16="http://schemas.microsoft.com/office/drawing/2014/main" id="{18EFC9E0-F647-C0FE-F757-CA17F3EC9E19}"/>
              </a:ext>
            </a:extLst>
          </p:cNvPr>
          <p:cNvPicPr>
            <a:picLocks noChangeAspect="1"/>
          </p:cNvPicPr>
          <p:nvPr/>
        </p:nvPicPr>
        <p:blipFill>
          <a:blip r:embed="rId9"/>
          <a:stretch>
            <a:fillRect/>
          </a:stretch>
        </p:blipFill>
        <p:spPr>
          <a:xfrm>
            <a:off x="7722866" y="13111672"/>
            <a:ext cx="5937889" cy="1892040"/>
          </a:xfrm>
          <a:prstGeom prst="rect">
            <a:avLst/>
          </a:prstGeom>
        </p:spPr>
      </p:pic>
      <p:pic>
        <p:nvPicPr>
          <p:cNvPr id="22" name="Picture 21">
            <a:extLst>
              <a:ext uri="{FF2B5EF4-FFF2-40B4-BE49-F238E27FC236}">
                <a16:creationId xmlns:a16="http://schemas.microsoft.com/office/drawing/2014/main" id="{00468886-26AD-9545-FA36-E95291CA6554}"/>
              </a:ext>
            </a:extLst>
          </p:cNvPr>
          <p:cNvPicPr>
            <a:picLocks noChangeAspect="1"/>
          </p:cNvPicPr>
          <p:nvPr/>
        </p:nvPicPr>
        <p:blipFill>
          <a:blip r:embed="rId10"/>
          <a:stretch>
            <a:fillRect/>
          </a:stretch>
        </p:blipFill>
        <p:spPr>
          <a:xfrm>
            <a:off x="7181045" y="16446592"/>
            <a:ext cx="7065558" cy="4623619"/>
          </a:xfrm>
          <a:prstGeom prst="rect">
            <a:avLst/>
          </a:prstGeom>
        </p:spPr>
      </p:pic>
      <p:pic>
        <p:nvPicPr>
          <p:cNvPr id="24" name="Picture 23">
            <a:extLst>
              <a:ext uri="{FF2B5EF4-FFF2-40B4-BE49-F238E27FC236}">
                <a16:creationId xmlns:a16="http://schemas.microsoft.com/office/drawing/2014/main" id="{B9EF4782-CEDC-F945-4C1E-A651EF3D632A}"/>
              </a:ext>
            </a:extLst>
          </p:cNvPr>
          <p:cNvPicPr>
            <a:picLocks noChangeAspect="1"/>
          </p:cNvPicPr>
          <p:nvPr/>
        </p:nvPicPr>
        <p:blipFill>
          <a:blip r:embed="rId11"/>
          <a:stretch>
            <a:fillRect/>
          </a:stretch>
        </p:blipFill>
        <p:spPr>
          <a:xfrm>
            <a:off x="10562301" y="21215214"/>
            <a:ext cx="3684189" cy="1544981"/>
          </a:xfrm>
          <a:prstGeom prst="rect">
            <a:avLst/>
          </a:prstGeom>
        </p:spPr>
      </p:pic>
      <p:sp>
        <p:nvSpPr>
          <p:cNvPr id="26" name="Text Box 21">
            <a:extLst>
              <a:ext uri="{FF2B5EF4-FFF2-40B4-BE49-F238E27FC236}">
                <a16:creationId xmlns:a16="http://schemas.microsoft.com/office/drawing/2014/main" id="{ABE79C62-CC13-E78E-C1BA-A2D3A71194BF}"/>
              </a:ext>
            </a:extLst>
          </p:cNvPr>
          <p:cNvSpPr txBox="1">
            <a:spLocks noChangeArrowheads="1"/>
          </p:cNvSpPr>
          <p:nvPr/>
        </p:nvSpPr>
        <p:spPr bwMode="auto">
          <a:xfrm>
            <a:off x="7717314" y="14981274"/>
            <a:ext cx="5937888" cy="882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[2] Audit Category Comparison 2023 vs 2024;    Showing % Improvement. </a:t>
            </a:r>
          </a:p>
        </p:txBody>
      </p:sp>
      <p:sp>
        <p:nvSpPr>
          <p:cNvPr id="27" name="Text Box 21">
            <a:extLst>
              <a:ext uri="{FF2B5EF4-FFF2-40B4-BE49-F238E27FC236}">
                <a16:creationId xmlns:a16="http://schemas.microsoft.com/office/drawing/2014/main" id="{293B8A9D-A84C-F636-4444-08BBD534E7AA}"/>
              </a:ext>
            </a:extLst>
          </p:cNvPr>
          <p:cNvSpPr txBox="1">
            <a:spLocks noChangeArrowheads="1"/>
          </p:cNvSpPr>
          <p:nvPr/>
        </p:nvSpPr>
        <p:spPr bwMode="auto">
          <a:xfrm>
            <a:off x="7728421" y="11646355"/>
            <a:ext cx="5937888" cy="882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[1] Machine Type Comparison 2023 vs 2024;    Showing % Improvement.  </a:t>
            </a:r>
          </a:p>
        </p:txBody>
      </p:sp>
      <p:sp>
        <p:nvSpPr>
          <p:cNvPr id="28" name="Text Box 21">
            <a:extLst>
              <a:ext uri="{FF2B5EF4-FFF2-40B4-BE49-F238E27FC236}">
                <a16:creationId xmlns:a16="http://schemas.microsoft.com/office/drawing/2014/main" id="{C4312F5E-6C83-3B1B-223E-7CC6A769CDFF}"/>
              </a:ext>
            </a:extLst>
          </p:cNvPr>
          <p:cNvSpPr txBox="1">
            <a:spLocks noChangeArrowheads="1"/>
          </p:cNvSpPr>
          <p:nvPr/>
        </p:nvSpPr>
        <p:spPr bwMode="auto">
          <a:xfrm>
            <a:off x="10558172" y="22645411"/>
            <a:ext cx="3684189" cy="882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[3] Country Performance Comparison 2023 vs 2024;    </a:t>
            </a:r>
          </a:p>
        </p:txBody>
      </p:sp>
      <p:sp>
        <p:nvSpPr>
          <p:cNvPr id="34" name="Text Box 6">
            <a:extLst>
              <a:ext uri="{FF2B5EF4-FFF2-40B4-BE49-F238E27FC236}">
                <a16:creationId xmlns:a16="http://schemas.microsoft.com/office/drawing/2014/main" id="{AB9CE94F-D999-A598-1B62-591297D7322C}"/>
              </a:ext>
            </a:extLst>
          </p:cNvPr>
          <p:cNvSpPr txBox="1">
            <a:spLocks noChangeArrowheads="1"/>
          </p:cNvSpPr>
          <p:nvPr/>
        </p:nvSpPr>
        <p:spPr bwMode="auto">
          <a:xfrm>
            <a:off x="7389912" y="23505146"/>
            <a:ext cx="7399001" cy="5612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Audits Process Overview</a:t>
            </a:r>
          </a:p>
          <a:p>
            <a:pPr>
              <a:spcBef>
                <a:spcPct val="50000"/>
              </a:spcBef>
            </a:pPr>
            <a:r>
              <a:rPr lang="en-GB" altLang="en-US" sz="2800" dirty="0">
                <a:latin typeface="Arial" panose="020B0604020202020204" pitchFamily="34" charset="0"/>
                <a:cs typeface="Arial" panose="020B0604020202020204" pitchFamily="34" charset="0"/>
              </a:rPr>
              <a:t>SEWS-E’s internal audit system is structured and traceable, with clear scoring and corrective actions. Sites with better preparation and documentation scored highest. However, some inconsistencies remain, especially in auditor judgment, evidence submission, and audit readiness. When executed fully, the audit process clearly drives safety, compliance, and machine reliability.</a:t>
            </a:r>
            <a:endParaRPr lang="en-GB" sz="2800" dirty="0"/>
          </a:p>
        </p:txBody>
      </p:sp>
    </p:spTree>
    <p:extLst>
      <p:ext uri="{BB962C8B-B14F-4D97-AF65-F5344CB8AC3E}">
        <p14:creationId xmlns:p14="http://schemas.microsoft.com/office/powerpoint/2010/main" val="39247740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374CC03-B999-0829-E1FF-D1F01D9408EB}"/>
              </a:ext>
            </a:extLst>
          </p:cNvPr>
          <p:cNvPicPr>
            <a:picLocks noChangeAspect="1"/>
          </p:cNvPicPr>
          <p:nvPr/>
        </p:nvPicPr>
        <p:blipFill>
          <a:blip r:embed="rId2"/>
          <a:stretch>
            <a:fillRect/>
          </a:stretch>
        </p:blipFill>
        <p:spPr>
          <a:xfrm rot="16200000">
            <a:off x="-4445797" y="6619346"/>
            <a:ext cx="30275218" cy="17036516"/>
          </a:xfrm>
          <a:prstGeom prst="rect">
            <a:avLst/>
          </a:prstGeom>
        </p:spPr>
      </p:pic>
      <p:sp>
        <p:nvSpPr>
          <p:cNvPr id="6" name="TextBox 5">
            <a:extLst>
              <a:ext uri="{FF2B5EF4-FFF2-40B4-BE49-F238E27FC236}">
                <a16:creationId xmlns:a16="http://schemas.microsoft.com/office/drawing/2014/main" id="{246D1C79-83E1-BDEA-8783-903065E6AA8F}"/>
              </a:ext>
            </a:extLst>
          </p:cNvPr>
          <p:cNvSpPr txBox="1"/>
          <p:nvPr/>
        </p:nvSpPr>
        <p:spPr>
          <a:xfrm rot="16200000">
            <a:off x="-2391603" y="26951816"/>
            <a:ext cx="5715000" cy="931794"/>
          </a:xfrm>
          <a:prstGeom prst="rect">
            <a:avLst/>
          </a:prstGeom>
          <a:noFill/>
        </p:spPr>
        <p:txBody>
          <a:bodyPr wrap="square" rtlCol="0">
            <a:spAutoFit/>
          </a:bodyPr>
          <a:lstStyle/>
          <a:p>
            <a:r>
              <a:rPr lang="en-GB" dirty="0">
                <a:highlight>
                  <a:srgbClr val="FFFF00"/>
                </a:highlight>
              </a:rPr>
              <a:t>Alternative Poster</a:t>
            </a:r>
          </a:p>
        </p:txBody>
      </p:sp>
    </p:spTree>
    <p:extLst>
      <p:ext uri="{BB962C8B-B14F-4D97-AF65-F5344CB8AC3E}">
        <p14:creationId xmlns:p14="http://schemas.microsoft.com/office/powerpoint/2010/main" val="361705218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366</TotalTime>
  <Words>556</Words>
  <Application>Microsoft Office PowerPoint</Application>
  <PresentationFormat>Custom</PresentationFormat>
  <Paragraphs>53</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Calibri Light</vt:lpstr>
      <vt:lpstr>Georgia</vt:lpstr>
      <vt:lpstr>Times New Roman</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Rosser, Rhys (YST)</cp:lastModifiedBy>
  <cp:revision>27</cp:revision>
  <dcterms:created xsi:type="dcterms:W3CDTF">2016-02-25T08:27:32Z</dcterms:created>
  <dcterms:modified xsi:type="dcterms:W3CDTF">2025-06-13T06:45:54Z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PowerLiteLastOptimized">
    <vt:lpwstr>1044491</vt:lpwstr>
  </property>
  <property fmtid="{D5CDD505-2E9C-101B-9397-08002B2CF9AE}" pid="3" name="NXPowerLiteSettings">
    <vt:lpwstr>F64006B004C800</vt:lpwstr>
  </property>
  <property fmtid="{D5CDD505-2E9C-101B-9397-08002B2CF9AE}" pid="4" name="NXPowerLiteVersion">
    <vt:lpwstr>S10.3.1</vt:lpwstr>
  </property>
</Properties>
</file>