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 id="2147484170" r:id="rId2"/>
  </p:sldMasterIdLst>
  <p:sldIdLst>
    <p:sldId id="256" r:id="rId3"/>
    <p:sldId id="257" r:id="rId4"/>
    <p:sldId id="258" r:id="rId5"/>
    <p:sldId id="259" r:id="rId6"/>
    <p:sldId id="265" r:id="rId7"/>
    <p:sldId id="261" r:id="rId8"/>
    <p:sldId id="279" r:id="rId9"/>
    <p:sldId id="277" r:id="rId10"/>
    <p:sldId id="271" r:id="rId11"/>
    <p:sldId id="272" r:id="rId12"/>
    <p:sldId id="273" r:id="rId13"/>
    <p:sldId id="275" r:id="rId14"/>
    <p:sldId id="278" r:id="rId15"/>
    <p:sldId id="276" r:id="rId16"/>
    <p:sldId id="280" r:id="rId17"/>
    <p:sldId id="264"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35" autoAdjust="0"/>
    <p:restoredTop sz="94660"/>
  </p:normalViewPr>
  <p:slideViewPr>
    <p:cSldViewPr snapToGrid="0">
      <p:cViewPr varScale="1">
        <p:scale>
          <a:sx n="74" d="100"/>
          <a:sy n="74" d="100"/>
        </p:scale>
        <p:origin x="64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93655C-889D-4737-A70F-FD90EB2CFB8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ru-RU"/>
        </a:p>
      </dgm:t>
    </dgm:pt>
    <dgm:pt modelId="{DB4A5ACD-6804-4A67-85F1-8FE1E159CA0B}">
      <dgm:prSet phldrT="[Текст]" custT="1">
        <dgm:style>
          <a:lnRef idx="2">
            <a:schemeClr val="dk1"/>
          </a:lnRef>
          <a:fillRef idx="1">
            <a:schemeClr val="lt1"/>
          </a:fillRef>
          <a:effectRef idx="0">
            <a:schemeClr val="dk1"/>
          </a:effectRef>
          <a:fontRef idx="minor">
            <a:schemeClr val="dk1"/>
          </a:fontRef>
        </dgm:style>
      </dgm:prSet>
      <dgm:spPr>
        <a:ln/>
      </dgm:spPr>
      <dgm:t>
        <a:bodyPr/>
        <a:lstStyle/>
        <a:p>
          <a:r>
            <a:rPr lang="en-US" sz="2800" dirty="0" smtClean="0"/>
            <a:t>Political </a:t>
          </a:r>
          <a:endParaRPr lang="ru-RU" sz="2800" dirty="0"/>
        </a:p>
      </dgm:t>
    </dgm:pt>
    <dgm:pt modelId="{E05BE34E-1F53-47D8-9A85-FA5C0EA19816}" type="parTrans" cxnId="{235337A5-9553-452E-82C6-0144F20AE6B2}">
      <dgm:prSet/>
      <dgm:spPr/>
      <dgm:t>
        <a:bodyPr/>
        <a:lstStyle/>
        <a:p>
          <a:endParaRPr lang="ru-RU" sz="2800"/>
        </a:p>
      </dgm:t>
    </dgm:pt>
    <dgm:pt modelId="{6E2A505C-09A1-4530-8C03-22D4407B052E}" type="sibTrans" cxnId="{235337A5-9553-452E-82C6-0144F20AE6B2}">
      <dgm:prSet/>
      <dgm:spPr/>
      <dgm:t>
        <a:bodyPr/>
        <a:lstStyle/>
        <a:p>
          <a:endParaRPr lang="ru-RU" sz="2800"/>
        </a:p>
      </dgm:t>
    </dgm:pt>
    <dgm:pt modelId="{AA345EFE-AA2E-4781-9B27-B2E92CA98687}">
      <dgm:prSet phldrT="[Текст]" custT="1">
        <dgm:style>
          <a:lnRef idx="2">
            <a:schemeClr val="dk1"/>
          </a:lnRef>
          <a:fillRef idx="1">
            <a:schemeClr val="lt1"/>
          </a:fillRef>
          <a:effectRef idx="0">
            <a:schemeClr val="dk1"/>
          </a:effectRef>
          <a:fontRef idx="minor">
            <a:schemeClr val="dk1"/>
          </a:fontRef>
        </dgm:style>
      </dgm:prSet>
      <dgm:spPr/>
      <dgm:t>
        <a:bodyPr/>
        <a:lstStyle/>
        <a:p>
          <a:r>
            <a:rPr lang="en-US" sz="2800" dirty="0" smtClean="0"/>
            <a:t>Economical</a:t>
          </a:r>
          <a:endParaRPr lang="ru-RU" sz="2800" dirty="0"/>
        </a:p>
      </dgm:t>
    </dgm:pt>
    <dgm:pt modelId="{178E2C33-8F27-4EFA-9EC4-80FBC2821FAE}" type="parTrans" cxnId="{6DB42053-7C21-4075-A0C4-9F9E9D86609A}">
      <dgm:prSet/>
      <dgm:spPr/>
      <dgm:t>
        <a:bodyPr/>
        <a:lstStyle/>
        <a:p>
          <a:endParaRPr lang="ru-RU" sz="2800"/>
        </a:p>
      </dgm:t>
    </dgm:pt>
    <dgm:pt modelId="{E1C3A214-3B25-431C-B75D-DDBF2B4B3199}" type="sibTrans" cxnId="{6DB42053-7C21-4075-A0C4-9F9E9D86609A}">
      <dgm:prSet/>
      <dgm:spPr/>
      <dgm:t>
        <a:bodyPr/>
        <a:lstStyle/>
        <a:p>
          <a:endParaRPr lang="ru-RU" sz="2800"/>
        </a:p>
      </dgm:t>
    </dgm:pt>
    <dgm:pt modelId="{3A522330-B358-4FB3-B984-8270CA9D0767}">
      <dgm:prSet phldrT="[Текст]" custT="1">
        <dgm:style>
          <a:lnRef idx="2">
            <a:schemeClr val="dk1"/>
          </a:lnRef>
          <a:fillRef idx="1">
            <a:schemeClr val="lt1"/>
          </a:fillRef>
          <a:effectRef idx="0">
            <a:schemeClr val="dk1"/>
          </a:effectRef>
          <a:fontRef idx="minor">
            <a:schemeClr val="dk1"/>
          </a:fontRef>
        </dgm:style>
      </dgm:prSet>
      <dgm:spPr/>
      <dgm:t>
        <a:bodyPr/>
        <a:lstStyle/>
        <a:p>
          <a:r>
            <a:rPr lang="en-US" sz="2800" dirty="0" smtClean="0"/>
            <a:t>Social</a:t>
          </a:r>
          <a:endParaRPr lang="ru-RU" sz="2800" dirty="0"/>
        </a:p>
      </dgm:t>
    </dgm:pt>
    <dgm:pt modelId="{2A55D4CF-9A8A-4520-BDC2-5442759433A8}" type="parTrans" cxnId="{8BA9E72A-0743-49B8-8473-46BD711453C8}">
      <dgm:prSet/>
      <dgm:spPr/>
      <dgm:t>
        <a:bodyPr/>
        <a:lstStyle/>
        <a:p>
          <a:endParaRPr lang="ru-RU" sz="2800"/>
        </a:p>
      </dgm:t>
    </dgm:pt>
    <dgm:pt modelId="{6B91BCB7-F2D5-4D4A-9586-E62F23798686}" type="sibTrans" cxnId="{8BA9E72A-0743-49B8-8473-46BD711453C8}">
      <dgm:prSet/>
      <dgm:spPr/>
      <dgm:t>
        <a:bodyPr/>
        <a:lstStyle/>
        <a:p>
          <a:endParaRPr lang="ru-RU" sz="2800"/>
        </a:p>
      </dgm:t>
    </dgm:pt>
    <dgm:pt modelId="{903DCB06-B3E9-470B-A7E5-340288F74A55}">
      <dgm:prSet phldrT="[Текст]" custT="1">
        <dgm:style>
          <a:lnRef idx="2">
            <a:schemeClr val="dk1"/>
          </a:lnRef>
          <a:fillRef idx="1">
            <a:schemeClr val="lt1"/>
          </a:fillRef>
          <a:effectRef idx="0">
            <a:schemeClr val="dk1"/>
          </a:effectRef>
          <a:fontRef idx="minor">
            <a:schemeClr val="dk1"/>
          </a:fontRef>
        </dgm:style>
      </dgm:prSet>
      <dgm:spPr/>
      <dgm:t>
        <a:bodyPr/>
        <a:lstStyle/>
        <a:p>
          <a:r>
            <a:rPr lang="en-US" sz="2800" dirty="0" smtClean="0"/>
            <a:t>Technological</a:t>
          </a:r>
          <a:endParaRPr lang="ru-RU" sz="2800" dirty="0"/>
        </a:p>
      </dgm:t>
    </dgm:pt>
    <dgm:pt modelId="{0C543F32-D684-4160-83D5-68ED01642436}" type="parTrans" cxnId="{56BFA80D-CD9F-4712-9E06-3F3B5A9B262D}">
      <dgm:prSet/>
      <dgm:spPr/>
      <dgm:t>
        <a:bodyPr/>
        <a:lstStyle/>
        <a:p>
          <a:endParaRPr lang="ru-RU" sz="2800"/>
        </a:p>
      </dgm:t>
    </dgm:pt>
    <dgm:pt modelId="{718EE3E2-084F-41B0-8ACA-5C0DD5B6FCEE}" type="sibTrans" cxnId="{56BFA80D-CD9F-4712-9E06-3F3B5A9B262D}">
      <dgm:prSet/>
      <dgm:spPr/>
      <dgm:t>
        <a:bodyPr/>
        <a:lstStyle/>
        <a:p>
          <a:endParaRPr lang="ru-RU" sz="2800"/>
        </a:p>
      </dgm:t>
    </dgm:pt>
    <dgm:pt modelId="{6B91283B-380F-416A-9505-9C606C89B7C3}">
      <dgm:prSet phldrT="[Текст]" custT="1">
        <dgm:style>
          <a:lnRef idx="2">
            <a:schemeClr val="dk1"/>
          </a:lnRef>
          <a:fillRef idx="1">
            <a:schemeClr val="lt1"/>
          </a:fillRef>
          <a:effectRef idx="0">
            <a:schemeClr val="dk1"/>
          </a:effectRef>
          <a:fontRef idx="minor">
            <a:schemeClr val="dk1"/>
          </a:fontRef>
        </dgm:style>
      </dgm:prSet>
      <dgm:spPr/>
      <dgm:t>
        <a:bodyPr/>
        <a:lstStyle/>
        <a:p>
          <a:r>
            <a:rPr lang="en-US" sz="2800" i="1" dirty="0" smtClean="0">
              <a:solidFill>
                <a:schemeClr val="tx1"/>
              </a:solidFill>
              <a:latin typeface="Aharoni" panose="02010803020104030203" pitchFamily="2" charset="-79"/>
              <a:cs typeface="Aharoni" panose="02010803020104030203" pitchFamily="2" charset="-79"/>
            </a:rPr>
            <a:t>Legal</a:t>
          </a:r>
          <a:r>
            <a:rPr lang="en-US" sz="2800" i="1" dirty="0" smtClean="0">
              <a:latin typeface="Aharoni" panose="02010803020104030203" pitchFamily="2" charset="-79"/>
              <a:cs typeface="Aharoni" panose="02010803020104030203" pitchFamily="2" charset="-79"/>
            </a:rPr>
            <a:t> </a:t>
          </a:r>
          <a:endParaRPr lang="ru-RU" sz="2800" i="1" dirty="0">
            <a:cs typeface="Aharoni" panose="02010803020104030203" pitchFamily="2" charset="-79"/>
          </a:endParaRPr>
        </a:p>
      </dgm:t>
    </dgm:pt>
    <dgm:pt modelId="{66E44FE3-2473-47C8-AA66-FC8E05FDA131}" type="parTrans" cxnId="{F9AADA53-7E36-453E-B3C8-571AE9829894}">
      <dgm:prSet/>
      <dgm:spPr/>
      <dgm:t>
        <a:bodyPr/>
        <a:lstStyle/>
        <a:p>
          <a:endParaRPr lang="ru-RU" sz="2800"/>
        </a:p>
      </dgm:t>
    </dgm:pt>
    <dgm:pt modelId="{C352533B-13A4-4778-AC45-7FB26647C061}" type="sibTrans" cxnId="{F9AADA53-7E36-453E-B3C8-571AE9829894}">
      <dgm:prSet/>
      <dgm:spPr/>
      <dgm:t>
        <a:bodyPr/>
        <a:lstStyle/>
        <a:p>
          <a:endParaRPr lang="ru-RU" sz="2800"/>
        </a:p>
      </dgm:t>
    </dgm:pt>
    <dgm:pt modelId="{FD6DCA74-AA93-4050-9A52-62166FB66F46}">
      <dgm:prSet phldrT="[Текст]" custT="1"/>
      <dgm:spPr>
        <a:noFill/>
        <a:ln>
          <a:solidFill>
            <a:schemeClr val="tx1"/>
          </a:solidFill>
        </a:ln>
      </dgm:spPr>
      <dgm:t>
        <a:bodyPr/>
        <a:lstStyle/>
        <a:p>
          <a:r>
            <a:rPr lang="en-US" sz="2800" i="1" dirty="0" smtClean="0">
              <a:solidFill>
                <a:schemeClr val="tx1"/>
              </a:solidFill>
            </a:rPr>
            <a:t>Environmental</a:t>
          </a:r>
          <a:endParaRPr lang="ru-RU" sz="2800" i="1" dirty="0">
            <a:solidFill>
              <a:schemeClr val="tx1"/>
            </a:solidFill>
          </a:endParaRPr>
        </a:p>
      </dgm:t>
    </dgm:pt>
    <dgm:pt modelId="{866941E2-077C-4C72-ADCA-96ADBE462C26}" type="parTrans" cxnId="{37EFA205-A996-49F1-A6D6-1D41111E29D6}">
      <dgm:prSet/>
      <dgm:spPr/>
      <dgm:t>
        <a:bodyPr/>
        <a:lstStyle/>
        <a:p>
          <a:endParaRPr lang="ru-RU" sz="2800"/>
        </a:p>
      </dgm:t>
    </dgm:pt>
    <dgm:pt modelId="{04844AFE-8721-403B-981C-D2C407417DAF}" type="sibTrans" cxnId="{37EFA205-A996-49F1-A6D6-1D41111E29D6}">
      <dgm:prSet/>
      <dgm:spPr/>
      <dgm:t>
        <a:bodyPr/>
        <a:lstStyle/>
        <a:p>
          <a:endParaRPr lang="ru-RU" sz="2800"/>
        </a:p>
      </dgm:t>
    </dgm:pt>
    <dgm:pt modelId="{C383732D-9B40-4121-AC64-3A95231C0B35}" type="pres">
      <dgm:prSet presAssocID="{B093655C-889D-4737-A70F-FD90EB2CFB8B}" presName="cycle" presStyleCnt="0">
        <dgm:presLayoutVars>
          <dgm:dir/>
          <dgm:resizeHandles val="exact"/>
        </dgm:presLayoutVars>
      </dgm:prSet>
      <dgm:spPr/>
      <dgm:t>
        <a:bodyPr/>
        <a:lstStyle/>
        <a:p>
          <a:endParaRPr lang="ru-RU"/>
        </a:p>
      </dgm:t>
    </dgm:pt>
    <dgm:pt modelId="{6DE99293-47FD-46B8-806A-E37566919A84}" type="pres">
      <dgm:prSet presAssocID="{DB4A5ACD-6804-4A67-85F1-8FE1E159CA0B}" presName="node" presStyleLbl="node1" presStyleIdx="0" presStyleCnt="6">
        <dgm:presLayoutVars>
          <dgm:bulletEnabled val="1"/>
        </dgm:presLayoutVars>
      </dgm:prSet>
      <dgm:spPr/>
      <dgm:t>
        <a:bodyPr/>
        <a:lstStyle/>
        <a:p>
          <a:endParaRPr lang="ru-RU"/>
        </a:p>
      </dgm:t>
    </dgm:pt>
    <dgm:pt modelId="{36CA6E1A-D514-46F7-A2C1-D82053DCE65D}" type="pres">
      <dgm:prSet presAssocID="{DB4A5ACD-6804-4A67-85F1-8FE1E159CA0B}" presName="spNode" presStyleCnt="0"/>
      <dgm:spPr/>
    </dgm:pt>
    <dgm:pt modelId="{677FF1F8-0EC8-4F74-8B34-DAD4C8CFC883}" type="pres">
      <dgm:prSet presAssocID="{6E2A505C-09A1-4530-8C03-22D4407B052E}" presName="sibTrans" presStyleLbl="sibTrans1D1" presStyleIdx="0" presStyleCnt="6"/>
      <dgm:spPr/>
      <dgm:t>
        <a:bodyPr/>
        <a:lstStyle/>
        <a:p>
          <a:endParaRPr lang="ru-RU"/>
        </a:p>
      </dgm:t>
    </dgm:pt>
    <dgm:pt modelId="{2CCB603B-4F2B-43D5-9D4A-5C271FBD9C10}" type="pres">
      <dgm:prSet presAssocID="{AA345EFE-AA2E-4781-9B27-B2E92CA98687}" presName="node" presStyleLbl="node1" presStyleIdx="1" presStyleCnt="6" custScaleX="176495">
        <dgm:presLayoutVars>
          <dgm:bulletEnabled val="1"/>
        </dgm:presLayoutVars>
      </dgm:prSet>
      <dgm:spPr/>
      <dgm:t>
        <a:bodyPr/>
        <a:lstStyle/>
        <a:p>
          <a:endParaRPr lang="ru-RU"/>
        </a:p>
      </dgm:t>
    </dgm:pt>
    <dgm:pt modelId="{2FDD3593-B4E3-427C-B2BF-96B5B71AEE8F}" type="pres">
      <dgm:prSet presAssocID="{AA345EFE-AA2E-4781-9B27-B2E92CA98687}" presName="spNode" presStyleCnt="0"/>
      <dgm:spPr/>
    </dgm:pt>
    <dgm:pt modelId="{2FC13860-1652-401D-B5F3-F2F2F11721D2}" type="pres">
      <dgm:prSet presAssocID="{E1C3A214-3B25-431C-B75D-DDBF2B4B3199}" presName="sibTrans" presStyleLbl="sibTrans1D1" presStyleIdx="1" presStyleCnt="6"/>
      <dgm:spPr/>
      <dgm:t>
        <a:bodyPr/>
        <a:lstStyle/>
        <a:p>
          <a:endParaRPr lang="ru-RU"/>
        </a:p>
      </dgm:t>
    </dgm:pt>
    <dgm:pt modelId="{43F919CE-10AD-4547-A65C-99E529FF077C}" type="pres">
      <dgm:prSet presAssocID="{3A522330-B358-4FB3-B984-8270CA9D0767}" presName="node" presStyleLbl="node1" presStyleIdx="2" presStyleCnt="6" custScaleX="140730" custRadScaleRad="99831" custRadScaleInc="-8175">
        <dgm:presLayoutVars>
          <dgm:bulletEnabled val="1"/>
        </dgm:presLayoutVars>
      </dgm:prSet>
      <dgm:spPr/>
      <dgm:t>
        <a:bodyPr/>
        <a:lstStyle/>
        <a:p>
          <a:endParaRPr lang="ru-RU"/>
        </a:p>
      </dgm:t>
    </dgm:pt>
    <dgm:pt modelId="{0C5C0ACC-70AB-4CA7-93BA-70C77F34C5F8}" type="pres">
      <dgm:prSet presAssocID="{3A522330-B358-4FB3-B984-8270CA9D0767}" presName="spNode" presStyleCnt="0"/>
      <dgm:spPr/>
    </dgm:pt>
    <dgm:pt modelId="{1B056943-99E1-4E2D-BA3A-90C5A5059CEB}" type="pres">
      <dgm:prSet presAssocID="{6B91BCB7-F2D5-4D4A-9586-E62F23798686}" presName="sibTrans" presStyleLbl="sibTrans1D1" presStyleIdx="2" presStyleCnt="6"/>
      <dgm:spPr/>
      <dgm:t>
        <a:bodyPr/>
        <a:lstStyle/>
        <a:p>
          <a:endParaRPr lang="ru-RU"/>
        </a:p>
      </dgm:t>
    </dgm:pt>
    <dgm:pt modelId="{BCF2A8CA-435C-496D-825F-C98AAFDF90D2}" type="pres">
      <dgm:prSet presAssocID="{903DCB06-B3E9-470B-A7E5-340288F74A55}" presName="node" presStyleLbl="node1" presStyleIdx="3" presStyleCnt="6" custScaleX="173286">
        <dgm:presLayoutVars>
          <dgm:bulletEnabled val="1"/>
        </dgm:presLayoutVars>
      </dgm:prSet>
      <dgm:spPr/>
      <dgm:t>
        <a:bodyPr/>
        <a:lstStyle/>
        <a:p>
          <a:endParaRPr lang="ru-RU"/>
        </a:p>
      </dgm:t>
    </dgm:pt>
    <dgm:pt modelId="{A465314C-26CC-4A92-ACBC-BD8DF967A2C4}" type="pres">
      <dgm:prSet presAssocID="{903DCB06-B3E9-470B-A7E5-340288F74A55}" presName="spNode" presStyleCnt="0"/>
      <dgm:spPr/>
    </dgm:pt>
    <dgm:pt modelId="{F48ADE65-E290-455E-A324-AB91B6935ED6}" type="pres">
      <dgm:prSet presAssocID="{718EE3E2-084F-41B0-8ACA-5C0DD5B6FCEE}" presName="sibTrans" presStyleLbl="sibTrans1D1" presStyleIdx="3" presStyleCnt="6"/>
      <dgm:spPr/>
      <dgm:t>
        <a:bodyPr/>
        <a:lstStyle/>
        <a:p>
          <a:endParaRPr lang="ru-RU"/>
        </a:p>
      </dgm:t>
    </dgm:pt>
    <dgm:pt modelId="{ABB0771C-26CE-4A0E-8C5F-8A346BEBB3CC}" type="pres">
      <dgm:prSet presAssocID="{6B91283B-380F-416A-9505-9C606C89B7C3}" presName="node" presStyleLbl="node1" presStyleIdx="4" presStyleCnt="6" custScaleX="157546" custRadScaleRad="103859" custRadScaleInc="17359">
        <dgm:presLayoutVars>
          <dgm:bulletEnabled val="1"/>
        </dgm:presLayoutVars>
      </dgm:prSet>
      <dgm:spPr/>
      <dgm:t>
        <a:bodyPr/>
        <a:lstStyle/>
        <a:p>
          <a:endParaRPr lang="ru-RU"/>
        </a:p>
      </dgm:t>
    </dgm:pt>
    <dgm:pt modelId="{2B961E2A-0FF9-47E1-8828-689210D23856}" type="pres">
      <dgm:prSet presAssocID="{6B91283B-380F-416A-9505-9C606C89B7C3}" presName="spNode" presStyleCnt="0"/>
      <dgm:spPr/>
    </dgm:pt>
    <dgm:pt modelId="{9FDD15A2-8747-4F10-B205-8CF9B9EEF046}" type="pres">
      <dgm:prSet presAssocID="{C352533B-13A4-4778-AC45-7FB26647C061}" presName="sibTrans" presStyleLbl="sibTrans1D1" presStyleIdx="4" presStyleCnt="6"/>
      <dgm:spPr/>
      <dgm:t>
        <a:bodyPr/>
        <a:lstStyle/>
        <a:p>
          <a:endParaRPr lang="ru-RU"/>
        </a:p>
      </dgm:t>
    </dgm:pt>
    <dgm:pt modelId="{EF1AF7CE-30F2-48CA-9C33-D4953945F33D}" type="pres">
      <dgm:prSet presAssocID="{FD6DCA74-AA93-4050-9A52-62166FB66F46}" presName="node" presStyleLbl="node1" presStyleIdx="5" presStyleCnt="6" custScaleX="196858" custRadScaleRad="93647" custRadScaleInc="9970">
        <dgm:presLayoutVars>
          <dgm:bulletEnabled val="1"/>
        </dgm:presLayoutVars>
      </dgm:prSet>
      <dgm:spPr/>
      <dgm:t>
        <a:bodyPr/>
        <a:lstStyle/>
        <a:p>
          <a:endParaRPr lang="ru-RU"/>
        </a:p>
      </dgm:t>
    </dgm:pt>
    <dgm:pt modelId="{41CDCBB9-31E8-424B-B4A0-1CE88CF8F8D8}" type="pres">
      <dgm:prSet presAssocID="{FD6DCA74-AA93-4050-9A52-62166FB66F46}" presName="spNode" presStyleCnt="0"/>
      <dgm:spPr/>
    </dgm:pt>
    <dgm:pt modelId="{CF4E6963-6DAE-4AF4-B015-D53FBFEA6296}" type="pres">
      <dgm:prSet presAssocID="{04844AFE-8721-403B-981C-D2C407417DAF}" presName="sibTrans" presStyleLbl="sibTrans1D1" presStyleIdx="5" presStyleCnt="6"/>
      <dgm:spPr/>
      <dgm:t>
        <a:bodyPr/>
        <a:lstStyle/>
        <a:p>
          <a:endParaRPr lang="ru-RU"/>
        </a:p>
      </dgm:t>
    </dgm:pt>
  </dgm:ptLst>
  <dgm:cxnLst>
    <dgm:cxn modelId="{8BA9E72A-0743-49B8-8473-46BD711453C8}" srcId="{B093655C-889D-4737-A70F-FD90EB2CFB8B}" destId="{3A522330-B358-4FB3-B984-8270CA9D0767}" srcOrd="2" destOrd="0" parTransId="{2A55D4CF-9A8A-4520-BDC2-5442759433A8}" sibTransId="{6B91BCB7-F2D5-4D4A-9586-E62F23798686}"/>
    <dgm:cxn modelId="{56BFA80D-CD9F-4712-9E06-3F3B5A9B262D}" srcId="{B093655C-889D-4737-A70F-FD90EB2CFB8B}" destId="{903DCB06-B3E9-470B-A7E5-340288F74A55}" srcOrd="3" destOrd="0" parTransId="{0C543F32-D684-4160-83D5-68ED01642436}" sibTransId="{718EE3E2-084F-41B0-8ACA-5C0DD5B6FCEE}"/>
    <dgm:cxn modelId="{B6426C00-4946-4406-88D3-EA5B16DF7DF5}" type="presOf" srcId="{E1C3A214-3B25-431C-B75D-DDBF2B4B3199}" destId="{2FC13860-1652-401D-B5F3-F2F2F11721D2}" srcOrd="0" destOrd="0" presId="urn:microsoft.com/office/officeart/2005/8/layout/cycle6"/>
    <dgm:cxn modelId="{F9AADA53-7E36-453E-B3C8-571AE9829894}" srcId="{B093655C-889D-4737-A70F-FD90EB2CFB8B}" destId="{6B91283B-380F-416A-9505-9C606C89B7C3}" srcOrd="4" destOrd="0" parTransId="{66E44FE3-2473-47C8-AA66-FC8E05FDA131}" sibTransId="{C352533B-13A4-4778-AC45-7FB26647C061}"/>
    <dgm:cxn modelId="{10E4CC18-A258-424B-AE2C-462EEFA69BD9}" type="presOf" srcId="{903DCB06-B3E9-470B-A7E5-340288F74A55}" destId="{BCF2A8CA-435C-496D-825F-C98AAFDF90D2}" srcOrd="0" destOrd="0" presId="urn:microsoft.com/office/officeart/2005/8/layout/cycle6"/>
    <dgm:cxn modelId="{F2DA21F0-3D7A-4FA8-938E-83E60890FE1D}" type="presOf" srcId="{718EE3E2-084F-41B0-8ACA-5C0DD5B6FCEE}" destId="{F48ADE65-E290-455E-A324-AB91B6935ED6}" srcOrd="0" destOrd="0" presId="urn:microsoft.com/office/officeart/2005/8/layout/cycle6"/>
    <dgm:cxn modelId="{FD3FFDE8-2E4F-4954-8A0E-63FF95F7E9D7}" type="presOf" srcId="{DB4A5ACD-6804-4A67-85F1-8FE1E159CA0B}" destId="{6DE99293-47FD-46B8-806A-E37566919A84}" srcOrd="0" destOrd="0" presId="urn:microsoft.com/office/officeart/2005/8/layout/cycle6"/>
    <dgm:cxn modelId="{979207E2-30AE-4318-806A-B1F8F87545B3}" type="presOf" srcId="{6E2A505C-09A1-4530-8C03-22D4407B052E}" destId="{677FF1F8-0EC8-4F74-8B34-DAD4C8CFC883}" srcOrd="0" destOrd="0" presId="urn:microsoft.com/office/officeart/2005/8/layout/cycle6"/>
    <dgm:cxn modelId="{235337A5-9553-452E-82C6-0144F20AE6B2}" srcId="{B093655C-889D-4737-A70F-FD90EB2CFB8B}" destId="{DB4A5ACD-6804-4A67-85F1-8FE1E159CA0B}" srcOrd="0" destOrd="0" parTransId="{E05BE34E-1F53-47D8-9A85-FA5C0EA19816}" sibTransId="{6E2A505C-09A1-4530-8C03-22D4407B052E}"/>
    <dgm:cxn modelId="{F374FA45-FEAF-4BD8-B1FE-DFD4380020B3}" type="presOf" srcId="{3A522330-B358-4FB3-B984-8270CA9D0767}" destId="{43F919CE-10AD-4547-A65C-99E529FF077C}" srcOrd="0" destOrd="0" presId="urn:microsoft.com/office/officeart/2005/8/layout/cycle6"/>
    <dgm:cxn modelId="{37EFA205-A996-49F1-A6D6-1D41111E29D6}" srcId="{B093655C-889D-4737-A70F-FD90EB2CFB8B}" destId="{FD6DCA74-AA93-4050-9A52-62166FB66F46}" srcOrd="5" destOrd="0" parTransId="{866941E2-077C-4C72-ADCA-96ADBE462C26}" sibTransId="{04844AFE-8721-403B-981C-D2C407417DAF}"/>
    <dgm:cxn modelId="{5265D3B7-02DF-42CF-B5C9-5A304C3B41E7}" type="presOf" srcId="{6B91BCB7-F2D5-4D4A-9586-E62F23798686}" destId="{1B056943-99E1-4E2D-BA3A-90C5A5059CEB}" srcOrd="0" destOrd="0" presId="urn:microsoft.com/office/officeart/2005/8/layout/cycle6"/>
    <dgm:cxn modelId="{FB254835-3C41-45D2-A3DD-1918A27E7A80}" type="presOf" srcId="{FD6DCA74-AA93-4050-9A52-62166FB66F46}" destId="{EF1AF7CE-30F2-48CA-9C33-D4953945F33D}" srcOrd="0" destOrd="0" presId="urn:microsoft.com/office/officeart/2005/8/layout/cycle6"/>
    <dgm:cxn modelId="{9A0CB8CB-664F-4D2D-9F5C-5066B18F96FD}" type="presOf" srcId="{6B91283B-380F-416A-9505-9C606C89B7C3}" destId="{ABB0771C-26CE-4A0E-8C5F-8A346BEBB3CC}" srcOrd="0" destOrd="0" presId="urn:microsoft.com/office/officeart/2005/8/layout/cycle6"/>
    <dgm:cxn modelId="{47F01619-B303-4C4D-A165-EE8139123A65}" type="presOf" srcId="{04844AFE-8721-403B-981C-D2C407417DAF}" destId="{CF4E6963-6DAE-4AF4-B015-D53FBFEA6296}" srcOrd="0" destOrd="0" presId="urn:microsoft.com/office/officeart/2005/8/layout/cycle6"/>
    <dgm:cxn modelId="{9D22E5E8-3EFD-42AA-B452-45472AE3A346}" type="presOf" srcId="{B093655C-889D-4737-A70F-FD90EB2CFB8B}" destId="{C383732D-9B40-4121-AC64-3A95231C0B35}" srcOrd="0" destOrd="0" presId="urn:microsoft.com/office/officeart/2005/8/layout/cycle6"/>
    <dgm:cxn modelId="{48FA328A-7FBD-4B93-99E8-BF4E043C285F}" type="presOf" srcId="{AA345EFE-AA2E-4781-9B27-B2E92CA98687}" destId="{2CCB603B-4F2B-43D5-9D4A-5C271FBD9C10}" srcOrd="0" destOrd="0" presId="urn:microsoft.com/office/officeart/2005/8/layout/cycle6"/>
    <dgm:cxn modelId="{BE4408DD-EE43-4C83-9CFB-1B6B7E2D69E8}" type="presOf" srcId="{C352533B-13A4-4778-AC45-7FB26647C061}" destId="{9FDD15A2-8747-4F10-B205-8CF9B9EEF046}" srcOrd="0" destOrd="0" presId="urn:microsoft.com/office/officeart/2005/8/layout/cycle6"/>
    <dgm:cxn modelId="{6DB42053-7C21-4075-A0C4-9F9E9D86609A}" srcId="{B093655C-889D-4737-A70F-FD90EB2CFB8B}" destId="{AA345EFE-AA2E-4781-9B27-B2E92CA98687}" srcOrd="1" destOrd="0" parTransId="{178E2C33-8F27-4EFA-9EC4-80FBC2821FAE}" sibTransId="{E1C3A214-3B25-431C-B75D-DDBF2B4B3199}"/>
    <dgm:cxn modelId="{5CBEB226-88DD-4BAE-8757-E608A4BC4DE5}" type="presParOf" srcId="{C383732D-9B40-4121-AC64-3A95231C0B35}" destId="{6DE99293-47FD-46B8-806A-E37566919A84}" srcOrd="0" destOrd="0" presId="urn:microsoft.com/office/officeart/2005/8/layout/cycle6"/>
    <dgm:cxn modelId="{0C543540-DE50-4C95-8185-DCDE7AD31839}" type="presParOf" srcId="{C383732D-9B40-4121-AC64-3A95231C0B35}" destId="{36CA6E1A-D514-46F7-A2C1-D82053DCE65D}" srcOrd="1" destOrd="0" presId="urn:microsoft.com/office/officeart/2005/8/layout/cycle6"/>
    <dgm:cxn modelId="{68410EBF-670D-407E-9AEC-70297A57B0B0}" type="presParOf" srcId="{C383732D-9B40-4121-AC64-3A95231C0B35}" destId="{677FF1F8-0EC8-4F74-8B34-DAD4C8CFC883}" srcOrd="2" destOrd="0" presId="urn:microsoft.com/office/officeart/2005/8/layout/cycle6"/>
    <dgm:cxn modelId="{BE4AE00A-7E69-4BBB-A0C5-7469A64DAE43}" type="presParOf" srcId="{C383732D-9B40-4121-AC64-3A95231C0B35}" destId="{2CCB603B-4F2B-43D5-9D4A-5C271FBD9C10}" srcOrd="3" destOrd="0" presId="urn:microsoft.com/office/officeart/2005/8/layout/cycle6"/>
    <dgm:cxn modelId="{DE5DFCE9-7AAB-4E35-99AD-E12B6497D517}" type="presParOf" srcId="{C383732D-9B40-4121-AC64-3A95231C0B35}" destId="{2FDD3593-B4E3-427C-B2BF-96B5B71AEE8F}" srcOrd="4" destOrd="0" presId="urn:microsoft.com/office/officeart/2005/8/layout/cycle6"/>
    <dgm:cxn modelId="{9241E4FA-A0E4-40ED-BFBD-A9F4E5FD91A1}" type="presParOf" srcId="{C383732D-9B40-4121-AC64-3A95231C0B35}" destId="{2FC13860-1652-401D-B5F3-F2F2F11721D2}" srcOrd="5" destOrd="0" presId="urn:microsoft.com/office/officeart/2005/8/layout/cycle6"/>
    <dgm:cxn modelId="{F5A98E7B-0540-46B2-9D6B-3974A8FB2B87}" type="presParOf" srcId="{C383732D-9B40-4121-AC64-3A95231C0B35}" destId="{43F919CE-10AD-4547-A65C-99E529FF077C}" srcOrd="6" destOrd="0" presId="urn:microsoft.com/office/officeart/2005/8/layout/cycle6"/>
    <dgm:cxn modelId="{158F9B34-24B4-40EC-AE29-18946CB8ABA9}" type="presParOf" srcId="{C383732D-9B40-4121-AC64-3A95231C0B35}" destId="{0C5C0ACC-70AB-4CA7-93BA-70C77F34C5F8}" srcOrd="7" destOrd="0" presId="urn:microsoft.com/office/officeart/2005/8/layout/cycle6"/>
    <dgm:cxn modelId="{08A435D0-3D3D-42DA-B655-1A85A8F4E800}" type="presParOf" srcId="{C383732D-9B40-4121-AC64-3A95231C0B35}" destId="{1B056943-99E1-4E2D-BA3A-90C5A5059CEB}" srcOrd="8" destOrd="0" presId="urn:microsoft.com/office/officeart/2005/8/layout/cycle6"/>
    <dgm:cxn modelId="{064D6B9A-2136-4093-9DE2-013F0897B154}" type="presParOf" srcId="{C383732D-9B40-4121-AC64-3A95231C0B35}" destId="{BCF2A8CA-435C-496D-825F-C98AAFDF90D2}" srcOrd="9" destOrd="0" presId="urn:microsoft.com/office/officeart/2005/8/layout/cycle6"/>
    <dgm:cxn modelId="{676FF572-9564-4FA6-BF5A-B76349CCDAFC}" type="presParOf" srcId="{C383732D-9B40-4121-AC64-3A95231C0B35}" destId="{A465314C-26CC-4A92-ACBC-BD8DF967A2C4}" srcOrd="10" destOrd="0" presId="urn:microsoft.com/office/officeart/2005/8/layout/cycle6"/>
    <dgm:cxn modelId="{F53DF1D4-874E-4DA2-8A31-EE0ECE306F6A}" type="presParOf" srcId="{C383732D-9B40-4121-AC64-3A95231C0B35}" destId="{F48ADE65-E290-455E-A324-AB91B6935ED6}" srcOrd="11" destOrd="0" presId="urn:microsoft.com/office/officeart/2005/8/layout/cycle6"/>
    <dgm:cxn modelId="{69DFCF20-FA30-4531-98CE-866725105656}" type="presParOf" srcId="{C383732D-9B40-4121-AC64-3A95231C0B35}" destId="{ABB0771C-26CE-4A0E-8C5F-8A346BEBB3CC}" srcOrd="12" destOrd="0" presId="urn:microsoft.com/office/officeart/2005/8/layout/cycle6"/>
    <dgm:cxn modelId="{A0803A95-78F5-4FD5-8E25-6EFC2FAD1D98}" type="presParOf" srcId="{C383732D-9B40-4121-AC64-3A95231C0B35}" destId="{2B961E2A-0FF9-47E1-8828-689210D23856}" srcOrd="13" destOrd="0" presId="urn:microsoft.com/office/officeart/2005/8/layout/cycle6"/>
    <dgm:cxn modelId="{B25ABC3A-80EA-4EA0-82C4-B4336345E337}" type="presParOf" srcId="{C383732D-9B40-4121-AC64-3A95231C0B35}" destId="{9FDD15A2-8747-4F10-B205-8CF9B9EEF046}" srcOrd="14" destOrd="0" presId="urn:microsoft.com/office/officeart/2005/8/layout/cycle6"/>
    <dgm:cxn modelId="{819AEB54-ACF6-431B-B847-97E205375667}" type="presParOf" srcId="{C383732D-9B40-4121-AC64-3A95231C0B35}" destId="{EF1AF7CE-30F2-48CA-9C33-D4953945F33D}" srcOrd="15" destOrd="0" presId="urn:microsoft.com/office/officeart/2005/8/layout/cycle6"/>
    <dgm:cxn modelId="{0FFE330B-515C-4196-8D00-1ADFF3BAC627}" type="presParOf" srcId="{C383732D-9B40-4121-AC64-3A95231C0B35}" destId="{41CDCBB9-31E8-424B-B4A0-1CE88CF8F8D8}" srcOrd="16" destOrd="0" presId="urn:microsoft.com/office/officeart/2005/8/layout/cycle6"/>
    <dgm:cxn modelId="{CB48E983-CFDE-409B-B21D-2095620254B2}" type="presParOf" srcId="{C383732D-9B40-4121-AC64-3A95231C0B35}" destId="{CF4E6963-6DAE-4AF4-B015-D53FBFEA6296}"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99293-47FD-46B8-806A-E37566919A84}">
      <dsp:nvSpPr>
        <dsp:cNvPr id="0" name=""/>
        <dsp:cNvSpPr/>
      </dsp:nvSpPr>
      <dsp:spPr>
        <a:xfrm>
          <a:off x="4748600" y="1247"/>
          <a:ext cx="1651352" cy="1073378"/>
        </a:xfrm>
        <a:prstGeom prst="roundRect">
          <a:avLst/>
        </a:prstGeom>
        <a:solidFill>
          <a:schemeClr val="lt1"/>
        </a:solidFill>
        <a:ln w="15875" cap="flat" cmpd="sng" algn="ctr">
          <a:solidFill>
            <a:schemeClr val="dk1">
              <a:shade val="90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Political </a:t>
          </a:r>
          <a:endParaRPr lang="ru-RU" sz="2800" kern="1200" dirty="0"/>
        </a:p>
      </dsp:txBody>
      <dsp:txXfrm>
        <a:off x="4800998" y="53645"/>
        <a:ext cx="1546556" cy="968582"/>
      </dsp:txXfrm>
    </dsp:sp>
    <dsp:sp modelId="{677FF1F8-0EC8-4F74-8B34-DAD4C8CFC883}">
      <dsp:nvSpPr>
        <dsp:cNvPr id="0" name=""/>
        <dsp:cNvSpPr/>
      </dsp:nvSpPr>
      <dsp:spPr>
        <a:xfrm>
          <a:off x="3043046" y="537936"/>
          <a:ext cx="5062459" cy="5062459"/>
        </a:xfrm>
        <a:custGeom>
          <a:avLst/>
          <a:gdLst/>
          <a:ahLst/>
          <a:cxnLst/>
          <a:rect l="0" t="0" r="0" b="0"/>
          <a:pathLst>
            <a:path>
              <a:moveTo>
                <a:pt x="3367484" y="142129"/>
              </a:moveTo>
              <a:arcTo wR="2531229" hR="2531229" stAng="17357492" swAng="150329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CCB603B-4F2B-43D5-9D4A-5C271FBD9C10}">
      <dsp:nvSpPr>
        <dsp:cNvPr id="0" name=""/>
        <dsp:cNvSpPr/>
      </dsp:nvSpPr>
      <dsp:spPr>
        <a:xfrm>
          <a:off x="6309108" y="1266862"/>
          <a:ext cx="2914554" cy="1073378"/>
        </a:xfrm>
        <a:prstGeom prst="roundRect">
          <a:avLst/>
        </a:prstGeom>
        <a:solidFill>
          <a:schemeClr val="lt1"/>
        </a:solidFill>
        <a:ln w="15875" cap="flat" cmpd="sng" algn="ctr">
          <a:solidFill>
            <a:schemeClr val="dk1">
              <a:shade val="90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Economical</a:t>
          </a:r>
          <a:endParaRPr lang="ru-RU" sz="2800" kern="1200" dirty="0"/>
        </a:p>
      </dsp:txBody>
      <dsp:txXfrm>
        <a:off x="6361506" y="1319260"/>
        <a:ext cx="2809758" cy="968582"/>
      </dsp:txXfrm>
    </dsp:sp>
    <dsp:sp modelId="{2FC13860-1652-401D-B5F3-F2F2F11721D2}">
      <dsp:nvSpPr>
        <dsp:cNvPr id="0" name=""/>
        <dsp:cNvSpPr/>
      </dsp:nvSpPr>
      <dsp:spPr>
        <a:xfrm>
          <a:off x="3040731" y="530192"/>
          <a:ext cx="5062459" cy="5062459"/>
        </a:xfrm>
        <a:custGeom>
          <a:avLst/>
          <a:gdLst/>
          <a:ahLst/>
          <a:cxnLst/>
          <a:rect l="0" t="0" r="0" b="0"/>
          <a:pathLst>
            <a:path>
              <a:moveTo>
                <a:pt x="4961480" y="1823410"/>
              </a:moveTo>
              <a:arcTo wR="2531229" hR="2531229" stAng="20625696" swAng="187853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3F919CE-10AD-4547-A65C-99E529FF077C}">
      <dsp:nvSpPr>
        <dsp:cNvPr id="0" name=""/>
        <dsp:cNvSpPr/>
      </dsp:nvSpPr>
      <dsp:spPr>
        <a:xfrm>
          <a:off x="6635865" y="3732998"/>
          <a:ext cx="2323947" cy="1073378"/>
        </a:xfrm>
        <a:prstGeom prst="roundRect">
          <a:avLst/>
        </a:prstGeom>
        <a:solidFill>
          <a:schemeClr val="lt1"/>
        </a:solidFill>
        <a:ln w="15875" cap="flat" cmpd="sng" algn="ctr">
          <a:solidFill>
            <a:schemeClr val="dk1">
              <a:shade val="90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Social</a:t>
          </a:r>
          <a:endParaRPr lang="ru-RU" sz="2800" kern="1200" dirty="0"/>
        </a:p>
      </dsp:txBody>
      <dsp:txXfrm>
        <a:off x="6688263" y="3785396"/>
        <a:ext cx="2219151" cy="968582"/>
      </dsp:txXfrm>
    </dsp:sp>
    <dsp:sp modelId="{1B056943-99E1-4E2D-BA3A-90C5A5059CEB}">
      <dsp:nvSpPr>
        <dsp:cNvPr id="0" name=""/>
        <dsp:cNvSpPr/>
      </dsp:nvSpPr>
      <dsp:spPr>
        <a:xfrm>
          <a:off x="3026319" y="549497"/>
          <a:ext cx="5062459" cy="5062459"/>
        </a:xfrm>
        <a:custGeom>
          <a:avLst/>
          <a:gdLst/>
          <a:ahLst/>
          <a:cxnLst/>
          <a:rect l="0" t="0" r="0" b="0"/>
          <a:pathLst>
            <a:path>
              <a:moveTo>
                <a:pt x="4379401" y="4260792"/>
              </a:moveTo>
              <a:arcTo wR="2531229" hR="2531229" stAng="2586074" swAng="71385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CF2A8CA-435C-496D-825F-C98AAFDF90D2}">
      <dsp:nvSpPr>
        <dsp:cNvPr id="0" name=""/>
        <dsp:cNvSpPr/>
      </dsp:nvSpPr>
      <dsp:spPr>
        <a:xfrm>
          <a:off x="4143495" y="5063706"/>
          <a:ext cx="2861562" cy="1073378"/>
        </a:xfrm>
        <a:prstGeom prst="roundRect">
          <a:avLst/>
        </a:prstGeom>
        <a:solidFill>
          <a:schemeClr val="lt1"/>
        </a:solidFill>
        <a:ln w="15875" cap="flat" cmpd="sng" algn="ctr">
          <a:solidFill>
            <a:schemeClr val="dk1">
              <a:shade val="90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Technological</a:t>
          </a:r>
          <a:endParaRPr lang="ru-RU" sz="2800" kern="1200" dirty="0"/>
        </a:p>
      </dsp:txBody>
      <dsp:txXfrm>
        <a:off x="4195893" y="5116104"/>
        <a:ext cx="2756766" cy="968582"/>
      </dsp:txXfrm>
    </dsp:sp>
    <dsp:sp modelId="{F48ADE65-E290-455E-A324-AB91B6935ED6}">
      <dsp:nvSpPr>
        <dsp:cNvPr id="0" name=""/>
        <dsp:cNvSpPr/>
      </dsp:nvSpPr>
      <dsp:spPr>
        <a:xfrm>
          <a:off x="2721948" y="350972"/>
          <a:ext cx="5062459" cy="5062459"/>
        </a:xfrm>
        <a:custGeom>
          <a:avLst/>
          <a:gdLst/>
          <a:ahLst/>
          <a:cxnLst/>
          <a:rect l="0" t="0" r="0" b="0"/>
          <a:pathLst>
            <a:path>
              <a:moveTo>
                <a:pt x="1415443" y="4803265"/>
              </a:moveTo>
              <a:arcTo wR="2531229" hR="2531229" stAng="6969327" swAng="907248"/>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BB0771C-26CE-4A0E-8C5F-8A346BEBB3CC}">
      <dsp:nvSpPr>
        <dsp:cNvPr id="0" name=""/>
        <dsp:cNvSpPr/>
      </dsp:nvSpPr>
      <dsp:spPr>
        <a:xfrm>
          <a:off x="1921332" y="3706648"/>
          <a:ext cx="2601639" cy="1073378"/>
        </a:xfrm>
        <a:prstGeom prst="roundRect">
          <a:avLst/>
        </a:prstGeom>
        <a:solidFill>
          <a:schemeClr val="lt1"/>
        </a:solidFill>
        <a:ln w="15875" cap="flat" cmpd="sng" algn="ctr">
          <a:solidFill>
            <a:schemeClr val="dk1">
              <a:shade val="90000"/>
            </a:schemeClr>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tx1"/>
              </a:solidFill>
              <a:latin typeface="Aharoni" panose="02010803020104030203" pitchFamily="2" charset="-79"/>
              <a:cs typeface="Aharoni" panose="02010803020104030203" pitchFamily="2" charset="-79"/>
            </a:rPr>
            <a:t>Legal</a:t>
          </a:r>
          <a:r>
            <a:rPr lang="en-US" sz="2800" i="1" kern="1200" dirty="0" smtClean="0">
              <a:latin typeface="Aharoni" panose="02010803020104030203" pitchFamily="2" charset="-79"/>
              <a:cs typeface="Aharoni" panose="02010803020104030203" pitchFamily="2" charset="-79"/>
            </a:rPr>
            <a:t> </a:t>
          </a:r>
          <a:endParaRPr lang="ru-RU" sz="2800" i="1" kern="1200" dirty="0">
            <a:cs typeface="Aharoni" panose="02010803020104030203" pitchFamily="2" charset="-79"/>
          </a:endParaRPr>
        </a:p>
      </dsp:txBody>
      <dsp:txXfrm>
        <a:off x="1973730" y="3759046"/>
        <a:ext cx="2496843" cy="968582"/>
      </dsp:txXfrm>
    </dsp:sp>
    <dsp:sp modelId="{9FDD15A2-8747-4F10-B205-8CF9B9EEF046}">
      <dsp:nvSpPr>
        <dsp:cNvPr id="0" name=""/>
        <dsp:cNvSpPr/>
      </dsp:nvSpPr>
      <dsp:spPr>
        <a:xfrm>
          <a:off x="3018343" y="1008875"/>
          <a:ext cx="5062459" cy="5062459"/>
        </a:xfrm>
        <a:custGeom>
          <a:avLst/>
          <a:gdLst/>
          <a:ahLst/>
          <a:cxnLst/>
          <a:rect l="0" t="0" r="0" b="0"/>
          <a:pathLst>
            <a:path>
              <a:moveTo>
                <a:pt x="4609" y="2683923"/>
              </a:moveTo>
              <a:arcTo wR="2531229" hR="2531229" stAng="10592495" swAng="187147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F1AF7CE-30F2-48CA-9C33-D4953945F33D}">
      <dsp:nvSpPr>
        <dsp:cNvPr id="0" name=""/>
        <dsp:cNvSpPr/>
      </dsp:nvSpPr>
      <dsp:spPr>
        <a:xfrm>
          <a:off x="1938504" y="1276555"/>
          <a:ext cx="3250818" cy="1073378"/>
        </a:xfrm>
        <a:prstGeom prst="roundRect">
          <a:avLst/>
        </a:prstGeom>
        <a:no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tx1"/>
              </a:solidFill>
            </a:rPr>
            <a:t>Environmental</a:t>
          </a:r>
          <a:endParaRPr lang="ru-RU" sz="2800" i="1" kern="1200" dirty="0">
            <a:solidFill>
              <a:schemeClr val="tx1"/>
            </a:solidFill>
          </a:endParaRPr>
        </a:p>
      </dsp:txBody>
      <dsp:txXfrm>
        <a:off x="1990902" y="1328953"/>
        <a:ext cx="3146022" cy="968582"/>
      </dsp:txXfrm>
    </dsp:sp>
    <dsp:sp modelId="{CF4E6963-6DAE-4AF4-B015-D53FBFEA6296}">
      <dsp:nvSpPr>
        <dsp:cNvPr id="0" name=""/>
        <dsp:cNvSpPr/>
      </dsp:nvSpPr>
      <dsp:spPr>
        <a:xfrm>
          <a:off x="3440323" y="361351"/>
          <a:ext cx="5062459" cy="5062459"/>
        </a:xfrm>
        <a:custGeom>
          <a:avLst/>
          <a:gdLst/>
          <a:ahLst/>
          <a:cxnLst/>
          <a:rect l="0" t="0" r="0" b="0"/>
          <a:pathLst>
            <a:path>
              <a:moveTo>
                <a:pt x="589027" y="907969"/>
              </a:moveTo>
              <a:arcTo wR="2531229" hR="2531229" stAng="13193299" swAng="126045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3452140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4142471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ru-RU" smtClean="0"/>
              <a:t>Образец заголовка</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4177775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3458206-C20F-4857-A6E0-5CF84A7CE1F5}" type="datetimeFigureOut">
              <a:rPr lang="ru-RU" smtClean="0"/>
              <a:t>26.04.2019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3153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45127" y="2507550"/>
            <a:ext cx="5156200" cy="3680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507550"/>
            <a:ext cx="5181601" cy="3680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F3458206-C20F-4857-A6E0-5CF84A7CE1F5}" type="datetimeFigureOut">
              <a:rPr lang="ru-RU" smtClean="0"/>
              <a:t>26.04.2019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D18E9C-6969-4142-AF66-A36DA1608D5F}"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extLst>
      <p:ext uri="{BB962C8B-B14F-4D97-AF65-F5344CB8AC3E}">
        <p14:creationId xmlns:p14="http://schemas.microsoft.com/office/powerpoint/2010/main" val="226044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Только заголовок">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3458206-C20F-4857-A6E0-5CF84A7CE1F5}" type="datetimeFigureOut">
              <a:rPr lang="ru-RU" smtClean="0"/>
              <a:t>26.04.2019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D18E9C-6969-4142-AF66-A36DA1608D5F}" type="slidenum">
              <a:rPr lang="ru-RU" smtClean="0"/>
              <a:t>‹#›</a:t>
            </a:fld>
            <a:endParaRPr lang="ru-RU"/>
          </a:p>
        </p:txBody>
      </p:sp>
      <p:sp>
        <p:nvSpPr>
          <p:cNvPr id="6" name="Title 5"/>
          <p:cNvSpPr>
            <a:spLocks noGrp="1"/>
          </p:cNvSpPr>
          <p:nvPr>
            <p:ph type="title"/>
          </p:nvPr>
        </p:nvSpPr>
        <p:spPr/>
        <p:txBody>
          <a:bodyPr/>
          <a:lstStyle/>
          <a:p>
            <a:r>
              <a:rPr lang="ru-RU" smtClean="0"/>
              <a:t>Образец заголовка</a:t>
            </a:r>
            <a:endParaRPr lang="en-US"/>
          </a:p>
        </p:txBody>
      </p:sp>
    </p:spTree>
    <p:extLst>
      <p:ext uri="{BB962C8B-B14F-4D97-AF65-F5344CB8AC3E}">
        <p14:creationId xmlns:p14="http://schemas.microsoft.com/office/powerpoint/2010/main" val="2637629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458206-C20F-4857-A6E0-5CF84A7CE1F5}" type="datetimeFigureOut">
              <a:rPr lang="ru-RU" smtClean="0"/>
              <a:t>26.04.2019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2103947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ru-RU" smtClean="0"/>
              <a:t>Образец заголовка</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3458206-C20F-4857-A6E0-5CF84A7CE1F5}" type="datetimeFigureOut">
              <a:rPr lang="ru-RU" smtClean="0"/>
              <a:t>26.04.2019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652653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ru-RU" smtClean="0"/>
              <a:t>Образец заголовка</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3458206-C20F-4857-A6E0-5CF84A7CE1F5}" type="datetimeFigureOut">
              <a:rPr lang="ru-RU" smtClean="0"/>
              <a:t>26.04.2019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684580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2781119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3153117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ru-RU"/>
          </a:p>
        </p:txBody>
      </p:sp>
      <p:sp>
        <p:nvSpPr>
          <p:cNvPr id="6" name="Slide Number Placeholder 5"/>
          <p:cNvSpPr>
            <a:spLocks noGrp="1"/>
          </p:cNvSpPr>
          <p:nvPr>
            <p:ph type="sldNum" sz="quarter" idx="12"/>
          </p:nvPr>
        </p:nvSpPr>
        <p:spPr>
          <a:xfrm>
            <a:off x="10469880"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688444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3362299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804672" y="320040"/>
            <a:ext cx="3657600" cy="320040"/>
          </a:xfrm>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ru-RU"/>
          </a:p>
        </p:txBody>
      </p:sp>
      <p:sp>
        <p:nvSpPr>
          <p:cNvPr id="6" name="Slide Number Placeholder 5"/>
          <p:cNvSpPr>
            <a:spLocks noGrp="1"/>
          </p:cNvSpPr>
          <p:nvPr>
            <p:ph type="sldNum" sz="quarter" idx="12"/>
          </p:nvPr>
        </p:nvSpPr>
        <p:spPr>
          <a:xfrm>
            <a:off x="10469880"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2755779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ru-RU" smtClean="0"/>
              <a:t>Образец заголовка</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a:xfrm>
            <a:off x="804672" y="320040"/>
            <a:ext cx="3657600" cy="320040"/>
          </a:xfrm>
        </p:spPr>
        <p:txBody>
          <a:bodyPr/>
          <a:lstStyle/>
          <a:p>
            <a:fld id="{F3458206-C20F-4857-A6E0-5CF84A7CE1F5}" type="datetimeFigureOut">
              <a:rPr lang="ru-RU" smtClean="0"/>
              <a:t>26.04.2019</a:t>
            </a:fld>
            <a:endParaRPr lang="ru-RU"/>
          </a:p>
        </p:txBody>
      </p:sp>
      <p:sp>
        <p:nvSpPr>
          <p:cNvPr id="6" name="Footer Placeholder 5"/>
          <p:cNvSpPr>
            <a:spLocks noGrp="1"/>
          </p:cNvSpPr>
          <p:nvPr>
            <p:ph type="ftr" sz="quarter" idx="11"/>
          </p:nvPr>
        </p:nvSpPr>
        <p:spPr>
          <a:xfrm>
            <a:off x="804672" y="6227064"/>
            <a:ext cx="10588752" cy="320040"/>
          </a:xfrm>
        </p:spPr>
        <p:txBody>
          <a:bodyPr/>
          <a:lstStyle/>
          <a:p>
            <a:endParaRPr lang="ru-RU"/>
          </a:p>
        </p:txBody>
      </p:sp>
      <p:sp>
        <p:nvSpPr>
          <p:cNvPr id="7" name="Slide Number Placeholder 6"/>
          <p:cNvSpPr>
            <a:spLocks noGrp="1"/>
          </p:cNvSpPr>
          <p:nvPr>
            <p:ph type="sldNum" sz="quarter" idx="12"/>
          </p:nvPr>
        </p:nvSpPr>
        <p:spPr>
          <a:xfrm>
            <a:off x="10469880"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35846946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125305" y="1488985"/>
            <a:ext cx="6264350" cy="169685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118447" y="4351687"/>
            <a:ext cx="6265588" cy="17040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a:off x="804672" y="320040"/>
            <a:ext cx="3657600" cy="320040"/>
          </a:xfrm>
        </p:spPr>
        <p:txBody>
          <a:bodyPr/>
          <a:lstStyle/>
          <a:p>
            <a:fld id="{F3458206-C20F-4857-A6E0-5CF84A7CE1F5}" type="datetimeFigureOut">
              <a:rPr lang="ru-RU" smtClean="0"/>
              <a:t>26.04.2019</a:t>
            </a:fld>
            <a:endParaRPr lang="ru-RU"/>
          </a:p>
        </p:txBody>
      </p:sp>
      <p:sp>
        <p:nvSpPr>
          <p:cNvPr id="8" name="Footer Placeholder 7"/>
          <p:cNvSpPr>
            <a:spLocks noGrp="1"/>
          </p:cNvSpPr>
          <p:nvPr>
            <p:ph type="ftr" sz="quarter" idx="11"/>
          </p:nvPr>
        </p:nvSpPr>
        <p:spPr>
          <a:xfrm>
            <a:off x="804672" y="6227064"/>
            <a:ext cx="10588752" cy="320040"/>
          </a:xfrm>
        </p:spPr>
        <p:txBody>
          <a:bodyPr/>
          <a:lstStyle/>
          <a:p>
            <a:endParaRPr lang="ru-RU"/>
          </a:p>
        </p:txBody>
      </p:sp>
      <p:sp>
        <p:nvSpPr>
          <p:cNvPr id="9" name="Slide Number Placeholder 8"/>
          <p:cNvSpPr>
            <a:spLocks noGrp="1"/>
          </p:cNvSpPr>
          <p:nvPr>
            <p:ph type="sldNum" sz="quarter" idx="12"/>
          </p:nvPr>
        </p:nvSpPr>
        <p:spPr>
          <a:xfrm>
            <a:off x="10469880"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469687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3458206-C20F-4857-A6E0-5CF84A7CE1F5}" type="datetimeFigureOut">
              <a:rPr lang="ru-RU" smtClean="0"/>
              <a:t>26.04.2019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2838042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F3458206-C20F-4857-A6E0-5CF84A7CE1F5}" type="datetimeFigureOut">
              <a:rPr lang="ru-RU" smtClean="0"/>
              <a:t>26.04.2019</a:t>
            </a:fld>
            <a:endParaRPr lang="ru-RU"/>
          </a:p>
        </p:txBody>
      </p:sp>
      <p:sp>
        <p:nvSpPr>
          <p:cNvPr id="3" name="Footer Placeholder 2"/>
          <p:cNvSpPr>
            <a:spLocks noGrp="1"/>
          </p:cNvSpPr>
          <p:nvPr>
            <p:ph type="ftr" sz="quarter" idx="11"/>
          </p:nvPr>
        </p:nvSpPr>
        <p:spPr>
          <a:xfrm>
            <a:off x="804672" y="6227064"/>
            <a:ext cx="10588752" cy="320040"/>
          </a:xfrm>
        </p:spPr>
        <p:txBody>
          <a:bodyPr/>
          <a:lstStyle/>
          <a:p>
            <a:endParaRPr lang="ru-RU"/>
          </a:p>
        </p:txBody>
      </p:sp>
      <p:sp>
        <p:nvSpPr>
          <p:cNvPr id="4" name="Slide Number Placeholder 3"/>
          <p:cNvSpPr>
            <a:spLocks noGrp="1"/>
          </p:cNvSpPr>
          <p:nvPr>
            <p:ph type="sldNum" sz="quarter" idx="12"/>
          </p:nvPr>
        </p:nvSpPr>
        <p:spPr>
          <a:xfrm>
            <a:off x="10469880"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567344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F3458206-C20F-4857-A6E0-5CF84A7CE1F5}" type="datetimeFigureOut">
              <a:rPr lang="ru-RU" smtClean="0"/>
              <a:t>26.04.2019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21108702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804672" y="320040"/>
            <a:ext cx="3657600" cy="320040"/>
          </a:xfrm>
        </p:spPr>
        <p:txBody>
          <a:bodyPr/>
          <a:lstStyle/>
          <a:p>
            <a:fld id="{F3458206-C20F-4857-A6E0-5CF84A7CE1F5}" type="datetimeFigureOut">
              <a:rPr lang="ru-RU" smtClean="0"/>
              <a:t>26.04.2019</a:t>
            </a:fld>
            <a:endParaRPr lang="ru-RU"/>
          </a:p>
        </p:txBody>
      </p:sp>
      <p:sp>
        <p:nvSpPr>
          <p:cNvPr id="6" name="Footer Placeholder 5"/>
          <p:cNvSpPr>
            <a:spLocks noGrp="1"/>
          </p:cNvSpPr>
          <p:nvPr>
            <p:ph type="ftr" sz="quarter" idx="11"/>
          </p:nvPr>
        </p:nvSpPr>
        <p:spPr>
          <a:xfrm>
            <a:off x="804672" y="6227064"/>
            <a:ext cx="5942203" cy="320040"/>
          </a:xfrm>
        </p:spPr>
        <p:txBody>
          <a:bodyPr/>
          <a:lstStyle/>
          <a:p>
            <a:endParaRPr lang="ru-RU"/>
          </a:p>
        </p:txBody>
      </p:sp>
      <p:sp>
        <p:nvSpPr>
          <p:cNvPr id="7" name="Slide Number Placeholder 6"/>
          <p:cNvSpPr>
            <a:spLocks noGrp="1"/>
          </p:cNvSpPr>
          <p:nvPr>
            <p:ph type="sldNum" sz="quarter" idx="12"/>
          </p:nvPr>
        </p:nvSpPr>
        <p:spPr>
          <a:xfrm>
            <a:off x="5828377"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5009607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37092132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804672" y="320040"/>
            <a:ext cx="3657600" cy="320040"/>
          </a:xfrm>
        </p:spPr>
        <p:txBody>
          <a:bodyPr/>
          <a:lstStyle/>
          <a:p>
            <a:fld id="{F3458206-C20F-4857-A6E0-5CF84A7CE1F5}" type="datetimeFigureOut">
              <a:rPr lang="ru-RU" smtClean="0"/>
              <a:t>26.04.2019</a:t>
            </a:fld>
            <a:endParaRPr lang="ru-RU"/>
          </a:p>
        </p:txBody>
      </p:sp>
      <p:sp>
        <p:nvSpPr>
          <p:cNvPr id="5" name="Footer Placeholder 4"/>
          <p:cNvSpPr>
            <a:spLocks noGrp="1"/>
          </p:cNvSpPr>
          <p:nvPr>
            <p:ph type="ftr" sz="quarter" idx="11"/>
          </p:nvPr>
        </p:nvSpPr>
        <p:spPr>
          <a:xfrm>
            <a:off x="804672" y="6227064"/>
            <a:ext cx="10588752" cy="320040"/>
          </a:xfrm>
        </p:spPr>
        <p:txBody>
          <a:bodyPr/>
          <a:lstStyle/>
          <a:p>
            <a:endParaRPr lang="ru-RU"/>
          </a:p>
        </p:txBody>
      </p:sp>
      <p:sp>
        <p:nvSpPr>
          <p:cNvPr id="6" name="Slide Number Placeholder 5"/>
          <p:cNvSpPr>
            <a:spLocks noGrp="1"/>
          </p:cNvSpPr>
          <p:nvPr>
            <p:ph type="sldNum" sz="quarter" idx="12"/>
          </p:nvPr>
        </p:nvSpPr>
        <p:spPr>
          <a:xfrm>
            <a:off x="10469880" y="320040"/>
            <a:ext cx="914400" cy="320040"/>
          </a:xfrm>
        </p:spPr>
        <p:txBody>
          <a:bodyPr/>
          <a:lstStyle/>
          <a:p>
            <a:fld id="{7FD18E9C-6969-4142-AF66-A36DA1608D5F}" type="slidenum">
              <a:rPr lang="ru-RU" smtClean="0"/>
              <a:t>‹#›</a:t>
            </a:fld>
            <a:endParaRPr lang="ru-RU"/>
          </a:p>
        </p:txBody>
      </p:sp>
    </p:spTree>
    <p:extLst>
      <p:ext uri="{BB962C8B-B14F-4D97-AF65-F5344CB8AC3E}">
        <p14:creationId xmlns:p14="http://schemas.microsoft.com/office/powerpoint/2010/main" val="1667417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F3458206-C20F-4857-A6E0-5CF84A7CE1F5}" type="datetimeFigureOut">
              <a:rPr lang="ru-RU" smtClean="0"/>
              <a:t>26.04.2019</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ru-RU"/>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7FD18E9C-6969-4142-AF66-A36DA1608D5F}" type="slidenum">
              <a:rPr lang="ru-RU" smtClean="0"/>
              <a:t>‹#›</a:t>
            </a:fld>
            <a:endParaRPr lang="ru-RU"/>
          </a:p>
        </p:txBody>
      </p:sp>
    </p:spTree>
    <p:extLst>
      <p:ext uri="{BB962C8B-B14F-4D97-AF65-F5344CB8AC3E}">
        <p14:creationId xmlns:p14="http://schemas.microsoft.com/office/powerpoint/2010/main" val="3604855981"/>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F3458206-C20F-4857-A6E0-5CF84A7CE1F5}" type="datetimeFigureOut">
              <a:rPr lang="ru-RU" smtClean="0"/>
              <a:t>26.04.2019</a:t>
            </a:fld>
            <a:endParaRPr lang="ru-RU"/>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7FD18E9C-6969-4142-AF66-A36DA1608D5F}" type="slidenum">
              <a:rPr lang="ru-RU" smtClean="0"/>
              <a:t>‹#›</a:t>
            </a:fld>
            <a:endParaRPr lang="ru-RU"/>
          </a:p>
        </p:txBody>
      </p:sp>
    </p:spTree>
    <p:extLst>
      <p:ext uri="{BB962C8B-B14F-4D97-AF65-F5344CB8AC3E}">
        <p14:creationId xmlns:p14="http://schemas.microsoft.com/office/powerpoint/2010/main" val="1465615207"/>
      </p:ext>
    </p:extLst>
  </p:cSld>
  <p:clrMap bg1="lt1" tx1="dk1" bg2="lt2" tx2="dk2" accent1="accent1" accent2="accent2" accent3="accent3" accent4="accent4" accent5="accent5" accent6="accent6" hlink="hlink" folHlink="folHlink"/>
  <p:sldLayoutIdLst>
    <p:sldLayoutId id="2147484171" r:id="rId1"/>
    <p:sldLayoutId id="2147484172" r:id="rId2"/>
    <p:sldLayoutId id="2147484173" r:id="rId3"/>
    <p:sldLayoutId id="2147484174" r:id="rId4"/>
    <p:sldLayoutId id="2147484175" r:id="rId5"/>
    <p:sldLayoutId id="2147484176" r:id="rId6"/>
    <p:sldLayoutId id="2147484177" r:id="rId7"/>
    <p:sldLayoutId id="2147484178" r:id="rId8"/>
    <p:sldLayoutId id="2147484179" r:id="rId9"/>
    <p:sldLayoutId id="2147484180" r:id="rId10"/>
    <p:sldLayoutId id="214748418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chart" Target="../charts/chart1.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2064328"/>
            <a:ext cx="7984067" cy="1413163"/>
          </a:xfrm>
        </p:spPr>
        <p:txBody>
          <a:bodyPr>
            <a:noAutofit/>
          </a:bodyPr>
          <a:lstStyle/>
          <a:p>
            <a:r>
              <a:rPr lang="en-US" sz="3600" b="1" i="1" u="sng" dirty="0" smtClean="0">
                <a:solidFill>
                  <a:srgbClr val="002060"/>
                </a:solidFill>
                <a:latin typeface="Bookman Old Style" panose="02050604050505020204" pitchFamily="18" charset="0"/>
              </a:rPr>
              <a:t>LEGOLAND Windsor resort</a:t>
            </a:r>
            <a:br>
              <a:rPr lang="en-US" sz="3600" b="1" i="1" u="sng" dirty="0" smtClean="0">
                <a:solidFill>
                  <a:srgbClr val="002060"/>
                </a:solidFill>
                <a:latin typeface="Bookman Old Style" panose="02050604050505020204" pitchFamily="18" charset="0"/>
              </a:rPr>
            </a:br>
            <a:endParaRPr lang="ru-RU" sz="3600" b="1" i="1" u="sng" dirty="0">
              <a:solidFill>
                <a:srgbClr val="002060"/>
              </a:solidFill>
              <a:latin typeface="Bookman Old Style" panose="02050604050505020204" pitchFamily="18" charset="0"/>
            </a:endParaRPr>
          </a:p>
        </p:txBody>
      </p:sp>
      <p:sp>
        <p:nvSpPr>
          <p:cNvPr id="3" name="Подзаголовок 2"/>
          <p:cNvSpPr>
            <a:spLocks noGrp="1"/>
          </p:cNvSpPr>
          <p:nvPr>
            <p:ph type="subTitle" idx="1"/>
          </p:nvPr>
        </p:nvSpPr>
        <p:spPr>
          <a:xfrm>
            <a:off x="1759237" y="3906267"/>
            <a:ext cx="8673427" cy="1025952"/>
          </a:xfrm>
        </p:spPr>
        <p:txBody>
          <a:bodyPr>
            <a:normAutofit/>
          </a:bodyPr>
          <a:lstStyle/>
          <a:p>
            <a:r>
              <a:rPr lang="en-US" sz="2800" b="1" i="1" u="sng" dirty="0">
                <a:solidFill>
                  <a:schemeClr val="tx1">
                    <a:lumMod val="95000"/>
                    <a:lumOff val="5000"/>
                  </a:schemeClr>
                </a:solidFill>
              </a:rPr>
              <a:t>External analyses and Performance audit</a:t>
            </a:r>
            <a:r>
              <a:rPr lang="en-US" sz="2800" b="1" i="1" u="sng" dirty="0" smtClean="0">
                <a:solidFill>
                  <a:schemeClr val="tx1">
                    <a:lumMod val="95000"/>
                    <a:lumOff val="5000"/>
                  </a:schemeClr>
                </a:solidFill>
              </a:rPr>
              <a:t>.</a:t>
            </a:r>
          </a:p>
          <a:p>
            <a:pPr algn="r"/>
            <a:r>
              <a:rPr lang="en-US" sz="1200" b="1" i="1" u="sng" dirty="0" smtClean="0">
                <a:solidFill>
                  <a:schemeClr val="tx1">
                    <a:lumMod val="95000"/>
                    <a:lumOff val="5000"/>
                  </a:schemeClr>
                </a:solidFill>
              </a:rPr>
              <a:t>  </a:t>
            </a:r>
            <a:r>
              <a:rPr lang="en-US" sz="1200" b="1" i="1" u="sng" dirty="0" err="1" smtClean="0">
                <a:solidFill>
                  <a:schemeClr val="tx1">
                    <a:lumMod val="95000"/>
                    <a:lumOff val="5000"/>
                  </a:schemeClr>
                </a:solidFill>
              </a:rPr>
              <a:t>Jekaterina</a:t>
            </a:r>
            <a:r>
              <a:rPr lang="en-US" sz="1200" b="1" i="1" u="sng" dirty="0" smtClean="0">
                <a:solidFill>
                  <a:schemeClr val="tx1">
                    <a:lumMod val="95000"/>
                    <a:lumOff val="5000"/>
                  </a:schemeClr>
                </a:solidFill>
              </a:rPr>
              <a:t> </a:t>
            </a:r>
            <a:r>
              <a:rPr lang="en-US" sz="1200" b="1" i="1" u="sng" dirty="0" err="1">
                <a:solidFill>
                  <a:schemeClr val="tx1">
                    <a:lumMod val="95000"/>
                    <a:lumOff val="5000"/>
                  </a:schemeClr>
                </a:solidFill>
              </a:rPr>
              <a:t>J</a:t>
            </a:r>
            <a:r>
              <a:rPr lang="en-US" sz="1200" b="1" i="1" u="sng" dirty="0" err="1" smtClean="0">
                <a:solidFill>
                  <a:schemeClr val="tx1">
                    <a:lumMod val="95000"/>
                    <a:lumOff val="5000"/>
                  </a:schemeClr>
                </a:solidFill>
              </a:rPr>
              <a:t>akusenoka</a:t>
            </a:r>
            <a:endParaRPr lang="ru-RU" sz="1200" b="1" i="1" u="sng" dirty="0">
              <a:solidFill>
                <a:schemeClr val="tx1">
                  <a:lumMod val="95000"/>
                  <a:lumOff val="5000"/>
                </a:schemeClr>
              </a:solidFill>
            </a:endParaRPr>
          </a:p>
          <a:p>
            <a:endParaRPr lang="ru-RU" dirty="0"/>
          </a:p>
        </p:txBody>
      </p:sp>
    </p:spTree>
    <p:extLst>
      <p:ext uri="{BB962C8B-B14F-4D97-AF65-F5344CB8AC3E}">
        <p14:creationId xmlns:p14="http://schemas.microsoft.com/office/powerpoint/2010/main" val="12766347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a:t> </a:t>
            </a:r>
            <a:r>
              <a:rPr lang="en-US" dirty="0" smtClean="0">
                <a:solidFill>
                  <a:schemeClr val="tx1"/>
                </a:solidFill>
                <a:latin typeface="+mn-lt"/>
              </a:rPr>
              <a:t>Introduction</a:t>
            </a:r>
            <a:r>
              <a:rPr lang="en-US" dirty="0"/>
              <a:t/>
            </a:r>
            <a:br>
              <a:rPr lang="en-US" dirty="0"/>
            </a:br>
            <a:endParaRPr lang="ru-RU" dirty="0"/>
          </a:p>
        </p:txBody>
      </p:sp>
      <p:sp>
        <p:nvSpPr>
          <p:cNvPr id="3" name="Объект 2"/>
          <p:cNvSpPr>
            <a:spLocks noGrp="1"/>
          </p:cNvSpPr>
          <p:nvPr>
            <p:ph idx="1"/>
          </p:nvPr>
        </p:nvSpPr>
        <p:spPr/>
        <p:txBody>
          <a:bodyPr>
            <a:normAutofit/>
          </a:bodyPr>
          <a:lstStyle/>
          <a:p>
            <a:pPr>
              <a:lnSpc>
                <a:spcPct val="150000"/>
              </a:lnSpc>
            </a:pPr>
            <a:r>
              <a:rPr lang="en-US" dirty="0" smtClean="0"/>
              <a:t>LEGOLAND   Windsor  Resort- </a:t>
            </a:r>
            <a:r>
              <a:rPr lang="en-US" dirty="0"/>
              <a:t>kids arranged amusement park themed around Lego toy </a:t>
            </a:r>
            <a:r>
              <a:rPr lang="en-US" dirty="0" smtClean="0"/>
              <a:t>framework. The target -kids 3-12 years old .Attracts about  2 millions visitors each year.</a:t>
            </a:r>
          </a:p>
          <a:p>
            <a:pPr>
              <a:lnSpc>
                <a:spcPct val="150000"/>
              </a:lnSpc>
            </a:pPr>
            <a:r>
              <a:rPr lang="en-US" dirty="0"/>
              <a:t> </a:t>
            </a:r>
            <a:r>
              <a:rPr lang="en-US" dirty="0" smtClean="0"/>
              <a:t>  The </a:t>
            </a:r>
            <a:r>
              <a:rPr lang="en-US" dirty="0"/>
              <a:t>report produces company environmental analysis and performance management audit</a:t>
            </a:r>
            <a:r>
              <a:rPr lang="en-US" dirty="0" smtClean="0"/>
              <a:t>.</a:t>
            </a:r>
          </a:p>
          <a:p>
            <a:pPr>
              <a:lnSpc>
                <a:spcPct val="150000"/>
              </a:lnSpc>
            </a:pPr>
            <a:r>
              <a:rPr lang="en-US" dirty="0" smtClean="0"/>
              <a:t>PESTLE &amp; SWOT </a:t>
            </a:r>
          </a:p>
          <a:p>
            <a:pPr>
              <a:lnSpc>
                <a:spcPct val="150000"/>
              </a:lnSpc>
            </a:pPr>
            <a:r>
              <a:rPr lang="en-US" dirty="0" smtClean="0"/>
              <a:t>Key performance  indicators</a:t>
            </a:r>
          </a:p>
          <a:p>
            <a:pPr>
              <a:lnSpc>
                <a:spcPct val="150000"/>
              </a:lnSpc>
            </a:pPr>
            <a:r>
              <a:rPr lang="en-US" dirty="0" smtClean="0"/>
              <a:t>Human resource management .</a:t>
            </a:r>
          </a:p>
          <a:p>
            <a:endParaRPr lang="ru-RU" dirty="0"/>
          </a:p>
        </p:txBody>
      </p:sp>
    </p:spTree>
    <p:extLst>
      <p:ext uri="{BB962C8B-B14F-4D97-AF65-F5344CB8AC3E}">
        <p14:creationId xmlns:p14="http://schemas.microsoft.com/office/powerpoint/2010/main" val="3992452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Pestle</a:t>
            </a:r>
            <a:br>
              <a:rPr lang="en-US" dirty="0" smtClean="0"/>
            </a:br>
            <a:endParaRPr lang="ru-RU" dirty="0"/>
          </a:p>
        </p:txBody>
      </p:sp>
      <p:sp>
        <p:nvSpPr>
          <p:cNvPr id="3" name="Объект 2"/>
          <p:cNvSpPr>
            <a:spLocks noGrp="1"/>
          </p:cNvSpPr>
          <p:nvPr>
            <p:ph idx="1"/>
          </p:nvPr>
        </p:nvSpPr>
        <p:spPr/>
        <p:txBody>
          <a:bodyPr/>
          <a:lstStyle/>
          <a:p>
            <a:pPr marL="0" indent="0">
              <a:buNone/>
            </a:pPr>
            <a:endParaRPr lang="en-US" dirty="0" smtClean="0"/>
          </a:p>
        </p:txBody>
      </p:sp>
      <p:graphicFrame>
        <p:nvGraphicFramePr>
          <p:cNvPr id="6" name="Диаграмма 5"/>
          <p:cNvGraphicFramePr/>
          <p:nvPr>
            <p:extLst>
              <p:ext uri="{D42A27DB-BD31-4B8C-83A1-F6EECF244321}">
                <p14:modId xmlns:p14="http://schemas.microsoft.com/office/powerpoint/2010/main" val="3002748468"/>
              </p:ext>
            </p:extLst>
          </p:nvPr>
        </p:nvGraphicFramePr>
        <p:xfrm>
          <a:off x="2032000" y="719666"/>
          <a:ext cx="8128000" cy="54186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Схема 6"/>
          <p:cNvGraphicFramePr/>
          <p:nvPr>
            <p:extLst>
              <p:ext uri="{D42A27DB-BD31-4B8C-83A1-F6EECF244321}">
                <p14:modId xmlns:p14="http://schemas.microsoft.com/office/powerpoint/2010/main" val="4041134667"/>
              </p:ext>
            </p:extLst>
          </p:nvPr>
        </p:nvGraphicFramePr>
        <p:xfrm>
          <a:off x="838200" y="0"/>
          <a:ext cx="10980420" cy="6138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132305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Political-</a:t>
            </a:r>
            <a:r>
              <a:rPr lang="en-US" dirty="0" err="1" smtClean="0"/>
              <a:t>Brexit</a:t>
            </a:r>
            <a:r>
              <a:rPr lang="en-US" dirty="0" smtClean="0"/>
              <a:t/>
            </a:r>
            <a:br>
              <a:rPr lang="en-US" dirty="0" smtClean="0"/>
            </a:br>
            <a:r>
              <a:rPr lang="en-US" dirty="0" smtClean="0"/>
              <a:t>Economical- </a:t>
            </a:r>
            <a:endParaRPr lang="ru-RU" dirty="0"/>
          </a:p>
        </p:txBody>
      </p:sp>
      <p:graphicFrame>
        <p:nvGraphicFramePr>
          <p:cNvPr id="6" name="Объект 5"/>
          <p:cNvGraphicFramePr>
            <a:graphicFrameLocks noGrp="1"/>
          </p:cNvGraphicFramePr>
          <p:nvPr>
            <p:ph idx="1"/>
            <p:extLst>
              <p:ext uri="{D42A27DB-BD31-4B8C-83A1-F6EECF244321}">
                <p14:modId xmlns:p14="http://schemas.microsoft.com/office/powerpoint/2010/main" val="452918554"/>
              </p:ext>
            </p:extLst>
          </p:nvPr>
        </p:nvGraphicFramePr>
        <p:xfrm>
          <a:off x="838200" y="969818"/>
          <a:ext cx="9677400" cy="9799902"/>
        </p:xfrm>
        <a:graphic>
          <a:graphicData uri="http://schemas.openxmlformats.org/drawingml/2006/table">
            <a:tbl>
              <a:tblPr firstRow="1" bandRow="1">
                <a:tableStyleId>{5C22544A-7EE6-4342-B048-85BDC9FD1C3A}</a:tableStyleId>
              </a:tblPr>
              <a:tblGrid>
                <a:gridCol w="9677400">
                  <a:extLst>
                    <a:ext uri="{9D8B030D-6E8A-4147-A177-3AD203B41FA5}">
                      <a16:colId xmlns:a16="http://schemas.microsoft.com/office/drawing/2014/main" val="2077370768"/>
                    </a:ext>
                  </a:extLst>
                </a:gridCol>
              </a:tblGrid>
              <a:tr h="4797940">
                <a:tc>
                  <a:txBody>
                    <a:bodyPr/>
                    <a:lstStyle/>
                    <a:p>
                      <a:r>
                        <a:rPr lang="en-US" sz="2400" dirty="0" err="1" smtClean="0">
                          <a:solidFill>
                            <a:schemeClr val="tx1"/>
                          </a:solidFill>
                        </a:rPr>
                        <a:t>Brexit</a:t>
                      </a:r>
                      <a:r>
                        <a:rPr lang="en-US" sz="2400" dirty="0" smtClean="0">
                          <a:solidFill>
                            <a:schemeClr val="tx1"/>
                          </a:solidFill>
                        </a:rPr>
                        <a:t> </a:t>
                      </a:r>
                    </a:p>
                    <a:p>
                      <a:endParaRPr lang="en-US" sz="2400" dirty="0" smtClean="0">
                        <a:solidFill>
                          <a:schemeClr val="tx1"/>
                        </a:solidFill>
                      </a:endParaRPr>
                    </a:p>
                    <a:p>
                      <a:endParaRPr lang="en-US" sz="2400" dirty="0" smtClean="0">
                        <a:solidFill>
                          <a:schemeClr val="tx1"/>
                        </a:solidFill>
                      </a:endParaRPr>
                    </a:p>
                    <a:p>
                      <a:r>
                        <a:rPr lang="en-US" sz="2400" dirty="0" smtClean="0">
                          <a:solidFill>
                            <a:schemeClr val="tx1"/>
                          </a:solidFill>
                        </a:rPr>
                        <a:t>How</a:t>
                      </a:r>
                      <a:r>
                        <a:rPr lang="en-US" sz="2400" baseline="0" dirty="0" smtClean="0">
                          <a:solidFill>
                            <a:schemeClr val="tx1"/>
                          </a:solidFill>
                        </a:rPr>
                        <a:t> </a:t>
                      </a:r>
                      <a:r>
                        <a:rPr lang="en-US" sz="2400" baseline="0" dirty="0" err="1" smtClean="0">
                          <a:solidFill>
                            <a:schemeClr val="tx1"/>
                          </a:solidFill>
                        </a:rPr>
                        <a:t>Brexit</a:t>
                      </a:r>
                      <a:r>
                        <a:rPr lang="en-US" sz="2400" baseline="0" dirty="0" smtClean="0">
                          <a:solidFill>
                            <a:schemeClr val="tx1"/>
                          </a:solidFill>
                        </a:rPr>
                        <a:t> can affect the business?</a:t>
                      </a:r>
                    </a:p>
                    <a:p>
                      <a:endParaRPr lang="en-US" sz="2400" dirty="0" smtClean="0">
                        <a:solidFill>
                          <a:schemeClr val="tx1"/>
                        </a:solidFill>
                      </a:endParaRPr>
                    </a:p>
                    <a:p>
                      <a:r>
                        <a:rPr lang="en-US" sz="2400" dirty="0" smtClean="0">
                          <a:solidFill>
                            <a:schemeClr val="tx1"/>
                          </a:solidFill>
                        </a:rPr>
                        <a:t>   Import and export of goods and services</a:t>
                      </a:r>
                    </a:p>
                    <a:p>
                      <a:endParaRPr lang="en-US" sz="2400" dirty="0" smtClean="0">
                        <a:solidFill>
                          <a:schemeClr val="tx1"/>
                        </a:solidFill>
                      </a:endParaRPr>
                    </a:p>
                    <a:p>
                      <a:r>
                        <a:rPr lang="en-US" sz="2400" baseline="0" dirty="0" smtClean="0">
                          <a:solidFill>
                            <a:schemeClr val="tx1"/>
                          </a:solidFill>
                        </a:rPr>
                        <a:t>     R</a:t>
                      </a:r>
                      <a:r>
                        <a:rPr lang="en-US" sz="2400" dirty="0" smtClean="0">
                          <a:solidFill>
                            <a:schemeClr val="tx1"/>
                          </a:solidFill>
                        </a:rPr>
                        <a:t>educe sales &amp; increase costs</a:t>
                      </a:r>
                    </a:p>
                    <a:p>
                      <a:endParaRPr lang="en-US" sz="2400" dirty="0" smtClean="0">
                        <a:solidFill>
                          <a:schemeClr val="tx1"/>
                        </a:solidFill>
                      </a:endParaRPr>
                    </a:p>
                    <a:p>
                      <a:r>
                        <a:rPr lang="en-US" sz="2400" dirty="0" smtClean="0">
                          <a:solidFill>
                            <a:schemeClr val="tx1"/>
                          </a:solidFill>
                        </a:rPr>
                        <a:t>Environmental industrial standards</a:t>
                      </a:r>
                    </a:p>
                    <a:p>
                      <a:endParaRPr lang="en-US" sz="2400" dirty="0" smtClean="0">
                        <a:solidFill>
                          <a:schemeClr val="tx1"/>
                        </a:solidFill>
                      </a:endParaRPr>
                    </a:p>
                    <a:p>
                      <a:r>
                        <a:rPr lang="en-US" sz="2400" dirty="0" smtClean="0">
                          <a:solidFill>
                            <a:schemeClr val="tx1"/>
                          </a:solidFill>
                        </a:rPr>
                        <a:t>            </a:t>
                      </a:r>
                      <a:r>
                        <a:rPr lang="en-US" sz="2400" dirty="0" err="1" smtClean="0">
                          <a:solidFill>
                            <a:schemeClr val="tx1"/>
                          </a:solidFill>
                        </a:rPr>
                        <a:t>Labour</a:t>
                      </a:r>
                      <a:r>
                        <a:rPr lang="en-US" sz="2400" dirty="0" smtClean="0">
                          <a:solidFill>
                            <a:schemeClr val="tx1"/>
                          </a:solidFill>
                        </a:rPr>
                        <a:t> market</a:t>
                      </a:r>
                    </a:p>
                    <a:p>
                      <a:endParaRPr lang="en-US" sz="2400" dirty="0" smtClean="0">
                        <a:solidFill>
                          <a:schemeClr val="tx1"/>
                        </a:solidFill>
                      </a:endParaRPr>
                    </a:p>
                    <a:p>
                      <a:r>
                        <a:rPr lang="en-US" sz="2400" dirty="0" smtClean="0">
                          <a:solidFill>
                            <a:schemeClr val="tx1"/>
                          </a:solidFill>
                        </a:rPr>
                        <a:t>           Money and taxes</a:t>
                      </a:r>
                    </a:p>
                    <a:p>
                      <a:r>
                        <a:rPr lang="en-US" sz="2400" dirty="0" smtClean="0">
                          <a:solidFill>
                            <a:schemeClr val="tx1"/>
                          </a:solidFill>
                        </a:rPr>
                        <a:t>                     </a:t>
                      </a:r>
                    </a:p>
                    <a:p>
                      <a:endParaRPr lang="en-US" sz="2400" dirty="0" smtClean="0">
                        <a:solidFill>
                          <a:schemeClr val="tx1"/>
                        </a:solidFill>
                      </a:endParaRPr>
                    </a:p>
                    <a:p>
                      <a:endParaRPr lang="en-US" sz="2400" dirty="0" smtClean="0">
                        <a:solidFill>
                          <a:schemeClr val="tx1"/>
                        </a:solidFill>
                      </a:endParaRPr>
                    </a:p>
                    <a:p>
                      <a:r>
                        <a:rPr lang="en-US" sz="2400" dirty="0" smtClean="0">
                          <a:solidFill>
                            <a:schemeClr val="tx1"/>
                          </a:solidFill>
                        </a:rPr>
                        <a:t>                   </a:t>
                      </a:r>
                      <a:r>
                        <a:rPr lang="en-US" sz="2400" dirty="0" smtClean="0"/>
                        <a:t>product</a:t>
                      </a:r>
                      <a:endParaRPr lang="en-US" sz="2400" dirty="0" smtClean="0">
                        <a:solidFill>
                          <a:schemeClr val="tx1"/>
                        </a:solidFill>
                      </a:endParaRPr>
                    </a:p>
                    <a:p>
                      <a:endParaRPr lang="en-US" sz="2400" dirty="0" smtClean="0">
                        <a:solidFill>
                          <a:schemeClr val="tx1"/>
                        </a:solidFill>
                      </a:endParaRPr>
                    </a:p>
                    <a:p>
                      <a:r>
                        <a:rPr lang="en-US" sz="2400" dirty="0" smtClean="0">
                          <a:solidFill>
                            <a:schemeClr val="tx1"/>
                          </a:solidFill>
                        </a:rPr>
                        <a:t>      </a:t>
                      </a:r>
                    </a:p>
                    <a:p>
                      <a:endParaRPr lang="en-US" sz="2400" dirty="0" smtClean="0">
                        <a:solidFill>
                          <a:schemeClr val="tx1"/>
                        </a:solidFill>
                      </a:endParaRPr>
                    </a:p>
                    <a:p>
                      <a:endParaRPr lang="en-US" sz="2400" dirty="0" smtClean="0">
                        <a:solidFill>
                          <a:schemeClr val="tx1"/>
                        </a:solidFill>
                      </a:endParaRPr>
                    </a:p>
                    <a:p>
                      <a:endParaRPr lang="en-US" sz="2400" dirty="0" smtClean="0">
                        <a:solidFill>
                          <a:schemeClr val="tx1"/>
                        </a:solidFill>
                      </a:endParaRPr>
                    </a:p>
                    <a:p>
                      <a:endParaRPr lang="en-US" sz="2400" dirty="0" smtClean="0">
                        <a:solidFill>
                          <a:schemeClr val="tx1"/>
                        </a:solidFill>
                      </a:endParaRPr>
                    </a:p>
                    <a:p>
                      <a:endParaRPr lang="ru-RU" sz="2400" dirty="0">
                        <a:solidFill>
                          <a:schemeClr val="tx1"/>
                        </a:solidFill>
                      </a:endParaRPr>
                    </a:p>
                  </a:txBody>
                  <a:tcPr>
                    <a:solidFill>
                      <a:schemeClr val="bg1"/>
                    </a:solidFill>
                  </a:tcPr>
                </a:tc>
                <a:extLst>
                  <a:ext uri="{0D108BD9-81ED-4DB2-BD59-A6C34878D82A}">
                    <a16:rowId xmlns:a16="http://schemas.microsoft.com/office/drawing/2014/main" val="3590523340"/>
                  </a:ext>
                </a:extLst>
              </a:tr>
              <a:tr h="564462">
                <a:tc>
                  <a:txBody>
                    <a:bodyPr/>
                    <a:lstStyle/>
                    <a:p>
                      <a:endParaRPr lang="ru-RU" dirty="0"/>
                    </a:p>
                  </a:txBody>
                  <a:tcPr/>
                </a:tc>
                <a:extLst>
                  <a:ext uri="{0D108BD9-81ED-4DB2-BD59-A6C34878D82A}">
                    <a16:rowId xmlns:a16="http://schemas.microsoft.com/office/drawing/2014/main" val="4143423728"/>
                  </a:ext>
                </a:extLst>
              </a:tr>
            </a:tbl>
          </a:graphicData>
        </a:graphic>
      </p:graphicFrame>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0873" y="3766735"/>
            <a:ext cx="4381500" cy="2466975"/>
          </a:xfrm>
          <a:prstGeom prst="rect">
            <a:avLst/>
          </a:prstGeom>
        </p:spPr>
      </p:pic>
    </p:spTree>
    <p:extLst>
      <p:ext uri="{BB962C8B-B14F-4D97-AF65-F5344CB8AC3E}">
        <p14:creationId xmlns:p14="http://schemas.microsoft.com/office/powerpoint/2010/main" val="39039575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684438326"/>
              </p:ext>
            </p:extLst>
          </p:nvPr>
        </p:nvGraphicFramePr>
        <p:xfrm>
          <a:off x="96982" y="207818"/>
          <a:ext cx="11998036" cy="1246909"/>
        </p:xfrm>
        <a:graphic>
          <a:graphicData uri="http://schemas.openxmlformats.org/drawingml/2006/table">
            <a:tbl>
              <a:tblPr firstCol="1"/>
              <a:tblGrid>
                <a:gridCol w="2476659">
                  <a:extLst>
                    <a:ext uri="{9D8B030D-6E8A-4147-A177-3AD203B41FA5}">
                      <a16:colId xmlns:a16="http://schemas.microsoft.com/office/drawing/2014/main" val="3503623513"/>
                    </a:ext>
                  </a:extLst>
                </a:gridCol>
                <a:gridCol w="9521377">
                  <a:extLst>
                    <a:ext uri="{9D8B030D-6E8A-4147-A177-3AD203B41FA5}">
                      <a16:colId xmlns:a16="http://schemas.microsoft.com/office/drawing/2014/main" val="2287411428"/>
                    </a:ext>
                  </a:extLst>
                </a:gridCol>
              </a:tblGrid>
              <a:tr h="1246909">
                <a:tc>
                  <a:txBody>
                    <a:bodyPr/>
                    <a:lstStyle/>
                    <a:p>
                      <a:pPr algn="ctr"/>
                      <a:r>
                        <a:rPr lang="en-US" sz="5400" dirty="0" smtClean="0"/>
                        <a:t>S</a:t>
                      </a:r>
                    </a:p>
                    <a:p>
                      <a:pPr algn="ctr"/>
                      <a:r>
                        <a:rPr lang="en-US" sz="1800" dirty="0" smtClean="0"/>
                        <a:t>Strengths</a:t>
                      </a: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a:txBody>
                    <a:bodyPr/>
                    <a:lstStyle/>
                    <a:p>
                      <a:r>
                        <a:rPr lang="en-US" sz="5400" dirty="0" smtClean="0"/>
                        <a:t>      W</a:t>
                      </a:r>
                    </a:p>
                    <a:p>
                      <a:r>
                        <a:rPr lang="en-US" sz="1800" dirty="0" smtClean="0"/>
                        <a:t>            Weaknesses</a:t>
                      </a: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9673735"/>
                  </a:ext>
                </a:extLst>
              </a:tr>
            </a:tbl>
          </a:graphicData>
        </a:graphic>
      </p:graphicFrame>
      <p:graphicFrame>
        <p:nvGraphicFramePr>
          <p:cNvPr id="3" name="Таблица 2"/>
          <p:cNvGraphicFramePr>
            <a:graphicFrameLocks noGrp="1"/>
          </p:cNvGraphicFramePr>
          <p:nvPr>
            <p:extLst>
              <p:ext uri="{D42A27DB-BD31-4B8C-83A1-F6EECF244321}">
                <p14:modId xmlns:p14="http://schemas.microsoft.com/office/powerpoint/2010/main" val="1130351654"/>
              </p:ext>
            </p:extLst>
          </p:nvPr>
        </p:nvGraphicFramePr>
        <p:xfrm>
          <a:off x="5597236" y="207818"/>
          <a:ext cx="3297382" cy="1246909"/>
        </p:xfrm>
        <a:graphic>
          <a:graphicData uri="http://schemas.openxmlformats.org/drawingml/2006/table">
            <a:tbl>
              <a:tblPr/>
              <a:tblGrid>
                <a:gridCol w="3297382">
                  <a:extLst>
                    <a:ext uri="{9D8B030D-6E8A-4147-A177-3AD203B41FA5}">
                      <a16:colId xmlns:a16="http://schemas.microsoft.com/office/drawing/2014/main" val="1082434166"/>
                    </a:ext>
                  </a:extLst>
                </a:gridCol>
              </a:tblGrid>
              <a:tr h="1246909">
                <a:tc>
                  <a:txBody>
                    <a:bodyPr/>
                    <a:lstStyle/>
                    <a:p>
                      <a:r>
                        <a:rPr lang="en-US" sz="5400" dirty="0" smtClean="0"/>
                        <a:t>       O</a:t>
                      </a:r>
                      <a:endParaRPr lang="en-US" sz="1800" dirty="0" smtClean="0"/>
                    </a:p>
                    <a:p>
                      <a:r>
                        <a:rPr lang="en-US" sz="1800" dirty="0" smtClean="0"/>
                        <a:t>            Opportunities</a:t>
                      </a:r>
                      <a:endParaRPr lang="ru-RU" sz="54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691832821"/>
                  </a:ext>
                </a:extLst>
              </a:tr>
            </a:tbl>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1313166589"/>
              </p:ext>
            </p:extLst>
          </p:nvPr>
        </p:nvGraphicFramePr>
        <p:xfrm>
          <a:off x="8894619" y="207819"/>
          <a:ext cx="3200400" cy="2011680"/>
        </p:xfrm>
        <a:graphic>
          <a:graphicData uri="http://schemas.openxmlformats.org/drawingml/2006/table">
            <a:tbl>
              <a:tblPr/>
              <a:tblGrid>
                <a:gridCol w="3200400">
                  <a:extLst>
                    <a:ext uri="{9D8B030D-6E8A-4147-A177-3AD203B41FA5}">
                      <a16:colId xmlns:a16="http://schemas.microsoft.com/office/drawing/2014/main" val="81172739"/>
                    </a:ext>
                  </a:extLst>
                </a:gridCol>
              </a:tblGrid>
              <a:tr h="1288472">
                <a:tc>
                  <a:txBody>
                    <a:bodyPr/>
                    <a:lstStyle/>
                    <a:p>
                      <a:r>
                        <a:rPr lang="en-US" sz="5400" dirty="0" smtClean="0"/>
                        <a:t>       T</a:t>
                      </a:r>
                    </a:p>
                    <a:p>
                      <a:r>
                        <a:rPr lang="en-US" sz="1800" dirty="0" smtClean="0"/>
                        <a:t>                Threats</a:t>
                      </a:r>
                    </a:p>
                    <a:p>
                      <a:endParaRPr lang="ru-RU" sz="54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563484473"/>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400583334"/>
              </p:ext>
            </p:extLst>
          </p:nvPr>
        </p:nvGraphicFramePr>
        <p:xfrm>
          <a:off x="110835" y="1454726"/>
          <a:ext cx="2424546" cy="7813965"/>
        </p:xfrm>
        <a:graphic>
          <a:graphicData uri="http://schemas.openxmlformats.org/drawingml/2006/table">
            <a:tbl>
              <a:tblPr/>
              <a:tblGrid>
                <a:gridCol w="2424546">
                  <a:extLst>
                    <a:ext uri="{9D8B030D-6E8A-4147-A177-3AD203B41FA5}">
                      <a16:colId xmlns:a16="http://schemas.microsoft.com/office/drawing/2014/main" val="1489867149"/>
                    </a:ext>
                  </a:extLst>
                </a:gridCol>
              </a:tblGrid>
              <a:tr h="7813965">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smtClean="0">
                          <a:solidFill>
                            <a:schemeClr val="tx1"/>
                          </a:solidFill>
                          <a:effectLst/>
                          <a:latin typeface="+mn-lt"/>
                          <a:ea typeface="+mn-ea"/>
                          <a:cs typeface="+mn-cs"/>
                        </a:rPr>
                        <a:t>Strong brand image and good marketing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smtClean="0">
                          <a:solidFill>
                            <a:schemeClr val="tx1"/>
                          </a:solidFill>
                          <a:effectLst/>
                          <a:latin typeface="+mn-lt"/>
                          <a:ea typeface="+mn-ea"/>
                          <a:cs typeface="+mn-cs"/>
                        </a:rPr>
                        <a:t>It has a high level of customer satisfaction.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smtClean="0">
                          <a:solidFill>
                            <a:schemeClr val="tx1"/>
                          </a:solidFill>
                          <a:effectLst/>
                          <a:latin typeface="+mn-lt"/>
                          <a:ea typeface="+mn-ea"/>
                          <a:cs typeface="+mn-cs"/>
                        </a:rPr>
                        <a:t>LEGOLAND</a:t>
                      </a:r>
                      <a:r>
                        <a:rPr lang="en-US" sz="1800" kern="1200" baseline="0" dirty="0" smtClean="0">
                          <a:solidFill>
                            <a:schemeClr val="tx1"/>
                          </a:solidFill>
                          <a:effectLst/>
                          <a:latin typeface="+mn-lt"/>
                          <a:ea typeface="+mn-ea"/>
                          <a:cs typeface="+mn-cs"/>
                        </a:rPr>
                        <a:t> attracts about 2 millions of visitors</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baseline="0" dirty="0" smtClean="0">
                          <a:solidFill>
                            <a:schemeClr val="tx1"/>
                          </a:solidFill>
                          <a:effectLst/>
                          <a:latin typeface="+mn-lt"/>
                          <a:ea typeface="+mn-ea"/>
                          <a:cs typeface="+mn-cs"/>
                        </a:rPr>
                        <a:t> </a:t>
                      </a:r>
                      <a:r>
                        <a:rPr lang="en-US" sz="1800" kern="1200" dirty="0" smtClean="0">
                          <a:solidFill>
                            <a:schemeClr val="tx1"/>
                          </a:solidFill>
                          <a:effectLst/>
                          <a:latin typeface="+mn-lt"/>
                          <a:ea typeface="+mn-ea"/>
                          <a:cs typeface="+mn-cs"/>
                        </a:rPr>
                        <a:t>Annual passes and beneficial deals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smtClean="0">
                          <a:solidFill>
                            <a:schemeClr val="tx1"/>
                          </a:solidFill>
                          <a:effectLst/>
                          <a:latin typeface="+mn-lt"/>
                          <a:ea typeface="+mn-ea"/>
                          <a:cs typeface="+mn-cs"/>
                        </a:rPr>
                        <a:t>High rate of returns and capital expenditure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ru-RU" dirty="0" smtClean="0">
                        <a:effectLst/>
                      </a:endParaRPr>
                    </a:p>
                    <a:p>
                      <a:endParaRPr lang="ru-RU"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135658595"/>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1730783173"/>
              </p:ext>
            </p:extLst>
          </p:nvPr>
        </p:nvGraphicFramePr>
        <p:xfrm>
          <a:off x="2535382" y="1496291"/>
          <a:ext cx="3061853" cy="5264726"/>
        </p:xfrm>
        <a:graphic>
          <a:graphicData uri="http://schemas.openxmlformats.org/drawingml/2006/table">
            <a:tbl>
              <a:tblPr/>
              <a:tblGrid>
                <a:gridCol w="3061853">
                  <a:extLst>
                    <a:ext uri="{9D8B030D-6E8A-4147-A177-3AD203B41FA5}">
                      <a16:colId xmlns:a16="http://schemas.microsoft.com/office/drawing/2014/main" val="1592010190"/>
                    </a:ext>
                  </a:extLst>
                </a:gridCol>
              </a:tblGrid>
              <a:tr h="5264726">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smtClean="0">
                          <a:solidFill>
                            <a:schemeClr val="tx1"/>
                          </a:solidFill>
                          <a:effectLst/>
                          <a:latin typeface="+mn-lt"/>
                          <a:ea typeface="+mn-ea"/>
                          <a:cs typeface="+mn-cs"/>
                        </a:rPr>
                        <a:t>Seasonal job</a:t>
                      </a:r>
                      <a:r>
                        <a:rPr lang="en-US" sz="1800" kern="1200" baseline="0" dirty="0" smtClean="0">
                          <a:solidFill>
                            <a:schemeClr val="tx1"/>
                          </a:solidFill>
                          <a:effectLst/>
                          <a:latin typeface="+mn-lt"/>
                          <a:ea typeface="+mn-ea"/>
                          <a:cs typeface="+mn-cs"/>
                        </a:rPr>
                        <a:t> creation</a:t>
                      </a:r>
                      <a:endParaRPr lang="ru-RU" dirty="0" smtClean="0">
                        <a:effectLst/>
                      </a:endParaRP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sz="1800" kern="1200" dirty="0" smtClean="0">
                          <a:solidFill>
                            <a:schemeClr val="tx1"/>
                          </a:solidFill>
                          <a:effectLst/>
                          <a:latin typeface="+mn-lt"/>
                          <a:ea typeface="+mn-ea"/>
                          <a:cs typeface="+mn-cs"/>
                        </a:rPr>
                        <a:t>Not enough usage of advanced technology</a:t>
                      </a:r>
                    </a:p>
                    <a:p>
                      <a:pPr marL="285750" indent="-285750">
                        <a:buFont typeface="Arial" panose="020B0604020202020204" pitchFamily="34" charset="0"/>
                        <a:buChar char="•"/>
                      </a:pPr>
                      <a:endParaRPr lang="en-US" sz="1800" kern="1200" dirty="0" smtClean="0">
                        <a:solidFill>
                          <a:schemeClr val="tx1"/>
                        </a:solidFill>
                        <a:effectLst/>
                        <a:latin typeface="+mn-lt"/>
                        <a:ea typeface="+mn-ea"/>
                        <a:cs typeface="+mn-cs"/>
                      </a:endParaRPr>
                    </a:p>
                    <a:p>
                      <a:pPr marL="285750" indent="-285750">
                        <a:buFont typeface="Arial" panose="020B0604020202020204" pitchFamily="34" charset="0"/>
                        <a:buChar char="•"/>
                      </a:pPr>
                      <a:endParaRPr lang="en-US" sz="1800" kern="1200" dirty="0" smtClean="0">
                        <a:solidFill>
                          <a:schemeClr val="tx1"/>
                        </a:solidFill>
                        <a:effectLst/>
                        <a:latin typeface="+mn-lt"/>
                        <a:ea typeface="+mn-ea"/>
                        <a:cs typeface="+mn-cs"/>
                      </a:endParaRPr>
                    </a:p>
                    <a:p>
                      <a:pPr marL="285750" indent="-285750">
                        <a:buFont typeface="Arial" panose="020B0604020202020204" pitchFamily="34" charset="0"/>
                        <a:buChar char="•"/>
                      </a:pPr>
                      <a:r>
                        <a:rPr lang="en-US" sz="1800" kern="1200" dirty="0" smtClean="0">
                          <a:solidFill>
                            <a:schemeClr val="tx1"/>
                          </a:solidFill>
                          <a:effectLst/>
                          <a:latin typeface="+mn-lt"/>
                          <a:ea typeface="+mn-ea"/>
                          <a:cs typeface="+mn-cs"/>
                        </a:rPr>
                        <a:t>Low investment in the research and development department</a:t>
                      </a:r>
                      <a:endParaRPr lang="en-US" dirty="0" smtClean="0"/>
                    </a:p>
                    <a:p>
                      <a:endParaRPr lang="en-US" dirty="0" smtClean="0"/>
                    </a:p>
                    <a:p>
                      <a:endParaRPr lang="en-US" dirty="0" smtClean="0"/>
                    </a:p>
                    <a:p>
                      <a:endParaRPr lang="ru-RU"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627944252"/>
                  </a:ext>
                </a:extLst>
              </a:tr>
            </a:tbl>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2392563670"/>
              </p:ext>
            </p:extLst>
          </p:nvPr>
        </p:nvGraphicFramePr>
        <p:xfrm>
          <a:off x="5597235" y="1454726"/>
          <a:ext cx="3297383" cy="5306291"/>
        </p:xfrm>
        <a:graphic>
          <a:graphicData uri="http://schemas.openxmlformats.org/drawingml/2006/table">
            <a:tbl>
              <a:tblPr/>
              <a:tblGrid>
                <a:gridCol w="3297383">
                  <a:extLst>
                    <a:ext uri="{9D8B030D-6E8A-4147-A177-3AD203B41FA5}">
                      <a16:colId xmlns:a16="http://schemas.microsoft.com/office/drawing/2014/main" val="4235223268"/>
                    </a:ext>
                  </a:extLst>
                </a:gridCol>
              </a:tblGrid>
              <a:tr h="5306291">
                <a:tc>
                  <a:txBody>
                    <a:bodyPr/>
                    <a:lstStyle/>
                    <a:p>
                      <a:pPr marL="285750" indent="-285750">
                        <a:buFont typeface="Arial" panose="020B0604020202020204" pitchFamily="34" charset="0"/>
                        <a:buChar char="•"/>
                      </a:pPr>
                      <a:r>
                        <a:rPr lang="en-US" sz="1800" kern="1200" dirty="0" smtClean="0">
                          <a:solidFill>
                            <a:schemeClr val="tx1"/>
                          </a:solidFill>
                          <a:effectLst/>
                          <a:latin typeface="+mn-lt"/>
                          <a:ea typeface="+mn-ea"/>
                          <a:cs typeface="+mn-cs"/>
                        </a:rPr>
                        <a:t>Market development is an opportunity to dilute the competitor’s advantage.</a:t>
                      </a:r>
                    </a:p>
                    <a:p>
                      <a:pPr marL="285750" indent="-285750">
                        <a:buFont typeface="Arial" panose="020B0604020202020204" pitchFamily="34" charset="0"/>
                        <a:buChar char="•"/>
                      </a:pPr>
                      <a:endParaRPr lang="en-US" sz="1800" kern="1200" dirty="0" smtClean="0">
                        <a:solidFill>
                          <a:schemeClr val="tx1"/>
                        </a:solidFill>
                        <a:effectLst/>
                        <a:latin typeface="+mn-lt"/>
                        <a:ea typeface="+mn-ea"/>
                        <a:cs typeface="+mn-cs"/>
                      </a:endParaRPr>
                    </a:p>
                    <a:p>
                      <a:pPr marL="285750" indent="-285750">
                        <a:buFont typeface="Arial" panose="020B0604020202020204" pitchFamily="34" charset="0"/>
                        <a:buChar char="•"/>
                      </a:pPr>
                      <a:r>
                        <a:rPr lang="en-US" sz="1800" kern="1200" dirty="0" smtClean="0">
                          <a:solidFill>
                            <a:schemeClr val="tx1"/>
                          </a:solidFill>
                          <a:effectLst/>
                          <a:latin typeface="+mn-lt"/>
                          <a:ea typeface="+mn-ea"/>
                          <a:cs typeface="+mn-cs"/>
                        </a:rPr>
                        <a:t> The</a:t>
                      </a:r>
                      <a:r>
                        <a:rPr lang="en-US" sz="1800" kern="1200" baseline="0" dirty="0" smtClean="0">
                          <a:solidFill>
                            <a:schemeClr val="tx1"/>
                          </a:solidFill>
                          <a:effectLst/>
                          <a:latin typeface="+mn-lt"/>
                          <a:ea typeface="+mn-ea"/>
                          <a:cs typeface="+mn-cs"/>
                        </a:rPr>
                        <a:t> creation of educational areas in the park.</a:t>
                      </a:r>
                    </a:p>
                    <a:p>
                      <a:pPr marL="285750" indent="-285750">
                        <a:buFont typeface="Arial" panose="020B0604020202020204" pitchFamily="34" charset="0"/>
                        <a:buChar char="•"/>
                      </a:pPr>
                      <a:endParaRPr lang="en-US" sz="1800" kern="1200" dirty="0" smtClean="0">
                        <a:solidFill>
                          <a:schemeClr val="tx1"/>
                        </a:solidFill>
                        <a:effectLst/>
                        <a:latin typeface="+mn-lt"/>
                        <a:ea typeface="+mn-ea"/>
                        <a:cs typeface="+mn-cs"/>
                      </a:endParaRPr>
                    </a:p>
                    <a:p>
                      <a:endParaRPr lang="en-US" sz="1800" kern="1200" dirty="0" smtClean="0">
                        <a:solidFill>
                          <a:schemeClr val="tx1"/>
                        </a:solidFill>
                        <a:effectLst/>
                        <a:latin typeface="+mn-lt"/>
                        <a:ea typeface="+mn-ea"/>
                        <a:cs typeface="+mn-cs"/>
                      </a:endParaRPr>
                    </a:p>
                    <a:p>
                      <a:endParaRPr lang="ru-RU"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3078644100"/>
                  </a:ext>
                </a:extLst>
              </a:tr>
            </a:tbl>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134235690"/>
              </p:ext>
            </p:extLst>
          </p:nvPr>
        </p:nvGraphicFramePr>
        <p:xfrm>
          <a:off x="8894618" y="1496292"/>
          <a:ext cx="3228109" cy="5264726"/>
        </p:xfrm>
        <a:graphic>
          <a:graphicData uri="http://schemas.openxmlformats.org/drawingml/2006/table">
            <a:tbl>
              <a:tblPr/>
              <a:tblGrid>
                <a:gridCol w="3228109">
                  <a:extLst>
                    <a:ext uri="{9D8B030D-6E8A-4147-A177-3AD203B41FA5}">
                      <a16:colId xmlns:a16="http://schemas.microsoft.com/office/drawing/2014/main" val="1025613446"/>
                    </a:ext>
                  </a:extLst>
                </a:gridCol>
              </a:tblGrid>
              <a:tr h="5264726">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 </a:t>
                      </a:r>
                      <a:r>
                        <a:rPr lang="en-US" sz="1800" kern="1200" dirty="0" smtClean="0">
                          <a:solidFill>
                            <a:schemeClr val="tx1"/>
                          </a:solidFill>
                          <a:effectLst/>
                          <a:latin typeface="+mn-lt"/>
                          <a:ea typeface="+mn-ea"/>
                          <a:cs typeface="+mn-cs"/>
                        </a:rPr>
                        <a:t>Entrance of the competitors and lost small market share.</a:t>
                      </a:r>
                    </a:p>
                    <a:p>
                      <a:pPr marL="0" indent="0">
                        <a:buFont typeface="Arial" panose="020B0604020202020204" pitchFamily="34" charset="0"/>
                        <a:buNone/>
                      </a:pPr>
                      <a:r>
                        <a:rPr lang="en-US" dirty="0" smtClean="0"/>
                        <a:t>      ( Disneyland Paris) </a:t>
                      </a:r>
                      <a:endParaRPr lang="ru-RU"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extLst>
                  <a:ext uri="{0D108BD9-81ED-4DB2-BD59-A6C34878D82A}">
                    <a16:rowId xmlns:a16="http://schemas.microsoft.com/office/drawing/2014/main" val="4011074703"/>
                  </a:ext>
                </a:extLst>
              </a:tr>
            </a:tbl>
          </a:graphicData>
        </a:graphic>
      </p:graphicFrame>
    </p:spTree>
    <p:extLst>
      <p:ext uri="{BB962C8B-B14F-4D97-AF65-F5344CB8AC3E}">
        <p14:creationId xmlns:p14="http://schemas.microsoft.com/office/powerpoint/2010/main" val="1544976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i="1" dirty="0" smtClean="0">
                <a:solidFill>
                  <a:schemeClr val="tx1"/>
                </a:solidFill>
                <a:latin typeface="+mn-lt"/>
              </a:rPr>
              <a:t>Key performance indicators</a:t>
            </a:r>
            <a:endParaRPr lang="ru-RU" i="1" dirty="0">
              <a:solidFill>
                <a:schemeClr val="tx1"/>
              </a:solidFill>
              <a:latin typeface="+mn-lt"/>
            </a:endParaRPr>
          </a:p>
        </p:txBody>
      </p:sp>
      <p:sp>
        <p:nvSpPr>
          <p:cNvPr id="3" name="Текст 2"/>
          <p:cNvSpPr>
            <a:spLocks noGrp="1"/>
          </p:cNvSpPr>
          <p:nvPr>
            <p:ph type="body" idx="1"/>
          </p:nvPr>
        </p:nvSpPr>
        <p:spPr>
          <a:xfrm>
            <a:off x="839788" y="1681163"/>
            <a:ext cx="10202285" cy="823912"/>
          </a:xfrm>
        </p:spPr>
        <p:txBody>
          <a:bodyPr>
            <a:normAutofit/>
          </a:bodyPr>
          <a:lstStyle/>
          <a:p>
            <a:r>
              <a:rPr lang="en-US" b="0" dirty="0" smtClean="0"/>
              <a:t>(</a:t>
            </a:r>
            <a:r>
              <a:rPr lang="en-US" b="0" dirty="0" err="1"/>
              <a:t>Parmenter</a:t>
            </a:r>
            <a:r>
              <a:rPr lang="en-US" b="0" dirty="0"/>
              <a:t>, 2015)</a:t>
            </a:r>
            <a:endParaRPr lang="ru-RU" b="0" dirty="0"/>
          </a:p>
          <a:p>
            <a:endParaRPr lang="ru-RU" dirty="0"/>
          </a:p>
        </p:txBody>
      </p:sp>
      <p:sp>
        <p:nvSpPr>
          <p:cNvPr id="4" name="Объект 3"/>
          <p:cNvSpPr>
            <a:spLocks noGrp="1"/>
          </p:cNvSpPr>
          <p:nvPr>
            <p:ph sz="half" idx="2"/>
          </p:nvPr>
        </p:nvSpPr>
        <p:spPr/>
        <p:txBody>
          <a:bodyPr/>
          <a:lstStyle/>
          <a:p>
            <a:r>
              <a:rPr lang="en-US" dirty="0"/>
              <a:t>KPI focused on the aspects of </a:t>
            </a:r>
            <a:r>
              <a:rPr lang="en-US" dirty="0" err="1" smtClean="0"/>
              <a:t>organisation</a:t>
            </a:r>
            <a:r>
              <a:rPr lang="en-US" dirty="0" smtClean="0"/>
              <a:t> </a:t>
            </a:r>
            <a:r>
              <a:rPr lang="en-US" dirty="0"/>
              <a:t>performance that are most critical for the current and future success of the </a:t>
            </a:r>
            <a:r>
              <a:rPr lang="en-US" dirty="0" smtClean="0"/>
              <a:t>organization.</a:t>
            </a:r>
            <a:r>
              <a:rPr lang="en-US" dirty="0"/>
              <a:t> (</a:t>
            </a:r>
            <a:r>
              <a:rPr lang="en-US" dirty="0" err="1"/>
              <a:t>Parmenter</a:t>
            </a:r>
            <a:r>
              <a:rPr lang="en-US" dirty="0"/>
              <a:t>, 2015)</a:t>
            </a:r>
            <a:endParaRPr lang="ru-RU" dirty="0"/>
          </a:p>
        </p:txBody>
      </p:sp>
      <p:sp>
        <p:nvSpPr>
          <p:cNvPr id="5" name="Текст 4"/>
          <p:cNvSpPr>
            <a:spLocks noGrp="1"/>
          </p:cNvSpPr>
          <p:nvPr>
            <p:ph type="body" sz="quarter" idx="3"/>
          </p:nvPr>
        </p:nvSpPr>
        <p:spPr/>
        <p:txBody>
          <a:bodyPr/>
          <a:lstStyle/>
          <a:p>
            <a:r>
              <a:rPr lang="en-US" dirty="0"/>
              <a:t> </a:t>
            </a:r>
            <a:r>
              <a:rPr lang="en-US" dirty="0" smtClean="0"/>
              <a:t> </a:t>
            </a:r>
            <a:endParaRPr lang="ru-RU" dirty="0"/>
          </a:p>
        </p:txBody>
      </p:sp>
      <p:sp>
        <p:nvSpPr>
          <p:cNvPr id="6" name="Объект 5"/>
          <p:cNvSpPr>
            <a:spLocks noGrp="1"/>
          </p:cNvSpPr>
          <p:nvPr>
            <p:ph sz="quarter" idx="4"/>
          </p:nvPr>
        </p:nvSpPr>
        <p:spPr>
          <a:xfrm>
            <a:off x="5383369" y="3378016"/>
            <a:ext cx="6000666" cy="2677731"/>
          </a:xfrm>
        </p:spPr>
        <p:txBody>
          <a:bodyPr/>
          <a:lstStyle/>
          <a:p>
            <a:r>
              <a:rPr lang="en-US" dirty="0" smtClean="0"/>
              <a:t>Ratios analyses- is a quantitative  method for picking up knowledge about company profitability by looking data contained in financial statement, </a:t>
            </a:r>
            <a:r>
              <a:rPr lang="en-US" dirty="0" err="1" smtClean="0"/>
              <a:t>organisation’s</a:t>
            </a:r>
            <a:r>
              <a:rPr lang="en-US" dirty="0" smtClean="0"/>
              <a:t> liquidity and operational effectiveness.</a:t>
            </a:r>
          </a:p>
        </p:txBody>
      </p:sp>
    </p:spTree>
    <p:extLst>
      <p:ext uri="{BB962C8B-B14F-4D97-AF65-F5344CB8AC3E}">
        <p14:creationId xmlns:p14="http://schemas.microsoft.com/office/powerpoint/2010/main" val="3026164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4800" dirty="0" smtClean="0">
                <a:solidFill>
                  <a:schemeClr val="bg1">
                    <a:lumMod val="25000"/>
                  </a:schemeClr>
                </a:solidFill>
                <a:latin typeface="+mn-lt"/>
              </a:rPr>
              <a:t>Ratios</a:t>
            </a:r>
            <a:endParaRPr lang="ru-RU" sz="4800" dirty="0">
              <a:solidFill>
                <a:schemeClr val="bg1">
                  <a:lumMod val="25000"/>
                </a:schemeClr>
              </a:solidFill>
              <a:latin typeface="+mn-lt"/>
            </a:endParaRPr>
          </a:p>
        </p:txBody>
      </p:sp>
      <p:sp>
        <p:nvSpPr>
          <p:cNvPr id="3" name="Объект 2"/>
          <p:cNvSpPr>
            <a:spLocks noGrp="1"/>
          </p:cNvSpPr>
          <p:nvPr>
            <p:ph sz="half" idx="1"/>
          </p:nvPr>
        </p:nvSpPr>
        <p:spPr>
          <a:xfrm>
            <a:off x="5120878" y="803187"/>
            <a:ext cx="6269591" cy="3060475"/>
          </a:xfrm>
        </p:spPr>
        <p:txBody>
          <a:bodyPr>
            <a:normAutofit fontScale="62500" lnSpcReduction="20000"/>
          </a:bodyPr>
          <a:lstStyle/>
          <a:p>
            <a:r>
              <a:rPr lang="en-US" sz="2900" dirty="0" smtClean="0"/>
              <a:t> </a:t>
            </a:r>
            <a:r>
              <a:rPr lang="en-US" sz="2900" b="1" dirty="0"/>
              <a:t>Profitability ratios </a:t>
            </a:r>
            <a:r>
              <a:rPr lang="en-US" sz="2900" b="1" dirty="0" err="1" smtClean="0"/>
              <a:t>demonstare</a:t>
            </a:r>
            <a:r>
              <a:rPr lang="en-US" sz="2900" b="1" dirty="0" smtClean="0"/>
              <a:t> </a:t>
            </a:r>
            <a:r>
              <a:rPr lang="en-US" sz="2900" b="1" dirty="0"/>
              <a:t>the profit earning capacity of a </a:t>
            </a:r>
            <a:r>
              <a:rPr lang="en-US" sz="2900" b="1" dirty="0" smtClean="0"/>
              <a:t>business.</a:t>
            </a:r>
            <a:r>
              <a:rPr lang="en-US" sz="2900" dirty="0"/>
              <a:t> </a:t>
            </a:r>
            <a:r>
              <a:rPr lang="en-US" sz="2900" dirty="0" smtClean="0"/>
              <a:t>(Rao</a:t>
            </a:r>
            <a:r>
              <a:rPr lang="en-US" sz="2900" dirty="0"/>
              <a:t>, </a:t>
            </a:r>
            <a:r>
              <a:rPr lang="en-US" sz="2900" dirty="0" smtClean="0"/>
              <a:t>2006)</a:t>
            </a:r>
          </a:p>
          <a:p>
            <a:r>
              <a:rPr lang="en-US" sz="2900" dirty="0" smtClean="0"/>
              <a:t>Profit margin  -   Net profit margin   - ROCE </a:t>
            </a:r>
          </a:p>
          <a:p>
            <a:r>
              <a:rPr lang="en-US" sz="2900" dirty="0" smtClean="0"/>
              <a:t> Fixed asset ratio  -    Asset turnover ratios</a:t>
            </a:r>
            <a:endParaRPr lang="ru-RU" sz="2900" dirty="0"/>
          </a:p>
          <a:p>
            <a:endParaRPr lang="en-US" sz="2900" dirty="0"/>
          </a:p>
          <a:p>
            <a:pPr marL="0" indent="0">
              <a:buNone/>
            </a:pPr>
            <a:r>
              <a:rPr lang="en-US" sz="2900" dirty="0" smtClean="0"/>
              <a:t> </a:t>
            </a:r>
            <a:r>
              <a:rPr lang="en-US" sz="2900" b="1" dirty="0"/>
              <a:t>Liquidity ratios</a:t>
            </a:r>
            <a:r>
              <a:rPr lang="en-US" sz="2900" dirty="0"/>
              <a:t> involve the organization's ability to generate cash quickly in order to pay its </a:t>
            </a:r>
            <a:r>
              <a:rPr lang="en-US" sz="2900" dirty="0" smtClean="0"/>
              <a:t>debts. </a:t>
            </a:r>
          </a:p>
          <a:p>
            <a:r>
              <a:rPr lang="en-US" sz="2900" dirty="0" smtClean="0"/>
              <a:t>Current ratio Quick ratio  Creditor days Debtor days</a:t>
            </a:r>
          </a:p>
          <a:p>
            <a:endParaRPr lang="en-US" sz="2900" dirty="0" smtClean="0"/>
          </a:p>
          <a:p>
            <a:endParaRPr lang="en-US" sz="2200" dirty="0" smtClean="0"/>
          </a:p>
        </p:txBody>
      </p:sp>
      <p:sp>
        <p:nvSpPr>
          <p:cNvPr id="5" name="Объект 4"/>
          <p:cNvSpPr>
            <a:spLocks noGrp="1"/>
          </p:cNvSpPr>
          <p:nvPr>
            <p:ph sz="half" idx="2"/>
          </p:nvPr>
        </p:nvSpPr>
        <p:spPr>
          <a:xfrm>
            <a:off x="5260114" y="4340180"/>
            <a:ext cx="6272022" cy="1828801"/>
          </a:xfrm>
        </p:spPr>
        <p:txBody>
          <a:bodyPr>
            <a:noAutofit/>
          </a:bodyPr>
          <a:lstStyle/>
          <a:p>
            <a:r>
              <a:rPr lang="en-US" sz="2400" dirty="0"/>
              <a:t> </a:t>
            </a:r>
            <a:r>
              <a:rPr lang="en-US" sz="2400" b="1" dirty="0" smtClean="0"/>
              <a:t>Gearing  </a:t>
            </a:r>
            <a:r>
              <a:rPr lang="en-US" sz="2400" b="1" dirty="0"/>
              <a:t>indicates</a:t>
            </a:r>
            <a:r>
              <a:rPr lang="en-US" sz="2400" dirty="0"/>
              <a:t> the amount of debt in a business relative to its assets (Worthington, 2006</a:t>
            </a:r>
            <a:r>
              <a:rPr lang="en-US" sz="2400" dirty="0" smtClean="0"/>
              <a:t>)</a:t>
            </a:r>
          </a:p>
          <a:p>
            <a:r>
              <a:rPr lang="en-US" sz="2400" dirty="0" smtClean="0"/>
              <a:t>Debtor ratio</a:t>
            </a:r>
            <a:endParaRPr lang="ru-RU" sz="2400" dirty="0"/>
          </a:p>
        </p:txBody>
      </p:sp>
    </p:spTree>
    <p:extLst>
      <p:ext uri="{BB962C8B-B14F-4D97-AF65-F5344CB8AC3E}">
        <p14:creationId xmlns:p14="http://schemas.microsoft.com/office/powerpoint/2010/main" val="3702863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i="1" dirty="0" smtClean="0">
                <a:solidFill>
                  <a:schemeClr val="tx1"/>
                </a:solidFill>
                <a:latin typeface="Angsana New" panose="02020603050405020304" pitchFamily="18" charset="-34"/>
                <a:cs typeface="Angsana New" panose="02020603050405020304" pitchFamily="18" charset="-34"/>
              </a:rPr>
              <a:t>SMART Objective</a:t>
            </a:r>
            <a:endParaRPr lang="ru-RU" i="1" dirty="0">
              <a:solidFill>
                <a:schemeClr val="tx1"/>
              </a:solidFill>
              <a:cs typeface="Angsana New" panose="02020603050405020304" pitchFamily="18" charset="-34"/>
            </a:endParaRPr>
          </a:p>
        </p:txBody>
      </p:sp>
      <p:sp>
        <p:nvSpPr>
          <p:cNvPr id="3" name="Объект 2"/>
          <p:cNvSpPr>
            <a:spLocks noGrp="1"/>
          </p:cNvSpPr>
          <p:nvPr>
            <p:ph idx="1"/>
          </p:nvPr>
        </p:nvSpPr>
        <p:spPr>
          <a:xfrm>
            <a:off x="4951021" y="880459"/>
            <a:ext cx="6281873" cy="5625323"/>
          </a:xfrm>
        </p:spPr>
        <p:txBody>
          <a:bodyPr>
            <a:normAutofit fontScale="62500" lnSpcReduction="20000"/>
          </a:bodyPr>
          <a:lstStyle/>
          <a:p>
            <a:r>
              <a:rPr lang="en-US" b="1" dirty="0"/>
              <a:t>Specific:</a:t>
            </a:r>
            <a:endParaRPr lang="ru-RU" dirty="0"/>
          </a:p>
          <a:p>
            <a:r>
              <a:rPr lang="en-US" dirty="0"/>
              <a:t>Customer Service</a:t>
            </a:r>
            <a:endParaRPr lang="ru-RU" dirty="0"/>
          </a:p>
          <a:p>
            <a:r>
              <a:rPr lang="en-US" dirty="0"/>
              <a:t>It is the primary objective to retain or improve the company’s growth. The specific objectives like meeting the demands of the customers such as travelers’ necessities should be met along with accommodation facilities  </a:t>
            </a:r>
            <a:endParaRPr lang="ru-RU" dirty="0"/>
          </a:p>
          <a:p>
            <a:pPr marL="0" indent="0">
              <a:buNone/>
            </a:pPr>
            <a:r>
              <a:rPr lang="en-US" dirty="0"/>
              <a:t> </a:t>
            </a:r>
            <a:r>
              <a:rPr lang="en-US" dirty="0" smtClean="0"/>
              <a:t>     </a:t>
            </a:r>
            <a:r>
              <a:rPr lang="en-US" b="1" dirty="0" smtClean="0"/>
              <a:t>Measurable</a:t>
            </a:r>
            <a:endParaRPr lang="ru-RU" dirty="0" smtClean="0"/>
          </a:p>
          <a:p>
            <a:r>
              <a:rPr lang="en-US" dirty="0" smtClean="0"/>
              <a:t>The objectives will be measured by looking at the financial statements of the company and by checking the customer feedback along with the performance reviews of the company. The company should assess the expectations of its own to know the gaps and problems/</a:t>
            </a:r>
            <a:endParaRPr lang="ru-RU" dirty="0" smtClean="0"/>
          </a:p>
          <a:p>
            <a:r>
              <a:rPr lang="en-US" b="1" dirty="0" smtClean="0"/>
              <a:t>Attainable</a:t>
            </a:r>
            <a:endParaRPr lang="ru-RU" dirty="0"/>
          </a:p>
          <a:p>
            <a:r>
              <a:rPr lang="en-US" dirty="0"/>
              <a:t>These objectives can be made attainable by having referrals programs to increase the revenues of the company. In addition, the strong media presence will also play an important part in this activity. It is a good idea that attract customers through social media platforms which is easier and cheaper. This will also help in reducing the cost for the company.</a:t>
            </a:r>
            <a:endParaRPr lang="ru-RU" dirty="0"/>
          </a:p>
          <a:p>
            <a:r>
              <a:rPr lang="en-US" b="1" dirty="0"/>
              <a:t>Relevant</a:t>
            </a:r>
            <a:endParaRPr lang="ru-RU" dirty="0"/>
          </a:p>
          <a:p>
            <a:r>
              <a:rPr lang="en-US" dirty="0"/>
              <a:t>The relevance can be get by the company if it encourages and motivates it workers and employees to achieve goals. In this matter, the sales team will be a great team to use by providing them great incentives. Sales team should be on the front line to increase the revenues that will help the company to cut its liabilities, loans and obligations. </a:t>
            </a:r>
            <a:endParaRPr lang="ru-RU" dirty="0"/>
          </a:p>
          <a:p>
            <a:r>
              <a:rPr lang="en-US" b="1" dirty="0"/>
              <a:t>Timely</a:t>
            </a:r>
            <a:endParaRPr lang="ru-RU" dirty="0"/>
          </a:p>
          <a:p>
            <a:endParaRPr lang="en-US" dirty="0" smtClean="0"/>
          </a:p>
          <a:p>
            <a:pPr marL="0" indent="0">
              <a:buNone/>
            </a:pPr>
            <a:endParaRPr lang="ru-RU" dirty="0"/>
          </a:p>
        </p:txBody>
      </p:sp>
    </p:spTree>
    <p:extLst>
      <p:ext uri="{BB962C8B-B14F-4D97-AF65-F5344CB8AC3E}">
        <p14:creationId xmlns:p14="http://schemas.microsoft.com/office/powerpoint/2010/main" val="3718833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i="1" dirty="0">
                <a:solidFill>
                  <a:schemeClr val="tx1"/>
                </a:solidFill>
                <a:latin typeface="Angsana New" panose="02020603050405020304" pitchFamily="18" charset="-34"/>
                <a:cs typeface="Angsana New" panose="02020603050405020304" pitchFamily="18" charset="-34"/>
              </a:rPr>
              <a:t>Human resource management</a:t>
            </a:r>
            <a:endParaRPr lang="ru-RU" i="1" dirty="0">
              <a:solidFill>
                <a:schemeClr val="tx1"/>
              </a:solidFill>
              <a:cs typeface="Angsana New" panose="02020603050405020304" pitchFamily="18" charset="-34"/>
            </a:endParaRPr>
          </a:p>
        </p:txBody>
      </p:sp>
      <p:sp>
        <p:nvSpPr>
          <p:cNvPr id="3" name="Объект 2"/>
          <p:cNvSpPr>
            <a:spLocks noGrp="1"/>
          </p:cNvSpPr>
          <p:nvPr>
            <p:ph idx="1"/>
          </p:nvPr>
        </p:nvSpPr>
        <p:spPr>
          <a:xfrm>
            <a:off x="5118447" y="772732"/>
            <a:ext cx="6281873" cy="5279075"/>
          </a:xfrm>
        </p:spPr>
        <p:txBody>
          <a:bodyPr>
            <a:normAutofit fontScale="77500" lnSpcReduction="20000"/>
          </a:bodyPr>
          <a:lstStyle/>
          <a:p>
            <a:pPr>
              <a:lnSpc>
                <a:spcPct val="150000"/>
              </a:lnSpc>
            </a:pPr>
            <a:r>
              <a:rPr lang="en-US" b="1" dirty="0"/>
              <a:t>Human resource management</a:t>
            </a:r>
            <a:r>
              <a:rPr lang="en-US" dirty="0"/>
              <a:t> can be defined as a vital, coordinates and coherent approach to the business, improvement, and well-being of the individuals working in </a:t>
            </a:r>
            <a:r>
              <a:rPr lang="en-US" dirty="0" err="1"/>
              <a:t>organisations</a:t>
            </a:r>
            <a:r>
              <a:rPr lang="en-US" dirty="0"/>
              <a:t>. (Armstrong,  2012)</a:t>
            </a:r>
          </a:p>
          <a:p>
            <a:endParaRPr lang="en-US" dirty="0"/>
          </a:p>
          <a:p>
            <a:r>
              <a:rPr lang="en-US" b="1" dirty="0"/>
              <a:t>Equality</a:t>
            </a:r>
            <a:r>
              <a:rPr lang="en-US" dirty="0"/>
              <a:t>- the right of different groups of people to have a similar social position and receive the same treatment. (Dictionary.cambridge.org.)</a:t>
            </a:r>
          </a:p>
          <a:p>
            <a:r>
              <a:rPr lang="en-US" dirty="0"/>
              <a:t>The Equality Act 2010 precludes all businesses, specialist organizations and suppliers of instruction, from oppressing, hassling or exploiting people with secured attributes. (Equalityhumanrights.com, 2019).</a:t>
            </a:r>
          </a:p>
          <a:p>
            <a:r>
              <a:rPr lang="en-US" b="1" dirty="0"/>
              <a:t>Diversity</a:t>
            </a:r>
            <a:r>
              <a:rPr lang="en-US" dirty="0"/>
              <a:t> aim is to perceive, regard and esteem people’s contrasts to contribute and figure it out their full potential by advancing a comprehensive culture for all staff.</a:t>
            </a:r>
            <a:r>
              <a:rPr lang="en-US" i="1" dirty="0"/>
              <a:t> </a:t>
            </a:r>
          </a:p>
          <a:p>
            <a:endParaRPr lang="en-US" i="1" dirty="0"/>
          </a:p>
          <a:p>
            <a:endParaRPr lang="ru-RU" dirty="0"/>
          </a:p>
          <a:p>
            <a:r>
              <a:rPr lang="en-US" sz="1900" b="1" dirty="0">
                <a:latin typeface="Calibri" panose="020F0502020204030204" pitchFamily="34" charset="0"/>
                <a:ea typeface="Calibri" panose="020F0502020204030204" pitchFamily="34" charset="0"/>
                <a:cs typeface="Times New Roman" panose="02020603050405020304" pitchFamily="18" charset="0"/>
              </a:rPr>
              <a:t>Discrimination</a:t>
            </a:r>
            <a:r>
              <a:rPr lang="en-US" dirty="0">
                <a:latin typeface="Calibri" panose="020F0502020204030204" pitchFamily="34" charset="0"/>
                <a:ea typeface="Calibri" panose="020F0502020204030204" pitchFamily="34" charset="0"/>
                <a:cs typeface="Times New Roman" panose="02020603050405020304" pitchFamily="18" charset="0"/>
              </a:rPr>
              <a:t>  when choices are made on the premise of persevering human characteristic, other than justify, that's unessential to the effective performance  of the work in question</a:t>
            </a:r>
            <a:endParaRPr lang="ru-RU" dirty="0"/>
          </a:p>
          <a:p>
            <a:r>
              <a:rPr lang="en-US" dirty="0" smtClean="0"/>
              <a:t> Disability  Discrimination evidence in LEGOLAND.</a:t>
            </a:r>
            <a:endParaRPr lang="en-US" dirty="0"/>
          </a:p>
          <a:p>
            <a:endParaRPr lang="en-US" dirty="0"/>
          </a:p>
          <a:p>
            <a:endParaRPr lang="ru-RU" dirty="0"/>
          </a:p>
        </p:txBody>
      </p:sp>
    </p:spTree>
    <p:extLst>
      <p:ext uri="{BB962C8B-B14F-4D97-AF65-F5344CB8AC3E}">
        <p14:creationId xmlns:p14="http://schemas.microsoft.com/office/powerpoint/2010/main" val="17128240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i="1" dirty="0" smtClean="0">
                <a:solidFill>
                  <a:schemeClr val="tx1"/>
                </a:solidFill>
                <a:latin typeface="+mn-lt"/>
                <a:ea typeface="Calibri" panose="020F0502020204030204" pitchFamily="34" charset="0"/>
                <a:cs typeface="Times New Roman" panose="02020603050405020304" pitchFamily="18" charset="0"/>
              </a:rPr>
              <a:t>Recruitment</a:t>
            </a:r>
            <a:r>
              <a:rPr lang="en-US" i="1" dirty="0" smtClean="0">
                <a:latin typeface="+mn-lt"/>
                <a:ea typeface="Calibri" panose="020F0502020204030204" pitchFamily="34" charset="0"/>
                <a:cs typeface="Times New Roman" panose="02020603050405020304" pitchFamily="18" charset="0"/>
              </a:rPr>
              <a:t> </a:t>
            </a:r>
            <a:endParaRPr lang="ru-RU" i="1" dirty="0">
              <a:latin typeface="+mn-lt"/>
            </a:endParaRPr>
          </a:p>
        </p:txBody>
      </p:sp>
      <p:sp>
        <p:nvSpPr>
          <p:cNvPr id="3" name="Объект 2"/>
          <p:cNvSpPr>
            <a:spLocks noGrp="1"/>
          </p:cNvSpPr>
          <p:nvPr>
            <p:ph idx="1"/>
          </p:nvPr>
        </p:nvSpPr>
        <p:spPr/>
        <p:txBody>
          <a:bodyPr/>
          <a:lstStyle/>
          <a:p>
            <a:r>
              <a:rPr lang="en-US" b="1" dirty="0">
                <a:latin typeface="Calibri" panose="020F0502020204030204" pitchFamily="34" charset="0"/>
                <a:ea typeface="Calibri" panose="020F0502020204030204" pitchFamily="34" charset="0"/>
                <a:cs typeface="Times New Roman" panose="02020603050405020304" pitchFamily="18" charset="0"/>
              </a:rPr>
              <a:t>Recruitment</a:t>
            </a:r>
            <a:r>
              <a:rPr lang="en-US" dirty="0">
                <a:latin typeface="Calibri" panose="020F0502020204030204" pitchFamily="34" charset="0"/>
                <a:ea typeface="Calibri" panose="020F0502020204030204" pitchFamily="34" charset="0"/>
                <a:cs typeface="Times New Roman" panose="02020603050405020304" pitchFamily="18" charset="0"/>
              </a:rPr>
              <a:t> is the method of finding and engaging employees in the </a:t>
            </a:r>
            <a:r>
              <a:rPr lang="en-US" dirty="0" err="1">
                <a:latin typeface="Calibri" panose="020F0502020204030204" pitchFamily="34" charset="0"/>
                <a:ea typeface="Calibri" panose="020F0502020204030204" pitchFamily="34" charset="0"/>
                <a:cs typeface="Times New Roman" panose="02020603050405020304" pitchFamily="18" charset="0"/>
              </a:rPr>
              <a:t>organisation</a:t>
            </a:r>
            <a:r>
              <a:rPr lang="en-US" dirty="0">
                <a:latin typeface="Calibri" panose="020F0502020204030204" pitchFamily="34" charset="0"/>
                <a:ea typeface="Calibri" panose="020F0502020204030204" pitchFamily="34" charset="0"/>
                <a:cs typeface="Times New Roman" panose="02020603050405020304" pitchFamily="18" charset="0"/>
              </a:rPr>
              <a:t> needs. Selection is an aspect of recruitment concerned with deciding which applicants or candidates should be appointed to jobs (Armstrong, 2012) </a:t>
            </a:r>
            <a:r>
              <a:rPr lang="en-US" dirty="0" smtClean="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External and Internal </a:t>
            </a:r>
            <a:r>
              <a:rPr lang="en-US" b="1" dirty="0">
                <a:latin typeface="Times New Roman" panose="02020603050405020304" pitchFamily="18" charset="0"/>
                <a:ea typeface="Times New Roman" panose="02020603050405020304" pitchFamily="18" charset="0"/>
                <a:cs typeface="Times New Roman" panose="02020603050405020304" pitchFamily="18" charset="0"/>
              </a:rPr>
              <a:t>recruitment sources. </a:t>
            </a: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LEGOLAND uses internal recruitment from the temporary, causal or permanent employees. It offers promotions, up gradation, transfer and demotions to its employees. It also rehires the retired employees. In addition, the disabled or deceased employees’ relatives are also hired on certain conditions.  </a:t>
            </a:r>
          </a:p>
          <a:p>
            <a:endParaRPr lang="en-US"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157869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i="1" dirty="0">
                <a:solidFill>
                  <a:schemeClr val="bg2">
                    <a:lumMod val="50000"/>
                  </a:schemeClr>
                </a:solidFill>
                <a:latin typeface="+mn-lt"/>
              </a:rPr>
              <a:t>Methods of Recruitment:</a:t>
            </a:r>
            <a:r>
              <a:rPr lang="ru-RU" i="1" dirty="0">
                <a:solidFill>
                  <a:schemeClr val="bg2">
                    <a:lumMod val="50000"/>
                  </a:schemeClr>
                </a:solidFill>
                <a:latin typeface="+mn-lt"/>
              </a:rPr>
              <a:t/>
            </a:r>
            <a:br>
              <a:rPr lang="ru-RU" i="1" dirty="0">
                <a:solidFill>
                  <a:schemeClr val="bg2">
                    <a:lumMod val="50000"/>
                  </a:schemeClr>
                </a:solidFill>
                <a:latin typeface="+mn-lt"/>
              </a:rPr>
            </a:br>
            <a:endParaRPr lang="ru-RU" i="1" dirty="0">
              <a:solidFill>
                <a:schemeClr val="bg2">
                  <a:lumMod val="50000"/>
                </a:schemeClr>
              </a:solidFill>
              <a:latin typeface="+mn-lt"/>
            </a:endParaRPr>
          </a:p>
        </p:txBody>
      </p:sp>
      <p:sp>
        <p:nvSpPr>
          <p:cNvPr id="3" name="Объект 2"/>
          <p:cNvSpPr>
            <a:spLocks noGrp="1"/>
          </p:cNvSpPr>
          <p:nvPr>
            <p:ph sz="half" idx="1"/>
          </p:nvPr>
        </p:nvSpPr>
        <p:spPr/>
        <p:txBody>
          <a:bodyPr/>
          <a:lstStyle/>
          <a:p>
            <a:r>
              <a:rPr lang="en-US" b="1" i="1" dirty="0" smtClean="0"/>
              <a:t>Direct Method:</a:t>
            </a:r>
            <a:endParaRPr lang="ru-RU" b="1" dirty="0" smtClean="0"/>
          </a:p>
          <a:p>
            <a:r>
              <a:rPr lang="en-US" dirty="0" smtClean="0"/>
              <a:t>The company’s human resource department uses scouting, waiting lists and contacts of the employees for recruiting people. The HR visits the educational institutes and get the information of the students and conduct interviews at the campuses.</a:t>
            </a:r>
            <a:endParaRPr lang="ru-RU" dirty="0" smtClean="0"/>
          </a:p>
          <a:p>
            <a:endParaRPr lang="ru-RU" dirty="0"/>
          </a:p>
        </p:txBody>
      </p:sp>
      <p:sp>
        <p:nvSpPr>
          <p:cNvPr id="4" name="Объект 3"/>
          <p:cNvSpPr>
            <a:spLocks noGrp="1"/>
          </p:cNvSpPr>
          <p:nvPr>
            <p:ph sz="half" idx="2"/>
          </p:nvPr>
        </p:nvSpPr>
        <p:spPr/>
        <p:txBody>
          <a:bodyPr/>
          <a:lstStyle/>
          <a:p>
            <a:r>
              <a:rPr lang="en-US" b="1" i="1" dirty="0" smtClean="0"/>
              <a:t>Indirect Methods:</a:t>
            </a:r>
            <a:endParaRPr lang="ru-RU" b="1" dirty="0" smtClean="0"/>
          </a:p>
          <a:p>
            <a:r>
              <a:rPr lang="en-US" dirty="0" smtClean="0"/>
              <a:t>Large number of people are reached through this method by using social media and electronic media. </a:t>
            </a:r>
            <a:endParaRPr lang="ru-RU" dirty="0" smtClean="0"/>
          </a:p>
          <a:p>
            <a:r>
              <a:rPr lang="en-US" dirty="0" smtClean="0"/>
              <a:t>LEGOLAND company using the indirect method of recruitment.</a:t>
            </a:r>
          </a:p>
          <a:p>
            <a:endParaRPr lang="ru-RU" dirty="0"/>
          </a:p>
        </p:txBody>
      </p:sp>
    </p:spTree>
    <p:extLst>
      <p:ext uri="{BB962C8B-B14F-4D97-AF65-F5344CB8AC3E}">
        <p14:creationId xmlns:p14="http://schemas.microsoft.com/office/powerpoint/2010/main" val="20835848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i="1" dirty="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rPr>
              <a:t>Steps of recruitment in the LEGOLAND</a:t>
            </a:r>
            <a:endParaRPr lang="ru-RU" i="1" dirty="0">
              <a:solidFill>
                <a:schemeClr val="tx1">
                  <a:lumMod val="75000"/>
                  <a:lumOff val="25000"/>
                </a:schemeClr>
              </a:solidFill>
              <a:latin typeface="Segoe UI" panose="020B0502040204020203" pitchFamily="34" charset="0"/>
              <a:ea typeface="Segoe UI" panose="020B0502040204020203" pitchFamily="34" charset="0"/>
              <a:cs typeface="Segoe UI" panose="020B0502040204020203" pitchFamily="34" charset="0"/>
            </a:endParaRPr>
          </a:p>
        </p:txBody>
      </p:sp>
      <p:sp>
        <p:nvSpPr>
          <p:cNvPr id="3" name="Объект 2"/>
          <p:cNvSpPr>
            <a:spLocks noGrp="1"/>
          </p:cNvSpPr>
          <p:nvPr>
            <p:ph idx="1"/>
          </p:nvPr>
        </p:nvSpPr>
        <p:spPr/>
        <p:txBody>
          <a:bodyPr>
            <a:normAutofit/>
          </a:bodyPr>
          <a:lstStyle/>
          <a:p>
            <a:pPr>
              <a:lnSpc>
                <a:spcPct val="200000"/>
              </a:lnSpc>
            </a:pPr>
            <a:r>
              <a:rPr lang="en-US" dirty="0"/>
              <a:t>E-recruitment(application online) </a:t>
            </a:r>
          </a:p>
          <a:p>
            <a:pPr>
              <a:lnSpc>
                <a:spcPct val="200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Preliminary </a:t>
            </a:r>
            <a:r>
              <a:rPr lang="en-US" dirty="0">
                <a:latin typeface="Times New Roman" panose="02020603050405020304" pitchFamily="18" charset="0"/>
                <a:ea typeface="Times New Roman" panose="02020603050405020304" pitchFamily="18" charset="0"/>
                <a:cs typeface="Times New Roman" panose="02020603050405020304" pitchFamily="18" charset="0"/>
              </a:rPr>
              <a:t>Interview </a:t>
            </a:r>
          </a:p>
          <a:p>
            <a:pPr>
              <a:lnSpc>
                <a:spcPct val="200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Selection Test- </a:t>
            </a:r>
          </a:p>
          <a:p>
            <a:pPr>
              <a:lnSpc>
                <a:spcPct val="200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Employment </a:t>
            </a:r>
            <a:r>
              <a:rPr lang="en-US" dirty="0">
                <a:latin typeface="Times New Roman" panose="02020603050405020304" pitchFamily="18" charset="0"/>
                <a:ea typeface="Times New Roman" panose="02020603050405020304" pitchFamily="18" charset="0"/>
                <a:cs typeface="Times New Roman" panose="02020603050405020304" pitchFamily="18" charset="0"/>
              </a:rPr>
              <a:t>Interview-Final Approval</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6089773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i="1" dirty="0" smtClean="0">
                <a:solidFill>
                  <a:schemeClr val="bg1">
                    <a:lumMod val="25000"/>
                  </a:schemeClr>
                </a:solidFill>
                <a:latin typeface="+mn-lt"/>
              </a:rPr>
              <a:t>Performance management </a:t>
            </a:r>
            <a:endParaRPr lang="ru-RU" i="1" dirty="0">
              <a:solidFill>
                <a:schemeClr val="bg1">
                  <a:lumMod val="25000"/>
                </a:schemeClr>
              </a:solidFill>
              <a:latin typeface="+mn-lt"/>
            </a:endParaRPr>
          </a:p>
        </p:txBody>
      </p:sp>
      <p:sp>
        <p:nvSpPr>
          <p:cNvPr id="3" name="Текст 2"/>
          <p:cNvSpPr>
            <a:spLocks noGrp="1"/>
          </p:cNvSpPr>
          <p:nvPr>
            <p:ph type="body" idx="1"/>
          </p:nvPr>
        </p:nvSpPr>
        <p:spPr/>
        <p:txBody>
          <a:bodyPr/>
          <a:lstStyle/>
          <a:p>
            <a:endParaRPr lang="ru-RU" sz="1400" dirty="0">
              <a:solidFill>
                <a:schemeClr val="tx1"/>
              </a:solidFill>
            </a:endParaRPr>
          </a:p>
        </p:txBody>
      </p:sp>
      <p:sp>
        <p:nvSpPr>
          <p:cNvPr id="4" name="Объект 3"/>
          <p:cNvSpPr>
            <a:spLocks noGrp="1"/>
          </p:cNvSpPr>
          <p:nvPr>
            <p:ph sz="half" idx="2"/>
          </p:nvPr>
        </p:nvSpPr>
        <p:spPr/>
        <p:txBody>
          <a:bodyPr/>
          <a:lstStyle/>
          <a:p>
            <a:r>
              <a:rPr lang="en-US" dirty="0" smtClean="0"/>
              <a:t>Performance management  is </a:t>
            </a:r>
            <a:r>
              <a:rPr lang="en-US" dirty="0"/>
              <a:t>a systematic process for improving organizational performance by developing the performance of individuals and terms (Armstrong, 2012) </a:t>
            </a:r>
            <a:endParaRPr lang="en-US" dirty="0" smtClean="0"/>
          </a:p>
          <a:p>
            <a:endParaRPr lang="ru-RU" dirty="0"/>
          </a:p>
          <a:p>
            <a:endParaRPr lang="ru-RU" dirty="0"/>
          </a:p>
        </p:txBody>
      </p:sp>
      <p:sp>
        <p:nvSpPr>
          <p:cNvPr id="5" name="Текст 4"/>
          <p:cNvSpPr>
            <a:spLocks noGrp="1"/>
          </p:cNvSpPr>
          <p:nvPr>
            <p:ph type="body" sz="quarter" idx="3"/>
          </p:nvPr>
        </p:nvSpPr>
        <p:spPr/>
        <p:txBody>
          <a:bodyPr/>
          <a:lstStyle/>
          <a:p>
            <a:r>
              <a:rPr lang="en-US" dirty="0" smtClean="0">
                <a:solidFill>
                  <a:schemeClr val="tx1"/>
                </a:solidFill>
              </a:rPr>
              <a:t>LEGOLAND's performance management</a:t>
            </a:r>
            <a:endParaRPr lang="ru-RU" dirty="0">
              <a:solidFill>
                <a:schemeClr val="tx1"/>
              </a:solidFill>
            </a:endParaRPr>
          </a:p>
        </p:txBody>
      </p:sp>
      <p:sp>
        <p:nvSpPr>
          <p:cNvPr id="6" name="Объект 5"/>
          <p:cNvSpPr>
            <a:spLocks noGrp="1"/>
          </p:cNvSpPr>
          <p:nvPr>
            <p:ph sz="quarter" idx="4"/>
          </p:nvPr>
        </p:nvSpPr>
        <p:spPr/>
        <p:txBody>
          <a:bodyPr/>
          <a:lstStyle/>
          <a:p>
            <a:endParaRPr lang="ru-RU" dirty="0"/>
          </a:p>
        </p:txBody>
      </p:sp>
    </p:spTree>
    <p:extLst>
      <p:ext uri="{BB962C8B-B14F-4D97-AF65-F5344CB8AC3E}">
        <p14:creationId xmlns:p14="http://schemas.microsoft.com/office/powerpoint/2010/main" val="200443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400" i="1" dirty="0" smtClean="0">
                <a:solidFill>
                  <a:schemeClr val="tx1">
                    <a:lumMod val="85000"/>
                    <a:lumOff val="15000"/>
                  </a:schemeClr>
                </a:solidFill>
                <a:latin typeface="Aparajita" panose="020B0604020202020204" pitchFamily="34" charset="0"/>
                <a:cs typeface="Aparajita" panose="020B0604020202020204" pitchFamily="34" charset="0"/>
              </a:rPr>
              <a:t>Recommendations </a:t>
            </a:r>
            <a:endParaRPr lang="ru-RU" sz="4400" i="1" dirty="0">
              <a:solidFill>
                <a:schemeClr val="tx1">
                  <a:lumMod val="85000"/>
                  <a:lumOff val="15000"/>
                </a:schemeClr>
              </a:solidFill>
              <a:latin typeface="+mn-lt"/>
              <a:cs typeface="Aparajita" panose="020B0604020202020204" pitchFamily="34" charset="0"/>
            </a:endParaRPr>
          </a:p>
        </p:txBody>
      </p:sp>
      <p:sp>
        <p:nvSpPr>
          <p:cNvPr id="3" name="Текст 2"/>
          <p:cNvSpPr>
            <a:spLocks noGrp="1"/>
          </p:cNvSpPr>
          <p:nvPr>
            <p:ph type="body" idx="1"/>
          </p:nvPr>
        </p:nvSpPr>
        <p:spPr/>
        <p:txBody>
          <a:bodyPr/>
          <a:lstStyle/>
          <a:p>
            <a:endParaRPr lang="ru-RU"/>
          </a:p>
        </p:txBody>
      </p:sp>
      <p:sp>
        <p:nvSpPr>
          <p:cNvPr id="4" name="Объект 3"/>
          <p:cNvSpPr>
            <a:spLocks noGrp="1"/>
          </p:cNvSpPr>
          <p:nvPr>
            <p:ph sz="half" idx="2"/>
          </p:nvPr>
        </p:nvSpPr>
        <p:spPr/>
        <p:txBody>
          <a:bodyPr>
            <a:normAutofit fontScale="25000" lnSpcReduction="20000"/>
          </a:bodyPr>
          <a:lstStyle/>
          <a:p>
            <a:pPr>
              <a:lnSpc>
                <a:spcPct val="170000"/>
              </a:lnSpc>
            </a:pPr>
            <a:r>
              <a:rPr lang="en-US" sz="7200" dirty="0"/>
              <a:t>Key performance indicators supposed to be linked to other companies in the same leisure sector to indicate wellness of the company and overall </a:t>
            </a:r>
            <a:r>
              <a:rPr lang="en-US" sz="7200" dirty="0" smtClean="0"/>
              <a:t>performance.</a:t>
            </a:r>
          </a:p>
          <a:p>
            <a:pPr>
              <a:lnSpc>
                <a:spcPct val="170000"/>
              </a:lnSpc>
            </a:pPr>
            <a:r>
              <a:rPr lang="en-US" sz="7200" dirty="0"/>
              <a:t>It is also suggested to understand the legalities of the employment issues such as employment law and rules for hiring men or women. This helps in ensuring a fair behavior within the workplace and promotes equality.</a:t>
            </a:r>
            <a:endParaRPr lang="ru-RU" sz="7200" dirty="0"/>
          </a:p>
          <a:p>
            <a:endParaRPr lang="ru-RU" sz="2900" dirty="0"/>
          </a:p>
          <a:p>
            <a:endParaRPr lang="ru-RU" dirty="0"/>
          </a:p>
        </p:txBody>
      </p:sp>
      <p:sp>
        <p:nvSpPr>
          <p:cNvPr id="5" name="Текст 4"/>
          <p:cNvSpPr>
            <a:spLocks noGrp="1"/>
          </p:cNvSpPr>
          <p:nvPr>
            <p:ph type="body" sz="quarter" idx="3"/>
          </p:nvPr>
        </p:nvSpPr>
        <p:spPr>
          <a:xfrm>
            <a:off x="5118653" y="3665887"/>
            <a:ext cx="6265382" cy="493989"/>
          </a:xfrm>
        </p:spPr>
        <p:txBody>
          <a:bodyPr/>
          <a:lstStyle/>
          <a:p>
            <a:endParaRPr lang="ru-RU"/>
          </a:p>
        </p:txBody>
      </p:sp>
      <p:sp>
        <p:nvSpPr>
          <p:cNvPr id="6" name="Объект 5"/>
          <p:cNvSpPr>
            <a:spLocks noGrp="1"/>
          </p:cNvSpPr>
          <p:nvPr>
            <p:ph sz="quarter" idx="4"/>
          </p:nvPr>
        </p:nvSpPr>
        <p:spPr/>
        <p:txBody>
          <a:bodyPr/>
          <a:lstStyle/>
          <a:p>
            <a:endParaRPr lang="en-US" dirty="0" smtClean="0"/>
          </a:p>
          <a:p>
            <a:r>
              <a:rPr lang="en-US" dirty="0" smtClean="0"/>
              <a:t>The </a:t>
            </a:r>
            <a:r>
              <a:rPr lang="en-US" dirty="0"/>
              <a:t>company can expand the range of services to </a:t>
            </a:r>
            <a:endParaRPr lang="en-US" dirty="0" smtClean="0"/>
          </a:p>
          <a:p>
            <a:pPr marL="0" indent="0">
              <a:buNone/>
            </a:pPr>
            <a:r>
              <a:rPr lang="en-US" dirty="0" smtClean="0"/>
              <a:t>create </a:t>
            </a:r>
            <a:r>
              <a:rPr lang="en-US" dirty="0"/>
              <a:t>new </a:t>
            </a:r>
            <a:r>
              <a:rPr lang="en-US" dirty="0" smtClean="0"/>
              <a:t>attractions.</a:t>
            </a:r>
            <a:endParaRPr lang="ru-RU" dirty="0"/>
          </a:p>
        </p:txBody>
      </p:sp>
    </p:spTree>
    <p:extLst>
      <p:ext uri="{BB962C8B-B14F-4D97-AF65-F5344CB8AC3E}">
        <p14:creationId xmlns:p14="http://schemas.microsoft.com/office/powerpoint/2010/main" val="34066780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t>      </a:t>
            </a:r>
            <a:r>
              <a:rPr lang="en-US" sz="9600" b="1" i="1" dirty="0" smtClean="0">
                <a:solidFill>
                  <a:schemeClr val="tx1">
                    <a:lumMod val="75000"/>
                    <a:lumOff val="25000"/>
                  </a:schemeClr>
                </a:solidFill>
                <a:latin typeface="Colonna MT" panose="04020805060202030203" pitchFamily="82" charset="0"/>
              </a:rPr>
              <a:t>Thank you.</a:t>
            </a:r>
            <a:endParaRPr lang="ru-RU" sz="9600" b="1" i="1" dirty="0">
              <a:solidFill>
                <a:schemeClr val="tx1">
                  <a:lumMod val="75000"/>
                  <a:lumOff val="25000"/>
                </a:schemeClr>
              </a:solidFill>
            </a:endParaRPr>
          </a:p>
        </p:txBody>
      </p:sp>
      <p:sp>
        <p:nvSpPr>
          <p:cNvPr id="4" name="Подзаголовок 3"/>
          <p:cNvSpPr>
            <a:spLocks noGrp="1"/>
          </p:cNvSpPr>
          <p:nvPr>
            <p:ph type="subTitle" idx="1"/>
          </p:nvPr>
        </p:nvSpPr>
        <p:spPr/>
        <p:txBody>
          <a:bodyPr/>
          <a:lstStyle/>
          <a:p>
            <a:endParaRPr lang="ru-RU" dirty="0"/>
          </a:p>
        </p:txBody>
      </p:sp>
    </p:spTree>
    <p:extLst>
      <p:ext uri="{BB962C8B-B14F-4D97-AF65-F5344CB8AC3E}">
        <p14:creationId xmlns:p14="http://schemas.microsoft.com/office/powerpoint/2010/main" val="12574287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6000" i="1" dirty="0" smtClean="0">
                <a:solidFill>
                  <a:schemeClr val="tx1">
                    <a:lumMod val="85000"/>
                    <a:lumOff val="15000"/>
                  </a:schemeClr>
                </a:solidFill>
                <a:latin typeface="Aparajita" panose="020B0604020202020204" pitchFamily="34" charset="0"/>
                <a:cs typeface="Aparajita" panose="020B0604020202020204" pitchFamily="34" charset="0"/>
              </a:rPr>
              <a:t>References</a:t>
            </a:r>
            <a:endParaRPr lang="ru-RU" sz="6000" i="1" dirty="0">
              <a:solidFill>
                <a:schemeClr val="tx1">
                  <a:lumMod val="85000"/>
                  <a:lumOff val="15000"/>
                </a:schemeClr>
              </a:solidFill>
              <a:latin typeface="+mn-lt"/>
              <a:cs typeface="Aparajita" panose="020B0604020202020204" pitchFamily="34" charset="0"/>
            </a:endParaRPr>
          </a:p>
        </p:txBody>
      </p:sp>
      <p:sp>
        <p:nvSpPr>
          <p:cNvPr id="3" name="Прямоугольник 2"/>
          <p:cNvSpPr/>
          <p:nvPr/>
        </p:nvSpPr>
        <p:spPr>
          <a:xfrm>
            <a:off x="5022761" y="346492"/>
            <a:ext cx="6735652" cy="6740307"/>
          </a:xfrm>
          <a:prstGeom prst="rect">
            <a:avLst/>
          </a:prstGeom>
        </p:spPr>
        <p:txBody>
          <a:bodyPr wrap="square">
            <a:spAutoFit/>
          </a:bodyPr>
          <a:lstStyle/>
          <a:p>
            <a:r>
              <a:rPr lang="en-GB" dirty="0"/>
              <a:t>Armstrong, M. (2012), Armstrong’s Handbook of Management and Leadership, (3</a:t>
            </a:r>
            <a:r>
              <a:rPr lang="en-GB" baseline="30000" dirty="0"/>
              <a:t>rd</a:t>
            </a:r>
            <a:r>
              <a:rPr lang="en-GB" dirty="0"/>
              <a:t> Ed.), London: </a:t>
            </a:r>
            <a:r>
              <a:rPr lang="en-GB" dirty="0" err="1"/>
              <a:t>Kogan</a:t>
            </a:r>
            <a:r>
              <a:rPr lang="en-GB" dirty="0"/>
              <a:t> Page, p 45</a:t>
            </a:r>
            <a:endParaRPr lang="ru-RU" dirty="0"/>
          </a:p>
          <a:p>
            <a:r>
              <a:rPr lang="en-GB" dirty="0"/>
              <a:t> </a:t>
            </a:r>
            <a:endParaRPr lang="ru-RU" dirty="0"/>
          </a:p>
          <a:p>
            <a:r>
              <a:rPr lang="en-GB" dirty="0"/>
              <a:t>Armstrong, M. and Taylor, S. (2014). </a:t>
            </a:r>
            <a:r>
              <a:rPr lang="en-GB" i="1" dirty="0"/>
              <a:t>Armstrong's handbook of human resource management practice, (13</a:t>
            </a:r>
            <a:r>
              <a:rPr lang="en-GB" i="1" baseline="30000" dirty="0"/>
              <a:t>th</a:t>
            </a:r>
            <a:r>
              <a:rPr lang="en-GB" i="1" dirty="0"/>
              <a:t> Ed.)</a:t>
            </a:r>
            <a:r>
              <a:rPr lang="en-GB" dirty="0"/>
              <a:t>, London: </a:t>
            </a:r>
            <a:r>
              <a:rPr lang="en-GB" dirty="0" err="1"/>
              <a:t>Kogan</a:t>
            </a:r>
            <a:r>
              <a:rPr lang="en-GB" dirty="0"/>
              <a:t> page, p.539.</a:t>
            </a:r>
            <a:endParaRPr lang="ru-RU" dirty="0"/>
          </a:p>
          <a:p>
            <a:r>
              <a:rPr lang="en-GB" dirty="0"/>
              <a:t> </a:t>
            </a:r>
            <a:endParaRPr lang="en-US" dirty="0"/>
          </a:p>
          <a:p>
            <a:r>
              <a:rPr lang="en-US"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BBC </a:t>
            </a:r>
            <a:r>
              <a:rPr lang="en-US" dirty="0">
                <a:solidFill>
                  <a:srgbClr val="000000"/>
                </a:solidFill>
                <a:latin typeface="Calibri" panose="020F0502020204030204" pitchFamily="34" charset="0"/>
                <a:ea typeface="Calibri" panose="020F0502020204030204" pitchFamily="34" charset="0"/>
                <a:cs typeface="Times New Roman" panose="02020603050405020304" pitchFamily="18" charset="0"/>
              </a:rPr>
              <a:t>News. (2019). </a:t>
            </a:r>
            <a:r>
              <a:rPr lang="en-US" i="1" dirty="0" err="1">
                <a:solidFill>
                  <a:srgbClr val="000000"/>
                </a:solidFill>
                <a:latin typeface="Calibri" panose="020F0502020204030204" pitchFamily="34" charset="0"/>
                <a:ea typeface="Calibri" panose="020F0502020204030204" pitchFamily="34" charset="0"/>
                <a:cs typeface="Times New Roman" panose="02020603050405020304" pitchFamily="18" charset="0"/>
              </a:rPr>
              <a:t>Brexit</a:t>
            </a:r>
            <a:r>
              <a:rPr lang="en-US" i="1" dirty="0">
                <a:solidFill>
                  <a:srgbClr val="000000"/>
                </a:solidFill>
                <a:latin typeface="Calibri" panose="020F0502020204030204" pitchFamily="34" charset="0"/>
                <a:ea typeface="Calibri" panose="020F0502020204030204" pitchFamily="34" charset="0"/>
                <a:cs typeface="Times New Roman" panose="02020603050405020304" pitchFamily="18" charset="0"/>
              </a:rPr>
              <a:t>: All you need to know</a:t>
            </a:r>
            <a:r>
              <a:rPr lang="en-US" dirty="0">
                <a:solidFill>
                  <a:srgbClr val="000000"/>
                </a:solidFill>
                <a:latin typeface="Calibri" panose="020F0502020204030204" pitchFamily="34" charset="0"/>
                <a:ea typeface="Calibri" panose="020F0502020204030204" pitchFamily="34" charset="0"/>
                <a:cs typeface="Times New Roman" panose="02020603050405020304" pitchFamily="18" charset="0"/>
              </a:rPr>
              <a:t>. [online] Available at: https://www.bbc.co.uk/news/uk-politics-32810887 [Accessed 22 Mar. 2019</a:t>
            </a:r>
            <a:r>
              <a:rPr lang="en-US"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a:t>
            </a:r>
          </a:p>
          <a:p>
            <a:r>
              <a:rPr lang="en-US" dirty="0"/>
              <a:t>Dictionary.cambridge.org. (2019). </a:t>
            </a:r>
            <a:r>
              <a:rPr lang="en-US" i="1" dirty="0"/>
              <a:t>EQUALITY | meaning in the Cambridge English Dictionary</a:t>
            </a:r>
            <a:r>
              <a:rPr lang="en-US" dirty="0"/>
              <a:t>.</a:t>
            </a:r>
            <a:endParaRPr lang="en-US"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rgbClr val="000000"/>
              </a:solidFill>
              <a:latin typeface="Calibri" panose="020F0502020204030204" pitchFamily="34" charset="0"/>
              <a:cs typeface="Times New Roman" panose="02020603050405020304" pitchFamily="18" charset="0"/>
            </a:endParaRPr>
          </a:p>
          <a:p>
            <a:r>
              <a:rPr lang="en-US" dirty="0" smtClean="0"/>
              <a:t> </a:t>
            </a:r>
            <a:r>
              <a:rPr lang="en-US" dirty="0"/>
              <a:t>LEGOLAND® Windsor Resort: The UK's Favorite Kids Theme Park. (2019). </a:t>
            </a:r>
            <a:r>
              <a:rPr lang="en-US" i="1" dirty="0"/>
              <a:t>Who is LEGOLAND Windsor Resort suitable for?</a:t>
            </a:r>
            <a:r>
              <a:rPr lang="en-US" dirty="0"/>
              <a:t> [</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en-US"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r>
              <a:rPr lang="en-US" dirty="0" err="1"/>
              <a:t>Parmenter</a:t>
            </a:r>
            <a:r>
              <a:rPr lang="en-US" dirty="0"/>
              <a:t>, D. (2015). </a:t>
            </a:r>
            <a:r>
              <a:rPr lang="en-US" i="1" dirty="0"/>
              <a:t>Key performance indicators</a:t>
            </a:r>
            <a:r>
              <a:rPr lang="en-US" dirty="0"/>
              <a:t>. (3</a:t>
            </a:r>
            <a:r>
              <a:rPr lang="en-US" baseline="30000" dirty="0"/>
              <a:t>rd</a:t>
            </a:r>
            <a:r>
              <a:rPr lang="en-US" dirty="0"/>
              <a:t> Ed.), Wiley, p. 118</a:t>
            </a:r>
            <a:r>
              <a:rPr lang="en-US" dirty="0" smtClean="0"/>
              <a:t>.</a:t>
            </a:r>
          </a:p>
          <a:p>
            <a:endParaRPr lang="en-US" dirty="0" smtClean="0"/>
          </a:p>
          <a:p>
            <a:r>
              <a:rPr lang="en-GB" dirty="0"/>
              <a:t>Worthington, K. (2006). </a:t>
            </a:r>
            <a:r>
              <a:rPr lang="en-GB" i="1" dirty="0"/>
              <a:t>Accounting for non-accountants</a:t>
            </a:r>
            <a:r>
              <a:rPr lang="en-GB" dirty="0"/>
              <a:t>. Glebe, N.S.W.: Pascal Press, p.13.</a:t>
            </a:r>
            <a:endParaRPr lang="ru-RU" dirty="0"/>
          </a:p>
          <a:p>
            <a:r>
              <a:rPr lang="en-GB" dirty="0"/>
              <a:t> </a:t>
            </a:r>
            <a:endParaRPr lang="ru-RU" dirty="0"/>
          </a:p>
          <a:p>
            <a:endParaRPr lang="ru-RU" dirty="0"/>
          </a:p>
          <a:p>
            <a:r>
              <a:rPr lang="en-US" dirty="0"/>
              <a:t> </a:t>
            </a:r>
            <a:endParaRPr lang="ru-RU" dirty="0"/>
          </a:p>
        </p:txBody>
      </p:sp>
    </p:spTree>
    <p:extLst>
      <p:ext uri="{BB962C8B-B14F-4D97-AF65-F5344CB8AC3E}">
        <p14:creationId xmlns:p14="http://schemas.microsoft.com/office/powerpoint/2010/main" val="533906656"/>
      </p:ext>
    </p:extLst>
  </p:cSld>
  <p:clrMapOvr>
    <a:masterClrMapping/>
  </p:clrMapOvr>
  <p:timing>
    <p:tnLst>
      <p:par>
        <p:cTn id="1" dur="indefinite" restart="never" nodeType="tmRoot"/>
      </p:par>
    </p:tnLst>
  </p:timing>
</p:sld>
</file>

<file path=ppt/theme/theme1.xml><?xml version="1.0" encoding="utf-8"?>
<a:theme xmlns:a="http://schemas.openxmlformats.org/drawingml/2006/main" name="HDOfficeLightV0">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Atlas">
  <a:themeElements>
    <a:clrScheme name="Другая 6">
      <a:dk1>
        <a:sysClr val="windowText" lastClr="000000"/>
      </a:dk1>
      <a:lt1>
        <a:sysClr val="window" lastClr="FFFFFF"/>
      </a:lt1>
      <a:dk2>
        <a:srgbClr val="454545"/>
      </a:dk2>
      <a:lt2>
        <a:srgbClr val="E0E0E0"/>
      </a:lt2>
      <a:accent1>
        <a:srgbClr val="B1C9E6"/>
      </a:accent1>
      <a:accent2>
        <a:srgbClr val="3C78C3"/>
      </a:accent2>
      <a:accent3>
        <a:srgbClr val="9F52D0"/>
      </a:accent3>
      <a:accent4>
        <a:srgbClr val="D64198"/>
      </a:accent4>
      <a:accent5>
        <a:srgbClr val="DA2228"/>
      </a:accent5>
      <a:accent6>
        <a:srgbClr val="F18318"/>
      </a:accent6>
      <a:hlink>
        <a:srgbClr val="38DDEC"/>
      </a:hlink>
      <a:folHlink>
        <a:srgbClr val="A8DEE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CB9708-C445-4049-9D7F-4C8684E69AF3}"/>
    </a:ext>
  </a:extLst>
</a:theme>
</file>

<file path=docProps/app.xml><?xml version="1.0" encoding="utf-8"?>
<Properties xmlns="http://schemas.openxmlformats.org/officeDocument/2006/extended-properties" xmlns:vt="http://schemas.openxmlformats.org/officeDocument/2006/docPropsVTypes">
  <Template>TM02900743[[fn=Природа]]</Template>
  <TotalTime>466</TotalTime>
  <Words>1059</Words>
  <Application>Microsoft Office PowerPoint</Application>
  <PresentationFormat>Широкоэкранный</PresentationFormat>
  <Paragraphs>151</Paragraphs>
  <Slides>16</Slides>
  <Notes>0</Notes>
  <HiddenSlides>1</HiddenSlides>
  <MMClips>0</MMClips>
  <ScaleCrop>false</ScaleCrop>
  <HeadingPairs>
    <vt:vector size="6" baseType="variant">
      <vt:variant>
        <vt:lpstr>Использованные шрифты</vt:lpstr>
      </vt:variant>
      <vt:variant>
        <vt:i4>13</vt:i4>
      </vt:variant>
      <vt:variant>
        <vt:lpstr>Тема</vt:lpstr>
      </vt:variant>
      <vt:variant>
        <vt:i4>2</vt:i4>
      </vt:variant>
      <vt:variant>
        <vt:lpstr>Заголовки слайдов</vt:lpstr>
      </vt:variant>
      <vt:variant>
        <vt:i4>16</vt:i4>
      </vt:variant>
    </vt:vector>
  </HeadingPairs>
  <TitlesOfParts>
    <vt:vector size="31" baseType="lpstr">
      <vt:lpstr>Aharoni</vt:lpstr>
      <vt:lpstr>Angsana New</vt:lpstr>
      <vt:lpstr>Aparajita</vt:lpstr>
      <vt:lpstr>Arial</vt:lpstr>
      <vt:lpstr>Bookman Old Style</vt:lpstr>
      <vt:lpstr>Calibri</vt:lpstr>
      <vt:lpstr>Calibri Light</vt:lpstr>
      <vt:lpstr>Colonna MT</vt:lpstr>
      <vt:lpstr>Rockwell</vt:lpstr>
      <vt:lpstr>Segoe UI</vt:lpstr>
      <vt:lpstr>Times New Roman</vt:lpstr>
      <vt:lpstr>Wingdings</vt:lpstr>
      <vt:lpstr>Wingdings 2</vt:lpstr>
      <vt:lpstr>HDOfficeLightV0</vt:lpstr>
      <vt:lpstr>Atlas</vt:lpstr>
      <vt:lpstr>LEGOLAND Windsor resort </vt:lpstr>
      <vt:lpstr> Introduction </vt:lpstr>
      <vt:lpstr>Pestle </vt:lpstr>
      <vt:lpstr>Political-Brexit Economical- </vt:lpstr>
      <vt:lpstr>Презентация PowerPoint</vt:lpstr>
      <vt:lpstr>Key performance indicators</vt:lpstr>
      <vt:lpstr>Ratios</vt:lpstr>
      <vt:lpstr>SMART Objective</vt:lpstr>
      <vt:lpstr>Human resource management</vt:lpstr>
      <vt:lpstr>Recruitment </vt:lpstr>
      <vt:lpstr>Methods of Recruitment: </vt:lpstr>
      <vt:lpstr>Steps of recruitment in the LEGOLAND</vt:lpstr>
      <vt:lpstr>Performance management </vt:lpstr>
      <vt:lpstr>Recommendations </vt:lpstr>
      <vt:lpstr>      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Legoland</dc:title>
  <dc:creator>Пользователь</dc:creator>
  <cp:lastModifiedBy>Пользователь</cp:lastModifiedBy>
  <cp:revision>51</cp:revision>
  <dcterms:created xsi:type="dcterms:W3CDTF">2019-04-16T16:07:43Z</dcterms:created>
  <dcterms:modified xsi:type="dcterms:W3CDTF">2019-04-26T12:31:33Z</dcterms:modified>
</cp:coreProperties>
</file>