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54"/>
  </p:notesMasterIdLst>
  <p:sldIdLst>
    <p:sldId id="257" r:id="rId2"/>
    <p:sldId id="258" r:id="rId3"/>
    <p:sldId id="269" r:id="rId4"/>
    <p:sldId id="270" r:id="rId5"/>
    <p:sldId id="259" r:id="rId6"/>
    <p:sldId id="266" r:id="rId7"/>
    <p:sldId id="267" r:id="rId8"/>
    <p:sldId id="265" r:id="rId9"/>
    <p:sldId id="260" r:id="rId10"/>
    <p:sldId id="262" r:id="rId11"/>
    <p:sldId id="328" r:id="rId12"/>
    <p:sldId id="271" r:id="rId13"/>
    <p:sldId id="261" r:id="rId14"/>
    <p:sldId id="299" r:id="rId15"/>
    <p:sldId id="300" r:id="rId16"/>
    <p:sldId id="301" r:id="rId17"/>
    <p:sldId id="302" r:id="rId18"/>
    <p:sldId id="268" r:id="rId19"/>
    <p:sldId id="303" r:id="rId20"/>
    <p:sldId id="263" r:id="rId21"/>
    <p:sldId id="264" r:id="rId22"/>
    <p:sldId id="304" r:id="rId23"/>
    <p:sldId id="305" r:id="rId24"/>
    <p:sldId id="306" r:id="rId25"/>
    <p:sldId id="309" r:id="rId26"/>
    <p:sldId id="320" r:id="rId27"/>
    <p:sldId id="321" r:id="rId28"/>
    <p:sldId id="322" r:id="rId29"/>
    <p:sldId id="323" r:id="rId30"/>
    <p:sldId id="324" r:id="rId31"/>
    <p:sldId id="325" r:id="rId32"/>
    <p:sldId id="326" r:id="rId33"/>
    <p:sldId id="327" r:id="rId34"/>
    <p:sldId id="256" r:id="rId35"/>
    <p:sldId id="289" r:id="rId36"/>
    <p:sldId id="290" r:id="rId37"/>
    <p:sldId id="291" r:id="rId38"/>
    <p:sldId id="292" r:id="rId39"/>
    <p:sldId id="293" r:id="rId40"/>
    <p:sldId id="294" r:id="rId41"/>
    <p:sldId id="297" r:id="rId42"/>
    <p:sldId id="298" r:id="rId43"/>
    <p:sldId id="316" r:id="rId44"/>
    <p:sldId id="317" r:id="rId45"/>
    <p:sldId id="318" r:id="rId46"/>
    <p:sldId id="319" r:id="rId47"/>
    <p:sldId id="336" r:id="rId48"/>
    <p:sldId id="331" r:id="rId49"/>
    <p:sldId id="332" r:id="rId50"/>
    <p:sldId id="333" r:id="rId51"/>
    <p:sldId id="334" r:id="rId52"/>
    <p:sldId id="335"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C4343B-610F-D542-1326-D9B1109CBE16}" v="31" dt="2020-10-12T07:15:18.273"/>
    <p1510:client id="{607D1EB0-A4D3-02F2-45ED-8132517DB0D0}" v="13" dt="2020-10-11T15:18:11.844"/>
    <p1510:client id="{73817510-1C93-CCCD-2116-EC7770C0E072}" v="1855" dt="2020-10-14T15:48:00.169"/>
    <p1510:client id="{82E22D42-AEFA-E396-50A1-0ABDD799E0C6}" v="318" dt="2020-10-13T09:37:19.360"/>
    <p1510:client id="{992BC9CB-48D5-5211-FDF2-589FAB8B824F}" v="130" dt="2020-10-15T09:56:13.298"/>
    <p1510:client id="{9B8B0951-4702-D545-58DF-3F3300C8C06D}" v="54" dt="2020-10-15T09:16:39.874"/>
    <p1510:client id="{AE816580-C50F-3517-A616-DB650A81128B}" v="217" dt="2020-10-13T12:24:51.740"/>
    <p1510:client id="{C05D82D0-A159-8B25-00C9-374CF5E109C7}" v="8" dt="2020-10-15T09:58:41.396"/>
    <p1510:client id="{C0D91D1C-4BBF-E4E0-3EE3-BEE7E19367CA}" v="572" dt="2020-10-13T12:38:10.935"/>
    <p1510:client id="{C49E75E8-0454-842A-452C-958A3BC15A0F}" v="1590" dt="2020-10-13T10:17:02.001"/>
    <p1510:client id="{D9E6C7A3-CE89-26DE-EDF6-727F97927990}" v="850" dt="2020-10-13T10:43:14.810"/>
    <p1510:client id="{F2DC9898-BF8C-4F34-AF57-8D487C8BBA68}" v="102" dt="2020-10-15T09:58:05.3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52"/>
  </p:normalViewPr>
  <p:slideViewPr>
    <p:cSldViewPr snapToGrid="0">
      <p:cViewPr varScale="1">
        <p:scale>
          <a:sx n="100" d="100"/>
          <a:sy n="100" d="100"/>
        </p:scale>
        <p:origin x="464" y="17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microsoft.com/office/2015/10/relationships/revisionInfo" Target="revisionInfo.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2113893-5766-4646-BC9A-5733FE92D312}" type="datetimeFigureOut">
              <a:rPr lang="en-US" smtClean="0"/>
              <a:t>10/15/20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3A87CF-3D98-4342-B9D6-329F779DCCDF}" type="slidenum">
              <a:rPr lang="en-US" smtClean="0"/>
              <a:t>‹#›</a:t>
            </a:fld>
            <a:endParaRPr lang="en-US"/>
          </a:p>
        </p:txBody>
      </p:sp>
    </p:spTree>
    <p:extLst>
      <p:ext uri="{BB962C8B-B14F-4D97-AF65-F5344CB8AC3E}">
        <p14:creationId xmlns:p14="http://schemas.microsoft.com/office/powerpoint/2010/main" val="1628950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E24ADD1-A6C8-47E4-84AA-7D461F3B01F8}" type="slidenum">
              <a:rPr lang="en-US" smtClean="0"/>
              <a:t>35</a:t>
            </a:fld>
            <a:endParaRPr lang="en-US"/>
          </a:p>
        </p:txBody>
      </p:sp>
    </p:spTree>
    <p:extLst>
      <p:ext uri="{BB962C8B-B14F-4D97-AF65-F5344CB8AC3E}">
        <p14:creationId xmlns:p14="http://schemas.microsoft.com/office/powerpoint/2010/main" val="38214572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E04C4-9E2B-6249-9790-E9D70146B477}"/>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1BE3CDF4-B2D8-9843-9068-4F4C01A22F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D327140-7629-3F49-AD0F-1CD18AE3F8E0}"/>
              </a:ext>
            </a:extLst>
          </p:cNvPr>
          <p:cNvSpPr>
            <a:spLocks noGrp="1"/>
          </p:cNvSpPr>
          <p:nvPr>
            <p:ph type="dt" sz="half" idx="10"/>
          </p:nvPr>
        </p:nvSpPr>
        <p:spPr/>
        <p:txBody>
          <a:bodyPr/>
          <a:lstStyle/>
          <a:p>
            <a:fld id="{5907871C-56B4-3148-AB69-94417DBABEFB}" type="datetimeFigureOut">
              <a:rPr lang="en-US" smtClean="0"/>
              <a:t>10/15/20</a:t>
            </a:fld>
            <a:endParaRPr lang="en-US"/>
          </a:p>
        </p:txBody>
      </p:sp>
      <p:sp>
        <p:nvSpPr>
          <p:cNvPr id="5" name="Footer Placeholder 4">
            <a:extLst>
              <a:ext uri="{FF2B5EF4-FFF2-40B4-BE49-F238E27FC236}">
                <a16:creationId xmlns:a16="http://schemas.microsoft.com/office/drawing/2014/main" id="{98DCE634-6371-364B-A4CD-69934369A4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9C8630-09FD-D446-8699-2BFCA2E3AC7C}"/>
              </a:ext>
            </a:extLst>
          </p:cNvPr>
          <p:cNvSpPr>
            <a:spLocks noGrp="1"/>
          </p:cNvSpPr>
          <p:nvPr>
            <p:ph type="sldNum" sz="quarter" idx="12"/>
          </p:nvPr>
        </p:nvSpPr>
        <p:spPr/>
        <p:txBody>
          <a:bodyPr/>
          <a:lstStyle/>
          <a:p>
            <a:fld id="{0BB5CFB4-E92F-1542-BF26-B3BCBBD74879}" type="slidenum">
              <a:rPr lang="en-US" smtClean="0"/>
              <a:t>‹#›</a:t>
            </a:fld>
            <a:endParaRPr lang="en-US"/>
          </a:p>
        </p:txBody>
      </p:sp>
    </p:spTree>
    <p:extLst>
      <p:ext uri="{BB962C8B-B14F-4D97-AF65-F5344CB8AC3E}">
        <p14:creationId xmlns:p14="http://schemas.microsoft.com/office/powerpoint/2010/main" val="1938327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A394A-F25A-BF47-99AF-EED336A5B9E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2578B84-A06E-C94B-A477-582C9A7AD64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0897154-C717-6947-B0F1-01895A24D07A}"/>
              </a:ext>
            </a:extLst>
          </p:cNvPr>
          <p:cNvSpPr>
            <a:spLocks noGrp="1"/>
          </p:cNvSpPr>
          <p:nvPr>
            <p:ph type="dt" sz="half" idx="10"/>
          </p:nvPr>
        </p:nvSpPr>
        <p:spPr/>
        <p:txBody>
          <a:bodyPr/>
          <a:lstStyle/>
          <a:p>
            <a:fld id="{5907871C-56B4-3148-AB69-94417DBABEFB}" type="datetimeFigureOut">
              <a:rPr lang="en-US" smtClean="0"/>
              <a:t>10/15/20</a:t>
            </a:fld>
            <a:endParaRPr lang="en-US"/>
          </a:p>
        </p:txBody>
      </p:sp>
      <p:sp>
        <p:nvSpPr>
          <p:cNvPr id="5" name="Footer Placeholder 4">
            <a:extLst>
              <a:ext uri="{FF2B5EF4-FFF2-40B4-BE49-F238E27FC236}">
                <a16:creationId xmlns:a16="http://schemas.microsoft.com/office/drawing/2014/main" id="{8661BDB1-1132-F941-94CC-050450E2FC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075FF29-CE8A-FC44-A2B6-5C2BC52E4DD5}"/>
              </a:ext>
            </a:extLst>
          </p:cNvPr>
          <p:cNvSpPr>
            <a:spLocks noGrp="1"/>
          </p:cNvSpPr>
          <p:nvPr>
            <p:ph type="sldNum" sz="quarter" idx="12"/>
          </p:nvPr>
        </p:nvSpPr>
        <p:spPr/>
        <p:txBody>
          <a:bodyPr/>
          <a:lstStyle/>
          <a:p>
            <a:fld id="{0BB5CFB4-E92F-1542-BF26-B3BCBBD74879}" type="slidenum">
              <a:rPr lang="en-US" smtClean="0"/>
              <a:t>‹#›</a:t>
            </a:fld>
            <a:endParaRPr lang="en-US"/>
          </a:p>
        </p:txBody>
      </p:sp>
    </p:spTree>
    <p:extLst>
      <p:ext uri="{BB962C8B-B14F-4D97-AF65-F5344CB8AC3E}">
        <p14:creationId xmlns:p14="http://schemas.microsoft.com/office/powerpoint/2010/main" val="3397581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ED486-6E70-7B41-9D24-BD75AD6ADB0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DEF4F400-7153-974E-BFE5-1C3804F422B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85DD398-EA07-AC43-AFF3-D84CB53BE092}"/>
              </a:ext>
            </a:extLst>
          </p:cNvPr>
          <p:cNvSpPr>
            <a:spLocks noGrp="1"/>
          </p:cNvSpPr>
          <p:nvPr>
            <p:ph type="dt" sz="half" idx="10"/>
          </p:nvPr>
        </p:nvSpPr>
        <p:spPr/>
        <p:txBody>
          <a:bodyPr/>
          <a:lstStyle/>
          <a:p>
            <a:fld id="{5907871C-56B4-3148-AB69-94417DBABEFB}" type="datetimeFigureOut">
              <a:rPr lang="en-US" smtClean="0"/>
              <a:t>10/15/20</a:t>
            </a:fld>
            <a:endParaRPr lang="en-US"/>
          </a:p>
        </p:txBody>
      </p:sp>
      <p:sp>
        <p:nvSpPr>
          <p:cNvPr id="5" name="Footer Placeholder 4">
            <a:extLst>
              <a:ext uri="{FF2B5EF4-FFF2-40B4-BE49-F238E27FC236}">
                <a16:creationId xmlns:a16="http://schemas.microsoft.com/office/drawing/2014/main" id="{DC67B79E-56F5-4848-A3E8-1963B4BFE4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105E0D-5133-7447-BB09-161EA3E6FFAC}"/>
              </a:ext>
            </a:extLst>
          </p:cNvPr>
          <p:cNvSpPr>
            <a:spLocks noGrp="1"/>
          </p:cNvSpPr>
          <p:nvPr>
            <p:ph type="sldNum" sz="quarter" idx="12"/>
          </p:nvPr>
        </p:nvSpPr>
        <p:spPr/>
        <p:txBody>
          <a:bodyPr/>
          <a:lstStyle/>
          <a:p>
            <a:fld id="{0BB5CFB4-E92F-1542-BF26-B3BCBBD74879}" type="slidenum">
              <a:rPr lang="en-US" smtClean="0"/>
              <a:t>‹#›</a:t>
            </a:fld>
            <a:endParaRPr lang="en-US"/>
          </a:p>
        </p:txBody>
      </p:sp>
    </p:spTree>
    <p:extLst>
      <p:ext uri="{BB962C8B-B14F-4D97-AF65-F5344CB8AC3E}">
        <p14:creationId xmlns:p14="http://schemas.microsoft.com/office/powerpoint/2010/main" val="25019376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0BA998-1223-D944-88C5-E6841C18456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A48F1B-BEAD-9F4E-A375-442B0654AABA}"/>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A999833-888E-3D44-8500-6C206A49B36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8BC3123-BE52-6A44-8758-35A117AF8033}"/>
              </a:ext>
            </a:extLst>
          </p:cNvPr>
          <p:cNvSpPr>
            <a:spLocks noGrp="1"/>
          </p:cNvSpPr>
          <p:nvPr>
            <p:ph type="dt" sz="half" idx="10"/>
          </p:nvPr>
        </p:nvSpPr>
        <p:spPr/>
        <p:txBody>
          <a:bodyPr/>
          <a:lstStyle/>
          <a:p>
            <a:fld id="{5907871C-56B4-3148-AB69-94417DBABEFB}" type="datetimeFigureOut">
              <a:rPr lang="en-US" smtClean="0"/>
              <a:t>10/15/20</a:t>
            </a:fld>
            <a:endParaRPr lang="en-US"/>
          </a:p>
        </p:txBody>
      </p:sp>
      <p:sp>
        <p:nvSpPr>
          <p:cNvPr id="6" name="Footer Placeholder 5">
            <a:extLst>
              <a:ext uri="{FF2B5EF4-FFF2-40B4-BE49-F238E27FC236}">
                <a16:creationId xmlns:a16="http://schemas.microsoft.com/office/drawing/2014/main" id="{6D31D127-2032-4846-8950-1742515F83F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5710EF9-0D1C-4246-9965-3B1F4BFC0E02}"/>
              </a:ext>
            </a:extLst>
          </p:cNvPr>
          <p:cNvSpPr>
            <a:spLocks noGrp="1"/>
          </p:cNvSpPr>
          <p:nvPr>
            <p:ph type="sldNum" sz="quarter" idx="12"/>
          </p:nvPr>
        </p:nvSpPr>
        <p:spPr/>
        <p:txBody>
          <a:bodyPr/>
          <a:lstStyle/>
          <a:p>
            <a:fld id="{0BB5CFB4-E92F-1542-BF26-B3BCBBD74879}" type="slidenum">
              <a:rPr lang="en-US" smtClean="0"/>
              <a:t>‹#›</a:t>
            </a:fld>
            <a:endParaRPr lang="en-US"/>
          </a:p>
        </p:txBody>
      </p:sp>
    </p:spTree>
    <p:extLst>
      <p:ext uri="{BB962C8B-B14F-4D97-AF65-F5344CB8AC3E}">
        <p14:creationId xmlns:p14="http://schemas.microsoft.com/office/powerpoint/2010/main" val="8233280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E0E029-B6EC-BE40-ADFA-A59F384CCE6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6BE835F-A53D-9142-AD77-29795C8EF7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3CDCBD9-CF62-9443-8952-3CD0111EB0C2}"/>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011E79E-D747-4B43-976B-0F800D1650F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01C1C42-9B49-5441-A4FB-0808F680CE3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DC93CB3-2028-F847-B9B8-DFA192E9BE65}"/>
              </a:ext>
            </a:extLst>
          </p:cNvPr>
          <p:cNvSpPr>
            <a:spLocks noGrp="1"/>
          </p:cNvSpPr>
          <p:nvPr>
            <p:ph type="dt" sz="half" idx="10"/>
          </p:nvPr>
        </p:nvSpPr>
        <p:spPr/>
        <p:txBody>
          <a:bodyPr/>
          <a:lstStyle/>
          <a:p>
            <a:fld id="{5907871C-56B4-3148-AB69-94417DBABEFB}" type="datetimeFigureOut">
              <a:rPr lang="en-US" smtClean="0"/>
              <a:t>10/15/20</a:t>
            </a:fld>
            <a:endParaRPr lang="en-US"/>
          </a:p>
        </p:txBody>
      </p:sp>
      <p:sp>
        <p:nvSpPr>
          <p:cNvPr id="8" name="Footer Placeholder 7">
            <a:extLst>
              <a:ext uri="{FF2B5EF4-FFF2-40B4-BE49-F238E27FC236}">
                <a16:creationId xmlns:a16="http://schemas.microsoft.com/office/drawing/2014/main" id="{2021F1E0-5EEA-6B4F-BFA0-9C4A58E36F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76E577E-1AEA-1B44-A2DF-AACC060522AB}"/>
              </a:ext>
            </a:extLst>
          </p:cNvPr>
          <p:cNvSpPr>
            <a:spLocks noGrp="1"/>
          </p:cNvSpPr>
          <p:nvPr>
            <p:ph type="sldNum" sz="quarter" idx="12"/>
          </p:nvPr>
        </p:nvSpPr>
        <p:spPr/>
        <p:txBody>
          <a:bodyPr/>
          <a:lstStyle/>
          <a:p>
            <a:fld id="{0BB5CFB4-E92F-1542-BF26-B3BCBBD74879}" type="slidenum">
              <a:rPr lang="en-US" smtClean="0"/>
              <a:t>‹#›</a:t>
            </a:fld>
            <a:endParaRPr lang="en-US"/>
          </a:p>
        </p:txBody>
      </p:sp>
    </p:spTree>
    <p:extLst>
      <p:ext uri="{BB962C8B-B14F-4D97-AF65-F5344CB8AC3E}">
        <p14:creationId xmlns:p14="http://schemas.microsoft.com/office/powerpoint/2010/main" val="2413067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AD7AA-9D65-EC4D-8562-19CB71F2949D}"/>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F0929B5-8259-B248-8852-BAF2270F9849}"/>
              </a:ext>
            </a:extLst>
          </p:cNvPr>
          <p:cNvSpPr>
            <a:spLocks noGrp="1"/>
          </p:cNvSpPr>
          <p:nvPr>
            <p:ph type="dt" sz="half" idx="10"/>
          </p:nvPr>
        </p:nvSpPr>
        <p:spPr/>
        <p:txBody>
          <a:bodyPr/>
          <a:lstStyle/>
          <a:p>
            <a:fld id="{5907871C-56B4-3148-AB69-94417DBABEFB}" type="datetimeFigureOut">
              <a:rPr lang="en-US" smtClean="0"/>
              <a:t>10/15/20</a:t>
            </a:fld>
            <a:endParaRPr lang="en-US"/>
          </a:p>
        </p:txBody>
      </p:sp>
      <p:sp>
        <p:nvSpPr>
          <p:cNvPr id="4" name="Footer Placeholder 3">
            <a:extLst>
              <a:ext uri="{FF2B5EF4-FFF2-40B4-BE49-F238E27FC236}">
                <a16:creationId xmlns:a16="http://schemas.microsoft.com/office/drawing/2014/main" id="{7DECE7C1-9FBF-3946-A5F2-C76D082B030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688EF4A-6C2F-BB48-917D-99642E79418E}"/>
              </a:ext>
            </a:extLst>
          </p:cNvPr>
          <p:cNvSpPr>
            <a:spLocks noGrp="1"/>
          </p:cNvSpPr>
          <p:nvPr>
            <p:ph type="sldNum" sz="quarter" idx="12"/>
          </p:nvPr>
        </p:nvSpPr>
        <p:spPr/>
        <p:txBody>
          <a:bodyPr/>
          <a:lstStyle/>
          <a:p>
            <a:fld id="{0BB5CFB4-E92F-1542-BF26-B3BCBBD74879}" type="slidenum">
              <a:rPr lang="en-US" smtClean="0"/>
              <a:t>‹#›</a:t>
            </a:fld>
            <a:endParaRPr lang="en-US"/>
          </a:p>
        </p:txBody>
      </p:sp>
    </p:spTree>
    <p:extLst>
      <p:ext uri="{BB962C8B-B14F-4D97-AF65-F5344CB8AC3E}">
        <p14:creationId xmlns:p14="http://schemas.microsoft.com/office/powerpoint/2010/main" val="2273711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B5A59F4-0939-B44F-952E-D1C6CCF92F76}"/>
              </a:ext>
            </a:extLst>
          </p:cNvPr>
          <p:cNvSpPr>
            <a:spLocks noGrp="1"/>
          </p:cNvSpPr>
          <p:nvPr>
            <p:ph type="dt" sz="half" idx="10"/>
          </p:nvPr>
        </p:nvSpPr>
        <p:spPr/>
        <p:txBody>
          <a:bodyPr/>
          <a:lstStyle/>
          <a:p>
            <a:fld id="{5907871C-56B4-3148-AB69-94417DBABEFB}" type="datetimeFigureOut">
              <a:rPr lang="en-US" smtClean="0"/>
              <a:t>10/15/20</a:t>
            </a:fld>
            <a:endParaRPr lang="en-US"/>
          </a:p>
        </p:txBody>
      </p:sp>
      <p:sp>
        <p:nvSpPr>
          <p:cNvPr id="3" name="Footer Placeholder 2">
            <a:extLst>
              <a:ext uri="{FF2B5EF4-FFF2-40B4-BE49-F238E27FC236}">
                <a16:creationId xmlns:a16="http://schemas.microsoft.com/office/drawing/2014/main" id="{C1C638A0-6EBE-BD46-8700-2B9074802DF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6167281-1DD0-E64B-95BE-D7C02F90ACB7}"/>
              </a:ext>
            </a:extLst>
          </p:cNvPr>
          <p:cNvSpPr>
            <a:spLocks noGrp="1"/>
          </p:cNvSpPr>
          <p:nvPr>
            <p:ph type="sldNum" sz="quarter" idx="12"/>
          </p:nvPr>
        </p:nvSpPr>
        <p:spPr/>
        <p:txBody>
          <a:bodyPr/>
          <a:lstStyle/>
          <a:p>
            <a:fld id="{0BB5CFB4-E92F-1542-BF26-B3BCBBD74879}" type="slidenum">
              <a:rPr lang="en-US" smtClean="0"/>
              <a:t>‹#›</a:t>
            </a:fld>
            <a:endParaRPr lang="en-US"/>
          </a:p>
        </p:txBody>
      </p:sp>
    </p:spTree>
    <p:extLst>
      <p:ext uri="{BB962C8B-B14F-4D97-AF65-F5344CB8AC3E}">
        <p14:creationId xmlns:p14="http://schemas.microsoft.com/office/powerpoint/2010/main" val="4823005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74E23-2C82-9E4C-962A-59FD1225F02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570834AA-D92B-3B42-90A5-1E77E77DE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A13028FA-E051-1244-B58F-78845E97E2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436C0CB-900D-0B4D-AFBE-D5C0D342C9F4}"/>
              </a:ext>
            </a:extLst>
          </p:cNvPr>
          <p:cNvSpPr>
            <a:spLocks noGrp="1"/>
          </p:cNvSpPr>
          <p:nvPr>
            <p:ph type="dt" sz="half" idx="10"/>
          </p:nvPr>
        </p:nvSpPr>
        <p:spPr/>
        <p:txBody>
          <a:bodyPr/>
          <a:lstStyle/>
          <a:p>
            <a:fld id="{5907871C-56B4-3148-AB69-94417DBABEFB}" type="datetimeFigureOut">
              <a:rPr lang="en-US" smtClean="0"/>
              <a:t>10/15/20</a:t>
            </a:fld>
            <a:endParaRPr lang="en-US"/>
          </a:p>
        </p:txBody>
      </p:sp>
      <p:sp>
        <p:nvSpPr>
          <p:cNvPr id="6" name="Footer Placeholder 5">
            <a:extLst>
              <a:ext uri="{FF2B5EF4-FFF2-40B4-BE49-F238E27FC236}">
                <a16:creationId xmlns:a16="http://schemas.microsoft.com/office/drawing/2014/main" id="{A7A2D85B-9CEF-5346-96FB-28CEAD0B26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4772399-AC9A-254A-AE48-E7E3C4C33DCD}"/>
              </a:ext>
            </a:extLst>
          </p:cNvPr>
          <p:cNvSpPr>
            <a:spLocks noGrp="1"/>
          </p:cNvSpPr>
          <p:nvPr>
            <p:ph type="sldNum" sz="quarter" idx="12"/>
          </p:nvPr>
        </p:nvSpPr>
        <p:spPr/>
        <p:txBody>
          <a:bodyPr/>
          <a:lstStyle/>
          <a:p>
            <a:fld id="{0BB5CFB4-E92F-1542-BF26-B3BCBBD74879}" type="slidenum">
              <a:rPr lang="en-US" smtClean="0"/>
              <a:t>‹#›</a:t>
            </a:fld>
            <a:endParaRPr lang="en-US"/>
          </a:p>
        </p:txBody>
      </p:sp>
    </p:spTree>
    <p:extLst>
      <p:ext uri="{BB962C8B-B14F-4D97-AF65-F5344CB8AC3E}">
        <p14:creationId xmlns:p14="http://schemas.microsoft.com/office/powerpoint/2010/main" val="40008321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D7E2D-1BFD-4C41-B088-726EE5E0EF3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9972ABB-B952-D447-B9FD-B78796E61E9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2D19AA-CF8A-4F48-AF02-C99AED00FA4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DD7A480-D683-F247-A0D7-C34035FC192E}"/>
              </a:ext>
            </a:extLst>
          </p:cNvPr>
          <p:cNvSpPr>
            <a:spLocks noGrp="1"/>
          </p:cNvSpPr>
          <p:nvPr>
            <p:ph type="dt" sz="half" idx="10"/>
          </p:nvPr>
        </p:nvSpPr>
        <p:spPr/>
        <p:txBody>
          <a:bodyPr/>
          <a:lstStyle/>
          <a:p>
            <a:fld id="{5907871C-56B4-3148-AB69-94417DBABEFB}" type="datetimeFigureOut">
              <a:rPr lang="en-US" smtClean="0"/>
              <a:t>10/15/20</a:t>
            </a:fld>
            <a:endParaRPr lang="en-US"/>
          </a:p>
        </p:txBody>
      </p:sp>
      <p:sp>
        <p:nvSpPr>
          <p:cNvPr id="6" name="Footer Placeholder 5">
            <a:extLst>
              <a:ext uri="{FF2B5EF4-FFF2-40B4-BE49-F238E27FC236}">
                <a16:creationId xmlns:a16="http://schemas.microsoft.com/office/drawing/2014/main" id="{056F4171-0A29-BB4A-A8BD-B66B9B5397B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2039AC8-F72D-BF42-AF4E-AABE52DE49A2}"/>
              </a:ext>
            </a:extLst>
          </p:cNvPr>
          <p:cNvSpPr>
            <a:spLocks noGrp="1"/>
          </p:cNvSpPr>
          <p:nvPr>
            <p:ph type="sldNum" sz="quarter" idx="12"/>
          </p:nvPr>
        </p:nvSpPr>
        <p:spPr/>
        <p:txBody>
          <a:bodyPr/>
          <a:lstStyle/>
          <a:p>
            <a:fld id="{0BB5CFB4-E92F-1542-BF26-B3BCBBD74879}" type="slidenum">
              <a:rPr lang="en-US" smtClean="0"/>
              <a:t>‹#›</a:t>
            </a:fld>
            <a:endParaRPr lang="en-US"/>
          </a:p>
        </p:txBody>
      </p:sp>
    </p:spTree>
    <p:extLst>
      <p:ext uri="{BB962C8B-B14F-4D97-AF65-F5344CB8AC3E}">
        <p14:creationId xmlns:p14="http://schemas.microsoft.com/office/powerpoint/2010/main" val="22827865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ADBB8E-F0F1-B644-81B3-90AB6290D53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383D4E6-58C3-A74A-9D3E-1FE22F7C574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67E6A39-DA0A-7C43-90AB-B58C08B8E919}"/>
              </a:ext>
            </a:extLst>
          </p:cNvPr>
          <p:cNvSpPr>
            <a:spLocks noGrp="1"/>
          </p:cNvSpPr>
          <p:nvPr>
            <p:ph type="dt" sz="half" idx="10"/>
          </p:nvPr>
        </p:nvSpPr>
        <p:spPr/>
        <p:txBody>
          <a:bodyPr/>
          <a:lstStyle/>
          <a:p>
            <a:fld id="{5907871C-56B4-3148-AB69-94417DBABEFB}" type="datetimeFigureOut">
              <a:rPr lang="en-US" smtClean="0"/>
              <a:t>10/15/20</a:t>
            </a:fld>
            <a:endParaRPr lang="en-US"/>
          </a:p>
        </p:txBody>
      </p:sp>
      <p:sp>
        <p:nvSpPr>
          <p:cNvPr id="5" name="Footer Placeholder 4">
            <a:extLst>
              <a:ext uri="{FF2B5EF4-FFF2-40B4-BE49-F238E27FC236}">
                <a16:creationId xmlns:a16="http://schemas.microsoft.com/office/drawing/2014/main" id="{14DDD1C4-AD44-5C47-8221-0AF9BB432C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22E1D8-9CBC-0541-AF74-195FE8839263}"/>
              </a:ext>
            </a:extLst>
          </p:cNvPr>
          <p:cNvSpPr>
            <a:spLocks noGrp="1"/>
          </p:cNvSpPr>
          <p:nvPr>
            <p:ph type="sldNum" sz="quarter" idx="12"/>
          </p:nvPr>
        </p:nvSpPr>
        <p:spPr/>
        <p:txBody>
          <a:bodyPr/>
          <a:lstStyle/>
          <a:p>
            <a:fld id="{0BB5CFB4-E92F-1542-BF26-B3BCBBD74879}" type="slidenum">
              <a:rPr lang="en-US" smtClean="0"/>
              <a:t>‹#›</a:t>
            </a:fld>
            <a:endParaRPr lang="en-US"/>
          </a:p>
        </p:txBody>
      </p:sp>
    </p:spTree>
    <p:extLst>
      <p:ext uri="{BB962C8B-B14F-4D97-AF65-F5344CB8AC3E}">
        <p14:creationId xmlns:p14="http://schemas.microsoft.com/office/powerpoint/2010/main" val="10528080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514928-0DED-3D48-8DAE-678B77B39C7F}"/>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ED7C507-3277-C24E-9B5F-4538B48D9D0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B5710BE-FD4F-9547-9ADD-8B1CBFDDB0E5}"/>
              </a:ext>
            </a:extLst>
          </p:cNvPr>
          <p:cNvSpPr>
            <a:spLocks noGrp="1"/>
          </p:cNvSpPr>
          <p:nvPr>
            <p:ph type="dt" sz="half" idx="10"/>
          </p:nvPr>
        </p:nvSpPr>
        <p:spPr/>
        <p:txBody>
          <a:bodyPr/>
          <a:lstStyle/>
          <a:p>
            <a:fld id="{5907871C-56B4-3148-AB69-94417DBABEFB}" type="datetimeFigureOut">
              <a:rPr lang="en-US" smtClean="0"/>
              <a:t>10/15/20</a:t>
            </a:fld>
            <a:endParaRPr lang="en-US"/>
          </a:p>
        </p:txBody>
      </p:sp>
      <p:sp>
        <p:nvSpPr>
          <p:cNvPr id="5" name="Footer Placeholder 4">
            <a:extLst>
              <a:ext uri="{FF2B5EF4-FFF2-40B4-BE49-F238E27FC236}">
                <a16:creationId xmlns:a16="http://schemas.microsoft.com/office/drawing/2014/main" id="{6D90E30D-7101-F842-8003-8224BF7B03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0BE7D53-2654-8B4B-B6CD-9401C8F8F9AC}"/>
              </a:ext>
            </a:extLst>
          </p:cNvPr>
          <p:cNvSpPr>
            <a:spLocks noGrp="1"/>
          </p:cNvSpPr>
          <p:nvPr>
            <p:ph type="sldNum" sz="quarter" idx="12"/>
          </p:nvPr>
        </p:nvSpPr>
        <p:spPr/>
        <p:txBody>
          <a:bodyPr/>
          <a:lstStyle/>
          <a:p>
            <a:fld id="{0BB5CFB4-E92F-1542-BF26-B3BCBBD74879}" type="slidenum">
              <a:rPr lang="en-US" smtClean="0"/>
              <a:t>‹#›</a:t>
            </a:fld>
            <a:endParaRPr lang="en-US"/>
          </a:p>
        </p:txBody>
      </p:sp>
    </p:spTree>
    <p:extLst>
      <p:ext uri="{BB962C8B-B14F-4D97-AF65-F5344CB8AC3E}">
        <p14:creationId xmlns:p14="http://schemas.microsoft.com/office/powerpoint/2010/main" val="2752037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5BFB019-FDEF-664D-B9D5-D1C362E681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398ABD6-895E-844A-AFC3-5D08AAB39BB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659F93A-8911-684C-8790-821A074B9C0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07871C-56B4-3148-AB69-94417DBABEFB}" type="datetimeFigureOut">
              <a:rPr lang="en-US" smtClean="0"/>
              <a:t>10/15/20</a:t>
            </a:fld>
            <a:endParaRPr lang="en-US"/>
          </a:p>
        </p:txBody>
      </p:sp>
      <p:sp>
        <p:nvSpPr>
          <p:cNvPr id="5" name="Footer Placeholder 4">
            <a:extLst>
              <a:ext uri="{FF2B5EF4-FFF2-40B4-BE49-F238E27FC236}">
                <a16:creationId xmlns:a16="http://schemas.microsoft.com/office/drawing/2014/main" id="{62083888-A854-EC42-8FEA-C0BB5E4C41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6452360-9D14-1949-955C-1E14272E5A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BB5CFB4-E92F-1542-BF26-B3BCBBD74879}" type="slidenum">
              <a:rPr lang="en-US" smtClean="0"/>
              <a:t>‹#›</a:t>
            </a:fld>
            <a:endParaRPr lang="en-US"/>
          </a:p>
        </p:txBody>
      </p:sp>
    </p:spTree>
    <p:extLst>
      <p:ext uri="{BB962C8B-B14F-4D97-AF65-F5344CB8AC3E}">
        <p14:creationId xmlns:p14="http://schemas.microsoft.com/office/powerpoint/2010/main" val="1103207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ngimg.com/download/92518"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3B2069EE-A08E-44F0-B3F9-3CF8CC2DCA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26740" cy="6857542"/>
          </a:xfrm>
          <a:custGeom>
            <a:avLst/>
            <a:gdLst>
              <a:gd name="connsiteX0" fmla="*/ 0 w 6126740"/>
              <a:gd name="connsiteY0" fmla="*/ 0 h 6857542"/>
              <a:gd name="connsiteX1" fmla="*/ 4980067 w 6126740"/>
              <a:gd name="connsiteY1" fmla="*/ 0 h 6857542"/>
              <a:gd name="connsiteX2" fmla="*/ 4992714 w 6126740"/>
              <a:gd name="connsiteY2" fmla="*/ 31774 h 6857542"/>
              <a:gd name="connsiteX3" fmla="*/ 6047722 w 6126740"/>
              <a:gd name="connsiteY3" fmla="*/ 2682457 h 6857542"/>
              <a:gd name="connsiteX4" fmla="*/ 6047722 w 6126740"/>
              <a:gd name="connsiteY4" fmla="*/ 3752208 h 6857542"/>
              <a:gd name="connsiteX5" fmla="*/ 4890218 w 6126740"/>
              <a:gd name="connsiteY5" fmla="*/ 6660411 h 6857542"/>
              <a:gd name="connsiteX6" fmla="*/ 4811756 w 6126740"/>
              <a:gd name="connsiteY6" fmla="*/ 6857542 h 6857542"/>
              <a:gd name="connsiteX7" fmla="*/ 0 w 6126740"/>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6740" h="6857542">
                <a:moveTo>
                  <a:pt x="0" y="0"/>
                </a:moveTo>
                <a:lnTo>
                  <a:pt x="4980067" y="0"/>
                </a:lnTo>
                <a:lnTo>
                  <a:pt x="4992714" y="31774"/>
                </a:lnTo>
                <a:cubicBezTo>
                  <a:pt x="6047722" y="2682457"/>
                  <a:pt x="6047722" y="2682457"/>
                  <a:pt x="6047722" y="2682457"/>
                </a:cubicBezTo>
                <a:cubicBezTo>
                  <a:pt x="6153080" y="2988100"/>
                  <a:pt x="6153080" y="3446565"/>
                  <a:pt x="6047722" y="3752208"/>
                </a:cubicBezTo>
                <a:cubicBezTo>
                  <a:pt x="5563735" y="4968215"/>
                  <a:pt x="5185620" y="5918220"/>
                  <a:pt x="4890218" y="6660411"/>
                </a:cubicBezTo>
                <a:lnTo>
                  <a:pt x="4811756"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E94CEAF-A39F-5348-A480-2A21DE077283}"/>
              </a:ext>
            </a:extLst>
          </p:cNvPr>
          <p:cNvSpPr>
            <a:spLocks noGrp="1"/>
          </p:cNvSpPr>
          <p:nvPr>
            <p:ph type="ctrTitle"/>
          </p:nvPr>
        </p:nvSpPr>
        <p:spPr>
          <a:xfrm>
            <a:off x="767290" y="1289146"/>
            <a:ext cx="4153626" cy="4279709"/>
          </a:xfrm>
        </p:spPr>
        <p:txBody>
          <a:bodyPr vert="horz" lIns="91440" tIns="45720" rIns="91440" bIns="45720" rtlCol="0" anchor="ctr">
            <a:normAutofit/>
          </a:bodyPr>
          <a:lstStyle/>
          <a:p>
            <a:pPr algn="r"/>
            <a:r>
              <a:rPr lang="en-US" sz="2600" b="1" kern="1200">
                <a:solidFill>
                  <a:schemeClr val="bg1"/>
                </a:solidFill>
                <a:latin typeface="+mj-lt"/>
                <a:ea typeface="+mj-ea"/>
                <a:cs typeface="+mj-cs"/>
              </a:rPr>
              <a:t>BSC Health and Social Care</a:t>
            </a:r>
            <a:br>
              <a:rPr lang="en-US" sz="2600" b="1" kern="1200">
                <a:solidFill>
                  <a:schemeClr val="bg1"/>
                </a:solidFill>
                <a:latin typeface="+mj-lt"/>
                <a:ea typeface="+mj-ea"/>
                <a:cs typeface="+mj-cs"/>
              </a:rPr>
            </a:br>
            <a:r>
              <a:rPr lang="en-US" sz="2600" b="1" kern="1200">
                <a:solidFill>
                  <a:schemeClr val="bg1"/>
                </a:solidFill>
                <a:latin typeface="+mj-lt"/>
                <a:ea typeface="+mj-ea"/>
                <a:cs typeface="+mj-cs"/>
              </a:rPr>
              <a:t>Public Health Policy BMHP5013</a:t>
            </a:r>
            <a:br>
              <a:rPr lang="en-US" sz="2600" b="1" kern="1200">
                <a:solidFill>
                  <a:schemeClr val="bg1"/>
                </a:solidFill>
                <a:latin typeface="+mj-lt"/>
                <a:ea typeface="+mj-ea"/>
                <a:cs typeface="+mj-cs"/>
              </a:rPr>
            </a:br>
            <a:r>
              <a:rPr lang="en-US" sz="2600" b="1" kern="1200">
                <a:solidFill>
                  <a:schemeClr val="bg1"/>
                </a:solidFill>
                <a:latin typeface="+mj-lt"/>
                <a:ea typeface="+mj-ea"/>
                <a:cs typeface="+mj-cs"/>
              </a:rPr>
              <a:t>Dr </a:t>
            </a:r>
            <a:r>
              <a:rPr lang="en-US" sz="2600" b="1" kern="1200" dirty="0" err="1">
                <a:solidFill>
                  <a:schemeClr val="bg1"/>
                </a:solidFill>
                <a:latin typeface="+mj-lt"/>
                <a:ea typeface="+mj-ea"/>
                <a:cs typeface="+mj-cs"/>
              </a:rPr>
              <a:t>Besty</a:t>
            </a:r>
            <a:r>
              <a:rPr lang="en-US" sz="2600" b="1" kern="1200" dirty="0">
                <a:solidFill>
                  <a:schemeClr val="bg1"/>
                </a:solidFill>
                <a:latin typeface="+mj-lt"/>
                <a:ea typeface="+mj-ea"/>
                <a:cs typeface="+mj-cs"/>
              </a:rPr>
              <a:t> Jose</a:t>
            </a:r>
            <a:br>
              <a:rPr lang="en-US" sz="2600" b="1" kern="1200" dirty="0">
                <a:solidFill>
                  <a:schemeClr val="bg1"/>
                </a:solidFill>
                <a:latin typeface="+mj-lt"/>
                <a:ea typeface="+mj-ea"/>
                <a:cs typeface="+mj-cs"/>
              </a:rPr>
            </a:br>
            <a:br>
              <a:rPr lang="en-US" sz="2600" b="1" kern="1200" dirty="0">
                <a:solidFill>
                  <a:schemeClr val="bg1"/>
                </a:solidFill>
                <a:latin typeface="+mj-lt"/>
                <a:ea typeface="+mj-ea"/>
                <a:cs typeface="+mj-cs"/>
              </a:rPr>
            </a:br>
            <a:r>
              <a:rPr lang="en-US" sz="2600" b="1" kern="1200" dirty="0">
                <a:solidFill>
                  <a:schemeClr val="bg1"/>
                </a:solidFill>
                <a:latin typeface="+mj-lt"/>
                <a:ea typeface="+mj-ea"/>
                <a:cs typeface="+mj-cs"/>
              </a:rPr>
              <a:t>Community project </a:t>
            </a:r>
            <a:br>
              <a:rPr lang="en-US" sz="2600" b="1" dirty="0">
                <a:solidFill>
                  <a:schemeClr val="bg1"/>
                </a:solidFill>
              </a:rPr>
            </a:br>
            <a:r>
              <a:rPr lang="en-US" sz="2600" b="1" kern="1200" dirty="0">
                <a:solidFill>
                  <a:schemeClr val="bg1"/>
                </a:solidFill>
                <a:latin typeface="+mj-lt"/>
                <a:ea typeface="+mj-ea"/>
                <a:cs typeface="+mj-cs"/>
              </a:rPr>
              <a:t> </a:t>
            </a:r>
            <a:r>
              <a:rPr lang="en-US" sz="2600" b="1" dirty="0">
                <a:solidFill>
                  <a:schemeClr val="bg1"/>
                </a:solidFill>
              </a:rPr>
              <a:t>T</a:t>
            </a:r>
            <a:r>
              <a:rPr lang="en-US" sz="2600" b="1" kern="1200" dirty="0">
                <a:solidFill>
                  <a:schemeClr val="bg1"/>
                </a:solidFill>
                <a:latin typeface="+mj-lt"/>
                <a:ea typeface="+mj-ea"/>
                <a:cs typeface="+mj-cs"/>
              </a:rPr>
              <a:t>he current covid</a:t>
            </a:r>
            <a:r>
              <a:rPr lang="en-US" sz="2600" b="1" dirty="0">
                <a:solidFill>
                  <a:schemeClr val="bg1"/>
                </a:solidFill>
              </a:rPr>
              <a:t>-</a:t>
            </a:r>
            <a:r>
              <a:rPr lang="en-US" sz="2600" b="1" kern="1200" dirty="0">
                <a:solidFill>
                  <a:schemeClr val="bg1"/>
                </a:solidFill>
                <a:latin typeface="+mj-lt"/>
                <a:ea typeface="+mj-ea"/>
                <a:cs typeface="+mj-cs"/>
              </a:rPr>
              <a:t>19 </a:t>
            </a:r>
            <a:r>
              <a:rPr lang="en-US" sz="2600" b="1" dirty="0">
                <a:solidFill>
                  <a:schemeClr val="bg1"/>
                </a:solidFill>
              </a:rPr>
              <a:t>Pandemic</a:t>
            </a:r>
            <a:r>
              <a:rPr lang="en-US" sz="2600" b="1" kern="1200" dirty="0">
                <a:solidFill>
                  <a:schemeClr val="bg1"/>
                </a:solidFill>
                <a:latin typeface="+mj-lt"/>
                <a:ea typeface="+mj-ea"/>
                <a:cs typeface="+mj-cs"/>
              </a:rPr>
              <a:t> and its impact on the BAME community worldwide.</a:t>
            </a:r>
            <a:endParaRPr lang="en-US" sz="2600" kern="1200" dirty="0">
              <a:solidFill>
                <a:schemeClr val="bg1"/>
              </a:solidFill>
              <a:latin typeface="+mj-lt"/>
              <a:ea typeface="+mj-ea"/>
              <a:cs typeface="+mj-cs"/>
            </a:endParaRPr>
          </a:p>
        </p:txBody>
      </p:sp>
      <p:grpSp>
        <p:nvGrpSpPr>
          <p:cNvPr id="12" name="Group 11">
            <a:extLst>
              <a:ext uri="{FF2B5EF4-FFF2-40B4-BE49-F238E27FC236}">
                <a16:creationId xmlns:a16="http://schemas.microsoft.com/office/drawing/2014/main" id="{E12BF2FB-8A96-4B53-86A0-04755C545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3027" y="681628"/>
            <a:ext cx="1562267" cy="1172973"/>
            <a:chOff x="7493121" y="1000124"/>
            <a:chExt cx="1562267" cy="1172973"/>
          </a:xfrm>
        </p:grpSpPr>
        <p:sp>
          <p:nvSpPr>
            <p:cNvPr id="13" name="Freeform 5">
              <a:extLst>
                <a:ext uri="{FF2B5EF4-FFF2-40B4-BE49-F238E27FC236}">
                  <a16:creationId xmlns:a16="http://schemas.microsoft.com/office/drawing/2014/main" id="{893D4739-55F8-4E73-8F98-AF42D54BD4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9312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A1AA190F-FB42-4BED-8AA1-A5A01B43C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29322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3" name="Subtitle 2">
            <a:extLst>
              <a:ext uri="{FF2B5EF4-FFF2-40B4-BE49-F238E27FC236}">
                <a16:creationId xmlns:a16="http://schemas.microsoft.com/office/drawing/2014/main" id="{ABF9B9F5-B9E9-9C45-B9AC-E0DE35382E53}"/>
              </a:ext>
            </a:extLst>
          </p:cNvPr>
          <p:cNvSpPr>
            <a:spLocks noGrp="1"/>
          </p:cNvSpPr>
          <p:nvPr>
            <p:ph type="subTitle" idx="1"/>
          </p:nvPr>
        </p:nvSpPr>
        <p:spPr>
          <a:xfrm>
            <a:off x="6514140" y="1854601"/>
            <a:ext cx="4776711" cy="3148798"/>
          </a:xfrm>
        </p:spPr>
        <p:txBody>
          <a:bodyPr vert="horz" lIns="91440" tIns="45720" rIns="91440" bIns="45720" rtlCol="0" anchor="ctr">
            <a:normAutofit/>
          </a:bodyPr>
          <a:lstStyle/>
          <a:p>
            <a:pPr algn="l"/>
            <a:r>
              <a:rPr lang="en-US" b="1">
                <a:cs typeface="Calibri"/>
              </a:rPr>
              <a:t>Group 1</a:t>
            </a:r>
          </a:p>
          <a:p>
            <a:pPr indent="-228600" algn="l">
              <a:buFont typeface="Arial" panose="020B0604020202020204" pitchFamily="34" charset="0"/>
              <a:buChar char="•"/>
            </a:pPr>
            <a:r>
              <a:rPr lang="en-US"/>
              <a:t>Sanara Begum Akbar 1713889</a:t>
            </a:r>
          </a:p>
          <a:p>
            <a:pPr marL="285750" indent="-228600" algn="l">
              <a:buFont typeface="Arial,Sans-Serif" panose="020B0604020202020204" pitchFamily="34" charset="0"/>
              <a:buChar char="•"/>
            </a:pPr>
            <a:r>
              <a:rPr lang="en-US" err="1">
                <a:ea typeface="+mn-lt"/>
                <a:cs typeface="+mn-lt"/>
              </a:rPr>
              <a:t>Nageena</a:t>
            </a:r>
            <a:r>
              <a:rPr lang="en-US">
                <a:ea typeface="+mn-lt"/>
                <a:cs typeface="+mn-lt"/>
              </a:rPr>
              <a:t> Ahmed 1808213</a:t>
            </a:r>
          </a:p>
          <a:p>
            <a:pPr indent="-228600" algn="l">
              <a:buFont typeface="Arial" panose="020B0604020202020204" pitchFamily="34" charset="0"/>
              <a:buChar char="•"/>
            </a:pPr>
            <a:r>
              <a:rPr lang="en-US"/>
              <a:t>Hasna Begum 1808766</a:t>
            </a:r>
          </a:p>
          <a:p>
            <a:pPr indent="-228600" algn="l">
              <a:buFont typeface="Arial" panose="020B0604020202020204" pitchFamily="34" charset="0"/>
              <a:buChar char="•"/>
            </a:pPr>
            <a:r>
              <a:rPr lang="en-US"/>
              <a:t>Sabina Khanam 1713883</a:t>
            </a:r>
          </a:p>
        </p:txBody>
      </p:sp>
    </p:spTree>
    <p:extLst>
      <p:ext uri="{BB962C8B-B14F-4D97-AF65-F5344CB8AC3E}">
        <p14:creationId xmlns:p14="http://schemas.microsoft.com/office/powerpoint/2010/main" val="4191761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4CEAF-A39F-5348-A480-2A21DE077283}"/>
              </a:ext>
            </a:extLst>
          </p:cNvPr>
          <p:cNvSpPr>
            <a:spLocks noGrp="1"/>
          </p:cNvSpPr>
          <p:nvPr>
            <p:ph type="ctrTitle"/>
          </p:nvPr>
        </p:nvSpPr>
        <p:spPr>
          <a:xfrm>
            <a:off x="4965430" y="629268"/>
            <a:ext cx="6586491" cy="1286160"/>
          </a:xfrm>
        </p:spPr>
        <p:txBody>
          <a:bodyPr vert="horz" lIns="91440" tIns="45720" rIns="91440" bIns="45720" rtlCol="0" anchor="b">
            <a:normAutofit/>
          </a:bodyPr>
          <a:lstStyle/>
          <a:p>
            <a:pPr algn="l"/>
            <a:r>
              <a:rPr lang="en-US" sz="4100" b="1"/>
              <a:t>Introduction</a:t>
            </a:r>
            <a:br>
              <a:rPr lang="en-US" sz="4100" b="1"/>
            </a:br>
            <a:r>
              <a:rPr lang="en-US" sz="4100" b="1"/>
              <a:t>Covid-19</a:t>
            </a:r>
          </a:p>
        </p:txBody>
      </p:sp>
      <p:sp>
        <p:nvSpPr>
          <p:cNvPr id="3" name="Subtitle 2">
            <a:extLst>
              <a:ext uri="{FF2B5EF4-FFF2-40B4-BE49-F238E27FC236}">
                <a16:creationId xmlns:a16="http://schemas.microsoft.com/office/drawing/2014/main" id="{ABF9B9F5-B9E9-9C45-B9AC-E0DE35382E53}"/>
              </a:ext>
            </a:extLst>
          </p:cNvPr>
          <p:cNvSpPr>
            <a:spLocks noGrp="1"/>
          </p:cNvSpPr>
          <p:nvPr>
            <p:ph type="subTitle" idx="1"/>
          </p:nvPr>
        </p:nvSpPr>
        <p:spPr>
          <a:xfrm>
            <a:off x="4965431" y="2438400"/>
            <a:ext cx="6586489" cy="3785419"/>
          </a:xfrm>
        </p:spPr>
        <p:txBody>
          <a:bodyPr vert="horz" lIns="91440" tIns="45720" rIns="91440" bIns="45720" rtlCol="0" anchor="t">
            <a:normAutofit lnSpcReduction="10000"/>
          </a:bodyPr>
          <a:lstStyle/>
          <a:p>
            <a:pPr indent="-228600" algn="l" fontAlgn="base">
              <a:buFont typeface="Arial" panose="020B0604020202020204" pitchFamily="34" charset="0"/>
              <a:buChar char="•"/>
            </a:pPr>
            <a:r>
              <a:rPr lang="en-US" sz="1800">
                <a:latin typeface="Arial"/>
                <a:cs typeface="Arial"/>
              </a:rPr>
              <a:t>Coronavirus (Covid-19) is an infectious disease which attacks the respiratory system. Most people that get infected show mild to moderate symptoms however if the infected person has any underlying health problems this may aggravate the virus to develop a more serious illness (WHO, 2020).</a:t>
            </a:r>
          </a:p>
          <a:p>
            <a:pPr indent="-228600" algn="l" fontAlgn="base">
              <a:buFont typeface="Arial" panose="020B0604020202020204" pitchFamily="34" charset="0"/>
              <a:buChar char="•"/>
            </a:pPr>
            <a:r>
              <a:rPr lang="en-US" sz="1800">
                <a:latin typeface="Arial"/>
                <a:cs typeface="Arial"/>
              </a:rPr>
              <a:t>The epi </a:t>
            </a:r>
            <a:r>
              <a:rPr lang="en-US" sz="1800" err="1">
                <a:latin typeface="Arial"/>
                <a:cs typeface="Arial"/>
              </a:rPr>
              <a:t>centre</a:t>
            </a:r>
            <a:r>
              <a:rPr lang="en-US" sz="1800">
                <a:latin typeface="Arial"/>
                <a:cs typeface="Arial"/>
              </a:rPr>
              <a:t> of the disease was Wuhan city, Hubei Province which is situated in China. </a:t>
            </a:r>
          </a:p>
          <a:p>
            <a:pPr indent="-228600" algn="l" fontAlgn="base">
              <a:buFont typeface="Arial" panose="020B0604020202020204" pitchFamily="34" charset="0"/>
              <a:buChar char="•"/>
            </a:pPr>
            <a:r>
              <a:rPr lang="en-US" sz="1800">
                <a:latin typeface="Arial"/>
                <a:cs typeface="Arial"/>
              </a:rPr>
              <a:t>The rate of infection has created a global pandemic and has spread worldwide impacting everyone. On January 30th, 2020 The World Health </a:t>
            </a:r>
            <a:r>
              <a:rPr lang="en-US" sz="1800" err="1">
                <a:latin typeface="Arial"/>
                <a:cs typeface="Arial"/>
              </a:rPr>
              <a:t>Organisation</a:t>
            </a:r>
            <a:r>
              <a:rPr lang="en-US" sz="1800">
                <a:latin typeface="Arial"/>
                <a:cs typeface="Arial"/>
              </a:rPr>
              <a:t> declared the outbreak as a public health emergency. </a:t>
            </a:r>
          </a:p>
          <a:p>
            <a:pPr indent="-228600" algn="l" fontAlgn="base">
              <a:buFont typeface="Arial" panose="020B0604020202020204" pitchFamily="34" charset="0"/>
              <a:buChar char="•"/>
            </a:pPr>
            <a:r>
              <a:rPr lang="en-US" sz="1800">
                <a:latin typeface="Arial"/>
                <a:cs typeface="Arial"/>
              </a:rPr>
              <a:t>In order to slow the rate of infections and deaths many restrictions and policies have had to change or adapt (WHO, 2020).</a:t>
            </a:r>
          </a:p>
          <a:p>
            <a:pPr indent="-228600" algn="l">
              <a:buFont typeface="Arial" panose="020B0604020202020204" pitchFamily="34" charset="0"/>
              <a:buChar char="•"/>
            </a:pPr>
            <a:endParaRPr lang="en-US" sz="1700"/>
          </a:p>
        </p:txBody>
      </p:sp>
      <p:pic>
        <p:nvPicPr>
          <p:cNvPr id="6" name="Picture 5" descr="A picture containing blue, dark, light, looking&#10;&#10;Description automatically generated">
            <a:extLst>
              <a:ext uri="{FF2B5EF4-FFF2-40B4-BE49-F238E27FC236}">
                <a16:creationId xmlns:a16="http://schemas.microsoft.com/office/drawing/2014/main" id="{23FD27C7-F7C3-5A40-86DA-22BD2EAF1D11}"/>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6550" r="15858" b="2"/>
          <a:stretch/>
        </p:blipFill>
        <p:spPr>
          <a:xfrm>
            <a:off x="20" y="10"/>
            <a:ext cx="4635571" cy="6857990"/>
          </a:xfrm>
          <a:prstGeom prst="rect">
            <a:avLst/>
          </a:prstGeom>
          <a:effectLst/>
        </p:spPr>
      </p:pic>
      <p:cxnSp>
        <p:nvCxnSpPr>
          <p:cNvPr id="16" name="Straight Connector 15">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0AC2D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829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4CEAF-A39F-5348-A480-2A21DE077283}"/>
              </a:ext>
            </a:extLst>
          </p:cNvPr>
          <p:cNvSpPr>
            <a:spLocks noGrp="1"/>
          </p:cNvSpPr>
          <p:nvPr>
            <p:ph type="ctrTitle"/>
          </p:nvPr>
        </p:nvSpPr>
        <p:spPr>
          <a:xfrm>
            <a:off x="1149165" y="-11579"/>
            <a:ext cx="9144000" cy="632749"/>
          </a:xfrm>
        </p:spPr>
        <p:txBody>
          <a:bodyPr>
            <a:normAutofit/>
          </a:bodyPr>
          <a:lstStyle/>
          <a:p>
            <a:pPr algn="ctr"/>
            <a:r>
              <a:rPr lang="en-US" sz="3600">
                <a:latin typeface="Arial" panose="020B0604020202020204" pitchFamily="34" charset="0"/>
                <a:cs typeface="Arial" panose="020B0604020202020204" pitchFamily="34" charset="0"/>
              </a:rPr>
              <a:t>Symptoms</a:t>
            </a:r>
          </a:p>
        </p:txBody>
      </p:sp>
      <p:sp>
        <p:nvSpPr>
          <p:cNvPr id="3" name="Subtitle 2">
            <a:extLst>
              <a:ext uri="{FF2B5EF4-FFF2-40B4-BE49-F238E27FC236}">
                <a16:creationId xmlns:a16="http://schemas.microsoft.com/office/drawing/2014/main" id="{ABF9B9F5-B9E9-9C45-B9AC-E0DE35382E53}"/>
              </a:ext>
            </a:extLst>
          </p:cNvPr>
          <p:cNvSpPr>
            <a:spLocks noGrp="1"/>
          </p:cNvSpPr>
          <p:nvPr>
            <p:ph type="subTitle" idx="1"/>
          </p:nvPr>
        </p:nvSpPr>
        <p:spPr>
          <a:xfrm>
            <a:off x="659741" y="940526"/>
            <a:ext cx="9890621" cy="5783133"/>
          </a:xfrm>
        </p:spPr>
        <p:txBody>
          <a:bodyPr>
            <a:normAutofit fontScale="85000" lnSpcReduction="20000"/>
          </a:bodyPr>
          <a:lstStyle/>
          <a:p>
            <a:pPr algn="l" fontAlgn="base"/>
            <a:r>
              <a:rPr lang="en-GB" b="1">
                <a:latin typeface="Arial" panose="020B0604020202020204" pitchFamily="34" charset="0"/>
                <a:cs typeface="Arial" panose="020B0604020202020204" pitchFamily="34" charset="0"/>
              </a:rPr>
              <a:t>COVID-19 affects different people in different ways. Most infected people will develop mild to moderate illness and recover without hospitalization. </a:t>
            </a:r>
          </a:p>
          <a:p>
            <a:pPr algn="l" fontAlgn="base"/>
            <a:endParaRPr lang="en-GB" b="1">
              <a:latin typeface="Arial" panose="020B0604020202020204" pitchFamily="34" charset="0"/>
              <a:cs typeface="Arial" panose="020B0604020202020204" pitchFamily="34" charset="0"/>
            </a:endParaRPr>
          </a:p>
          <a:p>
            <a:pPr algn="l" fontAlgn="base"/>
            <a:r>
              <a:rPr lang="en-GB" sz="3200" b="1">
                <a:latin typeface="Arial" panose="020B0604020202020204" pitchFamily="34" charset="0"/>
                <a:cs typeface="Arial" panose="020B0604020202020204" pitchFamily="34" charset="0"/>
              </a:rPr>
              <a:t>Most common symptoms: </a:t>
            </a:r>
            <a:r>
              <a:rPr lang="en-GB" b="1">
                <a:latin typeface="Arial" panose="020B0604020202020204" pitchFamily="34" charset="0"/>
                <a:cs typeface="Arial" panose="020B0604020202020204" pitchFamily="34" charset="0"/>
              </a:rPr>
              <a:t>Fever, dry cough, tiredness. </a:t>
            </a:r>
          </a:p>
          <a:p>
            <a:pPr algn="l" fontAlgn="base"/>
            <a:endParaRPr lang="en-GB" b="1">
              <a:latin typeface="Arial" panose="020B0604020202020204" pitchFamily="34" charset="0"/>
              <a:cs typeface="Arial" panose="020B0604020202020204" pitchFamily="34" charset="0"/>
            </a:endParaRPr>
          </a:p>
          <a:p>
            <a:pPr algn="l" fontAlgn="base"/>
            <a:r>
              <a:rPr lang="en-GB" sz="3200" b="1">
                <a:latin typeface="Arial" panose="020B0604020202020204" pitchFamily="34" charset="0"/>
                <a:cs typeface="Arial" panose="020B0604020202020204" pitchFamily="34" charset="0"/>
              </a:rPr>
              <a:t>Less common symptoms: </a:t>
            </a:r>
          </a:p>
          <a:p>
            <a:pPr algn="l" fontAlgn="base"/>
            <a:r>
              <a:rPr lang="en-GB">
                <a:latin typeface="Arial" panose="020B0604020202020204" pitchFamily="34" charset="0"/>
                <a:cs typeface="Arial" panose="020B0604020202020204" pitchFamily="34" charset="0"/>
              </a:rPr>
              <a:t>aches and pains. </a:t>
            </a:r>
          </a:p>
          <a:p>
            <a:pPr algn="l" fontAlgn="base"/>
            <a:r>
              <a:rPr lang="en-GB">
                <a:latin typeface="Arial" panose="020B0604020202020204" pitchFamily="34" charset="0"/>
                <a:cs typeface="Arial" panose="020B0604020202020204" pitchFamily="34" charset="0"/>
              </a:rPr>
              <a:t>sore throat. </a:t>
            </a:r>
          </a:p>
          <a:p>
            <a:pPr algn="l" fontAlgn="base"/>
            <a:r>
              <a:rPr lang="en-GB">
                <a:latin typeface="Arial" panose="020B0604020202020204" pitchFamily="34" charset="0"/>
                <a:cs typeface="Arial" panose="020B0604020202020204" pitchFamily="34" charset="0"/>
              </a:rPr>
              <a:t>diarrhoea. </a:t>
            </a:r>
          </a:p>
          <a:p>
            <a:pPr algn="l" fontAlgn="base"/>
            <a:r>
              <a:rPr lang="en-GB">
                <a:latin typeface="Arial" panose="020B0604020202020204" pitchFamily="34" charset="0"/>
                <a:cs typeface="Arial" panose="020B0604020202020204" pitchFamily="34" charset="0"/>
              </a:rPr>
              <a:t>conjunctivitis. </a:t>
            </a:r>
          </a:p>
          <a:p>
            <a:pPr algn="l" fontAlgn="base"/>
            <a:r>
              <a:rPr lang="en-GB">
                <a:latin typeface="Arial" panose="020B0604020202020204" pitchFamily="34" charset="0"/>
                <a:cs typeface="Arial" panose="020B0604020202020204" pitchFamily="34" charset="0"/>
              </a:rPr>
              <a:t>headache. </a:t>
            </a:r>
          </a:p>
          <a:p>
            <a:pPr algn="l" fontAlgn="base"/>
            <a:r>
              <a:rPr lang="en-GB">
                <a:latin typeface="Arial" panose="020B0604020202020204" pitchFamily="34" charset="0"/>
                <a:cs typeface="Arial" panose="020B0604020202020204" pitchFamily="34" charset="0"/>
              </a:rPr>
              <a:t>loss of taste or smell. </a:t>
            </a:r>
          </a:p>
          <a:p>
            <a:pPr algn="l" fontAlgn="base"/>
            <a:r>
              <a:rPr lang="en-GB">
                <a:latin typeface="Arial" panose="020B0604020202020204" pitchFamily="34" charset="0"/>
                <a:cs typeface="Arial" panose="020B0604020202020204" pitchFamily="34" charset="0"/>
              </a:rPr>
              <a:t>a rash on skin, or discolouration of fingers or toes. </a:t>
            </a:r>
          </a:p>
          <a:p>
            <a:pPr algn="l" fontAlgn="base"/>
            <a:endParaRPr lang="en-GB" b="1">
              <a:latin typeface="Arial" panose="020B0604020202020204" pitchFamily="34" charset="0"/>
              <a:cs typeface="Arial" panose="020B0604020202020204" pitchFamily="34" charset="0"/>
            </a:endParaRPr>
          </a:p>
          <a:p>
            <a:pPr algn="l" fontAlgn="base"/>
            <a:r>
              <a:rPr lang="en-GB" sz="3200" b="1">
                <a:latin typeface="Arial" panose="020B0604020202020204" pitchFamily="34" charset="0"/>
                <a:cs typeface="Arial" panose="020B0604020202020204" pitchFamily="34" charset="0"/>
              </a:rPr>
              <a:t>Serious symptoms: </a:t>
            </a:r>
            <a:r>
              <a:rPr lang="en-GB" b="1">
                <a:latin typeface="Arial" panose="020B0604020202020204" pitchFamily="34" charset="0"/>
                <a:cs typeface="Arial" panose="020B0604020202020204" pitchFamily="34" charset="0"/>
              </a:rPr>
              <a:t>difficulty breathing or shortness of breath, chest pain or pressure, loss of speech or movement. </a:t>
            </a:r>
          </a:p>
          <a:p>
            <a:pPr algn="ctr"/>
            <a:endParaRPr lang="en-US" sz="3200">
              <a:solidFill>
                <a:schemeClr val="bg1"/>
              </a:solidFill>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FAD35E2-23C0-B349-A181-5296DDD125E8}"/>
              </a:ext>
            </a:extLst>
          </p:cNvPr>
          <p:cNvSpPr txBox="1"/>
          <p:nvPr/>
        </p:nvSpPr>
        <p:spPr>
          <a:xfrm>
            <a:off x="9448800" y="6415882"/>
            <a:ext cx="2493818" cy="307777"/>
          </a:xfrm>
          <a:prstGeom prst="rect">
            <a:avLst/>
          </a:prstGeom>
          <a:noFill/>
        </p:spPr>
        <p:txBody>
          <a:bodyPr wrap="square" rtlCol="0">
            <a:spAutoFit/>
          </a:bodyPr>
          <a:lstStyle/>
          <a:p>
            <a:r>
              <a:rPr lang="en-US" sz="1400">
                <a:latin typeface="Arial" panose="020B0604020202020204" pitchFamily="34" charset="0"/>
                <a:cs typeface="Arial" panose="020B0604020202020204" pitchFamily="34" charset="0"/>
              </a:rPr>
              <a:t>(NHS </a:t>
            </a:r>
            <a:r>
              <a:rPr lang="en-US" sz="1400" err="1">
                <a:latin typeface="Arial" panose="020B0604020202020204" pitchFamily="34" charset="0"/>
                <a:cs typeface="Arial" panose="020B0604020202020204" pitchFamily="34" charset="0"/>
              </a:rPr>
              <a:t>Engand</a:t>
            </a:r>
            <a:r>
              <a:rPr lang="en-US" sz="1400">
                <a:latin typeface="Arial" panose="020B0604020202020204" pitchFamily="34" charset="0"/>
                <a:cs typeface="Arial" panose="020B0604020202020204" pitchFamily="34" charset="0"/>
              </a:rPr>
              <a:t>, 2020</a:t>
            </a:r>
            <a:r>
              <a:rPr lang="en-US" sz="1400"/>
              <a:t>)</a:t>
            </a:r>
          </a:p>
        </p:txBody>
      </p:sp>
    </p:spTree>
    <p:extLst>
      <p:ext uri="{BB962C8B-B14F-4D97-AF65-F5344CB8AC3E}">
        <p14:creationId xmlns:p14="http://schemas.microsoft.com/office/powerpoint/2010/main" val="40454633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4CEAF-A39F-5348-A480-2A21DE077283}"/>
              </a:ext>
            </a:extLst>
          </p:cNvPr>
          <p:cNvSpPr>
            <a:spLocks noGrp="1"/>
          </p:cNvSpPr>
          <p:nvPr>
            <p:ph type="ctrTitle"/>
          </p:nvPr>
        </p:nvSpPr>
        <p:spPr>
          <a:xfrm>
            <a:off x="76554" y="232835"/>
            <a:ext cx="13811017" cy="855301"/>
          </a:xfrm>
        </p:spPr>
        <p:txBody>
          <a:bodyPr anchor="ctr">
            <a:normAutofit fontScale="90000"/>
          </a:bodyPr>
          <a:lstStyle/>
          <a:p>
            <a:pPr algn="l"/>
            <a:r>
              <a:rPr lang="en-US" sz="6000">
                <a:latin typeface="Arial" panose="020B0604020202020204" pitchFamily="34" charset="0"/>
                <a:cs typeface="Arial" panose="020B0604020202020204" pitchFamily="34" charset="0"/>
              </a:rPr>
              <a:t>Current worldwide Figures </a:t>
            </a:r>
            <a:r>
              <a:rPr lang="en-US" sz="1800">
                <a:latin typeface="Arial" panose="020B0604020202020204" pitchFamily="34" charset="0"/>
                <a:cs typeface="Arial" panose="020B0604020202020204" pitchFamily="34" charset="0"/>
              </a:rPr>
              <a:t>(</a:t>
            </a:r>
            <a:r>
              <a:rPr lang="en-US" sz="2000">
                <a:latin typeface="Arial" panose="020B0604020202020204" pitchFamily="34" charset="0"/>
                <a:cs typeface="Arial" panose="020B0604020202020204" pitchFamily="34" charset="0"/>
              </a:rPr>
              <a:t>As of 5</a:t>
            </a:r>
            <a:r>
              <a:rPr lang="en-US" sz="2000" baseline="30000">
                <a:latin typeface="Arial" panose="020B0604020202020204" pitchFamily="34" charset="0"/>
                <a:cs typeface="Arial" panose="020B0604020202020204" pitchFamily="34" charset="0"/>
              </a:rPr>
              <a:t>th</a:t>
            </a:r>
            <a:r>
              <a:rPr lang="en-US" sz="2000">
                <a:latin typeface="Arial" panose="020B0604020202020204" pitchFamily="34" charset="0"/>
                <a:cs typeface="Arial" panose="020B0604020202020204" pitchFamily="34" charset="0"/>
              </a:rPr>
              <a:t> October 2020)</a:t>
            </a:r>
            <a:endParaRPr lang="en-US" sz="6000">
              <a:latin typeface="Arial" panose="020B0604020202020204" pitchFamily="34" charset="0"/>
              <a:cs typeface="Arial" panose="020B0604020202020204" pitchFamily="34" charset="0"/>
            </a:endParaRPr>
          </a:p>
        </p:txBody>
      </p:sp>
      <p:pic>
        <p:nvPicPr>
          <p:cNvPr id="4098" name="Picture 2" descr="Geographic distribution of 14-day cumulative number of reported COVID-19 cases per 100 000 population, worldwide, as of 5 October 2020">
            <a:extLst>
              <a:ext uri="{FF2B5EF4-FFF2-40B4-BE49-F238E27FC236}">
                <a16:creationId xmlns:a16="http://schemas.microsoft.com/office/drawing/2014/main" id="{A82CA396-6D8E-034C-AA32-5DDDACEF353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 b="1314"/>
          <a:stretch/>
        </p:blipFill>
        <p:spPr bwMode="auto">
          <a:xfrm>
            <a:off x="392570" y="1048337"/>
            <a:ext cx="7603047" cy="5621849"/>
          </a:xfrm>
          <a:custGeom>
            <a:avLst/>
            <a:gdLst/>
            <a:ahLst/>
            <a:cxnLst/>
            <a:rect l="l" t="t" r="r" b="b"/>
            <a:pathLst>
              <a:path w="6005375" h="4192863">
                <a:moveTo>
                  <a:pt x="5424937" y="874"/>
                </a:moveTo>
                <a:cubicBezTo>
                  <a:pt x="5470440" y="-1251"/>
                  <a:pt x="5516123" y="499"/>
                  <a:pt x="5561495" y="6147"/>
                </a:cubicBezTo>
                <a:cubicBezTo>
                  <a:pt x="5636334" y="13389"/>
                  <a:pt x="5711424" y="18471"/>
                  <a:pt x="5786261" y="26095"/>
                </a:cubicBezTo>
                <a:cubicBezTo>
                  <a:pt x="5819550" y="29525"/>
                  <a:pt x="5853222" y="16820"/>
                  <a:pt x="5886002" y="28509"/>
                </a:cubicBezTo>
                <a:cubicBezTo>
                  <a:pt x="5922214" y="41469"/>
                  <a:pt x="5958870" y="47282"/>
                  <a:pt x="5995622" y="48044"/>
                </a:cubicBezTo>
                <a:lnTo>
                  <a:pt x="5998366" y="47926"/>
                </a:lnTo>
                <a:lnTo>
                  <a:pt x="5995171" y="398504"/>
                </a:lnTo>
                <a:cubicBezTo>
                  <a:pt x="5993433" y="528663"/>
                  <a:pt x="5993035" y="658806"/>
                  <a:pt x="5999656" y="788917"/>
                </a:cubicBezTo>
                <a:cubicBezTo>
                  <a:pt x="6009855" y="990282"/>
                  <a:pt x="6003364" y="1191519"/>
                  <a:pt x="5999656" y="1392757"/>
                </a:cubicBezTo>
                <a:cubicBezTo>
                  <a:pt x="5992506" y="1778706"/>
                  <a:pt x="6003364" y="2164146"/>
                  <a:pt x="5998730" y="2549586"/>
                </a:cubicBezTo>
                <a:cubicBezTo>
                  <a:pt x="5996744" y="2720440"/>
                  <a:pt x="5998994" y="2891040"/>
                  <a:pt x="6003364" y="3061895"/>
                </a:cubicBezTo>
                <a:cubicBezTo>
                  <a:pt x="6009720" y="3305846"/>
                  <a:pt x="5999922" y="3549924"/>
                  <a:pt x="5989196" y="3793749"/>
                </a:cubicBezTo>
                <a:cubicBezTo>
                  <a:pt x="5985594" y="3860794"/>
                  <a:pt x="5984646" y="3927918"/>
                  <a:pt x="5986348" y="3994981"/>
                </a:cubicBezTo>
                <a:lnTo>
                  <a:pt x="5999199" y="4192863"/>
                </a:lnTo>
                <a:lnTo>
                  <a:pt x="0" y="4192863"/>
                </a:lnTo>
                <a:lnTo>
                  <a:pt x="0" y="26225"/>
                </a:lnTo>
                <a:lnTo>
                  <a:pt x="10965" y="23935"/>
                </a:lnTo>
                <a:cubicBezTo>
                  <a:pt x="27502" y="19081"/>
                  <a:pt x="44569" y="16260"/>
                  <a:pt x="61788" y="15549"/>
                </a:cubicBezTo>
                <a:cubicBezTo>
                  <a:pt x="194437" y="-1096"/>
                  <a:pt x="327213" y="3351"/>
                  <a:pt x="460497" y="8815"/>
                </a:cubicBezTo>
                <a:cubicBezTo>
                  <a:pt x="692632" y="18217"/>
                  <a:pt x="925021" y="29144"/>
                  <a:pt x="1157537" y="25841"/>
                </a:cubicBezTo>
                <a:cubicBezTo>
                  <a:pt x="1393484" y="22410"/>
                  <a:pt x="1628922" y="29653"/>
                  <a:pt x="1864615" y="39182"/>
                </a:cubicBezTo>
                <a:cubicBezTo>
                  <a:pt x="1967913" y="43121"/>
                  <a:pt x="2071847" y="47059"/>
                  <a:pt x="2173493" y="17709"/>
                </a:cubicBezTo>
                <a:cubicBezTo>
                  <a:pt x="2196465" y="12334"/>
                  <a:pt x="2220416" y="12855"/>
                  <a:pt x="2243121" y="19234"/>
                </a:cubicBezTo>
                <a:cubicBezTo>
                  <a:pt x="2357219" y="45789"/>
                  <a:pt x="2471952" y="53666"/>
                  <a:pt x="2587321" y="27492"/>
                </a:cubicBezTo>
                <a:cubicBezTo>
                  <a:pt x="2719944" y="-1223"/>
                  <a:pt x="2856455" y="-7360"/>
                  <a:pt x="2991111" y="9323"/>
                </a:cubicBezTo>
                <a:cubicBezTo>
                  <a:pt x="3114231" y="23045"/>
                  <a:pt x="3237985" y="37911"/>
                  <a:pt x="3361358" y="26857"/>
                </a:cubicBezTo>
                <a:cubicBezTo>
                  <a:pt x="3556266" y="9323"/>
                  <a:pt x="3750918" y="24570"/>
                  <a:pt x="3945825" y="29271"/>
                </a:cubicBezTo>
                <a:cubicBezTo>
                  <a:pt x="4010625" y="30796"/>
                  <a:pt x="4075806" y="44137"/>
                  <a:pt x="4140224" y="32193"/>
                </a:cubicBezTo>
                <a:cubicBezTo>
                  <a:pt x="4241744" y="13389"/>
                  <a:pt x="4342120" y="20631"/>
                  <a:pt x="4443766" y="31177"/>
                </a:cubicBezTo>
                <a:cubicBezTo>
                  <a:pt x="4638419" y="51507"/>
                  <a:pt x="4832945" y="61290"/>
                  <a:pt x="5026708" y="23172"/>
                </a:cubicBezTo>
                <a:cubicBezTo>
                  <a:pt x="5086807" y="11229"/>
                  <a:pt x="5146524" y="4368"/>
                  <a:pt x="5207640" y="20377"/>
                </a:cubicBezTo>
                <a:cubicBezTo>
                  <a:pt x="5234626" y="26539"/>
                  <a:pt x="5262719" y="26019"/>
                  <a:pt x="5289465" y="18853"/>
                </a:cubicBezTo>
                <a:cubicBezTo>
                  <a:pt x="5334113" y="9000"/>
                  <a:pt x="5379435" y="2999"/>
                  <a:pt x="5424937" y="874"/>
                </a:cubicBezTo>
                <a:close/>
              </a:path>
            </a:pathLst>
          </a:cu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69690970-864C-C544-9E90-19515CDF0761}"/>
              </a:ext>
            </a:extLst>
          </p:cNvPr>
          <p:cNvSpPr/>
          <p:nvPr/>
        </p:nvSpPr>
        <p:spPr>
          <a:xfrm>
            <a:off x="8311633" y="1600200"/>
            <a:ext cx="2244436" cy="2308324"/>
          </a:xfrm>
          <a:prstGeom prst="rect">
            <a:avLst/>
          </a:prstGeom>
        </p:spPr>
        <p:txBody>
          <a:bodyPr wrap="square">
            <a:spAutoFit/>
          </a:bodyPr>
          <a:lstStyle/>
          <a:p>
            <a:r>
              <a:rPr lang="en-GB">
                <a:solidFill>
                  <a:srgbClr val="3C4043"/>
                </a:solidFill>
                <a:latin typeface="arial" panose="020B0604020202020204" pitchFamily="34" charset="0"/>
              </a:rPr>
              <a:t>Total cases</a:t>
            </a:r>
          </a:p>
          <a:p>
            <a:r>
              <a:rPr lang="en-GB">
                <a:solidFill>
                  <a:srgbClr val="202124"/>
                </a:solidFill>
                <a:latin typeface="Roboto-Medium"/>
              </a:rPr>
              <a:t>35.2 Million</a:t>
            </a:r>
          </a:p>
          <a:p>
            <a:pPr fontAlgn="t"/>
            <a:endParaRPr lang="en-GB">
              <a:solidFill>
                <a:srgbClr val="3C4043"/>
              </a:solidFill>
              <a:latin typeface="Roboto-Medium"/>
            </a:endParaRPr>
          </a:p>
          <a:p>
            <a:pPr fontAlgn="t"/>
            <a:r>
              <a:rPr lang="en-GB">
                <a:solidFill>
                  <a:srgbClr val="3C4043"/>
                </a:solidFill>
                <a:latin typeface="Roboto-Medium"/>
              </a:rPr>
              <a:t>Recovered</a:t>
            </a:r>
          </a:p>
          <a:p>
            <a:pPr fontAlgn="t"/>
            <a:r>
              <a:rPr lang="en-GB">
                <a:solidFill>
                  <a:srgbClr val="202124"/>
                </a:solidFill>
                <a:latin typeface="Roboto-Medium"/>
              </a:rPr>
              <a:t>24.5 Million</a:t>
            </a:r>
          </a:p>
          <a:p>
            <a:pPr fontAlgn="t"/>
            <a:endParaRPr lang="en-GB">
              <a:solidFill>
                <a:srgbClr val="3C4043"/>
              </a:solidFill>
              <a:latin typeface="Roboto-Medium"/>
            </a:endParaRPr>
          </a:p>
          <a:p>
            <a:pPr fontAlgn="t"/>
            <a:r>
              <a:rPr lang="en-GB">
                <a:solidFill>
                  <a:srgbClr val="3C4043"/>
                </a:solidFill>
                <a:latin typeface="Roboto-Medium"/>
              </a:rPr>
              <a:t>Deaths</a:t>
            </a:r>
          </a:p>
          <a:p>
            <a:pPr fontAlgn="t"/>
            <a:r>
              <a:rPr lang="en-GB">
                <a:solidFill>
                  <a:srgbClr val="202124"/>
                </a:solidFill>
                <a:latin typeface="Roboto-Medium"/>
              </a:rPr>
              <a:t>1.04 Million</a:t>
            </a:r>
            <a:endParaRPr lang="en-GB">
              <a:solidFill>
                <a:srgbClr val="202124"/>
              </a:solidFill>
              <a:effectLst/>
              <a:latin typeface="Roboto-Medium"/>
            </a:endParaRPr>
          </a:p>
        </p:txBody>
      </p:sp>
      <p:sp>
        <p:nvSpPr>
          <p:cNvPr id="7" name="TextBox 6">
            <a:extLst>
              <a:ext uri="{FF2B5EF4-FFF2-40B4-BE49-F238E27FC236}">
                <a16:creationId xmlns:a16="http://schemas.microsoft.com/office/drawing/2014/main" id="{A70AEDF8-2E39-1B41-870E-FF0B7F40A05C}"/>
              </a:ext>
            </a:extLst>
          </p:cNvPr>
          <p:cNvSpPr txBox="1"/>
          <p:nvPr/>
        </p:nvSpPr>
        <p:spPr>
          <a:xfrm>
            <a:off x="8368146" y="5569527"/>
            <a:ext cx="2244436" cy="923330"/>
          </a:xfrm>
          <a:prstGeom prst="rect">
            <a:avLst/>
          </a:prstGeom>
          <a:noFill/>
        </p:spPr>
        <p:txBody>
          <a:bodyPr wrap="square" lIns="91440" tIns="45720" rIns="91440" bIns="45720" rtlCol="0" anchor="t">
            <a:spAutoFit/>
          </a:bodyPr>
          <a:lstStyle/>
          <a:p>
            <a:r>
              <a:rPr lang="en-US"/>
              <a:t>(</a:t>
            </a:r>
            <a:r>
              <a:rPr lang="en-GB" sz="1200" b="1">
                <a:latin typeface="Arial"/>
                <a:cs typeface="Arial"/>
              </a:rPr>
              <a:t>European Centre for Disease Prevention and Control</a:t>
            </a:r>
          </a:p>
          <a:p>
            <a:r>
              <a:rPr lang="en-US" sz="1200" b="1">
                <a:latin typeface="Arial"/>
                <a:cs typeface="Arial"/>
              </a:rPr>
              <a:t> 2020)</a:t>
            </a:r>
          </a:p>
        </p:txBody>
      </p:sp>
      <p:sp>
        <p:nvSpPr>
          <p:cNvPr id="8" name="Subtitle 7">
            <a:extLst>
              <a:ext uri="{FF2B5EF4-FFF2-40B4-BE49-F238E27FC236}">
                <a16:creationId xmlns:a16="http://schemas.microsoft.com/office/drawing/2014/main" id="{F4F9FE18-012C-A94B-831B-109F414351C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019838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4CEAF-A39F-5348-A480-2A21DE077283}"/>
              </a:ext>
            </a:extLst>
          </p:cNvPr>
          <p:cNvSpPr>
            <a:spLocks noGrp="1"/>
          </p:cNvSpPr>
          <p:nvPr>
            <p:ph type="ctrTitle"/>
          </p:nvPr>
        </p:nvSpPr>
        <p:spPr>
          <a:xfrm>
            <a:off x="1522476" y="546391"/>
            <a:ext cx="9144000" cy="1274618"/>
          </a:xfrm>
        </p:spPr>
        <p:txBody>
          <a:bodyPr>
            <a:normAutofit/>
          </a:bodyPr>
          <a:lstStyle/>
          <a:p>
            <a:pPr algn="ctr"/>
            <a:r>
              <a:rPr lang="en-US" sz="3600" b="1">
                <a:latin typeface="Arial" panose="020B0604020202020204" pitchFamily="34" charset="0"/>
                <a:cs typeface="Arial" panose="020B0604020202020204" pitchFamily="34" charset="0"/>
              </a:rPr>
              <a:t>Black and Minority Ethnic Community</a:t>
            </a:r>
            <a:br>
              <a:rPr lang="en-US" sz="3600" b="1">
                <a:latin typeface="Arial" panose="020B0604020202020204" pitchFamily="34" charset="0"/>
                <a:cs typeface="Arial" panose="020B0604020202020204" pitchFamily="34" charset="0"/>
              </a:rPr>
            </a:br>
            <a:r>
              <a:rPr lang="en-US" sz="3600" b="1">
                <a:latin typeface="Arial" panose="020B0604020202020204" pitchFamily="34" charset="0"/>
                <a:cs typeface="Arial" panose="020B0604020202020204" pitchFamily="34" charset="0"/>
              </a:rPr>
              <a:t>B A M E</a:t>
            </a:r>
          </a:p>
        </p:txBody>
      </p:sp>
      <p:sp>
        <p:nvSpPr>
          <p:cNvPr id="3" name="Subtitle 2">
            <a:extLst>
              <a:ext uri="{FF2B5EF4-FFF2-40B4-BE49-F238E27FC236}">
                <a16:creationId xmlns:a16="http://schemas.microsoft.com/office/drawing/2014/main" id="{ABF9B9F5-B9E9-9C45-B9AC-E0DE35382E53}"/>
              </a:ext>
            </a:extLst>
          </p:cNvPr>
          <p:cNvSpPr>
            <a:spLocks noGrp="1"/>
          </p:cNvSpPr>
          <p:nvPr>
            <p:ph type="subTitle" idx="1"/>
          </p:nvPr>
        </p:nvSpPr>
        <p:spPr>
          <a:xfrm>
            <a:off x="1524000" y="1828800"/>
            <a:ext cx="9144000" cy="4316038"/>
          </a:xfrm>
        </p:spPr>
        <p:txBody>
          <a:bodyPr vert="horz" lIns="91440" tIns="45720" rIns="91440" bIns="45720" rtlCol="0" anchor="t">
            <a:normAutofit/>
          </a:bodyPr>
          <a:lstStyle/>
          <a:p>
            <a:pPr marL="342900" indent="-342900" algn="l" fontAlgn="base">
              <a:buFont typeface="Arial" panose="020B0604020202020204" pitchFamily="34" charset="0"/>
              <a:buChar char="•"/>
            </a:pPr>
            <a:r>
              <a:rPr lang="en-GB" sz="1900">
                <a:latin typeface="Arial"/>
                <a:cs typeface="Arial"/>
              </a:rPr>
              <a:t>Our chosen population group is the Black and Minority Ethnic community (BAME). </a:t>
            </a:r>
          </a:p>
          <a:p>
            <a:pPr marL="342900" indent="-342900" algn="l" fontAlgn="base">
              <a:buFont typeface="Arial" panose="020B0604020202020204" pitchFamily="34" charset="0"/>
              <a:buChar char="•"/>
            </a:pPr>
            <a:r>
              <a:rPr lang="en-GB" sz="1900">
                <a:latin typeface="Arial"/>
                <a:cs typeface="Arial"/>
              </a:rPr>
              <a:t>We have chosen the B.A.M.E community due to the disparities of the deaths compared to the white ethnic community. This has all been highlighted due to the Covid-19 Pandemic. (Public Health England 2020. B)</a:t>
            </a:r>
            <a:endParaRPr lang="en-GB" sz="1900">
              <a:latin typeface="Arial" panose="020B0604020202020204" pitchFamily="34" charset="0"/>
              <a:cs typeface="Arial" panose="020B0604020202020204" pitchFamily="34" charset="0"/>
            </a:endParaRPr>
          </a:p>
          <a:p>
            <a:pPr marL="342900" indent="-342900" algn="l" fontAlgn="base">
              <a:buFont typeface="Arial" panose="020B0604020202020204" pitchFamily="34" charset="0"/>
              <a:buChar char="•"/>
            </a:pPr>
            <a:r>
              <a:rPr lang="en-GB" sz="1900">
                <a:latin typeface="Arial"/>
                <a:cs typeface="Arial"/>
              </a:rPr>
              <a:t>According to Public Health England (2020) the rate of morbidity (death rates) is higher in those in Black, Asian and Minority Ethnic (BAME) groups than in White ethnic groups.  </a:t>
            </a:r>
          </a:p>
          <a:p>
            <a:pPr marL="342900" indent="-342900" algn="l" fontAlgn="base">
              <a:buFont typeface="Arial" panose="020B0604020202020204" pitchFamily="34" charset="0"/>
              <a:buChar char="•"/>
            </a:pPr>
            <a:r>
              <a:rPr lang="en-GB" sz="1900">
                <a:latin typeface="Arial"/>
                <a:cs typeface="Arial"/>
              </a:rPr>
              <a:t>This is alarming especially when compared to last year where the rates were the opposite showing that mortality was higher in the white ethnic groups compared to the B.A.M.E. (Public Health England 2020, B). </a:t>
            </a:r>
          </a:p>
          <a:p>
            <a:pPr marL="342900" indent="-342900" algn="l" fontAlgn="base">
              <a:buFont typeface="Arial" panose="020B0604020202020204" pitchFamily="34" charset="0"/>
              <a:buChar char="•"/>
            </a:pPr>
            <a:r>
              <a:rPr lang="en-GB" sz="1900">
                <a:latin typeface="Arial"/>
                <a:cs typeface="Arial"/>
              </a:rPr>
              <a:t>The evidence can also be seen on the incidence rates on the UK government website </a:t>
            </a:r>
          </a:p>
          <a:p>
            <a:pPr algn="l" fontAlgn="base"/>
            <a:endParaRPr lang="en-GB"/>
          </a:p>
          <a:p>
            <a:pPr fontAlgn="base"/>
            <a:endParaRPr lang="en-GB" sz="1600">
              <a:latin typeface="Arial" panose="020B0604020202020204" pitchFamily="34" charset="0"/>
              <a:cs typeface="Arial" panose="020B0604020202020204" pitchFamily="34" charset="0"/>
            </a:endParaRPr>
          </a:p>
          <a:p>
            <a:pPr algn="ctr"/>
            <a:endParaRPr lang="en-US">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715553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4CEAF-A39F-5348-A480-2A21DE077283}"/>
              </a:ext>
            </a:extLst>
          </p:cNvPr>
          <p:cNvSpPr>
            <a:spLocks noGrp="1"/>
          </p:cNvSpPr>
          <p:nvPr>
            <p:ph type="ctrTitle"/>
          </p:nvPr>
        </p:nvSpPr>
        <p:spPr>
          <a:xfrm>
            <a:off x="1346939" y="592339"/>
            <a:ext cx="9144000" cy="723370"/>
          </a:xfrm>
        </p:spPr>
        <p:txBody>
          <a:bodyPr>
            <a:normAutofit/>
          </a:bodyPr>
          <a:lstStyle/>
          <a:p>
            <a:pPr algn="ctr"/>
            <a:r>
              <a:rPr lang="en-GB" sz="2200" b="1">
                <a:latin typeface="Arial" panose="020B0604020202020204" pitchFamily="34" charset="0"/>
                <a:cs typeface="Arial" panose="020B0604020202020204" pitchFamily="34" charset="0"/>
              </a:rPr>
              <a:t>Weekly incidence per 100,000 population by ethnicity, England </a:t>
            </a:r>
            <a:br>
              <a:rPr lang="en-GB" sz="1200"/>
            </a:br>
            <a:endParaRPr lang="en-US" sz="1200">
              <a:solidFill>
                <a:schemeClr val="bg1"/>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ABF9B9F5-B9E9-9C45-B9AC-E0DE35382E53}"/>
              </a:ext>
            </a:extLst>
          </p:cNvPr>
          <p:cNvSpPr>
            <a:spLocks noGrp="1"/>
          </p:cNvSpPr>
          <p:nvPr>
            <p:ph type="subTitle" idx="1"/>
          </p:nvPr>
        </p:nvSpPr>
        <p:spPr>
          <a:xfrm>
            <a:off x="1527048" y="4599432"/>
            <a:ext cx="9144000" cy="1536192"/>
          </a:xfrm>
        </p:spPr>
        <p:txBody>
          <a:bodyPr>
            <a:normAutofit/>
          </a:bodyPr>
          <a:lstStyle/>
          <a:p>
            <a:pPr algn="ctr"/>
            <a:endParaRPr lang="en-US" sz="3200">
              <a:solidFill>
                <a:schemeClr val="bg1"/>
              </a:solidFill>
              <a:latin typeface="Arial" panose="020B0604020202020204" pitchFamily="34" charset="0"/>
              <a:cs typeface="Arial" panose="020B0604020202020204" pitchFamily="34" charset="0"/>
            </a:endParaRPr>
          </a:p>
        </p:txBody>
      </p:sp>
      <p:pic>
        <p:nvPicPr>
          <p:cNvPr id="1025" name="Picture 1" descr="page10image894682832">
            <a:extLst>
              <a:ext uri="{FF2B5EF4-FFF2-40B4-BE49-F238E27FC236}">
                <a16:creationId xmlns:a16="http://schemas.microsoft.com/office/drawing/2014/main" id="{A1E7B3CF-6DF0-DF45-B67F-1F5C568A47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3892" y="1473201"/>
            <a:ext cx="11441168" cy="51816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7AEF628-B99D-EE4E-B653-42E8C525A664}"/>
              </a:ext>
            </a:extLst>
          </p:cNvPr>
          <p:cNvSpPr txBox="1"/>
          <p:nvPr/>
        </p:nvSpPr>
        <p:spPr>
          <a:xfrm>
            <a:off x="9676239" y="6377802"/>
            <a:ext cx="2743200" cy="276999"/>
          </a:xfrm>
          <a:prstGeom prst="rect">
            <a:avLst/>
          </a:prstGeom>
          <a:noFill/>
        </p:spPr>
        <p:txBody>
          <a:bodyPr wrap="square" lIns="91440" tIns="45720" rIns="91440" bIns="45720" rtlCol="0" anchor="t">
            <a:spAutoFit/>
          </a:bodyPr>
          <a:lstStyle/>
          <a:p>
            <a:r>
              <a:rPr lang="en-US" sz="1200">
                <a:latin typeface="Arial"/>
                <a:cs typeface="Arial"/>
              </a:rPr>
              <a:t>(Public health England 2020,A)</a:t>
            </a:r>
            <a:endParaRPr lang="en-US" sz="1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67788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4CEAF-A39F-5348-A480-2A21DE077283}"/>
              </a:ext>
            </a:extLst>
          </p:cNvPr>
          <p:cNvSpPr>
            <a:spLocks noGrp="1"/>
          </p:cNvSpPr>
          <p:nvPr>
            <p:ph type="ctrTitle"/>
          </p:nvPr>
        </p:nvSpPr>
        <p:spPr>
          <a:xfrm>
            <a:off x="1522476" y="713162"/>
            <a:ext cx="9144000" cy="700002"/>
          </a:xfrm>
        </p:spPr>
        <p:txBody>
          <a:bodyPr>
            <a:normAutofit/>
          </a:bodyPr>
          <a:lstStyle/>
          <a:p>
            <a:r>
              <a:rPr lang="en-US" sz="3600">
                <a:latin typeface="Arial"/>
                <a:cs typeface="Arial"/>
              </a:rPr>
              <a:t>Findings </a:t>
            </a:r>
            <a:endParaRPr lang="en-US" sz="2000">
              <a:latin typeface="Arial"/>
              <a:cs typeface="Arial"/>
            </a:endParaRPr>
          </a:p>
        </p:txBody>
      </p:sp>
      <p:sp>
        <p:nvSpPr>
          <p:cNvPr id="3" name="Subtitle 2">
            <a:extLst>
              <a:ext uri="{FF2B5EF4-FFF2-40B4-BE49-F238E27FC236}">
                <a16:creationId xmlns:a16="http://schemas.microsoft.com/office/drawing/2014/main" id="{ABF9B9F5-B9E9-9C45-B9AC-E0DE35382E53}"/>
              </a:ext>
            </a:extLst>
          </p:cNvPr>
          <p:cNvSpPr>
            <a:spLocks noGrp="1"/>
          </p:cNvSpPr>
          <p:nvPr>
            <p:ph type="subTitle" idx="1"/>
          </p:nvPr>
        </p:nvSpPr>
        <p:spPr>
          <a:xfrm>
            <a:off x="1524000" y="1607127"/>
            <a:ext cx="9144000" cy="4537711"/>
          </a:xfrm>
        </p:spPr>
        <p:txBody>
          <a:bodyPr vert="horz" lIns="91440" tIns="45720" rIns="91440" bIns="45720" rtlCol="0" anchor="t">
            <a:normAutofit fontScale="47500" lnSpcReduction="20000"/>
          </a:bodyPr>
          <a:lstStyle/>
          <a:p>
            <a:pPr fontAlgn="base"/>
            <a:endParaRPr lang="en-GB" sz="2200">
              <a:latin typeface="Arial" panose="020B0604020202020204" pitchFamily="34" charset="0"/>
              <a:cs typeface="Arial" panose="020B0604020202020204" pitchFamily="34" charset="0"/>
            </a:endParaRPr>
          </a:p>
          <a:p>
            <a:pPr marL="571500" indent="-571500" algn="l" fontAlgn="base">
              <a:buFont typeface="Arial" panose="020B0604020202020204" pitchFamily="34" charset="0"/>
              <a:buChar char="•"/>
            </a:pPr>
            <a:r>
              <a:rPr lang="en-GB" sz="4400">
                <a:latin typeface="Arial"/>
                <a:cs typeface="Arial"/>
              </a:rPr>
              <a:t>The highest rates are seen in Asian communities of either Other ethnic background or </a:t>
            </a:r>
            <a:r>
              <a:rPr lang="en-GB" sz="4400" err="1">
                <a:latin typeface="Arial"/>
                <a:cs typeface="Arial"/>
              </a:rPr>
              <a:t>Bangladeshi?Pakistani</a:t>
            </a:r>
            <a:r>
              <a:rPr lang="en-GB" sz="4400">
                <a:latin typeface="Arial"/>
                <a:cs typeface="Arial"/>
              </a:rPr>
              <a:t> origin, most likely reflecting the ethnic mix in the most affected local areas.</a:t>
            </a:r>
          </a:p>
          <a:p>
            <a:pPr marL="571500" indent="-571500" algn="l" fontAlgn="base">
              <a:buFont typeface="Arial" panose="020B0604020202020204" pitchFamily="34" charset="0"/>
              <a:buChar char="•"/>
            </a:pPr>
            <a:endParaRPr lang="en-GB" sz="4400">
              <a:latin typeface="Arial" panose="020B0604020202020204" pitchFamily="34" charset="0"/>
              <a:cs typeface="Arial" panose="020B0604020202020204" pitchFamily="34" charset="0"/>
            </a:endParaRPr>
          </a:p>
          <a:p>
            <a:pPr marL="571500" indent="-571500" algn="l" fontAlgn="base">
              <a:buFont typeface="Arial" panose="020B0604020202020204" pitchFamily="34" charset="0"/>
              <a:buChar char="•"/>
            </a:pPr>
            <a:r>
              <a:rPr lang="en-GB" sz="4400">
                <a:latin typeface="Arial"/>
                <a:cs typeface="Arial"/>
              </a:rPr>
              <a:t>In the regions with the highest overall rates the age groups most affected tends to be young working age adults (20-29 years).  </a:t>
            </a:r>
          </a:p>
          <a:p>
            <a:pPr marL="571500" indent="-571500" algn="l" fontAlgn="base">
              <a:buFont typeface="Arial" panose="020B0604020202020204" pitchFamily="34" charset="0"/>
              <a:buChar char="•"/>
            </a:pPr>
            <a:endParaRPr lang="en-GB" sz="4400">
              <a:latin typeface="Arial" panose="020B0604020202020204" pitchFamily="34" charset="0"/>
              <a:cs typeface="Arial" panose="020B0604020202020204" pitchFamily="34" charset="0"/>
            </a:endParaRPr>
          </a:p>
          <a:p>
            <a:pPr marL="571500" indent="-571500" algn="l" fontAlgn="base">
              <a:buFont typeface="Arial" panose="020B0604020202020204" pitchFamily="34" charset="0"/>
              <a:buChar char="•"/>
            </a:pPr>
            <a:r>
              <a:rPr lang="en-GB" sz="4400">
                <a:latin typeface="Arial"/>
                <a:cs typeface="Arial"/>
              </a:rPr>
              <a:t>This is consistent with mixing patterns in this age group who may be more likely to be working away from home, including in public facing roles. </a:t>
            </a:r>
            <a:r>
              <a:rPr lang="en-GB" sz="4400" b="1">
                <a:latin typeface="Arial"/>
                <a:cs typeface="Arial"/>
              </a:rPr>
              <a:t> </a:t>
            </a:r>
          </a:p>
          <a:p>
            <a:pPr fontAlgn="base"/>
            <a:endParaRPr lang="en-GB" sz="2900">
              <a:latin typeface="Arial" panose="020B0604020202020204" pitchFamily="34" charset="0"/>
              <a:cs typeface="Arial" panose="020B0604020202020204" pitchFamily="34" charset="0"/>
            </a:endParaRPr>
          </a:p>
          <a:p>
            <a:r>
              <a:rPr lang="en-US" sz="2900">
                <a:latin typeface="Arial"/>
                <a:cs typeface="Arial"/>
              </a:rPr>
              <a:t>(Public Health England, 2020,A)</a:t>
            </a:r>
            <a:endParaRPr lang="en-GB" sz="2900">
              <a:ea typeface="+mn-lt"/>
              <a:cs typeface="+mn-lt"/>
            </a:endParaRPr>
          </a:p>
          <a:p>
            <a:endParaRPr lang="en-GB" sz="2900">
              <a:latin typeface="Arial"/>
              <a:cs typeface="Arial"/>
            </a:endParaRPr>
          </a:p>
          <a:p>
            <a:pPr fontAlgn="base"/>
            <a:r>
              <a:rPr lang="en-GB" sz="2200">
                <a:latin typeface="Arial"/>
                <a:cs typeface="Arial"/>
              </a:rPr>
              <a:t> </a:t>
            </a:r>
            <a:r>
              <a:rPr lang="en-GB"/>
              <a:t> </a:t>
            </a:r>
            <a:endParaRPr lang="en-GB">
              <a:cs typeface="Calibri"/>
            </a:endParaRPr>
          </a:p>
          <a:p>
            <a:pPr algn="ctr"/>
            <a:endParaRPr lang="en-US">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34467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BF9B9F5-B9E9-9C45-B9AC-E0DE35382E53}"/>
              </a:ext>
            </a:extLst>
          </p:cNvPr>
          <p:cNvSpPr>
            <a:spLocks noGrp="1"/>
          </p:cNvSpPr>
          <p:nvPr>
            <p:ph type="subTitle" idx="1"/>
          </p:nvPr>
        </p:nvSpPr>
        <p:spPr>
          <a:xfrm>
            <a:off x="1313544" y="704197"/>
            <a:ext cx="9144000" cy="4690111"/>
          </a:xfrm>
        </p:spPr>
        <p:txBody>
          <a:bodyPr vert="horz" lIns="91440" tIns="45720" rIns="91440" bIns="45720" rtlCol="0" anchor="t">
            <a:normAutofit/>
          </a:bodyPr>
          <a:lstStyle/>
          <a:p>
            <a:endParaRPr lang="en-GB" sz="2400" b="1">
              <a:latin typeface="Arial" panose="020B0604020202020204" pitchFamily="34" charset="0"/>
              <a:cs typeface="Arial" panose="020B0604020202020204" pitchFamily="34" charset="0"/>
            </a:endParaRPr>
          </a:p>
          <a:p>
            <a:pPr algn="l"/>
            <a:r>
              <a:rPr lang="en-GB" sz="2400" b="1">
                <a:latin typeface="Arial"/>
                <a:cs typeface="Arial"/>
              </a:rPr>
              <a:t>These disparities are not just </a:t>
            </a:r>
            <a:r>
              <a:rPr lang="en-GB" b="1">
                <a:latin typeface="Arial"/>
                <a:cs typeface="Arial"/>
              </a:rPr>
              <a:t>nation-wide</a:t>
            </a:r>
            <a:r>
              <a:rPr lang="en-GB" sz="2400" b="1">
                <a:latin typeface="Arial"/>
                <a:cs typeface="Arial"/>
              </a:rPr>
              <a:t> in the UK but on an international level.</a:t>
            </a:r>
          </a:p>
          <a:p>
            <a:pPr algn="l"/>
            <a:endParaRPr lang="en-GB" sz="2400">
              <a:solidFill>
                <a:srgbClr val="FF0000"/>
              </a:solidFill>
              <a:latin typeface="Arial" panose="020B0604020202020204" pitchFamily="34" charset="0"/>
              <a:cs typeface="Arial" panose="020B0604020202020204" pitchFamily="34" charset="0"/>
            </a:endParaRPr>
          </a:p>
          <a:p>
            <a:pPr marL="285750" indent="-285750" algn="l" fontAlgn="base">
              <a:buFont typeface="Arial" panose="020B0604020202020204" pitchFamily="34" charset="0"/>
              <a:buChar char="•"/>
            </a:pPr>
            <a:r>
              <a:rPr lang="en-GB" sz="1800">
                <a:latin typeface="Arial"/>
                <a:cs typeface="Arial"/>
              </a:rPr>
              <a:t>According to the centres for disease control and prevention (CDC, 2020) in the USA the data collected showed  </a:t>
            </a:r>
          </a:p>
          <a:p>
            <a:pPr marL="285750" indent="-285750" algn="l" fontAlgn="base">
              <a:buFont typeface="Arial" panose="020B0604020202020204" pitchFamily="34" charset="0"/>
              <a:buChar char="•"/>
            </a:pPr>
            <a:r>
              <a:rPr lang="en-GB" sz="1800">
                <a:latin typeface="Arial"/>
                <a:cs typeface="Arial"/>
              </a:rPr>
              <a:t>When examining overall age-adjusted rates by race and ethnicity </a:t>
            </a:r>
          </a:p>
          <a:p>
            <a:pPr marL="285750" indent="-285750" algn="l" fontAlgn="base">
              <a:buFont typeface="Arial" panose="020B0604020202020204" pitchFamily="34" charset="0"/>
              <a:buChar char="•"/>
            </a:pPr>
            <a:r>
              <a:rPr lang="en-GB" sz="1800">
                <a:latin typeface="Arial"/>
                <a:cs typeface="Arial"/>
              </a:rPr>
              <a:t>The rate for Hispanic or Latino persons was approximately 4.6 times more than the rate among non-Hispanic White persons </a:t>
            </a:r>
          </a:p>
          <a:p>
            <a:pPr marL="285750" indent="-285750" algn="l" fontAlgn="base">
              <a:buFont typeface="Arial" panose="020B0604020202020204" pitchFamily="34" charset="0"/>
              <a:buChar char="•"/>
            </a:pPr>
            <a:r>
              <a:rPr lang="en-GB" sz="1800">
                <a:latin typeface="Arial"/>
                <a:cs typeface="Arial"/>
              </a:rPr>
              <a:t>hospitalization rates for both non-Hispanic Black persons and non-Hispanic American Indian or Alaska Native persons were approximately 4.5 times that of non-Hispanic White persons </a:t>
            </a:r>
          </a:p>
          <a:p>
            <a:endParaRPr lang="en-US" sz="200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7572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4CEAF-A39F-5348-A480-2A21DE077283}"/>
              </a:ext>
            </a:extLst>
          </p:cNvPr>
          <p:cNvSpPr>
            <a:spLocks noGrp="1"/>
          </p:cNvSpPr>
          <p:nvPr>
            <p:ph type="ctrTitle"/>
          </p:nvPr>
        </p:nvSpPr>
        <p:spPr>
          <a:xfrm>
            <a:off x="1371600" y="443069"/>
            <a:ext cx="9299448" cy="655596"/>
          </a:xfrm>
        </p:spPr>
        <p:txBody>
          <a:bodyPr>
            <a:normAutofit/>
          </a:bodyPr>
          <a:lstStyle/>
          <a:p>
            <a:pPr algn="ctr"/>
            <a:r>
              <a:rPr lang="en-US" sz="3200" b="1">
                <a:latin typeface="Arial" panose="020B0604020202020204" pitchFamily="34" charset="0"/>
                <a:cs typeface="Arial" panose="020B0604020202020204" pitchFamily="34" charset="0"/>
              </a:rPr>
              <a:t>Impact</a:t>
            </a:r>
          </a:p>
        </p:txBody>
      </p:sp>
      <p:sp>
        <p:nvSpPr>
          <p:cNvPr id="3" name="Subtitle 2">
            <a:extLst>
              <a:ext uri="{FF2B5EF4-FFF2-40B4-BE49-F238E27FC236}">
                <a16:creationId xmlns:a16="http://schemas.microsoft.com/office/drawing/2014/main" id="{ABF9B9F5-B9E9-9C45-B9AC-E0DE35382E53}"/>
              </a:ext>
            </a:extLst>
          </p:cNvPr>
          <p:cNvSpPr>
            <a:spLocks noGrp="1"/>
          </p:cNvSpPr>
          <p:nvPr>
            <p:ph type="subTitle" idx="1"/>
          </p:nvPr>
        </p:nvSpPr>
        <p:spPr>
          <a:xfrm>
            <a:off x="1236102" y="1306345"/>
            <a:ext cx="9144000" cy="5596781"/>
          </a:xfrm>
        </p:spPr>
        <p:txBody>
          <a:bodyPr vert="horz" lIns="91440" tIns="45720" rIns="91440" bIns="45720" rtlCol="0" anchor="t">
            <a:normAutofit fontScale="92500" lnSpcReduction="10000"/>
          </a:bodyPr>
          <a:lstStyle/>
          <a:p>
            <a:pPr marL="342900" indent="-342900" algn="l" fontAlgn="base">
              <a:buFont typeface="Arial" panose="020B0604020202020204" pitchFamily="34" charset="0"/>
              <a:buChar char="•"/>
            </a:pPr>
            <a:r>
              <a:rPr lang="en-GB">
                <a:latin typeface="Arial"/>
                <a:cs typeface="Arial"/>
              </a:rPr>
              <a:t>The huge disparity in deaths of the BAME community compared to the white community. </a:t>
            </a:r>
          </a:p>
          <a:p>
            <a:pPr marL="342900" indent="-342900" algn="l" fontAlgn="base">
              <a:buFont typeface="Arial" panose="020B0604020202020204" pitchFamily="34" charset="0"/>
              <a:buChar char="•"/>
            </a:pPr>
            <a:r>
              <a:rPr lang="en-GB">
                <a:latin typeface="Arial"/>
                <a:cs typeface="Arial"/>
              </a:rPr>
              <a:t>Covid-19 has made it clear that there are health and social inequalities on a large scale which include Social care, Housing, Employment. </a:t>
            </a:r>
          </a:p>
          <a:p>
            <a:pPr marL="342900" indent="-342900" algn="l" fontAlgn="base">
              <a:buFont typeface="Arial" panose="020B0604020202020204" pitchFamily="34" charset="0"/>
              <a:buChar char="•"/>
            </a:pPr>
            <a:r>
              <a:rPr lang="en-GB">
                <a:latin typeface="Arial"/>
                <a:cs typeface="Arial"/>
              </a:rPr>
              <a:t>This all factors into the everyday decisions and choices BAME communities make. </a:t>
            </a:r>
          </a:p>
          <a:p>
            <a:pPr marL="342900" indent="-342900" algn="l" fontAlgn="base">
              <a:buFont typeface="Arial" panose="020B0604020202020204" pitchFamily="34" charset="0"/>
              <a:buChar char="•"/>
            </a:pPr>
            <a:r>
              <a:rPr lang="en-GB">
                <a:latin typeface="Arial"/>
                <a:cs typeface="Arial"/>
              </a:rPr>
              <a:t>With prominent evidence highlighting clearly that there is a fundamental difference in the experience of Covid-19 based on geography and race.</a:t>
            </a:r>
            <a:endParaRPr lang="en-GB">
              <a:solidFill>
                <a:srgbClr val="FF0000"/>
              </a:solidFill>
              <a:latin typeface="Arial" panose="020B0604020202020204" pitchFamily="34" charset="0"/>
              <a:cs typeface="Arial" panose="020B0604020202020204" pitchFamily="34" charset="0"/>
            </a:endParaRPr>
          </a:p>
          <a:p>
            <a:pPr algn="l"/>
            <a:endParaRPr lang="en-GB">
              <a:ea typeface="+mn-lt"/>
              <a:cs typeface="+mn-lt"/>
            </a:endParaRPr>
          </a:p>
          <a:p>
            <a:pPr algn="l"/>
            <a:r>
              <a:rPr lang="en-GB">
                <a:ea typeface="+mn-lt"/>
                <a:cs typeface="+mn-lt"/>
              </a:rPr>
              <a:t>(Public Health England 2020,B)</a:t>
            </a:r>
            <a:endParaRPr lang="en-GB">
              <a:solidFill>
                <a:srgbClr val="000000"/>
              </a:solidFill>
              <a:latin typeface="Arial" panose="020B0604020202020204" pitchFamily="34" charset="0"/>
              <a:cs typeface="Arial" panose="020B0604020202020204" pitchFamily="34" charset="0"/>
            </a:endParaRPr>
          </a:p>
          <a:p>
            <a:pPr marL="342900" indent="-342900" algn="l" fontAlgn="base">
              <a:buFont typeface="Arial" panose="020B0604020202020204" pitchFamily="34" charset="0"/>
              <a:buChar char="•"/>
            </a:pPr>
            <a:endParaRPr lang="en-GB">
              <a:solidFill>
                <a:srgbClr val="FF0000"/>
              </a:solidFill>
              <a:latin typeface="Arial" panose="020B0604020202020204" pitchFamily="34" charset="0"/>
              <a:cs typeface="Arial" panose="020B0604020202020204" pitchFamily="34" charset="0"/>
            </a:endParaRPr>
          </a:p>
          <a:p>
            <a:pPr marL="342900" indent="-342900" algn="l" fontAlgn="base">
              <a:buFont typeface="Arial" panose="020B0604020202020204" pitchFamily="34" charset="0"/>
              <a:buChar char="•"/>
            </a:pPr>
            <a:r>
              <a:rPr lang="en-GB">
                <a:latin typeface="Arial"/>
                <a:cs typeface="Arial"/>
              </a:rPr>
              <a:t>Evidence shows that health care professionals withing the B.A.M.E community possess overrepresentation in the Coronavirus deaths. (</a:t>
            </a:r>
            <a:r>
              <a:rPr lang="en-GB" err="1">
                <a:latin typeface="Arial"/>
                <a:cs typeface="Arial"/>
              </a:rPr>
              <a:t>Hafesji</a:t>
            </a:r>
            <a:r>
              <a:rPr lang="en-GB">
                <a:latin typeface="Arial"/>
                <a:cs typeface="Arial"/>
              </a:rPr>
              <a:t>, S. 2020). </a:t>
            </a:r>
          </a:p>
          <a:p>
            <a:endParaRPr lang="en-US" sz="200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47644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4CEAF-A39F-5348-A480-2A21DE077283}"/>
              </a:ext>
            </a:extLst>
          </p:cNvPr>
          <p:cNvSpPr>
            <a:spLocks noGrp="1"/>
          </p:cNvSpPr>
          <p:nvPr>
            <p:ph type="ctrTitle"/>
          </p:nvPr>
        </p:nvSpPr>
        <p:spPr>
          <a:xfrm>
            <a:off x="1522476" y="166822"/>
            <a:ext cx="9144000" cy="1101783"/>
          </a:xfrm>
        </p:spPr>
        <p:txBody>
          <a:bodyPr>
            <a:normAutofit/>
          </a:bodyPr>
          <a:lstStyle/>
          <a:p>
            <a:pPr algn="ctr"/>
            <a:r>
              <a:rPr lang="en-US" sz="3600">
                <a:latin typeface="Arial" panose="020B0604020202020204" pitchFamily="34" charset="0"/>
                <a:cs typeface="Arial" panose="020B0604020202020204" pitchFamily="34" charset="0"/>
              </a:rPr>
              <a:t>Purpose</a:t>
            </a:r>
            <a:br>
              <a:rPr lang="en-US" sz="3600">
                <a:latin typeface="Arial" panose="020B0604020202020204" pitchFamily="34" charset="0"/>
                <a:cs typeface="Arial" panose="020B0604020202020204" pitchFamily="34" charset="0"/>
              </a:rPr>
            </a:br>
            <a:endParaRPr lang="en-US" sz="3600">
              <a:solidFill>
                <a:srgbClr val="FF0000"/>
              </a:solidFill>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ABF9B9F5-B9E9-9C45-B9AC-E0DE35382E53}"/>
              </a:ext>
            </a:extLst>
          </p:cNvPr>
          <p:cNvSpPr>
            <a:spLocks noGrp="1"/>
          </p:cNvSpPr>
          <p:nvPr>
            <p:ph type="subTitle" idx="1"/>
          </p:nvPr>
        </p:nvSpPr>
        <p:spPr>
          <a:xfrm>
            <a:off x="1522476" y="1264053"/>
            <a:ext cx="9144000" cy="5165776"/>
          </a:xfrm>
        </p:spPr>
        <p:txBody>
          <a:bodyPr vert="horz" lIns="91440" tIns="45720" rIns="91440" bIns="45720" rtlCol="0" anchor="t">
            <a:normAutofit lnSpcReduction="10000"/>
          </a:bodyPr>
          <a:lstStyle/>
          <a:p>
            <a:pPr marL="342900" indent="-342900" algn="l" fontAlgn="base">
              <a:buFont typeface="Arial" panose="020B0604020202020204" pitchFamily="34" charset="0"/>
              <a:buChar char="•"/>
            </a:pPr>
            <a:r>
              <a:rPr lang="en-GB" sz="2000">
                <a:latin typeface="Arial"/>
                <a:cs typeface="Arial"/>
              </a:rPr>
              <a:t>The purpose of this assignment is to identify public health policies and identify how they have been brought into practise. We can then see the effect these policies have on the people that are using these services. Also we will be able to see the impact on other services including voluntary organisations</a:t>
            </a:r>
          </a:p>
          <a:p>
            <a:pPr marL="342900" indent="-342900" algn="l" fontAlgn="base">
              <a:buFont typeface="Arial" panose="020B0604020202020204" pitchFamily="34" charset="0"/>
              <a:buChar char="•"/>
            </a:pPr>
            <a:endParaRPr lang="en-GB" sz="1900">
              <a:latin typeface="Arial" panose="020B0604020202020204" pitchFamily="34" charset="0"/>
              <a:cs typeface="Arial" panose="020B0604020202020204" pitchFamily="34" charset="0"/>
            </a:endParaRPr>
          </a:p>
          <a:p>
            <a:pPr marL="342900" indent="-342900" algn="l" fontAlgn="base">
              <a:buFont typeface="Arial" panose="020B0604020202020204" pitchFamily="34" charset="0"/>
              <a:buChar char="•"/>
            </a:pPr>
            <a:r>
              <a:rPr lang="en-GB" sz="2000">
                <a:latin typeface="Arial"/>
                <a:cs typeface="Arial"/>
              </a:rPr>
              <a:t>We will do this by using our target population which is the BAME community. </a:t>
            </a:r>
          </a:p>
          <a:p>
            <a:pPr marL="342900" indent="-342900" algn="l" fontAlgn="base">
              <a:buFont typeface="Arial" panose="020B0604020202020204" pitchFamily="34" charset="0"/>
              <a:buChar char="•"/>
            </a:pPr>
            <a:endParaRPr lang="en-GB" sz="2000">
              <a:latin typeface="Arial" panose="020B0604020202020204" pitchFamily="34" charset="0"/>
              <a:cs typeface="Arial" panose="020B0604020202020204" pitchFamily="34" charset="0"/>
            </a:endParaRPr>
          </a:p>
          <a:p>
            <a:pPr marL="342900" indent="-342900" algn="l" fontAlgn="base">
              <a:buFont typeface="Arial" panose="020B0604020202020204" pitchFamily="34" charset="0"/>
              <a:buChar char="•"/>
            </a:pPr>
            <a:r>
              <a:rPr lang="en-GB" sz="2000">
                <a:latin typeface="Arial"/>
                <a:cs typeface="Arial"/>
              </a:rPr>
              <a:t>This will help us create a presentation highlighting how and if current policies are effective especially with the current Covid-19 pandemic.</a:t>
            </a:r>
          </a:p>
          <a:p>
            <a:pPr marL="342900" indent="-342900" algn="l" fontAlgn="base">
              <a:buFont typeface="Arial" panose="020B0604020202020204" pitchFamily="34" charset="0"/>
              <a:buChar char="•"/>
            </a:pPr>
            <a:endParaRPr lang="en-GB" sz="2000">
              <a:latin typeface="Arial" panose="020B0604020202020204" pitchFamily="34" charset="0"/>
              <a:cs typeface="Arial" panose="020B0604020202020204" pitchFamily="34" charset="0"/>
            </a:endParaRPr>
          </a:p>
          <a:p>
            <a:pPr marL="342900" indent="-342900" algn="l" fontAlgn="base">
              <a:buFont typeface="Arial" panose="020B0604020202020204" pitchFamily="34" charset="0"/>
              <a:buChar char="•"/>
            </a:pPr>
            <a:r>
              <a:rPr lang="en-GB" sz="2000">
                <a:latin typeface="Arial"/>
                <a:cs typeface="Arial"/>
              </a:rPr>
              <a:t>The need for Small scale community projects are necessary to tackle inequalities. </a:t>
            </a:r>
            <a:endParaRPr lang="en-GB" sz="2000">
              <a:latin typeface="Arial" panose="020B0604020202020204" pitchFamily="34" charset="0"/>
              <a:cs typeface="Arial" panose="020B0604020202020204" pitchFamily="34" charset="0"/>
            </a:endParaRPr>
          </a:p>
          <a:p>
            <a:pPr marL="342900" indent="-342900" algn="l" fontAlgn="base">
              <a:buFont typeface="Arial" panose="020B0604020202020204" pitchFamily="34" charset="0"/>
              <a:buChar char="•"/>
            </a:pPr>
            <a:endParaRPr lang="en-GB" sz="1900" b="1">
              <a:latin typeface="Arial" panose="020B0604020202020204" pitchFamily="34" charset="0"/>
              <a:cs typeface="Arial" panose="020B0604020202020204" pitchFamily="34" charset="0"/>
            </a:endParaRPr>
          </a:p>
          <a:p>
            <a:pPr algn="ctr"/>
            <a:r>
              <a:rPr lang="en-US">
                <a:solidFill>
                  <a:schemeClr val="bg1"/>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8489088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09BE6F6B-19BD-443C-8FB0-FA45F13F95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39505" cy="6857542"/>
          </a:xfrm>
          <a:custGeom>
            <a:avLst/>
            <a:gdLst>
              <a:gd name="connsiteX0" fmla="*/ 0 w 7539505"/>
              <a:gd name="connsiteY0" fmla="*/ 0 h 6857542"/>
              <a:gd name="connsiteX1" fmla="*/ 6392832 w 7539505"/>
              <a:gd name="connsiteY1" fmla="*/ 0 h 6857542"/>
              <a:gd name="connsiteX2" fmla="*/ 6405479 w 7539505"/>
              <a:gd name="connsiteY2" fmla="*/ 31774 h 6857542"/>
              <a:gd name="connsiteX3" fmla="*/ 7460487 w 7539505"/>
              <a:gd name="connsiteY3" fmla="*/ 2682457 h 6857542"/>
              <a:gd name="connsiteX4" fmla="*/ 7460487 w 7539505"/>
              <a:gd name="connsiteY4" fmla="*/ 3752208 h 6857542"/>
              <a:gd name="connsiteX5" fmla="*/ 6302983 w 7539505"/>
              <a:gd name="connsiteY5" fmla="*/ 6660411 h 6857542"/>
              <a:gd name="connsiteX6" fmla="*/ 6224521 w 7539505"/>
              <a:gd name="connsiteY6" fmla="*/ 6857542 h 6857542"/>
              <a:gd name="connsiteX7" fmla="*/ 0 w 7539505"/>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9505" h="6857542">
                <a:moveTo>
                  <a:pt x="0" y="0"/>
                </a:moveTo>
                <a:lnTo>
                  <a:pt x="6392832" y="0"/>
                </a:lnTo>
                <a:lnTo>
                  <a:pt x="6405479" y="31774"/>
                </a:lnTo>
                <a:cubicBezTo>
                  <a:pt x="7460487" y="2682457"/>
                  <a:pt x="7460487" y="2682457"/>
                  <a:pt x="7460487" y="2682457"/>
                </a:cubicBezTo>
                <a:cubicBezTo>
                  <a:pt x="7565845" y="2988100"/>
                  <a:pt x="7565845" y="3446565"/>
                  <a:pt x="7460487" y="3752208"/>
                </a:cubicBezTo>
                <a:cubicBezTo>
                  <a:pt x="6976500" y="4968215"/>
                  <a:pt x="6598385" y="5918220"/>
                  <a:pt x="6302983" y="6660411"/>
                </a:cubicBezTo>
                <a:lnTo>
                  <a:pt x="6224521"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 name="Group 11">
            <a:extLst>
              <a:ext uri="{FF2B5EF4-FFF2-40B4-BE49-F238E27FC236}">
                <a16:creationId xmlns:a16="http://schemas.microsoft.com/office/drawing/2014/main" id="{92AAE609-C327-4952-BB48-254E9015AD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293178" y="681628"/>
            <a:ext cx="1562267" cy="1172973"/>
            <a:chOff x="7493121" y="1000124"/>
            <a:chExt cx="1562267" cy="1172973"/>
          </a:xfrm>
        </p:grpSpPr>
        <p:sp>
          <p:nvSpPr>
            <p:cNvPr id="13" name="Freeform 5">
              <a:extLst>
                <a:ext uri="{FF2B5EF4-FFF2-40B4-BE49-F238E27FC236}">
                  <a16:creationId xmlns:a16="http://schemas.microsoft.com/office/drawing/2014/main" id="{94F06CAB-1C7B-4E12-B1B8-5F7067FDAD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9312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48448472-893D-4CE9-9024-B0F79813BF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29322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AE153D63-7CA7-AD45-BF89-7CD89453EFDC}"/>
              </a:ext>
            </a:extLst>
          </p:cNvPr>
          <p:cNvSpPr>
            <a:spLocks noGrp="1"/>
          </p:cNvSpPr>
          <p:nvPr>
            <p:ph type="ctrTitle"/>
          </p:nvPr>
        </p:nvSpPr>
        <p:spPr>
          <a:xfrm>
            <a:off x="539414" y="1270007"/>
            <a:ext cx="5845097" cy="4317987"/>
          </a:xfrm>
        </p:spPr>
        <p:txBody>
          <a:bodyPr anchor="ctr">
            <a:normAutofit/>
          </a:bodyPr>
          <a:lstStyle/>
          <a:p>
            <a:pPr algn="r"/>
            <a:r>
              <a:rPr lang="en-US" sz="5000">
                <a:solidFill>
                  <a:schemeClr val="bg1"/>
                </a:solidFill>
              </a:rPr>
              <a:t>Covid-19 and the BAME Community</a:t>
            </a:r>
            <a:br>
              <a:rPr lang="en-US" sz="5000">
                <a:solidFill>
                  <a:schemeClr val="bg1"/>
                </a:solidFill>
              </a:rPr>
            </a:br>
            <a:br>
              <a:rPr lang="en-US" sz="5000">
                <a:solidFill>
                  <a:schemeClr val="bg1"/>
                </a:solidFill>
              </a:rPr>
            </a:br>
            <a:r>
              <a:rPr lang="en-US" sz="5000">
                <a:solidFill>
                  <a:schemeClr val="bg1"/>
                </a:solidFill>
              </a:rPr>
              <a:t>Sabina Khanam 1713883</a:t>
            </a:r>
          </a:p>
        </p:txBody>
      </p:sp>
      <p:sp>
        <p:nvSpPr>
          <p:cNvPr id="3" name="Subtitle 2">
            <a:extLst>
              <a:ext uri="{FF2B5EF4-FFF2-40B4-BE49-F238E27FC236}">
                <a16:creationId xmlns:a16="http://schemas.microsoft.com/office/drawing/2014/main" id="{204A061B-3104-0F4C-A849-ACA580069531}"/>
              </a:ext>
            </a:extLst>
          </p:cNvPr>
          <p:cNvSpPr>
            <a:spLocks noGrp="1"/>
          </p:cNvSpPr>
          <p:nvPr>
            <p:ph type="subTitle" idx="1"/>
          </p:nvPr>
        </p:nvSpPr>
        <p:spPr>
          <a:xfrm>
            <a:off x="7792278" y="2251873"/>
            <a:ext cx="3681454" cy="2354256"/>
          </a:xfrm>
        </p:spPr>
        <p:txBody>
          <a:bodyPr anchor="ctr">
            <a:normAutofit/>
          </a:bodyPr>
          <a:lstStyle/>
          <a:p>
            <a:pPr algn="l"/>
            <a:r>
              <a:rPr lang="en-US" sz="3200"/>
              <a:t>Identify the incidence of Covid-19 the </a:t>
            </a:r>
            <a:r>
              <a:rPr lang="en-US">
                <a:solidFill>
                  <a:schemeClr val="bg1"/>
                </a:solidFill>
              </a:rPr>
              <a:t>incidence of Covid-19</a:t>
            </a:r>
          </a:p>
        </p:txBody>
      </p:sp>
    </p:spTree>
    <p:extLst>
      <p:ext uri="{BB962C8B-B14F-4D97-AF65-F5344CB8AC3E}">
        <p14:creationId xmlns:p14="http://schemas.microsoft.com/office/powerpoint/2010/main" val="3529454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566515A-2573-4D13-8188-D8094782C29D}"/>
              </a:ext>
            </a:extLst>
          </p:cNvPr>
          <p:cNvSpPr txBox="1"/>
          <p:nvPr/>
        </p:nvSpPr>
        <p:spPr>
          <a:xfrm>
            <a:off x="421975" y="514358"/>
            <a:ext cx="11253087" cy="1200329"/>
          </a:xfrm>
          <a:prstGeom prst="rect">
            <a:avLst/>
          </a:prstGeom>
          <a:noFill/>
        </p:spPr>
        <p:txBody>
          <a:bodyPr wrap="square" lIns="91440" tIns="45720" rIns="91440" bIns="45720" rtlCol="0" anchor="t">
            <a:spAutoFit/>
          </a:bodyPr>
          <a:lstStyle/>
          <a:p>
            <a:r>
              <a:rPr lang="en-GB">
                <a:latin typeface="Arial"/>
                <a:cs typeface="Arial"/>
              </a:rPr>
              <a:t>The World Health Organisation (WHO) developed 10 Essential Public Health Operations (EPHO) so that countries can adjust together, have access and to have a stronger plan for public health services. </a:t>
            </a:r>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r>
              <a:rPr lang="en-GB">
                <a:latin typeface="Arial"/>
                <a:cs typeface="Arial"/>
              </a:rPr>
              <a:t>The key delivery is: Health Protection, Disease Prevention and health promotion. </a:t>
            </a:r>
            <a:endParaRPr lang="en-GB">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8225F271-1A2F-4DD1-8E44-45F976FE21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5672" y="1952978"/>
            <a:ext cx="9250066" cy="4390664"/>
          </a:xfrm>
          <a:prstGeom prst="rect">
            <a:avLst/>
          </a:prstGeom>
        </p:spPr>
      </p:pic>
      <p:sp>
        <p:nvSpPr>
          <p:cNvPr id="8" name="TextBox 7">
            <a:extLst>
              <a:ext uri="{FF2B5EF4-FFF2-40B4-BE49-F238E27FC236}">
                <a16:creationId xmlns:a16="http://schemas.microsoft.com/office/drawing/2014/main" id="{826B6989-C715-4060-B6F6-EA624DEDC43E}"/>
              </a:ext>
            </a:extLst>
          </p:cNvPr>
          <p:cNvSpPr txBox="1"/>
          <p:nvPr/>
        </p:nvSpPr>
        <p:spPr>
          <a:xfrm>
            <a:off x="421975" y="6425821"/>
            <a:ext cx="3513909" cy="369332"/>
          </a:xfrm>
          <a:prstGeom prst="rect">
            <a:avLst/>
          </a:prstGeom>
          <a:noFill/>
        </p:spPr>
        <p:txBody>
          <a:bodyPr wrap="square" lIns="91440" tIns="45720" rIns="91440" bIns="45720" rtlCol="0" anchor="t">
            <a:spAutoFit/>
          </a:bodyPr>
          <a:lstStyle/>
          <a:p>
            <a:r>
              <a:rPr lang="en-GB"/>
              <a:t>(WHO, 2020A)</a:t>
            </a:r>
          </a:p>
        </p:txBody>
      </p:sp>
      <p:sp>
        <p:nvSpPr>
          <p:cNvPr id="2" name="TextBox 1">
            <a:extLst>
              <a:ext uri="{FF2B5EF4-FFF2-40B4-BE49-F238E27FC236}">
                <a16:creationId xmlns:a16="http://schemas.microsoft.com/office/drawing/2014/main" id="{BDC6BE47-F22E-44E3-B683-5F33F6974C2A}"/>
              </a:ext>
            </a:extLst>
          </p:cNvPr>
          <p:cNvSpPr txBox="1"/>
          <p:nvPr/>
        </p:nvSpPr>
        <p:spPr>
          <a:xfrm>
            <a:off x="9708445" y="78147"/>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sp>
        <p:nvSpPr>
          <p:cNvPr id="3" name="TextBox 2">
            <a:extLst>
              <a:ext uri="{FF2B5EF4-FFF2-40B4-BE49-F238E27FC236}">
                <a16:creationId xmlns:a16="http://schemas.microsoft.com/office/drawing/2014/main" id="{FB47DF1D-DC37-4AD6-B6DC-0547897EDCE7}"/>
              </a:ext>
            </a:extLst>
          </p:cNvPr>
          <p:cNvSpPr txBox="1"/>
          <p:nvPr/>
        </p:nvSpPr>
        <p:spPr>
          <a:xfrm>
            <a:off x="4537276" y="90460"/>
            <a:ext cx="5613722" cy="371211"/>
          </a:xfrm>
          <a:prstGeom prst="rect">
            <a:avLst/>
          </a:prstGeom>
          <a:noFill/>
        </p:spPr>
        <p:txBody>
          <a:bodyPr wrap="square" rtlCol="0">
            <a:spAutoFit/>
          </a:bodyPr>
          <a:lstStyle/>
          <a:p>
            <a:r>
              <a:rPr lang="en-GB">
                <a:latin typeface="Arial Black" panose="020B0A04020102020204" pitchFamily="34" charset="0"/>
              </a:rPr>
              <a:t>Public Health Strategy</a:t>
            </a:r>
          </a:p>
        </p:txBody>
      </p:sp>
    </p:spTree>
    <p:extLst>
      <p:ext uri="{BB962C8B-B14F-4D97-AF65-F5344CB8AC3E}">
        <p14:creationId xmlns:p14="http://schemas.microsoft.com/office/powerpoint/2010/main" val="8434694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Map&#10;&#10;Description automatically generated">
            <a:extLst>
              <a:ext uri="{FF2B5EF4-FFF2-40B4-BE49-F238E27FC236}">
                <a16:creationId xmlns:a16="http://schemas.microsoft.com/office/drawing/2014/main" id="{493AC31B-8E45-4DBE-8FD7-B0A55DB07D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4097" y="945250"/>
            <a:ext cx="10783805" cy="5306165"/>
          </a:xfrm>
          <a:prstGeom prst="rect">
            <a:avLst/>
          </a:prstGeom>
        </p:spPr>
      </p:pic>
      <p:sp>
        <p:nvSpPr>
          <p:cNvPr id="6" name="Rectangle 5">
            <a:extLst>
              <a:ext uri="{FF2B5EF4-FFF2-40B4-BE49-F238E27FC236}">
                <a16:creationId xmlns:a16="http://schemas.microsoft.com/office/drawing/2014/main" id="{FEE7193C-E830-4630-94EE-53C9D91403EB}"/>
              </a:ext>
            </a:extLst>
          </p:cNvPr>
          <p:cNvSpPr/>
          <p:nvPr/>
        </p:nvSpPr>
        <p:spPr>
          <a:xfrm>
            <a:off x="383822" y="129586"/>
            <a:ext cx="11187289" cy="646331"/>
          </a:xfrm>
          <a:prstGeom prst="rect">
            <a:avLst/>
          </a:prstGeom>
        </p:spPr>
        <p:txBody>
          <a:bodyPr wrap="square">
            <a:spAutoFit/>
          </a:bodyPr>
          <a:lstStyle/>
          <a:p>
            <a:pPr algn="ctr"/>
            <a:r>
              <a:rPr lang="en-US" b="1">
                <a:solidFill>
                  <a:srgbClr val="323132"/>
                </a:solidFill>
                <a:latin typeface="Arial Black" panose="020B0A04020102020204" pitchFamily="34" charset="0"/>
              </a:rPr>
              <a:t>Number of deaths involving COVID-19 in England and Wales, deaths occurring between 1 March and 31 July 2020</a:t>
            </a:r>
            <a:endParaRPr lang="en-US" b="1" i="0">
              <a:solidFill>
                <a:srgbClr val="323132"/>
              </a:solidFill>
              <a:effectLst/>
              <a:latin typeface="Arial Black" panose="020B0A04020102020204" pitchFamily="34" charset="0"/>
            </a:endParaRPr>
          </a:p>
        </p:txBody>
      </p:sp>
      <p:sp>
        <p:nvSpPr>
          <p:cNvPr id="7" name="Rectangle 6">
            <a:extLst>
              <a:ext uri="{FF2B5EF4-FFF2-40B4-BE49-F238E27FC236}">
                <a16:creationId xmlns:a16="http://schemas.microsoft.com/office/drawing/2014/main" id="{8C928C00-759D-4F10-84BB-087899C563F5}"/>
              </a:ext>
            </a:extLst>
          </p:cNvPr>
          <p:cNvSpPr/>
          <p:nvPr/>
        </p:nvSpPr>
        <p:spPr>
          <a:xfrm>
            <a:off x="485421" y="6292455"/>
            <a:ext cx="4334935" cy="307777"/>
          </a:xfrm>
          <a:prstGeom prst="rect">
            <a:avLst/>
          </a:prstGeom>
        </p:spPr>
        <p:txBody>
          <a:bodyPr wrap="square" lIns="91440" tIns="45720" rIns="91440" bIns="45720" anchor="t">
            <a:spAutoFit/>
          </a:bodyPr>
          <a:lstStyle/>
          <a:p>
            <a:r>
              <a:rPr lang="en-US" sz="1400" b="1">
                <a:solidFill>
                  <a:srgbClr val="323132"/>
                </a:solidFill>
                <a:latin typeface="Arial"/>
                <a:cs typeface="Arial"/>
              </a:rPr>
              <a:t>(Office for National Statistics, 2020A).  </a:t>
            </a:r>
            <a:endParaRPr lang="en-GB" sz="140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6852D1FA-DED6-4330-B7B5-27423888DCB5}"/>
              </a:ext>
            </a:extLst>
          </p:cNvPr>
          <p:cNvSpPr txBox="1"/>
          <p:nvPr/>
        </p:nvSpPr>
        <p:spPr>
          <a:xfrm>
            <a:off x="7236177" y="1140179"/>
            <a:ext cx="4334934" cy="1754326"/>
          </a:xfrm>
          <a:prstGeom prst="rect">
            <a:avLst/>
          </a:prstGeom>
          <a:noFill/>
        </p:spPr>
        <p:txBody>
          <a:bodyPr wrap="square" rtlCol="0">
            <a:spAutoFit/>
          </a:bodyPr>
          <a:lstStyle/>
          <a:p>
            <a:pPr marL="285750" indent="-285750">
              <a:buFontTx/>
              <a:buChar char="-"/>
            </a:pPr>
            <a:r>
              <a:rPr lang="en-GB">
                <a:latin typeface="Arial" panose="020B0604020202020204" pitchFamily="34" charset="0"/>
                <a:cs typeface="Arial" panose="020B0604020202020204" pitchFamily="34" charset="0"/>
              </a:rPr>
              <a:t>60% of London is Black Residents</a:t>
            </a:r>
          </a:p>
          <a:p>
            <a:pPr marL="285750" indent="-285750">
              <a:buFontTx/>
              <a:buChar char="-"/>
            </a:pPr>
            <a:r>
              <a:rPr lang="en-GB">
                <a:latin typeface="Arial" panose="020B0604020202020204" pitchFamily="34" charset="0"/>
                <a:cs typeface="Arial" panose="020B0604020202020204" pitchFamily="34" charset="0"/>
              </a:rPr>
              <a:t>50% of London is Bangladeshi Residents</a:t>
            </a:r>
          </a:p>
          <a:p>
            <a:pPr marL="285750" indent="-285750">
              <a:buFontTx/>
              <a:buChar char="-"/>
            </a:pPr>
            <a:r>
              <a:rPr lang="en-GB">
                <a:latin typeface="Arial" panose="020B0604020202020204" pitchFamily="34" charset="0"/>
                <a:cs typeface="Arial" panose="020B0604020202020204" pitchFamily="34" charset="0"/>
              </a:rPr>
              <a:t>Two areas, Leicester and Ashford recorded more than 20 deaths in July 2020.</a:t>
            </a:r>
          </a:p>
        </p:txBody>
      </p:sp>
      <p:sp>
        <p:nvSpPr>
          <p:cNvPr id="8" name="TextBox 7">
            <a:extLst>
              <a:ext uri="{FF2B5EF4-FFF2-40B4-BE49-F238E27FC236}">
                <a16:creationId xmlns:a16="http://schemas.microsoft.com/office/drawing/2014/main" id="{80C00620-F6BE-40D7-9397-812AD1FE06EC}"/>
              </a:ext>
            </a:extLst>
          </p:cNvPr>
          <p:cNvSpPr txBox="1"/>
          <p:nvPr/>
        </p:nvSpPr>
        <p:spPr>
          <a:xfrm>
            <a:off x="9811361" y="6550223"/>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spTree>
    <p:extLst>
      <p:ext uri="{BB962C8B-B14F-4D97-AF65-F5344CB8AC3E}">
        <p14:creationId xmlns:p14="http://schemas.microsoft.com/office/powerpoint/2010/main" val="27040818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hart, bar chart&#10;&#10;Description automatically generated">
            <a:extLst>
              <a:ext uri="{FF2B5EF4-FFF2-40B4-BE49-F238E27FC236}">
                <a16:creationId xmlns:a16="http://schemas.microsoft.com/office/drawing/2014/main" id="{25351171-EDF9-46ED-BE94-C01ADD400B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596" y="909654"/>
            <a:ext cx="11952071" cy="5315692"/>
          </a:xfrm>
          <a:prstGeom prst="rect">
            <a:avLst/>
          </a:prstGeom>
        </p:spPr>
      </p:pic>
      <p:sp>
        <p:nvSpPr>
          <p:cNvPr id="5" name="TextBox 4">
            <a:extLst>
              <a:ext uri="{FF2B5EF4-FFF2-40B4-BE49-F238E27FC236}">
                <a16:creationId xmlns:a16="http://schemas.microsoft.com/office/drawing/2014/main" id="{62649E8A-BD84-419F-9BEE-DE826ACAC3EE}"/>
              </a:ext>
            </a:extLst>
          </p:cNvPr>
          <p:cNvSpPr txBox="1"/>
          <p:nvPr/>
        </p:nvSpPr>
        <p:spPr>
          <a:xfrm>
            <a:off x="270932" y="263323"/>
            <a:ext cx="11514667" cy="646331"/>
          </a:xfrm>
          <a:prstGeom prst="rect">
            <a:avLst/>
          </a:prstGeom>
          <a:noFill/>
        </p:spPr>
        <p:txBody>
          <a:bodyPr wrap="square" rtlCol="0">
            <a:spAutoFit/>
          </a:bodyPr>
          <a:lstStyle/>
          <a:p>
            <a:pPr algn="ctr"/>
            <a:r>
              <a:rPr lang="en-GB">
                <a:latin typeface="Arial Black" panose="020B0A04020102020204" pitchFamily="34" charset="0"/>
              </a:rPr>
              <a:t>Number of deaths involving and not involving coronavirus, Wales and regions of England, deaths occurring between 1</a:t>
            </a:r>
            <a:r>
              <a:rPr lang="en-GB" baseline="30000">
                <a:latin typeface="Arial Black" panose="020B0A04020102020204" pitchFamily="34" charset="0"/>
              </a:rPr>
              <a:t>st</a:t>
            </a:r>
            <a:r>
              <a:rPr lang="en-GB">
                <a:latin typeface="Arial Black" panose="020B0A04020102020204" pitchFamily="34" charset="0"/>
              </a:rPr>
              <a:t> March and 31</a:t>
            </a:r>
            <a:r>
              <a:rPr lang="en-GB" baseline="30000">
                <a:latin typeface="Arial Black" panose="020B0A04020102020204" pitchFamily="34" charset="0"/>
              </a:rPr>
              <a:t>st</a:t>
            </a:r>
            <a:r>
              <a:rPr lang="en-GB">
                <a:latin typeface="Arial Black" panose="020B0A04020102020204" pitchFamily="34" charset="0"/>
              </a:rPr>
              <a:t> July 2020. </a:t>
            </a:r>
          </a:p>
        </p:txBody>
      </p:sp>
      <p:sp>
        <p:nvSpPr>
          <p:cNvPr id="6" name="TextBox 5">
            <a:extLst>
              <a:ext uri="{FF2B5EF4-FFF2-40B4-BE49-F238E27FC236}">
                <a16:creationId xmlns:a16="http://schemas.microsoft.com/office/drawing/2014/main" id="{8A070B3F-2C5C-4244-AC0C-601D1D6BC5D2}"/>
              </a:ext>
            </a:extLst>
          </p:cNvPr>
          <p:cNvSpPr txBox="1"/>
          <p:nvPr/>
        </p:nvSpPr>
        <p:spPr>
          <a:xfrm>
            <a:off x="6220177" y="1278986"/>
            <a:ext cx="5299067" cy="2031325"/>
          </a:xfrm>
          <a:prstGeom prst="rect">
            <a:avLst/>
          </a:prstGeom>
          <a:noFill/>
        </p:spPr>
        <p:txBody>
          <a:bodyPr wrap="square" lIns="91440" tIns="45720" rIns="91440" bIns="45720" rtlCol="0" anchor="t">
            <a:spAutoFit/>
          </a:bodyPr>
          <a:lstStyle/>
          <a:p>
            <a:r>
              <a:rPr lang="en-GB">
                <a:latin typeface="Arial"/>
                <a:cs typeface="Arial"/>
              </a:rPr>
              <a:t>London with high area of deaths between March and July 2020, making up 30.6% of the 27,908 total deaths.</a:t>
            </a:r>
          </a:p>
          <a:p>
            <a:r>
              <a:rPr lang="en-GB">
                <a:latin typeface="Arial"/>
                <a:cs typeface="Arial"/>
              </a:rPr>
              <a:t>Lowest area of deaths was the South West, making it 11.5% of the 25,262 total deaths. </a:t>
            </a:r>
            <a:endParaRPr lang="en-GB">
              <a:latin typeface="Arial" panose="020B0604020202020204" pitchFamily="34" charset="0"/>
              <a:cs typeface="Arial" panose="020B0604020202020204" pitchFamily="34" charset="0"/>
            </a:endParaRPr>
          </a:p>
          <a:p>
            <a:r>
              <a:rPr lang="en-GB">
                <a:latin typeface="Arial"/>
                <a:cs typeface="Arial"/>
              </a:rPr>
              <a:t>Wales had lowest number of deaths making it 16.8% of the 2,526 total deaths. </a:t>
            </a:r>
            <a:endParaRPr lang="en-GB">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675F9524-5DEA-47F1-8EE7-70ED7C951C32}"/>
              </a:ext>
            </a:extLst>
          </p:cNvPr>
          <p:cNvSpPr/>
          <p:nvPr/>
        </p:nvSpPr>
        <p:spPr>
          <a:xfrm>
            <a:off x="485421" y="6292455"/>
            <a:ext cx="4334935" cy="307777"/>
          </a:xfrm>
          <a:prstGeom prst="rect">
            <a:avLst/>
          </a:prstGeom>
        </p:spPr>
        <p:txBody>
          <a:bodyPr wrap="square" lIns="91440" tIns="45720" rIns="91440" bIns="45720" anchor="t">
            <a:spAutoFit/>
          </a:bodyPr>
          <a:lstStyle/>
          <a:p>
            <a:r>
              <a:rPr lang="en-US" sz="1400" b="1">
                <a:solidFill>
                  <a:srgbClr val="323132"/>
                </a:solidFill>
                <a:latin typeface="Arial"/>
                <a:cs typeface="Arial"/>
              </a:rPr>
              <a:t>(Office for National Statistics, 2020B).  </a:t>
            </a:r>
            <a:endParaRPr lang="en-GB" sz="140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1AD7FDE-B32E-4E99-8B76-C397D8FD296D}"/>
              </a:ext>
            </a:extLst>
          </p:cNvPr>
          <p:cNvSpPr txBox="1"/>
          <p:nvPr/>
        </p:nvSpPr>
        <p:spPr>
          <a:xfrm>
            <a:off x="9833939" y="6550223"/>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spTree>
    <p:extLst>
      <p:ext uri="{BB962C8B-B14F-4D97-AF65-F5344CB8AC3E}">
        <p14:creationId xmlns:p14="http://schemas.microsoft.com/office/powerpoint/2010/main" val="1757914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183EF4-0615-438E-9D57-A7731C645F75}"/>
              </a:ext>
            </a:extLst>
          </p:cNvPr>
          <p:cNvSpPr/>
          <p:nvPr/>
        </p:nvSpPr>
        <p:spPr>
          <a:xfrm>
            <a:off x="408214" y="345280"/>
            <a:ext cx="10981275" cy="923330"/>
          </a:xfrm>
          <a:prstGeom prst="rect">
            <a:avLst/>
          </a:prstGeom>
        </p:spPr>
        <p:txBody>
          <a:bodyPr wrap="square">
            <a:spAutoFit/>
          </a:bodyPr>
          <a:lstStyle/>
          <a:p>
            <a:pPr algn="ctr"/>
            <a:r>
              <a:rPr lang="en-US" b="1">
                <a:solidFill>
                  <a:srgbClr val="323132"/>
                </a:solidFill>
                <a:latin typeface="Arial Black" panose="020B0A04020102020204" pitchFamily="34" charset="0"/>
              </a:rPr>
              <a:t>Age-</a:t>
            </a:r>
            <a:r>
              <a:rPr lang="en-US" b="1" err="1">
                <a:solidFill>
                  <a:srgbClr val="323132"/>
                </a:solidFill>
                <a:latin typeface="Arial Black" panose="020B0A04020102020204" pitchFamily="34" charset="0"/>
              </a:rPr>
              <a:t>standardised</a:t>
            </a:r>
            <a:r>
              <a:rPr lang="en-US" b="1">
                <a:solidFill>
                  <a:srgbClr val="323132"/>
                </a:solidFill>
                <a:latin typeface="Arial Black" panose="020B0A04020102020204" pitchFamily="34" charset="0"/>
              </a:rPr>
              <a:t> mortality rates for deaths involving the coronavirus (COVID-19), per 100,000 population, English regions and Wales, deaths occurring between 1 March and 31 July 2020</a:t>
            </a:r>
            <a:endParaRPr lang="en-US" b="1" i="0">
              <a:solidFill>
                <a:srgbClr val="323132"/>
              </a:solidFill>
              <a:effectLst/>
              <a:latin typeface="Arial Black" panose="020B0A04020102020204" pitchFamily="34" charset="0"/>
            </a:endParaRPr>
          </a:p>
        </p:txBody>
      </p:sp>
      <p:pic>
        <p:nvPicPr>
          <p:cNvPr id="6" name="Picture 5" descr="Chart, funnel chart&#10;&#10;Description automatically generated">
            <a:extLst>
              <a:ext uri="{FF2B5EF4-FFF2-40B4-BE49-F238E27FC236}">
                <a16:creationId xmlns:a16="http://schemas.microsoft.com/office/drawing/2014/main" id="{0EBB2041-CC17-4AE1-8145-86E2EACB09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8214" y="1268610"/>
            <a:ext cx="11603164" cy="5391902"/>
          </a:xfrm>
          <a:prstGeom prst="rect">
            <a:avLst/>
          </a:prstGeom>
        </p:spPr>
      </p:pic>
      <p:sp>
        <p:nvSpPr>
          <p:cNvPr id="2" name="TextBox 1">
            <a:extLst>
              <a:ext uri="{FF2B5EF4-FFF2-40B4-BE49-F238E27FC236}">
                <a16:creationId xmlns:a16="http://schemas.microsoft.com/office/drawing/2014/main" id="{9AE7DC72-5761-406F-820B-4587EB186B8E}"/>
              </a:ext>
            </a:extLst>
          </p:cNvPr>
          <p:cNvSpPr txBox="1"/>
          <p:nvPr/>
        </p:nvSpPr>
        <p:spPr>
          <a:xfrm>
            <a:off x="7106856" y="2731625"/>
            <a:ext cx="4676930" cy="1200329"/>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London: 143.4 deaths per 100,000 population</a:t>
            </a:r>
          </a:p>
          <a:p>
            <a:r>
              <a:rPr lang="en-GB">
                <a:latin typeface="Arial" panose="020B0604020202020204" pitchFamily="34" charset="0"/>
                <a:cs typeface="Arial" panose="020B0604020202020204" pitchFamily="34" charset="0"/>
              </a:rPr>
              <a:t>South West: 44.1 deaths per 100,000 population</a:t>
            </a:r>
          </a:p>
        </p:txBody>
      </p:sp>
      <p:sp>
        <p:nvSpPr>
          <p:cNvPr id="8" name="Rectangle 7">
            <a:extLst>
              <a:ext uri="{FF2B5EF4-FFF2-40B4-BE49-F238E27FC236}">
                <a16:creationId xmlns:a16="http://schemas.microsoft.com/office/drawing/2014/main" id="{33F052E4-8E97-4218-BC05-E7FFC4AFB501}"/>
              </a:ext>
            </a:extLst>
          </p:cNvPr>
          <p:cNvSpPr/>
          <p:nvPr/>
        </p:nvSpPr>
        <p:spPr>
          <a:xfrm>
            <a:off x="485421" y="6292455"/>
            <a:ext cx="4334935" cy="307777"/>
          </a:xfrm>
          <a:prstGeom prst="rect">
            <a:avLst/>
          </a:prstGeom>
        </p:spPr>
        <p:txBody>
          <a:bodyPr wrap="square" lIns="91440" tIns="45720" rIns="91440" bIns="45720" anchor="t">
            <a:spAutoFit/>
          </a:bodyPr>
          <a:lstStyle/>
          <a:p>
            <a:r>
              <a:rPr lang="en-US" sz="1400" b="1">
                <a:solidFill>
                  <a:srgbClr val="323132"/>
                </a:solidFill>
                <a:latin typeface="Arial"/>
                <a:cs typeface="Arial"/>
              </a:rPr>
              <a:t>(Office for National Statistics, 2020C).  </a:t>
            </a:r>
            <a:endParaRPr lang="en-GB" sz="140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6D3D1658-3EAC-45F1-88F4-711AF1BDF536}"/>
              </a:ext>
            </a:extLst>
          </p:cNvPr>
          <p:cNvSpPr txBox="1"/>
          <p:nvPr/>
        </p:nvSpPr>
        <p:spPr>
          <a:xfrm>
            <a:off x="9833939" y="6550223"/>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spTree>
    <p:extLst>
      <p:ext uri="{BB962C8B-B14F-4D97-AF65-F5344CB8AC3E}">
        <p14:creationId xmlns:p14="http://schemas.microsoft.com/office/powerpoint/2010/main" val="27340670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175689C-E1A6-4C96-B947-0FE37527B789}"/>
              </a:ext>
            </a:extLst>
          </p:cNvPr>
          <p:cNvSpPr/>
          <p:nvPr/>
        </p:nvSpPr>
        <p:spPr>
          <a:xfrm>
            <a:off x="222050" y="6182095"/>
            <a:ext cx="11002833" cy="523220"/>
          </a:xfrm>
          <a:prstGeom prst="rect">
            <a:avLst/>
          </a:prstGeom>
        </p:spPr>
        <p:txBody>
          <a:bodyPr wrap="square">
            <a:spAutoFit/>
          </a:bodyPr>
          <a:lstStyle/>
          <a:p>
            <a:r>
              <a:rPr lang="en-US" sz="1400" b="1">
                <a:latin typeface="Arial" panose="020B0604020202020204" pitchFamily="34" charset="0"/>
                <a:cs typeface="Arial" panose="020B0604020202020204" pitchFamily="34" charset="0"/>
              </a:rPr>
              <a:t>Source: Authors calculations using population data from ONS and NHS England COVID-19 hospital death figures by ethnicity as of 21 April 2020.</a:t>
            </a:r>
            <a:endParaRPr lang="en-GB" sz="1400" b="1">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604C015E-6D27-4D11-A9D7-8ADA0B4EAF0E}"/>
              </a:ext>
            </a:extLst>
          </p:cNvPr>
          <p:cNvSpPr txBox="1"/>
          <p:nvPr/>
        </p:nvSpPr>
        <p:spPr>
          <a:xfrm>
            <a:off x="428978" y="414295"/>
            <a:ext cx="10995378" cy="646331"/>
          </a:xfrm>
          <a:prstGeom prst="rect">
            <a:avLst/>
          </a:prstGeom>
          <a:noFill/>
        </p:spPr>
        <p:txBody>
          <a:bodyPr wrap="square" rtlCol="0">
            <a:spAutoFit/>
          </a:bodyPr>
          <a:lstStyle/>
          <a:p>
            <a:pPr algn="ctr"/>
            <a:r>
              <a:rPr lang="en-GB">
                <a:latin typeface="Arial Black" panose="020B0A04020102020204" pitchFamily="34" charset="0"/>
              </a:rPr>
              <a:t>Incidence Rates: Total Registered hospital deaths from COVID-19 per 100,000 in England by ethnic group. </a:t>
            </a:r>
          </a:p>
        </p:txBody>
      </p:sp>
      <p:pic>
        <p:nvPicPr>
          <p:cNvPr id="3" name="Picture 2" descr="A picture containing chart, table&#10;&#10;Description automatically generated">
            <a:extLst>
              <a:ext uri="{FF2B5EF4-FFF2-40B4-BE49-F238E27FC236}">
                <a16:creationId xmlns:a16="http://schemas.microsoft.com/office/drawing/2014/main" id="{C632D841-78B9-4E3B-A8AB-6DE3FDE04E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6667" y="1074799"/>
            <a:ext cx="10671727" cy="5143447"/>
          </a:xfrm>
          <a:prstGeom prst="rect">
            <a:avLst/>
          </a:prstGeom>
        </p:spPr>
      </p:pic>
      <p:sp>
        <p:nvSpPr>
          <p:cNvPr id="4" name="TextBox 3">
            <a:extLst>
              <a:ext uri="{FF2B5EF4-FFF2-40B4-BE49-F238E27FC236}">
                <a16:creationId xmlns:a16="http://schemas.microsoft.com/office/drawing/2014/main" id="{EA7543D1-B785-4740-8AB9-5C21A48D2629}"/>
              </a:ext>
            </a:extLst>
          </p:cNvPr>
          <p:cNvSpPr txBox="1"/>
          <p:nvPr/>
        </p:nvSpPr>
        <p:spPr>
          <a:xfrm>
            <a:off x="8523111" y="5559455"/>
            <a:ext cx="3326389" cy="369332"/>
          </a:xfrm>
          <a:prstGeom prst="rect">
            <a:avLst/>
          </a:prstGeom>
          <a:noFill/>
        </p:spPr>
        <p:txBody>
          <a:bodyPr wrap="square" lIns="91440" tIns="45720" rIns="91440" bIns="45720" rtlCol="0" anchor="t">
            <a:spAutoFit/>
          </a:bodyPr>
          <a:lstStyle/>
          <a:p>
            <a:r>
              <a:rPr lang="en-GB">
                <a:latin typeface="Arial"/>
                <a:cs typeface="Arial"/>
              </a:rPr>
              <a:t>(Nuffield Foundation, 2020A).</a:t>
            </a:r>
          </a:p>
        </p:txBody>
      </p:sp>
      <p:sp>
        <p:nvSpPr>
          <p:cNvPr id="6" name="TextBox 5">
            <a:extLst>
              <a:ext uri="{FF2B5EF4-FFF2-40B4-BE49-F238E27FC236}">
                <a16:creationId xmlns:a16="http://schemas.microsoft.com/office/drawing/2014/main" id="{2586C9E7-13AA-477B-B079-409AD84C8C48}"/>
              </a:ext>
            </a:extLst>
          </p:cNvPr>
          <p:cNvSpPr txBox="1"/>
          <p:nvPr/>
        </p:nvSpPr>
        <p:spPr>
          <a:xfrm>
            <a:off x="9833939" y="6545217"/>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spTree>
    <p:extLst>
      <p:ext uri="{BB962C8B-B14F-4D97-AF65-F5344CB8AC3E}">
        <p14:creationId xmlns:p14="http://schemas.microsoft.com/office/powerpoint/2010/main" val="32981714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1B76AD3-69BC-4350-97BE-22B6D8A51E62}"/>
              </a:ext>
            </a:extLst>
          </p:cNvPr>
          <p:cNvSpPr/>
          <p:nvPr/>
        </p:nvSpPr>
        <p:spPr>
          <a:xfrm>
            <a:off x="282223" y="310639"/>
            <a:ext cx="11334044" cy="923330"/>
          </a:xfrm>
          <a:prstGeom prst="rect">
            <a:avLst/>
          </a:prstGeom>
        </p:spPr>
        <p:txBody>
          <a:bodyPr wrap="square">
            <a:spAutoFit/>
          </a:bodyPr>
          <a:lstStyle/>
          <a:p>
            <a:pPr algn="ctr"/>
            <a:r>
              <a:rPr lang="en-US" b="1">
                <a:solidFill>
                  <a:srgbClr val="323132"/>
                </a:solidFill>
                <a:latin typeface="Arial Black" panose="020B0A04020102020204" pitchFamily="34" charset="0"/>
              </a:rPr>
              <a:t>Age-</a:t>
            </a:r>
            <a:r>
              <a:rPr lang="en-US" b="1" err="1">
                <a:solidFill>
                  <a:srgbClr val="323132"/>
                </a:solidFill>
                <a:latin typeface="Arial Black" panose="020B0A04020102020204" pitchFamily="34" charset="0"/>
              </a:rPr>
              <a:t>standardised</a:t>
            </a:r>
            <a:r>
              <a:rPr lang="en-US" b="1">
                <a:solidFill>
                  <a:srgbClr val="323132"/>
                </a:solidFill>
                <a:latin typeface="Arial Black" panose="020B0A04020102020204" pitchFamily="34" charset="0"/>
              </a:rPr>
              <a:t> rates for deaths involving COVID-19 at age 9 to 64 years by sex and ethnic group, per 100,000 people, England and Wales, deaths occurring between 2 March and 15 May 2020</a:t>
            </a:r>
            <a:endParaRPr lang="en-GB">
              <a:latin typeface="Arial Black" panose="020B0A04020102020204" pitchFamily="34" charset="0"/>
            </a:endParaRPr>
          </a:p>
        </p:txBody>
      </p:sp>
      <p:pic>
        <p:nvPicPr>
          <p:cNvPr id="9" name="Picture 8" descr="Chart, bar chart&#10;&#10;Description automatically generated">
            <a:extLst>
              <a:ext uri="{FF2B5EF4-FFF2-40B4-BE49-F238E27FC236}">
                <a16:creationId xmlns:a16="http://schemas.microsoft.com/office/drawing/2014/main" id="{8E307F77-A053-493F-A58F-5E4E8126AD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98567"/>
            <a:ext cx="12192000" cy="4832900"/>
          </a:xfrm>
          <a:prstGeom prst="rect">
            <a:avLst/>
          </a:prstGeom>
        </p:spPr>
      </p:pic>
      <p:sp>
        <p:nvSpPr>
          <p:cNvPr id="2" name="TextBox 1">
            <a:extLst>
              <a:ext uri="{FF2B5EF4-FFF2-40B4-BE49-F238E27FC236}">
                <a16:creationId xmlns:a16="http://schemas.microsoft.com/office/drawing/2014/main" id="{34EB53B2-E81C-4EC8-9D79-B97C9A245202}"/>
              </a:ext>
            </a:extLst>
          </p:cNvPr>
          <p:cNvSpPr txBox="1"/>
          <p:nvPr/>
        </p:nvSpPr>
        <p:spPr>
          <a:xfrm>
            <a:off x="406400" y="6231467"/>
            <a:ext cx="11006667" cy="307777"/>
          </a:xfrm>
          <a:prstGeom prst="rect">
            <a:avLst/>
          </a:prstGeom>
          <a:noFill/>
        </p:spPr>
        <p:txBody>
          <a:bodyPr wrap="square" rtlCol="0">
            <a:spAutoFit/>
          </a:bodyPr>
          <a:lstStyle/>
          <a:p>
            <a:r>
              <a:rPr lang="en-GB" sz="1400" b="1">
                <a:latin typeface="Arial" panose="020B0604020202020204" pitchFamily="34" charset="0"/>
                <a:cs typeface="Arial" panose="020B0604020202020204" pitchFamily="34" charset="0"/>
              </a:rPr>
              <a:t>Source: (Office of National Statistics, 2020) </a:t>
            </a:r>
          </a:p>
        </p:txBody>
      </p:sp>
      <p:sp>
        <p:nvSpPr>
          <p:cNvPr id="5" name="TextBox 4">
            <a:extLst>
              <a:ext uri="{FF2B5EF4-FFF2-40B4-BE49-F238E27FC236}">
                <a16:creationId xmlns:a16="http://schemas.microsoft.com/office/drawing/2014/main" id="{337CEBA5-A9B2-43E0-B6BC-03E16277177F}"/>
              </a:ext>
            </a:extLst>
          </p:cNvPr>
          <p:cNvSpPr txBox="1"/>
          <p:nvPr/>
        </p:nvSpPr>
        <p:spPr>
          <a:xfrm>
            <a:off x="9833939" y="6490917"/>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spTree>
    <p:extLst>
      <p:ext uri="{BB962C8B-B14F-4D97-AF65-F5344CB8AC3E}">
        <p14:creationId xmlns:p14="http://schemas.microsoft.com/office/powerpoint/2010/main" val="18184282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hart, funnel chart&#10;&#10;Description automatically generated">
            <a:extLst>
              <a:ext uri="{FF2B5EF4-FFF2-40B4-BE49-F238E27FC236}">
                <a16:creationId xmlns:a16="http://schemas.microsoft.com/office/drawing/2014/main" id="{5EBF38D5-AEE3-411B-A23B-BA551AFB0C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9689" y="1460890"/>
            <a:ext cx="9550399" cy="4769397"/>
          </a:xfrm>
          <a:prstGeom prst="rect">
            <a:avLst/>
          </a:prstGeom>
        </p:spPr>
      </p:pic>
      <p:sp>
        <p:nvSpPr>
          <p:cNvPr id="6" name="TextBox 5">
            <a:extLst>
              <a:ext uri="{FF2B5EF4-FFF2-40B4-BE49-F238E27FC236}">
                <a16:creationId xmlns:a16="http://schemas.microsoft.com/office/drawing/2014/main" id="{9581525C-CE75-4C67-84E9-636DC7635BAB}"/>
              </a:ext>
            </a:extLst>
          </p:cNvPr>
          <p:cNvSpPr txBox="1"/>
          <p:nvPr/>
        </p:nvSpPr>
        <p:spPr>
          <a:xfrm>
            <a:off x="349956" y="6261064"/>
            <a:ext cx="5407378" cy="307777"/>
          </a:xfrm>
          <a:prstGeom prst="rect">
            <a:avLst/>
          </a:prstGeom>
          <a:noFill/>
        </p:spPr>
        <p:txBody>
          <a:bodyPr wrap="square" lIns="91440" tIns="45720" rIns="91440" bIns="45720" rtlCol="0" anchor="t">
            <a:spAutoFit/>
          </a:bodyPr>
          <a:lstStyle/>
          <a:p>
            <a:r>
              <a:rPr lang="en-US" sz="1400" b="1">
                <a:latin typeface="Arial"/>
                <a:cs typeface="Arial"/>
              </a:rPr>
              <a:t> (Public Health England, 2020B).</a:t>
            </a:r>
            <a:endParaRPr lang="en-GB" sz="1400" b="1">
              <a:latin typeface="Arial"/>
              <a:cs typeface="Arial"/>
            </a:endParaRPr>
          </a:p>
        </p:txBody>
      </p:sp>
      <p:sp>
        <p:nvSpPr>
          <p:cNvPr id="7" name="Rectangle 6">
            <a:extLst>
              <a:ext uri="{FF2B5EF4-FFF2-40B4-BE49-F238E27FC236}">
                <a16:creationId xmlns:a16="http://schemas.microsoft.com/office/drawing/2014/main" id="{98EEEA4F-4F90-4BA7-8B36-E31BF1C47C7A}"/>
              </a:ext>
            </a:extLst>
          </p:cNvPr>
          <p:cNvSpPr/>
          <p:nvPr/>
        </p:nvSpPr>
        <p:spPr>
          <a:xfrm>
            <a:off x="575734" y="443047"/>
            <a:ext cx="10758310" cy="923330"/>
          </a:xfrm>
          <a:prstGeom prst="rect">
            <a:avLst/>
          </a:prstGeom>
        </p:spPr>
        <p:txBody>
          <a:bodyPr wrap="square">
            <a:spAutoFit/>
          </a:bodyPr>
          <a:lstStyle/>
          <a:p>
            <a:pPr algn="ctr"/>
            <a:r>
              <a:rPr lang="en-US">
                <a:latin typeface="Arial Black" panose="020B0A04020102020204" pitchFamily="34" charset="0"/>
              </a:rPr>
              <a:t>Age sex pyramid of laboratory confirmed COVID-19 deaths as of 13 May 2020, England.</a:t>
            </a:r>
          </a:p>
          <a:p>
            <a:pPr algn="ctr"/>
            <a:r>
              <a:rPr lang="en-US">
                <a:latin typeface="Arial Black" panose="020B0A04020102020204" pitchFamily="34" charset="0"/>
              </a:rPr>
              <a:t> Source: Public Health England COVID-19 Specific Mortality Surveillance System.</a:t>
            </a:r>
            <a:endParaRPr lang="en-GB">
              <a:latin typeface="Arial Black" panose="020B0A04020102020204" pitchFamily="34" charset="0"/>
            </a:endParaRPr>
          </a:p>
        </p:txBody>
      </p:sp>
      <p:sp>
        <p:nvSpPr>
          <p:cNvPr id="2" name="TextBox 1">
            <a:extLst>
              <a:ext uri="{FF2B5EF4-FFF2-40B4-BE49-F238E27FC236}">
                <a16:creationId xmlns:a16="http://schemas.microsoft.com/office/drawing/2014/main" id="{BC0061F6-F915-47C5-80A2-C1E69D50992B}"/>
              </a:ext>
            </a:extLst>
          </p:cNvPr>
          <p:cNvSpPr txBox="1"/>
          <p:nvPr/>
        </p:nvSpPr>
        <p:spPr>
          <a:xfrm>
            <a:off x="7649578" y="3429000"/>
            <a:ext cx="3831221" cy="1200329"/>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Of 17,598 confirmed deaths, males (59.3%) and females (40.7%) </a:t>
            </a:r>
          </a:p>
          <a:p>
            <a:r>
              <a:rPr lang="en-GB">
                <a:latin typeface="Arial" panose="020B0604020202020204" pitchFamily="34" charset="0"/>
                <a:cs typeface="Arial" panose="020B0604020202020204" pitchFamily="34" charset="0"/>
              </a:rPr>
              <a:t>56.3% of deaths were 80+ years over.</a:t>
            </a:r>
          </a:p>
        </p:txBody>
      </p:sp>
      <p:sp>
        <p:nvSpPr>
          <p:cNvPr id="8" name="TextBox 7">
            <a:extLst>
              <a:ext uri="{FF2B5EF4-FFF2-40B4-BE49-F238E27FC236}">
                <a16:creationId xmlns:a16="http://schemas.microsoft.com/office/drawing/2014/main" id="{F401DFBC-9D50-4334-B796-812DC61D3A3E}"/>
              </a:ext>
            </a:extLst>
          </p:cNvPr>
          <p:cNvSpPr txBox="1"/>
          <p:nvPr/>
        </p:nvSpPr>
        <p:spPr>
          <a:xfrm>
            <a:off x="9922934" y="6501367"/>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spTree>
    <p:extLst>
      <p:ext uri="{BB962C8B-B14F-4D97-AF65-F5344CB8AC3E}">
        <p14:creationId xmlns:p14="http://schemas.microsoft.com/office/powerpoint/2010/main" val="42091786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B014F3-CE2F-4392-BC64-CD88B57A7EE9}"/>
              </a:ext>
            </a:extLst>
          </p:cNvPr>
          <p:cNvSpPr txBox="1"/>
          <p:nvPr/>
        </p:nvSpPr>
        <p:spPr>
          <a:xfrm>
            <a:off x="541867" y="214489"/>
            <a:ext cx="11130844" cy="646331"/>
          </a:xfrm>
          <a:prstGeom prst="rect">
            <a:avLst/>
          </a:prstGeom>
          <a:noFill/>
        </p:spPr>
        <p:txBody>
          <a:bodyPr wrap="square" rtlCol="0">
            <a:spAutoFit/>
          </a:bodyPr>
          <a:lstStyle/>
          <a:p>
            <a:pPr algn="ctr"/>
            <a:r>
              <a:rPr lang="en-GB">
                <a:latin typeface="Arial Black" panose="020B0A04020102020204" pitchFamily="34" charset="0"/>
              </a:rPr>
              <a:t>Age distributions of selected ethnic groups in England and Wales and overall deaths by age band</a:t>
            </a:r>
          </a:p>
        </p:txBody>
      </p:sp>
      <p:pic>
        <p:nvPicPr>
          <p:cNvPr id="4" name="Picture 3" descr="Chart, bar chart&#10;&#10;Description automatically generated">
            <a:extLst>
              <a:ext uri="{FF2B5EF4-FFF2-40B4-BE49-F238E27FC236}">
                <a16:creationId xmlns:a16="http://schemas.microsoft.com/office/drawing/2014/main" id="{E366ECD1-F386-453C-A483-A4A6242343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5211" y="842652"/>
            <a:ext cx="9815633" cy="5042190"/>
          </a:xfrm>
          <a:prstGeom prst="rect">
            <a:avLst/>
          </a:prstGeom>
        </p:spPr>
      </p:pic>
      <p:sp>
        <p:nvSpPr>
          <p:cNvPr id="8" name="TextBox 7">
            <a:extLst>
              <a:ext uri="{FF2B5EF4-FFF2-40B4-BE49-F238E27FC236}">
                <a16:creationId xmlns:a16="http://schemas.microsoft.com/office/drawing/2014/main" id="{1507D5B2-93FB-4AD3-A008-1A94DBD8770D}"/>
              </a:ext>
            </a:extLst>
          </p:cNvPr>
          <p:cNvSpPr txBox="1"/>
          <p:nvPr/>
        </p:nvSpPr>
        <p:spPr>
          <a:xfrm>
            <a:off x="8353778" y="5515510"/>
            <a:ext cx="3416700" cy="369332"/>
          </a:xfrm>
          <a:prstGeom prst="rect">
            <a:avLst/>
          </a:prstGeom>
          <a:noFill/>
        </p:spPr>
        <p:txBody>
          <a:bodyPr wrap="square" lIns="91440" tIns="45720" rIns="91440" bIns="45720" rtlCol="0" anchor="t">
            <a:spAutoFit/>
          </a:bodyPr>
          <a:lstStyle/>
          <a:p>
            <a:r>
              <a:rPr lang="en-GB">
                <a:latin typeface="Arial"/>
                <a:cs typeface="Arial"/>
              </a:rPr>
              <a:t>(Nuffield Foundation, 2020B).</a:t>
            </a:r>
          </a:p>
        </p:txBody>
      </p:sp>
      <p:sp>
        <p:nvSpPr>
          <p:cNvPr id="9" name="Rectangle 8">
            <a:extLst>
              <a:ext uri="{FF2B5EF4-FFF2-40B4-BE49-F238E27FC236}">
                <a16:creationId xmlns:a16="http://schemas.microsoft.com/office/drawing/2014/main" id="{B71C9C96-3671-4F25-BE6C-2DED37ADC167}"/>
              </a:ext>
            </a:extLst>
          </p:cNvPr>
          <p:cNvSpPr/>
          <p:nvPr/>
        </p:nvSpPr>
        <p:spPr>
          <a:xfrm>
            <a:off x="210762" y="6120291"/>
            <a:ext cx="11002833" cy="307777"/>
          </a:xfrm>
          <a:prstGeom prst="rect">
            <a:avLst/>
          </a:prstGeom>
        </p:spPr>
        <p:txBody>
          <a:bodyPr wrap="square">
            <a:spAutoFit/>
          </a:bodyPr>
          <a:lstStyle/>
          <a:p>
            <a:r>
              <a:rPr lang="en-US" sz="1400" b="1">
                <a:latin typeface="Arial" panose="020B0604020202020204" pitchFamily="34" charset="0"/>
                <a:cs typeface="Arial" panose="020B0604020202020204" pitchFamily="34" charset="0"/>
              </a:rPr>
              <a:t>Source: Population data from ONS and NHS England COVID-19 hospital death figures by ethnicity as of 17 April 2020.</a:t>
            </a:r>
            <a:endParaRPr lang="en-GB" sz="1400" b="1">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063EFBC0-7C2E-423E-94A6-001AFFDA9251}"/>
              </a:ext>
            </a:extLst>
          </p:cNvPr>
          <p:cNvSpPr txBox="1"/>
          <p:nvPr/>
        </p:nvSpPr>
        <p:spPr>
          <a:xfrm>
            <a:off x="9833939" y="6550223"/>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spTree>
    <p:extLst>
      <p:ext uri="{BB962C8B-B14F-4D97-AF65-F5344CB8AC3E}">
        <p14:creationId xmlns:p14="http://schemas.microsoft.com/office/powerpoint/2010/main" val="415465743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C96A478-B219-4472-8F29-5EA97DAD039A}"/>
              </a:ext>
            </a:extLst>
          </p:cNvPr>
          <p:cNvSpPr txBox="1"/>
          <p:nvPr/>
        </p:nvSpPr>
        <p:spPr>
          <a:xfrm>
            <a:off x="428978" y="6265333"/>
            <a:ext cx="4944533" cy="369332"/>
          </a:xfrm>
          <a:prstGeom prst="rect">
            <a:avLst/>
          </a:prstGeom>
          <a:noFill/>
        </p:spPr>
        <p:txBody>
          <a:bodyPr wrap="square" rtlCol="0">
            <a:spAutoFit/>
          </a:bodyPr>
          <a:lstStyle/>
          <a:p>
            <a:r>
              <a:rPr lang="en-US" sz="1400" b="1">
                <a:latin typeface="Arial" panose="020B0604020202020204" pitchFamily="34" charset="0"/>
                <a:cs typeface="Arial" panose="020B0604020202020204" pitchFamily="34" charset="0"/>
              </a:rPr>
              <a:t>(APM Research Lab, 2020</a:t>
            </a:r>
            <a:r>
              <a:rPr lang="en-US"/>
              <a:t>)</a:t>
            </a:r>
            <a:endParaRPr lang="en-GB"/>
          </a:p>
        </p:txBody>
      </p:sp>
      <p:pic>
        <p:nvPicPr>
          <p:cNvPr id="3" name="Picture 2" descr="Chart, line chart&#10;&#10;Description automatically generated">
            <a:extLst>
              <a:ext uri="{FF2B5EF4-FFF2-40B4-BE49-F238E27FC236}">
                <a16:creationId xmlns:a16="http://schemas.microsoft.com/office/drawing/2014/main" id="{6AEECE48-0EF6-4F16-B4F7-D98B8F5FF1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8228" y="223335"/>
            <a:ext cx="11955543" cy="5872665"/>
          </a:xfrm>
          <a:prstGeom prst="rect">
            <a:avLst/>
          </a:prstGeom>
        </p:spPr>
      </p:pic>
      <p:sp>
        <p:nvSpPr>
          <p:cNvPr id="5" name="TextBox 4">
            <a:extLst>
              <a:ext uri="{FF2B5EF4-FFF2-40B4-BE49-F238E27FC236}">
                <a16:creationId xmlns:a16="http://schemas.microsoft.com/office/drawing/2014/main" id="{49F92E2B-B10C-48FE-95F7-AC0B4E5662A8}"/>
              </a:ext>
            </a:extLst>
          </p:cNvPr>
          <p:cNvSpPr txBox="1"/>
          <p:nvPr/>
        </p:nvSpPr>
        <p:spPr>
          <a:xfrm>
            <a:off x="9833939" y="6480776"/>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spTree>
    <p:extLst>
      <p:ext uri="{BB962C8B-B14F-4D97-AF65-F5344CB8AC3E}">
        <p14:creationId xmlns:p14="http://schemas.microsoft.com/office/powerpoint/2010/main" val="39917286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865C238-6673-48FD-BD33-BEF109A3A1F3}"/>
              </a:ext>
            </a:extLst>
          </p:cNvPr>
          <p:cNvSpPr txBox="1"/>
          <p:nvPr/>
        </p:nvSpPr>
        <p:spPr>
          <a:xfrm>
            <a:off x="5328356" y="335717"/>
            <a:ext cx="1535288" cy="369332"/>
          </a:xfrm>
          <a:prstGeom prst="rect">
            <a:avLst/>
          </a:prstGeom>
          <a:noFill/>
        </p:spPr>
        <p:txBody>
          <a:bodyPr wrap="square" rtlCol="0">
            <a:spAutoFit/>
          </a:bodyPr>
          <a:lstStyle/>
          <a:p>
            <a:r>
              <a:rPr lang="en-GB" b="1">
                <a:latin typeface="Arial Black" panose="020B0A04020102020204" pitchFamily="34" charset="0"/>
              </a:rPr>
              <a:t>Trends</a:t>
            </a:r>
          </a:p>
        </p:txBody>
      </p:sp>
      <p:sp>
        <p:nvSpPr>
          <p:cNvPr id="2" name="Rectangle 1">
            <a:extLst>
              <a:ext uri="{FF2B5EF4-FFF2-40B4-BE49-F238E27FC236}">
                <a16:creationId xmlns:a16="http://schemas.microsoft.com/office/drawing/2014/main" id="{73E15085-5F03-4575-9FA5-986350493916}"/>
              </a:ext>
            </a:extLst>
          </p:cNvPr>
          <p:cNvSpPr/>
          <p:nvPr/>
        </p:nvSpPr>
        <p:spPr>
          <a:xfrm>
            <a:off x="519283" y="1174788"/>
            <a:ext cx="10792177" cy="584775"/>
          </a:xfrm>
          <a:prstGeom prst="rect">
            <a:avLst/>
          </a:prstGeom>
        </p:spPr>
        <p:txBody>
          <a:bodyPr wrap="square" lIns="91440" tIns="45720" rIns="91440" bIns="45720" anchor="t">
            <a:spAutoFit/>
          </a:bodyPr>
          <a:lstStyle/>
          <a:p>
            <a:pPr marL="285750" indent="-285750">
              <a:buFont typeface="Arial" panose="020B0604020202020204" pitchFamily="34" charset="0"/>
              <a:buChar char="•"/>
            </a:pPr>
            <a:r>
              <a:rPr lang="en-US" sz="1600">
                <a:latin typeface="Arial"/>
                <a:cs typeface="Arial"/>
              </a:rPr>
              <a:t>People in Pakistan the deaths are 2.9 times as high from COVID-19 and black African deaths are 3.7 times as high. </a:t>
            </a:r>
            <a:endParaRPr lang="en-US" sz="1600"/>
          </a:p>
        </p:txBody>
      </p:sp>
      <p:sp>
        <p:nvSpPr>
          <p:cNvPr id="3" name="Rectangle 2">
            <a:extLst>
              <a:ext uri="{FF2B5EF4-FFF2-40B4-BE49-F238E27FC236}">
                <a16:creationId xmlns:a16="http://schemas.microsoft.com/office/drawing/2014/main" id="{BBD8EBD3-D86D-431C-8577-615C4C7709AF}"/>
              </a:ext>
            </a:extLst>
          </p:cNvPr>
          <p:cNvSpPr/>
          <p:nvPr/>
        </p:nvSpPr>
        <p:spPr>
          <a:xfrm>
            <a:off x="513639" y="5176731"/>
            <a:ext cx="10586161" cy="830997"/>
          </a:xfrm>
          <a:prstGeom prst="rect">
            <a:avLst/>
          </a:prstGeom>
        </p:spPr>
        <p:txBody>
          <a:bodyPr wrap="square">
            <a:spAutoFit/>
          </a:bodyPr>
          <a:lstStyle/>
          <a:p>
            <a:pPr marL="285750" indent="-285750">
              <a:buFont typeface="Arial" panose="020B0604020202020204" pitchFamily="34" charset="0"/>
              <a:buChar char="•"/>
            </a:pPr>
            <a:r>
              <a:rPr lang="en-US" sz="1600">
                <a:latin typeface="Arial" panose="020B0604020202020204" pitchFamily="34" charset="0"/>
                <a:cs typeface="Arial" panose="020B0604020202020204" pitchFamily="34" charset="0"/>
              </a:rPr>
              <a:t>The Official deaths in care homes cannot be taken into account as 95% of these residents are white.</a:t>
            </a:r>
          </a:p>
          <a:p>
            <a:endParaRPr lang="en-US" sz="160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1600">
                <a:solidFill>
                  <a:srgbClr val="FF0000"/>
                </a:solidFill>
                <a:latin typeface="Arial" panose="020B0604020202020204" pitchFamily="34" charset="0"/>
                <a:cs typeface="Arial" panose="020B0604020202020204" pitchFamily="34" charset="0"/>
              </a:rPr>
              <a:t>Deprivation</a:t>
            </a:r>
            <a:r>
              <a:rPr lang="en-US" sz="1600">
                <a:latin typeface="Arial" panose="020B0604020202020204" pitchFamily="34" charset="0"/>
                <a:cs typeface="Arial" panose="020B0604020202020204" pitchFamily="34" charset="0"/>
              </a:rPr>
              <a:t>: Studies have found from the diagnosis rates and deaths are linked with deprived areas.  </a:t>
            </a:r>
            <a:endParaRPr lang="en-GB" sz="1600"/>
          </a:p>
        </p:txBody>
      </p:sp>
      <p:sp>
        <p:nvSpPr>
          <p:cNvPr id="5" name="Rectangle 4">
            <a:extLst>
              <a:ext uri="{FF2B5EF4-FFF2-40B4-BE49-F238E27FC236}">
                <a16:creationId xmlns:a16="http://schemas.microsoft.com/office/drawing/2014/main" id="{4E5A7B5C-F26C-4403-8825-4672A19CACC2}"/>
              </a:ext>
            </a:extLst>
          </p:cNvPr>
          <p:cNvSpPr/>
          <p:nvPr/>
        </p:nvSpPr>
        <p:spPr>
          <a:xfrm>
            <a:off x="513639" y="1777759"/>
            <a:ext cx="10391425" cy="830997"/>
          </a:xfrm>
          <a:prstGeom prst="rect">
            <a:avLst/>
          </a:prstGeom>
        </p:spPr>
        <p:txBody>
          <a:bodyPr wrap="square" lIns="91440" tIns="45720" rIns="91440" bIns="45720" anchor="t">
            <a:spAutoFit/>
          </a:bodyPr>
          <a:lstStyle/>
          <a:p>
            <a:pPr marL="285750" indent="-285750">
              <a:buFont typeface="Arial" panose="020B0604020202020204" pitchFamily="34" charset="0"/>
              <a:buChar char="•"/>
            </a:pPr>
            <a:r>
              <a:rPr lang="en-US" sz="1600">
                <a:solidFill>
                  <a:srgbClr val="FF0000"/>
                </a:solidFill>
                <a:latin typeface="Arial"/>
                <a:cs typeface="Arial"/>
              </a:rPr>
              <a:t>Health conditions: </a:t>
            </a:r>
            <a:r>
              <a:rPr lang="en-US" sz="1600">
                <a:latin typeface="Arial"/>
                <a:cs typeface="Arial"/>
              </a:rPr>
              <a:t>Bangladeshis are prone to have a long-term health condition making them vulnerable to infection this being up to 60%, which may answer to  the deaths caused with COVID 19 related to White British people over 60 plus. </a:t>
            </a:r>
            <a:endParaRPr lang="en-GB" sz="1600"/>
          </a:p>
        </p:txBody>
      </p:sp>
      <p:sp>
        <p:nvSpPr>
          <p:cNvPr id="6" name="Rectangle 5">
            <a:extLst>
              <a:ext uri="{FF2B5EF4-FFF2-40B4-BE49-F238E27FC236}">
                <a16:creationId xmlns:a16="http://schemas.microsoft.com/office/drawing/2014/main" id="{F2E3DD75-2BD5-473E-B71F-5B5EDA67CFD6}"/>
              </a:ext>
            </a:extLst>
          </p:cNvPr>
          <p:cNvSpPr/>
          <p:nvPr/>
        </p:nvSpPr>
        <p:spPr>
          <a:xfrm>
            <a:off x="471304" y="2689615"/>
            <a:ext cx="10859382" cy="1077218"/>
          </a:xfrm>
          <a:prstGeom prst="rect">
            <a:avLst/>
          </a:prstGeom>
        </p:spPr>
        <p:txBody>
          <a:bodyPr wrap="square" lIns="91440" tIns="45720" rIns="91440" bIns="45720" anchor="t">
            <a:spAutoFit/>
          </a:bodyPr>
          <a:lstStyle/>
          <a:p>
            <a:pPr marL="285750" indent="-285750">
              <a:buFont typeface="Arial" panose="020B0604020202020204" pitchFamily="34" charset="0"/>
              <a:buChar char="•"/>
            </a:pPr>
            <a:r>
              <a:rPr lang="en-US" sz="1600">
                <a:latin typeface="Arial"/>
                <a:cs typeface="Arial"/>
              </a:rPr>
              <a:t>The minority groups from men are likely to be affected by the shutdown from COVID 19, with Bangladeshi men up to four times as white British men to have jobs in </a:t>
            </a:r>
            <a:r>
              <a:rPr lang="en-US" sz="1600">
                <a:solidFill>
                  <a:srgbClr val="FF0000"/>
                </a:solidFill>
                <a:latin typeface="Arial"/>
                <a:cs typeface="Arial"/>
              </a:rPr>
              <a:t>shut-down industries. </a:t>
            </a:r>
            <a:r>
              <a:rPr lang="en-US" sz="1600">
                <a:latin typeface="Arial"/>
                <a:cs typeface="Arial"/>
              </a:rPr>
              <a:t>These areas consist mainly in the restaurant sector, and Pakistani men are nearly three times as likely, with their workforce area being in the taxi driving. Black African and black Caribbean men are both 50% more likely than white British men to be in shut-down sectors.</a:t>
            </a:r>
            <a:r>
              <a:rPr lang="en-US" sz="1400">
                <a:latin typeface="Arial"/>
                <a:cs typeface="Arial"/>
              </a:rPr>
              <a:t> </a:t>
            </a:r>
            <a:endParaRPr lang="en-GB" sz="1400">
              <a:latin typeface="Arial"/>
              <a:cs typeface="Calibri"/>
            </a:endParaRPr>
          </a:p>
        </p:txBody>
      </p:sp>
      <p:sp>
        <p:nvSpPr>
          <p:cNvPr id="7" name="Rectangle 6">
            <a:extLst>
              <a:ext uri="{FF2B5EF4-FFF2-40B4-BE49-F238E27FC236}">
                <a16:creationId xmlns:a16="http://schemas.microsoft.com/office/drawing/2014/main" id="{C01807D5-4146-4125-B158-3DEC4775593D}"/>
              </a:ext>
            </a:extLst>
          </p:cNvPr>
          <p:cNvSpPr/>
          <p:nvPr/>
        </p:nvSpPr>
        <p:spPr>
          <a:xfrm>
            <a:off x="471304" y="3943781"/>
            <a:ext cx="10696225" cy="1077218"/>
          </a:xfrm>
          <a:prstGeom prst="rect">
            <a:avLst/>
          </a:prstGeom>
        </p:spPr>
        <p:txBody>
          <a:bodyPr wrap="square" lIns="91440" tIns="45720" rIns="91440" bIns="45720" anchor="t">
            <a:spAutoFit/>
          </a:bodyPr>
          <a:lstStyle/>
          <a:p>
            <a:pPr marL="285750" indent="-285750">
              <a:buFont typeface="Arial" panose="020B0604020202020204" pitchFamily="34" charset="0"/>
              <a:buChar char="•"/>
            </a:pPr>
            <a:r>
              <a:rPr lang="en-US" sz="1600">
                <a:solidFill>
                  <a:srgbClr val="FF0000"/>
                </a:solidFill>
                <a:latin typeface="Arial"/>
                <a:cs typeface="Arial"/>
              </a:rPr>
              <a:t>Occupational</a:t>
            </a:r>
            <a:r>
              <a:rPr lang="en-US" sz="1600">
                <a:latin typeface="Arial"/>
                <a:cs typeface="Arial"/>
              </a:rPr>
              <a:t> exposure may be one cause of deaths for our target group. Key workers such as areas in the health and social care, cleaners and the use of public transport are more prone to getting infectious by their work sector. Black African women are employed in health and social care which is two in ten this coincides with Indian ethnic group making up 3% of the working-age population of England and Wales, accounting for 14% of doctors.</a:t>
            </a:r>
            <a:r>
              <a:rPr lang="en-US" sz="1600"/>
              <a:t> </a:t>
            </a:r>
            <a:endParaRPr lang="en-GB" sz="1600"/>
          </a:p>
        </p:txBody>
      </p:sp>
      <p:sp>
        <p:nvSpPr>
          <p:cNvPr id="8" name="TextBox 7">
            <a:extLst>
              <a:ext uri="{FF2B5EF4-FFF2-40B4-BE49-F238E27FC236}">
                <a16:creationId xmlns:a16="http://schemas.microsoft.com/office/drawing/2014/main" id="{E21A7471-2B65-4B32-BC63-4CB44162EECA}"/>
              </a:ext>
            </a:extLst>
          </p:cNvPr>
          <p:cNvSpPr txBox="1"/>
          <p:nvPr/>
        </p:nvSpPr>
        <p:spPr>
          <a:xfrm>
            <a:off x="158044" y="6366549"/>
            <a:ext cx="3623734" cy="338554"/>
          </a:xfrm>
          <a:prstGeom prst="rect">
            <a:avLst/>
          </a:prstGeom>
          <a:noFill/>
        </p:spPr>
        <p:txBody>
          <a:bodyPr wrap="square" lIns="91440" tIns="45720" rIns="91440" bIns="45720" rtlCol="0" anchor="t">
            <a:spAutoFit/>
          </a:bodyPr>
          <a:lstStyle/>
          <a:p>
            <a:r>
              <a:rPr lang="en-GB" sz="1600">
                <a:latin typeface="Arial"/>
                <a:cs typeface="Arial"/>
              </a:rPr>
              <a:t>(Public Health England, 2020B)</a:t>
            </a:r>
          </a:p>
        </p:txBody>
      </p:sp>
      <p:sp>
        <p:nvSpPr>
          <p:cNvPr id="9" name="TextBox 8">
            <a:extLst>
              <a:ext uri="{FF2B5EF4-FFF2-40B4-BE49-F238E27FC236}">
                <a16:creationId xmlns:a16="http://schemas.microsoft.com/office/drawing/2014/main" id="{55A116C3-F77E-4574-A23A-E54A01556B03}"/>
              </a:ext>
            </a:extLst>
          </p:cNvPr>
          <p:cNvSpPr txBox="1"/>
          <p:nvPr/>
        </p:nvSpPr>
        <p:spPr>
          <a:xfrm>
            <a:off x="9833939" y="6493779"/>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spTree>
    <p:extLst>
      <p:ext uri="{BB962C8B-B14F-4D97-AF65-F5344CB8AC3E}">
        <p14:creationId xmlns:p14="http://schemas.microsoft.com/office/powerpoint/2010/main" val="1280582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7B122D6-8110-46D3-BE24-A2162E3F04FF}"/>
              </a:ext>
            </a:extLst>
          </p:cNvPr>
          <p:cNvSpPr txBox="1"/>
          <p:nvPr/>
        </p:nvSpPr>
        <p:spPr>
          <a:xfrm>
            <a:off x="4673599" y="310614"/>
            <a:ext cx="3341510" cy="369332"/>
          </a:xfrm>
          <a:prstGeom prst="rect">
            <a:avLst/>
          </a:prstGeom>
          <a:noFill/>
        </p:spPr>
        <p:txBody>
          <a:bodyPr wrap="square" rtlCol="0">
            <a:spAutoFit/>
          </a:bodyPr>
          <a:lstStyle/>
          <a:p>
            <a:r>
              <a:rPr lang="en-GB" b="1">
                <a:latin typeface="Arial Black" panose="020B0A04020102020204" pitchFamily="34" charset="0"/>
              </a:rPr>
              <a:t>Causes and Spread</a:t>
            </a:r>
          </a:p>
        </p:txBody>
      </p:sp>
      <p:sp>
        <p:nvSpPr>
          <p:cNvPr id="2" name="TextBox 1">
            <a:extLst>
              <a:ext uri="{FF2B5EF4-FFF2-40B4-BE49-F238E27FC236}">
                <a16:creationId xmlns:a16="http://schemas.microsoft.com/office/drawing/2014/main" id="{77B556C3-D6BD-406E-90C0-E2087A2316D6}"/>
              </a:ext>
            </a:extLst>
          </p:cNvPr>
          <p:cNvSpPr txBox="1"/>
          <p:nvPr/>
        </p:nvSpPr>
        <p:spPr>
          <a:xfrm>
            <a:off x="496712" y="869245"/>
            <a:ext cx="11198576" cy="2800767"/>
          </a:xfrm>
          <a:prstGeom prst="rect">
            <a:avLst/>
          </a:prstGeom>
          <a:noFill/>
        </p:spPr>
        <p:txBody>
          <a:bodyPr wrap="square" lIns="91440" tIns="45720" rIns="91440" bIns="45720" rtlCol="0" anchor="t">
            <a:spAutoFit/>
          </a:bodyPr>
          <a:lstStyle/>
          <a:p>
            <a:r>
              <a:rPr lang="en-GB" sz="1600">
                <a:latin typeface="Arial"/>
                <a:cs typeface="Arial"/>
              </a:rPr>
              <a:t>When affected people will experience mild to intense respiratory illness either recovering on their own or needing special medical help. </a:t>
            </a:r>
            <a:endParaRPr lang="en-GB" sz="1600">
              <a:latin typeface="Arial" panose="020B0604020202020204" pitchFamily="34" charset="0"/>
              <a:cs typeface="Arial" panose="020B0604020202020204" pitchFamily="34" charset="0"/>
            </a:endParaRPr>
          </a:p>
          <a:p>
            <a:endParaRPr lang="en-GB" sz="1600">
              <a:latin typeface="Arial" panose="020B0604020202020204" pitchFamily="34" charset="0"/>
              <a:cs typeface="Arial" panose="020B0604020202020204" pitchFamily="34" charset="0"/>
            </a:endParaRPr>
          </a:p>
          <a:p>
            <a:r>
              <a:rPr lang="en-GB" sz="1600">
                <a:latin typeface="Arial"/>
                <a:cs typeface="Arial"/>
              </a:rPr>
              <a:t>COVID-19 increases through droplets of saliva in the air when sneezed or coughing. To protect yourself and others it is required to sneeze or cough in the elbow which stops the spread, wear a mask when outdoors in public areas and also washing hands or using a alcohol based hand gel (WHO B, 2020). </a:t>
            </a:r>
            <a:endParaRPr lang="en-GB" sz="1600">
              <a:solidFill>
                <a:srgbClr val="FF0000"/>
              </a:solidFill>
              <a:latin typeface="Arial" panose="020B0604020202020204" pitchFamily="34" charset="0"/>
              <a:cs typeface="Arial" panose="020B0604020202020204" pitchFamily="34" charset="0"/>
            </a:endParaRPr>
          </a:p>
          <a:p>
            <a:endParaRPr lang="en-GB" sz="1600">
              <a:latin typeface="Arial" panose="020B0604020202020204" pitchFamily="34" charset="0"/>
              <a:cs typeface="Arial" panose="020B0604020202020204" pitchFamily="34" charset="0"/>
            </a:endParaRPr>
          </a:p>
          <a:p>
            <a:r>
              <a:rPr lang="en-GB" sz="1600">
                <a:latin typeface="Arial"/>
                <a:cs typeface="Arial"/>
              </a:rPr>
              <a:t>Older people from 60 years plus with primary medical conditions for example, cardiovascular disease, diabetics, chronic respiratory disease and cancer will mainly suffer more to COVID 19. These are all common in African than white population (Kirby, 2020).  </a:t>
            </a:r>
            <a:endParaRPr lang="en-GB" sz="1600">
              <a:solidFill>
                <a:srgbClr val="FF0000"/>
              </a:solidFill>
              <a:latin typeface="Arial" panose="020B0604020202020204" pitchFamily="34" charset="0"/>
              <a:cs typeface="Arial" panose="020B0604020202020204" pitchFamily="34" charset="0"/>
            </a:endParaRPr>
          </a:p>
          <a:p>
            <a:endParaRPr lang="en-GB" sz="160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8E26C8F9-76C3-4B4E-BD08-DD26C1A284BB}"/>
              </a:ext>
            </a:extLst>
          </p:cNvPr>
          <p:cNvSpPr txBox="1"/>
          <p:nvPr/>
        </p:nvSpPr>
        <p:spPr>
          <a:xfrm>
            <a:off x="496712" y="3429000"/>
            <a:ext cx="11345333" cy="830997"/>
          </a:xfrm>
          <a:prstGeom prst="rect">
            <a:avLst/>
          </a:prstGeom>
          <a:noFill/>
        </p:spPr>
        <p:txBody>
          <a:bodyPr wrap="square" rtlCol="0">
            <a:spAutoFit/>
          </a:bodyPr>
          <a:lstStyle/>
          <a:p>
            <a:r>
              <a:rPr lang="en-GB" sz="1600" b="1">
                <a:solidFill>
                  <a:srgbClr val="FF0000"/>
                </a:solidFill>
                <a:latin typeface="Arial" panose="020B0604020202020204" pitchFamily="34" charset="0"/>
                <a:cs typeface="Arial" panose="020B0604020202020204" pitchFamily="34" charset="0"/>
              </a:rPr>
              <a:t>Social and structural determinants</a:t>
            </a:r>
            <a:r>
              <a:rPr lang="en-GB" sz="1600">
                <a:latin typeface="Arial" panose="020B0604020202020204" pitchFamily="34" charset="0"/>
                <a:cs typeface="Arial" panose="020B0604020202020204" pitchFamily="34" charset="0"/>
              </a:rPr>
              <a:t>: Using the Dahlgren and Whitehead Policy Model by Exworthy (2008) social and economic circumstances described can affect health throughout an individuals life and those that are most deprived have the highest risk of serious illness and premature death (Public Health England A, 2020). </a:t>
            </a:r>
            <a:endParaRPr lang="en-GB" sz="1600">
              <a:solidFill>
                <a:srgbClr val="FF0000"/>
              </a:solidFill>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C13E97A2-3D80-476F-9F6F-95EC26BB72D4}"/>
              </a:ext>
            </a:extLst>
          </p:cNvPr>
          <p:cNvSpPr/>
          <p:nvPr/>
        </p:nvSpPr>
        <p:spPr>
          <a:xfrm>
            <a:off x="496711" y="4309934"/>
            <a:ext cx="11198576" cy="584775"/>
          </a:xfrm>
          <a:prstGeom prst="rect">
            <a:avLst/>
          </a:prstGeom>
        </p:spPr>
        <p:txBody>
          <a:bodyPr wrap="square" lIns="91440" tIns="45720" rIns="91440" bIns="45720" anchor="t">
            <a:spAutoFit/>
          </a:bodyPr>
          <a:lstStyle/>
          <a:p>
            <a:r>
              <a:rPr lang="en-GB" sz="1600" b="1">
                <a:solidFill>
                  <a:srgbClr val="FF0000"/>
                </a:solidFill>
                <a:latin typeface="Arial"/>
                <a:ea typeface="Calibri" panose="020F0502020204030204" pitchFamily="34" charset="0"/>
                <a:cs typeface="Arial"/>
              </a:rPr>
              <a:t>Health behaviours </a:t>
            </a:r>
            <a:r>
              <a:rPr lang="en-GB" sz="1600">
                <a:latin typeface="Arial"/>
                <a:ea typeface="Calibri" panose="020F0502020204030204" pitchFamily="34" charset="0"/>
                <a:cs typeface="Arial"/>
              </a:rPr>
              <a:t>increase over time: those that are richer have even better health and those that are poorer lag further behind (Public Health England, 2020B).</a:t>
            </a:r>
            <a:endParaRPr lang="en-GB" sz="1600">
              <a:latin typeface="Arial"/>
              <a:cs typeface="Arial"/>
            </a:endParaRPr>
          </a:p>
        </p:txBody>
      </p:sp>
      <p:sp>
        <p:nvSpPr>
          <p:cNvPr id="6" name="TextBox 5">
            <a:extLst>
              <a:ext uri="{FF2B5EF4-FFF2-40B4-BE49-F238E27FC236}">
                <a16:creationId xmlns:a16="http://schemas.microsoft.com/office/drawing/2014/main" id="{C7995AF1-AE50-42C7-B143-556DC720EE0A}"/>
              </a:ext>
            </a:extLst>
          </p:cNvPr>
          <p:cNvSpPr txBox="1"/>
          <p:nvPr/>
        </p:nvSpPr>
        <p:spPr>
          <a:xfrm>
            <a:off x="496712" y="5002401"/>
            <a:ext cx="11345333" cy="830997"/>
          </a:xfrm>
          <a:prstGeom prst="rect">
            <a:avLst/>
          </a:prstGeom>
          <a:noFill/>
        </p:spPr>
        <p:txBody>
          <a:bodyPr wrap="square" lIns="91440" tIns="45720" rIns="91440" bIns="45720" rtlCol="0" anchor="t">
            <a:spAutoFit/>
          </a:bodyPr>
          <a:lstStyle/>
          <a:p>
            <a:r>
              <a:rPr lang="en-US" sz="1600" b="1">
                <a:solidFill>
                  <a:srgbClr val="FF0000"/>
                </a:solidFill>
                <a:latin typeface="Arial"/>
                <a:cs typeface="Arial"/>
              </a:rPr>
              <a:t>Work Occupations</a:t>
            </a:r>
            <a:r>
              <a:rPr lang="en-US" sz="1600">
                <a:latin typeface="Arial"/>
                <a:cs typeface="Arial"/>
              </a:rPr>
              <a:t>: BAME groups will possibly work more in higher risk COVID 19 exposure areas </a:t>
            </a:r>
            <a:r>
              <a:rPr lang="en-GB" sz="1600">
                <a:latin typeface="Arial"/>
                <a:cs typeface="Arial"/>
              </a:rPr>
              <a:t>(Public Health England, 2020B).</a:t>
            </a:r>
            <a:endParaRPr lang="en-US" sz="1600">
              <a:ea typeface="+mn-lt"/>
              <a:cs typeface="+mn-lt"/>
            </a:endParaRPr>
          </a:p>
          <a:p>
            <a:r>
              <a:rPr lang="en-US" sz="1600">
                <a:latin typeface="Arial"/>
                <a:cs typeface="Arial"/>
              </a:rPr>
              <a:t>. </a:t>
            </a:r>
            <a:endParaRPr lang="en-GB" sz="160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852BD42E-67FD-45A1-8E43-D90DB34EC16D}"/>
              </a:ext>
            </a:extLst>
          </p:cNvPr>
          <p:cNvSpPr txBox="1"/>
          <p:nvPr/>
        </p:nvSpPr>
        <p:spPr>
          <a:xfrm>
            <a:off x="496711" y="5524999"/>
            <a:ext cx="10555111" cy="861774"/>
          </a:xfrm>
          <a:prstGeom prst="rect">
            <a:avLst/>
          </a:prstGeom>
          <a:noFill/>
        </p:spPr>
        <p:txBody>
          <a:bodyPr wrap="square" lIns="91440" tIns="45720" rIns="91440" bIns="45720" rtlCol="0" anchor="t">
            <a:spAutoFit/>
          </a:bodyPr>
          <a:lstStyle/>
          <a:p>
            <a:r>
              <a:rPr lang="en-US" sz="1600" b="1">
                <a:solidFill>
                  <a:srgbClr val="FF0000"/>
                </a:solidFill>
                <a:latin typeface="Arial"/>
                <a:cs typeface="Arial"/>
              </a:rPr>
              <a:t>Overcrowding</a:t>
            </a:r>
            <a:r>
              <a:rPr lang="en-US" sz="1600">
                <a:latin typeface="Arial"/>
                <a:cs typeface="Arial"/>
              </a:rPr>
              <a:t>: BAME households have more likely increased transmission having more residents within a room </a:t>
            </a:r>
            <a:r>
              <a:rPr lang="en-GB" sz="1600">
                <a:latin typeface="Arial"/>
                <a:cs typeface="Arial"/>
              </a:rPr>
              <a:t>(Public Health England, 2020B).</a:t>
            </a:r>
            <a:endParaRPr lang="en-US" sz="1600">
              <a:ea typeface="+mn-lt"/>
              <a:cs typeface="+mn-lt"/>
            </a:endParaRPr>
          </a:p>
          <a:p>
            <a:endParaRPr lang="en-GB">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7C1B09C3-3AC4-4D6C-9F5D-81DACD3F3F0A}"/>
              </a:ext>
            </a:extLst>
          </p:cNvPr>
          <p:cNvSpPr txBox="1"/>
          <p:nvPr/>
        </p:nvSpPr>
        <p:spPr>
          <a:xfrm>
            <a:off x="503846" y="6092752"/>
            <a:ext cx="11192933" cy="584775"/>
          </a:xfrm>
          <a:prstGeom prst="rect">
            <a:avLst/>
          </a:prstGeom>
          <a:noFill/>
        </p:spPr>
        <p:txBody>
          <a:bodyPr wrap="square" lIns="91440" tIns="45720" rIns="91440" bIns="45720" rtlCol="0" anchor="t">
            <a:spAutoFit/>
          </a:bodyPr>
          <a:lstStyle/>
          <a:p>
            <a:r>
              <a:rPr lang="en-US" sz="1600">
                <a:latin typeface="Arial"/>
                <a:cs typeface="Arial"/>
              </a:rPr>
              <a:t>Similar factors include, being poorer, where people live, overcrowded housing, types of job, other illnesses, and access to health services (Hammett, 2020) </a:t>
            </a:r>
            <a:endParaRPr lang="en-GB" sz="1600">
              <a:solidFill>
                <a:srgbClr val="FF000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7B8AC738-F3DE-4306-B971-DCDA848C7AC8}"/>
              </a:ext>
            </a:extLst>
          </p:cNvPr>
          <p:cNvSpPr txBox="1"/>
          <p:nvPr/>
        </p:nvSpPr>
        <p:spPr>
          <a:xfrm>
            <a:off x="9833939" y="6520777"/>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spTree>
    <p:extLst>
      <p:ext uri="{BB962C8B-B14F-4D97-AF65-F5344CB8AC3E}">
        <p14:creationId xmlns:p14="http://schemas.microsoft.com/office/powerpoint/2010/main" val="33100067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FC92817-D4BE-4195-800F-5F6457DE3275}"/>
              </a:ext>
            </a:extLst>
          </p:cNvPr>
          <p:cNvSpPr txBox="1"/>
          <p:nvPr/>
        </p:nvSpPr>
        <p:spPr>
          <a:xfrm>
            <a:off x="4064000" y="348623"/>
            <a:ext cx="4064000" cy="369332"/>
          </a:xfrm>
          <a:prstGeom prst="rect">
            <a:avLst/>
          </a:prstGeom>
          <a:noFill/>
        </p:spPr>
        <p:txBody>
          <a:bodyPr wrap="square" rtlCol="0">
            <a:spAutoFit/>
          </a:bodyPr>
          <a:lstStyle/>
          <a:p>
            <a:r>
              <a:rPr lang="en-GB" b="1">
                <a:latin typeface="Arial Black" panose="020B0A04020102020204" pitchFamily="34" charset="0"/>
              </a:rPr>
              <a:t>Measures to control COVID 19</a:t>
            </a:r>
          </a:p>
        </p:txBody>
      </p:sp>
      <p:sp>
        <p:nvSpPr>
          <p:cNvPr id="2" name="TextBox 1">
            <a:extLst>
              <a:ext uri="{FF2B5EF4-FFF2-40B4-BE49-F238E27FC236}">
                <a16:creationId xmlns:a16="http://schemas.microsoft.com/office/drawing/2014/main" id="{36C3FF69-5A03-4683-AD9C-46E4655692BA}"/>
              </a:ext>
            </a:extLst>
          </p:cNvPr>
          <p:cNvSpPr txBox="1"/>
          <p:nvPr/>
        </p:nvSpPr>
        <p:spPr>
          <a:xfrm>
            <a:off x="1016000" y="1061732"/>
            <a:ext cx="9956800" cy="5355312"/>
          </a:xfrm>
          <a:prstGeom prst="rect">
            <a:avLst/>
          </a:prstGeom>
          <a:noFill/>
        </p:spPr>
        <p:txBody>
          <a:bodyPr wrap="square" lIns="91440" tIns="45720" rIns="91440" bIns="45720" rtlCol="0" anchor="t">
            <a:spAutoFit/>
          </a:bodyPr>
          <a:lstStyle/>
          <a:p>
            <a:pPr marL="285750" indent="-285750">
              <a:buFont typeface="Wingdings" panose="05000000000000000000" pitchFamily="2" charset="2"/>
              <a:buChar char="§"/>
            </a:pPr>
            <a:r>
              <a:rPr lang="en-US">
                <a:latin typeface="Arial"/>
                <a:cs typeface="Arial"/>
              </a:rPr>
              <a:t>Personal Protective Equipment (PPE) to be worn in high risk services </a:t>
            </a:r>
            <a:r>
              <a:rPr lang="en-US" err="1">
                <a:latin typeface="Arial"/>
                <a:cs typeface="Arial"/>
              </a:rPr>
              <a:t>i.e</a:t>
            </a:r>
            <a:r>
              <a:rPr lang="en-US">
                <a:latin typeface="Arial"/>
                <a:cs typeface="Arial"/>
              </a:rPr>
              <a:t> staff managing patients in clinical areas (Public Health England B, 2020)</a:t>
            </a:r>
          </a:p>
          <a:p>
            <a:pPr marL="285750" indent="-285750">
              <a:buFont typeface="Wingdings" panose="05000000000000000000" pitchFamily="2" charset="2"/>
              <a:buChar char="§"/>
            </a:pPr>
            <a:r>
              <a:rPr lang="en-US">
                <a:latin typeface="Arial"/>
                <a:cs typeface="Arial"/>
              </a:rPr>
              <a:t>Use of face masks or face coverings to be worn by staff and individuals entering buildings.</a:t>
            </a:r>
          </a:p>
          <a:p>
            <a:pPr marL="285750" indent="-285750">
              <a:buFont typeface="Wingdings" panose="05000000000000000000" pitchFamily="2" charset="2"/>
              <a:buChar char="§"/>
            </a:pPr>
            <a:r>
              <a:rPr lang="en-US">
                <a:latin typeface="Arial"/>
                <a:cs typeface="Arial"/>
              </a:rPr>
              <a:t>Social distancing of 2 meters</a:t>
            </a:r>
          </a:p>
          <a:p>
            <a:pPr marL="285750" indent="-285750">
              <a:buFont typeface="Wingdings" panose="05000000000000000000" pitchFamily="2" charset="2"/>
              <a:buChar char="§"/>
            </a:pPr>
            <a:r>
              <a:rPr lang="en-US">
                <a:latin typeface="Arial"/>
                <a:cs typeface="Arial"/>
              </a:rPr>
              <a:t>Washing of hands for hygiene including wearing alcohol-based hand gel to lower the risk of transmission (Public Health England B, 2020). </a:t>
            </a:r>
            <a:endParaRPr lang="en-US">
              <a:latin typeface="Arial" panose="020B0604020202020204" pitchFamily="34" charset="0"/>
              <a:cs typeface="Arial" panose="020B0604020202020204" pitchFamily="34" charset="0"/>
            </a:endParaRPr>
          </a:p>
          <a:p>
            <a:pPr marL="285750" indent="-285750">
              <a:buFont typeface="Wingdings" panose="05000000000000000000" pitchFamily="2" charset="2"/>
              <a:buChar char="§"/>
            </a:pPr>
            <a:r>
              <a:rPr lang="en-US">
                <a:latin typeface="Arial"/>
                <a:cs typeface="Arial"/>
              </a:rPr>
              <a:t>Isolation</a:t>
            </a:r>
          </a:p>
          <a:p>
            <a:pPr marL="285750" indent="-285750">
              <a:buFont typeface="Wingdings" panose="05000000000000000000" pitchFamily="2" charset="2"/>
              <a:buChar char="§"/>
            </a:pPr>
            <a:r>
              <a:rPr lang="en-US">
                <a:latin typeface="Arial"/>
                <a:cs typeface="Arial"/>
              </a:rPr>
              <a:t>Cough or sneeze on the inside of the elbow, avoid touching the eyes, mouth and nose.</a:t>
            </a:r>
          </a:p>
          <a:p>
            <a:pPr marL="285750" indent="-285750">
              <a:buFont typeface="Wingdings" panose="05000000000000000000" pitchFamily="2" charset="2"/>
              <a:buChar char="§"/>
            </a:pPr>
            <a:r>
              <a:rPr lang="en-US">
                <a:latin typeface="Arial"/>
                <a:cs typeface="Arial"/>
              </a:rPr>
              <a:t>Stay away from large social gatherings and avoid contact with someone who is sick.</a:t>
            </a:r>
          </a:p>
          <a:p>
            <a:pPr marL="285750" indent="-285750">
              <a:buFont typeface="Wingdings" panose="05000000000000000000" pitchFamily="2" charset="2"/>
              <a:buChar char="§"/>
            </a:pPr>
            <a:r>
              <a:rPr lang="en-US">
                <a:latin typeface="Arial"/>
                <a:cs typeface="Arial"/>
              </a:rPr>
              <a:t>Clean and disinfect areas which are being touched frequently (WHO C, 2020).</a:t>
            </a:r>
          </a:p>
          <a:p>
            <a:pPr marL="285750" indent="-285750">
              <a:buFont typeface="Wingdings" panose="05000000000000000000" pitchFamily="2" charset="2"/>
              <a:buChar char="§"/>
            </a:pPr>
            <a:r>
              <a:rPr lang="en-US">
                <a:latin typeface="Arial"/>
                <a:ea typeface="+mn-lt"/>
                <a:cs typeface="+mn-lt"/>
              </a:rPr>
              <a:t>Test and Trace (Gov.uk, 2020)</a:t>
            </a:r>
            <a:endParaRPr lang="en-US">
              <a:latin typeface="Arial"/>
              <a:cs typeface="Arial" panose="020B0604020202020204" pitchFamily="34" charset="0"/>
            </a:endParaRPr>
          </a:p>
          <a:p>
            <a:pPr marL="285750" indent="-285750">
              <a:buFont typeface="Wingdings" panose="05000000000000000000" pitchFamily="2" charset="2"/>
              <a:buChar char="§"/>
            </a:pPr>
            <a:endParaRPr lang="en-US">
              <a:latin typeface="Arial" panose="020B0604020202020204" pitchFamily="34" charset="0"/>
              <a:cs typeface="Arial" panose="020B0604020202020204" pitchFamily="34" charset="0"/>
            </a:endParaRPr>
          </a:p>
          <a:p>
            <a:r>
              <a:rPr lang="en-US" u="sng">
                <a:latin typeface="Arial"/>
                <a:cs typeface="Arial"/>
              </a:rPr>
              <a:t>Measures for NHS Key workers</a:t>
            </a:r>
            <a:r>
              <a:rPr lang="en-US">
                <a:latin typeface="Arial"/>
                <a:cs typeface="Arial"/>
              </a:rPr>
              <a:t>:</a:t>
            </a:r>
          </a:p>
          <a:p>
            <a:pPr marL="285750" indent="-285750">
              <a:buFont typeface="Wingdings" panose="05000000000000000000" pitchFamily="2" charset="2"/>
              <a:buChar char="§"/>
            </a:pPr>
            <a:r>
              <a:rPr lang="en-US">
                <a:latin typeface="Arial"/>
                <a:cs typeface="Arial"/>
              </a:rPr>
              <a:t>Protection of Key Workers: Valuing and respecting by Having stronger arrangements in place for wellbeing and risk assessments in BAME groups for staff safety (Public Health England, 2020).</a:t>
            </a:r>
          </a:p>
          <a:p>
            <a:pPr marL="285750" indent="-285750">
              <a:buFont typeface="Wingdings" panose="05000000000000000000" pitchFamily="2" charset="2"/>
              <a:buChar char="§"/>
            </a:pPr>
            <a:r>
              <a:rPr lang="en-US">
                <a:latin typeface="Arial"/>
                <a:cs typeface="Arial"/>
              </a:rPr>
              <a:t>Health Promotion Programs: to strengthen and improve early diagnosis</a:t>
            </a:r>
          </a:p>
          <a:p>
            <a:pPr marL="285750" indent="-285750">
              <a:buFont typeface="Wingdings" panose="05000000000000000000" pitchFamily="2" charset="2"/>
              <a:buChar char="§"/>
            </a:pPr>
            <a:r>
              <a:rPr lang="en-US">
                <a:latin typeface="Arial"/>
                <a:cs typeface="Arial"/>
              </a:rPr>
              <a:t>Zero discrimination: Creating strategies to help healthy and supportive workplaces.</a:t>
            </a:r>
          </a:p>
          <a:p>
            <a:pPr marL="285750" indent="-285750">
              <a:buFont typeface="Wingdings" panose="05000000000000000000" pitchFamily="2" charset="2"/>
              <a:buChar char="§"/>
            </a:pPr>
            <a:r>
              <a:rPr lang="en-US">
                <a:latin typeface="Arial"/>
                <a:cs typeface="Arial"/>
              </a:rPr>
              <a:t>Communication within staff (NHS, 2020).</a:t>
            </a:r>
            <a:endParaRPr lang="en-GB">
              <a:latin typeface="Arial"/>
              <a:cs typeface="Arial"/>
            </a:endParaRPr>
          </a:p>
        </p:txBody>
      </p:sp>
      <p:sp>
        <p:nvSpPr>
          <p:cNvPr id="5" name="TextBox 4">
            <a:extLst>
              <a:ext uri="{FF2B5EF4-FFF2-40B4-BE49-F238E27FC236}">
                <a16:creationId xmlns:a16="http://schemas.microsoft.com/office/drawing/2014/main" id="{D12D00F9-63EC-4380-B0AE-D0FE70A1B180}"/>
              </a:ext>
            </a:extLst>
          </p:cNvPr>
          <p:cNvSpPr txBox="1"/>
          <p:nvPr/>
        </p:nvSpPr>
        <p:spPr>
          <a:xfrm>
            <a:off x="9833939" y="6505067"/>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pic>
        <p:nvPicPr>
          <p:cNvPr id="2050" name="Picture 2" descr="Germs | RIF.org">
            <a:extLst>
              <a:ext uri="{FF2B5EF4-FFF2-40B4-BE49-F238E27FC236}">
                <a16:creationId xmlns:a16="http://schemas.microsoft.com/office/drawing/2014/main" id="{D0B52684-E90B-4991-B68A-B5F713D1211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29332" y="123520"/>
            <a:ext cx="1682045" cy="12943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3887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AD164FB-0862-42DA-939C-0B9B790195FE}"/>
              </a:ext>
            </a:extLst>
          </p:cNvPr>
          <p:cNvSpPr txBox="1"/>
          <p:nvPr/>
        </p:nvSpPr>
        <p:spPr>
          <a:xfrm>
            <a:off x="4188178" y="507999"/>
            <a:ext cx="3172177" cy="369332"/>
          </a:xfrm>
          <a:prstGeom prst="rect">
            <a:avLst/>
          </a:prstGeom>
          <a:noFill/>
        </p:spPr>
        <p:txBody>
          <a:bodyPr wrap="square" rtlCol="0">
            <a:spAutoFit/>
          </a:bodyPr>
          <a:lstStyle/>
          <a:p>
            <a:r>
              <a:rPr lang="en-GB" b="1">
                <a:latin typeface="Arial Black" panose="020B0A04020102020204" pitchFamily="34" charset="0"/>
              </a:rPr>
              <a:t>Conspiracy Theories</a:t>
            </a:r>
          </a:p>
        </p:txBody>
      </p:sp>
      <p:sp>
        <p:nvSpPr>
          <p:cNvPr id="5" name="Rectangle 4">
            <a:extLst>
              <a:ext uri="{FF2B5EF4-FFF2-40B4-BE49-F238E27FC236}">
                <a16:creationId xmlns:a16="http://schemas.microsoft.com/office/drawing/2014/main" id="{D7762D10-EE7D-40FF-A15A-D9CAE72AB38B}"/>
              </a:ext>
            </a:extLst>
          </p:cNvPr>
          <p:cNvSpPr/>
          <p:nvPr/>
        </p:nvSpPr>
        <p:spPr>
          <a:xfrm>
            <a:off x="976489" y="4330802"/>
            <a:ext cx="10239022" cy="1200329"/>
          </a:xfrm>
          <a:prstGeom prst="rect">
            <a:avLst/>
          </a:prstGeom>
        </p:spPr>
        <p:txBody>
          <a:bodyPr wrap="square" lIns="91440" tIns="45720" rIns="91440" bIns="45720" anchor="t">
            <a:spAutoFit/>
          </a:bodyPr>
          <a:lstStyle/>
          <a:p>
            <a:r>
              <a:rPr lang="en-US">
                <a:solidFill>
                  <a:srgbClr val="000000"/>
                </a:solidFill>
                <a:latin typeface="Arial"/>
                <a:cs typeface="Arial"/>
              </a:rPr>
              <a:t>He also discussed the 5G connection is not the only COVID-19-related conspiracy but other claims that the virus was developed in a laboratory in Wuhan, from where it was accidentally or intentionally released. These theories circulating was because people had a big role  in the social and economic disruptions. </a:t>
            </a:r>
            <a:r>
              <a:rPr lang="en-US" baseline="30000">
                <a:solidFill>
                  <a:srgbClr val="FF0000"/>
                </a:solidFill>
                <a:latin typeface="Arial"/>
                <a:cs typeface="Arial"/>
              </a:rPr>
              <a:t>       </a:t>
            </a:r>
            <a:endParaRPr lang="en-GB">
              <a:solidFill>
                <a:srgbClr val="FF0000"/>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B431207D-4835-4614-81F9-B9744EF065EC}"/>
              </a:ext>
            </a:extLst>
          </p:cNvPr>
          <p:cNvSpPr txBox="1"/>
          <p:nvPr/>
        </p:nvSpPr>
        <p:spPr>
          <a:xfrm>
            <a:off x="976489" y="1466186"/>
            <a:ext cx="10239022" cy="2862322"/>
          </a:xfrm>
          <a:prstGeom prst="rect">
            <a:avLst/>
          </a:prstGeom>
          <a:noFill/>
        </p:spPr>
        <p:txBody>
          <a:bodyPr wrap="square" rtlCol="0">
            <a:spAutoFit/>
          </a:bodyPr>
          <a:lstStyle/>
          <a:p>
            <a:r>
              <a:rPr lang="en-GB">
                <a:latin typeface="Arial" panose="020B0604020202020204" pitchFamily="34" charset="0"/>
                <a:cs typeface="Arial" panose="020B0604020202020204" pitchFamily="34" charset="0"/>
              </a:rPr>
              <a:t>One conspiracy theory that had many discussions raised all across social platforms during this pandemic was 5G, the newest mobile technology infrastructure being the source and spread of this virus.</a:t>
            </a:r>
          </a:p>
          <a:p>
            <a:endParaRPr lang="en-GB">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The increased discussed caused great uproar on all social media platforms leading to the burning of the 5G towers in the United Kingdom (Ahmed et al, 2020). </a:t>
            </a:r>
          </a:p>
          <a:p>
            <a:endParaRPr lang="en-GB">
              <a:latin typeface="Arial" panose="020B0604020202020204" pitchFamily="34" charset="0"/>
              <a:cs typeface="Arial" panose="020B0604020202020204" pitchFamily="34" charset="0"/>
            </a:endParaRPr>
          </a:p>
          <a:p>
            <a:r>
              <a:rPr lang="en-GB">
                <a:latin typeface="Arial" panose="020B0604020202020204" pitchFamily="34" charset="0"/>
                <a:cs typeface="Arial" panose="020B0604020202020204" pitchFamily="34" charset="0"/>
              </a:rPr>
              <a:t>Bruns, et al (2020) discussed how all this mis information regarding the pandemic was all false. It relates to how 5G network had health and environmental impacts to humans, to the extent that the effects of COVID-19 were from 5G. </a:t>
            </a:r>
          </a:p>
        </p:txBody>
      </p:sp>
      <p:sp>
        <p:nvSpPr>
          <p:cNvPr id="7" name="TextBox 6">
            <a:extLst>
              <a:ext uri="{FF2B5EF4-FFF2-40B4-BE49-F238E27FC236}">
                <a16:creationId xmlns:a16="http://schemas.microsoft.com/office/drawing/2014/main" id="{8AC76DB6-9964-40FE-84BA-A3A42719DB4A}"/>
              </a:ext>
            </a:extLst>
          </p:cNvPr>
          <p:cNvSpPr txBox="1"/>
          <p:nvPr/>
        </p:nvSpPr>
        <p:spPr>
          <a:xfrm>
            <a:off x="9833939" y="6550223"/>
            <a:ext cx="2358061" cy="307777"/>
          </a:xfrm>
          <a:prstGeom prst="rect">
            <a:avLst/>
          </a:prstGeom>
          <a:noFill/>
        </p:spPr>
        <p:txBody>
          <a:bodyPr wrap="square" rtlCol="0">
            <a:spAutoFit/>
          </a:bodyPr>
          <a:lstStyle/>
          <a:p>
            <a:r>
              <a:rPr lang="en-GB" sz="1400">
                <a:latin typeface="Arial" panose="020B0604020202020204" pitchFamily="34" charset="0"/>
                <a:cs typeface="Arial" panose="020B0604020202020204" pitchFamily="34" charset="0"/>
              </a:rPr>
              <a:t>Sabina Khanam - 1713883</a:t>
            </a:r>
          </a:p>
        </p:txBody>
      </p:sp>
      <p:pic>
        <p:nvPicPr>
          <p:cNvPr id="1026" name="Picture 2" descr="Infectious Germs: Where They Love to Hide">
            <a:extLst>
              <a:ext uri="{FF2B5EF4-FFF2-40B4-BE49-F238E27FC236}">
                <a16:creationId xmlns:a16="http://schemas.microsoft.com/office/drawing/2014/main" id="{2B887836-FA80-4336-887C-9BCB12694E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6867" y="236626"/>
            <a:ext cx="1636990" cy="1113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33219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3B2069EE-A08E-44F0-B3F9-3CF8CC2DCA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26740" cy="6857542"/>
          </a:xfrm>
          <a:custGeom>
            <a:avLst/>
            <a:gdLst>
              <a:gd name="connsiteX0" fmla="*/ 0 w 6126740"/>
              <a:gd name="connsiteY0" fmla="*/ 0 h 6857542"/>
              <a:gd name="connsiteX1" fmla="*/ 4980067 w 6126740"/>
              <a:gd name="connsiteY1" fmla="*/ 0 h 6857542"/>
              <a:gd name="connsiteX2" fmla="*/ 4992714 w 6126740"/>
              <a:gd name="connsiteY2" fmla="*/ 31774 h 6857542"/>
              <a:gd name="connsiteX3" fmla="*/ 6047722 w 6126740"/>
              <a:gd name="connsiteY3" fmla="*/ 2682457 h 6857542"/>
              <a:gd name="connsiteX4" fmla="*/ 6047722 w 6126740"/>
              <a:gd name="connsiteY4" fmla="*/ 3752208 h 6857542"/>
              <a:gd name="connsiteX5" fmla="*/ 4890218 w 6126740"/>
              <a:gd name="connsiteY5" fmla="*/ 6660411 h 6857542"/>
              <a:gd name="connsiteX6" fmla="*/ 4811756 w 6126740"/>
              <a:gd name="connsiteY6" fmla="*/ 6857542 h 6857542"/>
              <a:gd name="connsiteX7" fmla="*/ 0 w 6126740"/>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6740" h="6857542">
                <a:moveTo>
                  <a:pt x="0" y="0"/>
                </a:moveTo>
                <a:lnTo>
                  <a:pt x="4980067" y="0"/>
                </a:lnTo>
                <a:lnTo>
                  <a:pt x="4992714" y="31774"/>
                </a:lnTo>
                <a:cubicBezTo>
                  <a:pt x="6047722" y="2682457"/>
                  <a:pt x="6047722" y="2682457"/>
                  <a:pt x="6047722" y="2682457"/>
                </a:cubicBezTo>
                <a:cubicBezTo>
                  <a:pt x="6153080" y="2988100"/>
                  <a:pt x="6153080" y="3446565"/>
                  <a:pt x="6047722" y="3752208"/>
                </a:cubicBezTo>
                <a:cubicBezTo>
                  <a:pt x="5563735" y="4968215"/>
                  <a:pt x="5185620" y="5918220"/>
                  <a:pt x="4890218" y="6660411"/>
                </a:cubicBezTo>
                <a:lnTo>
                  <a:pt x="4811756"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7C2439FC-C5CF-344F-A37D-77E0FB18FE56}"/>
              </a:ext>
            </a:extLst>
          </p:cNvPr>
          <p:cNvSpPr>
            <a:spLocks noGrp="1"/>
          </p:cNvSpPr>
          <p:nvPr>
            <p:ph type="title"/>
          </p:nvPr>
        </p:nvSpPr>
        <p:spPr>
          <a:xfrm>
            <a:off x="767290" y="1289146"/>
            <a:ext cx="4153626" cy="4279709"/>
          </a:xfrm>
        </p:spPr>
        <p:txBody>
          <a:bodyPr anchor="ctr">
            <a:normAutofit fontScale="90000"/>
          </a:bodyPr>
          <a:lstStyle/>
          <a:p>
            <a:br>
              <a:rPr lang="en-GB" sz="3400">
                <a:solidFill>
                  <a:schemeClr val="bg1"/>
                </a:solidFill>
              </a:rPr>
            </a:br>
            <a:r>
              <a:rPr lang="en-GB" sz="3400">
                <a:solidFill>
                  <a:schemeClr val="bg1"/>
                </a:solidFill>
              </a:rPr>
              <a:t>Presentation </a:t>
            </a:r>
            <a:r>
              <a:rPr lang="en-GB" sz="3400" err="1">
                <a:solidFill>
                  <a:schemeClr val="bg1"/>
                </a:solidFill>
              </a:rPr>
              <a:t>covid</a:t>
            </a:r>
            <a:r>
              <a:rPr lang="en-GB" sz="3400">
                <a:solidFill>
                  <a:schemeClr val="bg1"/>
                </a:solidFill>
              </a:rPr>
              <a:t>- 19</a:t>
            </a:r>
            <a:br>
              <a:rPr lang="en-GB" sz="3400">
                <a:solidFill>
                  <a:schemeClr val="bg1"/>
                </a:solidFill>
              </a:rPr>
            </a:br>
            <a:r>
              <a:rPr lang="en-GB" sz="3400">
                <a:solidFill>
                  <a:schemeClr val="bg1"/>
                </a:solidFill>
              </a:rPr>
              <a:t>and the BAME Community</a:t>
            </a:r>
            <a:br>
              <a:rPr lang="en-GB" sz="3400">
                <a:solidFill>
                  <a:schemeClr val="bg1"/>
                </a:solidFill>
              </a:rPr>
            </a:br>
            <a:br>
              <a:rPr lang="en-GB" sz="3400">
                <a:solidFill>
                  <a:schemeClr val="bg1"/>
                </a:solidFill>
              </a:rPr>
            </a:br>
            <a:br>
              <a:rPr lang="en-GB" sz="3400">
                <a:solidFill>
                  <a:schemeClr val="bg1"/>
                </a:solidFill>
              </a:rPr>
            </a:br>
            <a:br>
              <a:rPr lang="en-GB" sz="3400">
                <a:solidFill>
                  <a:schemeClr val="bg1"/>
                </a:solidFill>
              </a:rPr>
            </a:br>
            <a:r>
              <a:rPr lang="en-GB" sz="3400" err="1">
                <a:solidFill>
                  <a:schemeClr val="bg1"/>
                </a:solidFill>
              </a:rPr>
              <a:t>Nageena</a:t>
            </a:r>
            <a:r>
              <a:rPr lang="en-GB" sz="3400">
                <a:solidFill>
                  <a:schemeClr val="bg1"/>
                </a:solidFill>
              </a:rPr>
              <a:t> Ahmed 1808213</a:t>
            </a:r>
            <a:br>
              <a:rPr lang="en-GB" sz="3400">
                <a:solidFill>
                  <a:schemeClr val="bg1"/>
                </a:solidFill>
              </a:rPr>
            </a:br>
            <a:endParaRPr lang="en-US" sz="3400">
              <a:solidFill>
                <a:schemeClr val="bg1"/>
              </a:solidFill>
            </a:endParaRPr>
          </a:p>
        </p:txBody>
      </p:sp>
      <p:grpSp>
        <p:nvGrpSpPr>
          <p:cNvPr id="30" name="Group 29">
            <a:extLst>
              <a:ext uri="{FF2B5EF4-FFF2-40B4-BE49-F238E27FC236}">
                <a16:creationId xmlns:a16="http://schemas.microsoft.com/office/drawing/2014/main" id="{E12BF2FB-8A96-4B53-86A0-04755C545E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3027" y="681628"/>
            <a:ext cx="1562267" cy="1172973"/>
            <a:chOff x="7493121" y="1000124"/>
            <a:chExt cx="1562267" cy="1172973"/>
          </a:xfrm>
        </p:grpSpPr>
        <p:sp>
          <p:nvSpPr>
            <p:cNvPr id="31" name="Freeform 5">
              <a:extLst>
                <a:ext uri="{FF2B5EF4-FFF2-40B4-BE49-F238E27FC236}">
                  <a16:creationId xmlns:a16="http://schemas.microsoft.com/office/drawing/2014/main" id="{893D4739-55F8-4E73-8F98-AF42D54BD4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9312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32" name="Freeform 5">
              <a:extLst>
                <a:ext uri="{FF2B5EF4-FFF2-40B4-BE49-F238E27FC236}">
                  <a16:creationId xmlns:a16="http://schemas.microsoft.com/office/drawing/2014/main" id="{A1AA190F-FB42-4BED-8AA1-A5A01B43C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29322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3" name="Content Placeholder 2">
            <a:extLst>
              <a:ext uri="{FF2B5EF4-FFF2-40B4-BE49-F238E27FC236}">
                <a16:creationId xmlns:a16="http://schemas.microsoft.com/office/drawing/2014/main" id="{9F235B4D-1D06-0046-88B2-77E3584AE834}"/>
              </a:ext>
            </a:extLst>
          </p:cNvPr>
          <p:cNvSpPr>
            <a:spLocks noGrp="1"/>
          </p:cNvSpPr>
          <p:nvPr>
            <p:ph idx="1"/>
          </p:nvPr>
        </p:nvSpPr>
        <p:spPr>
          <a:xfrm>
            <a:off x="6514140" y="1854601"/>
            <a:ext cx="4776711" cy="3148798"/>
          </a:xfrm>
        </p:spPr>
        <p:txBody>
          <a:bodyPr anchor="ctr">
            <a:normAutofit/>
          </a:bodyPr>
          <a:lstStyle/>
          <a:p>
            <a:pPr marL="0" indent="0">
              <a:buNone/>
            </a:pPr>
            <a:r>
              <a:rPr lang="en-GB" sz="2400">
                <a:latin typeface="Arial" panose="020B0604020202020204" pitchFamily="34" charset="0"/>
                <a:cs typeface="Arial" panose="020B0604020202020204" pitchFamily="34" charset="0"/>
              </a:rPr>
              <a:t>Policies to covid-19 Proposed by the Government</a:t>
            </a:r>
          </a:p>
          <a:p>
            <a:endParaRPr lang="en-US" sz="2400"/>
          </a:p>
        </p:txBody>
      </p:sp>
    </p:spTree>
    <p:extLst>
      <p:ext uri="{BB962C8B-B14F-4D97-AF65-F5344CB8AC3E}">
        <p14:creationId xmlns:p14="http://schemas.microsoft.com/office/powerpoint/2010/main" val="314108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D24232F-E44C-4BBD-81A2-F5670984C519}"/>
              </a:ext>
            </a:extLst>
          </p:cNvPr>
          <p:cNvSpPr>
            <a:spLocks noGrp="1"/>
          </p:cNvSpPr>
          <p:nvPr>
            <p:ph type="title"/>
          </p:nvPr>
        </p:nvSpPr>
        <p:spPr/>
        <p:txBody>
          <a:bodyPr/>
          <a:lstStyle/>
          <a:p>
            <a:r>
              <a:rPr lang="en-GB"/>
              <a:t>Policy 1 – “RULE OF SIX”</a:t>
            </a:r>
          </a:p>
        </p:txBody>
      </p:sp>
      <p:sp>
        <p:nvSpPr>
          <p:cNvPr id="5" name="Content Placeholder 4">
            <a:extLst>
              <a:ext uri="{FF2B5EF4-FFF2-40B4-BE49-F238E27FC236}">
                <a16:creationId xmlns:a16="http://schemas.microsoft.com/office/drawing/2014/main" id="{EBBDB0CE-A418-4894-8304-6042D0D6154B}"/>
              </a:ext>
            </a:extLst>
          </p:cNvPr>
          <p:cNvSpPr>
            <a:spLocks noGrp="1"/>
          </p:cNvSpPr>
          <p:nvPr>
            <p:ph idx="1"/>
          </p:nvPr>
        </p:nvSpPr>
        <p:spPr/>
        <p:txBody>
          <a:bodyPr vert="horz" lIns="91440" tIns="45720" rIns="91440" bIns="45720" rtlCol="0" anchor="t">
            <a:normAutofit fontScale="85000" lnSpcReduction="20000"/>
          </a:bodyPr>
          <a:lstStyle/>
          <a:p>
            <a:r>
              <a:rPr lang="en-GB" sz="2600" dirty="0"/>
              <a:t>From 14</a:t>
            </a:r>
            <a:r>
              <a:rPr lang="en-GB" sz="2600" baseline="30000" dirty="0"/>
              <a:t>th</a:t>
            </a:r>
            <a:r>
              <a:rPr lang="en-GB" sz="2600" dirty="0"/>
              <a:t> September government has introduced the “Rule of 6” Police have the powers to enforce fines of £100 if anyone is found breaking this rule. (</a:t>
            </a:r>
            <a:r>
              <a:rPr lang="en-GB" sz="2600" dirty="0" err="1"/>
              <a:t>Alderwick</a:t>
            </a:r>
            <a:r>
              <a:rPr lang="en-GB" sz="2600" dirty="0"/>
              <a:t> et al. 2020)</a:t>
            </a:r>
            <a:endParaRPr lang="en-GB" sz="2600" dirty="0">
              <a:cs typeface="Calibri"/>
            </a:endParaRPr>
          </a:p>
          <a:p>
            <a:r>
              <a:rPr lang="en-GB" sz="2600" dirty="0"/>
              <a:t>People can only meet in groups of 6 at any social gathering indoors or outdoors.(Patel,2020)</a:t>
            </a:r>
            <a:endParaRPr lang="en-GB" sz="2600" dirty="0">
              <a:cs typeface="Calibri"/>
            </a:endParaRPr>
          </a:p>
          <a:p>
            <a:r>
              <a:rPr lang="en-GB" sz="2600" dirty="0"/>
              <a:t>Exception to the “Rule of 6” is for educational settings, workplaces, weddings, funerals and if a single household or support bubble has more than 6 persons. </a:t>
            </a:r>
            <a:endParaRPr lang="en-GB" sz="2600" dirty="0">
              <a:cs typeface="Calibri"/>
            </a:endParaRPr>
          </a:p>
          <a:p>
            <a:r>
              <a:rPr lang="en-GB" sz="2600" dirty="0"/>
              <a:t>Venues such as gyms, places of worship, restaurants and hospitality venues can hold more than 6 people as long they are not individual groups, these venues hold responsibility of keeping individuals 2 metres apart from one another, or risk facing a fine of </a:t>
            </a:r>
            <a:r>
              <a:rPr lang="en-GB" sz="2600" dirty="0" err="1"/>
              <a:t>upto</a:t>
            </a:r>
            <a:r>
              <a:rPr lang="en-GB" sz="2600" dirty="0"/>
              <a:t> £10,000.(Hawkins, 2020)</a:t>
            </a:r>
            <a:endParaRPr lang="en-GB" sz="2600" dirty="0">
              <a:cs typeface="Calibri"/>
            </a:endParaRPr>
          </a:p>
          <a:p>
            <a:r>
              <a:rPr lang="en-GB" sz="2600" dirty="0"/>
              <a:t>The rule will be kept under constant review and will only remain in place as long as  necessary.</a:t>
            </a:r>
            <a:endParaRPr lang="en-GB" sz="2600" dirty="0">
              <a:cs typeface="Calibri"/>
            </a:endParaRPr>
          </a:p>
          <a:p>
            <a:pPr marL="0" indent="0" algn="ctr">
              <a:buNone/>
            </a:pPr>
            <a:r>
              <a:rPr lang="en-GB" i="1" dirty="0">
                <a:solidFill>
                  <a:srgbClr val="FF0000"/>
                </a:solidFill>
              </a:rPr>
              <a:t>The most important thing everyone can do is remember the basics: Hands. Face. Space</a:t>
            </a:r>
            <a:r>
              <a:rPr lang="en-GB" dirty="0"/>
              <a:t>.</a:t>
            </a:r>
            <a:endParaRPr lang="en-GB" dirty="0">
              <a:cs typeface="Calibri"/>
            </a:endParaRPr>
          </a:p>
          <a:p>
            <a:endParaRPr lang="en-GB" sz="2400"/>
          </a:p>
        </p:txBody>
      </p:sp>
    </p:spTree>
    <p:extLst>
      <p:ext uri="{BB962C8B-B14F-4D97-AF65-F5344CB8AC3E}">
        <p14:creationId xmlns:p14="http://schemas.microsoft.com/office/powerpoint/2010/main" val="5462086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FD188-7A78-4DEA-93D3-BAAFF6B505A3}"/>
              </a:ext>
            </a:extLst>
          </p:cNvPr>
          <p:cNvSpPr>
            <a:spLocks noGrp="1"/>
          </p:cNvSpPr>
          <p:nvPr>
            <p:ph type="title"/>
          </p:nvPr>
        </p:nvSpPr>
        <p:spPr/>
        <p:txBody>
          <a:bodyPr/>
          <a:lstStyle/>
          <a:p>
            <a:r>
              <a:rPr lang="en-GB" sz="3600"/>
              <a:t>Impact this policy has on the BAME community</a:t>
            </a:r>
            <a:r>
              <a:rPr lang="en-GB"/>
              <a:t>….</a:t>
            </a:r>
          </a:p>
        </p:txBody>
      </p:sp>
      <p:sp>
        <p:nvSpPr>
          <p:cNvPr id="3" name="Content Placeholder 2">
            <a:extLst>
              <a:ext uri="{FF2B5EF4-FFF2-40B4-BE49-F238E27FC236}">
                <a16:creationId xmlns:a16="http://schemas.microsoft.com/office/drawing/2014/main" id="{424E6B1D-CB6C-46EC-B782-E651AA16FDAF}"/>
              </a:ext>
            </a:extLst>
          </p:cNvPr>
          <p:cNvSpPr>
            <a:spLocks noGrp="1"/>
          </p:cNvSpPr>
          <p:nvPr>
            <p:ph idx="1"/>
          </p:nvPr>
        </p:nvSpPr>
        <p:spPr>
          <a:xfrm>
            <a:off x="838200" y="1456660"/>
            <a:ext cx="10515600" cy="4922875"/>
          </a:xfrm>
        </p:spPr>
        <p:txBody>
          <a:bodyPr vert="horz" lIns="91440" tIns="45720" rIns="91440" bIns="45720" rtlCol="0" anchor="t">
            <a:noAutofit/>
          </a:bodyPr>
          <a:lstStyle/>
          <a:p>
            <a:r>
              <a:rPr lang="en-GB" sz="1600" dirty="0"/>
              <a:t>BAME people are more likely to live in extended families, bame people also make up a high percentage of the frontline workers. This can be very stressful for people working because they are putting their elderly parents and children at risk of bringing the infection home, adding to this the bame community are already at high risk with existing medical conditions such as diabetes and mental ill health. (Bevan foundation, 2020)</a:t>
            </a:r>
            <a:endParaRPr lang="en-GB" sz="1600" dirty="0">
              <a:cs typeface="Calibri"/>
            </a:endParaRPr>
          </a:p>
          <a:p>
            <a:r>
              <a:rPr lang="en-GB" sz="1600" dirty="0"/>
              <a:t>This policy has had a positive impact on the bame community as well as the wider population it has bought families' closer relationships have improved and people are appreciating being at home a lot more. An article from the guardian states a research from the university of Essex found parents felt their relationship with their children improved by staying at home and home schooling, whilst 5% mentioned it got worse. (Doward,2020)</a:t>
            </a:r>
            <a:endParaRPr lang="en-GB" sz="1600" dirty="0">
              <a:cs typeface="Calibri"/>
            </a:endParaRPr>
          </a:p>
          <a:p>
            <a:r>
              <a:rPr lang="en-GB" sz="1600" dirty="0"/>
              <a:t>Religious festivals such as Eid celebrations are an important event for the Muslims within the bame community. Recently the government announced a lockdown a night before Eid this had a detrimental effect on this community Muslims were not allowed to go pray together or visit their families. Restricting Eid celebrations was painful but not in comparison to the number of bame deaths due to Covid. (Khan, 2020)</a:t>
            </a:r>
            <a:endParaRPr lang="en-GB" sz="1600" dirty="0">
              <a:cs typeface="Calibri"/>
            </a:endParaRPr>
          </a:p>
          <a:p>
            <a:r>
              <a:rPr lang="en-GB" sz="1600" dirty="0"/>
              <a:t>An article from the HuffPost states the "Rule of six" is just an excuse to over police the young BAME people” universities are welcoming new students on campus young people will hang around on campus with friends this rule will have a negative impact on their social life, young people from the bame community are more likely to be stopped by the police if in a group, they will feel racially discriminated. This can make the existing problem become worse. (Sajid, 2020)</a:t>
            </a:r>
            <a:endParaRPr lang="en-GB" sz="1600" dirty="0">
              <a:cs typeface="Calibri"/>
            </a:endParaRPr>
          </a:p>
          <a:p>
            <a:r>
              <a:rPr lang="en-GB" sz="1600" dirty="0"/>
              <a:t>The inner cities have large percentage of BAME communities where cases of COVID are very high, This policy will have a positive impact on reducing the spread of the virus, if people don’t socialise and stay within their bubble. Social distancing from one another will reduce infection rates.</a:t>
            </a:r>
            <a:endParaRPr lang="en-GB" sz="1600" dirty="0">
              <a:cs typeface="Calibri"/>
            </a:endParaRPr>
          </a:p>
        </p:txBody>
      </p:sp>
    </p:spTree>
    <p:extLst>
      <p:ext uri="{BB962C8B-B14F-4D97-AF65-F5344CB8AC3E}">
        <p14:creationId xmlns:p14="http://schemas.microsoft.com/office/powerpoint/2010/main" val="27524749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475FF-64F8-4000-B222-E40E59B99CF5}"/>
              </a:ext>
            </a:extLst>
          </p:cNvPr>
          <p:cNvSpPr>
            <a:spLocks noGrp="1"/>
          </p:cNvSpPr>
          <p:nvPr>
            <p:ph type="title"/>
          </p:nvPr>
        </p:nvSpPr>
        <p:spPr/>
        <p:txBody>
          <a:bodyPr/>
          <a:lstStyle/>
          <a:p>
            <a:r>
              <a:rPr lang="en-GB"/>
              <a:t>Limitations…..</a:t>
            </a:r>
          </a:p>
        </p:txBody>
      </p:sp>
      <p:sp>
        <p:nvSpPr>
          <p:cNvPr id="3" name="Content Placeholder 2">
            <a:extLst>
              <a:ext uri="{FF2B5EF4-FFF2-40B4-BE49-F238E27FC236}">
                <a16:creationId xmlns:a16="http://schemas.microsoft.com/office/drawing/2014/main" id="{CD6829B0-452A-4804-9360-6680EF33DC36}"/>
              </a:ext>
            </a:extLst>
          </p:cNvPr>
          <p:cNvSpPr>
            <a:spLocks noGrp="1"/>
          </p:cNvSpPr>
          <p:nvPr>
            <p:ph idx="1"/>
          </p:nvPr>
        </p:nvSpPr>
        <p:spPr/>
        <p:txBody>
          <a:bodyPr vert="horz" lIns="91440" tIns="45720" rIns="91440" bIns="45720" rtlCol="0" anchor="t">
            <a:normAutofit/>
          </a:bodyPr>
          <a:lstStyle/>
          <a:p>
            <a:r>
              <a:rPr lang="en-GB" sz="1800" dirty="0"/>
              <a:t>The limitations to this policy are, neighbourhoods where families have not got along can report one another if they witness more than six people in a household, as the guardian reports the police minister has encouraged people to report their neighbours for not complying with “the rule of six” this can lead to neighbourly feuds.(Walker, 2020)</a:t>
            </a:r>
            <a:endParaRPr lang="en-GB" sz="1800" dirty="0">
              <a:cs typeface="Calibri"/>
            </a:endParaRPr>
          </a:p>
          <a:p>
            <a:r>
              <a:rPr lang="en-GB" sz="1800" dirty="0"/>
              <a:t>"Rule of 6" is hard to comply with within the BAME community as majority live in an extended family setting, children will go to school and adults in the household will go to work both are at high risk of catching the infection and bringing it home to vulnerable elderly.</a:t>
            </a:r>
            <a:endParaRPr lang="en-GB" sz="1800" dirty="0">
              <a:cs typeface="Calibri"/>
            </a:endParaRPr>
          </a:p>
          <a:p>
            <a:r>
              <a:rPr lang="en-GB" sz="1800" dirty="0"/>
              <a:t>Bame people represent the highest number of frontline workers putting them at risk of catching this virus, where most of the time the social distancing rules are not met at the workplace and the correct PPE equipment not available to them.(Bevan foundation,2020)</a:t>
            </a:r>
            <a:endParaRPr lang="en-GB" dirty="0"/>
          </a:p>
          <a:p>
            <a:r>
              <a:rPr lang="en-GB" sz="1800" dirty="0"/>
              <a:t>Social restrictions on the Bame people can have a negative effect on their mental health. As it's been said in a study from the mental health foundation "we are all in this storm, but we are in different boats" (Mental health foundation, </a:t>
            </a:r>
            <a:r>
              <a:rPr lang="en-GB" sz="1800" dirty="0" err="1"/>
              <a:t>n.d</a:t>
            </a:r>
            <a:r>
              <a:rPr lang="en-GB" sz="1800" dirty="0"/>
              <a:t>)</a:t>
            </a:r>
            <a:endParaRPr lang="en-GB" sz="1800" dirty="0">
              <a:cs typeface="Calibri"/>
            </a:endParaRPr>
          </a:p>
          <a:p>
            <a:endParaRPr lang="en-GB"/>
          </a:p>
        </p:txBody>
      </p:sp>
    </p:spTree>
    <p:extLst>
      <p:ext uri="{BB962C8B-B14F-4D97-AF65-F5344CB8AC3E}">
        <p14:creationId xmlns:p14="http://schemas.microsoft.com/office/powerpoint/2010/main" val="3018351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AB1D7-25FF-4FC2-8BF0-37D4C996AF5E}"/>
              </a:ext>
            </a:extLst>
          </p:cNvPr>
          <p:cNvSpPr>
            <a:spLocks noGrp="1"/>
          </p:cNvSpPr>
          <p:nvPr>
            <p:ph type="title"/>
          </p:nvPr>
        </p:nvSpPr>
        <p:spPr/>
        <p:txBody>
          <a:bodyPr/>
          <a:lstStyle/>
          <a:p>
            <a:r>
              <a:rPr lang="en-GB"/>
              <a:t>Solutions and Recommendations</a:t>
            </a:r>
          </a:p>
        </p:txBody>
      </p:sp>
      <p:sp>
        <p:nvSpPr>
          <p:cNvPr id="3" name="Content Placeholder 2">
            <a:extLst>
              <a:ext uri="{FF2B5EF4-FFF2-40B4-BE49-F238E27FC236}">
                <a16:creationId xmlns:a16="http://schemas.microsoft.com/office/drawing/2014/main" id="{9FEC77EA-8AAB-4333-8254-BA2CDFD6ADA4}"/>
              </a:ext>
            </a:extLst>
          </p:cNvPr>
          <p:cNvSpPr>
            <a:spLocks noGrp="1"/>
          </p:cNvSpPr>
          <p:nvPr>
            <p:ph idx="1"/>
          </p:nvPr>
        </p:nvSpPr>
        <p:spPr/>
        <p:txBody>
          <a:bodyPr vert="horz" lIns="91440" tIns="45720" rIns="91440" bIns="45720" rtlCol="0" anchor="t">
            <a:noAutofit/>
          </a:bodyPr>
          <a:lstStyle/>
          <a:p>
            <a:r>
              <a:rPr lang="en-GB" sz="1600" dirty="0"/>
              <a:t>The “rule of 6” overall is an effective policy for fighting the rising infection rates, we can see the results from previous months when the lockdown was in place how cases dropped dramatically. Not just in the UK but  in other countries to. (Irfan, 2020). Many countries cross the globe put social distancing measures in place all with their own rules and different measures in place, some countries implemented the 1 metre rule some 1.5 metre and UK says 2 metres apart it's too early to make comparison of figures with different countries at this moment in time.(Conolly, 2020)</a:t>
            </a:r>
            <a:endParaRPr lang="en-GB" sz="1600" dirty="0">
              <a:cs typeface="Calibri"/>
            </a:endParaRPr>
          </a:p>
          <a:p>
            <a:r>
              <a:rPr lang="en-GB" sz="1600" dirty="0"/>
              <a:t>More needs to be done to protect the BAME communities, the government needs to take responsibility to protect these people whilst doing their jobs as frontline workers, social distancing measure need to be put in place for them in their workplaces giving employers grants towards making their workplace a safer place, this can also be done in educational settings. </a:t>
            </a:r>
            <a:endParaRPr lang="en-GB" sz="1600">
              <a:cs typeface="Calibri"/>
            </a:endParaRPr>
          </a:p>
          <a:p>
            <a:r>
              <a:rPr lang="en-GB" sz="1600" dirty="0"/>
              <a:t>Boris Johnson has left people very confused when he sets out his policies, “Rule of six” policy is not clear and precise people in the BAME community feel confused who they can meet who they can't. What he means by sharing a bubble with another household. As </a:t>
            </a:r>
            <a:r>
              <a:rPr lang="en-GB" sz="1600" dirty="0" err="1"/>
              <a:t>bame</a:t>
            </a:r>
            <a:r>
              <a:rPr lang="en-GB" sz="1600" dirty="0"/>
              <a:t> people have larger families which family do they choose to bubble with.</a:t>
            </a:r>
            <a:endParaRPr lang="en-GB" sz="1600" dirty="0">
              <a:cs typeface="Calibri"/>
            </a:endParaRPr>
          </a:p>
          <a:p>
            <a:r>
              <a:rPr lang="en-GB" sz="1600" dirty="0"/>
              <a:t>I recommend educational settings close and teaching is done online government funds laptops to individuals who don’t have access to one, because schools and colleges are a breeding ground for these infections this will make a huge impact on reducing infection rates this winter.</a:t>
            </a:r>
            <a:endParaRPr lang="en-GB" sz="1600" dirty="0">
              <a:cs typeface="Calibri"/>
            </a:endParaRPr>
          </a:p>
        </p:txBody>
      </p:sp>
    </p:spTree>
    <p:extLst>
      <p:ext uri="{BB962C8B-B14F-4D97-AF65-F5344CB8AC3E}">
        <p14:creationId xmlns:p14="http://schemas.microsoft.com/office/powerpoint/2010/main" val="19369992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355B7-335E-4005-9EF6-80D270993C7F}"/>
              </a:ext>
            </a:extLst>
          </p:cNvPr>
          <p:cNvSpPr>
            <a:spLocks noGrp="1"/>
          </p:cNvSpPr>
          <p:nvPr>
            <p:ph type="title"/>
          </p:nvPr>
        </p:nvSpPr>
        <p:spPr/>
        <p:txBody>
          <a:bodyPr/>
          <a:lstStyle/>
          <a:p>
            <a:r>
              <a:rPr lang="en-GB"/>
              <a:t>Policy 2 – Furloughed Scheme</a:t>
            </a:r>
          </a:p>
        </p:txBody>
      </p:sp>
      <p:sp>
        <p:nvSpPr>
          <p:cNvPr id="3" name="Content Placeholder 2">
            <a:extLst>
              <a:ext uri="{FF2B5EF4-FFF2-40B4-BE49-F238E27FC236}">
                <a16:creationId xmlns:a16="http://schemas.microsoft.com/office/drawing/2014/main" id="{24A2A861-7AED-4287-9823-27E5E34BF8D2}"/>
              </a:ext>
            </a:extLst>
          </p:cNvPr>
          <p:cNvSpPr>
            <a:spLocks noGrp="1"/>
          </p:cNvSpPr>
          <p:nvPr>
            <p:ph idx="1"/>
          </p:nvPr>
        </p:nvSpPr>
        <p:spPr/>
        <p:txBody>
          <a:bodyPr vert="horz" lIns="91440" tIns="45720" rIns="91440" bIns="45720" rtlCol="0" anchor="t">
            <a:normAutofit/>
          </a:bodyPr>
          <a:lstStyle/>
          <a:p>
            <a:r>
              <a:rPr lang="en-GB" sz="2400" dirty="0"/>
              <a:t>When an employee is furloughed it means they are not working. Their employer has had to close their business or lay employees off work due to government lockdown rules, the employee will remain on the employer's payroll register. The government will pay 80% of their wages and their employer can pay up to 100% if they want to. </a:t>
            </a:r>
            <a:endParaRPr lang="en-US" dirty="0"/>
          </a:p>
          <a:p>
            <a:r>
              <a:rPr lang="en-GB" sz="2400" dirty="0"/>
              <a:t>The minimum time period an employee can be furloughed is three months.</a:t>
            </a:r>
            <a:endParaRPr lang="en-GB" sz="2400" dirty="0">
              <a:cs typeface="Calibri"/>
            </a:endParaRPr>
          </a:p>
          <a:p>
            <a:r>
              <a:rPr lang="en-GB" sz="2400" dirty="0"/>
              <a:t>The furlough scheme is designed to prevent large number of redundancies and job losses and help employers survive the economic effects of coronavirus.</a:t>
            </a:r>
            <a:endParaRPr lang="en-GB" sz="2400" dirty="0">
              <a:cs typeface="Calibri"/>
            </a:endParaRPr>
          </a:p>
          <a:p>
            <a:pPr marL="0" indent="0">
              <a:buNone/>
            </a:pPr>
            <a:endParaRPr lang="en-GB" sz="2400">
              <a:ea typeface="+mn-lt"/>
              <a:cs typeface="+mn-lt"/>
            </a:endParaRPr>
          </a:p>
          <a:p>
            <a:pPr marL="0" indent="0">
              <a:buNone/>
            </a:pPr>
            <a:r>
              <a:rPr lang="en-GB" sz="2400" dirty="0">
                <a:ea typeface="+mn-lt"/>
                <a:cs typeface="+mn-lt"/>
              </a:rPr>
              <a:t>(Real business rescue, 2020)</a:t>
            </a:r>
          </a:p>
          <a:p>
            <a:pPr marL="0" indent="0">
              <a:buNone/>
            </a:pPr>
            <a:endParaRPr lang="en-GB" sz="2400">
              <a:cs typeface="Calibri"/>
            </a:endParaRPr>
          </a:p>
          <a:p>
            <a:pPr marL="0" indent="0">
              <a:buNone/>
            </a:pPr>
            <a:endParaRPr lang="en-GB" sz="1800"/>
          </a:p>
          <a:p>
            <a:pPr marL="0" indent="0">
              <a:buNone/>
            </a:pPr>
            <a:endParaRPr lang="en-GB" sz="1800"/>
          </a:p>
          <a:p>
            <a:pPr marL="0" indent="0">
              <a:buNone/>
            </a:pPr>
            <a:endParaRPr lang="en-GB" sz="1800"/>
          </a:p>
        </p:txBody>
      </p:sp>
    </p:spTree>
    <p:extLst>
      <p:ext uri="{BB962C8B-B14F-4D97-AF65-F5344CB8AC3E}">
        <p14:creationId xmlns:p14="http://schemas.microsoft.com/office/powerpoint/2010/main" val="37741282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12D36-FE0F-4B43-8AFF-61EA72EEDE46}"/>
              </a:ext>
            </a:extLst>
          </p:cNvPr>
          <p:cNvSpPr>
            <a:spLocks noGrp="1"/>
          </p:cNvSpPr>
          <p:nvPr>
            <p:ph type="title"/>
          </p:nvPr>
        </p:nvSpPr>
        <p:spPr/>
        <p:txBody>
          <a:bodyPr/>
          <a:lstStyle/>
          <a:p>
            <a:r>
              <a:rPr lang="en-GB"/>
              <a:t>Impact on the BAME community</a:t>
            </a:r>
          </a:p>
        </p:txBody>
      </p:sp>
      <p:sp>
        <p:nvSpPr>
          <p:cNvPr id="3" name="Content Placeholder 2">
            <a:extLst>
              <a:ext uri="{FF2B5EF4-FFF2-40B4-BE49-F238E27FC236}">
                <a16:creationId xmlns:a16="http://schemas.microsoft.com/office/drawing/2014/main" id="{3942595F-78F6-4459-8B93-596BCFF7452A}"/>
              </a:ext>
            </a:extLst>
          </p:cNvPr>
          <p:cNvSpPr>
            <a:spLocks noGrp="1"/>
          </p:cNvSpPr>
          <p:nvPr>
            <p:ph idx="1"/>
          </p:nvPr>
        </p:nvSpPr>
        <p:spPr/>
        <p:txBody>
          <a:bodyPr vert="horz" lIns="91440" tIns="45720" rIns="91440" bIns="45720" rtlCol="0" anchor="t">
            <a:normAutofit lnSpcReduction="10000"/>
          </a:bodyPr>
          <a:lstStyle/>
          <a:p>
            <a:r>
              <a:rPr lang="en-GB" sz="2000" dirty="0"/>
              <a:t>Furlough scheme is not available to self-employed workers this will have a negative effect on the BAME community as majority of the people are self-employed running their own businesses such as restaurants,  corner shops, taxi drivers, and takeaways. The government is offering self-employed workers a support scheme where they can claim 70% of their average monthly trading profits paid in a single instalment covering 3 months of profits. (Gov.uk, </a:t>
            </a:r>
            <a:r>
              <a:rPr lang="en-GB" sz="2000" dirty="0" err="1"/>
              <a:t>n.d</a:t>
            </a:r>
            <a:r>
              <a:rPr lang="en-GB" sz="2000" dirty="0"/>
              <a:t>)</a:t>
            </a:r>
          </a:p>
          <a:p>
            <a:endParaRPr lang="en-GB" sz="2000"/>
          </a:p>
          <a:p>
            <a:r>
              <a:rPr lang="en-GB" sz="2000" dirty="0"/>
              <a:t>The furlough scheme gives people from this community financial security that they remain in employment whilst the country is in lockdown.</a:t>
            </a:r>
            <a:endParaRPr lang="en-GB" sz="2000" dirty="0">
              <a:cs typeface="Calibri"/>
            </a:endParaRPr>
          </a:p>
          <a:p>
            <a:endParaRPr lang="en-GB" sz="2000"/>
          </a:p>
          <a:p>
            <a:r>
              <a:rPr lang="en-GB" sz="2000" dirty="0"/>
              <a:t>Furlough scheme will create greater challenges in relation to people's mental health with more than 9 million people being expected to be placed on furlough. It is important people take care of their wellbeing during this time. This may be an opportunity for some to take a break from working whilst for others it can be challenging. </a:t>
            </a:r>
          </a:p>
          <a:p>
            <a:pPr marL="0" indent="0">
              <a:buNone/>
            </a:pPr>
            <a:r>
              <a:rPr lang="en-GB" sz="2000" dirty="0"/>
              <a:t>(Mind, </a:t>
            </a:r>
            <a:r>
              <a:rPr lang="en-GB" sz="2000" dirty="0" err="1"/>
              <a:t>n.d</a:t>
            </a:r>
            <a:r>
              <a:rPr lang="en-GB" sz="2000" dirty="0"/>
              <a:t>)</a:t>
            </a:r>
            <a:endParaRPr lang="en-GB" sz="2000" dirty="0">
              <a:cs typeface="Calibri"/>
            </a:endParaRPr>
          </a:p>
          <a:p>
            <a:pPr marL="0" indent="0">
              <a:buNone/>
            </a:pPr>
            <a:endParaRPr lang="en-GB" sz="1600"/>
          </a:p>
        </p:txBody>
      </p:sp>
    </p:spTree>
    <p:extLst>
      <p:ext uri="{BB962C8B-B14F-4D97-AF65-F5344CB8AC3E}">
        <p14:creationId xmlns:p14="http://schemas.microsoft.com/office/powerpoint/2010/main" val="95493187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AA27E-12C6-49EE-82C6-7FB4C3A84437}"/>
              </a:ext>
            </a:extLst>
          </p:cNvPr>
          <p:cNvSpPr>
            <a:spLocks noGrp="1"/>
          </p:cNvSpPr>
          <p:nvPr>
            <p:ph type="title"/>
          </p:nvPr>
        </p:nvSpPr>
        <p:spPr/>
        <p:txBody>
          <a:bodyPr/>
          <a:lstStyle/>
          <a:p>
            <a:r>
              <a:rPr lang="en-GB"/>
              <a:t>Limitations…..</a:t>
            </a:r>
          </a:p>
        </p:txBody>
      </p:sp>
      <p:sp>
        <p:nvSpPr>
          <p:cNvPr id="3" name="Content Placeholder 2">
            <a:extLst>
              <a:ext uri="{FF2B5EF4-FFF2-40B4-BE49-F238E27FC236}">
                <a16:creationId xmlns:a16="http://schemas.microsoft.com/office/drawing/2014/main" id="{ECA0B9D5-ED01-4AE3-A1BD-7E3BCAB8800A}"/>
              </a:ext>
            </a:extLst>
          </p:cNvPr>
          <p:cNvSpPr>
            <a:spLocks noGrp="1"/>
          </p:cNvSpPr>
          <p:nvPr>
            <p:ph idx="1"/>
          </p:nvPr>
        </p:nvSpPr>
        <p:spPr/>
        <p:txBody>
          <a:bodyPr vert="horz" lIns="91440" tIns="45720" rIns="91440" bIns="45720" rtlCol="0" anchor="t">
            <a:normAutofit/>
          </a:bodyPr>
          <a:lstStyle/>
          <a:p>
            <a:pPr marL="285750" indent="-285750"/>
            <a:r>
              <a:rPr lang="en-GB" sz="1800" dirty="0">
                <a:cs typeface="Calibri"/>
              </a:rPr>
              <a:t>Once the furlough scheme comes to an end  we will see rise in unemployment; people will have no choice but to claim benefits leaving benefit agencies under huge pressure to meet demand. </a:t>
            </a:r>
            <a:endParaRPr lang="en-US" sz="1800">
              <a:cs typeface="Calibri"/>
            </a:endParaRPr>
          </a:p>
          <a:p>
            <a:pPr marL="285750" indent="-285750"/>
            <a:r>
              <a:rPr lang="en-GB" sz="1800" dirty="0">
                <a:cs typeface="Calibri"/>
              </a:rPr>
              <a:t>Furlough scheme has a potential to commit fraud, firms can claim benefits whilst employers are still working for them.</a:t>
            </a:r>
          </a:p>
          <a:p>
            <a:pPr marL="285750" indent="-285750"/>
            <a:r>
              <a:rPr lang="en-GB" sz="1800" dirty="0">
                <a:cs typeface="Calibri"/>
              </a:rPr>
              <a:t>The longer this Covid crisis is going to last the longer companies will remain closed with some eventually having to close for good leaving furloughed workers unemployed. </a:t>
            </a:r>
          </a:p>
          <a:p>
            <a:pPr marL="285750" indent="-285750"/>
            <a:r>
              <a:rPr lang="en-GB" sz="1800" dirty="0"/>
              <a:t>A survey from the charity hope not hate found BAME people are twice as likely to lose their job due to this pandemic and a further third will have had their hours reduced people are struggling to pay rent and buy food  leading them to poverty. </a:t>
            </a:r>
            <a:endParaRPr lang="en-GB" sz="1800">
              <a:cs typeface="Calibri" panose="020F0502020204030204"/>
            </a:endParaRPr>
          </a:p>
          <a:p>
            <a:pPr marL="285750" indent="-285750"/>
            <a:r>
              <a:rPr lang="en-GB" sz="1800" dirty="0"/>
              <a:t>BAME people are already classed as the low paid workers with no saving, this will be a struggle for them. (Johnstone, 2020)</a:t>
            </a:r>
            <a:endParaRPr lang="en-GB" sz="1800" dirty="0">
              <a:cs typeface="Calibri"/>
            </a:endParaRPr>
          </a:p>
          <a:p>
            <a:pPr marL="285750" indent="-285750"/>
            <a:r>
              <a:rPr lang="en-GB" sz="1800" dirty="0">
                <a:cs typeface="Calibri"/>
              </a:rPr>
              <a:t>This scheme is very expensive for the government costing around £8 billion a month.</a:t>
            </a:r>
          </a:p>
          <a:p>
            <a:pPr marL="0" indent="0">
              <a:buNone/>
            </a:pPr>
            <a:r>
              <a:rPr lang="en-GB" sz="1800" dirty="0">
                <a:cs typeface="Calibri"/>
              </a:rPr>
              <a:t>(Pettinger,2020)</a:t>
            </a:r>
            <a:endParaRPr lang="en-GB" sz="1800" dirty="0">
              <a:ea typeface="+mn-lt"/>
              <a:cs typeface="+mn-lt"/>
            </a:endParaRPr>
          </a:p>
          <a:p>
            <a:endParaRPr lang="en-GB" sz="1800" dirty="0">
              <a:cs typeface="Calibri"/>
            </a:endParaRPr>
          </a:p>
        </p:txBody>
      </p:sp>
    </p:spTree>
    <p:extLst>
      <p:ext uri="{BB962C8B-B14F-4D97-AF65-F5344CB8AC3E}">
        <p14:creationId xmlns:p14="http://schemas.microsoft.com/office/powerpoint/2010/main" val="37124955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964E7-8212-4133-9584-028A13A8E3B4}"/>
              </a:ext>
            </a:extLst>
          </p:cNvPr>
          <p:cNvSpPr>
            <a:spLocks noGrp="1"/>
          </p:cNvSpPr>
          <p:nvPr>
            <p:ph type="title"/>
          </p:nvPr>
        </p:nvSpPr>
        <p:spPr/>
        <p:txBody>
          <a:bodyPr/>
          <a:lstStyle/>
          <a:p>
            <a:r>
              <a:rPr lang="en-GB"/>
              <a:t>Solutions and recommendations</a:t>
            </a:r>
          </a:p>
        </p:txBody>
      </p:sp>
      <p:sp>
        <p:nvSpPr>
          <p:cNvPr id="3" name="Content Placeholder 2">
            <a:extLst>
              <a:ext uri="{FF2B5EF4-FFF2-40B4-BE49-F238E27FC236}">
                <a16:creationId xmlns:a16="http://schemas.microsoft.com/office/drawing/2014/main" id="{93E6D82A-A253-4EC6-B767-E7C33D38B53C}"/>
              </a:ext>
            </a:extLst>
          </p:cNvPr>
          <p:cNvSpPr>
            <a:spLocks noGrp="1"/>
          </p:cNvSpPr>
          <p:nvPr>
            <p:ph idx="1"/>
          </p:nvPr>
        </p:nvSpPr>
        <p:spPr/>
        <p:txBody>
          <a:bodyPr vert="horz" lIns="91440" tIns="45720" rIns="91440" bIns="45720" rtlCol="0" anchor="t">
            <a:normAutofit/>
          </a:bodyPr>
          <a:lstStyle/>
          <a:p>
            <a:r>
              <a:rPr lang="en-GB" sz="2000" dirty="0">
                <a:ea typeface="+mn-lt"/>
                <a:cs typeface="+mn-lt"/>
              </a:rPr>
              <a:t>Where an organisation has a BAME network, engaging with that network will assist an employer to understand the concerns facing BAME employees in their organisation and for BAME employees to feel that their voice is being heard.(Hayes,2020)</a:t>
            </a:r>
          </a:p>
          <a:p>
            <a:r>
              <a:rPr lang="en-GB" sz="2000" dirty="0"/>
              <a:t>Employers need to ensure safe return for their employees, under the Equality Act 2010 employees from the BAME community should be comfortable to voice their concerns in the workplace if something is putting them at risk of being affected by the virus. (Gov.uk, </a:t>
            </a:r>
            <a:r>
              <a:rPr lang="en-GB" sz="2000" dirty="0" err="1"/>
              <a:t>n.d</a:t>
            </a:r>
            <a:r>
              <a:rPr lang="en-GB" sz="2000" dirty="0"/>
              <a:t>) </a:t>
            </a:r>
            <a:endParaRPr lang="en-GB" sz="2000">
              <a:cs typeface="Calibri"/>
            </a:endParaRPr>
          </a:p>
          <a:p>
            <a:r>
              <a:rPr lang="en-GB" sz="2000" dirty="0"/>
              <a:t>The government is offering to pay 80% of wages to people who are not working this amount is the second highest amount compared to other countries which are only offering 60% to 75% the highest amount is 85% which is paid by Sweden government to its people during this pandemic.(Institute for government, </a:t>
            </a:r>
            <a:r>
              <a:rPr lang="en-GB" sz="2000" dirty="0" err="1"/>
              <a:t>n.d</a:t>
            </a:r>
            <a:r>
              <a:rPr lang="en-GB" sz="2000" dirty="0"/>
              <a:t>) I recommend this scheme is extended longer than 3 months for people who won't be able to return to work after 3 months.</a:t>
            </a:r>
            <a:endParaRPr lang="en-GB" sz="2000" dirty="0">
              <a:cs typeface="Calibri"/>
            </a:endParaRPr>
          </a:p>
          <a:p>
            <a:r>
              <a:rPr lang="en-GB" sz="2000" dirty="0"/>
              <a:t>This policy has been effective so far only the future knows what will happen to our economy and how this will affect people in the BAME community regarding job losses. </a:t>
            </a:r>
            <a:endParaRPr lang="en-GB" sz="2000" dirty="0">
              <a:cs typeface="Calibri"/>
            </a:endParaRPr>
          </a:p>
          <a:p>
            <a:pPr marL="0" indent="0">
              <a:buNone/>
            </a:pPr>
            <a:endParaRPr lang="en-GB" sz="2200"/>
          </a:p>
          <a:p>
            <a:endParaRPr lang="en-GB"/>
          </a:p>
        </p:txBody>
      </p:sp>
    </p:spTree>
    <p:extLst>
      <p:ext uri="{BB962C8B-B14F-4D97-AF65-F5344CB8AC3E}">
        <p14:creationId xmlns:p14="http://schemas.microsoft.com/office/powerpoint/2010/main" val="229060402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16F9E488-0718-4E1E-9D12-26779F6062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Freeform: Shape 45">
            <a:extLst>
              <a:ext uri="{FF2B5EF4-FFF2-40B4-BE49-F238E27FC236}">
                <a16:creationId xmlns:a16="http://schemas.microsoft.com/office/drawing/2014/main" id="{09BE6F6B-19BD-443C-8FB0-FA45F13F95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539505" cy="6857542"/>
          </a:xfrm>
          <a:custGeom>
            <a:avLst/>
            <a:gdLst>
              <a:gd name="connsiteX0" fmla="*/ 0 w 7539505"/>
              <a:gd name="connsiteY0" fmla="*/ 0 h 6857542"/>
              <a:gd name="connsiteX1" fmla="*/ 6392832 w 7539505"/>
              <a:gd name="connsiteY1" fmla="*/ 0 h 6857542"/>
              <a:gd name="connsiteX2" fmla="*/ 6405479 w 7539505"/>
              <a:gd name="connsiteY2" fmla="*/ 31774 h 6857542"/>
              <a:gd name="connsiteX3" fmla="*/ 7460487 w 7539505"/>
              <a:gd name="connsiteY3" fmla="*/ 2682457 h 6857542"/>
              <a:gd name="connsiteX4" fmla="*/ 7460487 w 7539505"/>
              <a:gd name="connsiteY4" fmla="*/ 3752208 h 6857542"/>
              <a:gd name="connsiteX5" fmla="*/ 6302983 w 7539505"/>
              <a:gd name="connsiteY5" fmla="*/ 6660411 h 6857542"/>
              <a:gd name="connsiteX6" fmla="*/ 6224521 w 7539505"/>
              <a:gd name="connsiteY6" fmla="*/ 6857542 h 6857542"/>
              <a:gd name="connsiteX7" fmla="*/ 0 w 7539505"/>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39505" h="6857542">
                <a:moveTo>
                  <a:pt x="0" y="0"/>
                </a:moveTo>
                <a:lnTo>
                  <a:pt x="6392832" y="0"/>
                </a:lnTo>
                <a:lnTo>
                  <a:pt x="6405479" y="31774"/>
                </a:lnTo>
                <a:cubicBezTo>
                  <a:pt x="7460487" y="2682457"/>
                  <a:pt x="7460487" y="2682457"/>
                  <a:pt x="7460487" y="2682457"/>
                </a:cubicBezTo>
                <a:cubicBezTo>
                  <a:pt x="7565845" y="2988100"/>
                  <a:pt x="7565845" y="3446565"/>
                  <a:pt x="7460487" y="3752208"/>
                </a:cubicBezTo>
                <a:cubicBezTo>
                  <a:pt x="6976500" y="4968215"/>
                  <a:pt x="6598385" y="5918220"/>
                  <a:pt x="6302983" y="6660411"/>
                </a:cubicBezTo>
                <a:lnTo>
                  <a:pt x="6224521"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48" name="Group 47">
            <a:extLst>
              <a:ext uri="{FF2B5EF4-FFF2-40B4-BE49-F238E27FC236}">
                <a16:creationId xmlns:a16="http://schemas.microsoft.com/office/drawing/2014/main" id="{92AAE609-C327-4952-BB48-254E9015AD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293178" y="681628"/>
            <a:ext cx="1562267" cy="1172973"/>
            <a:chOff x="7493121" y="1000124"/>
            <a:chExt cx="1562267" cy="1172973"/>
          </a:xfrm>
        </p:grpSpPr>
        <p:sp>
          <p:nvSpPr>
            <p:cNvPr id="49" name="Freeform 5">
              <a:extLst>
                <a:ext uri="{FF2B5EF4-FFF2-40B4-BE49-F238E27FC236}">
                  <a16:creationId xmlns:a16="http://schemas.microsoft.com/office/drawing/2014/main" id="{94F06CAB-1C7B-4E12-B1B8-5F7067FDAD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93121" y="1348782"/>
              <a:ext cx="935037" cy="8243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50" name="Freeform 5">
              <a:extLst>
                <a:ext uri="{FF2B5EF4-FFF2-40B4-BE49-F238E27FC236}">
                  <a16:creationId xmlns:a16="http://schemas.microsoft.com/office/drawing/2014/main" id="{48448472-893D-4CE9-9024-B0F79813BF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293221" y="1000124"/>
              <a:ext cx="762167" cy="671915"/>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55B06249-E52A-4A99-8554-2CE1EE91BD7C}"/>
              </a:ext>
            </a:extLst>
          </p:cNvPr>
          <p:cNvSpPr>
            <a:spLocks noGrp="1"/>
          </p:cNvSpPr>
          <p:nvPr>
            <p:ph type="ctrTitle"/>
          </p:nvPr>
        </p:nvSpPr>
        <p:spPr>
          <a:xfrm>
            <a:off x="539414" y="1270007"/>
            <a:ext cx="5845097" cy="4317987"/>
          </a:xfrm>
        </p:spPr>
        <p:txBody>
          <a:bodyPr anchor="ctr">
            <a:normAutofit/>
          </a:bodyPr>
          <a:lstStyle/>
          <a:p>
            <a:pPr algn="l">
              <a:spcBef>
                <a:spcPts val="1000"/>
              </a:spcBef>
            </a:pPr>
            <a:r>
              <a:rPr lang="en-GB" sz="3200">
                <a:solidFill>
                  <a:schemeClr val="bg1"/>
                </a:solidFill>
                <a:ea typeface="+mj-lt"/>
                <a:cs typeface="+mj-lt"/>
              </a:rPr>
              <a:t>Presentation </a:t>
            </a:r>
            <a:r>
              <a:rPr lang="en-GB" sz="3200" err="1">
                <a:solidFill>
                  <a:schemeClr val="bg1"/>
                </a:solidFill>
                <a:ea typeface="+mj-lt"/>
                <a:cs typeface="+mj-lt"/>
              </a:rPr>
              <a:t>covid</a:t>
            </a:r>
            <a:r>
              <a:rPr lang="en-GB" sz="3200">
                <a:solidFill>
                  <a:schemeClr val="bg1"/>
                </a:solidFill>
                <a:ea typeface="+mj-lt"/>
                <a:cs typeface="+mj-lt"/>
              </a:rPr>
              <a:t>- 19</a:t>
            </a:r>
            <a:br>
              <a:rPr lang="en-GB" sz="3200">
                <a:solidFill>
                  <a:schemeClr val="bg1"/>
                </a:solidFill>
                <a:ea typeface="+mj-lt"/>
                <a:cs typeface="+mj-lt"/>
              </a:rPr>
            </a:br>
            <a:r>
              <a:rPr lang="en-GB" sz="3200">
                <a:solidFill>
                  <a:schemeClr val="bg1"/>
                </a:solidFill>
                <a:ea typeface="+mj-lt"/>
                <a:cs typeface="+mj-lt"/>
              </a:rPr>
              <a:t>and the BAME Community</a:t>
            </a:r>
            <a:br>
              <a:rPr lang="en-GB" sz="3200">
                <a:solidFill>
                  <a:schemeClr val="bg1"/>
                </a:solidFill>
                <a:ea typeface="+mj-lt"/>
                <a:cs typeface="+mj-lt"/>
              </a:rPr>
            </a:br>
            <a:br>
              <a:rPr lang="en-GB" sz="3200">
                <a:ea typeface="+mj-lt"/>
                <a:cs typeface="+mj-lt"/>
              </a:rPr>
            </a:br>
            <a:r>
              <a:rPr lang="en-US" sz="3200">
                <a:solidFill>
                  <a:schemeClr val="bg1"/>
                </a:solidFill>
                <a:ea typeface="+mj-lt"/>
                <a:cs typeface="+mj-lt"/>
              </a:rPr>
              <a:t>Group member: Hasna Begum</a:t>
            </a:r>
            <a:endParaRPr lang="en-US" sz="3200">
              <a:solidFill>
                <a:schemeClr val="bg1"/>
              </a:solidFill>
              <a:cs typeface="Calibri Light"/>
            </a:endParaRPr>
          </a:p>
          <a:p>
            <a:pPr algn="l">
              <a:spcBef>
                <a:spcPts val="1000"/>
              </a:spcBef>
            </a:pPr>
            <a:r>
              <a:rPr lang="en-US" sz="3200">
                <a:solidFill>
                  <a:schemeClr val="bg1"/>
                </a:solidFill>
                <a:ea typeface="+mj-lt"/>
                <a:cs typeface="+mj-lt"/>
              </a:rPr>
              <a:t>Student number: 1808766</a:t>
            </a:r>
            <a:endParaRPr lang="en-US" sz="3200">
              <a:solidFill>
                <a:schemeClr val="bg1"/>
              </a:solidFill>
              <a:cs typeface="Calibri Light"/>
            </a:endParaRPr>
          </a:p>
        </p:txBody>
      </p:sp>
      <p:sp>
        <p:nvSpPr>
          <p:cNvPr id="3" name="Subtitle 2">
            <a:extLst>
              <a:ext uri="{FF2B5EF4-FFF2-40B4-BE49-F238E27FC236}">
                <a16:creationId xmlns:a16="http://schemas.microsoft.com/office/drawing/2014/main" id="{4B32C9CB-2C46-4B8F-87D9-F4CE130A1AB9}"/>
              </a:ext>
            </a:extLst>
          </p:cNvPr>
          <p:cNvSpPr>
            <a:spLocks noGrp="1"/>
          </p:cNvSpPr>
          <p:nvPr>
            <p:ph type="subTitle" idx="1"/>
          </p:nvPr>
        </p:nvSpPr>
        <p:spPr>
          <a:xfrm>
            <a:off x="7792278" y="2251873"/>
            <a:ext cx="3681454" cy="2354256"/>
          </a:xfrm>
        </p:spPr>
        <p:txBody>
          <a:bodyPr anchor="ctr">
            <a:normAutofit/>
          </a:bodyPr>
          <a:lstStyle/>
          <a:p>
            <a:pPr algn="l"/>
            <a:r>
              <a:rPr lang="en-US" b="1">
                <a:latin typeface="Arial"/>
                <a:cs typeface="Arial"/>
              </a:rPr>
              <a:t>Role of local authorities and WHO regarding COVID-19 policies and their impacts on the black and ethnic minority</a:t>
            </a:r>
            <a:endParaRPr lang="en-US"/>
          </a:p>
          <a:p>
            <a:pPr algn="l"/>
            <a:endParaRPr lang="en-US">
              <a:cs typeface="Calibri" panose="020F0502020204030204"/>
            </a:endParaRPr>
          </a:p>
        </p:txBody>
      </p:sp>
    </p:spTree>
    <p:extLst>
      <p:ext uri="{BB962C8B-B14F-4D97-AF65-F5344CB8AC3E}">
        <p14:creationId xmlns:p14="http://schemas.microsoft.com/office/powerpoint/2010/main" val="335510436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B06F4-2E62-46F0-877F-4706D6019ACA}"/>
              </a:ext>
            </a:extLst>
          </p:cNvPr>
          <p:cNvSpPr>
            <a:spLocks noGrp="1"/>
          </p:cNvSpPr>
          <p:nvPr>
            <p:ph type="title"/>
          </p:nvPr>
        </p:nvSpPr>
        <p:spPr/>
        <p:txBody>
          <a:bodyPr/>
          <a:lstStyle/>
          <a:p>
            <a:r>
              <a:rPr lang="en-US"/>
              <a:t>Role of the local authorities</a:t>
            </a:r>
          </a:p>
        </p:txBody>
      </p:sp>
      <p:sp>
        <p:nvSpPr>
          <p:cNvPr id="3" name="Content Placeholder 2">
            <a:extLst>
              <a:ext uri="{FF2B5EF4-FFF2-40B4-BE49-F238E27FC236}">
                <a16:creationId xmlns:a16="http://schemas.microsoft.com/office/drawing/2014/main" id="{69D733CD-5820-494E-B9E2-55E2F7007344}"/>
              </a:ext>
            </a:extLst>
          </p:cNvPr>
          <p:cNvSpPr>
            <a:spLocks noGrp="1"/>
          </p:cNvSpPr>
          <p:nvPr>
            <p:ph idx="1"/>
          </p:nvPr>
        </p:nvSpPr>
        <p:spPr>
          <a:xfrm>
            <a:off x="838200" y="1690688"/>
            <a:ext cx="10515600" cy="4486275"/>
          </a:xfrm>
        </p:spPr>
        <p:txBody>
          <a:bodyPr vert="horz" lIns="91440" tIns="45720" rIns="91440" bIns="45720" rtlCol="0" anchor="t">
            <a:normAutofit fontScale="77500" lnSpcReduction="20000"/>
          </a:bodyPr>
          <a:lstStyle/>
          <a:p>
            <a:r>
              <a:rPr lang="en-US"/>
              <a:t>The local government in the UK acknowledges the higher risk of COVID 19 caseloads in the black and ethnic minority communities (GOV UK, 2020).</a:t>
            </a:r>
            <a:endParaRPr lang="en-US">
              <a:cs typeface="Calibri"/>
            </a:endParaRPr>
          </a:p>
          <a:p>
            <a:r>
              <a:rPr lang="en-US"/>
              <a:t>The local authority is assigned with the duty to ensure effective and equal delivery of COVID-19 response.</a:t>
            </a:r>
            <a:endParaRPr lang="en-US">
              <a:cs typeface="Calibri"/>
            </a:endParaRPr>
          </a:p>
          <a:p>
            <a:r>
              <a:rPr lang="en-US"/>
              <a:t> Deliver the payment benefits and other essential public services. </a:t>
            </a:r>
            <a:endParaRPr lang="en-US">
              <a:cs typeface="Calibri"/>
            </a:endParaRPr>
          </a:p>
          <a:p>
            <a:r>
              <a:rPr lang="en-US"/>
              <a:t>The local authorities in the UK carry out NHS informed COVID-19 policies to ensure an equal delivery of public health care service, including the delivery of service to BAME communities (GOV UK, 2020). </a:t>
            </a:r>
            <a:endParaRPr lang="en-US">
              <a:cs typeface="Calibri"/>
            </a:endParaRPr>
          </a:p>
          <a:p>
            <a:r>
              <a:rPr lang="en-US"/>
              <a:t>In the USA, different local authorities had carried out different strategies and followed different approaches with their COVID 19 responses (Harder and Harder, 2020). </a:t>
            </a:r>
            <a:endParaRPr lang="en-US">
              <a:cs typeface="Calibri"/>
            </a:endParaRPr>
          </a:p>
          <a:p>
            <a:r>
              <a:rPr lang="en-US"/>
              <a:t>There have been a lack of uniform policy in the USA, unlike the UK, in terms of COVID 19 response (Harder and Harder, 2020).  </a:t>
            </a:r>
            <a:endParaRPr lang="en-US">
              <a:cs typeface="Calibri"/>
            </a:endParaRPr>
          </a:p>
          <a:p>
            <a:r>
              <a:rPr lang="en-US"/>
              <a:t>This led to disproportionate delivery of health care service to the BAME community in the USA, unlike the UK. </a:t>
            </a:r>
          </a:p>
          <a:p>
            <a:endParaRPr lang="en-US"/>
          </a:p>
        </p:txBody>
      </p:sp>
    </p:spTree>
    <p:extLst>
      <p:ext uri="{BB962C8B-B14F-4D97-AF65-F5344CB8AC3E}">
        <p14:creationId xmlns:p14="http://schemas.microsoft.com/office/powerpoint/2010/main" val="10721425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FA11AA-F603-4BAD-9F5B-7C08C972F3B3}"/>
              </a:ext>
            </a:extLst>
          </p:cNvPr>
          <p:cNvSpPr>
            <a:spLocks noGrp="1"/>
          </p:cNvSpPr>
          <p:nvPr>
            <p:ph type="title"/>
          </p:nvPr>
        </p:nvSpPr>
        <p:spPr/>
        <p:txBody>
          <a:bodyPr/>
          <a:lstStyle/>
          <a:p>
            <a:r>
              <a:rPr lang="en-US"/>
              <a:t>Role of WHO</a:t>
            </a:r>
          </a:p>
        </p:txBody>
      </p:sp>
      <p:sp>
        <p:nvSpPr>
          <p:cNvPr id="3" name="Content Placeholder 2">
            <a:extLst>
              <a:ext uri="{FF2B5EF4-FFF2-40B4-BE49-F238E27FC236}">
                <a16:creationId xmlns:a16="http://schemas.microsoft.com/office/drawing/2014/main" id="{8FC40039-D60D-4CCD-A648-2497C7159810}"/>
              </a:ext>
            </a:extLst>
          </p:cNvPr>
          <p:cNvSpPr>
            <a:spLocks noGrp="1"/>
          </p:cNvSpPr>
          <p:nvPr>
            <p:ph idx="1"/>
          </p:nvPr>
        </p:nvSpPr>
        <p:spPr/>
        <p:txBody>
          <a:bodyPr vert="horz" lIns="91440" tIns="45720" rIns="91440" bIns="45720" rtlCol="0" anchor="t">
            <a:normAutofit fontScale="92500" lnSpcReduction="10000"/>
          </a:bodyPr>
          <a:lstStyle/>
          <a:p>
            <a:r>
              <a:rPr lang="en-US"/>
              <a:t>WHO’s role during the pandemic has been to deliver the necessary information and research data for public and government awareness </a:t>
            </a:r>
            <a:r>
              <a:rPr lang="en-US">
                <a:ea typeface="+mn-lt"/>
                <a:cs typeface="+mn-lt"/>
              </a:rPr>
              <a:t>(McGauran, 2020). </a:t>
            </a:r>
          </a:p>
          <a:p>
            <a:r>
              <a:rPr lang="en-US"/>
              <a:t>WHO assisted the national governments with policy level recommendations. </a:t>
            </a:r>
          </a:p>
          <a:p>
            <a:r>
              <a:rPr lang="en-US"/>
              <a:t>WHO also assessed the effectiveness of the governments’ response to the COVID-19 and the effectiveness of their policies in containing the outbreak. </a:t>
            </a:r>
          </a:p>
          <a:p>
            <a:r>
              <a:rPr lang="en-US"/>
              <a:t>The international organization has been reviewing the effectiveness of the government policies in delivering equal and accessible health care to BAME communities as well</a:t>
            </a:r>
            <a:r>
              <a:rPr lang="en-US">
                <a:ea typeface="+mn-lt"/>
                <a:cs typeface="+mn-lt"/>
              </a:rPr>
              <a:t> (Scally, Jacobson and Abbasi, 2020). </a:t>
            </a:r>
            <a:r>
              <a:rPr lang="en-US"/>
              <a:t>  </a:t>
            </a:r>
            <a:endParaRPr lang="en-US">
              <a:cs typeface="Calibri"/>
            </a:endParaRPr>
          </a:p>
        </p:txBody>
      </p:sp>
    </p:spTree>
    <p:extLst>
      <p:ext uri="{BB962C8B-B14F-4D97-AF65-F5344CB8AC3E}">
        <p14:creationId xmlns:p14="http://schemas.microsoft.com/office/powerpoint/2010/main" val="41741632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AE675-7407-46A1-BD12-671FA5A4D838}"/>
              </a:ext>
            </a:extLst>
          </p:cNvPr>
          <p:cNvSpPr>
            <a:spLocks noGrp="1"/>
          </p:cNvSpPr>
          <p:nvPr>
            <p:ph type="title"/>
          </p:nvPr>
        </p:nvSpPr>
        <p:spPr/>
        <p:txBody>
          <a:bodyPr/>
          <a:lstStyle/>
          <a:p>
            <a:r>
              <a:rPr lang="en-US"/>
              <a:t>Critical evaluation of the local government’s roles during the pandemic</a:t>
            </a:r>
          </a:p>
        </p:txBody>
      </p:sp>
      <p:sp>
        <p:nvSpPr>
          <p:cNvPr id="3" name="Content Placeholder 2">
            <a:extLst>
              <a:ext uri="{FF2B5EF4-FFF2-40B4-BE49-F238E27FC236}">
                <a16:creationId xmlns:a16="http://schemas.microsoft.com/office/drawing/2014/main" id="{2E433E0F-DB04-4289-8BB2-0099CC8C574C}"/>
              </a:ext>
            </a:extLst>
          </p:cNvPr>
          <p:cNvSpPr>
            <a:spLocks noGrp="1"/>
          </p:cNvSpPr>
          <p:nvPr>
            <p:ph idx="1"/>
          </p:nvPr>
        </p:nvSpPr>
        <p:spPr>
          <a:xfrm>
            <a:off x="633046" y="1825625"/>
            <a:ext cx="11141612" cy="4800258"/>
          </a:xfrm>
        </p:spPr>
        <p:txBody>
          <a:bodyPr vert="horz" lIns="91440" tIns="45720" rIns="91440" bIns="45720" rtlCol="0" anchor="t">
            <a:normAutofit fontScale="85000" lnSpcReduction="20000"/>
          </a:bodyPr>
          <a:lstStyle/>
          <a:p>
            <a:r>
              <a:rPr lang="en-US"/>
              <a:t>The local government in the UK, in association with the NHS, tries to ensure that BAME communities get the same access and the needed awareness regarding Covid-19 response as others. </a:t>
            </a:r>
          </a:p>
          <a:p>
            <a:r>
              <a:rPr lang="en-US"/>
              <a:t>However, the local authorities in the UK, especially in many impoverished places, were not completely prepared to tackle the Covid situation, despite WHO’s warnings. </a:t>
            </a:r>
          </a:p>
          <a:p>
            <a:r>
              <a:rPr lang="en-US"/>
              <a:t>The national and local governments in the UK could have been more equipped with medical and treatment facilities </a:t>
            </a:r>
            <a:r>
              <a:rPr lang="en-US">
                <a:ea typeface="+mn-lt"/>
                <a:cs typeface="+mn-lt"/>
              </a:rPr>
              <a:t>(McGauran, 2020).</a:t>
            </a:r>
          </a:p>
          <a:p>
            <a:endParaRPr lang="en-US">
              <a:cs typeface="Calibri"/>
            </a:endParaRPr>
          </a:p>
          <a:p>
            <a:r>
              <a:rPr lang="en-US"/>
              <a:t>Especially the BAME communities suffered badly due to the lack of immediate facilities available to them.</a:t>
            </a:r>
            <a:endParaRPr lang="en-US">
              <a:cs typeface="Calibri"/>
            </a:endParaRPr>
          </a:p>
          <a:p>
            <a:r>
              <a:rPr lang="en-US"/>
              <a:t>On the contrary, the local governments in the USA or in the OECD countries show evidences of disproportionate and ineffective implementation of policies across different parts of the communities </a:t>
            </a:r>
            <a:r>
              <a:rPr lang="en-US">
                <a:ea typeface="+mn-lt"/>
                <a:cs typeface="+mn-lt"/>
              </a:rPr>
              <a:t>(Scally, Jacobson and Abbasi, 2020). </a:t>
            </a:r>
            <a:r>
              <a:rPr lang="en-US"/>
              <a:t> </a:t>
            </a:r>
            <a:endParaRPr lang="en-US">
              <a:cs typeface="Calibri"/>
            </a:endParaRPr>
          </a:p>
          <a:p>
            <a:r>
              <a:rPr lang="en-US"/>
              <a:t>The vulnerable ethnic minorities in the OECD countries were more affected by misinformation, unawareness and lack of access to health care </a:t>
            </a:r>
            <a:r>
              <a:rPr lang="en-US">
                <a:ea typeface="+mn-lt"/>
                <a:cs typeface="+mn-lt"/>
              </a:rPr>
              <a:t>(McGauran, 2020).</a:t>
            </a:r>
          </a:p>
          <a:p>
            <a:endParaRPr lang="en-US">
              <a:cs typeface="Calibri"/>
            </a:endParaRPr>
          </a:p>
          <a:p>
            <a:endParaRPr lang="en-US"/>
          </a:p>
        </p:txBody>
      </p:sp>
    </p:spTree>
    <p:extLst>
      <p:ext uri="{BB962C8B-B14F-4D97-AF65-F5344CB8AC3E}">
        <p14:creationId xmlns:p14="http://schemas.microsoft.com/office/powerpoint/2010/main" val="26931295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68E76-81D4-40DA-B007-6E15E92BDEAF}"/>
              </a:ext>
            </a:extLst>
          </p:cNvPr>
          <p:cNvSpPr>
            <a:spLocks noGrp="1"/>
          </p:cNvSpPr>
          <p:nvPr>
            <p:ph type="title"/>
          </p:nvPr>
        </p:nvSpPr>
        <p:spPr/>
        <p:txBody>
          <a:bodyPr/>
          <a:lstStyle/>
          <a:p>
            <a:r>
              <a:rPr lang="en-US"/>
              <a:t>Critical evaluation of WHO’s roles during the pandemic</a:t>
            </a:r>
          </a:p>
        </p:txBody>
      </p:sp>
      <p:sp>
        <p:nvSpPr>
          <p:cNvPr id="3" name="Content Placeholder 2">
            <a:extLst>
              <a:ext uri="{FF2B5EF4-FFF2-40B4-BE49-F238E27FC236}">
                <a16:creationId xmlns:a16="http://schemas.microsoft.com/office/drawing/2014/main" id="{065152DA-D75C-46A9-B369-6967BBFCA8EA}"/>
              </a:ext>
            </a:extLst>
          </p:cNvPr>
          <p:cNvSpPr>
            <a:spLocks noGrp="1"/>
          </p:cNvSpPr>
          <p:nvPr>
            <p:ph idx="1"/>
          </p:nvPr>
        </p:nvSpPr>
        <p:spPr/>
        <p:txBody>
          <a:bodyPr vert="horz" lIns="91440" tIns="45720" rIns="91440" bIns="45720" rtlCol="0" anchor="t">
            <a:normAutofit fontScale="85000" lnSpcReduction="20000"/>
          </a:bodyPr>
          <a:lstStyle/>
          <a:p>
            <a:r>
              <a:rPr lang="en-US"/>
              <a:t>WHO’s role during the recent pandemic has been very important for both local and national governments. </a:t>
            </a:r>
          </a:p>
          <a:p>
            <a:r>
              <a:rPr lang="en-US"/>
              <a:t>WHO’s information and suggested policies had also helped acknowledge the Covid-19 risks faced by the BAME community</a:t>
            </a:r>
            <a:r>
              <a:rPr lang="en-US">
                <a:ea typeface="+mn-lt"/>
                <a:cs typeface="+mn-lt"/>
              </a:rPr>
              <a:t> (</a:t>
            </a:r>
            <a:r>
              <a:rPr lang="en-US" err="1">
                <a:ea typeface="+mn-lt"/>
                <a:cs typeface="+mn-lt"/>
              </a:rPr>
              <a:t>Lauriault</a:t>
            </a:r>
            <a:r>
              <a:rPr lang="en-US">
                <a:ea typeface="+mn-lt"/>
                <a:cs typeface="+mn-lt"/>
              </a:rPr>
              <a:t>, 2020).</a:t>
            </a:r>
            <a:r>
              <a:rPr lang="en-US"/>
              <a:t> </a:t>
            </a:r>
            <a:endParaRPr lang="en-US">
              <a:cs typeface="Calibri"/>
            </a:endParaRPr>
          </a:p>
          <a:p>
            <a:r>
              <a:rPr lang="en-US"/>
              <a:t>However, contradictions between the government policies and the WHO’s approach in some countries did affect the effectiveness of risk containment. </a:t>
            </a:r>
            <a:endParaRPr lang="en-US">
              <a:cs typeface="Calibri"/>
            </a:endParaRPr>
          </a:p>
          <a:p>
            <a:r>
              <a:rPr lang="en-US"/>
              <a:t>In the USA, the government policies and responses to Covid 19 was often contradictory to WHO’s interventions, which affected the BAME communities in that country  </a:t>
            </a:r>
            <a:r>
              <a:rPr lang="en-US">
                <a:ea typeface="+mn-lt"/>
                <a:cs typeface="+mn-lt"/>
              </a:rPr>
              <a:t>(Harder and Harder, 2020). </a:t>
            </a:r>
            <a:endParaRPr lang="en-US">
              <a:cs typeface="Calibri"/>
            </a:endParaRPr>
          </a:p>
          <a:p>
            <a:r>
              <a:rPr lang="en-US"/>
              <a:t>The BAME community have often been quite unaware of the Covid19 risks and pandemic situations in the USA, which had increased the caseloads, especially in the BAME communities</a:t>
            </a:r>
            <a:r>
              <a:rPr lang="en-US">
                <a:ea typeface="+mn-lt"/>
                <a:cs typeface="+mn-lt"/>
              </a:rPr>
              <a:t> (Scally, Jacobson and Abbasi, 2020). </a:t>
            </a:r>
            <a:r>
              <a:rPr lang="en-US"/>
              <a:t>  </a:t>
            </a:r>
            <a:endParaRPr lang="en-US">
              <a:cs typeface="Calibri"/>
            </a:endParaRPr>
          </a:p>
          <a:p>
            <a:r>
              <a:rPr lang="en-US"/>
              <a:t>Thus, the impact of WHO’s roles in the USA was less significant.</a:t>
            </a:r>
            <a:endParaRPr lang="en-US">
              <a:cs typeface="Calibri"/>
            </a:endParaRPr>
          </a:p>
        </p:txBody>
      </p:sp>
    </p:spTree>
    <p:extLst>
      <p:ext uri="{BB962C8B-B14F-4D97-AF65-F5344CB8AC3E}">
        <p14:creationId xmlns:p14="http://schemas.microsoft.com/office/powerpoint/2010/main" val="18517765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FD462-0CFD-4511-9C84-AFF70F37B065}"/>
              </a:ext>
            </a:extLst>
          </p:cNvPr>
          <p:cNvSpPr>
            <a:spLocks noGrp="1"/>
          </p:cNvSpPr>
          <p:nvPr>
            <p:ph type="title"/>
          </p:nvPr>
        </p:nvSpPr>
        <p:spPr/>
        <p:txBody>
          <a:bodyPr/>
          <a:lstStyle/>
          <a:p>
            <a:r>
              <a:rPr lang="en-US"/>
              <a:t>Barriers faced by these agencies</a:t>
            </a:r>
          </a:p>
        </p:txBody>
      </p:sp>
      <p:sp>
        <p:nvSpPr>
          <p:cNvPr id="3" name="Content Placeholder 2">
            <a:extLst>
              <a:ext uri="{FF2B5EF4-FFF2-40B4-BE49-F238E27FC236}">
                <a16:creationId xmlns:a16="http://schemas.microsoft.com/office/drawing/2014/main" id="{6501E91E-51F1-4DF4-9859-8ADDE2056B73}"/>
              </a:ext>
            </a:extLst>
          </p:cNvPr>
          <p:cNvSpPr>
            <a:spLocks noGrp="1"/>
          </p:cNvSpPr>
          <p:nvPr>
            <p:ph idx="1"/>
          </p:nvPr>
        </p:nvSpPr>
        <p:spPr/>
        <p:txBody>
          <a:bodyPr vert="horz" lIns="91440" tIns="45720" rIns="91440" bIns="45720" rtlCol="0" anchor="t">
            <a:normAutofit lnSpcReduction="10000"/>
          </a:bodyPr>
          <a:lstStyle/>
          <a:p>
            <a:r>
              <a:rPr lang="en-US"/>
              <a:t>The major challenge that both WHO and the local governments faced with their response to Covid 19 is the negative public receptions in many cases </a:t>
            </a:r>
            <a:r>
              <a:rPr lang="en-US">
                <a:ea typeface="+mn-lt"/>
                <a:cs typeface="+mn-lt"/>
              </a:rPr>
              <a:t>(Harder and Harder, 2020). </a:t>
            </a:r>
            <a:r>
              <a:rPr lang="en-US"/>
              <a:t> </a:t>
            </a:r>
          </a:p>
          <a:p>
            <a:r>
              <a:rPr lang="en-US"/>
              <a:t>Many people considered the lockdown and other restrictive measures to be completely unnecessary, and thus, they went on to ignore the suggestions from the local authorities and WHO </a:t>
            </a:r>
            <a:r>
              <a:rPr lang="en-US">
                <a:ea typeface="+mn-lt"/>
                <a:cs typeface="+mn-lt"/>
              </a:rPr>
              <a:t>(McGauran, 2020). </a:t>
            </a:r>
            <a:r>
              <a:rPr lang="en-US"/>
              <a:t> </a:t>
            </a:r>
            <a:endParaRPr lang="en-US">
              <a:cs typeface="Calibri"/>
            </a:endParaRPr>
          </a:p>
          <a:p>
            <a:r>
              <a:rPr lang="en-US"/>
              <a:t>In the UK, there were significant strategic gaps between the local governments and WHO, which led to more caseloads.</a:t>
            </a:r>
            <a:endParaRPr lang="en-US">
              <a:cs typeface="Calibri"/>
            </a:endParaRPr>
          </a:p>
          <a:p>
            <a:r>
              <a:rPr lang="en-US"/>
              <a:t>Another limitation for WHO was its lack of resources to intervene in the local levels and ensure better awareness among the BAME communities </a:t>
            </a:r>
            <a:r>
              <a:rPr lang="en-US">
                <a:ea typeface="+mn-lt"/>
                <a:cs typeface="+mn-lt"/>
              </a:rPr>
              <a:t>(</a:t>
            </a:r>
            <a:r>
              <a:rPr lang="en-US" err="1">
                <a:ea typeface="+mn-lt"/>
                <a:cs typeface="+mn-lt"/>
              </a:rPr>
              <a:t>Lauriault</a:t>
            </a:r>
            <a:r>
              <a:rPr lang="en-US">
                <a:ea typeface="+mn-lt"/>
                <a:cs typeface="+mn-lt"/>
              </a:rPr>
              <a:t>, 2020).</a:t>
            </a:r>
          </a:p>
        </p:txBody>
      </p:sp>
    </p:spTree>
    <p:extLst>
      <p:ext uri="{BB962C8B-B14F-4D97-AF65-F5344CB8AC3E}">
        <p14:creationId xmlns:p14="http://schemas.microsoft.com/office/powerpoint/2010/main" val="16721606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FDD26-9EC2-402E-AC8F-FB32D550643E}"/>
              </a:ext>
            </a:extLst>
          </p:cNvPr>
          <p:cNvSpPr>
            <a:spLocks noGrp="1"/>
          </p:cNvSpPr>
          <p:nvPr>
            <p:ph type="title"/>
          </p:nvPr>
        </p:nvSpPr>
        <p:spPr/>
        <p:txBody>
          <a:bodyPr/>
          <a:lstStyle/>
          <a:p>
            <a:r>
              <a:rPr lang="en-US"/>
              <a:t>Recommendations to improve</a:t>
            </a:r>
          </a:p>
        </p:txBody>
      </p:sp>
      <p:sp>
        <p:nvSpPr>
          <p:cNvPr id="3" name="Content Placeholder 2">
            <a:extLst>
              <a:ext uri="{FF2B5EF4-FFF2-40B4-BE49-F238E27FC236}">
                <a16:creationId xmlns:a16="http://schemas.microsoft.com/office/drawing/2014/main" id="{FD837305-0590-4F21-80BE-AFA77B6656B6}"/>
              </a:ext>
            </a:extLst>
          </p:cNvPr>
          <p:cNvSpPr>
            <a:spLocks noGrp="1"/>
          </p:cNvSpPr>
          <p:nvPr>
            <p:ph idx="1"/>
          </p:nvPr>
        </p:nvSpPr>
        <p:spPr/>
        <p:txBody>
          <a:bodyPr/>
          <a:lstStyle/>
          <a:p>
            <a:r>
              <a:rPr lang="en-US"/>
              <a:t>The local governments should be more open to cooperate with the international agencies. </a:t>
            </a:r>
          </a:p>
          <a:p>
            <a:r>
              <a:rPr lang="en-US"/>
              <a:t>There should be transparent exchange of information, and better communication between the authorities and the communities.</a:t>
            </a:r>
          </a:p>
          <a:p>
            <a:r>
              <a:rPr lang="en-US"/>
              <a:t>Regarding health policy implementation, local authorities should also accept recommendations from WHO.</a:t>
            </a:r>
          </a:p>
          <a:p>
            <a:r>
              <a:rPr lang="en-US"/>
              <a:t>The BAME community should be targeted for greater awareness programs to minimize risks among them. </a:t>
            </a:r>
          </a:p>
        </p:txBody>
      </p:sp>
    </p:spTree>
    <p:extLst>
      <p:ext uri="{BB962C8B-B14F-4D97-AF65-F5344CB8AC3E}">
        <p14:creationId xmlns:p14="http://schemas.microsoft.com/office/powerpoint/2010/main" val="16191662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3"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0A38AF40-7561-8248-971E-FCF00DDB9A83}"/>
              </a:ext>
            </a:extLst>
          </p:cNvPr>
          <p:cNvSpPr>
            <a:spLocks noGrp="1"/>
          </p:cNvSpPr>
          <p:nvPr>
            <p:ph type="title"/>
          </p:nvPr>
        </p:nvSpPr>
        <p:spPr>
          <a:xfrm>
            <a:off x="767290" y="1166932"/>
            <a:ext cx="3582073" cy="4279709"/>
          </a:xfrm>
        </p:spPr>
        <p:txBody>
          <a:bodyPr anchor="ctr">
            <a:normAutofit/>
          </a:bodyPr>
          <a:lstStyle/>
          <a:p>
            <a:r>
              <a:rPr lang="en-US" sz="4800" b="1">
                <a:solidFill>
                  <a:schemeClr val="bg1"/>
                </a:solidFill>
                <a:latin typeface="Arial" panose="020B0604020202020204" pitchFamily="34" charset="0"/>
                <a:cs typeface="Arial" panose="020B0604020202020204" pitchFamily="34" charset="0"/>
              </a:rPr>
              <a:t>Conclusion</a:t>
            </a:r>
            <a:br>
              <a:rPr lang="en-US" sz="4800" b="1">
                <a:solidFill>
                  <a:schemeClr val="bg1"/>
                </a:solidFill>
                <a:latin typeface="Arial" panose="020B0604020202020204" pitchFamily="34" charset="0"/>
                <a:cs typeface="Arial" panose="020B0604020202020204" pitchFamily="34" charset="0"/>
              </a:rPr>
            </a:br>
            <a:br>
              <a:rPr lang="en-US" sz="4800" b="1">
                <a:solidFill>
                  <a:schemeClr val="bg1"/>
                </a:solidFill>
                <a:latin typeface="Arial" panose="020B0604020202020204" pitchFamily="34" charset="0"/>
                <a:cs typeface="Arial" panose="020B0604020202020204" pitchFamily="34" charset="0"/>
              </a:rPr>
            </a:br>
            <a:br>
              <a:rPr lang="en-US" sz="4800" b="1">
                <a:solidFill>
                  <a:schemeClr val="bg1"/>
                </a:solidFill>
                <a:latin typeface="Arial" panose="020B0604020202020204" pitchFamily="34" charset="0"/>
                <a:cs typeface="Arial" panose="020B0604020202020204" pitchFamily="34" charset="0"/>
              </a:rPr>
            </a:br>
            <a:br>
              <a:rPr lang="en-US" sz="4800" b="1">
                <a:solidFill>
                  <a:schemeClr val="bg1"/>
                </a:solidFill>
                <a:latin typeface="Arial" panose="020B0604020202020204" pitchFamily="34" charset="0"/>
                <a:cs typeface="Arial" panose="020B0604020202020204" pitchFamily="34" charset="0"/>
              </a:rPr>
            </a:br>
            <a:r>
              <a:rPr lang="en-US" sz="2000" b="1" err="1">
                <a:solidFill>
                  <a:schemeClr val="bg1"/>
                </a:solidFill>
                <a:latin typeface="Arial" panose="020B0604020202020204" pitchFamily="34" charset="0"/>
                <a:cs typeface="Arial" panose="020B0604020202020204" pitchFamily="34" charset="0"/>
              </a:rPr>
              <a:t>Sanara</a:t>
            </a:r>
            <a:r>
              <a:rPr lang="en-US" sz="2000" b="1">
                <a:solidFill>
                  <a:schemeClr val="bg1"/>
                </a:solidFill>
                <a:latin typeface="Arial" panose="020B0604020202020204" pitchFamily="34" charset="0"/>
                <a:cs typeface="Arial" panose="020B0604020202020204" pitchFamily="34" charset="0"/>
              </a:rPr>
              <a:t> Begum Akbar 1713889</a:t>
            </a:r>
            <a:endParaRPr lang="en-US" sz="4800" b="1">
              <a:solidFill>
                <a:schemeClr val="bg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08D2FA3-8E69-A042-9843-33C406528098}"/>
              </a:ext>
            </a:extLst>
          </p:cNvPr>
          <p:cNvSpPr>
            <a:spLocks noGrp="1"/>
          </p:cNvSpPr>
          <p:nvPr>
            <p:ph idx="1"/>
          </p:nvPr>
        </p:nvSpPr>
        <p:spPr>
          <a:xfrm>
            <a:off x="5573864" y="1166933"/>
            <a:ext cx="5716988" cy="4279709"/>
          </a:xfrm>
        </p:spPr>
        <p:txBody>
          <a:bodyPr anchor="ctr">
            <a:normAutofit/>
          </a:bodyPr>
          <a:lstStyle/>
          <a:p>
            <a:pPr fontAlgn="base"/>
            <a:r>
              <a:rPr lang="en-GB" sz="2000">
                <a:latin typeface="Arial"/>
                <a:cs typeface="Arial"/>
              </a:rPr>
              <a:t>In conclusion Covid-19 has opened our eyes to the socio-economic disparities which exist.  </a:t>
            </a:r>
          </a:p>
          <a:p>
            <a:pPr fontAlgn="base"/>
            <a:r>
              <a:rPr lang="en-GB" sz="2000">
                <a:latin typeface="Arial"/>
                <a:cs typeface="Arial"/>
              </a:rPr>
              <a:t>During the pandemic the statistics and rates of death in the BAME community highlighted the importance of the need for more small-scale community projects to help on a more local level.  </a:t>
            </a:r>
          </a:p>
          <a:p>
            <a:pPr fontAlgn="base"/>
            <a:r>
              <a:rPr lang="en-GB" sz="2000">
                <a:latin typeface="Arial"/>
                <a:cs typeface="Arial"/>
              </a:rPr>
              <a:t>Currently all the policies and practises that are in place are aimed at a national level which do not take into account the deprivation in certain local authorities/regions. </a:t>
            </a:r>
          </a:p>
          <a:p>
            <a:endParaRPr lang="en-GB" sz="2000">
              <a:latin typeface="Arial"/>
              <a:cs typeface="Arial"/>
            </a:endParaRPr>
          </a:p>
          <a:p>
            <a:r>
              <a:rPr lang="en-GB" sz="2000">
                <a:latin typeface="Arial"/>
                <a:cs typeface="Arial"/>
              </a:rPr>
              <a:t>(Public Health England. 2020, B)</a:t>
            </a:r>
          </a:p>
          <a:p>
            <a:pPr marL="0" indent="0" fontAlgn="base">
              <a:buNone/>
            </a:pPr>
            <a:endParaRPr lang="en-GB" sz="2000">
              <a:cs typeface="Calibri" panose="020F0502020204030204"/>
            </a:endParaRPr>
          </a:p>
          <a:p>
            <a:endParaRPr lang="en-US" sz="2000">
              <a:cs typeface="Calibri" panose="020F0502020204030204"/>
            </a:endParaRPr>
          </a:p>
        </p:txBody>
      </p:sp>
    </p:spTree>
    <p:extLst>
      <p:ext uri="{BB962C8B-B14F-4D97-AF65-F5344CB8AC3E}">
        <p14:creationId xmlns:p14="http://schemas.microsoft.com/office/powerpoint/2010/main" val="23949111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705EC6-D3B9-4343-8378-D4AE8E4FC371}"/>
              </a:ext>
            </a:extLst>
          </p:cNvPr>
          <p:cNvSpPr>
            <a:spLocks noGrp="1"/>
          </p:cNvSpPr>
          <p:nvPr>
            <p:ph idx="1"/>
          </p:nvPr>
        </p:nvSpPr>
        <p:spPr>
          <a:xfrm>
            <a:off x="838200" y="1509486"/>
            <a:ext cx="10515600" cy="4667477"/>
          </a:xfrm>
        </p:spPr>
        <p:txBody>
          <a:bodyPr vert="horz" lIns="91440" tIns="45720" rIns="91440" bIns="45720" rtlCol="0" anchor="t">
            <a:normAutofit fontScale="92500" lnSpcReduction="10000"/>
          </a:bodyPr>
          <a:lstStyle/>
          <a:p>
            <a:pPr fontAlgn="base"/>
            <a:r>
              <a:rPr lang="en-GB">
                <a:latin typeface="Arial"/>
                <a:cs typeface="Arial"/>
              </a:rPr>
              <a:t>Research indicates that ethnicity and income inequalities are both associated with Covid-19 </a:t>
            </a:r>
            <a:r>
              <a:rPr lang="en-GB" err="1">
                <a:latin typeface="Arial"/>
                <a:cs typeface="Arial"/>
              </a:rPr>
              <a:t>moratality</a:t>
            </a:r>
            <a:r>
              <a:rPr lang="en-GB">
                <a:latin typeface="Arial"/>
                <a:cs typeface="Arial"/>
              </a:rPr>
              <a:t> </a:t>
            </a:r>
          </a:p>
          <a:p>
            <a:pPr fontAlgn="base"/>
            <a:r>
              <a:rPr lang="en-GB">
                <a:latin typeface="Arial"/>
                <a:cs typeface="Arial"/>
              </a:rPr>
              <a:t>Individuals from BAME groups are more likely to work in occupations with a higher risk of COVID-19 exposure.  </a:t>
            </a:r>
          </a:p>
          <a:p>
            <a:pPr fontAlgn="base"/>
            <a:r>
              <a:rPr lang="en-GB">
                <a:latin typeface="Arial"/>
                <a:cs typeface="Arial"/>
              </a:rPr>
              <a:t>They are more likely to use public transportation to travel to their essential work. </a:t>
            </a:r>
          </a:p>
          <a:p>
            <a:pPr fontAlgn="base"/>
            <a:r>
              <a:rPr lang="en-GB">
                <a:latin typeface="Arial"/>
                <a:cs typeface="Arial"/>
              </a:rPr>
              <a:t>Historic racism and poorer experiences of healthcare or at work means that individuals in BAME groups are less likely to seek care when needed.  </a:t>
            </a:r>
          </a:p>
          <a:p>
            <a:pPr fontAlgn="base"/>
            <a:r>
              <a:rPr lang="en-GB">
                <a:latin typeface="Arial"/>
                <a:cs typeface="Arial"/>
              </a:rPr>
              <a:t>NHS staff from the BAME community are less likely to speak up when they have concerns about Personal Protective Equipment (PPE) or risk.  119</a:t>
            </a:r>
          </a:p>
          <a:p>
            <a:endParaRPr lang="en-US"/>
          </a:p>
        </p:txBody>
      </p:sp>
      <p:sp>
        <p:nvSpPr>
          <p:cNvPr id="4" name="TextBox 3">
            <a:extLst>
              <a:ext uri="{FF2B5EF4-FFF2-40B4-BE49-F238E27FC236}">
                <a16:creationId xmlns:a16="http://schemas.microsoft.com/office/drawing/2014/main" id="{62DAA313-8DA5-A147-996D-7F1BE9C7DB5F}"/>
              </a:ext>
            </a:extLst>
          </p:cNvPr>
          <p:cNvSpPr txBox="1"/>
          <p:nvPr/>
        </p:nvSpPr>
        <p:spPr>
          <a:xfrm>
            <a:off x="7721600" y="6176963"/>
            <a:ext cx="3632200" cy="369332"/>
          </a:xfrm>
          <a:prstGeom prst="rect">
            <a:avLst/>
          </a:prstGeom>
          <a:noFill/>
        </p:spPr>
        <p:txBody>
          <a:bodyPr wrap="square" lIns="91440" tIns="45720" rIns="91440" bIns="45720" rtlCol="0" anchor="t">
            <a:spAutoFit/>
          </a:bodyPr>
          <a:lstStyle/>
          <a:p>
            <a:r>
              <a:rPr lang="en-US"/>
              <a:t>(Public Health England, 2020,B)</a:t>
            </a:r>
            <a:endParaRPr lang="en-US">
              <a:solidFill>
                <a:srgbClr val="FF0000"/>
              </a:solidFill>
              <a:cs typeface="Calibri"/>
            </a:endParaRPr>
          </a:p>
        </p:txBody>
      </p:sp>
    </p:spTree>
    <p:extLst>
      <p:ext uri="{BB962C8B-B14F-4D97-AF65-F5344CB8AC3E}">
        <p14:creationId xmlns:p14="http://schemas.microsoft.com/office/powerpoint/2010/main" val="388655813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9E2D995-71F3-A04E-8FB1-B58AAC93D079}"/>
              </a:ext>
            </a:extLst>
          </p:cNvPr>
          <p:cNvSpPr txBox="1"/>
          <p:nvPr/>
        </p:nvSpPr>
        <p:spPr>
          <a:xfrm>
            <a:off x="552893" y="531628"/>
            <a:ext cx="11291777" cy="5109091"/>
          </a:xfrm>
          <a:prstGeom prst="rect">
            <a:avLst/>
          </a:prstGeom>
          <a:noFill/>
        </p:spPr>
        <p:txBody>
          <a:bodyPr wrap="square" rtlCol="0">
            <a:spAutoFit/>
          </a:bodyPr>
          <a:lstStyle/>
          <a:p>
            <a:pPr fontAlgn="base"/>
            <a:r>
              <a:rPr lang="en-GB" sz="2800">
                <a:latin typeface="Arial" panose="020B0604020202020204" pitchFamily="34" charset="0"/>
                <a:cs typeface="Arial" panose="020B0604020202020204" pitchFamily="34" charset="0"/>
              </a:rPr>
              <a:t>We have established the trends, the statistics and facts and figures from numerous sources which can't be denied. </a:t>
            </a:r>
            <a:r>
              <a:rPr lang="en-GB" sz="2000">
                <a:latin typeface="Arial" panose="020B0604020202020204" pitchFamily="34" charset="0"/>
                <a:cs typeface="Arial" panose="020B0604020202020204" pitchFamily="34" charset="0"/>
              </a:rPr>
              <a:t>(Refer to slide 21)</a:t>
            </a:r>
          </a:p>
          <a:p>
            <a:pPr fontAlgn="base"/>
            <a:endParaRPr lang="en-GB" sz="2800">
              <a:latin typeface="Arial" panose="020B0604020202020204" pitchFamily="34" charset="0"/>
              <a:cs typeface="Arial" panose="020B0604020202020204" pitchFamily="34" charset="0"/>
            </a:endParaRPr>
          </a:p>
          <a:p>
            <a:pPr fontAlgn="base"/>
            <a:r>
              <a:rPr lang="en-GB" sz="2800">
                <a:latin typeface="Arial" panose="020B0604020202020204" pitchFamily="34" charset="0"/>
                <a:cs typeface="Arial" panose="020B0604020202020204" pitchFamily="34" charset="0"/>
              </a:rPr>
              <a:t>The findings highlight  </a:t>
            </a:r>
          </a:p>
          <a:p>
            <a:pPr fontAlgn="base"/>
            <a:endParaRPr lang="en-GB" sz="2800">
              <a:latin typeface="Arial" panose="020B0604020202020204" pitchFamily="34" charset="0"/>
              <a:cs typeface="Arial" panose="020B0604020202020204" pitchFamily="34" charset="0"/>
            </a:endParaRPr>
          </a:p>
          <a:p>
            <a:pPr marL="457200" indent="-457200" fontAlgn="base">
              <a:buFont typeface="Arial" panose="020B0604020202020204" pitchFamily="34" charset="0"/>
              <a:buChar char="•"/>
            </a:pPr>
            <a:r>
              <a:rPr lang="en-GB" sz="2800">
                <a:latin typeface="Arial" panose="020B0604020202020204" pitchFamily="34" charset="0"/>
                <a:cs typeface="Arial" panose="020B0604020202020204" pitchFamily="34" charset="0"/>
              </a:rPr>
              <a:t>Pre-existing Health conditions/</a:t>
            </a:r>
            <a:r>
              <a:rPr lang="en-GB" sz="2800" err="1">
                <a:latin typeface="Arial" panose="020B0604020202020204" pitchFamily="34" charset="0"/>
                <a:cs typeface="Arial" panose="020B0604020202020204" pitchFamily="34" charset="0"/>
              </a:rPr>
              <a:t>Comorbitities</a:t>
            </a:r>
            <a:r>
              <a:rPr lang="en-GB" sz="2800">
                <a:latin typeface="Arial" panose="020B0604020202020204" pitchFamily="34" charset="0"/>
                <a:cs typeface="Arial" panose="020B0604020202020204" pitchFamily="34" charset="0"/>
              </a:rPr>
              <a:t> </a:t>
            </a:r>
          </a:p>
          <a:p>
            <a:pPr marL="457200" indent="-457200" fontAlgn="base">
              <a:buFont typeface="Arial" panose="020B0604020202020204" pitchFamily="34" charset="0"/>
              <a:buChar char="•"/>
            </a:pPr>
            <a:r>
              <a:rPr lang="en-GB" sz="2800">
                <a:latin typeface="Arial" panose="020B0604020202020204" pitchFamily="34" charset="0"/>
                <a:cs typeface="Arial" panose="020B0604020202020204" pitchFamily="34" charset="0"/>
              </a:rPr>
              <a:t>Deprivation </a:t>
            </a:r>
          </a:p>
          <a:p>
            <a:pPr marL="457200" indent="-457200" fontAlgn="base">
              <a:buFont typeface="Arial" panose="020B0604020202020204" pitchFamily="34" charset="0"/>
              <a:buChar char="•"/>
            </a:pPr>
            <a:r>
              <a:rPr lang="en-GB" sz="2800">
                <a:latin typeface="Arial" panose="020B0604020202020204" pitchFamily="34" charset="0"/>
                <a:cs typeface="Arial" panose="020B0604020202020204" pitchFamily="34" charset="0"/>
              </a:rPr>
              <a:t>Occupation </a:t>
            </a:r>
          </a:p>
          <a:p>
            <a:pPr marL="457200" indent="-457200" fontAlgn="base">
              <a:buFont typeface="Arial" panose="020B0604020202020204" pitchFamily="34" charset="0"/>
              <a:buChar char="•"/>
            </a:pPr>
            <a:r>
              <a:rPr lang="en-GB" sz="2800">
                <a:latin typeface="Arial" panose="020B0604020202020204" pitchFamily="34" charset="0"/>
                <a:cs typeface="Arial" panose="020B0604020202020204" pitchFamily="34" charset="0"/>
              </a:rPr>
              <a:t>Social and economic determinants </a:t>
            </a:r>
          </a:p>
          <a:p>
            <a:pPr marL="457200" indent="-457200" fontAlgn="base">
              <a:buFont typeface="Arial" panose="020B0604020202020204" pitchFamily="34" charset="0"/>
              <a:buChar char="•"/>
            </a:pPr>
            <a:r>
              <a:rPr lang="en-GB" sz="2800">
                <a:latin typeface="Arial" panose="020B0604020202020204" pitchFamily="34" charset="0"/>
                <a:cs typeface="Arial" panose="020B0604020202020204" pitchFamily="34" charset="0"/>
              </a:rPr>
              <a:t>The lack of education as most people are believing the conspiracy theories such as of 5G.  so they are not taking the virus seriously. </a:t>
            </a:r>
          </a:p>
          <a:p>
            <a:endParaRPr lang="en-US"/>
          </a:p>
        </p:txBody>
      </p:sp>
      <p:sp>
        <p:nvSpPr>
          <p:cNvPr id="5" name="TextBox 4">
            <a:extLst>
              <a:ext uri="{FF2B5EF4-FFF2-40B4-BE49-F238E27FC236}">
                <a16:creationId xmlns:a16="http://schemas.microsoft.com/office/drawing/2014/main" id="{C74BE46B-8006-B147-9AA3-AC2DA55940B9}"/>
              </a:ext>
            </a:extLst>
          </p:cNvPr>
          <p:cNvSpPr txBox="1"/>
          <p:nvPr/>
        </p:nvSpPr>
        <p:spPr>
          <a:xfrm>
            <a:off x="945397" y="6075336"/>
            <a:ext cx="3611105" cy="369332"/>
          </a:xfrm>
          <a:prstGeom prst="rect">
            <a:avLst/>
          </a:prstGeom>
          <a:noFill/>
        </p:spPr>
        <p:txBody>
          <a:bodyPr wrap="square" lIns="91440" tIns="45720" rIns="91440" bIns="45720" rtlCol="0" anchor="t">
            <a:spAutoFit/>
          </a:bodyPr>
          <a:lstStyle/>
          <a:p>
            <a:r>
              <a:rPr lang="en-US"/>
              <a:t>(Public Health England,2020,B)</a:t>
            </a:r>
          </a:p>
        </p:txBody>
      </p:sp>
    </p:spTree>
    <p:extLst>
      <p:ext uri="{BB962C8B-B14F-4D97-AF65-F5344CB8AC3E}">
        <p14:creationId xmlns:p14="http://schemas.microsoft.com/office/powerpoint/2010/main" val="385568355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72381F-0A02-B64A-B295-278C85DC0BE2}"/>
              </a:ext>
            </a:extLst>
          </p:cNvPr>
          <p:cNvSpPr txBox="1"/>
          <p:nvPr/>
        </p:nvSpPr>
        <p:spPr>
          <a:xfrm>
            <a:off x="659219" y="446567"/>
            <a:ext cx="11185451" cy="6032421"/>
          </a:xfrm>
          <a:prstGeom prst="rect">
            <a:avLst/>
          </a:prstGeom>
          <a:noFill/>
        </p:spPr>
        <p:txBody>
          <a:bodyPr wrap="square" lIns="91440" tIns="45720" rIns="91440" bIns="45720" rtlCol="0" anchor="t">
            <a:spAutoFit/>
          </a:bodyPr>
          <a:lstStyle/>
          <a:p>
            <a:pPr fontAlgn="base"/>
            <a:r>
              <a:rPr lang="en-GB" sz="3200" b="1">
                <a:latin typeface="Arial"/>
                <a:cs typeface="Arial"/>
              </a:rPr>
              <a:t>policies that have been introduced  </a:t>
            </a:r>
          </a:p>
          <a:p>
            <a:pPr fontAlgn="base"/>
            <a:endParaRPr lang="en-GB" sz="2800">
              <a:latin typeface="Arial" panose="020B0604020202020204" pitchFamily="34" charset="0"/>
              <a:cs typeface="Arial" panose="020B0604020202020204" pitchFamily="34" charset="0"/>
            </a:endParaRPr>
          </a:p>
          <a:p>
            <a:pPr marL="457200" indent="-457200" fontAlgn="base">
              <a:buFont typeface="Arial" panose="020B0604020202020204" pitchFamily="34" charset="0"/>
              <a:buChar char="•"/>
            </a:pPr>
            <a:r>
              <a:rPr lang="en-GB" sz="2800">
                <a:latin typeface="Arial"/>
                <a:cs typeface="Arial"/>
              </a:rPr>
              <a:t>Rule of 6 (14</a:t>
            </a:r>
            <a:r>
              <a:rPr lang="en-GB" sz="2800" baseline="30000">
                <a:latin typeface="Arial"/>
                <a:cs typeface="Arial"/>
              </a:rPr>
              <a:t>th</a:t>
            </a:r>
            <a:r>
              <a:rPr lang="en-GB" sz="2800">
                <a:latin typeface="Arial"/>
                <a:cs typeface="Arial"/>
              </a:rPr>
              <a:t> September 2020). </a:t>
            </a:r>
          </a:p>
          <a:p>
            <a:pPr fontAlgn="base"/>
            <a:r>
              <a:rPr lang="en-GB" sz="2800">
                <a:latin typeface="Arial"/>
                <a:cs typeface="Arial"/>
              </a:rPr>
              <a:t>Hard to implement when households containing 2/3 generations              live under one roof. </a:t>
            </a:r>
          </a:p>
          <a:p>
            <a:pPr fontAlgn="base"/>
            <a:endParaRPr lang="en-GB" sz="2800">
              <a:latin typeface="Arial" panose="020B0604020202020204" pitchFamily="34" charset="0"/>
              <a:cs typeface="Arial" panose="020B0604020202020204" pitchFamily="34" charset="0"/>
            </a:endParaRPr>
          </a:p>
          <a:p>
            <a:pPr marL="457200" indent="-457200" fontAlgn="base">
              <a:buFont typeface="Arial" panose="020B0604020202020204" pitchFamily="34" charset="0"/>
              <a:buChar char="•"/>
            </a:pPr>
            <a:r>
              <a:rPr lang="en-GB" sz="2800">
                <a:latin typeface="Arial"/>
                <a:cs typeface="Arial"/>
              </a:rPr>
              <a:t>Furlough scheme (1</a:t>
            </a:r>
            <a:r>
              <a:rPr lang="en-GB" sz="2800" baseline="30000">
                <a:latin typeface="Arial"/>
                <a:cs typeface="Arial"/>
              </a:rPr>
              <a:t>st</a:t>
            </a:r>
            <a:r>
              <a:rPr lang="en-GB" sz="2800">
                <a:latin typeface="Arial"/>
                <a:cs typeface="Arial"/>
              </a:rPr>
              <a:t> March 2020). </a:t>
            </a:r>
          </a:p>
          <a:p>
            <a:pPr fontAlgn="base"/>
            <a:r>
              <a:rPr lang="en-GB" sz="2800">
                <a:latin typeface="Arial"/>
                <a:cs typeface="Arial"/>
              </a:rPr>
              <a:t>As the country goes into lockdown the BAME community are most effected as they are in the industries which have been impacted the most. Losing jobs and struggling to maintain household costs even with the furlough scheme. More needs to be done. </a:t>
            </a:r>
          </a:p>
          <a:p>
            <a:endParaRPr lang="en-GB" sz="2800">
              <a:latin typeface="Arial"/>
              <a:cs typeface="Arial"/>
            </a:endParaRPr>
          </a:p>
          <a:p>
            <a:r>
              <a:rPr lang="en-GB">
                <a:latin typeface="Arial"/>
                <a:cs typeface="Arial"/>
              </a:rPr>
              <a:t>(GOV.UK)</a:t>
            </a:r>
          </a:p>
          <a:p>
            <a:endParaRPr lang="en-US">
              <a:cs typeface="Calibri" panose="020F0502020204030204"/>
            </a:endParaRPr>
          </a:p>
        </p:txBody>
      </p:sp>
    </p:spTree>
    <p:extLst>
      <p:ext uri="{BB962C8B-B14F-4D97-AF65-F5344CB8AC3E}">
        <p14:creationId xmlns:p14="http://schemas.microsoft.com/office/powerpoint/2010/main" val="418234764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FC6A0A2-2D69-A644-AB8F-8B305643B2DA}"/>
              </a:ext>
            </a:extLst>
          </p:cNvPr>
          <p:cNvSpPr txBox="1"/>
          <p:nvPr/>
        </p:nvSpPr>
        <p:spPr>
          <a:xfrm>
            <a:off x="446567" y="467833"/>
            <a:ext cx="11398103" cy="6647974"/>
          </a:xfrm>
          <a:prstGeom prst="rect">
            <a:avLst/>
          </a:prstGeom>
          <a:noFill/>
        </p:spPr>
        <p:txBody>
          <a:bodyPr wrap="square" rtlCol="0">
            <a:spAutoFit/>
          </a:bodyPr>
          <a:lstStyle/>
          <a:p>
            <a:pPr fontAlgn="base"/>
            <a:r>
              <a:rPr lang="en-GB" sz="2400" b="1">
                <a:latin typeface="Arial" panose="020B0604020202020204" pitchFamily="34" charset="0"/>
                <a:cs typeface="Arial" panose="020B0604020202020204" pitchFamily="34" charset="0"/>
              </a:rPr>
              <a:t>Local Authorities have been assigned the responsibility of delivering a effective Covid-19 response </a:t>
            </a:r>
          </a:p>
          <a:p>
            <a:pPr fontAlgn="base"/>
            <a:endParaRPr lang="en-GB" sz="2400" b="1">
              <a:latin typeface="Arial" panose="020B0604020202020204" pitchFamily="34" charset="0"/>
              <a:cs typeface="Arial" panose="020B0604020202020204" pitchFamily="34" charset="0"/>
            </a:endParaRPr>
          </a:p>
          <a:p>
            <a:pPr marL="342900" indent="-342900" fontAlgn="base">
              <a:buFont typeface="Arial" panose="020B0604020202020204" pitchFamily="34" charset="0"/>
              <a:buChar char="•"/>
            </a:pPr>
            <a:r>
              <a:rPr lang="en-GB" sz="2400">
                <a:latin typeface="Arial" panose="020B0604020202020204" pitchFamily="34" charset="0"/>
                <a:cs typeface="Arial" panose="020B0604020202020204" pitchFamily="34" charset="0"/>
              </a:rPr>
              <a:t>They have not been able to implement them as there has been inconsistencies in testing kits and PPE  </a:t>
            </a:r>
          </a:p>
          <a:p>
            <a:pPr fontAlgn="base"/>
            <a:r>
              <a:rPr lang="en-GB" sz="2400">
                <a:latin typeface="Arial" panose="020B0604020202020204" pitchFamily="34" charset="0"/>
                <a:cs typeface="Arial" panose="020B0604020202020204" pitchFamily="34" charset="0"/>
              </a:rPr>
              <a:t>So, managing the spread has been difficult to implement  </a:t>
            </a:r>
          </a:p>
          <a:p>
            <a:pPr marL="342900" indent="-342900" fontAlgn="base">
              <a:buFont typeface="Arial" panose="020B0604020202020204" pitchFamily="34" charset="0"/>
              <a:buChar char="•"/>
            </a:pPr>
            <a:r>
              <a:rPr lang="en-GB" sz="2400">
                <a:latin typeface="Arial" panose="020B0604020202020204" pitchFamily="34" charset="0"/>
                <a:cs typeface="Arial" panose="020B0604020202020204" pitchFamily="34" charset="0"/>
              </a:rPr>
              <a:t>how do you follow through with penalties on a local level where there's a language barrier?  </a:t>
            </a:r>
          </a:p>
          <a:p>
            <a:pPr marL="342900" indent="-342900" fontAlgn="base">
              <a:buFont typeface="Arial" panose="020B0604020202020204" pitchFamily="34" charset="0"/>
              <a:buChar char="•"/>
            </a:pPr>
            <a:r>
              <a:rPr lang="en-GB" sz="2400">
                <a:latin typeface="Arial" panose="020B0604020202020204" pitchFamily="34" charset="0"/>
                <a:cs typeface="Arial" panose="020B0604020202020204" pitchFamily="34" charset="0"/>
              </a:rPr>
              <a:t>Also there has been a negative response from the public on the restrictions imposed. </a:t>
            </a:r>
          </a:p>
          <a:p>
            <a:pPr marL="342900" indent="-342900" fontAlgn="base">
              <a:buFont typeface="Arial" panose="020B0604020202020204" pitchFamily="34" charset="0"/>
              <a:buChar char="•"/>
            </a:pPr>
            <a:endParaRPr lang="en-GB" sz="2400">
              <a:latin typeface="Arial" panose="020B0604020202020204" pitchFamily="34" charset="0"/>
              <a:cs typeface="Arial" panose="020B0604020202020204" pitchFamily="34" charset="0"/>
            </a:endParaRPr>
          </a:p>
          <a:p>
            <a:pPr fontAlgn="base"/>
            <a:r>
              <a:rPr lang="en-GB" sz="2400" b="1">
                <a:latin typeface="Arial" panose="020B0604020202020204" pitchFamily="34" charset="0"/>
                <a:cs typeface="Arial" panose="020B0604020202020204" pitchFamily="34" charset="0"/>
              </a:rPr>
              <a:t>WHO are there to provide guidelines and up to date data of the spread and the rates of deaths. </a:t>
            </a:r>
          </a:p>
          <a:p>
            <a:pPr marL="342900" indent="-342900" fontAlgn="base">
              <a:buFont typeface="Arial" panose="020B0604020202020204" pitchFamily="34" charset="0"/>
              <a:buChar char="•"/>
            </a:pPr>
            <a:r>
              <a:rPr lang="en-GB" sz="2400">
                <a:latin typeface="Arial" panose="020B0604020202020204" pitchFamily="34" charset="0"/>
                <a:cs typeface="Arial" panose="020B0604020202020204" pitchFamily="34" charset="0"/>
              </a:rPr>
              <a:t>They ensure government policies are delivering accessible health care to all communities, they are more neutral and look at the bigger picture. </a:t>
            </a:r>
          </a:p>
          <a:p>
            <a:pPr marL="342900" indent="-342900" fontAlgn="base">
              <a:buFont typeface="Arial" panose="020B0604020202020204" pitchFamily="34" charset="0"/>
              <a:buChar char="•"/>
            </a:pPr>
            <a:r>
              <a:rPr lang="en-GB" sz="2400">
                <a:latin typeface="Arial" panose="020B0604020202020204" pitchFamily="34" charset="0"/>
                <a:cs typeface="Arial" panose="020B0604020202020204" pitchFamily="34" charset="0"/>
              </a:rPr>
              <a:t>Limitations for WHO is they lack the resources to implement small scale projects. They are there In an advisory capacity. </a:t>
            </a:r>
          </a:p>
          <a:p>
            <a:endParaRPr lang="en-US"/>
          </a:p>
        </p:txBody>
      </p:sp>
    </p:spTree>
    <p:extLst>
      <p:ext uri="{BB962C8B-B14F-4D97-AF65-F5344CB8AC3E}">
        <p14:creationId xmlns:p14="http://schemas.microsoft.com/office/powerpoint/2010/main" val="39307376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36259E-1C0B-AE46-9267-2BDABBE47A64}"/>
              </a:ext>
            </a:extLst>
          </p:cNvPr>
          <p:cNvSpPr txBox="1"/>
          <p:nvPr/>
        </p:nvSpPr>
        <p:spPr>
          <a:xfrm>
            <a:off x="723013" y="566678"/>
            <a:ext cx="11185452" cy="6709529"/>
          </a:xfrm>
          <a:prstGeom prst="rect">
            <a:avLst/>
          </a:prstGeom>
          <a:noFill/>
        </p:spPr>
        <p:txBody>
          <a:bodyPr wrap="square" lIns="91440" tIns="45720" rIns="91440" bIns="45720" rtlCol="0" anchor="t">
            <a:spAutoFit/>
          </a:bodyPr>
          <a:lstStyle/>
          <a:p>
            <a:pPr fontAlgn="base"/>
            <a:r>
              <a:rPr lang="en-GB" sz="2800" b="1" dirty="0">
                <a:latin typeface="Arial"/>
                <a:cs typeface="Arial"/>
              </a:rPr>
              <a:t>Recommendations </a:t>
            </a:r>
          </a:p>
          <a:p>
            <a:pPr fontAlgn="base"/>
            <a:endParaRPr lang="en-GB" sz="2400">
              <a:latin typeface="Arial" panose="020B0604020202020204" pitchFamily="34" charset="0"/>
              <a:cs typeface="Arial" panose="020B0604020202020204" pitchFamily="34" charset="0"/>
            </a:endParaRPr>
          </a:p>
          <a:p>
            <a:pPr fontAlgn="base"/>
            <a:r>
              <a:rPr lang="en-GB" b="1" dirty="0"/>
              <a:t>The government needs to acknowledge these disparities exist and create an action plan to prevent this from happening again. </a:t>
            </a:r>
            <a:endParaRPr lang="en-GB" b="1">
              <a:cs typeface="Calibri"/>
            </a:endParaRPr>
          </a:p>
          <a:p>
            <a:pPr fontAlgn="base"/>
            <a:endParaRPr lang="en-GB" b="1" dirty="0">
              <a:cs typeface="Calibri"/>
            </a:endParaRPr>
          </a:p>
          <a:p>
            <a:pPr fontAlgn="base"/>
            <a:r>
              <a:rPr lang="en-GB" b="1" dirty="0"/>
              <a:t>Communication is key. keeping all channels open for dialogue. Between the community, local authority and the government. </a:t>
            </a:r>
            <a:endParaRPr lang="en-GB" b="1">
              <a:cs typeface="Calibri"/>
            </a:endParaRPr>
          </a:p>
          <a:p>
            <a:pPr fontAlgn="base"/>
            <a:endParaRPr lang="en-GB" b="1" dirty="0">
              <a:cs typeface="Calibri"/>
            </a:endParaRPr>
          </a:p>
          <a:p>
            <a:pPr fontAlgn="base"/>
            <a:r>
              <a:rPr lang="en-GB" b="1" dirty="0"/>
              <a:t>Education is essential in deprived areas as knowledge is misinterpreted so more needs to be done. </a:t>
            </a:r>
            <a:endParaRPr lang="en-GB" b="1">
              <a:cs typeface="Calibri"/>
            </a:endParaRPr>
          </a:p>
          <a:p>
            <a:endParaRPr lang="en-GB" b="1" dirty="0">
              <a:cs typeface="Calibri"/>
            </a:endParaRPr>
          </a:p>
          <a:p>
            <a:r>
              <a:rPr lang="en-GB" b="1" dirty="0"/>
              <a:t>Education to promote behaviour changes to reduce the infection and  thus reduce the level of impact. </a:t>
            </a:r>
            <a:endParaRPr lang="en-GB" b="1">
              <a:cs typeface="Calibri"/>
            </a:endParaRPr>
          </a:p>
          <a:p>
            <a:pPr fontAlgn="base"/>
            <a:endParaRPr lang="en-GB" b="1" dirty="0">
              <a:cs typeface="Calibri"/>
            </a:endParaRPr>
          </a:p>
          <a:p>
            <a:pPr fontAlgn="base"/>
            <a:r>
              <a:rPr lang="en-GB" b="1" dirty="0"/>
              <a:t>Overcoming the language barrier needs addressing as BAME will only access healthcare services as a last resort. When early intervention is key.</a:t>
            </a:r>
            <a:endParaRPr lang="en-GB" b="1">
              <a:cs typeface="Calibri"/>
            </a:endParaRPr>
          </a:p>
          <a:p>
            <a:pPr fontAlgn="base"/>
            <a:endParaRPr lang="en-GB" b="1" dirty="0">
              <a:cs typeface="Calibri"/>
            </a:endParaRPr>
          </a:p>
          <a:p>
            <a:pPr fontAlgn="base"/>
            <a:r>
              <a:rPr lang="en-GB" b="1" dirty="0"/>
              <a:t>All this can be changed with the introduction of small-scale community projects as they will be better equipped to analyse each community/borough and assess the needs better as not every community will need the same help. </a:t>
            </a:r>
            <a:endParaRPr lang="en-GB" b="1">
              <a:cs typeface="Calibri"/>
            </a:endParaRPr>
          </a:p>
          <a:p>
            <a:pPr fontAlgn="base"/>
            <a:endParaRPr lang="en-GB" b="1" dirty="0">
              <a:cs typeface="Calibri"/>
            </a:endParaRPr>
          </a:p>
          <a:p>
            <a:pPr fontAlgn="base"/>
            <a:r>
              <a:rPr lang="en-GB" b="1" dirty="0"/>
              <a:t>Organising and supporting community action projects will also help coordinate community responses to outbreaks </a:t>
            </a:r>
            <a:endParaRPr lang="en-GB" b="1">
              <a:cs typeface="Calibri"/>
            </a:endParaRPr>
          </a:p>
          <a:p>
            <a:pPr fontAlgn="base"/>
            <a:endParaRPr lang="en-GB" b="1" dirty="0">
              <a:cs typeface="Calibri"/>
            </a:endParaRPr>
          </a:p>
          <a:p>
            <a:pPr fontAlgn="base"/>
            <a:r>
              <a:rPr lang="en-GB" b="1" dirty="0"/>
              <a:t>Researchers now have hard evidence that targeted programs can improve health and reduce inequality. (Robert  &amp; Sapolsky, 2018). </a:t>
            </a:r>
            <a:endParaRPr lang="en-GB" b="1" dirty="0">
              <a:cs typeface="Calibri"/>
            </a:endParaRPr>
          </a:p>
          <a:p>
            <a:endParaRPr lang="en-US" b="1" dirty="0">
              <a:cs typeface="Calibri"/>
            </a:endParaRPr>
          </a:p>
        </p:txBody>
      </p:sp>
    </p:spTree>
    <p:extLst>
      <p:ext uri="{BB962C8B-B14F-4D97-AF65-F5344CB8AC3E}">
        <p14:creationId xmlns:p14="http://schemas.microsoft.com/office/powerpoint/2010/main" val="428035976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90977-0CA2-4425-8D68-6EC4EEACC7F4}"/>
              </a:ext>
            </a:extLst>
          </p:cNvPr>
          <p:cNvSpPr>
            <a:spLocks noGrp="1"/>
          </p:cNvSpPr>
          <p:nvPr>
            <p:ph type="title"/>
          </p:nvPr>
        </p:nvSpPr>
        <p:spPr>
          <a:xfrm>
            <a:off x="838200" y="365125"/>
            <a:ext cx="10515600" cy="621073"/>
          </a:xfrm>
        </p:spPr>
        <p:txBody>
          <a:bodyPr>
            <a:normAutofit fontScale="90000"/>
          </a:bodyPr>
          <a:lstStyle/>
          <a:p>
            <a:r>
              <a:rPr lang="en-GB" b="1">
                <a:latin typeface="Arial"/>
                <a:cs typeface="Calibri Light"/>
              </a:rPr>
              <a:t>Benefits</a:t>
            </a:r>
            <a:endParaRPr lang="en-GB" b="1">
              <a:latin typeface="Arial"/>
            </a:endParaRPr>
          </a:p>
        </p:txBody>
      </p:sp>
      <p:sp>
        <p:nvSpPr>
          <p:cNvPr id="3" name="Content Placeholder 2">
            <a:extLst>
              <a:ext uri="{FF2B5EF4-FFF2-40B4-BE49-F238E27FC236}">
                <a16:creationId xmlns:a16="http://schemas.microsoft.com/office/drawing/2014/main" id="{392A0E3D-6738-477B-AA8C-4C46B5824C0D}"/>
              </a:ext>
            </a:extLst>
          </p:cNvPr>
          <p:cNvSpPr>
            <a:spLocks noGrp="1"/>
          </p:cNvSpPr>
          <p:nvPr>
            <p:ph idx="1"/>
          </p:nvPr>
        </p:nvSpPr>
        <p:spPr>
          <a:xfrm>
            <a:off x="838200" y="1106758"/>
            <a:ext cx="10515600" cy="5070205"/>
          </a:xfrm>
        </p:spPr>
        <p:txBody>
          <a:bodyPr vert="horz" lIns="91440" tIns="45720" rIns="91440" bIns="45720" rtlCol="0" anchor="t">
            <a:normAutofit lnSpcReduction="10000"/>
          </a:bodyPr>
          <a:lstStyle/>
          <a:p>
            <a:r>
              <a:rPr lang="en-GB">
                <a:latin typeface="Arial"/>
                <a:ea typeface="+mn-lt"/>
                <a:cs typeface="+mn-lt"/>
              </a:rPr>
              <a:t>There is evidence of the benefits of these projects where resilience to recovery from illness was vastly improved. (King’Fund,2020).</a:t>
            </a:r>
            <a:endParaRPr lang="en-GB" dirty="0">
              <a:latin typeface="Arial"/>
              <a:ea typeface="+mn-lt"/>
              <a:cs typeface="+mn-lt"/>
            </a:endParaRPr>
          </a:p>
          <a:p>
            <a:r>
              <a:rPr lang="en-GB">
                <a:latin typeface="Arial"/>
                <a:ea typeface="+mn-lt"/>
                <a:cs typeface="+mn-lt"/>
              </a:rPr>
              <a:t>Research done Knapp et al (2011) found that every £1 spent on health volunteering programmes has shown a return of £4-£10</a:t>
            </a:r>
            <a:endParaRPr lang="en-GB" dirty="0">
              <a:latin typeface="Arial"/>
              <a:ea typeface="+mn-lt"/>
              <a:cs typeface="+mn-lt"/>
            </a:endParaRPr>
          </a:p>
          <a:p>
            <a:r>
              <a:rPr lang="en-GB">
                <a:latin typeface="Arial"/>
                <a:ea typeface="+mn-lt"/>
                <a:cs typeface="+mn-lt"/>
              </a:rPr>
              <a:t>Pevalin and Rose (2003) Found Social support programmes increased the resilience and recovery of illnesses.</a:t>
            </a:r>
            <a:endParaRPr lang="en-GB" dirty="0">
              <a:latin typeface="Arial"/>
              <a:ea typeface="+mn-lt"/>
              <a:cs typeface="+mn-lt"/>
            </a:endParaRPr>
          </a:p>
          <a:p>
            <a:r>
              <a:rPr lang="en-GB">
                <a:latin typeface="Arial"/>
                <a:ea typeface="+mn-lt"/>
                <a:cs typeface="+mn-lt"/>
              </a:rPr>
              <a:t>Building a strong social capital improves lifestyle risks such as smoking/drinking (Folland 2008; Brown et al 2006).</a:t>
            </a:r>
            <a:endParaRPr lang="en-GB" dirty="0">
              <a:latin typeface="Arial"/>
              <a:ea typeface="+mn-lt"/>
              <a:cs typeface="+mn-lt"/>
            </a:endParaRPr>
          </a:p>
          <a:p>
            <a:r>
              <a:rPr lang="en-GB">
                <a:latin typeface="Arial"/>
                <a:ea typeface="+mn-lt"/>
                <a:cs typeface="+mn-lt"/>
              </a:rPr>
              <a:t>Halpern (2004) found that the most deprived communities lack support which increases their vulnerability to health effects of social and economic disadvantages.</a:t>
            </a:r>
          </a:p>
          <a:p>
            <a:pPr marL="0" indent="0">
              <a:buNone/>
            </a:pPr>
            <a:endParaRPr lang="en-GB" dirty="0">
              <a:latin typeface="Arial"/>
              <a:cs typeface="Calibri"/>
            </a:endParaRPr>
          </a:p>
          <a:p>
            <a:endParaRPr lang="en-GB" dirty="0">
              <a:cs typeface="Calibri"/>
            </a:endParaRPr>
          </a:p>
        </p:txBody>
      </p:sp>
    </p:spTree>
    <p:extLst>
      <p:ext uri="{BB962C8B-B14F-4D97-AF65-F5344CB8AC3E}">
        <p14:creationId xmlns:p14="http://schemas.microsoft.com/office/powerpoint/2010/main" val="323052995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D061A1C-1775-4605-85D8-315DEA323F4B}"/>
              </a:ext>
            </a:extLst>
          </p:cNvPr>
          <p:cNvSpPr txBox="1"/>
          <p:nvPr/>
        </p:nvSpPr>
        <p:spPr>
          <a:xfrm>
            <a:off x="799382" y="612477"/>
            <a:ext cx="11010180"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Sans-Serif"/>
              <a:buChar char="•"/>
            </a:pPr>
            <a:r>
              <a:rPr lang="en-GB" sz="1600" dirty="0">
                <a:latin typeface="Arial"/>
                <a:cs typeface="Arial"/>
              </a:rPr>
              <a:t>Ahmed, W., Vidal-Alaball, J., Downing, J., Segui, FL. (2020) ‘COVID-19 and the 5G conspiracy theory: Social Network Analysis of twitter data’, </a:t>
            </a:r>
            <a:r>
              <a:rPr lang="en-GB" sz="1600" i="1" dirty="0">
                <a:latin typeface="Arial"/>
                <a:cs typeface="Arial"/>
              </a:rPr>
              <a:t>Journal of Medical Internet Research</a:t>
            </a:r>
            <a:r>
              <a:rPr lang="en-GB" sz="1600" dirty="0">
                <a:latin typeface="Arial"/>
                <a:cs typeface="Arial"/>
              </a:rPr>
              <a:t>, 22(5).</a:t>
            </a:r>
            <a:endParaRPr lang="en-GB" sz="1600" dirty="0">
              <a:latin typeface="Arial"/>
              <a:ea typeface="+mn-lt"/>
              <a:cs typeface="+mn-lt"/>
            </a:endParaRPr>
          </a:p>
          <a:p>
            <a:pPr marL="285750" indent="-285750">
              <a:buFont typeface="Arial,Sans-Serif"/>
              <a:buChar char="•"/>
            </a:pPr>
            <a:r>
              <a:rPr lang="en-GB" sz="1600" dirty="0" err="1">
                <a:latin typeface="Arial"/>
                <a:cs typeface="Arial"/>
              </a:rPr>
              <a:t>Alderwick</a:t>
            </a:r>
            <a:r>
              <a:rPr lang="en-GB" sz="1600" dirty="0">
                <a:latin typeface="Arial"/>
                <a:cs typeface="Arial"/>
              </a:rPr>
              <a:t> H. Cameron G.  Allen L. Dunn P. (2020), The Health Foundation, COVID 19 policy tracker, Available at, https://www.health.org.uk/news-and-comment/charts-and-infographics/covid-19-policy-tracker, (Accessed on 3rd October 2020)</a:t>
            </a:r>
            <a:endParaRPr lang="en-GB" sz="1600" dirty="0">
              <a:latin typeface="Arial"/>
              <a:ea typeface="+mn-lt"/>
              <a:cs typeface="+mn-lt"/>
            </a:endParaRPr>
          </a:p>
          <a:p>
            <a:pPr marL="285750" indent="-285750">
              <a:buFont typeface="Arial,Sans-Serif"/>
              <a:buChar char="•"/>
            </a:pPr>
            <a:r>
              <a:rPr lang="en-GB" sz="1600" dirty="0">
                <a:latin typeface="Arial"/>
                <a:cs typeface="Arial"/>
              </a:rPr>
              <a:t>APM Research Lab (2020) </a:t>
            </a:r>
            <a:r>
              <a:rPr lang="en-GB" sz="1600" i="1" dirty="0">
                <a:latin typeface="Arial"/>
                <a:cs typeface="Arial"/>
              </a:rPr>
              <a:t>The colour of coronavirus: COVID-19 deaths by race and ethnicity</a:t>
            </a:r>
            <a:r>
              <a:rPr lang="en-GB" sz="1600" dirty="0">
                <a:latin typeface="Arial"/>
                <a:cs typeface="Arial"/>
              </a:rPr>
              <a:t>. Available at: https://www.apmresearchlab.org/covid/deaths-by-race (Accessed: 29 September 2020).</a:t>
            </a:r>
            <a:endParaRPr lang="en-US" sz="1600" dirty="0">
              <a:latin typeface="Arial"/>
              <a:ea typeface="+mn-lt"/>
              <a:cs typeface="+mn-lt"/>
            </a:endParaRPr>
          </a:p>
          <a:p>
            <a:pPr marL="285750" indent="-285750">
              <a:buFont typeface="Arial,Sans-Serif"/>
              <a:buChar char="•"/>
            </a:pPr>
            <a:r>
              <a:rPr lang="en-GB" sz="1600" dirty="0">
                <a:latin typeface="Arial"/>
                <a:cs typeface="Arial"/>
              </a:rPr>
              <a:t>Bevan foundation,(2020) All in it together, The impact of coronavirus on </a:t>
            </a:r>
            <a:r>
              <a:rPr lang="en-GB" sz="1600" dirty="0" err="1">
                <a:latin typeface="Arial"/>
                <a:cs typeface="Arial"/>
              </a:rPr>
              <a:t>bame</a:t>
            </a:r>
            <a:r>
              <a:rPr lang="en-GB" sz="1600" dirty="0">
                <a:latin typeface="Arial"/>
                <a:cs typeface="Arial"/>
              </a:rPr>
              <a:t> people in wales, Available at, https://www.bevanfoundation.org/commentary/all-in-it-together-the-impact-of-coronavirus-on-bame-people-in-wales/ Accessed on [08/10/20]</a:t>
            </a:r>
            <a:endParaRPr lang="en-GB" sz="1600" dirty="0">
              <a:latin typeface="Arial"/>
              <a:ea typeface="+mn-lt"/>
              <a:cs typeface="+mn-lt"/>
            </a:endParaRPr>
          </a:p>
          <a:p>
            <a:pPr marL="285750" indent="-285750">
              <a:buFont typeface="Arial,Sans-Serif"/>
              <a:buChar char="•"/>
            </a:pPr>
            <a:r>
              <a:rPr lang="en-GB" sz="1600" dirty="0">
                <a:latin typeface="Arial"/>
                <a:cs typeface="Arial"/>
              </a:rPr>
              <a:t>Bruns, A., Harrington, S., Hurcombe, E. (2020) ‘Corona? 5G? Or both?’: the dynamics of COVID-19/5G conspiracy theories on </a:t>
            </a:r>
            <a:r>
              <a:rPr lang="en-GB" sz="1600" dirty="0" err="1">
                <a:latin typeface="Arial"/>
                <a:cs typeface="Arial"/>
              </a:rPr>
              <a:t>facebook</a:t>
            </a:r>
            <a:r>
              <a:rPr lang="en-GB" sz="1600" dirty="0">
                <a:latin typeface="Arial"/>
                <a:cs typeface="Arial"/>
              </a:rPr>
              <a:t>’, </a:t>
            </a:r>
            <a:r>
              <a:rPr lang="en-GB" sz="1600" i="1" dirty="0">
                <a:latin typeface="Arial"/>
                <a:cs typeface="Arial"/>
              </a:rPr>
              <a:t>Media International Australia</a:t>
            </a:r>
            <a:r>
              <a:rPr lang="en-GB" sz="1600" dirty="0">
                <a:latin typeface="Arial"/>
                <a:cs typeface="Arial"/>
              </a:rPr>
              <a:t>, DOI: 10.1177/1329878X20946113.</a:t>
            </a:r>
            <a:endParaRPr lang="en-GB" sz="1600" dirty="0">
              <a:latin typeface="Arial"/>
              <a:ea typeface="+mn-lt"/>
              <a:cs typeface="+mn-lt"/>
            </a:endParaRPr>
          </a:p>
          <a:p>
            <a:pPr marL="285750" indent="-285750">
              <a:buFont typeface="Arial,Sans-Serif"/>
              <a:buChar char="•"/>
            </a:pPr>
            <a:r>
              <a:rPr lang="en-GB" sz="1600" dirty="0">
                <a:latin typeface="Arial"/>
                <a:cs typeface="Arial"/>
              </a:rPr>
              <a:t>Conolly K. (2020)BBC News, </a:t>
            </a:r>
            <a:r>
              <a:rPr lang="en-GB" sz="1600" dirty="0" err="1">
                <a:latin typeface="Arial"/>
                <a:cs typeface="Arial"/>
              </a:rPr>
              <a:t>Coronovirus</a:t>
            </a:r>
            <a:r>
              <a:rPr lang="en-GB" sz="1600" dirty="0">
                <a:latin typeface="Arial"/>
                <a:cs typeface="Arial"/>
              </a:rPr>
              <a:t>, How to tell which countries are coping best with COVID, Available at, https://www.bbc.co.uk/news/world-europe-54391482, Accessed on [09/10/20]</a:t>
            </a:r>
            <a:endParaRPr lang="en-GB" sz="1600" dirty="0">
              <a:latin typeface="Arial"/>
              <a:ea typeface="+mn-lt"/>
              <a:cs typeface="+mn-lt"/>
            </a:endParaRPr>
          </a:p>
          <a:p>
            <a:pPr marL="285750" indent="-285750">
              <a:buFont typeface="Arial,Sans-Serif"/>
              <a:buChar char="•"/>
            </a:pPr>
            <a:r>
              <a:rPr lang="en-GB" sz="1600" dirty="0" err="1">
                <a:latin typeface="Arial"/>
                <a:cs typeface="Arial"/>
              </a:rPr>
              <a:t>Cook,T</a:t>
            </a:r>
            <a:r>
              <a:rPr lang="en-GB" sz="1600" dirty="0">
                <a:latin typeface="Arial"/>
                <a:cs typeface="Arial"/>
              </a:rPr>
              <a:t>. </a:t>
            </a:r>
            <a:r>
              <a:rPr lang="en-GB" sz="1600" dirty="0" err="1">
                <a:latin typeface="Arial"/>
                <a:cs typeface="Arial"/>
              </a:rPr>
              <a:t>Kursumovic</a:t>
            </a:r>
            <a:r>
              <a:rPr lang="en-GB" sz="1600" dirty="0">
                <a:latin typeface="Arial"/>
                <a:cs typeface="Arial"/>
              </a:rPr>
              <a:t>, E. </a:t>
            </a:r>
            <a:r>
              <a:rPr lang="en-GB" sz="1600" dirty="0" err="1">
                <a:latin typeface="Arial"/>
                <a:cs typeface="Arial"/>
              </a:rPr>
              <a:t>Lennane</a:t>
            </a:r>
            <a:r>
              <a:rPr lang="en-GB" sz="1600" dirty="0">
                <a:latin typeface="Arial"/>
                <a:cs typeface="Arial"/>
              </a:rPr>
              <a:t>, S. (2020). Exclusive: deaths of NHS staff from covid-19 analysed. Available at:&gt;h ttps://www.hsj.co.uk/exclusive-deaths-of-nhs-staff-from-covid-19-analysed/7027471.article. (Accessed online 9</a:t>
            </a:r>
            <a:r>
              <a:rPr lang="en-GB" sz="1600" baseline="30000" dirty="0">
                <a:latin typeface="Arial"/>
                <a:cs typeface="Arial"/>
              </a:rPr>
              <a:t>th</a:t>
            </a:r>
            <a:r>
              <a:rPr lang="en-GB" sz="1600" dirty="0">
                <a:latin typeface="Arial"/>
                <a:cs typeface="Arial"/>
              </a:rPr>
              <a:t> October 2020) </a:t>
            </a:r>
            <a:endParaRPr lang="en-US" sz="1600" dirty="0">
              <a:latin typeface="Arial"/>
              <a:ea typeface="+mn-lt"/>
              <a:cs typeface="+mn-lt"/>
            </a:endParaRPr>
          </a:p>
          <a:p>
            <a:pPr marL="285750" indent="-285750">
              <a:buFont typeface="Arial,Sans-Serif"/>
              <a:buChar char="•"/>
            </a:pPr>
            <a:r>
              <a:rPr lang="en-GB" sz="1600" dirty="0">
                <a:latin typeface="Arial"/>
                <a:cs typeface="Arial"/>
              </a:rPr>
              <a:t>* Coronavirus disease 2019 (COVID-19): A literature review. </a:t>
            </a:r>
            <a:endParaRPr lang="en-US" sz="1600" dirty="0">
              <a:latin typeface="Arial"/>
              <a:ea typeface="+mn-lt"/>
              <a:cs typeface="+mn-lt"/>
            </a:endParaRPr>
          </a:p>
          <a:p>
            <a:pPr marL="285750" indent="-285750">
              <a:buFont typeface="Arial,Sans-Serif"/>
              <a:buChar char="•"/>
            </a:pPr>
            <a:r>
              <a:rPr lang="en-GB" sz="1600" dirty="0">
                <a:latin typeface="Arial"/>
                <a:cs typeface="Arial"/>
              </a:rPr>
              <a:t>Available at :&gt; https://www.sciencedirect.com/science/article/pii/S1876034120304329#!. (Accessed online 1</a:t>
            </a:r>
            <a:r>
              <a:rPr lang="en-GB" sz="1600" baseline="30000" dirty="0">
                <a:latin typeface="Arial"/>
                <a:cs typeface="Arial"/>
              </a:rPr>
              <a:t>st</a:t>
            </a:r>
            <a:r>
              <a:rPr lang="en-GB" sz="1600" dirty="0">
                <a:latin typeface="Arial"/>
                <a:cs typeface="Arial"/>
              </a:rPr>
              <a:t> October 2020). </a:t>
            </a:r>
            <a:endParaRPr lang="en-US" sz="1600" dirty="0">
              <a:latin typeface="Arial"/>
              <a:ea typeface="+mn-lt"/>
              <a:cs typeface="+mn-lt"/>
            </a:endParaRPr>
          </a:p>
          <a:p>
            <a:pPr marL="285750" indent="-285750">
              <a:buFont typeface="Arial,Sans-Serif"/>
              <a:buChar char="•"/>
            </a:pPr>
            <a:r>
              <a:rPr lang="en-GB" sz="1600" dirty="0">
                <a:latin typeface="Arial"/>
                <a:cs typeface="Arial"/>
              </a:rPr>
              <a:t>* COVID-19 Hospitalization and Death by Race/Ethnicity (CDC), 2020. Available at :&gt; </a:t>
            </a:r>
            <a:endParaRPr lang="en-US" sz="1600" dirty="0">
              <a:latin typeface="Arial"/>
              <a:ea typeface="+mn-lt"/>
              <a:cs typeface="+mn-lt"/>
            </a:endParaRPr>
          </a:p>
          <a:p>
            <a:pPr marL="285750" indent="-285750">
              <a:buFont typeface="Arial,Sans-Serif"/>
              <a:buChar char="•"/>
            </a:pPr>
            <a:r>
              <a:rPr lang="en-GB" sz="1600" dirty="0">
                <a:latin typeface="Arial"/>
                <a:cs typeface="Arial"/>
              </a:rPr>
              <a:t>https://www.cdc.gov/coronavirus/2019-ncov/covid-data/investigations-discovery/hospitalization-death-by-race-ethnicity.html. (Accessed online October 9</a:t>
            </a:r>
            <a:r>
              <a:rPr lang="en-GB" sz="1600" baseline="30000" dirty="0">
                <a:latin typeface="Arial"/>
                <a:cs typeface="Arial"/>
              </a:rPr>
              <a:t>th</a:t>
            </a:r>
            <a:r>
              <a:rPr lang="en-GB" sz="1600" dirty="0">
                <a:latin typeface="Arial"/>
                <a:cs typeface="Arial"/>
              </a:rPr>
              <a:t>, 2020).</a:t>
            </a:r>
            <a:r>
              <a:rPr lang="en-GB" sz="1600" dirty="0">
                <a:latin typeface="Arial"/>
                <a:cs typeface="Calibri"/>
              </a:rPr>
              <a:t> </a:t>
            </a:r>
            <a:endParaRPr lang="en-US" sz="1600" dirty="0">
              <a:latin typeface="Arial"/>
              <a:ea typeface="+mn-lt"/>
              <a:cs typeface="+mn-lt"/>
            </a:endParaRPr>
          </a:p>
          <a:p>
            <a:pPr marL="285750" indent="-285750">
              <a:buFont typeface="Arial,Sans-Serif"/>
              <a:buChar char="•"/>
            </a:pPr>
            <a:r>
              <a:rPr lang="en-GB" sz="1600" dirty="0">
                <a:latin typeface="Arial"/>
                <a:cs typeface="Calibri"/>
              </a:rPr>
              <a:t>* Currie, J (2020). Born Unequal. Scientific America. Vol. 323, Issue 4, p50-57. 8p. </a:t>
            </a:r>
            <a:endParaRPr lang="en-GB" sz="1600" dirty="0">
              <a:latin typeface="Arial"/>
              <a:ea typeface="+mn-lt"/>
              <a:cs typeface="+mn-lt"/>
            </a:endParaRPr>
          </a:p>
          <a:p>
            <a:pPr algn="l"/>
            <a:endParaRPr lang="en-US" sz="1600">
              <a:latin typeface="Arial"/>
              <a:cs typeface="Calibri"/>
            </a:endParaRPr>
          </a:p>
        </p:txBody>
      </p:sp>
      <p:sp>
        <p:nvSpPr>
          <p:cNvPr id="3" name="TextBox 2">
            <a:extLst>
              <a:ext uri="{FF2B5EF4-FFF2-40B4-BE49-F238E27FC236}">
                <a16:creationId xmlns:a16="http://schemas.microsoft.com/office/drawing/2014/main" id="{8111EACB-E31F-4344-898E-F603B8348D04}"/>
              </a:ext>
            </a:extLst>
          </p:cNvPr>
          <p:cNvSpPr txBox="1"/>
          <p:nvPr/>
        </p:nvSpPr>
        <p:spPr>
          <a:xfrm>
            <a:off x="3817728" y="10836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a:ea typeface="+mn-lt"/>
                <a:cs typeface="+mn-lt"/>
              </a:rPr>
              <a:t>REFERENCES</a:t>
            </a:r>
            <a:endParaRPr lang="en-US">
              <a:ea typeface="+mn-lt"/>
              <a:cs typeface="+mn-lt"/>
            </a:endParaRPr>
          </a:p>
        </p:txBody>
      </p:sp>
    </p:spTree>
    <p:extLst>
      <p:ext uri="{BB962C8B-B14F-4D97-AF65-F5344CB8AC3E}">
        <p14:creationId xmlns:p14="http://schemas.microsoft.com/office/powerpoint/2010/main" val="69083140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A8D630-4F4A-4B1C-9512-450105576CF2}"/>
              </a:ext>
            </a:extLst>
          </p:cNvPr>
          <p:cNvSpPr txBox="1"/>
          <p:nvPr/>
        </p:nvSpPr>
        <p:spPr>
          <a:xfrm>
            <a:off x="181156" y="468702"/>
            <a:ext cx="11585274" cy="68695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Sans-Serif"/>
              <a:buChar char="•"/>
            </a:pPr>
            <a:r>
              <a:rPr lang="en-GB" sz="1600">
                <a:latin typeface="Arial"/>
                <a:cs typeface="Arial"/>
              </a:rPr>
              <a:t>Disparities in the risk and outcomes of COVID-19. Available at :&gt;Disparities_in_the_risk_and_outcomes_of_COVID_August_2020_update.pdf. (Accessed online 5th October 2020).  </a:t>
            </a:r>
            <a:endParaRPr lang="en-US" sz="1600">
              <a:latin typeface="Arial"/>
              <a:ea typeface="+mn-lt"/>
              <a:cs typeface="+mn-lt"/>
            </a:endParaRPr>
          </a:p>
          <a:p>
            <a:pPr marL="285750" indent="-285750">
              <a:buFont typeface="Arial,Sans-Serif"/>
              <a:buChar char="•"/>
            </a:pPr>
            <a:r>
              <a:rPr lang="en-GB" sz="1600" err="1">
                <a:latin typeface="Arial"/>
                <a:cs typeface="Arial"/>
              </a:rPr>
              <a:t>Exworthy</a:t>
            </a:r>
            <a:r>
              <a:rPr lang="en-GB" sz="1600">
                <a:latin typeface="Arial"/>
                <a:cs typeface="Arial"/>
              </a:rPr>
              <a:t>, M. (2008) ‘Policy to tackle the social determinants of health: using conceptual models to understand the policy process’, </a:t>
            </a:r>
            <a:r>
              <a:rPr lang="en-GB" sz="1600" i="1">
                <a:latin typeface="Arial"/>
                <a:cs typeface="Arial"/>
              </a:rPr>
              <a:t>Health Policy and Planning</a:t>
            </a:r>
            <a:r>
              <a:rPr lang="en-GB" sz="1600">
                <a:latin typeface="Arial"/>
                <a:cs typeface="Arial"/>
              </a:rPr>
              <a:t>, 23(5), pp. 318-327. Hammett, E. (2020) </a:t>
            </a:r>
            <a:r>
              <a:rPr lang="en-GB" sz="1600" i="1">
                <a:latin typeface="Arial"/>
                <a:cs typeface="Arial"/>
              </a:rPr>
              <a:t>Why is COVID-19 disproportionately affecting BAME communities? </a:t>
            </a:r>
            <a:r>
              <a:rPr lang="en-GB" sz="1600">
                <a:latin typeface="Arial"/>
                <a:cs typeface="Arial"/>
              </a:rPr>
              <a:t>Available at: https://firstaidforlife.org.uk/covid19-bame-communities/ (Accessed: 30</a:t>
            </a:r>
            <a:r>
              <a:rPr lang="en-GB" sz="1600" baseline="30000">
                <a:latin typeface="Arial"/>
                <a:cs typeface="Arial"/>
              </a:rPr>
              <a:t>th</a:t>
            </a:r>
            <a:r>
              <a:rPr lang="en-GB" sz="1600">
                <a:latin typeface="Arial"/>
                <a:cs typeface="Arial"/>
              </a:rPr>
              <a:t> September 2020).</a:t>
            </a:r>
            <a:endParaRPr lang="en-GB" sz="1600">
              <a:latin typeface="Arial"/>
              <a:ea typeface="+mn-lt"/>
              <a:cs typeface="+mn-lt"/>
            </a:endParaRPr>
          </a:p>
          <a:p>
            <a:pPr marL="285750" indent="-285750">
              <a:buFont typeface="Arial,Sans-Serif"/>
              <a:buChar char="•"/>
            </a:pPr>
            <a:r>
              <a:rPr lang="en-GB" sz="1600">
                <a:latin typeface="Arial"/>
                <a:cs typeface="Arial"/>
              </a:rPr>
              <a:t>Gov.uk. (2020) </a:t>
            </a:r>
            <a:r>
              <a:rPr lang="en-GB" sz="1600" i="1">
                <a:latin typeface="Arial"/>
                <a:cs typeface="Arial"/>
              </a:rPr>
              <a:t>NHS Test and Trace: how it works.</a:t>
            </a:r>
            <a:r>
              <a:rPr lang="en-GB" sz="1600">
                <a:latin typeface="Arial"/>
                <a:cs typeface="Arial"/>
              </a:rPr>
              <a:t> Available at: https://www.gov.uk/guidance/nhs-test-and-trace-how-it-works (Accessed: 13th October 2020).</a:t>
            </a:r>
            <a:endParaRPr lang="en-GB" sz="1600">
              <a:latin typeface="Arial"/>
              <a:ea typeface="+mn-lt"/>
              <a:cs typeface="+mn-lt"/>
            </a:endParaRPr>
          </a:p>
          <a:p>
            <a:pPr marL="285750" indent="-285750">
              <a:lnSpc>
                <a:spcPct val="90000"/>
              </a:lnSpc>
              <a:spcBef>
                <a:spcPts val="1000"/>
              </a:spcBef>
              <a:buFont typeface="Arial,Sans-Serif"/>
              <a:buChar char="•"/>
            </a:pPr>
            <a:r>
              <a:rPr lang="en-US" sz="1600">
                <a:latin typeface="Arial"/>
                <a:cs typeface="Arial"/>
              </a:rPr>
              <a:t>GOV UK, 2020. </a:t>
            </a:r>
            <a:r>
              <a:rPr lang="en-US" sz="1600" i="1">
                <a:latin typeface="Arial"/>
                <a:cs typeface="Arial"/>
              </a:rPr>
              <a:t>Coronavirus (COVID-19): Guidance For Local Government</a:t>
            </a:r>
            <a:r>
              <a:rPr lang="en-US" sz="1600">
                <a:latin typeface="Arial"/>
                <a:cs typeface="Arial"/>
              </a:rPr>
              <a:t>. [online] GOV.UK. Available at: &lt;https://www.gov.uk/guidance/coronavirus-covid-19-guidance-for-local-government&gt; [Accessed 6 October 2020].</a:t>
            </a:r>
            <a:endParaRPr lang="en-US" sz="1600">
              <a:latin typeface="Arial"/>
              <a:ea typeface="+mn-lt"/>
              <a:cs typeface="+mn-lt"/>
            </a:endParaRPr>
          </a:p>
          <a:p>
            <a:pPr marL="285750" indent="-285750">
              <a:lnSpc>
                <a:spcPct val="90000"/>
              </a:lnSpc>
              <a:spcBef>
                <a:spcPts val="1000"/>
              </a:spcBef>
              <a:buFont typeface="Arial,Sans-Serif"/>
              <a:buChar char="•"/>
            </a:pPr>
            <a:r>
              <a:rPr lang="en-US" sz="1600">
                <a:latin typeface="Arial"/>
                <a:cs typeface="Arial"/>
              </a:rPr>
              <a:t>GOV UK, 2020. </a:t>
            </a:r>
            <a:r>
              <a:rPr lang="en-US" sz="1600" i="1">
                <a:latin typeface="Arial"/>
                <a:cs typeface="Arial"/>
              </a:rPr>
              <a:t>Critical Workers Who Can Access Schools Or Educational Settings</a:t>
            </a:r>
            <a:r>
              <a:rPr lang="en-US" sz="1600">
                <a:latin typeface="Arial"/>
                <a:cs typeface="Arial"/>
              </a:rPr>
              <a:t>. [online] GOV.UK. Available at: &lt;https://www.gov.uk/government/publications/coronavirus-covid-19-maintaining-educational-provision/guidance-for-schools-colleges-and-local-authorities-on-maintaining-educational-provision&gt; [Accessed 6 October 2020].</a:t>
            </a:r>
            <a:endParaRPr lang="en-US" sz="1600">
              <a:latin typeface="Arial"/>
              <a:ea typeface="+mn-lt"/>
              <a:cs typeface="+mn-lt"/>
            </a:endParaRPr>
          </a:p>
          <a:p>
            <a:pPr marL="285750" indent="-285750">
              <a:lnSpc>
                <a:spcPct val="90000"/>
              </a:lnSpc>
              <a:spcBef>
                <a:spcPts val="1000"/>
              </a:spcBef>
              <a:buFont typeface="Arial,Sans-Serif"/>
              <a:buChar char="•"/>
            </a:pPr>
            <a:r>
              <a:rPr lang="en-US" sz="1600">
                <a:latin typeface="Arial"/>
                <a:cs typeface="Arial"/>
              </a:rPr>
              <a:t>Harder, M. and Harder, C., 2020. COVID-19 Response Strategies: Differences Between Strategies of Male and Female Heads of Governments?. </a:t>
            </a:r>
            <a:r>
              <a:rPr lang="en-US" sz="1600" i="1">
                <a:latin typeface="Arial"/>
                <a:cs typeface="Arial"/>
              </a:rPr>
              <a:t>SSRN Electronic Journal</a:t>
            </a:r>
            <a:r>
              <a:rPr lang="en-US" sz="1600">
                <a:latin typeface="Arial"/>
                <a:cs typeface="Arial"/>
              </a:rPr>
              <a:t>,.</a:t>
            </a:r>
            <a:endParaRPr lang="en-US" sz="1600">
              <a:latin typeface="Arial"/>
              <a:ea typeface="+mn-lt"/>
              <a:cs typeface="+mn-lt"/>
            </a:endParaRPr>
          </a:p>
          <a:p>
            <a:pPr marL="285750" indent="-285750">
              <a:lnSpc>
                <a:spcPct val="90000"/>
              </a:lnSpc>
              <a:spcBef>
                <a:spcPts val="1000"/>
              </a:spcBef>
              <a:buFont typeface="Arial,Sans-Serif"/>
              <a:buChar char="•"/>
            </a:pPr>
            <a:r>
              <a:rPr lang="en-GB" sz="1600">
                <a:latin typeface="Arial"/>
                <a:cs typeface="Arial"/>
              </a:rPr>
              <a:t>* * </a:t>
            </a:r>
            <a:r>
              <a:rPr lang="en-GB" sz="1600" err="1">
                <a:latin typeface="Arial"/>
                <a:cs typeface="Arial"/>
              </a:rPr>
              <a:t>Hafesji</a:t>
            </a:r>
            <a:r>
              <a:rPr lang="en-GB" sz="1600">
                <a:latin typeface="Arial"/>
                <a:cs typeface="Arial"/>
              </a:rPr>
              <a:t>, S (2020). The impact of COVID-19 on BME communities and health and care staff Available at:&gt;https://www.nhsconfed.org/resources/2020/04/the-impact-of-covid19-on-bme-communities-and-staff. (Accessed online 5</a:t>
            </a:r>
            <a:r>
              <a:rPr lang="en-GB" sz="1600" baseline="30000">
                <a:latin typeface="Arial"/>
                <a:cs typeface="Arial"/>
              </a:rPr>
              <a:t>th</a:t>
            </a:r>
            <a:r>
              <a:rPr lang="en-GB" sz="1600">
                <a:latin typeface="Arial"/>
                <a:cs typeface="Arial"/>
              </a:rPr>
              <a:t> October 2020).</a:t>
            </a:r>
            <a:endParaRPr lang="en-US" sz="1600">
              <a:latin typeface="Arial"/>
              <a:ea typeface="+mn-lt"/>
              <a:cs typeface="+mn-lt"/>
            </a:endParaRPr>
          </a:p>
          <a:p>
            <a:pPr marL="285750" indent="-285750">
              <a:lnSpc>
                <a:spcPct val="90000"/>
              </a:lnSpc>
              <a:spcBef>
                <a:spcPts val="1000"/>
              </a:spcBef>
              <a:buFont typeface="Arial,Sans-Serif"/>
              <a:buChar char="•"/>
            </a:pPr>
            <a:r>
              <a:rPr lang="en-GB" sz="1600">
                <a:latin typeface="Arial"/>
                <a:cs typeface="Arial"/>
              </a:rPr>
              <a:t>Irfan U. (2020) Vex, Two new studies show shutdowns where astonishingly effective, Available at, </a:t>
            </a:r>
            <a:r>
              <a:rPr lang="en-GB" sz="1600" u="sng">
                <a:latin typeface="Arial"/>
                <a:cs typeface="Arial"/>
              </a:rPr>
              <a:t>https://www.vox.com/2020/6/9/21284087/coronavirus-covid-19-shutdown-lockdown-cases-deaths</a:t>
            </a:r>
            <a:r>
              <a:rPr lang="en-GB" sz="1600">
                <a:latin typeface="Arial"/>
                <a:cs typeface="Arial"/>
              </a:rPr>
              <a:t> Accessed on, [09/10/20]</a:t>
            </a:r>
            <a:endParaRPr lang="en-US" sz="1600">
              <a:latin typeface="Arial"/>
              <a:ea typeface="+mn-lt"/>
              <a:cs typeface="+mn-lt"/>
            </a:endParaRPr>
          </a:p>
          <a:p>
            <a:pPr marL="285750" indent="-285750">
              <a:lnSpc>
                <a:spcPct val="90000"/>
              </a:lnSpc>
              <a:spcBef>
                <a:spcPts val="1000"/>
              </a:spcBef>
              <a:buFont typeface="Arial,Sans-Serif"/>
              <a:buChar char="•"/>
            </a:pPr>
            <a:r>
              <a:rPr lang="en-GB" sz="1600">
                <a:latin typeface="Arial"/>
                <a:cs typeface="Arial"/>
              </a:rPr>
              <a:t>Institute for government, (</a:t>
            </a:r>
            <a:r>
              <a:rPr lang="en-GB" sz="1600" err="1">
                <a:latin typeface="Arial"/>
                <a:cs typeface="Arial"/>
              </a:rPr>
              <a:t>n.d</a:t>
            </a:r>
            <a:r>
              <a:rPr lang="en-GB" sz="1600">
                <a:latin typeface="Arial"/>
                <a:cs typeface="Arial"/>
              </a:rPr>
              <a:t>) </a:t>
            </a:r>
            <a:r>
              <a:rPr lang="en-GB" sz="1600" err="1">
                <a:latin typeface="Arial"/>
                <a:cs typeface="Arial"/>
              </a:rPr>
              <a:t>Coronovirus</a:t>
            </a:r>
            <a:r>
              <a:rPr lang="en-GB" sz="1600">
                <a:latin typeface="Arial"/>
                <a:cs typeface="Arial"/>
              </a:rPr>
              <a:t>, how have different countries supported workers through this crisis, Available at, https://www.instituteforgovernment.org.uk/coronavirus-support-workers-comparison Accessed on [10/10/20]</a:t>
            </a:r>
            <a:endParaRPr lang="en-GB" sz="1600">
              <a:latin typeface="Arial"/>
              <a:ea typeface="+mn-lt"/>
              <a:cs typeface="+mn-lt"/>
            </a:endParaRPr>
          </a:p>
          <a:p>
            <a:pPr algn="l"/>
            <a:endParaRPr lang="en-US" sz="1600">
              <a:latin typeface="Arial"/>
              <a:cs typeface="Calibri"/>
            </a:endParaRPr>
          </a:p>
        </p:txBody>
      </p:sp>
      <p:sp>
        <p:nvSpPr>
          <p:cNvPr id="4" name="TextBox 3">
            <a:extLst>
              <a:ext uri="{FF2B5EF4-FFF2-40B4-BE49-F238E27FC236}">
                <a16:creationId xmlns:a16="http://schemas.microsoft.com/office/drawing/2014/main" id="{E6A38FF1-11B5-4965-8D31-E90982FB762F}"/>
              </a:ext>
            </a:extLst>
          </p:cNvPr>
          <p:cNvSpPr txBox="1"/>
          <p:nvPr/>
        </p:nvSpPr>
        <p:spPr>
          <a:xfrm>
            <a:off x="3817728" y="10836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a:ea typeface="+mn-lt"/>
                <a:cs typeface="+mn-lt"/>
              </a:rPr>
              <a:t>REFERENCES</a:t>
            </a:r>
            <a:endParaRPr lang="en-US">
              <a:ea typeface="+mn-lt"/>
              <a:cs typeface="+mn-lt"/>
            </a:endParaRPr>
          </a:p>
        </p:txBody>
      </p:sp>
    </p:spTree>
    <p:extLst>
      <p:ext uri="{BB962C8B-B14F-4D97-AF65-F5344CB8AC3E}">
        <p14:creationId xmlns:p14="http://schemas.microsoft.com/office/powerpoint/2010/main" val="418250620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CECECD0-27CC-496B-9DDD-5E33B8397170}"/>
              </a:ext>
            </a:extLst>
          </p:cNvPr>
          <p:cNvSpPr txBox="1"/>
          <p:nvPr/>
        </p:nvSpPr>
        <p:spPr>
          <a:xfrm>
            <a:off x="3817728" y="10836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a:ea typeface="+mn-lt"/>
                <a:cs typeface="+mn-lt"/>
              </a:rPr>
              <a:t>REFERENCES</a:t>
            </a:r>
            <a:endParaRPr lang="en-US">
              <a:ea typeface="+mn-lt"/>
              <a:cs typeface="+mn-lt"/>
            </a:endParaRPr>
          </a:p>
        </p:txBody>
      </p:sp>
      <p:sp>
        <p:nvSpPr>
          <p:cNvPr id="4" name="TextBox 3">
            <a:extLst>
              <a:ext uri="{FF2B5EF4-FFF2-40B4-BE49-F238E27FC236}">
                <a16:creationId xmlns:a16="http://schemas.microsoft.com/office/drawing/2014/main" id="{BAD3B4FE-9C99-4807-B09D-F9D9B6496B2C}"/>
              </a:ext>
            </a:extLst>
          </p:cNvPr>
          <p:cNvSpPr txBox="1"/>
          <p:nvPr/>
        </p:nvSpPr>
        <p:spPr>
          <a:xfrm>
            <a:off x="411192" y="468702"/>
            <a:ext cx="11427124" cy="67403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Sans-Serif"/>
              <a:buChar char="•"/>
            </a:pPr>
            <a:r>
              <a:rPr lang="en-GB" sz="1600" dirty="0">
                <a:latin typeface="Arial"/>
                <a:cs typeface="Arial"/>
              </a:rPr>
              <a:t>Johnstone J.(2020) Politics home, BAME brits twice as likely to lose their jobs during furlough, new study finds. Available at, https://www.politicshome.com/news/article/bame-brits-twice-as-likely-to-have-lost-their-job-during-furlough-new-study-finds Accessed on [09/10/20]</a:t>
            </a:r>
            <a:endParaRPr lang="en-US" sz="1600" dirty="0">
              <a:latin typeface="Arial"/>
              <a:ea typeface="+mn-lt"/>
              <a:cs typeface="+mn-lt"/>
            </a:endParaRPr>
          </a:p>
          <a:p>
            <a:pPr marL="285750" indent="-285750">
              <a:buFont typeface="Arial,Sans-Serif"/>
              <a:buChar char="•"/>
            </a:pPr>
            <a:r>
              <a:rPr lang="en-GB" sz="1600" dirty="0">
                <a:latin typeface="Arial"/>
                <a:cs typeface="Arial"/>
              </a:rPr>
              <a:t>* Journal of Infection and Public Health Volume 13, Issue 5, May 2020, Pages 667-673. Available at :&gt;https://www.sciencedirect.com/journal/journal-of-infection-and-public-health. (Accessed online 1</a:t>
            </a:r>
            <a:r>
              <a:rPr lang="en-GB" sz="1600" baseline="30000" dirty="0">
                <a:latin typeface="Arial"/>
                <a:cs typeface="Arial"/>
              </a:rPr>
              <a:t>st</a:t>
            </a:r>
            <a:r>
              <a:rPr lang="en-GB" sz="1600" dirty="0">
                <a:latin typeface="Arial"/>
                <a:cs typeface="Arial"/>
              </a:rPr>
              <a:t> October 2020).</a:t>
            </a:r>
            <a:endParaRPr lang="en-US" sz="1600" dirty="0">
              <a:latin typeface="Arial"/>
              <a:ea typeface="+mn-lt"/>
              <a:cs typeface="+mn-lt"/>
            </a:endParaRPr>
          </a:p>
          <a:p>
            <a:pPr>
              <a:buFont typeface="Arial"/>
              <a:buChar char="•"/>
            </a:pPr>
            <a:r>
              <a:rPr lang="en-GB" sz="1600">
                <a:latin typeface="Arial"/>
                <a:ea typeface="+mn-lt"/>
                <a:cs typeface="+mn-lt"/>
              </a:rPr>
              <a:t>King’sfund, 2020. Available at:&gt;https://www.kingsfund.org.uk/projects/improving-publics-health/strong-communities-wellbeing-and-resilience. (Accessed online 15</a:t>
            </a:r>
            <a:r>
              <a:rPr lang="en-GB" sz="1600" baseline="30000">
                <a:latin typeface="Arial"/>
                <a:ea typeface="+mn-lt"/>
                <a:cs typeface="+mn-lt"/>
              </a:rPr>
              <a:t>th</a:t>
            </a:r>
            <a:r>
              <a:rPr lang="en-GB" sz="1600">
                <a:latin typeface="Arial"/>
                <a:ea typeface="+mn-lt"/>
                <a:cs typeface="+mn-lt"/>
              </a:rPr>
              <a:t> October 2020).</a:t>
            </a:r>
          </a:p>
          <a:p>
            <a:pPr marL="285750" indent="-285750">
              <a:buFont typeface="Arial,Sans-Serif"/>
              <a:buChar char="•"/>
            </a:pPr>
            <a:r>
              <a:rPr lang="en-GB" sz="1600" dirty="0">
                <a:latin typeface="Arial"/>
                <a:cs typeface="Arial"/>
              </a:rPr>
              <a:t>Kirby, T. (2020) ‘Evidence mounts of the disproportionate effect of COVID-19 on ethnic minorities’. </a:t>
            </a:r>
            <a:r>
              <a:rPr lang="en-GB" sz="1600" i="1" dirty="0">
                <a:latin typeface="Arial"/>
                <a:cs typeface="Arial"/>
              </a:rPr>
              <a:t>The Lancet Respiratory System</a:t>
            </a:r>
            <a:r>
              <a:rPr lang="en-GB" sz="1600" dirty="0">
                <a:latin typeface="Arial"/>
                <a:cs typeface="Arial"/>
              </a:rPr>
              <a:t>, 8(6), pp.547-548. </a:t>
            </a:r>
            <a:endParaRPr lang="en-GB" sz="1600" dirty="0">
              <a:latin typeface="Arial"/>
              <a:ea typeface="+mn-lt"/>
              <a:cs typeface="+mn-lt"/>
            </a:endParaRPr>
          </a:p>
          <a:p>
            <a:pPr marL="285750" indent="-285750">
              <a:buFont typeface="Arial,Sans-Serif"/>
              <a:buChar char="•"/>
            </a:pPr>
            <a:r>
              <a:rPr lang="en-GB" sz="1600" dirty="0">
                <a:latin typeface="Arial"/>
                <a:cs typeface="Arial"/>
              </a:rPr>
              <a:t>Khan A. (2020) Amid the sorrow over cancelled Eid plans, British </a:t>
            </a:r>
            <a:r>
              <a:rPr lang="en-GB" sz="1600" dirty="0" err="1">
                <a:latin typeface="Arial"/>
                <a:cs typeface="Arial"/>
              </a:rPr>
              <a:t>muslims</a:t>
            </a:r>
            <a:r>
              <a:rPr lang="en-GB" sz="1600" dirty="0">
                <a:latin typeface="Arial"/>
                <a:cs typeface="Arial"/>
              </a:rPr>
              <a:t> should feel let down too, Available athttps://www.theguardian.com/commentisfree/2020/jul/31/eid-cancelled-british-muslims-bame-covid, Accessed on [08/10/20]</a:t>
            </a:r>
            <a:endParaRPr lang="en-GB" sz="1600" dirty="0">
              <a:latin typeface="Arial"/>
              <a:ea typeface="+mn-lt"/>
              <a:cs typeface="+mn-lt"/>
            </a:endParaRPr>
          </a:p>
          <a:p>
            <a:pPr marL="285750" indent="-285750">
              <a:buFont typeface="Arial,Sans-Serif"/>
              <a:buChar char="•"/>
            </a:pPr>
            <a:endParaRPr lang="en-GB" sz="1600">
              <a:latin typeface="Arial"/>
              <a:ea typeface="+mn-lt"/>
              <a:cs typeface="+mn-lt"/>
            </a:endParaRPr>
          </a:p>
          <a:p>
            <a:pPr marL="285750" indent="-285750">
              <a:buFont typeface="Arial,Sans-Serif"/>
              <a:buChar char="•"/>
            </a:pPr>
            <a:r>
              <a:rPr lang="en-GB" sz="1600" dirty="0">
                <a:latin typeface="Arial"/>
                <a:cs typeface="Arial"/>
              </a:rPr>
              <a:t>* </a:t>
            </a:r>
            <a:r>
              <a:rPr lang="en-GB" sz="1600" dirty="0" err="1">
                <a:latin typeface="Arial"/>
                <a:cs typeface="Arial"/>
              </a:rPr>
              <a:t>Kabarriti</a:t>
            </a:r>
            <a:r>
              <a:rPr lang="en-GB" sz="1600" dirty="0">
                <a:latin typeface="Arial"/>
                <a:cs typeface="Arial"/>
              </a:rPr>
              <a:t> R, Brodin NP, Maron MI, et al, (2020). Association of Race and Ethnicity with Comorbidities and Survival Among Patients With COVID-19 at an Urban Medical </a:t>
            </a:r>
            <a:r>
              <a:rPr lang="en-GB" sz="1600" dirty="0" err="1">
                <a:latin typeface="Arial"/>
                <a:cs typeface="Arial"/>
              </a:rPr>
              <a:t>Center</a:t>
            </a:r>
            <a:r>
              <a:rPr lang="en-GB" sz="1600" dirty="0">
                <a:latin typeface="Arial"/>
                <a:cs typeface="Arial"/>
              </a:rPr>
              <a:t> in New York. Available at:&gt; https://jamanetwork.com/journals/jamanetworkopen/fullarticle/2770960. (Accessed online 2</a:t>
            </a:r>
            <a:r>
              <a:rPr lang="en-GB" sz="1600" baseline="30000" dirty="0">
                <a:latin typeface="Arial"/>
                <a:cs typeface="Arial"/>
              </a:rPr>
              <a:t>nd</a:t>
            </a:r>
            <a:r>
              <a:rPr lang="en-GB" sz="1600" dirty="0">
                <a:latin typeface="Arial"/>
                <a:cs typeface="Arial"/>
              </a:rPr>
              <a:t> October 2020).</a:t>
            </a:r>
            <a:endParaRPr lang="en-US" sz="1600" dirty="0">
              <a:latin typeface="Arial"/>
              <a:ea typeface="+mn-lt"/>
              <a:cs typeface="+mn-lt"/>
            </a:endParaRPr>
          </a:p>
          <a:p>
            <a:pPr marL="285750" indent="-285750">
              <a:buFont typeface="Arial,Sans-Serif"/>
              <a:buChar char="•"/>
            </a:pPr>
            <a:r>
              <a:rPr lang="en-US" sz="1600" dirty="0" err="1">
                <a:latin typeface="Arial"/>
                <a:cs typeface="Arial"/>
              </a:rPr>
              <a:t>Lauriault</a:t>
            </a:r>
            <a:r>
              <a:rPr lang="en-US" sz="1600" dirty="0">
                <a:latin typeface="Arial"/>
                <a:cs typeface="Arial"/>
              </a:rPr>
              <a:t>, T., 2020. Tracing COVID-19 Data: Data and Technological Citizenship during the COVID-19 Pandemic. </a:t>
            </a:r>
            <a:r>
              <a:rPr lang="en-US" sz="1600" i="1" dirty="0">
                <a:latin typeface="Arial"/>
                <a:cs typeface="Arial"/>
              </a:rPr>
              <a:t>Canadian Journal of European and Russian Studies</a:t>
            </a:r>
            <a:r>
              <a:rPr lang="en-US" sz="1600" dirty="0">
                <a:latin typeface="Arial"/>
                <a:cs typeface="Arial"/>
              </a:rPr>
              <a:t>, 13(1).</a:t>
            </a:r>
            <a:endParaRPr lang="en-GB" sz="1600" dirty="0">
              <a:latin typeface="Arial"/>
              <a:ea typeface="+mn-lt"/>
              <a:cs typeface="+mn-lt"/>
            </a:endParaRPr>
          </a:p>
          <a:p>
            <a:pPr marL="285750" indent="-285750">
              <a:buFont typeface="Arial,Sans-Serif"/>
              <a:buChar char="•"/>
            </a:pPr>
            <a:r>
              <a:rPr lang="en-GB" sz="1600" dirty="0">
                <a:latin typeface="Arial"/>
                <a:cs typeface="Arial"/>
              </a:rPr>
              <a:t>Mind for better mental health, (</a:t>
            </a:r>
            <a:r>
              <a:rPr lang="en-GB" sz="1600" dirty="0" err="1">
                <a:latin typeface="Arial"/>
                <a:cs typeface="Arial"/>
              </a:rPr>
              <a:t>n.d</a:t>
            </a:r>
            <a:r>
              <a:rPr lang="en-GB" sz="1600" dirty="0">
                <a:latin typeface="Arial"/>
                <a:cs typeface="Arial"/>
              </a:rPr>
              <a:t>) Available at, </a:t>
            </a:r>
            <a:r>
              <a:rPr lang="en-GB" sz="1600" u="sng" dirty="0">
                <a:latin typeface="Arial"/>
                <a:cs typeface="Arial"/>
              </a:rPr>
              <a:t>https://www.mind.org.uk/workplace/coronavirus-and-work/support-if-youre-furloughed/</a:t>
            </a:r>
            <a:r>
              <a:rPr lang="en-GB" sz="1600" dirty="0">
                <a:latin typeface="Arial"/>
                <a:cs typeface="Arial"/>
              </a:rPr>
              <a:t> Accessed on [09/10/20]</a:t>
            </a:r>
            <a:endParaRPr lang="en-GB" sz="1600" dirty="0">
              <a:latin typeface="Arial"/>
              <a:ea typeface="+mn-lt"/>
              <a:cs typeface="+mn-lt"/>
            </a:endParaRPr>
          </a:p>
          <a:p>
            <a:pPr marL="285750" indent="-285750">
              <a:buFont typeface="Arial,Sans-Serif"/>
              <a:buChar char="•"/>
            </a:pPr>
            <a:r>
              <a:rPr lang="en-US" sz="1600" dirty="0">
                <a:latin typeface="Arial"/>
                <a:cs typeface="Arial"/>
              </a:rPr>
              <a:t>McGauran, A., 2020. </a:t>
            </a:r>
            <a:r>
              <a:rPr lang="en-US" sz="1600" i="1" dirty="0" err="1">
                <a:latin typeface="Arial"/>
                <a:cs typeface="Arial"/>
              </a:rPr>
              <a:t>Localgov.Co.Uk</a:t>
            </a:r>
            <a:r>
              <a:rPr lang="en-US" sz="1600" i="1" dirty="0">
                <a:latin typeface="Arial"/>
                <a:cs typeface="Arial"/>
              </a:rPr>
              <a:t> - Your Authority On UK Local Government - Racism Raises The Risk From COVID-19 For Minorities</a:t>
            </a:r>
            <a:r>
              <a:rPr lang="en-US" sz="1600" dirty="0">
                <a:latin typeface="Arial"/>
                <a:cs typeface="Arial"/>
              </a:rPr>
              <a:t>. [online] Localgov.co.uk. Available at: &lt;https://www.localgov.co.uk/Racism-raises-the-risk-from-COVID-19-for-minorities/50634&gt; [Accessed 6 October 2020].</a:t>
            </a:r>
            <a:endParaRPr lang="en-GB" sz="1600" dirty="0">
              <a:latin typeface="Arial"/>
              <a:ea typeface="+mn-lt"/>
              <a:cs typeface="+mn-lt"/>
            </a:endParaRPr>
          </a:p>
          <a:p>
            <a:pPr marL="285750" indent="-285750">
              <a:buFont typeface="Arial,Sans-Serif"/>
              <a:buChar char="•"/>
            </a:pPr>
            <a:endParaRPr lang="en-GB" sz="1600">
              <a:latin typeface="Arial"/>
              <a:ea typeface="+mn-lt"/>
              <a:cs typeface="+mn-lt"/>
            </a:endParaRPr>
          </a:p>
          <a:p>
            <a:pPr algn="l"/>
            <a:endParaRPr lang="en-US" sz="1600">
              <a:latin typeface="Arial"/>
              <a:cs typeface="Calibri"/>
            </a:endParaRPr>
          </a:p>
        </p:txBody>
      </p:sp>
    </p:spTree>
    <p:extLst>
      <p:ext uri="{BB962C8B-B14F-4D97-AF65-F5344CB8AC3E}">
        <p14:creationId xmlns:p14="http://schemas.microsoft.com/office/powerpoint/2010/main" val="13225898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A86993-E641-4345-9A10-7897146ACDE2}"/>
              </a:ext>
            </a:extLst>
          </p:cNvPr>
          <p:cNvSpPr txBox="1"/>
          <p:nvPr/>
        </p:nvSpPr>
        <p:spPr>
          <a:xfrm>
            <a:off x="598098" y="612476"/>
            <a:ext cx="11024558" cy="62478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Sans-Serif"/>
              <a:buChar char="•"/>
            </a:pPr>
            <a:r>
              <a:rPr lang="en-GB" sz="1600">
                <a:latin typeface="Arial"/>
                <a:cs typeface="Arial"/>
              </a:rPr>
              <a:t>NHS (2020) </a:t>
            </a:r>
            <a:r>
              <a:rPr lang="en-GB" sz="1600" i="1">
                <a:latin typeface="Arial"/>
                <a:cs typeface="Arial"/>
              </a:rPr>
              <a:t>Addressing impact of COVID-19 on BAME staff in the NHS. Available at: </a:t>
            </a:r>
            <a:r>
              <a:rPr lang="en-GB" sz="1600">
                <a:latin typeface="Arial"/>
                <a:cs typeface="Arial"/>
              </a:rPr>
              <a:t>https://www.england.nhs.uk/coronavirus/workforce/addressing-impact-of-covid-19-on-bame-staff-in-the-nhs/ (Accessed: 28th September 2020).</a:t>
            </a:r>
            <a:r>
              <a:rPr lang="en-US" sz="1600">
                <a:latin typeface="Arial"/>
                <a:cs typeface="Arial"/>
              </a:rPr>
              <a:t> </a:t>
            </a:r>
            <a:endParaRPr lang="en-US" sz="1600">
              <a:latin typeface="Arial"/>
              <a:ea typeface="+mn-lt"/>
              <a:cs typeface="+mn-lt"/>
            </a:endParaRPr>
          </a:p>
          <a:p>
            <a:pPr marL="285750" indent="-285750">
              <a:buFont typeface="Arial,Sans-Serif"/>
              <a:buChar char="•"/>
            </a:pPr>
            <a:r>
              <a:rPr lang="en-GB" sz="1600">
                <a:latin typeface="Arial"/>
                <a:cs typeface="Arial"/>
              </a:rPr>
              <a:t>Nuffield Foundation, A. (2020) </a:t>
            </a:r>
            <a:r>
              <a:rPr lang="en-GB" sz="1600" i="1">
                <a:latin typeface="Arial"/>
                <a:cs typeface="Arial"/>
              </a:rPr>
              <a:t>Are some ethnic groups more vulnerable to COVID-19 than others?.  </a:t>
            </a:r>
            <a:r>
              <a:rPr lang="en-GB" sz="1600">
                <a:latin typeface="Arial"/>
                <a:cs typeface="Arial"/>
              </a:rPr>
              <a:t>London: The Institute of Fiscal Studies</a:t>
            </a:r>
            <a:r>
              <a:rPr lang="en-GB" sz="1600" i="1">
                <a:latin typeface="Arial"/>
                <a:cs typeface="Arial"/>
              </a:rPr>
              <a:t>.</a:t>
            </a:r>
            <a:endParaRPr lang="en-GB" sz="1600">
              <a:latin typeface="Arial"/>
              <a:ea typeface="+mn-lt"/>
              <a:cs typeface="+mn-lt"/>
            </a:endParaRPr>
          </a:p>
          <a:p>
            <a:pPr marL="285750" indent="-285750">
              <a:buFont typeface="Arial,Sans-Serif"/>
              <a:buChar char="•"/>
            </a:pPr>
            <a:r>
              <a:rPr lang="en-GB" sz="1600">
                <a:latin typeface="Arial"/>
                <a:cs typeface="Arial"/>
              </a:rPr>
              <a:t>Nuffield Foundation, B. (2020) </a:t>
            </a:r>
            <a:r>
              <a:rPr lang="en-GB" sz="1600" i="1">
                <a:latin typeface="Arial"/>
                <a:cs typeface="Arial"/>
              </a:rPr>
              <a:t>Are some ethnic groups more vulnerable to COVID-19 than others?.  </a:t>
            </a:r>
            <a:r>
              <a:rPr lang="en-GB" sz="1600">
                <a:latin typeface="Arial"/>
                <a:cs typeface="Arial"/>
              </a:rPr>
              <a:t>London: The Institute of Fiscal Studies</a:t>
            </a:r>
            <a:r>
              <a:rPr lang="en-GB" sz="1600" i="1">
                <a:latin typeface="Arial"/>
                <a:cs typeface="Arial"/>
              </a:rPr>
              <a:t>. </a:t>
            </a:r>
            <a:endParaRPr lang="en-GB" sz="1600">
              <a:latin typeface="Arial"/>
              <a:ea typeface="+mn-lt"/>
              <a:cs typeface="+mn-lt"/>
            </a:endParaRPr>
          </a:p>
          <a:p>
            <a:pPr marL="285750" indent="-285750">
              <a:buFont typeface="Arial,Sans-Serif"/>
              <a:buChar char="•"/>
            </a:pPr>
            <a:r>
              <a:rPr lang="en-GB" sz="1600">
                <a:latin typeface="Arial"/>
                <a:cs typeface="Calibri"/>
              </a:rPr>
              <a:t>Omar, S (2020). How is Covid-19 affecting BAME communities? Available at:&gt;https://www.imperial.nhs.uk/about-us/blog/how-covid19-affects-bame-communities. (Accessed online 5</a:t>
            </a:r>
            <a:r>
              <a:rPr lang="en-GB" sz="1600" baseline="30000">
                <a:latin typeface="Arial"/>
                <a:cs typeface="Calibri"/>
              </a:rPr>
              <a:t>th</a:t>
            </a:r>
            <a:r>
              <a:rPr lang="en-GB" sz="1600">
                <a:latin typeface="Arial"/>
                <a:cs typeface="Calibri"/>
              </a:rPr>
              <a:t> October 2020). </a:t>
            </a:r>
            <a:endParaRPr lang="en-US" sz="1600">
              <a:latin typeface="Arial"/>
              <a:ea typeface="+mn-lt"/>
              <a:cs typeface="+mn-lt"/>
            </a:endParaRPr>
          </a:p>
          <a:p>
            <a:pPr marL="285750" indent="-285750">
              <a:buFont typeface="Arial,Sans-Serif"/>
              <a:buChar char="•"/>
            </a:pPr>
            <a:r>
              <a:rPr lang="en-GB" sz="1600">
                <a:latin typeface="Arial"/>
                <a:cs typeface="Arial"/>
              </a:rPr>
              <a:t>Office of National Statistics, A (2020). </a:t>
            </a:r>
            <a:r>
              <a:rPr lang="en-GB" sz="1600" i="1">
                <a:latin typeface="Arial"/>
                <a:cs typeface="Arial"/>
              </a:rPr>
              <a:t>Deaths involving COVID-19 by local area and socioeconomic deprivation: deaths occurring between 1 Mar and 31 July 2020</a:t>
            </a:r>
            <a:r>
              <a:rPr lang="en-GB" sz="1600">
                <a:latin typeface="Arial"/>
                <a:cs typeface="Arial"/>
              </a:rPr>
              <a:t>. Available at: https://www.ons.gov.uk/peoplepopulationandcommunity/birthsdeathsandmarriages/deaths/bulletins/deathsinvolvingcovid19bylocalareasanddeprivation/deathsoccurringbetween1marchand31july2020#country-and-region (Accessed: 28 September 2020). </a:t>
            </a:r>
            <a:r>
              <a:rPr lang="en-GB" sz="1600">
                <a:solidFill>
                  <a:srgbClr val="FF0000"/>
                </a:solidFill>
                <a:latin typeface="Arial"/>
                <a:cs typeface="Arial"/>
              </a:rPr>
              <a:t>  </a:t>
            </a:r>
            <a:endParaRPr lang="en-GB" sz="1600">
              <a:latin typeface="Arial"/>
              <a:ea typeface="+mn-lt"/>
              <a:cs typeface="+mn-lt"/>
            </a:endParaRPr>
          </a:p>
          <a:p>
            <a:pPr marL="285750" indent="-285750">
              <a:buFont typeface="Arial,Sans-Serif"/>
              <a:buChar char="•"/>
            </a:pPr>
            <a:r>
              <a:rPr lang="en-GB" sz="1600">
                <a:latin typeface="Arial"/>
                <a:cs typeface="Arial"/>
              </a:rPr>
              <a:t>Office of National Statistics, B (2020). </a:t>
            </a:r>
            <a:r>
              <a:rPr lang="en-GB" sz="1600" i="1">
                <a:latin typeface="Arial"/>
                <a:cs typeface="Arial"/>
              </a:rPr>
              <a:t>Deaths involving COVID-19 by local area and socioeconomic deprivation: deaths occurring between 1 Mar and 31 July 2020</a:t>
            </a:r>
            <a:r>
              <a:rPr lang="en-GB" sz="1600">
                <a:latin typeface="Arial"/>
                <a:cs typeface="Arial"/>
              </a:rPr>
              <a:t>. Available at: https://www.ons.gov.uk/peoplepopulationandcommunity/birthsdeathsandmarriages/deaths/bulletins/deathsinvolvingcovid19bylocalareasanddeprivation/deathsoccurringbetween1marchand31july2020#country-and-region (Accessed: 28 September 2020). </a:t>
            </a:r>
            <a:endParaRPr lang="en-GB" sz="1600">
              <a:latin typeface="Arial"/>
              <a:ea typeface="+mn-lt"/>
              <a:cs typeface="+mn-lt"/>
            </a:endParaRPr>
          </a:p>
          <a:p>
            <a:pPr marL="285750" indent="-285750">
              <a:buFont typeface="Arial,Sans-Serif"/>
              <a:buChar char="•"/>
            </a:pPr>
            <a:r>
              <a:rPr lang="en-GB" sz="1600">
                <a:latin typeface="Arial"/>
                <a:cs typeface="Arial"/>
              </a:rPr>
              <a:t>Office of National Statistics, C (2020). </a:t>
            </a:r>
            <a:r>
              <a:rPr lang="en-GB" sz="1600" i="1">
                <a:latin typeface="Arial"/>
                <a:cs typeface="Arial"/>
              </a:rPr>
              <a:t>Deaths involving COVID-19 by local area and socioeconomic deprivation: deaths occurring between 1 Mar and 31 July 2020</a:t>
            </a:r>
            <a:r>
              <a:rPr lang="en-GB" sz="1600">
                <a:latin typeface="Arial"/>
                <a:cs typeface="Arial"/>
              </a:rPr>
              <a:t>. Available at: https://www.ons.gov.uk/peoplepopulationandcommunity/birthsdeathsandmarriages/deaths/bulletins/deathsinvolvingcovid19bylocalareasanddeprivation/deathsoccurringbetween1marchand31july2020#country-and-region (Accessed: 28 September 2020). </a:t>
            </a:r>
            <a:r>
              <a:rPr lang="en-GB" sz="1600">
                <a:solidFill>
                  <a:srgbClr val="FF0000"/>
                </a:solidFill>
                <a:latin typeface="Arial"/>
                <a:cs typeface="Arial"/>
              </a:rPr>
              <a:t> </a:t>
            </a:r>
            <a:endParaRPr lang="en-GB" sz="1600">
              <a:latin typeface="Arial"/>
              <a:ea typeface="+mn-lt"/>
              <a:cs typeface="+mn-lt"/>
            </a:endParaRPr>
          </a:p>
          <a:p>
            <a:pPr algn="l"/>
            <a:endParaRPr lang="en-US" sz="1600">
              <a:latin typeface="Arial"/>
              <a:cs typeface="Calibri"/>
            </a:endParaRPr>
          </a:p>
        </p:txBody>
      </p:sp>
      <p:sp>
        <p:nvSpPr>
          <p:cNvPr id="4" name="TextBox 3">
            <a:extLst>
              <a:ext uri="{FF2B5EF4-FFF2-40B4-BE49-F238E27FC236}">
                <a16:creationId xmlns:a16="http://schemas.microsoft.com/office/drawing/2014/main" id="{61F60DC8-A184-4757-AB83-511AA04403EB}"/>
              </a:ext>
            </a:extLst>
          </p:cNvPr>
          <p:cNvSpPr txBox="1"/>
          <p:nvPr/>
        </p:nvSpPr>
        <p:spPr>
          <a:xfrm>
            <a:off x="3817728" y="10836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a:ea typeface="+mn-lt"/>
                <a:cs typeface="+mn-lt"/>
              </a:rPr>
              <a:t>REFERENCES</a:t>
            </a:r>
            <a:endParaRPr lang="en-US">
              <a:ea typeface="+mn-lt"/>
              <a:cs typeface="+mn-lt"/>
            </a:endParaRPr>
          </a:p>
        </p:txBody>
      </p:sp>
    </p:spTree>
    <p:extLst>
      <p:ext uri="{BB962C8B-B14F-4D97-AF65-F5344CB8AC3E}">
        <p14:creationId xmlns:p14="http://schemas.microsoft.com/office/powerpoint/2010/main" val="132249011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6BC5BF-1504-4FB3-9A27-3AA8D42FAE0B}"/>
              </a:ext>
            </a:extLst>
          </p:cNvPr>
          <p:cNvSpPr txBox="1"/>
          <p:nvPr/>
        </p:nvSpPr>
        <p:spPr>
          <a:xfrm>
            <a:off x="454324" y="1130061"/>
            <a:ext cx="11283351" cy="504753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Sans-Serif"/>
              <a:buChar char="•"/>
            </a:pPr>
            <a:r>
              <a:rPr lang="en-GB" sz="1600">
                <a:latin typeface="Arial"/>
                <a:cs typeface="Arial"/>
              </a:rPr>
              <a:t>Office of National Statistics (2020). </a:t>
            </a:r>
            <a:r>
              <a:rPr lang="en-GB" sz="1600" i="1">
                <a:latin typeface="Arial"/>
                <a:cs typeface="Arial"/>
              </a:rPr>
              <a:t>Coronavirus (COVID-19) related deaths by ethnic group, England and Wales: 2 March 2020 to 15 May 2020. </a:t>
            </a:r>
            <a:r>
              <a:rPr lang="en-GB" sz="1600">
                <a:latin typeface="Arial"/>
                <a:cs typeface="Arial"/>
              </a:rPr>
              <a:t>Available at: https://www.ons.gov.uk/peoplepopulationandcommunity/birthsdeathsandmarriages/deaths/articles/coronaviruscovid19relateddeathsbyethnicgroupenglandandwales/2march2020to15may2020 (Accessed: 15 September 2020).</a:t>
            </a:r>
            <a:r>
              <a:rPr lang="en-US" sz="1600">
                <a:latin typeface="Arial"/>
                <a:cs typeface="Arial"/>
              </a:rPr>
              <a:t> #</a:t>
            </a:r>
            <a:endParaRPr lang="en-US" sz="1600">
              <a:latin typeface="Arial"/>
              <a:ea typeface="+mn-lt"/>
              <a:cs typeface="+mn-lt"/>
            </a:endParaRPr>
          </a:p>
          <a:p>
            <a:pPr marL="285750" indent="-285750">
              <a:buFont typeface="Arial,Sans-Serif"/>
              <a:buChar char="•"/>
            </a:pPr>
            <a:r>
              <a:rPr lang="en-GB" sz="1600">
                <a:latin typeface="Arial"/>
                <a:cs typeface="Arial"/>
              </a:rPr>
              <a:t>Patel, P (2020), GOV.UK, Rule of six comes into effect to tackle coronavirus, Available at, https://www.gov.uk/government/news/rule-of-six-comes-into-effect-to-tackle-coronavirus, Accessed on,[03/10/20]</a:t>
            </a:r>
            <a:endParaRPr lang="en-GB" sz="1600">
              <a:latin typeface="Arial"/>
              <a:ea typeface="+mn-lt"/>
              <a:cs typeface="+mn-lt"/>
            </a:endParaRPr>
          </a:p>
          <a:p>
            <a:pPr marL="285750" indent="-285750">
              <a:buFont typeface="Arial,Sans-Serif"/>
              <a:buChar char="•"/>
            </a:pPr>
            <a:r>
              <a:rPr lang="en-GB" sz="1600">
                <a:latin typeface="Arial"/>
                <a:cs typeface="Arial"/>
              </a:rPr>
              <a:t>* Pan, D. Size, S. Jatinder, S. Mansoor, S. Bangash. Pareek, N. </a:t>
            </a:r>
            <a:r>
              <a:rPr lang="en-GB" sz="1600" err="1">
                <a:latin typeface="Arial"/>
                <a:cs typeface="Arial"/>
              </a:rPr>
              <a:t>Divall</a:t>
            </a:r>
            <a:r>
              <a:rPr lang="en-GB" sz="1600">
                <a:latin typeface="Arial"/>
                <a:cs typeface="Arial"/>
              </a:rPr>
              <a:t>, P. Caroline, M. </a:t>
            </a:r>
            <a:r>
              <a:rPr lang="en-GB" sz="1600" err="1">
                <a:latin typeface="Arial"/>
                <a:cs typeface="Arial"/>
              </a:rPr>
              <a:t>Marco,R</a:t>
            </a:r>
            <a:r>
              <a:rPr lang="en-GB" sz="1600">
                <a:latin typeface="Arial"/>
                <a:cs typeface="Arial"/>
              </a:rPr>
              <a:t>. Ian, B. Laura, B. Hanif, W. </a:t>
            </a:r>
            <a:r>
              <a:rPr lang="en-GB" sz="1600" err="1">
                <a:latin typeface="Arial"/>
                <a:cs typeface="Arial"/>
              </a:rPr>
              <a:t>Khunti</a:t>
            </a:r>
            <a:r>
              <a:rPr lang="en-GB" sz="1600">
                <a:latin typeface="Arial"/>
                <a:cs typeface="Arial"/>
              </a:rPr>
              <a:t>, K. </a:t>
            </a:r>
            <a:r>
              <a:rPr lang="en-GB" sz="1600" err="1">
                <a:latin typeface="Arial"/>
                <a:cs typeface="Arial"/>
              </a:rPr>
              <a:t>Pareek,M</a:t>
            </a:r>
            <a:r>
              <a:rPr lang="en-GB" sz="1600">
                <a:latin typeface="Arial"/>
                <a:cs typeface="Arial"/>
              </a:rPr>
              <a:t>. (2020). The impact of ethnicity on clinical outcomes in COVID-19: A systematic review. </a:t>
            </a:r>
            <a:endParaRPr lang="en-US" sz="1600">
              <a:latin typeface="Arial"/>
              <a:ea typeface="+mn-lt"/>
              <a:cs typeface="+mn-lt"/>
            </a:endParaRPr>
          </a:p>
          <a:p>
            <a:pPr marL="285750" indent="-285750">
              <a:buFont typeface="Arial,Sans-Serif"/>
              <a:buChar char="•"/>
            </a:pPr>
            <a:r>
              <a:rPr lang="en-GB" sz="1600">
                <a:latin typeface="Arial"/>
                <a:cs typeface="Arial"/>
              </a:rPr>
              <a:t>Available at :&gt;http://creativecommons.org/licenses/by-nc-nd/4.0/. (Accessed online Friday 9</a:t>
            </a:r>
            <a:r>
              <a:rPr lang="en-GB" sz="1600" baseline="30000">
                <a:latin typeface="Arial"/>
                <a:cs typeface="Arial"/>
              </a:rPr>
              <a:t>th</a:t>
            </a:r>
            <a:r>
              <a:rPr lang="en-GB" sz="1600">
                <a:latin typeface="Arial"/>
                <a:cs typeface="Arial"/>
              </a:rPr>
              <a:t> October 2020). </a:t>
            </a:r>
            <a:endParaRPr lang="en-GB" sz="1600">
              <a:latin typeface="Arial"/>
              <a:ea typeface="+mn-lt"/>
              <a:cs typeface="+mn-lt"/>
            </a:endParaRPr>
          </a:p>
          <a:p>
            <a:pPr marL="285750" indent="-285750">
              <a:buFont typeface="Arial,Sans-Serif"/>
              <a:buChar char="•"/>
            </a:pPr>
            <a:endParaRPr lang="en-GB" sz="1600">
              <a:latin typeface="Arial"/>
              <a:ea typeface="+mn-lt"/>
              <a:cs typeface="+mn-lt"/>
            </a:endParaRPr>
          </a:p>
          <a:p>
            <a:pPr marL="285750" indent="-285750">
              <a:buFont typeface="Arial,Sans-Serif"/>
              <a:buChar char="•"/>
            </a:pPr>
            <a:r>
              <a:rPr lang="en-GB" sz="1600">
                <a:latin typeface="Arial"/>
                <a:cs typeface="Arial"/>
              </a:rPr>
              <a:t>* </a:t>
            </a:r>
            <a:r>
              <a:rPr lang="en-GB" sz="1600" err="1">
                <a:latin typeface="Arial"/>
                <a:cs typeface="Arial"/>
              </a:rPr>
              <a:t>Patel,P</a:t>
            </a:r>
            <a:r>
              <a:rPr lang="en-GB" sz="1600">
                <a:latin typeface="Arial"/>
                <a:cs typeface="Arial"/>
              </a:rPr>
              <a:t>. </a:t>
            </a:r>
            <a:r>
              <a:rPr lang="en-GB" sz="1600" err="1">
                <a:latin typeface="Arial"/>
                <a:cs typeface="Arial"/>
              </a:rPr>
              <a:t>Hiam,L</a:t>
            </a:r>
            <a:r>
              <a:rPr lang="en-GB" sz="1600">
                <a:latin typeface="Arial"/>
                <a:cs typeface="Arial"/>
              </a:rPr>
              <a:t>. </a:t>
            </a:r>
            <a:r>
              <a:rPr lang="en-GB" sz="1600" err="1">
                <a:latin typeface="Arial"/>
                <a:cs typeface="Arial"/>
              </a:rPr>
              <a:t>Sowemimo</a:t>
            </a:r>
            <a:r>
              <a:rPr lang="en-GB" sz="1600">
                <a:latin typeface="Arial"/>
                <a:cs typeface="Arial"/>
              </a:rPr>
              <a:t>, A. </a:t>
            </a:r>
            <a:r>
              <a:rPr lang="en-GB" sz="1600" err="1">
                <a:latin typeface="Arial"/>
                <a:cs typeface="Arial"/>
              </a:rPr>
              <a:t>Devankumar</a:t>
            </a:r>
            <a:r>
              <a:rPr lang="en-GB" sz="1600">
                <a:latin typeface="Arial"/>
                <a:cs typeface="Arial"/>
              </a:rPr>
              <a:t>, D. Mckee, M. 2020. Ethnicity and covid-19. Public Health England's review of disparities in covid-19 is a serious missed opportunity. Available at:&gt;http://dx.doi.org/10.1136/bmj.m2282. (Accessed online October 9</a:t>
            </a:r>
            <a:r>
              <a:rPr lang="en-GB" sz="1600" baseline="30000">
                <a:latin typeface="Arial"/>
                <a:cs typeface="Arial"/>
              </a:rPr>
              <a:t>th</a:t>
            </a:r>
            <a:r>
              <a:rPr lang="en-GB" sz="1600">
                <a:latin typeface="Arial"/>
                <a:cs typeface="Arial"/>
              </a:rPr>
              <a:t> 2020)</a:t>
            </a:r>
            <a:endParaRPr lang="en-GB" sz="1600">
              <a:latin typeface="Arial"/>
              <a:ea typeface="+mn-lt"/>
              <a:cs typeface="+mn-lt"/>
            </a:endParaRPr>
          </a:p>
          <a:p>
            <a:pPr marL="285750" indent="-285750">
              <a:buFont typeface="Arial,Sans-Serif"/>
              <a:buChar char="•"/>
            </a:pPr>
            <a:r>
              <a:rPr lang="en-GB" sz="1600">
                <a:latin typeface="Arial"/>
                <a:cs typeface="Arial"/>
              </a:rPr>
              <a:t>Pettinger T(2020) Economics, Pros and cons of furlough scheme, Available at, </a:t>
            </a:r>
            <a:r>
              <a:rPr lang="en-GB" sz="1600" u="sng">
                <a:latin typeface="Arial"/>
                <a:cs typeface="Arial"/>
              </a:rPr>
              <a:t>https://www.economicshelp.org/blog/164384/economics/pros-and-cons-of-coronavirus-furlough-scheme/</a:t>
            </a:r>
            <a:r>
              <a:rPr lang="en-GB" sz="1600">
                <a:latin typeface="Arial"/>
                <a:cs typeface="Arial"/>
              </a:rPr>
              <a:t> Accessed on [09/10/20]</a:t>
            </a:r>
            <a:endParaRPr lang="en-GB" sz="1600">
              <a:ea typeface="+mn-lt"/>
              <a:cs typeface="+mn-lt"/>
            </a:endParaRPr>
          </a:p>
          <a:p>
            <a:pPr algn="l"/>
            <a:endParaRPr lang="en-US">
              <a:cs typeface="Calibri"/>
            </a:endParaRPr>
          </a:p>
        </p:txBody>
      </p:sp>
      <p:sp>
        <p:nvSpPr>
          <p:cNvPr id="4" name="TextBox 3">
            <a:extLst>
              <a:ext uri="{FF2B5EF4-FFF2-40B4-BE49-F238E27FC236}">
                <a16:creationId xmlns:a16="http://schemas.microsoft.com/office/drawing/2014/main" id="{1C84BC24-BE88-4D4B-8A91-41ADD67211D1}"/>
              </a:ext>
            </a:extLst>
          </p:cNvPr>
          <p:cNvSpPr txBox="1"/>
          <p:nvPr/>
        </p:nvSpPr>
        <p:spPr>
          <a:xfrm>
            <a:off x="3817728" y="108369"/>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a:ea typeface="+mn-lt"/>
                <a:cs typeface="+mn-lt"/>
              </a:rPr>
              <a:t>REFERENCES</a:t>
            </a:r>
            <a:endParaRPr lang="en-US">
              <a:ea typeface="+mn-lt"/>
              <a:cs typeface="+mn-lt"/>
            </a:endParaRPr>
          </a:p>
        </p:txBody>
      </p:sp>
    </p:spTree>
    <p:extLst>
      <p:ext uri="{BB962C8B-B14F-4D97-AF65-F5344CB8AC3E}">
        <p14:creationId xmlns:p14="http://schemas.microsoft.com/office/powerpoint/2010/main" val="29977736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7588</Words>
  <Application>Microsoft Macintosh PowerPoint</Application>
  <PresentationFormat>Widescreen</PresentationFormat>
  <Paragraphs>385</Paragraphs>
  <Slides>52</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52</vt:i4>
      </vt:variant>
    </vt:vector>
  </HeadingPairs>
  <TitlesOfParts>
    <vt:vector size="61" baseType="lpstr">
      <vt:lpstr>Arial</vt:lpstr>
      <vt:lpstr>Arial</vt:lpstr>
      <vt:lpstr>Arial Black</vt:lpstr>
      <vt:lpstr>Arial,Sans-Serif</vt:lpstr>
      <vt:lpstr>Calibri</vt:lpstr>
      <vt:lpstr>Calibri Light</vt:lpstr>
      <vt:lpstr>Roboto-Medium</vt:lpstr>
      <vt:lpstr>Wingdings</vt:lpstr>
      <vt:lpstr>Office Theme</vt:lpstr>
      <vt:lpstr>BSC Health and Social Care Public Health Policy BMHP5013 Dr Besty Jose  Community project   The current covid-19 Pandemic and its impact on the BAME community worldwide.</vt:lpstr>
      <vt:lpstr>Introduction Covid-19</vt:lpstr>
      <vt:lpstr>Symptoms</vt:lpstr>
      <vt:lpstr>Current worldwide Figures (As of 5th October 2020)</vt:lpstr>
      <vt:lpstr>Black and Minority Ethnic Community B A M E</vt:lpstr>
      <vt:lpstr>Weekly incidence per 100,000 population by ethnicity, England  </vt:lpstr>
      <vt:lpstr>Findings </vt:lpstr>
      <vt:lpstr>PowerPoint Presentation</vt:lpstr>
      <vt:lpstr>Impact</vt:lpstr>
      <vt:lpstr>Purpose </vt:lpstr>
      <vt:lpstr>Covid-19 and the BAME Community  Sabina Khanam 1713883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Presentation covid- 19 and the BAME Community    Nageena Ahmed 1808213 </vt:lpstr>
      <vt:lpstr>Policy 1 – “RULE OF SIX”</vt:lpstr>
      <vt:lpstr>Impact this policy has on the BAME community….</vt:lpstr>
      <vt:lpstr>Limitations…..</vt:lpstr>
      <vt:lpstr>Solutions and Recommendations</vt:lpstr>
      <vt:lpstr>Policy 2 – Furloughed Scheme</vt:lpstr>
      <vt:lpstr>Impact on the BAME community</vt:lpstr>
      <vt:lpstr>Limitations…..</vt:lpstr>
      <vt:lpstr>Solutions and recommendations</vt:lpstr>
      <vt:lpstr>Presentation covid- 19 and the BAME Community  Group member: Hasna Begum Student number: 1808766</vt:lpstr>
      <vt:lpstr>Role of the local authorities</vt:lpstr>
      <vt:lpstr>Role of WHO</vt:lpstr>
      <vt:lpstr>Critical evaluation of the local government’s roles during the pandemic</vt:lpstr>
      <vt:lpstr>Critical evaluation of WHO’s roles during the pandemic</vt:lpstr>
      <vt:lpstr>Barriers faced by these agencies</vt:lpstr>
      <vt:lpstr>Recommendations to improve</vt:lpstr>
      <vt:lpstr>Conclusion    Sanara Begum Akbar 1713889</vt:lpstr>
      <vt:lpstr>PowerPoint Presentation</vt:lpstr>
      <vt:lpstr>PowerPoint Presentation</vt:lpstr>
      <vt:lpstr>PowerPoint Presentation</vt:lpstr>
      <vt:lpstr>PowerPoint Presentation</vt:lpstr>
      <vt:lpstr>PowerPoint Presentation</vt:lpstr>
      <vt:lpstr>Benefits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BSC Health and Social Care Public Health Policy BMHP5013 Dr Besty Jose  Community project acknowledging the current covid 19 epidemic and its impact on the B.A.M.E community worldwide.</dc:title>
  <dc:creator>Sanara Akbar (1713889)</dc:creator>
  <cp:lastModifiedBy>Sanara Akbar (1713889)</cp:lastModifiedBy>
  <cp:revision>352</cp:revision>
  <dcterms:created xsi:type="dcterms:W3CDTF">2020-10-10T19:50:45Z</dcterms:created>
  <dcterms:modified xsi:type="dcterms:W3CDTF">2020-10-15T10:03:27Z</dcterms:modified>
</cp:coreProperties>
</file>