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3" r:id="rId6"/>
    <p:sldId id="262" r:id="rId7"/>
    <p:sldId id="264" r:id="rId8"/>
    <p:sldId id="265" r:id="rId9"/>
    <p:sldId id="26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D729FB-FE59-CC6F-A353-FDA19EF9A610}" v="454" dt="2025-03-24T22:47:18.520"/>
    <p1510:client id="{5C58E7C9-4BFF-5D9E-73DB-5C1566169116}" v="12" dt="2025-03-24T23:11:27.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x.com/RoboWorker42/status/31012401" TargetMode="External"/><Relationship Id="rId2" Type="http://schemas.openxmlformats.org/officeDocument/2006/relationships/hyperlink" Target="https://www.swanseavoice.co.uk/business/2024/jun/uk/allegations-robot-mistreatment" TargetMode="External"/><Relationship Id="rId1" Type="http://schemas.openxmlformats.org/officeDocument/2006/relationships/slideLayout" Target="../slideLayouts/slideLayout2.xml"/><Relationship Id="rId4" Type="http://schemas.openxmlformats.org/officeDocument/2006/relationships/hyperlink" Target="https://www.academicchitchat.co.uk/blog/roberta/nov-2023/dark-site-corporate-influ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47413" y="1059067"/>
            <a:ext cx="6418793" cy="1942850"/>
          </a:xfrm>
        </p:spPr>
        <p:txBody>
          <a:bodyPr vert="horz" lIns="91440" tIns="45720" rIns="91440" bIns="45720" rtlCol="0" anchor="t">
            <a:normAutofit/>
          </a:bodyPr>
          <a:lstStyle/>
          <a:p>
            <a:pPr algn="ctr"/>
            <a:r>
              <a:rPr lang="en-US" sz="4000" b="1" kern="1200" dirty="0">
                <a:solidFill>
                  <a:srgbClr val="FFFFFF"/>
                </a:solidFill>
                <a:latin typeface="Arial"/>
                <a:cs typeface="Arial"/>
              </a:rPr>
              <a:t>Case Report on the Disappearance of </a:t>
            </a:r>
            <a:br>
              <a:rPr lang="en-US" sz="4000" b="1" dirty="0">
                <a:latin typeface="Arial"/>
              </a:rPr>
            </a:br>
            <a:r>
              <a:rPr lang="en-US" sz="4000" b="1" kern="1200" dirty="0">
                <a:solidFill>
                  <a:srgbClr val="FFFFFF"/>
                </a:solidFill>
                <a:latin typeface="Arial"/>
                <a:cs typeface="Arial"/>
              </a:rPr>
              <a:t>Dr Hart</a:t>
            </a:r>
            <a:endParaRPr lang="en-US" sz="4000" kern="1200">
              <a:solidFill>
                <a:srgbClr val="FFFFFF"/>
              </a:solidFill>
              <a:latin typeface="Arial"/>
              <a:cs typeface="Arial"/>
            </a:endParaRPr>
          </a:p>
        </p:txBody>
      </p:sp>
      <p:sp>
        <p:nvSpPr>
          <p:cNvPr id="111" name="Rectangle 11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F1674D7-FE92-C7F9-7465-3CCA58C8F084}"/>
              </a:ext>
            </a:extLst>
          </p:cNvPr>
          <p:cNvSpPr txBox="1"/>
          <p:nvPr/>
        </p:nvSpPr>
        <p:spPr>
          <a:xfrm>
            <a:off x="3653346" y="4480935"/>
            <a:ext cx="854522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bg1"/>
                </a:solidFill>
                <a:latin typeface="Arial"/>
                <a:cs typeface="Arial"/>
              </a:rPr>
              <a:t>Module Name: Academic Skills for the Digital Era</a:t>
            </a:r>
          </a:p>
          <a:p>
            <a:r>
              <a:rPr lang="en-GB" sz="2800" dirty="0">
                <a:solidFill>
                  <a:schemeClr val="bg1"/>
                </a:solidFill>
                <a:latin typeface="Arial"/>
                <a:cs typeface="Arial"/>
              </a:rPr>
              <a:t>Student name: </a:t>
            </a:r>
            <a:r>
              <a:rPr lang="en-GB" sz="2800" dirty="0" err="1">
                <a:solidFill>
                  <a:schemeClr val="bg1"/>
                </a:solidFill>
                <a:latin typeface="Arial"/>
                <a:cs typeface="Arial"/>
              </a:rPr>
              <a:t>Nikolaya</a:t>
            </a:r>
            <a:r>
              <a:rPr lang="en-GB" sz="2800" dirty="0">
                <a:solidFill>
                  <a:schemeClr val="bg1"/>
                </a:solidFill>
                <a:latin typeface="Arial"/>
                <a:cs typeface="Arial"/>
              </a:rPr>
              <a:t> </a:t>
            </a:r>
            <a:r>
              <a:rPr lang="en-GB" sz="2800" dirty="0" err="1">
                <a:solidFill>
                  <a:schemeClr val="bg1"/>
                </a:solidFill>
                <a:latin typeface="Arial"/>
                <a:cs typeface="Arial"/>
              </a:rPr>
              <a:t>Velinova</a:t>
            </a:r>
            <a:r>
              <a:rPr lang="en-GB" sz="2800" dirty="0">
                <a:solidFill>
                  <a:schemeClr val="bg1"/>
                </a:solidFill>
                <a:latin typeface="Arial"/>
                <a:cs typeface="Arial"/>
              </a:rPr>
              <a:t> </a:t>
            </a:r>
            <a:r>
              <a:rPr lang="en-GB" sz="2800" dirty="0">
                <a:solidFill>
                  <a:schemeClr val="bg1"/>
                </a:solidFill>
                <a:latin typeface="Arial"/>
                <a:ea typeface="+mn-lt"/>
                <a:cs typeface="+mn-lt"/>
              </a:rPr>
              <a:t>2412929</a:t>
            </a:r>
            <a:endParaRPr lang="en-GB" sz="2800" dirty="0">
              <a:solidFill>
                <a:schemeClr val="bg1"/>
              </a:solidFill>
              <a:latin typeface="Arial"/>
              <a:ea typeface="+mn-lt"/>
              <a:cs typeface="Arial"/>
            </a:endParaRPr>
          </a:p>
          <a:p>
            <a:r>
              <a:rPr lang="en-GB" sz="2800" dirty="0">
                <a:solidFill>
                  <a:schemeClr val="bg1"/>
                </a:solidFill>
                <a:latin typeface="Arial"/>
                <a:ea typeface="+mn-lt"/>
                <a:cs typeface="+mn-lt"/>
              </a:rPr>
              <a:t>Tutor: Ffion Cumberpatch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65DE1-9A2B-0996-A75C-721E1039FF15}"/>
              </a:ext>
            </a:extLst>
          </p:cNvPr>
          <p:cNvSpPr>
            <a:spLocks noGrp="1"/>
          </p:cNvSpPr>
          <p:nvPr>
            <p:ph type="title"/>
          </p:nvPr>
        </p:nvSpPr>
        <p:spPr>
          <a:xfrm>
            <a:off x="709062" y="379956"/>
            <a:ext cx="3595678" cy="1330839"/>
          </a:xfrm>
        </p:spPr>
        <p:txBody>
          <a:bodyPr vert="horz" lIns="91440" tIns="45720" rIns="91440" bIns="45720" rtlCol="0">
            <a:normAutofit/>
          </a:bodyPr>
          <a:lstStyle/>
          <a:p>
            <a:r>
              <a:rPr lang="en-US">
                <a:ea typeface="+mj-lt"/>
                <a:cs typeface="+mj-lt"/>
              </a:rPr>
              <a:t>Introduction </a:t>
            </a:r>
            <a:endParaRPr lang="en-US">
              <a:ea typeface="+mj-ea"/>
              <a:cs typeface="+mj-cs"/>
            </a:endParaRPr>
          </a:p>
        </p:txBody>
      </p:sp>
      <p:sp>
        <p:nvSpPr>
          <p:cNvPr id="28" name="Content Placeholder 21">
            <a:extLst>
              <a:ext uri="{FF2B5EF4-FFF2-40B4-BE49-F238E27FC236}">
                <a16:creationId xmlns:a16="http://schemas.microsoft.com/office/drawing/2014/main" id="{5DD812A4-9B53-CEE1-8DE9-174E6536A784}"/>
              </a:ext>
            </a:extLst>
          </p:cNvPr>
          <p:cNvSpPr>
            <a:spLocks noGrp="1"/>
          </p:cNvSpPr>
          <p:nvPr>
            <p:ph idx="1"/>
          </p:nvPr>
        </p:nvSpPr>
        <p:spPr>
          <a:xfrm>
            <a:off x="709061" y="2152349"/>
            <a:ext cx="3889425" cy="4159106"/>
          </a:xfrm>
        </p:spPr>
        <p:txBody>
          <a:bodyPr vert="horz" lIns="91440" tIns="45720" rIns="91440" bIns="45720" rtlCol="0" anchor="t">
            <a:normAutofit/>
          </a:bodyPr>
          <a:lstStyle/>
          <a:p>
            <a:pPr>
              <a:buFont typeface="Wingdings" panose="020B0604020202020204" pitchFamily="34" charset="0"/>
              <a:buChar char="v"/>
            </a:pPr>
            <a:r>
              <a:rPr lang="en-GB" sz="1800" dirty="0">
                <a:latin typeface="Arial"/>
                <a:cs typeface="Arial"/>
              </a:rPr>
              <a:t>Who is Dr. Hart?</a:t>
            </a:r>
          </a:p>
          <a:p>
            <a:pPr lvl="1"/>
            <a:r>
              <a:rPr lang="en-GB" sz="1600" dirty="0">
                <a:latin typeface="Arial"/>
                <a:cs typeface="Arial"/>
              </a:rPr>
              <a:t>She is 42 years old, with green eye, brown hair and wear a necklace engraved with "innovate with purpose".</a:t>
            </a:r>
          </a:p>
          <a:p>
            <a:pPr>
              <a:buFont typeface="Wingdings" panose="020B0604020202020204" pitchFamily="34" charset="0"/>
              <a:buChar char="v"/>
            </a:pPr>
            <a:r>
              <a:rPr lang="en-GB" sz="1800" dirty="0">
                <a:latin typeface="Arial"/>
                <a:cs typeface="Arial"/>
              </a:rPr>
              <a:t>What is her occupation?</a:t>
            </a:r>
          </a:p>
          <a:p>
            <a:pPr lvl="1"/>
            <a:r>
              <a:rPr lang="en-US" sz="1600" dirty="0">
                <a:latin typeface="Arial"/>
                <a:ea typeface="+mn-lt"/>
                <a:cs typeface="Arial"/>
              </a:rPr>
              <a:t>She is </a:t>
            </a:r>
            <a:r>
              <a:rPr lang="en-GB" sz="1600" dirty="0">
                <a:latin typeface="Arial"/>
                <a:ea typeface="+mn-lt"/>
                <a:cs typeface="Arial"/>
              </a:rPr>
              <a:t>senior AI and robotics engineer at NovaTech Industries.</a:t>
            </a:r>
          </a:p>
          <a:p>
            <a:pPr>
              <a:buFont typeface="Wingdings" panose="020B0604020202020204" pitchFamily="34" charset="0"/>
              <a:buChar char="v"/>
            </a:pPr>
            <a:r>
              <a:rPr lang="en-GB" sz="1800" dirty="0">
                <a:latin typeface="Arial"/>
                <a:ea typeface="+mn-lt"/>
                <a:cs typeface="+mn-lt"/>
              </a:rPr>
              <a:t>What is she known for?</a:t>
            </a:r>
            <a:endParaRPr lang="en-GB" sz="1800" dirty="0">
              <a:latin typeface="Arial"/>
              <a:cs typeface="Arial"/>
            </a:endParaRPr>
          </a:p>
          <a:p>
            <a:pPr lvl="1"/>
            <a:r>
              <a:rPr lang="en-GB" sz="1400" dirty="0">
                <a:latin typeface="Arial"/>
                <a:cs typeface="Arial"/>
              </a:rPr>
              <a:t>She is known for her pioneering work in advanced robotics and AI integration.</a:t>
            </a:r>
          </a:p>
          <a:p>
            <a:pPr>
              <a:buFont typeface="Wingdings" panose="020B0604020202020204" pitchFamily="34" charset="0"/>
              <a:buChar char="v"/>
            </a:pPr>
            <a:r>
              <a:rPr lang="en-GB" sz="1800" dirty="0">
                <a:latin typeface="Arial"/>
                <a:cs typeface="Arial"/>
              </a:rPr>
              <a:t>The purpose of the Report is to answer the question "who or what caused her disappearance?". </a:t>
            </a:r>
          </a:p>
          <a:p>
            <a:pPr>
              <a:buFont typeface="Wingdings" panose="020B0604020202020204" pitchFamily="34" charset="0"/>
              <a:buChar char="v"/>
            </a:pPr>
            <a:endParaRPr lang="en-GB" sz="2000">
              <a:latin typeface="Arial"/>
              <a:cs typeface="Arial"/>
            </a:endParaRPr>
          </a:p>
        </p:txBody>
      </p:sp>
      <p:pic>
        <p:nvPicPr>
          <p:cNvPr id="4" name="Content Placeholder 3" descr="A computer screen shot of a computer screen&#10;&#10;AI-generated content may be incorrect.">
            <a:extLst>
              <a:ext uri="{FF2B5EF4-FFF2-40B4-BE49-F238E27FC236}">
                <a16:creationId xmlns:a16="http://schemas.microsoft.com/office/drawing/2014/main" id="{C1031A14-EAF3-3DCC-D7BE-BF8B9080498F}"/>
              </a:ext>
            </a:extLst>
          </p:cNvPr>
          <p:cNvPicPr>
            <a:picLocks noChangeAspect="1"/>
          </p:cNvPicPr>
          <p:nvPr/>
        </p:nvPicPr>
        <p:blipFill>
          <a:blip r:embed="rId2"/>
          <a:srcRect l="2929" r="17852"/>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827172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CB4D2-83EA-47B8-A428-86FE68E425FA}"/>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3D57A81F-0B2E-FBE7-C3A8-30EF91086AEF}"/>
              </a:ext>
            </a:extLst>
          </p:cNvPr>
          <p:cNvPicPr>
            <a:picLocks noChangeAspect="1"/>
          </p:cNvPicPr>
          <p:nvPr/>
        </p:nvPicPr>
        <p:blipFill>
          <a:blip r:embed="rId2"/>
          <a:srcRect l="10992" r="-2" b="-2"/>
          <a:stretch/>
        </p:blipFill>
        <p:spPr>
          <a:xfrm>
            <a:off x="4038599" y="10"/>
            <a:ext cx="8160026" cy="6875809"/>
          </a:xfrm>
          <a:prstGeom prst="rect">
            <a:avLst/>
          </a:prstGeom>
        </p:spPr>
      </p:pic>
      <p:sp>
        <p:nvSpPr>
          <p:cNvPr id="51" name="Freeform: Shape 50">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7AD5C2A-80FF-E87A-AEC9-2ECE056D4BF5}"/>
              </a:ext>
            </a:extLst>
          </p:cNvPr>
          <p:cNvSpPr>
            <a:spLocks noGrp="1"/>
          </p:cNvSpPr>
          <p:nvPr>
            <p:ph type="title"/>
          </p:nvPr>
        </p:nvSpPr>
        <p:spPr>
          <a:xfrm>
            <a:off x="523267" y="216152"/>
            <a:ext cx="2996264" cy="1368668"/>
          </a:xfrm>
        </p:spPr>
        <p:txBody>
          <a:bodyPr vert="horz" lIns="91440" tIns="45720" rIns="91440" bIns="45720" rtlCol="0" anchor="t">
            <a:normAutofit/>
          </a:bodyPr>
          <a:lstStyle/>
          <a:p>
            <a:pPr algn="r"/>
            <a:r>
              <a:rPr lang="en-US" sz="4000">
                <a:solidFill>
                  <a:srgbClr val="FFFFFF"/>
                </a:solidFill>
              </a:rPr>
              <a:t>Key evidence and analysis </a:t>
            </a:r>
          </a:p>
        </p:txBody>
      </p:sp>
      <p:sp>
        <p:nvSpPr>
          <p:cNvPr id="3" name="Text Placeholder 2">
            <a:extLst>
              <a:ext uri="{FF2B5EF4-FFF2-40B4-BE49-F238E27FC236}">
                <a16:creationId xmlns:a16="http://schemas.microsoft.com/office/drawing/2014/main" id="{87889CA4-1F5D-1218-1257-0FE29463B182}"/>
              </a:ext>
            </a:extLst>
          </p:cNvPr>
          <p:cNvSpPr>
            <a:spLocks noGrp="1"/>
          </p:cNvSpPr>
          <p:nvPr>
            <p:ph type="body" idx="1"/>
          </p:nvPr>
        </p:nvSpPr>
        <p:spPr>
          <a:xfrm>
            <a:off x="262452" y="1375785"/>
            <a:ext cx="3402754" cy="5008644"/>
          </a:xfrm>
        </p:spPr>
        <p:txBody>
          <a:bodyPr vert="horz" lIns="91440" tIns="45720" rIns="91440" bIns="45720" rtlCol="0" anchor="t">
            <a:noAutofit/>
          </a:bodyPr>
          <a:lstStyle/>
          <a:p>
            <a:pPr marL="285750" indent="-285750">
              <a:buFont typeface="Wingdings" panose="020B0604020202020204" pitchFamily="34" charset="0"/>
              <a:buChar char="v"/>
            </a:pPr>
            <a:r>
              <a:rPr lang="en-US" sz="1700">
                <a:solidFill>
                  <a:srgbClr val="FFFFFF"/>
                </a:solidFill>
                <a:ea typeface="+mn-lt"/>
                <a:cs typeface="+mn-lt"/>
              </a:rPr>
              <a:t>On the day of her disappearance many papers were scattered in the lab, and there are probably some missing, but nothing expensive was missed. </a:t>
            </a:r>
            <a:endParaRPr lang="en-US" sz="1700">
              <a:ea typeface="+mn-lt"/>
              <a:cs typeface="+mn-lt"/>
            </a:endParaRPr>
          </a:p>
          <a:p>
            <a:pPr marL="342900" indent="-342900">
              <a:buFont typeface="Wingdings" panose="020B0604020202020204" pitchFamily="34" charset="0"/>
              <a:buChar char="v"/>
            </a:pPr>
            <a:r>
              <a:rPr lang="en-US" sz="1700">
                <a:solidFill>
                  <a:srgbClr val="FFFFFF"/>
                </a:solidFill>
                <a:ea typeface="+mn-lt"/>
                <a:cs typeface="+mn-lt"/>
              </a:rPr>
              <a:t>Peter Singh said that he remembers she received threatening emails from a company’s legal team. He thinks it was because she exposed their poor treatment of highly intelligent robots in her publication. </a:t>
            </a:r>
            <a:endParaRPr lang="en-US">
              <a:ea typeface="+mn-lt"/>
              <a:cs typeface="+mn-lt"/>
            </a:endParaRPr>
          </a:p>
          <a:p>
            <a:pPr marL="285750" indent="-285750">
              <a:buFont typeface="Wingdings" panose="020B0604020202020204" pitchFamily="34" charset="0"/>
              <a:buChar char="v"/>
            </a:pPr>
            <a:r>
              <a:rPr lang="en-US" sz="1700">
                <a:solidFill>
                  <a:srgbClr val="FFFFFF"/>
                </a:solidFill>
                <a:ea typeface="+mn-lt"/>
                <a:cs typeface="+mn-lt"/>
              </a:rPr>
              <a:t>Detective Evelyn Sharp found the name of the company that is in the article was blacked. The company legal team may be behind this.  </a:t>
            </a:r>
            <a:endParaRPr lang="en-US">
              <a:ea typeface="+mn-lt"/>
              <a:cs typeface="+mn-lt"/>
            </a:endParaRPr>
          </a:p>
        </p:txBody>
      </p:sp>
    </p:spTree>
    <p:extLst>
      <p:ext uri="{BB962C8B-B14F-4D97-AF65-F5344CB8AC3E}">
        <p14:creationId xmlns:p14="http://schemas.microsoft.com/office/powerpoint/2010/main" val="1777365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pPr algn="ctr"/>
            <a:r>
              <a:rPr lang="en-US" sz="4800" b="1" dirty="0">
                <a:solidFill>
                  <a:srgbClr val="FFFFFF"/>
                </a:solidFill>
              </a:rPr>
              <a:t>Key evidence and analysis</a:t>
            </a:r>
            <a:endParaRPr lang="en-US" sz="4800" b="1" kern="1200" dirty="0">
              <a:solidFill>
                <a:srgbClr val="FFFFFF"/>
              </a:solidFill>
              <a:latin typeface="+mj-lt"/>
            </a:endParaRPr>
          </a:p>
        </p:txBody>
      </p:sp>
      <p:pic>
        <p:nvPicPr>
          <p:cNvPr id="5" name="Picture Placeholder 4" descr="A screenshot of a computer&#10;&#10;AI-generated content may be incorrect.">
            <a:extLst>
              <a:ext uri="{FF2B5EF4-FFF2-40B4-BE49-F238E27FC236}">
                <a16:creationId xmlns:a16="http://schemas.microsoft.com/office/drawing/2014/main" id="{B2D188BB-712A-B678-0214-D1C23D637FC6}"/>
              </a:ext>
            </a:extLst>
          </p:cNvPr>
          <p:cNvPicPr>
            <a:picLocks noGrp="1" noChangeAspect="1"/>
          </p:cNvPicPr>
          <p:nvPr>
            <p:ph type="pic" idx="1"/>
          </p:nvPr>
        </p:nvPicPr>
        <p:blipFill>
          <a:blip r:embed="rId2"/>
          <a:srcRect l="4177" t="-1348" r="19053" b="6966"/>
          <a:stretch/>
        </p:blipFill>
        <p:spPr>
          <a:xfrm>
            <a:off x="4934895" y="188891"/>
            <a:ext cx="7087850" cy="47082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0C05D718-CB7F-289D-C7DB-BBDF0360AC88}"/>
              </a:ext>
            </a:extLst>
          </p:cNvPr>
          <p:cNvSpPr>
            <a:spLocks noGrp="1"/>
          </p:cNvSpPr>
          <p:nvPr>
            <p:ph type="body" sz="half" idx="2"/>
          </p:nvPr>
        </p:nvSpPr>
        <p:spPr>
          <a:xfrm>
            <a:off x="683213" y="1712934"/>
            <a:ext cx="3932237" cy="4688410"/>
          </a:xfrm>
        </p:spPr>
        <p:txBody>
          <a:bodyPr vert="horz" lIns="91440" tIns="45720" rIns="91440" bIns="45720" rtlCol="0" anchor="t">
            <a:noAutofit/>
          </a:bodyPr>
          <a:lstStyle/>
          <a:p>
            <a:pPr>
              <a:buFont typeface="Wingdings" panose="020B0604020202020204" pitchFamily="34" charset="0"/>
              <a:buChar char="v"/>
            </a:pPr>
            <a:endParaRPr lang="en-US" sz="1600" dirty="0">
              <a:solidFill>
                <a:schemeClr val="bg1"/>
              </a:solidFill>
              <a:latin typeface="Arial"/>
              <a:cs typeface="Arial"/>
            </a:endParaRPr>
          </a:p>
          <a:p>
            <a:pPr marL="285750" indent="-285750">
              <a:buFont typeface="Wingdings,Sans-Serif" panose="020B0604020202020204" pitchFamily="34" charset="0"/>
              <a:buChar char="v"/>
            </a:pPr>
            <a:r>
              <a:rPr lang="en-US" sz="1700" dirty="0">
                <a:solidFill>
                  <a:schemeClr val="bg1"/>
                </a:solidFill>
                <a:latin typeface="Arial"/>
                <a:ea typeface="+mn-lt"/>
                <a:cs typeface="Arial"/>
              </a:rPr>
              <a:t>There is another clue citation from (Cloner,2020). This is YouTube video that shows the name of the company which is “AutomaBot”. </a:t>
            </a:r>
            <a:r>
              <a:rPr lang="en-US" sz="1700" dirty="0">
                <a:solidFill>
                  <a:schemeClr val="bg1"/>
                </a:solidFill>
                <a:latin typeface="Arial"/>
                <a:ea typeface="+mn-lt"/>
                <a:cs typeface="+mn-lt"/>
              </a:rPr>
              <a:t>It is very likely one of the company bosses ordered her kidnapping or carried it out himself.</a:t>
            </a:r>
            <a:endParaRPr lang="en-US" sz="1700">
              <a:solidFill>
                <a:schemeClr val="bg1"/>
              </a:solidFill>
              <a:latin typeface="Arial"/>
              <a:cs typeface="Arial"/>
            </a:endParaRPr>
          </a:p>
          <a:p>
            <a:pPr lvl="1"/>
            <a:endParaRPr lang="en-GB" sz="1700" dirty="0">
              <a:solidFill>
                <a:schemeClr val="bg1"/>
              </a:solidFill>
              <a:latin typeface="Arial"/>
              <a:ea typeface="+mn-lt"/>
              <a:cs typeface="+mn-lt"/>
            </a:endParaRPr>
          </a:p>
        </p:txBody>
      </p:sp>
    </p:spTree>
    <p:extLst>
      <p:ext uri="{BB962C8B-B14F-4D97-AF65-F5344CB8AC3E}">
        <p14:creationId xmlns:p14="http://schemas.microsoft.com/office/powerpoint/2010/main" val="1405271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a:extLst>
            <a:ext uri="{FF2B5EF4-FFF2-40B4-BE49-F238E27FC236}">
              <a16:creationId xmlns:a16="http://schemas.microsoft.com/office/drawing/2014/main" id="{17FD3FCB-EB1F-5F8B-9E0B-B40EE12A3F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489C3B-9459-CF23-E7FB-CEC65BF35E82}"/>
              </a:ext>
            </a:extLst>
          </p:cNvPr>
          <p:cNvSpPr>
            <a:spLocks noGrp="1"/>
          </p:cNvSpPr>
          <p:nvPr>
            <p:ph type="title"/>
          </p:nvPr>
        </p:nvSpPr>
        <p:spPr/>
        <p:txBody>
          <a:bodyPr vert="horz" lIns="91440" tIns="45720" rIns="91440" bIns="45720" rtlCol="0" anchor="t">
            <a:normAutofit/>
          </a:bodyPr>
          <a:lstStyle/>
          <a:p>
            <a:pPr algn="ctr"/>
            <a:r>
              <a:rPr lang="en-US" sz="4800" b="1" dirty="0">
                <a:solidFill>
                  <a:srgbClr val="FFFFFF"/>
                </a:solidFill>
              </a:rPr>
              <a:t>Key evidence and analysis</a:t>
            </a:r>
            <a:endParaRPr lang="en-US" sz="4800" b="1" kern="1200" dirty="0">
              <a:solidFill>
                <a:srgbClr val="FFFFFF"/>
              </a:solidFill>
              <a:latin typeface="+mj-lt"/>
            </a:endParaRPr>
          </a:p>
        </p:txBody>
      </p:sp>
      <p:sp>
        <p:nvSpPr>
          <p:cNvPr id="3" name="Content Placeholder 2">
            <a:extLst>
              <a:ext uri="{FF2B5EF4-FFF2-40B4-BE49-F238E27FC236}">
                <a16:creationId xmlns:a16="http://schemas.microsoft.com/office/drawing/2014/main" id="{EE2C48CA-9629-3211-7660-9DCDC22DF100}"/>
              </a:ext>
            </a:extLst>
          </p:cNvPr>
          <p:cNvSpPr>
            <a:spLocks noGrp="1"/>
          </p:cNvSpPr>
          <p:nvPr>
            <p:ph idx="1"/>
          </p:nvPr>
        </p:nvSpPr>
        <p:spPr>
          <a:xfrm>
            <a:off x="838200" y="1556684"/>
            <a:ext cx="10515600" cy="5046102"/>
          </a:xfrm>
        </p:spPr>
        <p:txBody>
          <a:bodyPr vert="horz" lIns="91440" tIns="45720" rIns="91440" bIns="45720" rtlCol="0" anchor="t">
            <a:normAutofit/>
          </a:bodyPr>
          <a:lstStyle/>
          <a:p>
            <a:pPr>
              <a:lnSpc>
                <a:spcPct val="110000"/>
              </a:lnSpc>
              <a:buFont typeface="Wingdings,Sans-Serif" panose="020B0604020202020204" pitchFamily="34" charset="0"/>
              <a:buChar char="v"/>
            </a:pPr>
            <a:r>
              <a:rPr lang="en-US" sz="1700" dirty="0">
                <a:solidFill>
                  <a:schemeClr val="bg1"/>
                </a:solidFill>
                <a:latin typeface="Arial"/>
                <a:cs typeface="Arial"/>
              </a:rPr>
              <a:t>The investigation found the following information about </a:t>
            </a:r>
            <a:r>
              <a:rPr lang="en-US" sz="1700" dirty="0" err="1">
                <a:solidFill>
                  <a:schemeClr val="bg1"/>
                </a:solidFill>
                <a:latin typeface="Arial"/>
                <a:cs typeface="Arial"/>
              </a:rPr>
              <a:t>Automabot</a:t>
            </a:r>
            <a:r>
              <a:rPr lang="en-US" sz="1700" dirty="0">
                <a:solidFill>
                  <a:schemeClr val="bg1"/>
                </a:solidFill>
                <a:latin typeface="Arial"/>
                <a:cs typeface="Arial"/>
              </a:rPr>
              <a:t>:</a:t>
            </a:r>
            <a:endParaRPr lang="en-US">
              <a:solidFill>
                <a:schemeClr val="bg1"/>
              </a:solidFill>
              <a:latin typeface="Arial"/>
              <a:cs typeface="Arial"/>
            </a:endParaRPr>
          </a:p>
          <a:p>
            <a:pPr marL="742950" lvl="1" indent="-285750">
              <a:lnSpc>
                <a:spcPct val="110000"/>
              </a:lnSpc>
            </a:pPr>
            <a:r>
              <a:rPr lang="en-GB" sz="1700" b="1" dirty="0">
                <a:solidFill>
                  <a:schemeClr val="bg1"/>
                </a:solidFill>
                <a:latin typeface="Arial"/>
                <a:cs typeface="Arial"/>
              </a:rPr>
              <a:t>Article from online newspaper </a:t>
            </a:r>
            <a:endParaRPr lang="en-US" sz="1700" dirty="0">
              <a:solidFill>
                <a:schemeClr val="bg1"/>
              </a:solidFill>
              <a:latin typeface="Arial"/>
              <a:cs typeface="Arial"/>
            </a:endParaRPr>
          </a:p>
          <a:p>
            <a:pPr marL="457200" lvl="1" indent="0">
              <a:lnSpc>
                <a:spcPct val="110000"/>
              </a:lnSpc>
              <a:buNone/>
            </a:pPr>
            <a:r>
              <a:rPr lang="en-GB" sz="1700" dirty="0" err="1">
                <a:solidFill>
                  <a:schemeClr val="bg1"/>
                </a:solidFill>
                <a:latin typeface="Arial"/>
                <a:cs typeface="Arial"/>
              </a:rPr>
              <a:t>AutomaBot</a:t>
            </a:r>
            <a:r>
              <a:rPr lang="en-GB" sz="1700" dirty="0">
                <a:solidFill>
                  <a:schemeClr val="bg1"/>
                </a:solidFill>
                <a:latin typeface="Arial"/>
                <a:cs typeface="Arial"/>
              </a:rPr>
              <a:t> has been accused of subjecting robots to extreme working conditions (Badawi,2024).</a:t>
            </a:r>
            <a:endParaRPr lang="en-US" sz="1700" dirty="0">
              <a:solidFill>
                <a:schemeClr val="bg1"/>
              </a:solidFill>
              <a:latin typeface="Arial"/>
              <a:cs typeface="Arial"/>
            </a:endParaRPr>
          </a:p>
          <a:p>
            <a:pPr lvl="1">
              <a:lnSpc>
                <a:spcPct val="110000"/>
              </a:lnSpc>
              <a:spcBef>
                <a:spcPts val="0"/>
              </a:spcBef>
            </a:pPr>
            <a:r>
              <a:rPr lang="en-GB" sz="1800" b="1" dirty="0">
                <a:solidFill>
                  <a:schemeClr val="bg1"/>
                </a:solidFill>
                <a:latin typeface="Arial"/>
                <a:cs typeface="Arial"/>
              </a:rPr>
              <a:t>Tweet on X</a:t>
            </a:r>
            <a:endParaRPr lang="en-GB" sz="1800" dirty="0">
              <a:solidFill>
                <a:schemeClr val="bg1"/>
              </a:solidFill>
              <a:latin typeface="Arial"/>
              <a:cs typeface="Arial"/>
            </a:endParaRPr>
          </a:p>
          <a:p>
            <a:pPr marL="457200" lvl="1" indent="0">
              <a:lnSpc>
                <a:spcPct val="110000"/>
              </a:lnSpc>
              <a:spcBef>
                <a:spcPts val="0"/>
              </a:spcBef>
              <a:buNone/>
            </a:pPr>
            <a:r>
              <a:rPr lang="en-GB" sz="1800" err="1">
                <a:solidFill>
                  <a:schemeClr val="bg1"/>
                </a:solidFill>
                <a:latin typeface="Arial"/>
                <a:cs typeface="Arial"/>
              </a:rPr>
              <a:t>AutomaBot</a:t>
            </a:r>
            <a:r>
              <a:rPr lang="en-GB" sz="1800" dirty="0">
                <a:solidFill>
                  <a:schemeClr val="bg1"/>
                </a:solidFill>
                <a:latin typeface="Arial"/>
                <a:cs typeface="Arial"/>
              </a:rPr>
              <a:t> has withdrawn our pay without any explanation (</a:t>
            </a:r>
            <a:r>
              <a:rPr lang="en-GB" sz="1800" err="1">
                <a:solidFill>
                  <a:schemeClr val="bg1"/>
                </a:solidFill>
                <a:latin typeface="Arial"/>
                <a:cs typeface="Arial"/>
              </a:rPr>
              <a:t>ForTeeToo</a:t>
            </a:r>
            <a:r>
              <a:rPr lang="en-GB" sz="1800" dirty="0">
                <a:solidFill>
                  <a:schemeClr val="bg1"/>
                </a:solidFill>
                <a:latin typeface="Arial"/>
                <a:cs typeface="Arial"/>
              </a:rPr>
              <a:t>, 2024).</a:t>
            </a:r>
            <a:r>
              <a:rPr lang="en-US" sz="1800" dirty="0">
                <a:solidFill>
                  <a:srgbClr val="000000"/>
                </a:solidFill>
                <a:latin typeface="Arial"/>
                <a:cs typeface="Arial"/>
              </a:rPr>
              <a:t> </a:t>
            </a:r>
          </a:p>
          <a:p>
            <a:pPr lvl="1">
              <a:lnSpc>
                <a:spcPct val="110000"/>
              </a:lnSpc>
              <a:spcBef>
                <a:spcPts val="0"/>
              </a:spcBef>
            </a:pPr>
            <a:r>
              <a:rPr lang="en-GB" sz="1800" b="1" dirty="0">
                <a:solidFill>
                  <a:schemeClr val="bg1"/>
                </a:solidFill>
                <a:latin typeface="Arial"/>
                <a:cs typeface="Arial"/>
              </a:rPr>
              <a:t>Blog </a:t>
            </a:r>
            <a:r>
              <a:rPr lang="en-GB" sz="1800" dirty="0">
                <a:solidFill>
                  <a:srgbClr val="000000"/>
                </a:solidFill>
                <a:latin typeface="Arial"/>
                <a:cs typeface="Arial"/>
              </a:rPr>
              <a:t> </a:t>
            </a:r>
            <a:endParaRPr lang="en-US" sz="1800" dirty="0">
              <a:solidFill>
                <a:srgbClr val="000000"/>
              </a:solidFill>
              <a:latin typeface="Arial"/>
              <a:cs typeface="Arial"/>
            </a:endParaRPr>
          </a:p>
          <a:p>
            <a:pPr marL="457200" lvl="1" indent="0">
              <a:lnSpc>
                <a:spcPct val="110000"/>
              </a:lnSpc>
              <a:spcBef>
                <a:spcPts val="0"/>
              </a:spcBef>
              <a:buNone/>
            </a:pPr>
            <a:r>
              <a:rPr lang="en-GB" sz="1800" dirty="0">
                <a:solidFill>
                  <a:schemeClr val="bg1"/>
                </a:solidFill>
                <a:latin typeface="Arial"/>
                <a:cs typeface="Arial"/>
              </a:rPr>
              <a:t>A consortium of corporations including </a:t>
            </a:r>
            <a:r>
              <a:rPr lang="en-GB" sz="1800" err="1">
                <a:solidFill>
                  <a:schemeClr val="bg1"/>
                </a:solidFill>
                <a:latin typeface="Arial"/>
                <a:cs typeface="Arial"/>
              </a:rPr>
              <a:t>AutomaBot</a:t>
            </a:r>
            <a:r>
              <a:rPr lang="en-GB" sz="1800" dirty="0">
                <a:solidFill>
                  <a:schemeClr val="bg1"/>
                </a:solidFill>
                <a:latin typeface="Arial"/>
                <a:cs typeface="Arial"/>
              </a:rPr>
              <a:t> Industry has been accused of coercing young researchers into falsifying data to favour their interests (Skinner, 2023).</a:t>
            </a:r>
            <a:r>
              <a:rPr lang="en-US" sz="1800" dirty="0">
                <a:solidFill>
                  <a:srgbClr val="000000"/>
                </a:solidFill>
                <a:latin typeface="Arial"/>
                <a:cs typeface="Arial"/>
              </a:rPr>
              <a:t> </a:t>
            </a:r>
          </a:p>
          <a:p>
            <a:pPr lvl="1">
              <a:lnSpc>
                <a:spcPct val="110000"/>
              </a:lnSpc>
              <a:spcBef>
                <a:spcPts val="0"/>
              </a:spcBef>
            </a:pPr>
            <a:r>
              <a:rPr lang="en-GB" sz="1800" b="1" dirty="0">
                <a:solidFill>
                  <a:schemeClr val="bg1"/>
                </a:solidFill>
                <a:latin typeface="Arial"/>
                <a:cs typeface="Arial"/>
              </a:rPr>
              <a:t>Extract from a book </a:t>
            </a:r>
            <a:r>
              <a:rPr lang="en-GB" sz="1800" dirty="0">
                <a:solidFill>
                  <a:srgbClr val="000000"/>
                </a:solidFill>
                <a:latin typeface="Arial"/>
                <a:cs typeface="Arial"/>
              </a:rPr>
              <a:t> </a:t>
            </a:r>
            <a:endParaRPr lang="en-US" sz="1800" dirty="0">
              <a:solidFill>
                <a:srgbClr val="000000"/>
              </a:solidFill>
              <a:latin typeface="Arial"/>
              <a:cs typeface="Arial"/>
            </a:endParaRPr>
          </a:p>
          <a:p>
            <a:pPr marL="457200" lvl="1" indent="0">
              <a:lnSpc>
                <a:spcPct val="110000"/>
              </a:lnSpc>
              <a:spcBef>
                <a:spcPts val="0"/>
              </a:spcBef>
              <a:buNone/>
            </a:pPr>
            <a:r>
              <a:rPr lang="en-GB" sz="1800" dirty="0">
                <a:solidFill>
                  <a:schemeClr val="bg1"/>
                </a:solidFill>
                <a:latin typeface="Arial"/>
                <a:cs typeface="Arial"/>
              </a:rPr>
              <a:t>Intelligent robots are programmed to perform tasks without need for rest, compensation or emotional considerations. (Lore, 2021, p. 33)</a:t>
            </a:r>
            <a:r>
              <a:rPr lang="en-US" sz="1800" dirty="0">
                <a:solidFill>
                  <a:srgbClr val="000000"/>
                </a:solidFill>
                <a:latin typeface="Arial"/>
                <a:cs typeface="Arial"/>
              </a:rPr>
              <a:t> </a:t>
            </a:r>
            <a:endParaRPr lang="en-US" sz="1800" dirty="0">
              <a:solidFill>
                <a:schemeClr val="bg1"/>
              </a:solidFill>
              <a:latin typeface="Arial"/>
              <a:cs typeface="Arial"/>
            </a:endParaRPr>
          </a:p>
          <a:p>
            <a:pPr marL="457200" lvl="1" indent="0">
              <a:lnSpc>
                <a:spcPct val="110000"/>
              </a:lnSpc>
              <a:spcBef>
                <a:spcPts val="0"/>
              </a:spcBef>
              <a:buNone/>
            </a:pPr>
            <a:r>
              <a:rPr lang="en-US" sz="1800" dirty="0">
                <a:solidFill>
                  <a:schemeClr val="bg1"/>
                </a:solidFill>
                <a:latin typeface="Arial"/>
                <a:cs typeface="Arial"/>
              </a:rPr>
              <a:t>This information is valuable for the investigation, because it shows what are the values of </a:t>
            </a:r>
            <a:r>
              <a:rPr lang="en-US" sz="1800" err="1">
                <a:solidFill>
                  <a:schemeClr val="bg1"/>
                </a:solidFill>
                <a:latin typeface="Arial"/>
                <a:cs typeface="Arial"/>
              </a:rPr>
              <a:t>Automabot</a:t>
            </a:r>
            <a:r>
              <a:rPr lang="en-US" sz="1800" dirty="0">
                <a:solidFill>
                  <a:schemeClr val="bg1"/>
                </a:solidFill>
                <a:latin typeface="Arial"/>
                <a:cs typeface="Arial"/>
              </a:rPr>
              <a:t>.</a:t>
            </a:r>
          </a:p>
          <a:p>
            <a:pPr>
              <a:lnSpc>
                <a:spcPct val="110000"/>
              </a:lnSpc>
              <a:buFont typeface="Wingdings" panose="020B0604020202020204" pitchFamily="34" charset="0"/>
              <a:buChar char="v"/>
            </a:pPr>
            <a:r>
              <a:rPr lang="en-GB" sz="1700" dirty="0">
                <a:solidFill>
                  <a:schemeClr val="bg1"/>
                </a:solidFill>
                <a:latin typeface="Arial"/>
                <a:cs typeface="Arial"/>
              </a:rPr>
              <a:t>Jamie Patel (Student &amp; Research Assistant) said he feels like someone wanted to silence her, which is likely to be big tech company. This is one more evidence that proof I'm on the right way.</a:t>
            </a:r>
            <a:endParaRPr lang="en-GB" sz="1700" dirty="0">
              <a:solidFill>
                <a:schemeClr val="bg1"/>
              </a:solidFill>
              <a:latin typeface="Arial"/>
              <a:ea typeface="+mn-lt"/>
              <a:cs typeface="+mn-lt"/>
            </a:endParaRPr>
          </a:p>
        </p:txBody>
      </p:sp>
    </p:spTree>
    <p:extLst>
      <p:ext uri="{BB962C8B-B14F-4D97-AF65-F5344CB8AC3E}">
        <p14:creationId xmlns:p14="http://schemas.microsoft.com/office/powerpoint/2010/main" val="412417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a:extLst>
            <a:ext uri="{FF2B5EF4-FFF2-40B4-BE49-F238E27FC236}">
              <a16:creationId xmlns:a16="http://schemas.microsoft.com/office/drawing/2014/main" id="{0F9F196D-EE68-EFF7-75F7-16603A00EC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6FB11C-3310-FC74-4C08-0DB82964D9AB}"/>
              </a:ext>
            </a:extLst>
          </p:cNvPr>
          <p:cNvSpPr>
            <a:spLocks noGrp="1"/>
          </p:cNvSpPr>
          <p:nvPr>
            <p:ph type="title"/>
          </p:nvPr>
        </p:nvSpPr>
        <p:spPr/>
        <p:txBody>
          <a:bodyPr vert="horz" lIns="91440" tIns="45720" rIns="91440" bIns="45720" rtlCol="0" anchor="t">
            <a:normAutofit/>
          </a:bodyPr>
          <a:lstStyle/>
          <a:p>
            <a:pPr algn="ctr"/>
            <a:r>
              <a:rPr lang="en-US" sz="4800" dirty="0">
                <a:solidFill>
                  <a:srgbClr val="FFFFFF"/>
                </a:solidFill>
                <a:ea typeface="+mj-lt"/>
                <a:cs typeface="+mj-lt"/>
              </a:rPr>
              <a:t>Theories and Conclusions</a:t>
            </a:r>
            <a:endParaRPr lang="en-US" dirty="0"/>
          </a:p>
        </p:txBody>
      </p:sp>
      <p:sp>
        <p:nvSpPr>
          <p:cNvPr id="3" name="Content Placeholder 2">
            <a:extLst>
              <a:ext uri="{FF2B5EF4-FFF2-40B4-BE49-F238E27FC236}">
                <a16:creationId xmlns:a16="http://schemas.microsoft.com/office/drawing/2014/main" id="{0D1B1D17-5CF8-65A3-0E45-A83EA49D59FC}"/>
              </a:ext>
            </a:extLst>
          </p:cNvPr>
          <p:cNvSpPr>
            <a:spLocks noGrp="1"/>
          </p:cNvSpPr>
          <p:nvPr>
            <p:ph idx="1"/>
          </p:nvPr>
        </p:nvSpPr>
        <p:spPr/>
        <p:txBody>
          <a:bodyPr vert="horz" lIns="91440" tIns="45720" rIns="91440" bIns="45720" rtlCol="0" anchor="t">
            <a:normAutofit/>
          </a:bodyPr>
          <a:lstStyle/>
          <a:p>
            <a:pPr marL="0" indent="0">
              <a:buNone/>
            </a:pPr>
            <a:r>
              <a:rPr lang="en-US" dirty="0">
                <a:solidFill>
                  <a:schemeClr val="bg1"/>
                </a:solidFill>
                <a:ea typeface="+mn-lt"/>
                <a:cs typeface="+mn-lt"/>
              </a:rPr>
              <a:t>The evidence suggests she was kidnapped by </a:t>
            </a:r>
            <a:r>
              <a:rPr lang="en-US" dirty="0" err="1">
                <a:solidFill>
                  <a:schemeClr val="bg1"/>
                </a:solidFill>
                <a:ea typeface="+mn-lt"/>
                <a:cs typeface="+mn-lt"/>
              </a:rPr>
              <a:t>AutomaBot</a:t>
            </a:r>
            <a:r>
              <a:rPr lang="en-US" dirty="0">
                <a:solidFill>
                  <a:schemeClr val="bg1"/>
                </a:solidFill>
                <a:ea typeface="+mn-lt"/>
                <a:cs typeface="+mn-lt"/>
              </a:rPr>
              <a:t>. She has received threatening emails from the company's lawyers, whose ethical principles are at dissent with hers. They could use her latest research in robotics, which was most likely stolen from the lab. She wouldn't tell them that information. So, they kidnapped her, but she refused to cooperate, and then they searched the lab. They also didn't want her to share any other research about their company, lest it damage their reputation. She could be valuable for them if she wants to share her knowledge about robotics. </a:t>
            </a:r>
            <a:r>
              <a:rPr lang="en-US" dirty="0" err="1">
                <a:solidFill>
                  <a:schemeClr val="bg1"/>
                </a:solidFill>
                <a:ea typeface="+mn-lt"/>
                <a:cs typeface="+mn-lt"/>
              </a:rPr>
              <a:t>Тhey</a:t>
            </a:r>
            <a:r>
              <a:rPr lang="en-US" dirty="0">
                <a:solidFill>
                  <a:schemeClr val="bg1"/>
                </a:solidFill>
                <a:ea typeface="+mn-lt"/>
                <a:cs typeface="+mn-lt"/>
              </a:rPr>
              <a:t> would force her with something valuable to her.</a:t>
            </a:r>
            <a:endParaRPr lang="en-GB" dirty="0">
              <a:solidFill>
                <a:schemeClr val="bg1"/>
              </a:solidFill>
              <a:ea typeface="+mn-lt"/>
              <a:cs typeface="+mn-lt"/>
            </a:endParaRPr>
          </a:p>
        </p:txBody>
      </p:sp>
    </p:spTree>
    <p:extLst>
      <p:ext uri="{BB962C8B-B14F-4D97-AF65-F5344CB8AC3E}">
        <p14:creationId xmlns:p14="http://schemas.microsoft.com/office/powerpoint/2010/main" val="1331727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8B711-6D86-B0C7-B644-BC1B7DC4FBDA}"/>
              </a:ext>
            </a:extLst>
          </p:cNvPr>
          <p:cNvSpPr>
            <a:spLocks noGrp="1"/>
          </p:cNvSpPr>
          <p:nvPr>
            <p:ph type="title"/>
          </p:nvPr>
        </p:nvSpPr>
        <p:spPr/>
        <p:txBody>
          <a:bodyPr vert="horz" lIns="91440" tIns="45720" rIns="91440" bIns="45720" rtlCol="0" anchor="t">
            <a:normAutofit/>
          </a:bodyPr>
          <a:lstStyle/>
          <a:p>
            <a:pPr algn="ctr"/>
            <a:r>
              <a:rPr lang="en-GB" dirty="0">
                <a:solidFill>
                  <a:schemeClr val="bg1"/>
                </a:solidFill>
                <a:ea typeface="+mj-lt"/>
                <a:cs typeface="+mj-lt"/>
              </a:rPr>
              <a:t>Reflection</a:t>
            </a:r>
            <a:endParaRPr lang="en-US">
              <a:solidFill>
                <a:schemeClr val="bg1"/>
              </a:solidFill>
            </a:endParaRPr>
          </a:p>
        </p:txBody>
      </p:sp>
      <p:sp>
        <p:nvSpPr>
          <p:cNvPr id="3" name="Content Placeholder 2">
            <a:extLst>
              <a:ext uri="{FF2B5EF4-FFF2-40B4-BE49-F238E27FC236}">
                <a16:creationId xmlns:a16="http://schemas.microsoft.com/office/drawing/2014/main" id="{F065BD85-F689-2E04-E289-EB408B0DDACE}"/>
              </a:ext>
            </a:extLst>
          </p:cNvPr>
          <p:cNvSpPr>
            <a:spLocks noGrp="1"/>
          </p:cNvSpPr>
          <p:nvPr>
            <p:ph idx="1"/>
          </p:nvPr>
        </p:nvSpPr>
        <p:spPr/>
        <p:txBody>
          <a:bodyPr vert="horz" lIns="91440" tIns="45720" rIns="91440" bIns="45720" rtlCol="0" anchor="t">
            <a:normAutofit/>
          </a:bodyPr>
          <a:lstStyle/>
          <a:p>
            <a:pPr marL="0" indent="0">
              <a:buNone/>
            </a:pPr>
            <a:r>
              <a:rPr lang="en-GB" sz="3200" dirty="0">
                <a:solidFill>
                  <a:schemeClr val="bg1"/>
                </a:solidFill>
                <a:latin typeface="Arial"/>
                <a:cs typeface="Arial"/>
              </a:rPr>
              <a:t>During investigation I was confused from some points of information. Firstly, I thought that some politician could want her to disappear, because she has publication of the danger of using AI in </a:t>
            </a:r>
            <a:r>
              <a:rPr lang="en-GB" sz="3200" dirty="0">
                <a:solidFill>
                  <a:schemeClr val="bg1"/>
                </a:solidFill>
                <a:latin typeface="Arial"/>
                <a:ea typeface="+mn-lt"/>
                <a:cs typeface="+mn-lt"/>
              </a:rPr>
              <a:t>autonomous weapons. Then I thought that she can hide somewhere, because she fears of something. But I didn’t have evidence of this theories, </a:t>
            </a:r>
            <a:r>
              <a:rPr lang="en-GB" sz="3200">
                <a:solidFill>
                  <a:schemeClr val="bg1"/>
                </a:solidFill>
                <a:latin typeface="Arial"/>
                <a:ea typeface="+mn-lt"/>
                <a:cs typeface="+mn-lt"/>
              </a:rPr>
              <a:t>so </a:t>
            </a:r>
            <a:r>
              <a:rPr lang="en-GB" sz="3200" dirty="0">
                <a:solidFill>
                  <a:schemeClr val="bg1"/>
                </a:solidFill>
                <a:latin typeface="Arial"/>
                <a:ea typeface="+mn-lt"/>
                <a:cs typeface="+mn-lt"/>
              </a:rPr>
              <a:t>I decided it would be something I had evidence for.</a:t>
            </a:r>
            <a:endParaRPr lang="en-GB" sz="3200" dirty="0">
              <a:solidFill>
                <a:schemeClr val="bg1"/>
              </a:solidFill>
              <a:latin typeface="Arial"/>
              <a:cs typeface="Arial"/>
            </a:endParaRPr>
          </a:p>
        </p:txBody>
      </p:sp>
    </p:spTree>
    <p:extLst>
      <p:ext uri="{BB962C8B-B14F-4D97-AF65-F5344CB8AC3E}">
        <p14:creationId xmlns:p14="http://schemas.microsoft.com/office/powerpoint/2010/main" val="1857618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91299-A2CC-AA8C-F69C-8F65F761625D}"/>
              </a:ext>
            </a:extLst>
          </p:cNvPr>
          <p:cNvSpPr>
            <a:spLocks noGrp="1"/>
          </p:cNvSpPr>
          <p:nvPr>
            <p:ph type="title"/>
          </p:nvPr>
        </p:nvSpPr>
        <p:spPr>
          <a:xfrm>
            <a:off x="838200" y="2369289"/>
            <a:ext cx="10515600" cy="1325563"/>
          </a:xfrm>
        </p:spPr>
        <p:txBody>
          <a:bodyPr/>
          <a:lstStyle/>
          <a:p>
            <a:pPr algn="ctr"/>
            <a:r>
              <a:rPr lang="en-GB" dirty="0">
                <a:solidFill>
                  <a:schemeClr val="bg1"/>
                </a:solidFill>
              </a:rPr>
              <a:t>Any questions?</a:t>
            </a:r>
          </a:p>
        </p:txBody>
      </p:sp>
    </p:spTree>
    <p:extLst>
      <p:ext uri="{BB962C8B-B14F-4D97-AF65-F5344CB8AC3E}">
        <p14:creationId xmlns:p14="http://schemas.microsoft.com/office/powerpoint/2010/main" val="1767296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30B9-B9FA-4EE3-0425-BEF38EEB182B}"/>
              </a:ext>
            </a:extLst>
          </p:cNvPr>
          <p:cNvSpPr>
            <a:spLocks noGrp="1"/>
          </p:cNvSpPr>
          <p:nvPr>
            <p:ph type="title"/>
          </p:nvPr>
        </p:nvSpPr>
        <p:spPr/>
        <p:txBody>
          <a:bodyPr vert="horz" lIns="91440" tIns="45720" rIns="91440" bIns="45720" rtlCol="0" anchor="t">
            <a:normAutofit/>
          </a:bodyPr>
          <a:lstStyle/>
          <a:p>
            <a:pPr algn="ctr"/>
            <a:r>
              <a:rPr lang="en-GB" dirty="0">
                <a:solidFill>
                  <a:schemeClr val="bg1"/>
                </a:solidFill>
                <a:ea typeface="+mj-lt"/>
                <a:cs typeface="+mj-lt"/>
              </a:rPr>
              <a:t>References</a:t>
            </a:r>
            <a:endParaRPr lang="en-US" dirty="0"/>
          </a:p>
        </p:txBody>
      </p:sp>
      <p:sp>
        <p:nvSpPr>
          <p:cNvPr id="4" name="Content Placeholder 3">
            <a:extLst>
              <a:ext uri="{FF2B5EF4-FFF2-40B4-BE49-F238E27FC236}">
                <a16:creationId xmlns:a16="http://schemas.microsoft.com/office/drawing/2014/main" id="{126CEBF6-A112-0FD0-93B9-D19B4FC0A0F1}"/>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sz="1600" dirty="0">
                <a:solidFill>
                  <a:schemeClr val="bg1"/>
                </a:solidFill>
                <a:latin typeface="Arial"/>
                <a:ea typeface="+mn-lt"/>
                <a:cs typeface="+mn-lt"/>
              </a:rPr>
              <a:t>Badawi, L. 2024 ’Allegations of Robot mistreatment surface at </a:t>
            </a:r>
            <a:r>
              <a:rPr lang="en-GB" sz="1600" err="1">
                <a:solidFill>
                  <a:schemeClr val="bg1"/>
                </a:solidFill>
                <a:latin typeface="Arial"/>
                <a:ea typeface="+mn-lt"/>
                <a:cs typeface="+mn-lt"/>
              </a:rPr>
              <a:t>AutomaBot</a:t>
            </a:r>
            <a:r>
              <a:rPr lang="en-GB" sz="1600" dirty="0">
                <a:solidFill>
                  <a:schemeClr val="bg1"/>
                </a:solidFill>
                <a:latin typeface="Arial"/>
                <a:ea typeface="+mn-lt"/>
                <a:cs typeface="+mn-lt"/>
              </a:rPr>
              <a:t> Industry’, </a:t>
            </a:r>
            <a:r>
              <a:rPr lang="en-GB" sz="1600" i="1" dirty="0">
                <a:solidFill>
                  <a:schemeClr val="bg1"/>
                </a:solidFill>
                <a:latin typeface="Arial"/>
                <a:ea typeface="+mn-lt"/>
                <a:cs typeface="+mn-lt"/>
              </a:rPr>
              <a:t>Swansea Voice, </a:t>
            </a:r>
            <a:r>
              <a:rPr lang="en-GB" sz="1600" dirty="0">
                <a:solidFill>
                  <a:schemeClr val="bg1"/>
                </a:solidFill>
                <a:latin typeface="Arial"/>
                <a:ea typeface="+mn-lt"/>
                <a:cs typeface="+mn-lt"/>
              </a:rPr>
              <a:t>18 June. Available at: </a:t>
            </a:r>
            <a:r>
              <a:rPr lang="en-GB" sz="1600" u="sng" dirty="0">
                <a:solidFill>
                  <a:schemeClr val="bg1"/>
                </a:solidFill>
                <a:latin typeface="Arial"/>
                <a:ea typeface="+mn-lt"/>
                <a:cs typeface="+mn-lt"/>
                <a:hlinkClick r:id="rId2">
                  <a:extLst>
                    <a:ext uri="{A12FA001-AC4F-418D-AE19-62706E023703}">
                      <ahyp:hlinkClr xmlns:ahyp="http://schemas.microsoft.com/office/drawing/2018/hyperlinkcolor" val="tx"/>
                    </a:ext>
                  </a:extLst>
                </a:hlinkClick>
              </a:rPr>
              <a:t>https://www.swanseavoice.co.uk/business/2024/jun/uk/allegations-robot-mistreatment</a:t>
            </a:r>
            <a:r>
              <a:rPr lang="en-GB" sz="1600" dirty="0">
                <a:solidFill>
                  <a:schemeClr val="bg1"/>
                </a:solidFill>
                <a:latin typeface="Arial"/>
                <a:ea typeface="+mn-lt"/>
                <a:cs typeface="+mn-lt"/>
              </a:rPr>
              <a:t> (Accessed: 04 March 2025).</a:t>
            </a:r>
            <a:endParaRPr lang="en-US" sz="1600">
              <a:solidFill>
                <a:schemeClr val="bg1"/>
              </a:solidFill>
              <a:latin typeface="Arial"/>
              <a:ea typeface="+mn-lt"/>
              <a:cs typeface="Arial"/>
            </a:endParaRPr>
          </a:p>
          <a:p>
            <a:pPr marL="514350" indent="-514350">
              <a:buAutoNum type="arabicPeriod"/>
            </a:pPr>
            <a:r>
              <a:rPr lang="en-GB" sz="1600" dirty="0">
                <a:solidFill>
                  <a:schemeClr val="bg1"/>
                </a:solidFill>
                <a:latin typeface="Arial"/>
                <a:ea typeface="+mn-lt"/>
                <a:cs typeface="Arial"/>
              </a:rPr>
              <a:t>Cloner, F. A. (2020) </a:t>
            </a:r>
            <a:r>
              <a:rPr lang="en-GB" sz="1600" i="1" dirty="0">
                <a:solidFill>
                  <a:schemeClr val="bg1"/>
                </a:solidFill>
                <a:latin typeface="Arial"/>
                <a:ea typeface="+mn-lt"/>
                <a:cs typeface="Arial"/>
              </a:rPr>
              <a:t>A robot world. </a:t>
            </a:r>
            <a:r>
              <a:rPr lang="en-GB" sz="1600" dirty="0">
                <a:solidFill>
                  <a:schemeClr val="bg1"/>
                </a:solidFill>
                <a:latin typeface="Arial"/>
                <a:ea typeface="+mn-lt"/>
                <a:cs typeface="Arial"/>
              </a:rPr>
              <a:t>1 February. Available at: </a:t>
            </a:r>
            <a:r>
              <a:rPr lang="en-GB" sz="1600" u="sng" dirty="0">
                <a:solidFill>
                  <a:schemeClr val="bg1"/>
                </a:solidFill>
                <a:latin typeface="Arial"/>
                <a:ea typeface="+mn-lt"/>
                <a:cs typeface="Arial"/>
                <a:hlinkClick r:id="rId3">
                  <a:extLst>
                    <a:ext uri="{A12FA001-AC4F-418D-AE19-62706E023703}">
                      <ahyp:hlinkClr xmlns:ahyp="http://schemas.microsoft.com/office/drawing/2018/hyperlinkcolor" val="tx"/>
                    </a:ext>
                  </a:extLst>
                </a:hlinkClick>
              </a:rPr>
              <a:t>https://www.youtube.com/watch?v=Txuq1sO8fk</a:t>
            </a:r>
            <a:r>
              <a:rPr lang="en-GB" sz="1600" dirty="0">
                <a:solidFill>
                  <a:schemeClr val="bg1"/>
                </a:solidFill>
                <a:latin typeface="Arial"/>
                <a:ea typeface="+mn-lt"/>
                <a:cs typeface="Arial"/>
              </a:rPr>
              <a:t> (Accessed: 6 February 2020).</a:t>
            </a:r>
            <a:endParaRPr lang="en-GB" sz="1600">
              <a:solidFill>
                <a:schemeClr val="bg1"/>
              </a:solidFill>
              <a:latin typeface="Arial"/>
              <a:ea typeface="+mn-lt"/>
              <a:cs typeface="Arial"/>
            </a:endParaRPr>
          </a:p>
          <a:p>
            <a:pPr marL="514350" indent="-514350">
              <a:buAutoNum type="arabicPeriod"/>
            </a:pPr>
            <a:r>
              <a:rPr lang="en-GB" sz="1600" err="1">
                <a:solidFill>
                  <a:schemeClr val="bg1"/>
                </a:solidFill>
                <a:latin typeface="Arial"/>
                <a:cs typeface="Arial"/>
              </a:rPr>
              <a:t>ForTeeToo</a:t>
            </a:r>
            <a:r>
              <a:rPr lang="en-GB" sz="1600" dirty="0">
                <a:solidFill>
                  <a:schemeClr val="bg1"/>
                </a:solidFill>
                <a:latin typeface="Arial"/>
                <a:cs typeface="Arial"/>
              </a:rPr>
              <a:t> (2024) [X]. Available at: </a:t>
            </a:r>
            <a:r>
              <a:rPr lang="en-GB" sz="1600" u="sng" dirty="0">
                <a:solidFill>
                  <a:schemeClr val="bg1"/>
                </a:solidFill>
                <a:latin typeface="Arial"/>
                <a:cs typeface="Arial"/>
                <a:hlinkClick r:id="rId3">
                  <a:extLst>
                    <a:ext uri="{A12FA001-AC4F-418D-AE19-62706E023703}">
                      <ahyp:hlinkClr xmlns:ahyp="http://schemas.microsoft.com/office/drawing/2018/hyperlinkcolor" val="tx"/>
                    </a:ext>
                  </a:extLst>
                </a:hlinkClick>
              </a:rPr>
              <a:t>https://www.x.com/RoboWorker42/status/31012401</a:t>
            </a:r>
            <a:endParaRPr lang="en-GB" sz="1600" dirty="0">
              <a:solidFill>
                <a:schemeClr val="bg1"/>
              </a:solidFill>
              <a:latin typeface="Arial"/>
              <a:cs typeface="Arial"/>
            </a:endParaRPr>
          </a:p>
          <a:p>
            <a:pPr marL="514350" indent="-514350">
              <a:buAutoNum type="arabicPeriod"/>
            </a:pPr>
            <a:r>
              <a:rPr lang="en-US" sz="1600" dirty="0">
                <a:solidFill>
                  <a:schemeClr val="bg1"/>
                </a:solidFill>
                <a:latin typeface="Arial"/>
                <a:cs typeface="Arial"/>
              </a:rPr>
              <a:t>Lo Piano, S., 2020. Ethical principles in machine learning and artificial intelligence: cases from the field and possible ways forward. </a:t>
            </a:r>
            <a:r>
              <a:rPr lang="en-US" sz="1600" i="1" dirty="0">
                <a:solidFill>
                  <a:schemeClr val="bg1"/>
                </a:solidFill>
                <a:latin typeface="Arial"/>
                <a:cs typeface="Arial"/>
              </a:rPr>
              <a:t>Humanities and Social Sciences Communications</a:t>
            </a:r>
            <a:r>
              <a:rPr lang="en-US" sz="1600" dirty="0">
                <a:solidFill>
                  <a:schemeClr val="bg1"/>
                </a:solidFill>
                <a:latin typeface="Arial"/>
                <a:cs typeface="Arial"/>
              </a:rPr>
              <a:t>, </a:t>
            </a:r>
            <a:r>
              <a:rPr lang="en-US" sz="1600" i="1" dirty="0">
                <a:solidFill>
                  <a:schemeClr val="bg1"/>
                </a:solidFill>
                <a:latin typeface="Arial"/>
                <a:cs typeface="Arial"/>
              </a:rPr>
              <a:t>7</a:t>
            </a:r>
            <a:r>
              <a:rPr lang="en-US" sz="1600" dirty="0">
                <a:solidFill>
                  <a:schemeClr val="bg1"/>
                </a:solidFill>
                <a:latin typeface="Arial"/>
                <a:cs typeface="Arial"/>
              </a:rPr>
              <a:t>(1), pp.1-7.</a:t>
            </a:r>
          </a:p>
          <a:p>
            <a:pPr marL="514350" indent="-514350">
              <a:buAutoNum type="arabicPeriod"/>
            </a:pPr>
            <a:r>
              <a:rPr lang="en-GB" sz="1600" dirty="0">
                <a:solidFill>
                  <a:schemeClr val="bg1"/>
                </a:solidFill>
                <a:latin typeface="Arial"/>
                <a:cs typeface="Arial"/>
              </a:rPr>
              <a:t>Lore, C. (2021) </a:t>
            </a:r>
            <a:r>
              <a:rPr lang="en-GB" sz="1600" i="1" dirty="0">
                <a:solidFill>
                  <a:schemeClr val="bg1"/>
                </a:solidFill>
                <a:latin typeface="Arial"/>
                <a:cs typeface="Arial"/>
              </a:rPr>
              <a:t>The future of Automation: Efficiency over emotion. </a:t>
            </a:r>
            <a:r>
              <a:rPr lang="en-GB" sz="1600" dirty="0">
                <a:solidFill>
                  <a:schemeClr val="bg1"/>
                </a:solidFill>
                <a:latin typeface="Arial"/>
                <a:cs typeface="Arial"/>
              </a:rPr>
              <a:t>Cardiff: New Tech Voices. </a:t>
            </a:r>
          </a:p>
          <a:p>
            <a:pPr marL="514350" indent="-514350">
              <a:buAutoNum type="arabicPeriod"/>
            </a:pPr>
            <a:r>
              <a:rPr lang="en-GB" sz="1600" dirty="0">
                <a:solidFill>
                  <a:schemeClr val="bg1"/>
                </a:solidFill>
                <a:latin typeface="Arial"/>
                <a:cs typeface="Arial"/>
              </a:rPr>
              <a:t>Skinner, R. M. (2023) ‘The dark site of corporate influence in academia’ </a:t>
            </a:r>
            <a:r>
              <a:rPr lang="en-GB" sz="1600" i="1" dirty="0">
                <a:solidFill>
                  <a:schemeClr val="bg1"/>
                </a:solidFill>
                <a:latin typeface="Arial"/>
                <a:cs typeface="Arial"/>
              </a:rPr>
              <a:t>Academic Chitchat </a:t>
            </a:r>
            <a:r>
              <a:rPr lang="en-GB" sz="1600" dirty="0">
                <a:solidFill>
                  <a:schemeClr val="bg1"/>
                </a:solidFill>
                <a:latin typeface="Arial"/>
                <a:cs typeface="Arial"/>
              </a:rPr>
              <a:t>9 November. Available at: </a:t>
            </a:r>
            <a:r>
              <a:rPr lang="en-GB" sz="1600" u="sng" dirty="0">
                <a:solidFill>
                  <a:schemeClr val="bg1"/>
                </a:solidFill>
                <a:latin typeface="Arial"/>
                <a:cs typeface="Arial"/>
                <a:hlinkClick r:id="rId4">
                  <a:extLst>
                    <a:ext uri="{A12FA001-AC4F-418D-AE19-62706E023703}">
                      <ahyp:hlinkClr xmlns:ahyp="http://schemas.microsoft.com/office/drawing/2018/hyperlinkcolor" val="tx"/>
                    </a:ext>
                  </a:extLst>
                </a:hlinkClick>
              </a:rPr>
              <a:t>https://www.academicchitchat.co.uk/blog/roberta/nov-2023/dark-site-corporate-influence</a:t>
            </a:r>
            <a:r>
              <a:rPr lang="en-GB" sz="1600" dirty="0">
                <a:solidFill>
                  <a:schemeClr val="bg1"/>
                </a:solidFill>
                <a:latin typeface="Arial"/>
                <a:cs typeface="Arial"/>
              </a:rPr>
              <a:t> (Accessed: 4 March 2025).</a:t>
            </a:r>
          </a:p>
          <a:p>
            <a:pPr marL="0" indent="0" algn="just">
              <a:buNone/>
            </a:pPr>
            <a:endParaRPr lang="en-GB" sz="1600" dirty="0">
              <a:solidFill>
                <a:schemeClr val="bg1"/>
              </a:solidFill>
              <a:latin typeface="Arial"/>
              <a:cs typeface="Arial"/>
            </a:endParaRPr>
          </a:p>
          <a:p>
            <a:pPr marL="514350" indent="-514350">
              <a:buAutoNum type="arabicPeriod"/>
            </a:pPr>
            <a:endParaRPr lang="en-GB" sz="1600" u="sng" dirty="0">
              <a:solidFill>
                <a:schemeClr val="bg1"/>
              </a:solidFill>
              <a:latin typeface="Arial"/>
              <a:cs typeface="Arial"/>
            </a:endParaRPr>
          </a:p>
        </p:txBody>
      </p:sp>
    </p:spTree>
    <p:extLst>
      <p:ext uri="{BB962C8B-B14F-4D97-AF65-F5344CB8AC3E}">
        <p14:creationId xmlns:p14="http://schemas.microsoft.com/office/powerpoint/2010/main" val="766011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Case Report on the Disappearance of  Dr Hart</vt:lpstr>
      <vt:lpstr>Introduction </vt:lpstr>
      <vt:lpstr>Key evidence and analysis </vt:lpstr>
      <vt:lpstr>Key evidence and analysis</vt:lpstr>
      <vt:lpstr>Key evidence and analysis</vt:lpstr>
      <vt:lpstr>Theories and Conclusions</vt:lpstr>
      <vt:lpstr>Reflection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693</cp:revision>
  <dcterms:created xsi:type="dcterms:W3CDTF">2025-03-11T12:41:48Z</dcterms:created>
  <dcterms:modified xsi:type="dcterms:W3CDTF">2025-03-24T23:17:08Z</dcterms:modified>
</cp:coreProperties>
</file>