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revisionInfo.xml" ContentType="application/vnd.ms-powerpoint.revisioninfo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9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CFC607-B010-A297-0E9C-A1CDAF299052}" v="1052" dt="2026-03-13T22:13:45.2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9972" autoAdjust="0"/>
    <p:restoredTop sz="94660"/>
  </p:normalViewPr>
  <p:slideViewPr>
    <p:cSldViewPr snapToGrid="0">
      <p:cViewPr varScale="1">
        <p:scale>
          <a:sx n="68" d="100"/>
          <a:sy n="68" d="100"/>
        </p:scale>
        <p:origin x="-400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20A65C-D2FA-4105-A7B6-AB62853389AC}" type="doc">
      <dgm:prSet loTypeId="urn:microsoft.com/office/officeart/2005/8/layout/hList3" loCatId="list" qsTypeId="urn:microsoft.com/office/officeart/2005/8/quickstyle/simple1" qsCatId="simple" csTypeId="urn:microsoft.com/office/officeart/2005/8/colors/colorful1#3" csCatId="colorful" phldr="1"/>
      <dgm:spPr/>
      <dgm:t>
        <a:bodyPr/>
        <a:lstStyle/>
        <a:p>
          <a:endParaRPr lang="en-GB"/>
        </a:p>
      </dgm:t>
    </dgm:pt>
    <dgm:pt modelId="{ABC7E586-3370-4472-908F-EDCFA8F688C2}">
      <dgm:prSet phldrT="[Text]" phldr="0"/>
      <dgm:spPr/>
      <dgm:t>
        <a:bodyPr/>
        <a:lstStyle/>
        <a:p>
          <a:r>
            <a:rPr lang="en-GB" sz="1400" b="1" dirty="0">
              <a:latin typeface="Calibri"/>
              <a:ea typeface="Calibri"/>
              <a:cs typeface="Calibri"/>
            </a:rPr>
            <a:t>Technology</a:t>
          </a:r>
          <a:endParaRPr lang="en-GB" b="1" dirty="0">
            <a:latin typeface="Calibri"/>
            <a:ea typeface="Calibri"/>
            <a:cs typeface="Calibri"/>
          </a:endParaRPr>
        </a:p>
      </dgm:t>
    </dgm:pt>
    <dgm:pt modelId="{4D7CAE4A-2D89-487A-925C-D091E78D359C}" type="parTrans" cxnId="{1DAAF5BF-964B-4A3F-A8E6-92A4B45A3494}">
      <dgm:prSet/>
      <dgm:spPr/>
      <dgm:t>
        <a:bodyPr/>
        <a:lstStyle/>
        <a:p>
          <a:endParaRPr lang="en-GB"/>
        </a:p>
      </dgm:t>
    </dgm:pt>
    <dgm:pt modelId="{E05555BB-95D7-4345-8E7C-0053E2779740}" type="sibTrans" cxnId="{1DAAF5BF-964B-4A3F-A8E6-92A4B45A3494}">
      <dgm:prSet/>
      <dgm:spPr/>
      <dgm:t>
        <a:bodyPr/>
        <a:lstStyle/>
        <a:p>
          <a:endParaRPr lang="en-GB"/>
        </a:p>
      </dgm:t>
    </dgm:pt>
    <dgm:pt modelId="{937FE8B0-8EB8-4387-BF89-6BA8EAEFEAAA}">
      <dgm:prSet phldrT="[Text]" phldr="0"/>
      <dgm:spPr/>
      <dgm:t>
        <a:bodyPr/>
        <a:lstStyle/>
        <a:p>
          <a:r>
            <a:rPr lang="en-GB" sz="1400" b="1" dirty="0">
              <a:latin typeface="Calibri"/>
              <a:ea typeface="Calibri"/>
              <a:cs typeface="Calibri"/>
            </a:rPr>
            <a:t>Costs</a:t>
          </a:r>
          <a:endParaRPr lang="en-GB" b="1" dirty="0">
            <a:latin typeface="Calibri"/>
            <a:ea typeface="Calibri"/>
            <a:cs typeface="Calibri"/>
          </a:endParaRPr>
        </a:p>
      </dgm:t>
    </dgm:pt>
    <dgm:pt modelId="{786958E4-F63B-4DA0-97D1-CAE0C98736AE}" type="parTrans" cxnId="{24899D27-68BA-4462-AD7F-0E6A70AF088A}">
      <dgm:prSet/>
      <dgm:spPr/>
      <dgm:t>
        <a:bodyPr/>
        <a:lstStyle/>
        <a:p>
          <a:endParaRPr lang="en-GB"/>
        </a:p>
      </dgm:t>
    </dgm:pt>
    <dgm:pt modelId="{97685431-5147-43E2-BBAD-8CFB19302101}" type="sibTrans" cxnId="{24899D27-68BA-4462-AD7F-0E6A70AF088A}">
      <dgm:prSet/>
      <dgm:spPr/>
      <dgm:t>
        <a:bodyPr/>
        <a:lstStyle/>
        <a:p>
          <a:endParaRPr lang="en-GB"/>
        </a:p>
      </dgm:t>
    </dgm:pt>
    <dgm:pt modelId="{48778FB7-3E11-4C03-9E3C-7C32C161EFF6}">
      <dgm:prSet phldrT="[Text]" phldr="0"/>
      <dgm:spPr/>
      <dgm:t>
        <a:bodyPr/>
        <a:lstStyle/>
        <a:p>
          <a:r>
            <a:rPr lang="en-GB" sz="1400" b="1" dirty="0"/>
            <a:t>Location</a:t>
          </a:r>
          <a:endParaRPr lang="en-GB" b="1" dirty="0"/>
        </a:p>
      </dgm:t>
    </dgm:pt>
    <dgm:pt modelId="{E1E2BE5D-B42A-4C99-85F7-E085643E3F29}" type="parTrans" cxnId="{5CA21398-8FF4-4B39-AF27-BBBFDD004637}">
      <dgm:prSet/>
      <dgm:spPr/>
      <dgm:t>
        <a:bodyPr/>
        <a:lstStyle/>
        <a:p>
          <a:endParaRPr lang="en-GB"/>
        </a:p>
      </dgm:t>
    </dgm:pt>
    <dgm:pt modelId="{91830E8C-B17E-42D5-A648-2E770E63521F}" type="sibTrans" cxnId="{5CA21398-8FF4-4B39-AF27-BBBFDD004637}">
      <dgm:prSet/>
      <dgm:spPr/>
      <dgm:t>
        <a:bodyPr/>
        <a:lstStyle/>
        <a:p>
          <a:endParaRPr lang="en-GB"/>
        </a:p>
      </dgm:t>
    </dgm:pt>
    <dgm:pt modelId="{E1454CA0-E5BA-40E7-9298-1776523FCE4C}">
      <dgm:prSet phldrT="[Text]" phldr="1"/>
      <dgm:spPr/>
      <dgm:t>
        <a:bodyPr/>
        <a:lstStyle/>
        <a:p>
          <a:endParaRPr lang="en-GB" sz="2200" dirty="0"/>
        </a:p>
      </dgm:t>
    </dgm:pt>
    <dgm:pt modelId="{B9A2D1B4-215E-47BB-A561-2C06F7C2F6CB}" type="parTrans" cxnId="{E8A686A8-29BE-4228-9A67-B9F59807CC01}">
      <dgm:prSet/>
      <dgm:spPr/>
      <dgm:t>
        <a:bodyPr/>
        <a:lstStyle/>
        <a:p>
          <a:endParaRPr lang="en-GB"/>
        </a:p>
      </dgm:t>
    </dgm:pt>
    <dgm:pt modelId="{C2DE9B6A-7036-4726-8FB0-86031044D19E}" type="sibTrans" cxnId="{E8A686A8-29BE-4228-9A67-B9F59807CC01}">
      <dgm:prSet/>
      <dgm:spPr/>
      <dgm:t>
        <a:bodyPr/>
        <a:lstStyle/>
        <a:p>
          <a:endParaRPr lang="en-GB"/>
        </a:p>
      </dgm:t>
    </dgm:pt>
    <dgm:pt modelId="{EA66E8A5-32BD-4785-87CE-E97E595AF069}">
      <dgm:prSet phldr="0"/>
      <dgm:spPr/>
      <dgm:t>
        <a:bodyPr/>
        <a:lstStyle/>
        <a:p>
          <a:r>
            <a:rPr lang="en-GB" sz="1400" b="1" dirty="0">
              <a:latin typeface="Calibri"/>
              <a:ea typeface="Calibri"/>
              <a:cs typeface="Calibri"/>
            </a:rPr>
            <a:t>Marketing</a:t>
          </a:r>
        </a:p>
      </dgm:t>
    </dgm:pt>
    <dgm:pt modelId="{DDE34D00-1FAF-4681-9152-EA8ADD193821}" type="parTrans" cxnId="{937FFAEE-6687-44D0-A9BA-33CDFC188D56}">
      <dgm:prSet/>
      <dgm:spPr/>
    </dgm:pt>
    <dgm:pt modelId="{E96ACEEA-5994-44DC-9CF0-515C32ED76B1}" type="sibTrans" cxnId="{937FFAEE-6687-44D0-A9BA-33CDFC188D56}">
      <dgm:prSet/>
      <dgm:spPr/>
    </dgm:pt>
    <dgm:pt modelId="{E3FF9C4F-FC82-4975-BB7B-505037FAFC01}">
      <dgm:prSet phldr="0"/>
      <dgm:spPr/>
      <dgm:t>
        <a:bodyPr/>
        <a:lstStyle/>
        <a:p>
          <a:pPr algn="l"/>
          <a:r>
            <a:rPr lang="en-GB" sz="1100" b="1" dirty="0">
              <a:latin typeface="Calibri"/>
              <a:ea typeface="Calibri"/>
              <a:cs typeface="Calibri"/>
            </a:rPr>
            <a:t>Competition</a:t>
          </a:r>
          <a:endParaRPr lang="en-GB" sz="1400" b="1" dirty="0">
            <a:latin typeface="Calibri"/>
            <a:ea typeface="Calibri"/>
            <a:cs typeface="Calibri"/>
          </a:endParaRPr>
        </a:p>
      </dgm:t>
    </dgm:pt>
    <dgm:pt modelId="{D369FA6C-C348-4F06-B6B0-736A695F4EC3}" type="parTrans" cxnId="{4B144A6E-6A2C-4E86-AAE6-89B5F67C3BE6}">
      <dgm:prSet/>
      <dgm:spPr/>
    </dgm:pt>
    <dgm:pt modelId="{33BCEE37-B625-451B-90AE-15529FA7534D}" type="sibTrans" cxnId="{4B144A6E-6A2C-4E86-AAE6-89B5F67C3BE6}">
      <dgm:prSet/>
      <dgm:spPr/>
    </dgm:pt>
    <dgm:pt modelId="{89D982A6-E572-46FE-8E2A-F09FA56621F7}">
      <dgm:prSet phldr="0" custT="1"/>
      <dgm:spPr/>
      <dgm:t>
        <a:bodyPr/>
        <a:lstStyle/>
        <a:p>
          <a:pPr algn="l" rtl="0"/>
          <a:r>
            <a:rPr lang="en-GB" sz="2800" b="1" dirty="0">
              <a:latin typeface="Calibri"/>
              <a:ea typeface="Calibri"/>
              <a:cs typeface="Calibri"/>
            </a:rPr>
            <a:t>Main Problem:</a:t>
          </a:r>
          <a:r>
            <a:rPr lang="en-US" sz="2800" b="1" dirty="0">
              <a:latin typeface="Calibri"/>
              <a:ea typeface="Calibri"/>
              <a:cs typeface="Calibri"/>
            </a:rPr>
            <a:t/>
          </a:r>
          <a:br>
            <a:rPr lang="en-US" sz="2800" b="1" dirty="0">
              <a:latin typeface="Calibri"/>
              <a:ea typeface="Calibri"/>
              <a:cs typeface="Calibri"/>
            </a:rPr>
          </a:br>
          <a:r>
            <a:rPr lang="en-GB" sz="2800" b="1" dirty="0">
              <a:latin typeface="Calibri"/>
              <a:ea typeface="Calibri"/>
              <a:cs typeface="Calibri"/>
            </a:rPr>
            <a:t>Decline in In-store sales and the causes are as follows</a:t>
          </a:r>
        </a:p>
      </dgm:t>
    </dgm:pt>
    <dgm:pt modelId="{C9A3BEFE-EEBB-4846-98C9-97CA69C8AF8D}" type="parTrans" cxnId="{55D471F5-3DA7-44C2-B304-60FA1D32D18F}">
      <dgm:prSet/>
      <dgm:spPr/>
    </dgm:pt>
    <dgm:pt modelId="{841CCFD3-0141-44C2-A38A-D6A921505C0A}" type="sibTrans" cxnId="{55D471F5-3DA7-44C2-B304-60FA1D32D18F}">
      <dgm:prSet/>
      <dgm:spPr/>
    </dgm:pt>
    <dgm:pt modelId="{76CBEC9B-D435-454B-8C9C-54C1CCE8350C}" type="pres">
      <dgm:prSet presAssocID="{2920A65C-D2FA-4105-A7B6-AB62853389A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EF21905-7E96-4E3E-BD48-32A765A050A5}" type="pres">
      <dgm:prSet presAssocID="{89D982A6-E572-46FE-8E2A-F09FA56621F7}" presName="roof" presStyleLbl="dkBgShp" presStyleIdx="0" presStyleCnt="2"/>
      <dgm:spPr/>
      <dgm:t>
        <a:bodyPr/>
        <a:lstStyle/>
        <a:p>
          <a:endParaRPr lang="en-US"/>
        </a:p>
      </dgm:t>
    </dgm:pt>
    <dgm:pt modelId="{8FC2553D-8B69-4206-B589-B67808C45C85}" type="pres">
      <dgm:prSet presAssocID="{89D982A6-E572-46FE-8E2A-F09FA56621F7}" presName="pillars" presStyleCnt="0"/>
      <dgm:spPr/>
    </dgm:pt>
    <dgm:pt modelId="{2C111427-002B-4A81-BB63-DF9F16293FD5}" type="pres">
      <dgm:prSet presAssocID="{89D982A6-E572-46FE-8E2A-F09FA56621F7}" presName="pillar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82CECE4-FAEB-4835-8DD4-9B4DE9D9D81E}" type="pres">
      <dgm:prSet presAssocID="{E3FF9C4F-FC82-4975-BB7B-505037FAFC01}" presName="pillarX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555D67-0BB0-41F8-8EA4-9887DB939E0D}" type="pres">
      <dgm:prSet presAssocID="{ABC7E586-3370-4472-908F-EDCFA8F688C2}" presName="pillarX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C331D6F-00DC-48AB-A885-9041D1231514}" type="pres">
      <dgm:prSet presAssocID="{937FE8B0-8EB8-4387-BF89-6BA8EAEFEAAA}" presName="pillarX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39D29E4-AB31-48F4-ADE6-4F28EBDB4539}" type="pres">
      <dgm:prSet presAssocID="{48778FB7-3E11-4C03-9E3C-7C32C161EFF6}" presName="pillarX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2C66BE2-7594-42FA-B3EB-0C62B8EA2015}" type="pres">
      <dgm:prSet presAssocID="{89D982A6-E572-46FE-8E2A-F09FA56621F7}" presName="base" presStyleLbl="dkBgShp" presStyleIdx="1" presStyleCnt="2"/>
      <dgm:spPr/>
    </dgm:pt>
  </dgm:ptLst>
  <dgm:cxnLst>
    <dgm:cxn modelId="{CB898B2E-85CD-42D8-85FB-2E97C5F45AAB}" type="presOf" srcId="{2920A65C-D2FA-4105-A7B6-AB62853389AC}" destId="{76CBEC9B-D435-454B-8C9C-54C1CCE8350C}" srcOrd="0" destOrd="0" presId="urn:microsoft.com/office/officeart/2005/8/layout/hList3"/>
    <dgm:cxn modelId="{477E2C82-7E3F-4634-91BD-093762012596}" type="presOf" srcId="{48778FB7-3E11-4C03-9E3C-7C32C161EFF6}" destId="{039D29E4-AB31-48F4-ADE6-4F28EBDB4539}" srcOrd="0" destOrd="0" presId="urn:microsoft.com/office/officeart/2005/8/layout/hList3"/>
    <dgm:cxn modelId="{24899D27-68BA-4462-AD7F-0E6A70AF088A}" srcId="{89D982A6-E572-46FE-8E2A-F09FA56621F7}" destId="{937FE8B0-8EB8-4387-BF89-6BA8EAEFEAAA}" srcOrd="3" destOrd="0" parTransId="{786958E4-F63B-4DA0-97D1-CAE0C98736AE}" sibTransId="{97685431-5147-43E2-BBAD-8CFB19302101}"/>
    <dgm:cxn modelId="{E8A686A8-29BE-4228-9A67-B9F59807CC01}" srcId="{2920A65C-D2FA-4105-A7B6-AB62853389AC}" destId="{E1454CA0-E5BA-40E7-9298-1776523FCE4C}" srcOrd="1" destOrd="0" parTransId="{B9A2D1B4-215E-47BB-A561-2C06F7C2F6CB}" sibTransId="{C2DE9B6A-7036-4726-8FB0-86031044D19E}"/>
    <dgm:cxn modelId="{55D471F5-3DA7-44C2-B304-60FA1D32D18F}" srcId="{2920A65C-D2FA-4105-A7B6-AB62853389AC}" destId="{89D982A6-E572-46FE-8E2A-F09FA56621F7}" srcOrd="0" destOrd="0" parTransId="{C9A3BEFE-EEBB-4846-98C9-97CA69C8AF8D}" sibTransId="{841CCFD3-0141-44C2-A38A-D6A921505C0A}"/>
    <dgm:cxn modelId="{937FFAEE-6687-44D0-A9BA-33CDFC188D56}" srcId="{89D982A6-E572-46FE-8E2A-F09FA56621F7}" destId="{EA66E8A5-32BD-4785-87CE-E97E595AF069}" srcOrd="0" destOrd="0" parTransId="{DDE34D00-1FAF-4681-9152-EA8ADD193821}" sibTransId="{E96ACEEA-5994-44DC-9CF0-515C32ED76B1}"/>
    <dgm:cxn modelId="{4B144A6E-6A2C-4E86-AAE6-89B5F67C3BE6}" srcId="{89D982A6-E572-46FE-8E2A-F09FA56621F7}" destId="{E3FF9C4F-FC82-4975-BB7B-505037FAFC01}" srcOrd="1" destOrd="0" parTransId="{D369FA6C-C348-4F06-B6B0-736A695F4EC3}" sibTransId="{33BCEE37-B625-451B-90AE-15529FA7534D}"/>
    <dgm:cxn modelId="{42EB5DB4-2831-49ED-A55B-274EE5ABDDEE}" type="presOf" srcId="{ABC7E586-3370-4472-908F-EDCFA8F688C2}" destId="{2F555D67-0BB0-41F8-8EA4-9887DB939E0D}" srcOrd="0" destOrd="0" presId="urn:microsoft.com/office/officeart/2005/8/layout/hList3"/>
    <dgm:cxn modelId="{4AF140CC-ECFA-4E0A-8476-19864B2EAED7}" type="presOf" srcId="{89D982A6-E572-46FE-8E2A-F09FA56621F7}" destId="{FEF21905-7E96-4E3E-BD48-32A765A050A5}" srcOrd="0" destOrd="0" presId="urn:microsoft.com/office/officeart/2005/8/layout/hList3"/>
    <dgm:cxn modelId="{5CA21398-8FF4-4B39-AF27-BBBFDD004637}" srcId="{89D982A6-E572-46FE-8E2A-F09FA56621F7}" destId="{48778FB7-3E11-4C03-9E3C-7C32C161EFF6}" srcOrd="4" destOrd="0" parTransId="{E1E2BE5D-B42A-4C99-85F7-E085643E3F29}" sibTransId="{91830E8C-B17E-42D5-A648-2E770E63521F}"/>
    <dgm:cxn modelId="{9E400632-7AF4-44B1-85E9-3C605F60A62A}" type="presOf" srcId="{937FE8B0-8EB8-4387-BF89-6BA8EAEFEAAA}" destId="{DC331D6F-00DC-48AB-A885-9041D1231514}" srcOrd="0" destOrd="0" presId="urn:microsoft.com/office/officeart/2005/8/layout/hList3"/>
    <dgm:cxn modelId="{1DAAF5BF-964B-4A3F-A8E6-92A4B45A3494}" srcId="{89D982A6-E572-46FE-8E2A-F09FA56621F7}" destId="{ABC7E586-3370-4472-908F-EDCFA8F688C2}" srcOrd="2" destOrd="0" parTransId="{4D7CAE4A-2D89-487A-925C-D091E78D359C}" sibTransId="{E05555BB-95D7-4345-8E7C-0053E2779740}"/>
    <dgm:cxn modelId="{D80FB908-C983-4E4E-9A79-219480E635C9}" type="presOf" srcId="{E3FF9C4F-FC82-4975-BB7B-505037FAFC01}" destId="{E82CECE4-FAEB-4835-8DD4-9B4DE9D9D81E}" srcOrd="0" destOrd="0" presId="urn:microsoft.com/office/officeart/2005/8/layout/hList3"/>
    <dgm:cxn modelId="{D847A4A6-B7E2-4264-A899-14DC6707B0BE}" type="presOf" srcId="{EA66E8A5-32BD-4785-87CE-E97E595AF069}" destId="{2C111427-002B-4A81-BB63-DF9F16293FD5}" srcOrd="0" destOrd="0" presId="urn:microsoft.com/office/officeart/2005/8/layout/hList3"/>
    <dgm:cxn modelId="{1E05F9AD-8EC1-4D30-8799-26787E0F6B36}" type="presParOf" srcId="{76CBEC9B-D435-454B-8C9C-54C1CCE8350C}" destId="{FEF21905-7E96-4E3E-BD48-32A765A050A5}" srcOrd="0" destOrd="0" presId="urn:microsoft.com/office/officeart/2005/8/layout/hList3"/>
    <dgm:cxn modelId="{E45A0D14-D8FE-40B8-8446-C43AFC63A7AC}" type="presParOf" srcId="{76CBEC9B-D435-454B-8C9C-54C1CCE8350C}" destId="{8FC2553D-8B69-4206-B589-B67808C45C85}" srcOrd="1" destOrd="0" presId="urn:microsoft.com/office/officeart/2005/8/layout/hList3"/>
    <dgm:cxn modelId="{9D38B00A-CCF5-4407-86E2-00CB2B40A150}" type="presParOf" srcId="{8FC2553D-8B69-4206-B589-B67808C45C85}" destId="{2C111427-002B-4A81-BB63-DF9F16293FD5}" srcOrd="0" destOrd="0" presId="urn:microsoft.com/office/officeart/2005/8/layout/hList3"/>
    <dgm:cxn modelId="{3874689B-6A0D-4A2C-9715-3AA8535C0492}" type="presParOf" srcId="{8FC2553D-8B69-4206-B589-B67808C45C85}" destId="{E82CECE4-FAEB-4835-8DD4-9B4DE9D9D81E}" srcOrd="1" destOrd="0" presId="urn:microsoft.com/office/officeart/2005/8/layout/hList3"/>
    <dgm:cxn modelId="{8E9D2F02-7EB4-4C71-9711-54A37B62C31F}" type="presParOf" srcId="{8FC2553D-8B69-4206-B589-B67808C45C85}" destId="{2F555D67-0BB0-41F8-8EA4-9887DB939E0D}" srcOrd="2" destOrd="0" presId="urn:microsoft.com/office/officeart/2005/8/layout/hList3"/>
    <dgm:cxn modelId="{00D2E088-C6C5-406B-8F6D-74D9BDA2A8BF}" type="presParOf" srcId="{8FC2553D-8B69-4206-B589-B67808C45C85}" destId="{DC331D6F-00DC-48AB-A885-9041D1231514}" srcOrd="3" destOrd="0" presId="urn:microsoft.com/office/officeart/2005/8/layout/hList3"/>
    <dgm:cxn modelId="{0051FA3C-CC96-44B4-8F41-C31BD98AB027}" type="presParOf" srcId="{8FC2553D-8B69-4206-B589-B67808C45C85}" destId="{039D29E4-AB31-48F4-ADE6-4F28EBDB4539}" srcOrd="4" destOrd="0" presId="urn:microsoft.com/office/officeart/2005/8/layout/hList3"/>
    <dgm:cxn modelId="{D690C9C7-7448-41E9-B29A-5DBD9BD10EA2}" type="presParOf" srcId="{76CBEC9B-D435-454B-8C9C-54C1CCE8350C}" destId="{42C66BE2-7594-42FA-B3EB-0C62B8EA2015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F21905-7E96-4E3E-BD48-32A765A050A5}">
      <dsp:nvSpPr>
        <dsp:cNvPr id="0" name=""/>
        <dsp:cNvSpPr/>
      </dsp:nvSpPr>
      <dsp:spPr>
        <a:xfrm>
          <a:off x="0" y="0"/>
          <a:ext cx="11122924" cy="1148459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 dirty="0">
              <a:latin typeface="Calibri"/>
              <a:ea typeface="Calibri"/>
              <a:cs typeface="Calibri"/>
            </a:rPr>
            <a:t>Main Problem:</a:t>
          </a:r>
          <a:br>
            <a:rPr lang="en-US" sz="2800" b="1" kern="1200" dirty="0">
              <a:latin typeface="Calibri"/>
              <a:ea typeface="Calibri"/>
              <a:cs typeface="Calibri"/>
            </a:rPr>
          </a:br>
          <a:r>
            <a:rPr lang="en-GB" sz="2800" b="1" kern="1200" dirty="0">
              <a:latin typeface="Calibri"/>
              <a:ea typeface="Calibri"/>
              <a:cs typeface="Calibri"/>
            </a:rPr>
            <a:t>Decline in In-store sales and the causes are as follows</a:t>
          </a:r>
        </a:p>
      </dsp:txBody>
      <dsp:txXfrm>
        <a:off x="0" y="0"/>
        <a:ext cx="11122924" cy="1148459"/>
      </dsp:txXfrm>
    </dsp:sp>
    <dsp:sp modelId="{2C111427-002B-4A81-BB63-DF9F16293FD5}">
      <dsp:nvSpPr>
        <dsp:cNvPr id="0" name=""/>
        <dsp:cNvSpPr/>
      </dsp:nvSpPr>
      <dsp:spPr>
        <a:xfrm>
          <a:off x="1357" y="1148459"/>
          <a:ext cx="2224041" cy="241176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Calibri"/>
              <a:ea typeface="Calibri"/>
              <a:cs typeface="Calibri"/>
            </a:rPr>
            <a:t>Marketing</a:t>
          </a:r>
        </a:p>
      </dsp:txBody>
      <dsp:txXfrm>
        <a:off x="1357" y="1148459"/>
        <a:ext cx="2224041" cy="2411764"/>
      </dsp:txXfrm>
    </dsp:sp>
    <dsp:sp modelId="{E82CECE4-FAEB-4835-8DD4-9B4DE9D9D81E}">
      <dsp:nvSpPr>
        <dsp:cNvPr id="0" name=""/>
        <dsp:cNvSpPr/>
      </dsp:nvSpPr>
      <dsp:spPr>
        <a:xfrm>
          <a:off x="2225399" y="1148459"/>
          <a:ext cx="2224041" cy="241176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Calibri"/>
              <a:ea typeface="Calibri"/>
              <a:cs typeface="Calibri"/>
            </a:rPr>
            <a:t>Competition</a:t>
          </a:r>
        </a:p>
      </dsp:txBody>
      <dsp:txXfrm>
        <a:off x="2225399" y="1148459"/>
        <a:ext cx="2224041" cy="2411764"/>
      </dsp:txXfrm>
    </dsp:sp>
    <dsp:sp modelId="{2F555D67-0BB0-41F8-8EA4-9887DB939E0D}">
      <dsp:nvSpPr>
        <dsp:cNvPr id="0" name=""/>
        <dsp:cNvSpPr/>
      </dsp:nvSpPr>
      <dsp:spPr>
        <a:xfrm>
          <a:off x="4449441" y="1148459"/>
          <a:ext cx="2224041" cy="241176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Calibri"/>
              <a:ea typeface="Calibri"/>
              <a:cs typeface="Calibri"/>
            </a:rPr>
            <a:t>Technology</a:t>
          </a:r>
        </a:p>
      </dsp:txBody>
      <dsp:txXfrm>
        <a:off x="4449441" y="1148459"/>
        <a:ext cx="2224041" cy="2411764"/>
      </dsp:txXfrm>
    </dsp:sp>
    <dsp:sp modelId="{DC331D6F-00DC-48AB-A885-9041D1231514}">
      <dsp:nvSpPr>
        <dsp:cNvPr id="0" name=""/>
        <dsp:cNvSpPr/>
      </dsp:nvSpPr>
      <dsp:spPr>
        <a:xfrm>
          <a:off x="6673482" y="1148459"/>
          <a:ext cx="2224041" cy="241176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latin typeface="Calibri"/>
              <a:ea typeface="Calibri"/>
              <a:cs typeface="Calibri"/>
            </a:rPr>
            <a:t>Costs</a:t>
          </a:r>
        </a:p>
      </dsp:txBody>
      <dsp:txXfrm>
        <a:off x="6673482" y="1148459"/>
        <a:ext cx="2224041" cy="2411764"/>
      </dsp:txXfrm>
    </dsp:sp>
    <dsp:sp modelId="{039D29E4-AB31-48F4-ADE6-4F28EBDB4539}">
      <dsp:nvSpPr>
        <dsp:cNvPr id="0" name=""/>
        <dsp:cNvSpPr/>
      </dsp:nvSpPr>
      <dsp:spPr>
        <a:xfrm>
          <a:off x="8897524" y="1148459"/>
          <a:ext cx="2224041" cy="241176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Location</a:t>
          </a:r>
        </a:p>
      </dsp:txBody>
      <dsp:txXfrm>
        <a:off x="8897524" y="1148459"/>
        <a:ext cx="2224041" cy="2411764"/>
      </dsp:txXfrm>
    </dsp:sp>
    <dsp:sp modelId="{42C66BE2-7594-42FA-B3EB-0C62B8EA2015}">
      <dsp:nvSpPr>
        <dsp:cNvPr id="0" name=""/>
        <dsp:cNvSpPr/>
      </dsp:nvSpPr>
      <dsp:spPr>
        <a:xfrm>
          <a:off x="0" y="3560223"/>
          <a:ext cx="11122924" cy="267973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EA67E988-5919-57BB-C7DE-D3EAD38A304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63443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06967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279574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86669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33566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95228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768459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899169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224111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5429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95029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xmlns="" id="{774A975B-A886-5202-0489-6965514A0D1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18487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ketingdonut.co.uk/market-research/sector-trends/florist-sector-trends" TargetMode="External"/><Relationship Id="rId2" Type="http://schemas.openxmlformats.org/officeDocument/2006/relationships/hyperlink" Target="https://www.strategypunk.com/the-5w2h-method-a-simple-framework-for-asking-the-right-questions-free-ppt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FBD17DF-CB72-881A-36DC-45BC1D0B7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90503"/>
            <a:ext cx="5020056" cy="2157356"/>
          </a:xfrm>
        </p:spPr>
        <p:txBody>
          <a:bodyPr/>
          <a:lstStyle/>
          <a:p>
            <a:r>
              <a:rPr lang="en-GB" sz="3600" dirty="0">
                <a:solidFill>
                  <a:srgbClr val="00B050"/>
                </a:solidFill>
              </a:rPr>
              <a:t>Business Problem Analysis: Green </a:t>
            </a:r>
            <a:r>
              <a:rPr lang="en-GB" sz="3600">
                <a:solidFill>
                  <a:srgbClr val="00B050"/>
                </a:solidFill>
              </a:rPr>
              <a:t>Haven Florists</a:t>
            </a:r>
            <a:endParaRPr lang="en-GB" sz="3600">
              <a:solidFill>
                <a:srgbClr val="00B050"/>
              </a:solidFill>
              <a:highlight>
                <a:srgbClr val="00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6D0E7B2-0AD5-CA00-BA87-2A2CDCB46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endParaRPr lang="en-GB" sz="3600" b="1" dirty="0"/>
          </a:p>
          <a:p>
            <a:pPr marL="0" indent="0">
              <a:lnSpc>
                <a:spcPct val="100000"/>
              </a:lnSpc>
              <a:spcBef>
                <a:spcPct val="0"/>
              </a:spcBef>
              <a:buNone/>
            </a:pPr>
            <a:endParaRPr lang="en-GB" sz="4400" dirty="0"/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F6AE18E-5484-9DEC-F069-273F5EB533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145111"/>
            <a:ext cx="5153103" cy="2983111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b="1" i="0" dirty="0">
                <a:solidFill>
                  <a:schemeClr val="tx1"/>
                </a:solidFill>
                <a:ea typeface="+mn-lt"/>
                <a:cs typeface="+mn-lt"/>
              </a:rPr>
              <a:t>Student Name: </a:t>
            </a:r>
            <a:r>
              <a:rPr lang="en-GB" b="1" i="0" dirty="0" err="1">
                <a:solidFill>
                  <a:schemeClr val="tx1"/>
                </a:solidFill>
                <a:ea typeface="+mn-lt"/>
                <a:cs typeface="+mn-lt"/>
              </a:rPr>
              <a:t>Mehbuba</a:t>
            </a:r>
            <a:r>
              <a:rPr lang="en-GB" b="1" i="0" dirty="0">
                <a:solidFill>
                  <a:schemeClr val="tx1"/>
                </a:solidFill>
                <a:ea typeface="+mn-lt"/>
                <a:cs typeface="+mn-lt"/>
              </a:rPr>
              <a:t> Tabassum</a:t>
            </a:r>
            <a:endParaRPr lang="en-US" b="1">
              <a:solidFill>
                <a:schemeClr val="tx1"/>
              </a:solidFill>
              <a:highlight>
                <a:srgbClr val="FF00FF"/>
              </a:highlight>
            </a:endParaRPr>
          </a:p>
          <a:p>
            <a:r>
              <a:rPr lang="en-GB" b="1" i="0">
                <a:solidFill>
                  <a:schemeClr val="tx1"/>
                </a:solidFill>
                <a:ea typeface="+mn-lt"/>
                <a:cs typeface="+mn-lt"/>
              </a:rPr>
              <a:t>Student ID: 2516186</a:t>
            </a:r>
            <a:endParaRPr lang="en-GB" b="1">
              <a:solidFill>
                <a:schemeClr val="tx1"/>
              </a:solidFill>
            </a:endParaRPr>
          </a:p>
          <a:p>
            <a:r>
              <a:rPr lang="en-GB" b="1" i="0">
                <a:solidFill>
                  <a:schemeClr val="tx1"/>
                </a:solidFill>
                <a:ea typeface="+mn-lt"/>
                <a:cs typeface="+mn-lt"/>
              </a:rPr>
              <a:t>Module Code: LCLM4004</a:t>
            </a:r>
            <a:endParaRPr lang="en-GB" b="1">
              <a:solidFill>
                <a:schemeClr val="tx1"/>
              </a:solidFill>
            </a:endParaRPr>
          </a:p>
          <a:p>
            <a:r>
              <a:rPr lang="en-GB" b="1" i="0">
                <a:solidFill>
                  <a:schemeClr val="tx1"/>
                </a:solidFill>
                <a:ea typeface="+mn-lt"/>
                <a:cs typeface="+mn-lt"/>
              </a:rPr>
              <a:t>Module: Problem Solving and Decision Making</a:t>
            </a:r>
            <a:endParaRPr lang="en-GB" b="1">
              <a:solidFill>
                <a:schemeClr val="tx1"/>
              </a:solidFill>
            </a:endParaRPr>
          </a:p>
          <a:p>
            <a:r>
              <a:rPr lang="en-GB" b="1" i="0">
                <a:solidFill>
                  <a:schemeClr val="tx1"/>
                </a:solidFill>
                <a:ea typeface="+mn-lt"/>
                <a:cs typeface="+mn-lt"/>
              </a:rPr>
              <a:t>Lecturer: Said Usman</a:t>
            </a:r>
            <a:endParaRPr lang="en-GB" b="1">
              <a:solidFill>
                <a:schemeClr val="tx1"/>
              </a:solidFill>
            </a:endParaRPr>
          </a:p>
          <a:p>
            <a:endParaRPr lang="en-GB" dirty="0">
              <a:solidFill>
                <a:srgbClr val="000000"/>
              </a:solidFill>
            </a:endParaRPr>
          </a:p>
        </p:txBody>
      </p:sp>
      <p:pic>
        <p:nvPicPr>
          <p:cNvPr id="5" name="Picture 4" descr="A garden with many different flowers&#10;&#10;AI-generated content may be incorrect.">
            <a:extLst>
              <a:ext uri="{FF2B5EF4-FFF2-40B4-BE49-F238E27FC236}">
                <a16:creationId xmlns:a16="http://schemas.microsoft.com/office/drawing/2014/main" xmlns="" id="{00378F34-8ABE-A2D6-37AB-946050B22F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9537" y="1251045"/>
            <a:ext cx="5322627" cy="4879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8928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424078A-9440-EB23-392A-BC1660D38B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89981"/>
            <a:ext cx="7675502" cy="388105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GB" sz="28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D1D40B13-6309-254D-B428-E54A4B99B84A}"/>
              </a:ext>
            </a:extLst>
          </p:cNvPr>
          <p:cNvSpPr/>
          <p:nvPr/>
        </p:nvSpPr>
        <p:spPr>
          <a:xfrm>
            <a:off x="523370" y="2588572"/>
            <a:ext cx="7680575" cy="3879638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3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• Introduction to Green Haven Florists</a:t>
            </a:r>
            <a:endParaRPr lang="en-US" sz="3200" b="1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3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• Problems affecting in-store sales</a:t>
            </a:r>
          </a:p>
          <a:p>
            <a:r>
              <a:rPr lang="en-GB" sz="3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• 5W2H analysis</a:t>
            </a:r>
          </a:p>
          <a:p>
            <a:r>
              <a:rPr lang="en-GB" sz="3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• PESTEL analysis</a:t>
            </a:r>
          </a:p>
          <a:p>
            <a:r>
              <a:rPr lang="en-GB" sz="3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• Fishbone diagram</a:t>
            </a:r>
          </a:p>
          <a:p>
            <a:r>
              <a:rPr lang="en-GB" sz="3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• Key findings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D340EE53-5D94-7C29-2C90-E3B350FB6631}"/>
              </a:ext>
            </a:extLst>
          </p:cNvPr>
          <p:cNvSpPr/>
          <p:nvPr/>
        </p:nvSpPr>
        <p:spPr>
          <a:xfrm>
            <a:off x="523450" y="1052499"/>
            <a:ext cx="7679935" cy="1319665"/>
          </a:xfrm>
          <a:prstGeom prst="rect">
            <a:avLst/>
          </a:prstGeom>
          <a:solidFill>
            <a:srgbClr val="92D05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Presentation Overview</a:t>
            </a:r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36163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FEA3E22-CE1D-1D45-9F54-E6E474528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581" y="978408"/>
            <a:ext cx="11132933" cy="951249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200">
                <a:latin typeface="Calibri"/>
                <a:ea typeface="Calibri"/>
                <a:cs typeface="Calibri"/>
              </a:rPr>
              <a:t>Green Haven Florists – Case Overview</a:t>
            </a:r>
            <a:endParaRPr lang="en-US" sz="32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123FF6D-5B38-2673-9F24-87BDA14FC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954" y="2237414"/>
            <a:ext cx="11132934" cy="4108522"/>
          </a:xfr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About the business</a:t>
            </a:r>
            <a:endParaRPr lang="en-GB" sz="24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Small independent flower shop in Norwich, UK</a:t>
            </a:r>
            <a:endParaRPr lang="en-GB" sz="20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Founded in 2016 by Liam and Priya Patel</a:t>
            </a:r>
            <a:endParaRPr lang="en-GB" sz="20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Known for creative flower arrangements</a:t>
            </a:r>
            <a:endParaRPr lang="en-GB" sz="20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Uses eco-friendly packaging</a:t>
            </a:r>
            <a:endParaRPr lang="en-GB" sz="20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latin typeface="Calibri"/>
                <a:ea typeface="Calibri"/>
                <a:cs typeface="Calibri"/>
              </a:rPr>
              <a:t>• Serves walk-in customers, weddings and corporate clients</a:t>
            </a: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Current situation</a:t>
            </a:r>
            <a:endParaRPr lang="en-GB" sz="24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In-store sales have decreased by around 30% in the last year</a:t>
            </a:r>
            <a:endParaRPr lang="en-GB" sz="2000" b="1" dirty="0">
              <a:latin typeface="Calibri"/>
              <a:ea typeface="Calibri"/>
              <a:cs typeface="Calibri"/>
            </a:endParaRPr>
          </a:p>
        </p:txBody>
      </p:sp>
      <p:pic>
        <p:nvPicPr>
          <p:cNvPr id="8" name="Picture 7" descr="A red arrow pointing down to a graph&#10;&#10;AI-generated content may be incorrect.">
            <a:extLst>
              <a:ext uri="{FF2B5EF4-FFF2-40B4-BE49-F238E27FC236}">
                <a16:creationId xmlns:a16="http://schemas.microsoft.com/office/drawing/2014/main" xmlns="" id="{E6352E9D-10B1-68EE-E0C4-91A5AEDE34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7158" y="3849806"/>
            <a:ext cx="3690580" cy="2183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23500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A4942C7-44C6-27AB-5F5F-F7D2BB5E1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5387" y="978408"/>
            <a:ext cx="8084933" cy="735161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algn="ctr"/>
            <a:r>
              <a:rPr lang="en-GB" sz="3600">
                <a:latin typeface="Calibri"/>
                <a:ea typeface="Calibri"/>
                <a:cs typeface="Calibri"/>
              </a:rPr>
              <a:t>Problems Affecting Sales</a:t>
            </a:r>
            <a:endParaRPr lang="en-US" sz="360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08D4D66-35EF-6269-5905-3F98CEB929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67235"/>
            <a:ext cx="11155680" cy="3767328"/>
          </a:xfrm>
          <a:solidFill>
            <a:schemeClr val="accent1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endParaRPr lang="en-GB" sz="20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In-store sales dropped by around 30% in the last year.</a:t>
            </a: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Many customers now prefer online flower delivery services.</a:t>
            </a: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The shop’s website is outdated and hard to navigate.</a:t>
            </a: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Costs of imported flowers like orchids and tulips have risen significantly.</a:t>
            </a: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Foot traffic has decreased due to changes in the local area.</a:t>
            </a:r>
          </a:p>
          <a:p>
            <a:pPr marL="0" indent="0">
              <a:buNone/>
            </a:pPr>
            <a:r>
              <a:rPr lang="en-GB" sz="2000" b="1">
                <a:latin typeface="Calibri"/>
                <a:ea typeface="Calibri"/>
                <a:cs typeface="Calibri"/>
              </a:rPr>
              <a:t>• New competitors have entered the market, including boutique and national chains.</a:t>
            </a:r>
          </a:p>
        </p:txBody>
      </p:sp>
    </p:spTree>
    <p:extLst>
      <p:ext uri="{BB962C8B-B14F-4D97-AF65-F5344CB8AC3E}">
        <p14:creationId xmlns:p14="http://schemas.microsoft.com/office/powerpoint/2010/main" xmlns="" val="11726133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DE4926-1DA6-686D-7E3B-06E040AD4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074" y="830558"/>
            <a:ext cx="10962337" cy="723787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5W2H Analysis – Green Haven Florists</a:t>
            </a:r>
            <a:endParaRPr lang="en-US">
              <a:latin typeface="Calibri"/>
              <a:ea typeface="Calibri"/>
              <a:cs typeface="Calibri"/>
            </a:endParaRPr>
          </a:p>
          <a:p>
            <a:endParaRPr lang="en-US"/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44215AC-91F8-8132-DF7C-ED5878E25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014" y="1725623"/>
            <a:ext cx="5623460" cy="5011330"/>
          </a:xfrm>
          <a:solidFill>
            <a:schemeClr val="accent1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What:</a:t>
            </a:r>
            <a:endParaRPr lang="en-US" sz="1600" b="1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In-store sales dropped by about 30%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Online orders slightly increased but not enough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Why: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Rising costs of imported flowers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New local competitors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Fewer people visiting the high street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Outdated website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Who: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Customers (walk-in, weddings, corporate clients)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Owners Liam &amp; Priya</a:t>
            </a:r>
          </a:p>
          <a:p>
            <a:pPr>
              <a:buNone/>
            </a:pPr>
            <a:r>
              <a:rPr lang="en-GB" sz="1600" b="1">
                <a:latin typeface="Calibri"/>
                <a:ea typeface="Calibri"/>
                <a:cs typeface="Calibri"/>
              </a:rPr>
              <a:t>* Competitors</a:t>
            </a:r>
          </a:p>
          <a:p>
            <a:pPr>
              <a:buNone/>
            </a:pPr>
            <a:endParaRPr lang="en-GB" sz="120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55BD26B3-4961-EF20-3B8F-C1007EE747B0}"/>
              </a:ext>
            </a:extLst>
          </p:cNvPr>
          <p:cNvSpPr/>
          <p:nvPr/>
        </p:nvSpPr>
        <p:spPr>
          <a:xfrm>
            <a:off x="6394660" y="1729641"/>
            <a:ext cx="5615164" cy="498925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Where: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* Green Haven Florists, Norwich high street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* Also online orders</a:t>
            </a: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When: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* Last 12 months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How: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* Loss of foot traffic and online competition affected sales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* Rising costs and limited digital presence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How much: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r>
              <a:rPr lang="en-GB" sz="16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* 30% decrease in in-store sales</a:t>
            </a:r>
            <a:endPara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endParaRPr lang="en-GB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183617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09286E8-F41A-75C3-30B0-0DDA55CC7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9" y="978408"/>
            <a:ext cx="11007829" cy="735160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ea typeface="Calibri"/>
                <a:cs typeface="Calibri"/>
              </a:rPr>
              <a:t>PESTEL Analysis – Green Haven Florists</a:t>
            </a:r>
            <a:endParaRPr lang="en-US">
              <a:latin typeface="Calibri"/>
              <a:ea typeface="Calibri"/>
              <a:cs typeface="Calibri"/>
            </a:endParaRP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endParaRPr lang="en-US" dirty="0">
              <a:latin typeface="Calibri"/>
              <a:ea typeface="Calibri"/>
              <a:cs typeface="Calibri"/>
            </a:endParaRPr>
          </a:p>
          <a:p>
            <a:pPr algn="ctr"/>
            <a:endParaRPr lang="en-GB" dirty="0">
              <a:latin typeface="Calibri"/>
              <a:ea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790E6E-371D-9CA5-2883-FB6FBFE67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100937"/>
            <a:ext cx="5548725" cy="4244999"/>
          </a:xfrm>
          <a:solidFill>
            <a:schemeClr val="accent1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Political: </a:t>
            </a:r>
            <a:endParaRPr lang="en-US" b="1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* Import rules may affect supply of flowers.</a:t>
            </a: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Economic: </a:t>
            </a: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* Inflation has increased prices of imported flowers.</a:t>
            </a: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Social: </a:t>
            </a: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b="1">
                <a:latin typeface="Calibri"/>
                <a:ea typeface="Calibri"/>
                <a:cs typeface="Calibri"/>
              </a:rPr>
              <a:t>* Customers prefer online shopping and home delivery.</a:t>
            </a:r>
            <a:endParaRPr lang="en-GB">
              <a:latin typeface="Calibri"/>
              <a:ea typeface="Calibri"/>
              <a:cs typeface="Calibri"/>
            </a:endParaRPr>
          </a:p>
          <a:p>
            <a:pPr>
              <a:buNone/>
            </a:pPr>
            <a:endParaRPr lang="en-GB" sz="1400" dirty="0">
              <a:latin typeface="Calibri"/>
              <a:ea typeface="Calibri"/>
              <a:cs typeface="Calibri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C29AFB99-00D0-F1DA-8357-A454FC5239B0}"/>
              </a:ext>
            </a:extLst>
          </p:cNvPr>
          <p:cNvSpPr/>
          <p:nvPr/>
        </p:nvSpPr>
        <p:spPr>
          <a:xfrm>
            <a:off x="6281518" y="2099672"/>
            <a:ext cx="5395414" cy="424672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Technological: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* Competitors use strong social media marketing to attract customers.</a:t>
            </a:r>
            <a:endParaRPr lang="en-US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endParaRPr lang="en-GB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Environmental: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* Demand for sustainable packaging and locally sourced flowers is rising.</a:t>
            </a:r>
            <a:endParaRPr lang="en-US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endParaRPr lang="en-GB" b="1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Legal: </a:t>
            </a:r>
          </a:p>
          <a:p>
            <a:pPr marL="228600" indent="-228600">
              <a:lnSpc>
                <a:spcPct val="110000"/>
              </a:lnSpc>
              <a:spcBef>
                <a:spcPts val="1000"/>
              </a:spcBef>
            </a:pPr>
            <a:r>
              <a:rPr lang="en-GB" b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* Must follow UK retail and employment laws.</a:t>
            </a:r>
            <a:endParaRPr lang="en-US" b="1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algn="ctr"/>
            <a:endParaRPr lang="en-GB" b="1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8815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F8CC682-BE48-A892-399C-48C45A8A66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564563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en-GB" sz="3200">
                <a:ea typeface="+mj-lt"/>
                <a:cs typeface="+mj-lt"/>
              </a:rPr>
              <a:t>Fishbone Diagram – Causes of Sales Decline</a:t>
            </a:r>
            <a:endParaRPr lang="en-US" sz="3200"/>
          </a:p>
        </p:txBody>
      </p:sp>
      <p:graphicFrame>
        <p:nvGraphicFramePr>
          <p:cNvPr id="276" name="Diagram 275">
            <a:extLst>
              <a:ext uri="{FF2B5EF4-FFF2-40B4-BE49-F238E27FC236}">
                <a16:creationId xmlns:a16="http://schemas.microsoft.com/office/drawing/2014/main" xmlns="" id="{28E4415A-1484-696D-D57F-8EDA734EDE4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xmlns="" val="4102888107"/>
              </p:ext>
            </p:extLst>
          </p:nvPr>
        </p:nvGraphicFramePr>
        <p:xfrm>
          <a:off x="727881" y="2362201"/>
          <a:ext cx="11122924" cy="38281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835345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A81333-0EBE-72DA-2D01-40B587D49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2492" y="898796"/>
            <a:ext cx="5787561" cy="985369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/>
          <a:lstStyle/>
          <a:p>
            <a:pPr algn="ctr"/>
            <a:r>
              <a:rPr lang="en-GB" sz="4800">
                <a:latin typeface="Calibri"/>
                <a:ea typeface="Calibri"/>
                <a:cs typeface="Calibri"/>
              </a:rPr>
              <a:t>Key Findings</a:t>
            </a:r>
            <a:endParaRPr lang="en-US" sz="4800">
              <a:latin typeface="Calibri"/>
              <a:ea typeface="Calibri"/>
              <a:cs typeface="Calibri"/>
            </a:endParaRPr>
          </a:p>
          <a:p>
            <a:endParaRPr lang="en-US"/>
          </a:p>
          <a:p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9F170F3-A152-A4EB-B1B4-BEA4F366B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62" y="2470082"/>
            <a:ext cx="5594218" cy="4083654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sz="2400" b="1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• Strong  competition from online flower delivery companies.</a:t>
            </a: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• Rising flower prices increase costs.</a:t>
            </a: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• Limited digital marketing.</a:t>
            </a: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• Website needs improvement.</a:t>
            </a: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• Reduced high-street foot traffic.</a:t>
            </a:r>
          </a:p>
        </p:txBody>
      </p:sp>
      <p:pic>
        <p:nvPicPr>
          <p:cNvPr id="4" name="Picture 3" descr="A person in a flower shop&#10;&#10;AI-generated content may be incorrect.">
            <a:extLst>
              <a:ext uri="{FF2B5EF4-FFF2-40B4-BE49-F238E27FC236}">
                <a16:creationId xmlns:a16="http://schemas.microsoft.com/office/drawing/2014/main" xmlns="" id="{9A791CAF-4E2C-D15C-35C4-047B223F71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3976" y="2485299"/>
            <a:ext cx="4745065" cy="4070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8776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76F907F-AEED-C948-DCE3-0BE5A80EA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7303" y="930028"/>
            <a:ext cx="2868818" cy="783540"/>
          </a:xfrm>
          <a:solidFill>
            <a:srgbClr val="92D050"/>
          </a:solidFill>
          <a:ln>
            <a:solidFill>
              <a:srgbClr val="FFFF00"/>
            </a:solidFill>
          </a:ln>
        </p:spPr>
        <p:txBody>
          <a:bodyPr>
            <a:normAutofit fontScale="90000"/>
          </a:bodyPr>
          <a:lstStyle/>
          <a:p>
            <a:r>
              <a:rPr lang="en-GB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5C5D939-84EE-79E7-48A7-6AB007100F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922" y="2345368"/>
            <a:ext cx="10732347" cy="2412662"/>
          </a:xfrm>
          <a:solidFill>
            <a:schemeClr val="accent1">
              <a:lumMod val="60000"/>
              <a:lumOff val="40000"/>
            </a:schemeClr>
          </a:solidFill>
          <a:ln>
            <a:solidFill>
              <a:srgbClr val="FFFF00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AutoNum type="arabicPeriod"/>
            </a:pPr>
            <a:r>
              <a:rPr lang="en-GB" sz="2000" b="1">
                <a:latin typeface="Calibri"/>
                <a:ea typeface="Calibri"/>
                <a:cs typeface="Calibri"/>
              </a:rPr>
              <a:t>Green Haven Florists Case Study (2026).</a:t>
            </a:r>
          </a:p>
          <a:p>
            <a:pPr marL="342900" indent="-342900">
              <a:buAutoNum type="arabicPeriod"/>
            </a:pPr>
            <a:r>
              <a:rPr lang="en-GB" sz="2000" b="1">
                <a:ea typeface="+mn-lt"/>
                <a:cs typeface="+mn-lt"/>
              </a:rPr>
              <a:t>5W2H Analysis Guide.</a:t>
            </a:r>
            <a:r>
              <a:rPr lang="en-GB" sz="2000" b="1">
                <a:latin typeface="Calibri"/>
                <a:ea typeface="Calibri"/>
                <a:cs typeface="Calibri"/>
              </a:rPr>
              <a:t>(</a:t>
            </a:r>
            <a:r>
              <a:rPr lang="en-GB" sz="2000" b="1" dirty="0">
                <a:latin typeface="Calibri"/>
                <a:ea typeface="Calibri"/>
                <a:cs typeface="Calibri"/>
                <a:hlinkClick r:id="rId2"/>
              </a:rPr>
              <a:t>https://www.strategypunk.com/the-5w2h-method-a-simple-framework-for-asking-the-right-questions-free-ppt/</a:t>
            </a:r>
            <a:r>
              <a:rPr lang="en-GB" sz="2000" b="1">
                <a:latin typeface="Calibri"/>
                <a:ea typeface="Calibri"/>
                <a:cs typeface="Calibri"/>
              </a:rPr>
              <a:t>)</a:t>
            </a:r>
          </a:p>
          <a:p>
            <a:pPr marL="342900" indent="-342900">
              <a:buAutoNum type="arabicPeriod"/>
            </a:pPr>
            <a:r>
              <a:rPr lang="en-GB" sz="2000" b="1">
                <a:ea typeface="+mn-lt"/>
                <a:cs typeface="+mn-lt"/>
              </a:rPr>
              <a:t>MarketingDonut website was used only to support two points from 4th slide  with real-world UK florist context (</a:t>
            </a:r>
            <a:r>
              <a:rPr lang="en-GB" sz="2000" b="1" dirty="0">
                <a:ea typeface="+mn-lt"/>
                <a:cs typeface="+mn-lt"/>
                <a:hlinkClick r:id="rId3"/>
              </a:rPr>
              <a:t>https://www.marketingdonut.co.uk/market-research/sector-trends/florist-sector-trends</a:t>
            </a:r>
            <a:r>
              <a:rPr lang="en-GB" sz="2000" b="1">
                <a:ea typeface="+mn-lt"/>
                <a:cs typeface="+mn-lt"/>
              </a:rPr>
              <a:t>)</a:t>
            </a:r>
            <a:endParaRPr lang="en-GB" sz="2000" b="1" dirty="0">
              <a:latin typeface="Bierstadt"/>
              <a:ea typeface="Calibri"/>
              <a:cs typeface="Calibri"/>
            </a:endParaRPr>
          </a:p>
          <a:p>
            <a:pPr marL="0" indent="0">
              <a:buNone/>
            </a:pPr>
            <a:endParaRPr lang="en-GB" b="1" dirty="0">
              <a:latin typeface="Bierstadt"/>
              <a:ea typeface="Calibri"/>
              <a:cs typeface="Calibri"/>
            </a:endParaRPr>
          </a:p>
          <a:p>
            <a:pPr marL="342900" indent="-342900">
              <a:buAutoNum type="arabicPeriod"/>
            </a:pPr>
            <a:endParaRPr lang="en-GB" dirty="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5908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xmlns="" id="{8F3C9EF7-6B72-428D-213E-998296B57373}"/>
              </a:ext>
            </a:extLst>
          </p:cNvPr>
          <p:cNvSpPr/>
          <p:nvPr/>
        </p:nvSpPr>
        <p:spPr>
          <a:xfrm>
            <a:off x="2457743" y="2269998"/>
            <a:ext cx="7646310" cy="146781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b="1">
                <a:solidFill>
                  <a:schemeClr val="tx2"/>
                </a:solidFill>
                <a:latin typeface="Calibri"/>
                <a:ea typeface="Calibri"/>
                <a:cs typeface="Calibri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xmlns="" val="2199938345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xmlns="" name="GestaltVTI" id="{4F87C71D-53D1-4B71-BF97-FD0EA4B25665}" vid="{A110AFC4-8D8A-4C02-8885-7BA370B379B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382</Words>
  <Application>Microsoft Office PowerPoint</Application>
  <PresentationFormat>Custom</PresentationFormat>
  <Paragraphs>100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GestaltVTI</vt:lpstr>
      <vt:lpstr>Business Problem Analysis: Green Haven Florists </vt:lpstr>
      <vt:lpstr>Slide 2</vt:lpstr>
      <vt:lpstr>Green Haven Florists – Case Overview</vt:lpstr>
      <vt:lpstr>Problems Affecting Sales</vt:lpstr>
      <vt:lpstr>5W2H Analysis – Green Haven Florists   </vt:lpstr>
      <vt:lpstr>PESTEL Analysis – Green Haven Florists   </vt:lpstr>
      <vt:lpstr>Fishbone Diagram – Causes of Sales Decline</vt:lpstr>
      <vt:lpstr>Key Findings   </vt:lpstr>
      <vt:lpstr>References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Problem Analysis: Green Haven Florists </dc:title>
  <dc:creator>A S K E R K H A N</dc:creator>
  <cp:lastModifiedBy>A S K E R K H A N</cp:lastModifiedBy>
  <cp:revision>739</cp:revision>
  <dcterms:created xsi:type="dcterms:W3CDTF">2026-03-11T19:02:23Z</dcterms:created>
  <dcterms:modified xsi:type="dcterms:W3CDTF">2026-03-13T22:14:51Z</dcterms:modified>
</cp:coreProperties>
</file>