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7"/>
  </p:normalViewPr>
  <p:slideViewPr>
    <p:cSldViewPr snapToObjects="1">
      <p:cViewPr varScale="1"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B97EB-3E72-5D4B-B171-060EE76E4426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C9D315-47FB-5749-8C24-F0B0F71AA3B8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Relationship Id="rId3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eg"/><Relationship Id="rId3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Relationship Id="rId3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4" Type="http://schemas.openxmlformats.org/officeDocument/2006/relationships/image" Target="../media/image22.jpeg"/><Relationship Id="rId5" Type="http://schemas.openxmlformats.org/officeDocument/2006/relationships/image" Target="../media/image23.jpeg"/><Relationship Id="rId6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Gwrth</a:t>
            </a:r>
            <a:r>
              <a:rPr lang="en-US" dirty="0" err="1"/>
              <a:t>s</a:t>
            </a:r>
            <a:r>
              <a:rPr lang="en-US" dirty="0" err="1" smtClean="0"/>
              <a:t>emitiaeth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yr </a:t>
            </a:r>
            <a:r>
              <a:rPr lang="en-US" dirty="0" err="1" smtClean="0"/>
              <a:t>Ugeinfed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ac </a:t>
            </a:r>
            <a:r>
              <a:rPr lang="en-US" dirty="0" err="1" smtClean="0"/>
              <a:t>Effaith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Shoah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Gwreiddiau</a:t>
            </a:r>
            <a:r>
              <a:rPr lang="en-US" dirty="0" smtClean="0"/>
              <a:t> </a:t>
            </a:r>
            <a:r>
              <a:rPr lang="en-US" dirty="0" err="1" smtClean="0"/>
              <a:t>Gwrth</a:t>
            </a:r>
            <a:r>
              <a:rPr lang="en-US" dirty="0" err="1"/>
              <a:t>s</a:t>
            </a:r>
            <a:r>
              <a:rPr lang="en-US" dirty="0" err="1" smtClean="0"/>
              <a:t>emitiaeth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Wilhelm Marr (1819-1904): </a:t>
            </a:r>
            <a:r>
              <a:rPr lang="en-US" dirty="0" err="1" smtClean="0"/>
              <a:t>defnydd</a:t>
            </a:r>
            <a:r>
              <a:rPr lang="en-US" dirty="0" smtClean="0"/>
              <a:t> </a:t>
            </a:r>
            <a:r>
              <a:rPr lang="en-US" dirty="0" err="1" smtClean="0"/>
              <a:t>cynharaf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term ‘</a:t>
            </a:r>
            <a:r>
              <a:rPr lang="en-US" dirty="0" err="1" smtClean="0"/>
              <a:t>gwrth</a:t>
            </a:r>
            <a:r>
              <a:rPr lang="en-US" dirty="0" err="1"/>
              <a:t>s</a:t>
            </a:r>
            <a:r>
              <a:rPr lang="en-US" dirty="0" err="1" smtClean="0"/>
              <a:t>emitiaeth</a:t>
            </a:r>
            <a:r>
              <a:rPr lang="en-US" dirty="0" smtClean="0"/>
              <a:t>’. Yr </a:t>
            </a:r>
            <a:r>
              <a:rPr lang="en-US" dirty="0" err="1" smtClean="0"/>
              <a:t>oedd</a:t>
            </a:r>
            <a:r>
              <a:rPr lang="en-US" dirty="0" smtClean="0"/>
              <a:t> Marr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fiolegol</a:t>
            </a:r>
            <a:r>
              <a:rPr lang="en-US" dirty="0" smtClean="0"/>
              <a:t>)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Teutoniaid</a:t>
            </a:r>
            <a:r>
              <a:rPr lang="en-US" dirty="0" smtClean="0"/>
              <a:t>. </a:t>
            </a:r>
            <a:r>
              <a:rPr lang="en-US" dirty="0" err="1" smtClean="0"/>
              <a:t>Dadleuoedd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fygythiad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weddill</a:t>
            </a:r>
            <a:r>
              <a:rPr lang="en-US" dirty="0" smtClean="0"/>
              <a:t> </a:t>
            </a:r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Gogledd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Twf</a:t>
            </a:r>
            <a:r>
              <a:rPr lang="en-US" dirty="0" smtClean="0"/>
              <a:t> </a:t>
            </a:r>
            <a:r>
              <a:rPr lang="en-US" dirty="0" err="1" smtClean="0"/>
              <a:t>gwrth</a:t>
            </a:r>
            <a:r>
              <a:rPr lang="en-US" dirty="0" err="1"/>
              <a:t>s</a:t>
            </a:r>
            <a:r>
              <a:rPr lang="en-US" dirty="0" err="1" smtClean="0"/>
              <a:t>emitiaeth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r>
              <a:rPr lang="en-US" dirty="0" smtClean="0"/>
              <a:t> </a:t>
            </a:r>
            <a:r>
              <a:rPr lang="en-US" dirty="0" err="1" smtClean="0"/>
              <a:t>diwedd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19eg </a:t>
            </a:r>
            <a:r>
              <a:rPr lang="en-US" dirty="0" err="1" smtClean="0"/>
              <a:t>ganrif</a:t>
            </a:r>
            <a:r>
              <a:rPr lang="en-US" dirty="0" smtClean="0"/>
              <a:t>;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beio</a:t>
            </a:r>
            <a:r>
              <a:rPr lang="en-US" dirty="0" smtClean="0"/>
              <a:t> am </a:t>
            </a:r>
            <a:r>
              <a:rPr lang="en-US" dirty="0" err="1" smtClean="0"/>
              <a:t>gwymp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banc Union </a:t>
            </a:r>
            <a:r>
              <a:rPr lang="en-US" dirty="0" err="1" smtClean="0"/>
              <a:t>Générale</a:t>
            </a:r>
            <a:r>
              <a:rPr lang="en-US" dirty="0" smtClean="0"/>
              <a:t>. </a:t>
            </a:r>
            <a:r>
              <a:rPr lang="en-US" dirty="0" err="1" smtClean="0"/>
              <a:t>Cyhuddwyd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wyrdroi</a:t>
            </a:r>
            <a:r>
              <a:rPr lang="en-US" dirty="0" smtClean="0"/>
              <a:t> </a:t>
            </a:r>
            <a:r>
              <a:rPr lang="en-US" dirty="0" err="1" smtClean="0"/>
              <a:t>traddodiad</a:t>
            </a:r>
            <a:r>
              <a:rPr lang="en-US" dirty="0" smtClean="0"/>
              <a:t> a </a:t>
            </a:r>
            <a:r>
              <a:rPr lang="en-US" dirty="0" err="1" smtClean="0"/>
              <a:t>diwylliant</a:t>
            </a:r>
            <a:r>
              <a:rPr lang="en-US" dirty="0" smtClean="0"/>
              <a:t> </a:t>
            </a:r>
            <a:r>
              <a:rPr lang="en-US" dirty="0" err="1" smtClean="0"/>
              <a:t>Ffrengig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Gwreiddiau</a:t>
            </a:r>
            <a:r>
              <a:rPr lang="en-US" dirty="0" smtClean="0"/>
              <a:t> </a:t>
            </a:r>
            <a:r>
              <a:rPr lang="en-US" dirty="0" err="1" smtClean="0"/>
              <a:t>Gwrth</a:t>
            </a:r>
            <a:r>
              <a:rPr lang="en-US" dirty="0" err="1"/>
              <a:t>s</a:t>
            </a:r>
            <a:r>
              <a:rPr lang="en-US" dirty="0" err="1" smtClean="0"/>
              <a:t>emitiaeth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/>
              <a:t>	‘</a:t>
            </a:r>
            <a:r>
              <a:rPr lang="en-US" dirty="0" err="1" smtClean="0"/>
              <a:t>L’affaire</a:t>
            </a:r>
            <a:r>
              <a:rPr lang="en-US" dirty="0" smtClean="0"/>
              <a:t> Dreyfus’ (1894-5): </a:t>
            </a:r>
            <a:r>
              <a:rPr lang="en-US" dirty="0" err="1" smtClean="0"/>
              <a:t>Iddew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enw</a:t>
            </a:r>
            <a:r>
              <a:rPr lang="en-US" dirty="0" smtClean="0"/>
              <a:t> </a:t>
            </a:r>
            <a:r>
              <a:rPr lang="en-US" dirty="0" err="1" smtClean="0"/>
              <a:t>Capten</a:t>
            </a:r>
            <a:r>
              <a:rPr lang="en-US" dirty="0" smtClean="0"/>
              <a:t> Albert Dreyfus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gyhuddo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fradychu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wlad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Almaenwyr</a:t>
            </a:r>
            <a:r>
              <a:rPr lang="en-US" dirty="0" smtClean="0"/>
              <a:t>. </a:t>
            </a:r>
            <a:r>
              <a:rPr lang="en-US" dirty="0" err="1" smtClean="0"/>
              <a:t>Cafodd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ddedfrydu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garchar</a:t>
            </a:r>
            <a:r>
              <a:rPr lang="en-US" dirty="0" smtClean="0"/>
              <a:t> am </a:t>
            </a:r>
            <a:r>
              <a:rPr lang="en-US" dirty="0" err="1" smtClean="0"/>
              <a:t>oes</a:t>
            </a:r>
            <a:r>
              <a:rPr lang="en-US" dirty="0" smtClean="0"/>
              <a:t> a dim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sawl</a:t>
            </a:r>
            <a:r>
              <a:rPr lang="en-US" dirty="0" smtClean="0"/>
              <a:t>  </a:t>
            </a:r>
            <a:r>
              <a:rPr lang="en-US" dirty="0" err="1" smtClean="0"/>
              <a:t>blwyddyn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ddiweddarach</a:t>
            </a:r>
            <a:r>
              <a:rPr lang="en-US" dirty="0" smtClean="0"/>
              <a:t> yr </a:t>
            </a:r>
            <a:r>
              <a:rPr lang="en-US" dirty="0" err="1" smtClean="0"/>
              <a:t>enillodd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ryddid</a:t>
            </a:r>
            <a:r>
              <a:rPr lang="en-US" dirty="0" smtClean="0"/>
              <a:t>. </a:t>
            </a:r>
            <a:r>
              <a:rPr lang="en-US" dirty="0" err="1" smtClean="0"/>
              <a:t>Protestiodd</a:t>
            </a:r>
            <a:r>
              <a:rPr lang="en-US" dirty="0" smtClean="0"/>
              <a:t> Emile Zola </a:t>
            </a:r>
            <a:r>
              <a:rPr lang="en-US" dirty="0" err="1" smtClean="0"/>
              <a:t>yn</a:t>
            </a:r>
            <a:r>
              <a:rPr lang="en-US" dirty="0" smtClean="0"/>
              <a:t>        </a:t>
            </a:r>
          </a:p>
          <a:p>
            <a:pPr>
              <a:buNone/>
            </a:pPr>
            <a:r>
              <a:rPr lang="en-US" dirty="0" smtClean="0"/>
              <a:t>  	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cafodd</a:t>
            </a:r>
            <a:r>
              <a:rPr lang="en-US" dirty="0" smtClean="0"/>
              <a:t> Dreyfus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drin</a:t>
            </a:r>
            <a:r>
              <a:rPr lang="en-US" dirty="0" smtClean="0"/>
              <a:t> (</a:t>
            </a:r>
            <a:r>
              <a:rPr lang="en-US" dirty="0" err="1" smtClean="0"/>
              <a:t>ymosodiad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wrthsemitiaeth</a:t>
            </a:r>
            <a:r>
              <a:rPr lang="en-US" dirty="0" smtClean="0"/>
              <a:t>)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cefnogwyd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mater </a:t>
            </a:r>
            <a:r>
              <a:rPr lang="en-US" dirty="0" err="1" smtClean="0"/>
              <a:t>gan</a:t>
            </a:r>
            <a:r>
              <a:rPr lang="en-US" dirty="0" smtClean="0"/>
              <a:t> yr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Gatholig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 descr="220px-Degradation_alfred_dreyfu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5120" y="3849307"/>
            <a:ext cx="2011680" cy="227685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Gwrthsemitiaeth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Protestaniaid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Agweddau</a:t>
            </a:r>
            <a:r>
              <a:rPr lang="en-US" dirty="0" smtClean="0"/>
              <a:t> </a:t>
            </a:r>
            <a:r>
              <a:rPr lang="en-US" dirty="0" err="1" smtClean="0"/>
              <a:t>gwrthsemitaidd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ddylanwad</a:t>
            </a:r>
            <a:r>
              <a:rPr lang="en-US" dirty="0" smtClean="0"/>
              <a:t> Martin Luther. </a:t>
            </a:r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addewid</a:t>
            </a:r>
            <a:r>
              <a:rPr lang="en-US" dirty="0" smtClean="0"/>
              <a:t> a </a:t>
            </a:r>
            <a:r>
              <a:rPr lang="en-US" dirty="0" err="1" smtClean="0"/>
              <a:t>chyflawniad</a:t>
            </a:r>
            <a:r>
              <a:rPr lang="en-US" dirty="0" smtClean="0"/>
              <a:t>, </a:t>
            </a:r>
            <a:r>
              <a:rPr lang="en-US" dirty="0" err="1" smtClean="0"/>
              <a:t>cyfraith</a:t>
            </a:r>
            <a:r>
              <a:rPr lang="en-US" dirty="0" smtClean="0"/>
              <a:t> a </a:t>
            </a:r>
            <a:r>
              <a:rPr lang="en-US" dirty="0" err="1" smtClean="0"/>
              <a:t>gras</a:t>
            </a:r>
            <a:r>
              <a:rPr lang="en-US" dirty="0" smtClean="0"/>
              <a:t>, hen a </a:t>
            </a:r>
            <a:r>
              <a:rPr lang="en-US" dirty="0" err="1" smtClean="0"/>
              <a:t>newydd</a:t>
            </a:r>
            <a:r>
              <a:rPr lang="en-US" dirty="0" smtClean="0"/>
              <a:t>, barn a </a:t>
            </a:r>
            <a:r>
              <a:rPr lang="en-US" dirty="0" err="1" smtClean="0"/>
              <a:t>chariad</a:t>
            </a:r>
            <a:r>
              <a:rPr lang="en-US" dirty="0" smtClean="0"/>
              <a:t>.</a:t>
            </a:r>
          </a:p>
          <a:p>
            <a:r>
              <a:rPr lang="en-US" dirty="0" smtClean="0"/>
              <a:t>Gerhard </a:t>
            </a:r>
            <a:r>
              <a:rPr lang="en-US" dirty="0" err="1" smtClean="0"/>
              <a:t>Kittel</a:t>
            </a:r>
            <a:r>
              <a:rPr lang="en-US" dirty="0" smtClean="0"/>
              <a:t> (1888-1948), </a:t>
            </a:r>
            <a:r>
              <a:rPr lang="en-US" dirty="0" err="1" smtClean="0"/>
              <a:t>golygydd</a:t>
            </a:r>
            <a:r>
              <a:rPr lang="en-US" dirty="0" smtClean="0"/>
              <a:t> </a:t>
            </a:r>
            <a:r>
              <a:rPr lang="en-US" i="1" dirty="0" smtClean="0"/>
              <a:t>The Theological Dictionary of the New Testament; </a:t>
            </a:r>
            <a:r>
              <a:rPr lang="en-US" dirty="0" err="1" smtClean="0"/>
              <a:t>ymunodd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blaid</a:t>
            </a:r>
            <a:r>
              <a:rPr lang="en-US" dirty="0" smtClean="0"/>
              <a:t> </a:t>
            </a:r>
            <a:r>
              <a:rPr lang="en-US" dirty="0" err="1" smtClean="0"/>
              <a:t>Natsïaidd</a:t>
            </a:r>
            <a:r>
              <a:rPr lang="en-US" dirty="0" smtClean="0"/>
              <a:t> (1933).</a:t>
            </a:r>
          </a:p>
          <a:p>
            <a:r>
              <a:rPr lang="en-US" dirty="0" smtClean="0"/>
              <a:t>‘Mae </a:t>
            </a:r>
            <a:r>
              <a:rPr lang="en-US" dirty="0" err="1" smtClean="0"/>
              <a:t>gwir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gydlynu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symbol 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dieithryn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crwydro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aflonydd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ddigartref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wyneb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ddaear</a:t>
            </a:r>
            <a:r>
              <a:rPr lang="en-US" dirty="0" smtClean="0"/>
              <a:t>’ (Die </a:t>
            </a:r>
            <a:r>
              <a:rPr lang="en-US" i="1" dirty="0" err="1" smtClean="0"/>
              <a:t>Judenfrage</a:t>
            </a:r>
            <a:r>
              <a:rPr lang="en-US" i="1" dirty="0" smtClean="0"/>
              <a:t>, </a:t>
            </a:r>
            <a:r>
              <a:rPr lang="en-US" dirty="0" smtClean="0"/>
              <a:t>1933).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Kittel</a:t>
            </a:r>
            <a:r>
              <a:rPr lang="en-US" dirty="0" smtClean="0"/>
              <a:t>,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Beibl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Teulu</a:t>
            </a:r>
            <a:r>
              <a:rPr lang="en-US" dirty="0" smtClean="0"/>
              <a:t> </a:t>
            </a:r>
            <a:r>
              <a:rPr lang="en-US" dirty="0" err="1" smtClean="0"/>
              <a:t>Delfrydol</a:t>
            </a:r>
            <a:endParaRPr lang="en-US" dirty="0"/>
          </a:p>
        </p:txBody>
      </p:sp>
      <p:pic>
        <p:nvPicPr>
          <p:cNvPr id="4" name="Content Placeholder 3" descr="kittel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7400" y="1752600"/>
            <a:ext cx="4724400" cy="470852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Gwrthsemitiaeth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Rwsia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Ymosodiadau</a:t>
            </a:r>
            <a:r>
              <a:rPr lang="en-US" dirty="0" smtClean="0"/>
              <a:t> </a:t>
            </a:r>
            <a:r>
              <a:rPr lang="en-US" dirty="0" err="1" smtClean="0"/>
              <a:t>gwrthsemitaidd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18eg </a:t>
            </a:r>
            <a:r>
              <a:rPr lang="en-US" dirty="0" err="1" smtClean="0"/>
              <a:t>a’r</a:t>
            </a:r>
            <a:r>
              <a:rPr lang="en-US" dirty="0" smtClean="0"/>
              <a:t> 19eg </a:t>
            </a:r>
            <a:r>
              <a:rPr lang="en-US" dirty="0" err="1" smtClean="0"/>
              <a:t>ganrif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Hanner</a:t>
            </a:r>
            <a:r>
              <a:rPr lang="en-US" dirty="0" smtClean="0"/>
              <a:t> </a:t>
            </a:r>
            <a:r>
              <a:rPr lang="en-US" dirty="0" err="1" smtClean="0"/>
              <a:t>poblogaeth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byw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Rwsia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Ymgais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cadw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ardaloedd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(1791, </a:t>
            </a:r>
            <a:r>
              <a:rPr lang="en-US" dirty="0" err="1" smtClean="0"/>
              <a:t>y</a:t>
            </a:r>
            <a:r>
              <a:rPr lang="en-US" dirty="0" smtClean="0"/>
              <a:t> Pale);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caniatâd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ardaloedd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.</a:t>
            </a:r>
          </a:p>
          <a:p>
            <a:r>
              <a:rPr lang="en-US" dirty="0" smtClean="0"/>
              <a:t>Pogrom (‘</a:t>
            </a:r>
            <a:r>
              <a:rPr lang="en-US" dirty="0" err="1" smtClean="0"/>
              <a:t>dinistr</a:t>
            </a:r>
            <a:r>
              <a:rPr lang="en-US" dirty="0" smtClean="0"/>
              <a:t>’)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ddigwyddiad</a:t>
            </a:r>
            <a:r>
              <a:rPr lang="en-US" dirty="0" smtClean="0"/>
              <a:t> </a:t>
            </a:r>
            <a:r>
              <a:rPr lang="en-US" dirty="0" err="1" smtClean="0"/>
              <a:t>cyson</a:t>
            </a:r>
            <a:r>
              <a:rPr lang="en-US" dirty="0" smtClean="0"/>
              <a:t> (1881, 1903, 1905).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Pogromau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endParaRPr lang="en-US" dirty="0"/>
          </a:p>
        </p:txBody>
      </p:sp>
      <p:pic>
        <p:nvPicPr>
          <p:cNvPr id="4" name="Content Placeholder 3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417638"/>
            <a:ext cx="3213100" cy="1968500"/>
          </a:xfrm>
        </p:spPr>
      </p:pic>
      <p:pic>
        <p:nvPicPr>
          <p:cNvPr id="6" name="Picture 5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3124200"/>
            <a:ext cx="4648200" cy="3340100"/>
          </a:xfrm>
          <a:prstGeom prst="rect">
            <a:avLst/>
          </a:prstGeom>
        </p:spPr>
      </p:pic>
      <p:pic>
        <p:nvPicPr>
          <p:cNvPr id="7" name="Picture 6" descr="pogrom-medre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1417638"/>
            <a:ext cx="2743200" cy="213969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</a:p>
          <a:p>
            <a:pPr>
              <a:buNone/>
            </a:pPr>
            <a:r>
              <a:rPr lang="en-US" dirty="0">
                <a:solidFill>
                  <a:srgbClr val="FFFF00"/>
                </a:solidFill>
              </a:rPr>
              <a:t>	</a:t>
            </a:r>
            <a:r>
              <a:rPr lang="en-US" dirty="0" smtClean="0">
                <a:solidFill>
                  <a:srgbClr val="FFFF00"/>
                </a:solidFill>
              </a:rPr>
              <a:t>‘In the Age of the Enlightenment Christian anti-Judaism and its modern offspring, </a:t>
            </a:r>
            <a:r>
              <a:rPr lang="en-US" dirty="0" err="1" smtClean="0">
                <a:solidFill>
                  <a:srgbClr val="FFFF00"/>
                </a:solidFill>
              </a:rPr>
              <a:t>antisemitism</a:t>
            </a:r>
            <a:r>
              <a:rPr lang="en-US" dirty="0" smtClean="0">
                <a:solidFill>
                  <a:srgbClr val="FFFF00"/>
                </a:solidFill>
              </a:rPr>
              <a:t>, not only survived but thrived, gaining popularity both West and East’ (Edward Kessler).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Daith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Auschwitz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symbyliad</a:t>
            </a:r>
            <a:r>
              <a:rPr lang="en-US" dirty="0" smtClean="0"/>
              <a:t> Adolf Hitler (1889-1945)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blaid</a:t>
            </a:r>
            <a:r>
              <a:rPr lang="en-US" dirty="0" smtClean="0"/>
              <a:t> </a:t>
            </a:r>
            <a:r>
              <a:rPr lang="en-US" dirty="0" err="1" smtClean="0"/>
              <a:t>Natsïaidd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ladd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casineb</a:t>
            </a:r>
            <a:r>
              <a:rPr lang="en-US" dirty="0" smtClean="0"/>
              <a:t> </a:t>
            </a:r>
            <a:r>
              <a:rPr lang="en-US" dirty="0" err="1" smtClean="0"/>
              <a:t>tuat</a:t>
            </a:r>
            <a:r>
              <a:rPr lang="en-US" dirty="0" smtClean="0"/>
              <a:t> </a:t>
            </a:r>
            <a:r>
              <a:rPr lang="en-US" dirty="0" err="1" smtClean="0"/>
              <a:t>atynt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hil</a:t>
            </a:r>
            <a:r>
              <a:rPr lang="en-US" dirty="0" smtClean="0"/>
              <a:t>,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crefydd</a:t>
            </a:r>
            <a:r>
              <a:rPr lang="en-US" dirty="0" smtClean="0"/>
              <a:t>.</a:t>
            </a:r>
          </a:p>
          <a:p>
            <a:r>
              <a:rPr lang="en-US" dirty="0" smtClean="0"/>
              <a:t>Propaganda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 yr </a:t>
            </a:r>
            <a:r>
              <a:rPr lang="en-US" dirty="0" err="1" smtClean="0"/>
              <a:t>oeddent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gyfrifol</a:t>
            </a:r>
            <a:r>
              <a:rPr lang="en-US" dirty="0" smtClean="0"/>
              <a:t> am </a:t>
            </a:r>
            <a:r>
              <a:rPr lang="en-US" dirty="0" err="1" smtClean="0"/>
              <a:t>gwymp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Rhyfel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Cwymp</a:t>
            </a:r>
            <a:r>
              <a:rPr lang="en-US" dirty="0" smtClean="0"/>
              <a:t> </a:t>
            </a:r>
            <a:r>
              <a:rPr lang="en-US" dirty="0" err="1" smtClean="0"/>
              <a:t>Gwladwriaeth</a:t>
            </a:r>
            <a:r>
              <a:rPr lang="en-US" dirty="0" smtClean="0"/>
              <a:t> Weimar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llygredd</a:t>
            </a:r>
            <a:r>
              <a:rPr lang="en-US" dirty="0" smtClean="0"/>
              <a:t> </a:t>
            </a:r>
            <a:r>
              <a:rPr lang="en-US" dirty="0" err="1" smtClean="0"/>
              <a:t>ariannol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Propaganda </a:t>
            </a:r>
            <a:r>
              <a:rPr lang="en-US" dirty="0" err="1" smtClean="0"/>
              <a:t>Natsïaidd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i="1" dirty="0" err="1" smtClean="0"/>
              <a:t>Mein</a:t>
            </a:r>
            <a:r>
              <a:rPr lang="en-US" i="1" dirty="0" smtClean="0"/>
              <a:t> </a:t>
            </a:r>
            <a:r>
              <a:rPr lang="en-US" i="1" dirty="0" err="1" smtClean="0"/>
              <a:t>Kampf</a:t>
            </a:r>
            <a:r>
              <a:rPr lang="en-US" i="1" dirty="0" smtClean="0"/>
              <a:t> </a:t>
            </a:r>
            <a:r>
              <a:rPr lang="en-US" dirty="0" smtClean="0"/>
              <a:t>(1925) </a:t>
            </a:r>
            <a:r>
              <a:rPr lang="en-US" dirty="0" err="1" smtClean="0"/>
              <a:t>defnyddiodd</a:t>
            </a:r>
            <a:r>
              <a:rPr lang="en-US" dirty="0" smtClean="0"/>
              <a:t> Hitler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grefyddol/Cristnogol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ennyn</a:t>
            </a:r>
            <a:r>
              <a:rPr lang="en-US" dirty="0" smtClean="0"/>
              <a:t> </a:t>
            </a:r>
            <a:r>
              <a:rPr lang="en-US" dirty="0" err="1" smtClean="0"/>
              <a:t>casineb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‘</a:t>
            </a:r>
            <a:r>
              <a:rPr lang="en-US" dirty="0" err="1" smtClean="0">
                <a:solidFill>
                  <a:srgbClr val="FFFF00"/>
                </a:solidFill>
              </a:rPr>
              <a:t>Credaf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fy</a:t>
            </a:r>
            <a:r>
              <a:rPr lang="en-US" dirty="0" smtClean="0">
                <a:solidFill>
                  <a:srgbClr val="FFFF00"/>
                </a:solidFill>
              </a:rPr>
              <a:t> mod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gweithredu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unol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ag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ewyllys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Creawdwr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Hollalluog</a:t>
            </a:r>
            <a:r>
              <a:rPr lang="en-US" dirty="0" smtClean="0">
                <a:solidFill>
                  <a:srgbClr val="FFFF00"/>
                </a:solidFill>
              </a:rPr>
              <a:t>; </a:t>
            </a:r>
            <a:r>
              <a:rPr lang="en-US" dirty="0" err="1" smtClean="0">
                <a:solidFill>
                  <a:srgbClr val="FFFF00"/>
                </a:solidFill>
              </a:rPr>
              <a:t>wrth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mi </a:t>
            </a:r>
            <a:r>
              <a:rPr lang="en-US" dirty="0" err="1" smtClean="0">
                <a:solidFill>
                  <a:srgbClr val="FFFF00"/>
                </a:solidFill>
              </a:rPr>
              <a:t>amddiffyn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hun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erbyn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Iddew</a:t>
            </a:r>
            <a:r>
              <a:rPr lang="en-US" dirty="0" smtClean="0">
                <a:solidFill>
                  <a:srgbClr val="FFFF00"/>
                </a:solidFill>
              </a:rPr>
              <a:t>, yr </a:t>
            </a:r>
            <a:r>
              <a:rPr lang="en-US" dirty="0" err="1" smtClean="0">
                <a:solidFill>
                  <a:srgbClr val="FFFF00"/>
                </a:solidFill>
              </a:rPr>
              <a:t>wyf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ymladd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dros</a:t>
            </a:r>
            <a:r>
              <a:rPr lang="en-US" dirty="0" smtClean="0">
                <a:solidFill>
                  <a:srgbClr val="FFFF00"/>
                </a:solidFill>
              </a:rPr>
              <a:t> air yr </a:t>
            </a:r>
            <a:r>
              <a:rPr lang="en-US" dirty="0" err="1" smtClean="0">
                <a:solidFill>
                  <a:srgbClr val="FFFF00"/>
                </a:solidFill>
              </a:rPr>
              <a:t>Arglwydd</a:t>
            </a:r>
            <a:r>
              <a:rPr lang="en-US" dirty="0" smtClean="0">
                <a:solidFill>
                  <a:srgbClr val="FFFF00"/>
                </a:solidFill>
              </a:rPr>
              <a:t>’ (Hitler, </a:t>
            </a:r>
            <a:r>
              <a:rPr lang="en-US" i="1" dirty="0" err="1" smtClean="0">
                <a:solidFill>
                  <a:srgbClr val="FFFF00"/>
                </a:solidFill>
              </a:rPr>
              <a:t>Mein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Kampf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Propaganda </a:t>
            </a:r>
            <a:r>
              <a:rPr lang="en-US" dirty="0" err="1" smtClean="0"/>
              <a:t>Natsïaidd</a:t>
            </a:r>
            <a:endParaRPr lang="en-US" dirty="0"/>
          </a:p>
        </p:txBody>
      </p:sp>
      <p:pic>
        <p:nvPicPr>
          <p:cNvPr id="4" name="Content Placeholder 3" descr="images-3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400" y="1752600"/>
            <a:ext cx="3352800" cy="4419600"/>
          </a:xfrm>
        </p:spPr>
      </p:pic>
      <p:pic>
        <p:nvPicPr>
          <p:cNvPr id="5" name="Picture 4" descr="images-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752600"/>
            <a:ext cx="3111500" cy="4267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Propaganda </a:t>
            </a:r>
            <a:r>
              <a:rPr lang="en-US" dirty="0" err="1" smtClean="0"/>
              <a:t>Natsïaidd</a:t>
            </a:r>
            <a:endParaRPr lang="en-US" dirty="0"/>
          </a:p>
        </p:txBody>
      </p:sp>
      <p:pic>
        <p:nvPicPr>
          <p:cNvPr id="4" name="Content Placeholder 3" descr="DownloadedFile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417638"/>
            <a:ext cx="2565400" cy="3162300"/>
          </a:xfr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1473200"/>
            <a:ext cx="2349500" cy="3454400"/>
          </a:xfrm>
          <a:prstGeom prst="rect">
            <a:avLst/>
          </a:prstGeom>
        </p:spPr>
      </p:pic>
      <p:pic>
        <p:nvPicPr>
          <p:cNvPr id="9" name="Picture 8" descr="images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5000" y="2890838"/>
            <a:ext cx="2692400" cy="33782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Propaganda </a:t>
            </a:r>
            <a:r>
              <a:rPr lang="en-US" dirty="0" err="1" smtClean="0"/>
              <a:t>Natsïaidd</a:t>
            </a:r>
            <a:endParaRPr lang="en-US" dirty="0"/>
          </a:p>
        </p:txBody>
      </p:sp>
      <p:pic>
        <p:nvPicPr>
          <p:cNvPr id="4" name="Content Placeholder 3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5000" y="1981200"/>
            <a:ext cx="5486400" cy="37338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Digwyddiadau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1933: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llosgi</a:t>
            </a:r>
            <a:r>
              <a:rPr lang="en-US" dirty="0" smtClean="0"/>
              <a:t> </a:t>
            </a:r>
            <a:r>
              <a:rPr lang="en-US" dirty="0" err="1" smtClean="0"/>
              <a:t>llyfrau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 </a:t>
            </a:r>
            <a:r>
              <a:rPr lang="en-US" dirty="0" err="1" smtClean="0"/>
              <a:t>Ysgolheigion</a:t>
            </a:r>
            <a:r>
              <a:rPr lang="en-US" dirty="0" smtClean="0"/>
              <a:t> a </a:t>
            </a:r>
            <a:r>
              <a:rPr lang="en-US" dirty="0" err="1" smtClean="0"/>
              <a:t>pherfformwyr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diarddel</a:t>
            </a:r>
            <a:r>
              <a:rPr lang="en-US" dirty="0" smtClean="0"/>
              <a:t> </a:t>
            </a:r>
            <a:r>
              <a:rPr lang="en-US" dirty="0" err="1" smtClean="0"/>
              <a:t>o’u</a:t>
            </a:r>
            <a:r>
              <a:rPr lang="en-US" dirty="0" smtClean="0"/>
              <a:t> </a:t>
            </a:r>
            <a:r>
              <a:rPr lang="en-US" dirty="0" err="1" smtClean="0"/>
              <a:t>swyddi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5" name="Picture 4" descr="DownloadedFile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586163"/>
            <a:ext cx="3200400" cy="2540000"/>
          </a:xfrm>
          <a:prstGeom prst="rect">
            <a:avLst/>
          </a:prstGeom>
        </p:spPr>
      </p:pic>
      <p:pic>
        <p:nvPicPr>
          <p:cNvPr id="6" name="Picture 5" descr="DownloadedFile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3200400"/>
            <a:ext cx="33528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Digwyddiadau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1935: </a:t>
            </a:r>
            <a:r>
              <a:rPr lang="en-US" dirty="0" err="1" smtClean="0"/>
              <a:t>gwahardd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ffurf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gyfathrachu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phobl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3078163"/>
            <a:ext cx="4648200" cy="304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Digwyddiadau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1938: </a:t>
            </a:r>
            <a:r>
              <a:rPr lang="en-US" dirty="0" err="1" smtClean="0"/>
              <a:t>gorfodwyd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Iddew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gofrestru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heiddo</a:t>
            </a:r>
            <a:r>
              <a:rPr lang="en-US" dirty="0" smtClean="0"/>
              <a:t>, a </a:t>
            </a:r>
            <a:r>
              <a:rPr lang="en-US" dirty="0" err="1" smtClean="0"/>
              <a:t>gosodwyd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mundiad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gymuned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reolaeth</a:t>
            </a:r>
            <a:r>
              <a:rPr lang="en-US" dirty="0" smtClean="0"/>
              <a:t> yr </a:t>
            </a:r>
            <a:r>
              <a:rPr lang="en-US" dirty="0" err="1" smtClean="0"/>
              <a:t>heddlu</a:t>
            </a:r>
            <a:r>
              <a:rPr lang="en-US" dirty="0" smtClean="0"/>
              <a:t> </a:t>
            </a:r>
            <a:r>
              <a:rPr lang="en-US" dirty="0" err="1" smtClean="0"/>
              <a:t>cudd</a:t>
            </a:r>
            <a:r>
              <a:rPr lang="en-US" dirty="0" smtClean="0"/>
              <a:t> (</a:t>
            </a:r>
            <a:r>
              <a:rPr lang="en-US" dirty="0" err="1" smtClean="0"/>
              <a:t>y</a:t>
            </a:r>
            <a:r>
              <a:rPr lang="en-US" dirty="0" smtClean="0"/>
              <a:t> Gestapo).</a:t>
            </a:r>
            <a:endParaRPr lang="en-US" dirty="0"/>
          </a:p>
        </p:txBody>
      </p:sp>
      <p:pic>
        <p:nvPicPr>
          <p:cNvPr id="4" name="Picture 3" descr="images-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3992562"/>
            <a:ext cx="3810000" cy="2255837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8200" y="2362200"/>
            <a:ext cx="3962400" cy="3962400"/>
          </a:xfrm>
        </p:spPr>
      </p:pic>
      <p:pic>
        <p:nvPicPr>
          <p:cNvPr id="11" name="Picture 10" descr="DownloadedFile-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990600"/>
            <a:ext cx="3962400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Digwyddiadau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 9-10 </a:t>
            </a:r>
            <a:r>
              <a:rPr lang="en-US" dirty="0" err="1" smtClean="0"/>
              <a:t>Tachwedd</a:t>
            </a:r>
            <a:r>
              <a:rPr lang="en-US" dirty="0" smtClean="0"/>
              <a:t> 1938 – </a:t>
            </a:r>
            <a:r>
              <a:rPr lang="en-US" i="1" dirty="0" err="1" smtClean="0"/>
              <a:t>Kristallnacht</a:t>
            </a:r>
            <a:r>
              <a:rPr lang="en-US" i="1" dirty="0" smtClean="0"/>
              <a:t> – </a:t>
            </a:r>
            <a:r>
              <a:rPr lang="en-US" dirty="0" err="1" smtClean="0"/>
              <a:t>noson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gwydr</a:t>
            </a:r>
            <a:r>
              <a:rPr lang="en-US" dirty="0" smtClean="0"/>
              <a:t> </a:t>
            </a:r>
            <a:r>
              <a:rPr lang="en-US" dirty="0" err="1" smtClean="0"/>
              <a:t>toredig</a:t>
            </a:r>
            <a:r>
              <a:rPr lang="en-US" dirty="0" smtClean="0"/>
              <a:t> – pan </a:t>
            </a:r>
            <a:r>
              <a:rPr lang="en-US" dirty="0" err="1" smtClean="0"/>
              <a:t>losgwyd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300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, </a:t>
            </a:r>
            <a:r>
              <a:rPr lang="en-US" dirty="0" err="1" smtClean="0"/>
              <a:t>cartrefi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a </a:t>
            </a:r>
            <a:r>
              <a:rPr lang="en-US" dirty="0" err="1" smtClean="0"/>
              <a:t>busnesau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ninasoedd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3962400"/>
            <a:ext cx="3098800" cy="2616200"/>
          </a:xfrm>
          <a:prstGeom prst="rect">
            <a:avLst/>
          </a:prstGeom>
        </p:spPr>
      </p:pic>
      <p:pic>
        <p:nvPicPr>
          <p:cNvPr id="6" name="Picture 5" descr="DownloadedFile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962400"/>
            <a:ext cx="3467100" cy="26162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Dechrau’r</a:t>
            </a:r>
            <a:r>
              <a:rPr lang="en-US" dirty="0" smtClean="0"/>
              <a:t> Ail </a:t>
            </a:r>
            <a:r>
              <a:rPr lang="en-US" dirty="0" err="1" smtClean="0"/>
              <a:t>Ryfel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Pan </a:t>
            </a:r>
            <a:r>
              <a:rPr lang="en-US" dirty="0" err="1" smtClean="0"/>
              <a:t>feddiannwyd</a:t>
            </a:r>
            <a:r>
              <a:rPr lang="en-US" dirty="0" smtClean="0"/>
              <a:t> 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Pwyl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1939, </a:t>
            </a:r>
            <a:r>
              <a:rPr lang="en-US" dirty="0" err="1" smtClean="0"/>
              <a:t>cafodd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hamddifadu</a:t>
            </a:r>
            <a:r>
              <a:rPr lang="en-US" dirty="0" smtClean="0"/>
              <a:t> </a:t>
            </a:r>
            <a:r>
              <a:rPr lang="en-US" dirty="0" err="1" smtClean="0"/>
              <a:t>o’u</a:t>
            </a:r>
            <a:r>
              <a:rPr lang="en-US" dirty="0" smtClean="0"/>
              <a:t> </a:t>
            </a:r>
            <a:r>
              <a:rPr lang="en-US" dirty="0" err="1" smtClean="0"/>
              <a:t>heiddo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Cawsant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gorfodi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llafur</a:t>
            </a:r>
            <a:r>
              <a:rPr lang="en-US" dirty="0" smtClean="0"/>
              <a:t> </a:t>
            </a:r>
            <a:r>
              <a:rPr lang="en-US" dirty="0" err="1" smtClean="0"/>
              <a:t>caled</a:t>
            </a:r>
            <a:r>
              <a:rPr lang="en-US" dirty="0" smtClean="0"/>
              <a:t>: ‘</a:t>
            </a:r>
            <a:r>
              <a:rPr lang="en-US" dirty="0" err="1" smtClean="0"/>
              <a:t>dinistr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’.</a:t>
            </a:r>
          </a:p>
          <a:p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Hitler </a:t>
            </a:r>
            <a:r>
              <a:rPr lang="en-US" dirty="0" err="1" smtClean="0"/>
              <a:t>fynd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Rwsia</a:t>
            </a:r>
            <a:r>
              <a:rPr lang="en-US" dirty="0" smtClean="0"/>
              <a:t> (1941), </a:t>
            </a:r>
            <a:r>
              <a:rPr lang="en-US" dirty="0" err="1" smtClean="0"/>
              <a:t>daethpwyd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ynghyd</a:t>
            </a:r>
            <a:r>
              <a:rPr lang="en-US" dirty="0" smtClean="0"/>
              <a:t>,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cymryd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gyrion</a:t>
            </a:r>
            <a:r>
              <a:rPr lang="en-US" dirty="0" smtClean="0"/>
              <a:t> </a:t>
            </a:r>
            <a:r>
              <a:rPr lang="en-US" dirty="0" err="1" smtClean="0"/>
              <a:t>trefi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saethu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claddu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Hydref-Rhagfyr</a:t>
            </a:r>
            <a:r>
              <a:rPr lang="en-US" dirty="0" smtClean="0"/>
              <a:t> 1941: 300,000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marw</a:t>
            </a:r>
            <a:endParaRPr lang="en-US" dirty="0" smtClean="0"/>
          </a:p>
          <a:p>
            <a:r>
              <a:rPr lang="en-US" dirty="0" smtClean="0"/>
              <a:t>1942: </a:t>
            </a:r>
            <a:r>
              <a:rPr lang="en-US" dirty="0" err="1" smtClean="0"/>
              <a:t>lladdwyd</a:t>
            </a:r>
            <a:r>
              <a:rPr lang="en-US" dirty="0" smtClean="0"/>
              <a:t> 900,000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Siambrau</a:t>
            </a:r>
            <a:r>
              <a:rPr lang="en-US" dirty="0" smtClean="0"/>
              <a:t> </a:t>
            </a:r>
            <a:r>
              <a:rPr lang="en-US" dirty="0" err="1" smtClean="0"/>
              <a:t>Nwy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1941: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adeiladu</a:t>
            </a:r>
            <a:r>
              <a:rPr lang="en-US" dirty="0" smtClean="0"/>
              <a:t> </a:t>
            </a:r>
            <a:r>
              <a:rPr lang="en-US" dirty="0" err="1" smtClean="0"/>
              <a:t>gwersylloedd</a:t>
            </a:r>
            <a:r>
              <a:rPr lang="en-US" dirty="0" smtClean="0"/>
              <a:t> </a:t>
            </a:r>
            <a:r>
              <a:rPr lang="en-US" dirty="0" err="1" smtClean="0"/>
              <a:t>angau</a:t>
            </a:r>
            <a:r>
              <a:rPr lang="en-US" dirty="0" smtClean="0"/>
              <a:t>: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>
                <a:solidFill>
                  <a:srgbClr val="FFFF00"/>
                </a:solidFill>
              </a:rPr>
              <a:t>Chelmno</a:t>
            </a:r>
            <a:r>
              <a:rPr lang="en-US" dirty="0" smtClean="0">
                <a:solidFill>
                  <a:srgbClr val="FFFF00"/>
                </a:solidFill>
              </a:rPr>
              <a:t>       Auschwitz       </a:t>
            </a:r>
            <a:r>
              <a:rPr lang="en-US" dirty="0" err="1" smtClean="0">
                <a:solidFill>
                  <a:srgbClr val="FFFF00"/>
                </a:solidFill>
              </a:rPr>
              <a:t>Majdanek</a:t>
            </a:r>
            <a:r>
              <a:rPr lang="en-US" dirty="0" smtClean="0">
                <a:solidFill>
                  <a:srgbClr val="FFFF00"/>
                </a:solidFill>
              </a:rPr>
              <a:t>      </a:t>
            </a:r>
            <a:r>
              <a:rPr lang="en-US" dirty="0" err="1" smtClean="0">
                <a:solidFill>
                  <a:srgbClr val="FFFF00"/>
                </a:solidFill>
              </a:rPr>
              <a:t>Sobibor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                        Treblinka           </a:t>
            </a:r>
            <a:r>
              <a:rPr lang="en-US" dirty="0" err="1" smtClean="0">
                <a:solidFill>
                  <a:srgbClr val="FFFF00"/>
                </a:solidFill>
              </a:rPr>
              <a:t>Belzec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Strategaeth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Natsïaid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Ionawr</a:t>
            </a:r>
            <a:r>
              <a:rPr lang="en-US" dirty="0" smtClean="0"/>
              <a:t> 1942, </a:t>
            </a:r>
            <a:r>
              <a:rPr lang="en-US" dirty="0" err="1" smtClean="0"/>
              <a:t>Cynhadledd</a:t>
            </a:r>
            <a:r>
              <a:rPr lang="en-US" dirty="0" smtClean="0"/>
              <a:t> </a:t>
            </a:r>
            <a:r>
              <a:rPr lang="en-US" dirty="0" err="1" smtClean="0"/>
              <a:t>Wahnsee</a:t>
            </a:r>
            <a:r>
              <a:rPr lang="en-US" dirty="0" smtClean="0"/>
              <a:t>: </a:t>
            </a:r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trosglwyddo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bob </a:t>
            </a:r>
            <a:r>
              <a:rPr lang="en-US" dirty="0" err="1" smtClean="0"/>
              <a:t>cwr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gwersylloedd</a:t>
            </a:r>
            <a:r>
              <a:rPr lang="en-US" dirty="0" smtClean="0"/>
              <a:t> – ‘the Final Solution’.</a:t>
            </a:r>
          </a:p>
          <a:p>
            <a:r>
              <a:rPr lang="en-US" dirty="0" err="1" smtClean="0"/>
              <a:t>Targedu’r</a:t>
            </a:r>
            <a:r>
              <a:rPr lang="en-US" dirty="0" smtClean="0"/>
              <a:t> </a:t>
            </a:r>
            <a:r>
              <a:rPr lang="en-US" dirty="0" err="1" smtClean="0"/>
              <a:t>henoed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cleifion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ifanc</a:t>
            </a:r>
            <a:r>
              <a:rPr lang="en-US" dirty="0" smtClean="0"/>
              <a:t> a </a:t>
            </a:r>
            <a:r>
              <a:rPr lang="en-US" dirty="0" err="1" smtClean="0"/>
              <a:t>heini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gorfod</a:t>
            </a:r>
            <a:r>
              <a:rPr lang="en-US" dirty="0" smtClean="0"/>
              <a:t> </a:t>
            </a:r>
            <a:r>
              <a:rPr lang="en-US" dirty="0" err="1" smtClean="0"/>
              <a:t>ymgymryd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llafur</a:t>
            </a:r>
            <a:r>
              <a:rPr lang="en-US" dirty="0" smtClean="0"/>
              <a:t> </a:t>
            </a:r>
            <a:r>
              <a:rPr lang="en-US" dirty="0" err="1" smtClean="0"/>
              <a:t>caled</a:t>
            </a:r>
            <a:r>
              <a:rPr lang="en-US" dirty="0" smtClean="0"/>
              <a:t>.</a:t>
            </a:r>
          </a:p>
          <a:p>
            <a:r>
              <a:rPr lang="en-US" dirty="0" smtClean="0"/>
              <a:t>Auschwitz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dal</a:t>
            </a:r>
            <a:r>
              <a:rPr lang="en-US" dirty="0" smtClean="0"/>
              <a:t> 140,000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bobl</a:t>
            </a:r>
            <a:r>
              <a:rPr lang="en-US" dirty="0" smtClean="0"/>
              <a:t>.</a:t>
            </a:r>
          </a:p>
          <a:p>
            <a:r>
              <a:rPr lang="en-US" dirty="0" smtClean="0"/>
              <a:t>Pump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ffwrneisi</a:t>
            </a:r>
            <a:r>
              <a:rPr lang="en-US" dirty="0" smtClean="0"/>
              <a:t> </a:t>
            </a:r>
            <a:r>
              <a:rPr lang="en-US" dirty="0" err="1" smtClean="0"/>
              <a:t>allai</a:t>
            </a:r>
            <a:r>
              <a:rPr lang="en-US" dirty="0" smtClean="0"/>
              <a:t> </a:t>
            </a:r>
            <a:r>
              <a:rPr lang="en-US" dirty="0" err="1" smtClean="0"/>
              <a:t>ladd</a:t>
            </a:r>
            <a:r>
              <a:rPr lang="en-US" dirty="0" smtClean="0"/>
              <a:t> 10,000 bob </a:t>
            </a:r>
            <a:r>
              <a:rPr lang="en-US" dirty="0" err="1" smtClean="0"/>
              <a:t>dydd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Lladdwyd</a:t>
            </a:r>
            <a:r>
              <a:rPr lang="en-US" dirty="0" smtClean="0"/>
              <a:t> 1.1 </a:t>
            </a:r>
            <a:r>
              <a:rPr lang="en-US" dirty="0" err="1" smtClean="0"/>
              <a:t>miliwn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bobl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Auschwitz.</a:t>
            </a:r>
          </a:p>
          <a:p>
            <a:endParaRPr lang="en-US" dirty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s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2300" y="3657600"/>
            <a:ext cx="3136900" cy="2971800"/>
          </a:xfrm>
        </p:spPr>
      </p:pic>
      <p:pic>
        <p:nvPicPr>
          <p:cNvPr id="5" name="Picture 4" descr="DownloadedFile-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2667000"/>
            <a:ext cx="3263900" cy="2489200"/>
          </a:xfrm>
          <a:prstGeom prst="rect">
            <a:avLst/>
          </a:prstGeom>
        </p:spPr>
      </p:pic>
      <p:pic>
        <p:nvPicPr>
          <p:cNvPr id="6" name="Picture 5" descr="images-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500" y="4622800"/>
            <a:ext cx="2451100" cy="1752600"/>
          </a:xfrm>
          <a:prstGeom prst="rect">
            <a:avLst/>
          </a:prstGeom>
        </p:spPr>
      </p:pic>
      <p:pic>
        <p:nvPicPr>
          <p:cNvPr id="8" name="Picture 7" descr="images-3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0" y="533400"/>
            <a:ext cx="3810000" cy="2133600"/>
          </a:xfrm>
          <a:prstGeom prst="rect">
            <a:avLst/>
          </a:prstGeom>
        </p:spPr>
      </p:pic>
      <p:pic>
        <p:nvPicPr>
          <p:cNvPr id="9" name="Picture 8" descr="images-1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500" y="279400"/>
            <a:ext cx="3403600" cy="23876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Natsïaidd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Iddew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Gristnogion</a:t>
            </a:r>
            <a:r>
              <a:rPr lang="en-US" dirty="0" smtClean="0"/>
              <a:t>.</a:t>
            </a:r>
          </a:p>
          <a:p>
            <a:r>
              <a:rPr lang="en-US" dirty="0" smtClean="0"/>
              <a:t>Edith Stein, </a:t>
            </a:r>
            <a:r>
              <a:rPr lang="en-US" dirty="0" err="1" smtClean="0"/>
              <a:t>lleian</a:t>
            </a:r>
            <a:r>
              <a:rPr lang="en-US" dirty="0" smtClean="0"/>
              <a:t> </a:t>
            </a:r>
            <a:r>
              <a:rPr lang="en-US" dirty="0" err="1" smtClean="0"/>
              <a:t>Carmelaidd</a:t>
            </a:r>
            <a:r>
              <a:rPr lang="en-US" dirty="0" smtClean="0"/>
              <a:t>, a </a:t>
            </a:r>
            <a:r>
              <a:rPr lang="en-US" dirty="0" err="1" smtClean="0"/>
              <a:t>laddwyd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Auschwitz </a:t>
            </a:r>
            <a:r>
              <a:rPr lang="en-US" dirty="0" err="1" smtClean="0"/>
              <a:t>yn</a:t>
            </a:r>
            <a:r>
              <a:rPr lang="en-US" dirty="0" smtClean="0"/>
              <a:t> 1942. </a:t>
            </a:r>
            <a:r>
              <a:rPr lang="en-US" dirty="0" err="1" smtClean="0"/>
              <a:t>Cafodd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chanoneiddio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merthyr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1998.</a:t>
            </a:r>
          </a:p>
          <a:p>
            <a:r>
              <a:rPr lang="en-US" dirty="0" err="1" smtClean="0"/>
              <a:t>Erbyn</a:t>
            </a:r>
            <a:r>
              <a:rPr lang="en-US" dirty="0" smtClean="0"/>
              <a:t> 1945 yr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chwe</a:t>
            </a:r>
            <a:r>
              <a:rPr lang="en-US" dirty="0" smtClean="0"/>
              <a:t> </a:t>
            </a:r>
            <a:r>
              <a:rPr lang="en-US" dirty="0" err="1" smtClean="0"/>
              <a:t>miliwn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.</a:t>
            </a:r>
          </a:p>
          <a:p>
            <a:r>
              <a:rPr lang="en-US" dirty="0" smtClean="0"/>
              <a:t>90%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boblogaeth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Pwyl</a:t>
            </a:r>
            <a:r>
              <a:rPr lang="en-US" dirty="0" smtClean="0"/>
              <a:t>, </a:t>
            </a:r>
            <a:r>
              <a:rPr lang="en-US" dirty="0" err="1" smtClean="0"/>
              <a:t>Latfia</a:t>
            </a:r>
            <a:r>
              <a:rPr lang="en-US" dirty="0" smtClean="0"/>
              <a:t>, Lithuania, Estonia, yr </a:t>
            </a:r>
            <a:r>
              <a:rPr lang="en-US" dirty="0" err="1" smtClean="0"/>
              <a:t>Almaen</a:t>
            </a:r>
            <a:r>
              <a:rPr lang="en-US" dirty="0" smtClean="0"/>
              <a:t>, </a:t>
            </a:r>
            <a:r>
              <a:rPr lang="en-US" dirty="0" err="1" smtClean="0"/>
              <a:t>Awstria</a:t>
            </a:r>
            <a:r>
              <a:rPr lang="en-US" dirty="0" smtClean="0"/>
              <a:t>.</a:t>
            </a:r>
          </a:p>
          <a:p>
            <a:r>
              <a:rPr lang="en-US" dirty="0" smtClean="0"/>
              <a:t>70%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boblogaeth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Rwsia</a:t>
            </a:r>
            <a:r>
              <a:rPr lang="en-US" dirty="0" smtClean="0"/>
              <a:t>, </a:t>
            </a:r>
            <a:r>
              <a:rPr lang="en-US" dirty="0" err="1" smtClean="0"/>
              <a:t>Wcrain</a:t>
            </a:r>
            <a:r>
              <a:rPr lang="en-US" dirty="0" smtClean="0"/>
              <a:t>, 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Belg</a:t>
            </a:r>
            <a:r>
              <a:rPr lang="en-US" dirty="0" smtClean="0"/>
              <a:t>, </a:t>
            </a:r>
            <a:r>
              <a:rPr lang="en-US" dirty="0" err="1" smtClean="0"/>
              <a:t>Iwgoslafia</a:t>
            </a:r>
            <a:r>
              <a:rPr lang="en-US" dirty="0" smtClean="0"/>
              <a:t>, </a:t>
            </a:r>
            <a:r>
              <a:rPr lang="en-US" dirty="0" err="1" smtClean="0"/>
              <a:t>Norwy</a:t>
            </a:r>
            <a:r>
              <a:rPr lang="en-US" dirty="0" smtClean="0"/>
              <a:t> a </a:t>
            </a:r>
            <a:r>
              <a:rPr lang="en-US" dirty="0" err="1" smtClean="0"/>
              <a:t>Rwmania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695</Words>
  <Application>Microsoft Macintosh PowerPoint</Application>
  <PresentationFormat>On-screen Show (4:3)</PresentationFormat>
  <Paragraphs>69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Calibri</vt:lpstr>
      <vt:lpstr>Arial</vt:lpstr>
      <vt:lpstr>Office Theme</vt:lpstr>
      <vt:lpstr>Gwrthsemitiaeth yn ystod yr Ugeinfed Ganrif</vt:lpstr>
      <vt:lpstr>Gwreiddiau Gwrthsemitiaeth</vt:lpstr>
      <vt:lpstr>Gwreiddiau Gwrthsemitiaeth</vt:lpstr>
      <vt:lpstr>Gwrthsemitiaeth ymhlith  Protestaniaid yr Almaen</vt:lpstr>
      <vt:lpstr>Kittel, y Beibl a’r Teulu Delfrydol</vt:lpstr>
      <vt:lpstr>Gwrthsemitiaeth yn Rwsia</vt:lpstr>
      <vt:lpstr>Pogromau Iddewig</vt:lpstr>
      <vt:lpstr>PowerPoint Presentation</vt:lpstr>
      <vt:lpstr>Y Daith i Auschwitz</vt:lpstr>
      <vt:lpstr>Propaganda Natsïaidd</vt:lpstr>
      <vt:lpstr>Propaganda Natsïaidd</vt:lpstr>
      <vt:lpstr>Propaganda Natsïaidd</vt:lpstr>
      <vt:lpstr>Propaganda Natsïaidd</vt:lpstr>
      <vt:lpstr>Digwyddiadau Allweddol </vt:lpstr>
      <vt:lpstr>Digwyddiadau Allweddol</vt:lpstr>
      <vt:lpstr>Digwyddiadau Allweddol</vt:lpstr>
      <vt:lpstr>PowerPoint Presentation</vt:lpstr>
      <vt:lpstr>Digwyddiadau Allweddol</vt:lpstr>
      <vt:lpstr>Dechrau’r Ail Ryfel Byd</vt:lpstr>
      <vt:lpstr>Y Siambrau Nwy</vt:lpstr>
      <vt:lpstr>Strategaeth y Natsïaid</vt:lpstr>
      <vt:lpstr>PowerPoint Presentation</vt:lpstr>
      <vt:lpstr>Y Cynllun Natsïaidd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Gwrth-Semitiaeth yn yr Ugeinfed Ganrif</dc:title>
  <dc:creator>Catrin Williams</dc:creator>
  <cp:lastModifiedBy>Catrin Williams</cp:lastModifiedBy>
  <cp:revision>19</cp:revision>
  <dcterms:created xsi:type="dcterms:W3CDTF">2013-03-27T19:36:49Z</dcterms:created>
  <dcterms:modified xsi:type="dcterms:W3CDTF">2017-02-01T22:20:29Z</dcterms:modified>
</cp:coreProperties>
</file>