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redo custSel modSld">
      <pc:chgData name="Xicheng Liu" userId="b561909b-1fc9-4629-899b-7e36c528a276" providerId="ADAL" clId="{935FA28E-D5FA-4055-B083-0895BC1F4F7E}" dt="2026-10-25T16:11:00.704" v="250" actId="403"/>
      <pc:docMkLst>
        <pc:docMk/>
      </pc:docMkLst>
      <pc:sldChg chg="modSp mod">
        <pc:chgData name="Xicheng Liu" userId="b561909b-1fc9-4629-899b-7e36c528a276" providerId="ADAL" clId="{935FA28E-D5FA-4055-B083-0895BC1F4F7E}" dt="2026-10-25T16:06:05.278" v="18" actId="404"/>
        <pc:sldMkLst>
          <pc:docMk/>
          <pc:sldMk cId="0" sldId="261"/>
        </pc:sldMkLst>
        <pc:spChg chg="mod">
          <ac:chgData name="Xicheng Liu" userId="b561909b-1fc9-4629-899b-7e36c528a276" providerId="ADAL" clId="{935FA28E-D5FA-4055-B083-0895BC1F4F7E}" dt="2026-10-25T16:05:53.808" v="14" actId="1035"/>
          <ac:spMkLst>
            <pc:docMk/>
            <pc:sldMk cId="0" sldId="261"/>
            <ac:spMk id="4" creationId="{00000000-0000-0000-0000-000000000000}"/>
          </ac:spMkLst>
        </pc:spChg>
        <pc:spChg chg="mod">
          <ac:chgData name="Xicheng Liu" userId="b561909b-1fc9-4629-899b-7e36c528a276" providerId="ADAL" clId="{935FA28E-D5FA-4055-B083-0895BC1F4F7E}" dt="2026-10-25T16:05:46.668" v="3" actId="27636"/>
          <ac:spMkLst>
            <pc:docMk/>
            <pc:sldMk cId="0" sldId="261"/>
            <ac:spMk id="5" creationId="{00000000-0000-0000-0000-000000000000}"/>
          </ac:spMkLst>
        </pc:spChg>
        <pc:spChg chg="mod">
          <ac:chgData name="Xicheng Liu" userId="b561909b-1fc9-4629-899b-7e36c528a276" providerId="ADAL" clId="{935FA28E-D5FA-4055-B083-0895BC1F4F7E}" dt="2026-10-25T16:06:05.278" v="18" actId="404"/>
          <ac:spMkLst>
            <pc:docMk/>
            <pc:sldMk cId="0" sldId="261"/>
            <ac:spMk id="6" creationId="{00000000-0000-0000-0000-000000000000}"/>
          </ac:spMkLst>
        </pc:spChg>
        <pc:spChg chg="mod">
          <ac:chgData name="Xicheng Liu" userId="b561909b-1fc9-4629-899b-7e36c528a276" providerId="ADAL" clId="{935FA28E-D5FA-4055-B083-0895BC1F4F7E}" dt="2026-10-25T16:06:05.278" v="18" actId="404"/>
          <ac:spMkLst>
            <pc:docMk/>
            <pc:sldMk cId="0" sldId="261"/>
            <ac:spMk id="8" creationId="{00000000-0000-0000-0000-000000000000}"/>
          </ac:spMkLst>
        </pc:spChg>
        <pc:picChg chg="mod">
          <ac:chgData name="Xicheng Liu" userId="b561909b-1fc9-4629-899b-7e36c528a276" providerId="ADAL" clId="{935FA28E-D5FA-4055-B083-0895BC1F4F7E}" dt="2026-10-25T16:06:01.325" v="15" actId="1076"/>
          <ac:picMkLst>
            <pc:docMk/>
            <pc:sldMk cId="0" sldId="261"/>
            <ac:picMk id="7" creationId="{00000000-0000-0000-0000-000000000000}"/>
          </ac:picMkLst>
        </pc:picChg>
      </pc:sldChg>
      <pc:sldChg chg="delSp modSp mod">
        <pc:chgData name="Xicheng Liu" userId="b561909b-1fc9-4629-899b-7e36c528a276" providerId="ADAL" clId="{935FA28E-D5FA-4055-B083-0895BC1F4F7E}" dt="2026-10-25T16:06:52.631" v="47" actId="1037"/>
        <pc:sldMkLst>
          <pc:docMk/>
          <pc:sldMk cId="0" sldId="267"/>
        </pc:sldMkLst>
        <pc:spChg chg="mod">
          <ac:chgData name="Xicheng Liu" userId="b561909b-1fc9-4629-899b-7e36c528a276" providerId="ADAL" clId="{935FA28E-D5FA-4055-B083-0895BC1F4F7E}" dt="2026-10-25T16:06:52.631" v="47" actId="1037"/>
          <ac:spMkLst>
            <pc:docMk/>
            <pc:sldMk cId="0" sldId="267"/>
            <ac:spMk id="4" creationId="{00000000-0000-0000-0000-000000000000}"/>
          </ac:spMkLst>
        </pc:spChg>
        <pc:spChg chg="mod">
          <ac:chgData name="Xicheng Liu" userId="b561909b-1fc9-4629-899b-7e36c528a276" providerId="ADAL" clId="{935FA28E-D5FA-4055-B083-0895BC1F4F7E}" dt="2026-10-25T16:06:52.631" v="47" actId="1037"/>
          <ac:spMkLst>
            <pc:docMk/>
            <pc:sldMk cId="0" sldId="267"/>
            <ac:spMk id="5" creationId="{00000000-0000-0000-0000-000000000000}"/>
          </ac:spMkLst>
        </pc:spChg>
        <pc:picChg chg="del">
          <ac:chgData name="Xicheng Liu" userId="b561909b-1fc9-4629-899b-7e36c528a276" providerId="ADAL" clId="{935FA28E-D5FA-4055-B083-0895BC1F4F7E}" dt="2026-10-25T16:06:29.675" v="19" actId="478"/>
          <ac:picMkLst>
            <pc:docMk/>
            <pc:sldMk cId="0" sldId="267"/>
            <ac:picMk id="3" creationId="{00000000-0000-0000-0000-000000000000}"/>
          </ac:picMkLst>
        </pc:picChg>
      </pc:sldChg>
      <pc:sldChg chg="modSp mod">
        <pc:chgData name="Xicheng Liu" userId="b561909b-1fc9-4629-899b-7e36c528a276" providerId="ADAL" clId="{935FA28E-D5FA-4055-B083-0895BC1F4F7E}" dt="2026-10-25T16:07:44.631" v="98" actId="27636"/>
        <pc:sldMkLst>
          <pc:docMk/>
          <pc:sldMk cId="0" sldId="268"/>
        </pc:sldMkLst>
        <pc:spChg chg="mod">
          <ac:chgData name="Xicheng Liu" userId="b561909b-1fc9-4629-899b-7e36c528a276" providerId="ADAL" clId="{935FA28E-D5FA-4055-B083-0895BC1F4F7E}" dt="2026-10-25T16:07:25.248" v="79" actId="403"/>
          <ac:spMkLst>
            <pc:docMk/>
            <pc:sldMk cId="0" sldId="268"/>
            <ac:spMk id="4" creationId="{00000000-0000-0000-0000-000000000000}"/>
          </ac:spMkLst>
        </pc:spChg>
        <pc:spChg chg="mod">
          <ac:chgData name="Xicheng Liu" userId="b561909b-1fc9-4629-899b-7e36c528a276" providerId="ADAL" clId="{935FA28E-D5FA-4055-B083-0895BC1F4F7E}" dt="2026-10-25T16:07:25.248" v="79" actId="403"/>
          <ac:spMkLst>
            <pc:docMk/>
            <pc:sldMk cId="0" sldId="268"/>
            <ac:spMk id="5" creationId="{00000000-0000-0000-0000-000000000000}"/>
          </ac:spMkLst>
        </pc:spChg>
        <pc:spChg chg="mod">
          <ac:chgData name="Xicheng Liu" userId="b561909b-1fc9-4629-899b-7e36c528a276" providerId="ADAL" clId="{935FA28E-D5FA-4055-B083-0895BC1F4F7E}" dt="2026-10-25T16:07:31.756" v="93" actId="1036"/>
          <ac:spMkLst>
            <pc:docMk/>
            <pc:sldMk cId="0" sldId="268"/>
            <ac:spMk id="6" creationId="{00000000-0000-0000-0000-000000000000}"/>
          </ac:spMkLst>
        </pc:spChg>
        <pc:spChg chg="mod">
          <ac:chgData name="Xicheng Liu" userId="b561909b-1fc9-4629-899b-7e36c528a276" providerId="ADAL" clId="{935FA28E-D5FA-4055-B083-0895BC1F4F7E}" dt="2026-10-25T16:07:25.248" v="79" actId="403"/>
          <ac:spMkLst>
            <pc:docMk/>
            <pc:sldMk cId="0" sldId="268"/>
            <ac:spMk id="7" creationId="{00000000-0000-0000-0000-000000000000}"/>
          </ac:spMkLst>
        </pc:spChg>
        <pc:spChg chg="mod">
          <ac:chgData name="Xicheng Liu" userId="b561909b-1fc9-4629-899b-7e36c528a276" providerId="ADAL" clId="{935FA28E-D5FA-4055-B083-0895BC1F4F7E}" dt="2026-10-25T16:07:25.248" v="79" actId="403"/>
          <ac:spMkLst>
            <pc:docMk/>
            <pc:sldMk cId="0" sldId="268"/>
            <ac:spMk id="8" creationId="{00000000-0000-0000-0000-000000000000}"/>
          </ac:spMkLst>
        </pc:spChg>
        <pc:spChg chg="mod">
          <ac:chgData name="Xicheng Liu" userId="b561909b-1fc9-4629-899b-7e36c528a276" providerId="ADAL" clId="{935FA28E-D5FA-4055-B083-0895BC1F4F7E}" dt="2026-10-25T16:07:38.508" v="94" actId="403"/>
          <ac:spMkLst>
            <pc:docMk/>
            <pc:sldMk cId="0" sldId="268"/>
            <ac:spMk id="9" creationId="{00000000-0000-0000-0000-000000000000}"/>
          </ac:spMkLst>
        </pc:spChg>
        <pc:spChg chg="mod">
          <ac:chgData name="Xicheng Liu" userId="b561909b-1fc9-4629-899b-7e36c528a276" providerId="ADAL" clId="{935FA28E-D5FA-4055-B083-0895BC1F4F7E}" dt="2026-10-25T16:07:44.631" v="98" actId="27636"/>
          <ac:spMkLst>
            <pc:docMk/>
            <pc:sldMk cId="0" sldId="268"/>
            <ac:spMk id="10" creationId="{00000000-0000-0000-0000-000000000000}"/>
          </ac:spMkLst>
        </pc:spChg>
        <pc:picChg chg="mod">
          <ac:chgData name="Xicheng Liu" userId="b561909b-1fc9-4629-899b-7e36c528a276" providerId="ADAL" clId="{935FA28E-D5FA-4055-B083-0895BC1F4F7E}" dt="2026-10-25T16:07:14.315" v="56" actId="14100"/>
          <ac:picMkLst>
            <pc:docMk/>
            <pc:sldMk cId="0" sldId="268"/>
            <ac:picMk id="3" creationId="{00000000-0000-0000-0000-000000000000}"/>
          </ac:picMkLst>
        </pc:picChg>
      </pc:sldChg>
      <pc:sldChg chg="modSp mod">
        <pc:chgData name="Xicheng Liu" userId="b561909b-1fc9-4629-899b-7e36c528a276" providerId="ADAL" clId="{935FA28E-D5FA-4055-B083-0895BC1F4F7E}" dt="2026-10-25T16:07:57.695" v="101" actId="404"/>
        <pc:sldMkLst>
          <pc:docMk/>
          <pc:sldMk cId="0" sldId="269"/>
        </pc:sldMkLst>
        <pc:spChg chg="mod">
          <ac:chgData name="Xicheng Liu" userId="b561909b-1fc9-4629-899b-7e36c528a276" providerId="ADAL" clId="{935FA28E-D5FA-4055-B083-0895BC1F4F7E}" dt="2026-10-25T16:07:57.695" v="101" actId="404"/>
          <ac:spMkLst>
            <pc:docMk/>
            <pc:sldMk cId="0" sldId="269"/>
            <ac:spMk id="3" creationId="{00000000-0000-0000-0000-000000000000}"/>
          </ac:spMkLst>
        </pc:spChg>
        <pc:spChg chg="mod">
          <ac:chgData name="Xicheng Liu" userId="b561909b-1fc9-4629-899b-7e36c528a276" providerId="ADAL" clId="{935FA28E-D5FA-4055-B083-0895BC1F4F7E}" dt="2026-10-25T16:07:57.695" v="101" actId="404"/>
          <ac:spMkLst>
            <pc:docMk/>
            <pc:sldMk cId="0" sldId="269"/>
            <ac:spMk id="16" creationId="{00000000-0000-0000-0000-000000000000}"/>
          </ac:spMkLst>
        </pc:spChg>
        <pc:spChg chg="mod">
          <ac:chgData name="Xicheng Liu" userId="b561909b-1fc9-4629-899b-7e36c528a276" providerId="ADAL" clId="{935FA28E-D5FA-4055-B083-0895BC1F4F7E}" dt="2026-10-25T16:07:57.695" v="101" actId="404"/>
          <ac:spMkLst>
            <pc:docMk/>
            <pc:sldMk cId="0" sldId="269"/>
            <ac:spMk id="17" creationId="{00000000-0000-0000-0000-000000000000}"/>
          </ac:spMkLst>
        </pc:spChg>
        <pc:spChg chg="mod">
          <ac:chgData name="Xicheng Liu" userId="b561909b-1fc9-4629-899b-7e36c528a276" providerId="ADAL" clId="{935FA28E-D5FA-4055-B083-0895BC1F4F7E}" dt="2026-10-25T16:07:57.695" v="101" actId="404"/>
          <ac:spMkLst>
            <pc:docMk/>
            <pc:sldMk cId="0" sldId="269"/>
            <ac:spMk id="18" creationId="{00000000-0000-0000-0000-000000000000}"/>
          </ac:spMkLst>
        </pc:spChg>
        <pc:spChg chg="mod">
          <ac:chgData name="Xicheng Liu" userId="b561909b-1fc9-4629-899b-7e36c528a276" providerId="ADAL" clId="{935FA28E-D5FA-4055-B083-0895BC1F4F7E}" dt="2026-10-25T16:07:57.695" v="101" actId="404"/>
          <ac:spMkLst>
            <pc:docMk/>
            <pc:sldMk cId="0" sldId="269"/>
            <ac:spMk id="19" creationId="{00000000-0000-0000-0000-000000000000}"/>
          </ac:spMkLst>
        </pc:spChg>
      </pc:sldChg>
      <pc:sldChg chg="delSp modSp mod">
        <pc:chgData name="Xicheng Liu" userId="b561909b-1fc9-4629-899b-7e36c528a276" providerId="ADAL" clId="{935FA28E-D5FA-4055-B083-0895BC1F4F7E}" dt="2026-10-25T16:08:38.084" v="153" actId="1035"/>
        <pc:sldMkLst>
          <pc:docMk/>
          <pc:sldMk cId="0" sldId="274"/>
        </pc:sldMkLst>
        <pc:spChg chg="mod">
          <ac:chgData name="Xicheng Liu" userId="b561909b-1fc9-4629-899b-7e36c528a276" providerId="ADAL" clId="{935FA28E-D5FA-4055-B083-0895BC1F4F7E}" dt="2026-10-25T16:08:38.084" v="153" actId="1035"/>
          <ac:spMkLst>
            <pc:docMk/>
            <pc:sldMk cId="0" sldId="274"/>
            <ac:spMk id="5" creationId="{00000000-0000-0000-0000-000000000000}"/>
          </ac:spMkLst>
        </pc:spChg>
        <pc:spChg chg="mod">
          <ac:chgData name="Xicheng Liu" userId="b561909b-1fc9-4629-899b-7e36c528a276" providerId="ADAL" clId="{935FA28E-D5FA-4055-B083-0895BC1F4F7E}" dt="2026-10-25T16:08:32.430" v="148" actId="14100"/>
          <ac:spMkLst>
            <pc:docMk/>
            <pc:sldMk cId="0" sldId="274"/>
            <ac:spMk id="6" creationId="{00000000-0000-0000-0000-000000000000}"/>
          </ac:spMkLst>
        </pc:spChg>
        <pc:spChg chg="mod">
          <ac:chgData name="Xicheng Liu" userId="b561909b-1fc9-4629-899b-7e36c528a276" providerId="ADAL" clId="{935FA28E-D5FA-4055-B083-0895BC1F4F7E}" dt="2026-10-25T16:08:27.399" v="147" actId="1036"/>
          <ac:spMkLst>
            <pc:docMk/>
            <pc:sldMk cId="0" sldId="274"/>
            <ac:spMk id="7" creationId="{00000000-0000-0000-0000-000000000000}"/>
          </ac:spMkLst>
        </pc:spChg>
        <pc:spChg chg="mod">
          <ac:chgData name="Xicheng Liu" userId="b561909b-1fc9-4629-899b-7e36c528a276" providerId="ADAL" clId="{935FA28E-D5FA-4055-B083-0895BC1F4F7E}" dt="2026-10-25T16:08:27.399" v="147" actId="1036"/>
          <ac:spMkLst>
            <pc:docMk/>
            <pc:sldMk cId="0" sldId="274"/>
            <ac:spMk id="8" creationId="{00000000-0000-0000-0000-000000000000}"/>
          </ac:spMkLst>
        </pc:spChg>
        <pc:picChg chg="del">
          <ac:chgData name="Xicheng Liu" userId="b561909b-1fc9-4629-899b-7e36c528a276" providerId="ADAL" clId="{935FA28E-D5FA-4055-B083-0895BC1F4F7E}" dt="2026-10-25T16:08:06.501" v="102" actId="478"/>
          <ac:picMkLst>
            <pc:docMk/>
            <pc:sldMk cId="0" sldId="274"/>
            <ac:picMk id="9" creationId="{00000000-0000-0000-0000-000000000000}"/>
          </ac:picMkLst>
        </pc:picChg>
      </pc:sldChg>
      <pc:sldChg chg="modSp mod">
        <pc:chgData name="Xicheng Liu" userId="b561909b-1fc9-4629-899b-7e36c528a276" providerId="ADAL" clId="{935FA28E-D5FA-4055-B083-0895BC1F4F7E}" dt="2026-10-25T16:08:51.513" v="158" actId="27636"/>
        <pc:sldMkLst>
          <pc:docMk/>
          <pc:sldMk cId="0" sldId="275"/>
        </pc:sldMkLst>
        <pc:spChg chg="mod">
          <ac:chgData name="Xicheng Liu" userId="b561909b-1fc9-4629-899b-7e36c528a276" providerId="ADAL" clId="{935FA28E-D5FA-4055-B083-0895BC1F4F7E}" dt="2026-10-25T16:08:51.474" v="157" actId="404"/>
          <ac:spMkLst>
            <pc:docMk/>
            <pc:sldMk cId="0" sldId="275"/>
            <ac:spMk id="6" creationId="{00000000-0000-0000-0000-000000000000}"/>
          </ac:spMkLst>
        </pc:spChg>
        <pc:spChg chg="mod">
          <ac:chgData name="Xicheng Liu" userId="b561909b-1fc9-4629-899b-7e36c528a276" providerId="ADAL" clId="{935FA28E-D5FA-4055-B083-0895BC1F4F7E}" dt="2026-10-25T16:08:51.474" v="157" actId="404"/>
          <ac:spMkLst>
            <pc:docMk/>
            <pc:sldMk cId="0" sldId="275"/>
            <ac:spMk id="12" creationId="{00000000-0000-0000-0000-000000000000}"/>
          </ac:spMkLst>
        </pc:spChg>
        <pc:spChg chg="mod">
          <ac:chgData name="Xicheng Liu" userId="b561909b-1fc9-4629-899b-7e36c528a276" providerId="ADAL" clId="{935FA28E-D5FA-4055-B083-0895BC1F4F7E}" dt="2026-10-25T16:08:51.474" v="157" actId="404"/>
          <ac:spMkLst>
            <pc:docMk/>
            <pc:sldMk cId="0" sldId="275"/>
            <ac:spMk id="13" creationId="{00000000-0000-0000-0000-000000000000}"/>
          </ac:spMkLst>
        </pc:spChg>
        <pc:spChg chg="mod">
          <ac:chgData name="Xicheng Liu" userId="b561909b-1fc9-4629-899b-7e36c528a276" providerId="ADAL" clId="{935FA28E-D5FA-4055-B083-0895BC1F4F7E}" dt="2026-10-25T16:08:51.474" v="157" actId="404"/>
          <ac:spMkLst>
            <pc:docMk/>
            <pc:sldMk cId="0" sldId="275"/>
            <ac:spMk id="14" creationId="{00000000-0000-0000-0000-000000000000}"/>
          </ac:spMkLst>
        </pc:spChg>
        <pc:spChg chg="mod">
          <ac:chgData name="Xicheng Liu" userId="b561909b-1fc9-4629-899b-7e36c528a276" providerId="ADAL" clId="{935FA28E-D5FA-4055-B083-0895BC1F4F7E}" dt="2026-10-25T16:08:51.474" v="157" actId="404"/>
          <ac:spMkLst>
            <pc:docMk/>
            <pc:sldMk cId="0" sldId="275"/>
            <ac:spMk id="16" creationId="{00000000-0000-0000-0000-000000000000}"/>
          </ac:spMkLst>
        </pc:spChg>
        <pc:spChg chg="mod">
          <ac:chgData name="Xicheng Liu" userId="b561909b-1fc9-4629-899b-7e36c528a276" providerId="ADAL" clId="{935FA28E-D5FA-4055-B083-0895BC1F4F7E}" dt="2026-10-25T16:08:51.474" v="157" actId="404"/>
          <ac:spMkLst>
            <pc:docMk/>
            <pc:sldMk cId="0" sldId="275"/>
            <ac:spMk id="17" creationId="{00000000-0000-0000-0000-000000000000}"/>
          </ac:spMkLst>
        </pc:spChg>
        <pc:spChg chg="mod">
          <ac:chgData name="Xicheng Liu" userId="b561909b-1fc9-4629-899b-7e36c528a276" providerId="ADAL" clId="{935FA28E-D5FA-4055-B083-0895BC1F4F7E}" dt="2026-10-25T16:08:51.474" v="157" actId="404"/>
          <ac:spMkLst>
            <pc:docMk/>
            <pc:sldMk cId="0" sldId="275"/>
            <ac:spMk id="18" creationId="{00000000-0000-0000-0000-000000000000}"/>
          </ac:spMkLst>
        </pc:spChg>
        <pc:spChg chg="mod">
          <ac:chgData name="Xicheng Liu" userId="b561909b-1fc9-4629-899b-7e36c528a276" providerId="ADAL" clId="{935FA28E-D5FA-4055-B083-0895BC1F4F7E}" dt="2026-10-25T16:08:51.474" v="157" actId="404"/>
          <ac:spMkLst>
            <pc:docMk/>
            <pc:sldMk cId="0" sldId="275"/>
            <ac:spMk id="19" creationId="{00000000-0000-0000-0000-000000000000}"/>
          </ac:spMkLst>
        </pc:spChg>
        <pc:spChg chg="mod">
          <ac:chgData name="Xicheng Liu" userId="b561909b-1fc9-4629-899b-7e36c528a276" providerId="ADAL" clId="{935FA28E-D5FA-4055-B083-0895BC1F4F7E}" dt="2026-10-25T16:08:51.474" v="157" actId="404"/>
          <ac:spMkLst>
            <pc:docMk/>
            <pc:sldMk cId="0" sldId="275"/>
            <ac:spMk id="21" creationId="{00000000-0000-0000-0000-000000000000}"/>
          </ac:spMkLst>
        </pc:spChg>
        <pc:spChg chg="mod">
          <ac:chgData name="Xicheng Liu" userId="b561909b-1fc9-4629-899b-7e36c528a276" providerId="ADAL" clId="{935FA28E-D5FA-4055-B083-0895BC1F4F7E}" dt="2026-10-25T16:08:51.513" v="158" actId="27636"/>
          <ac:spMkLst>
            <pc:docMk/>
            <pc:sldMk cId="0" sldId="275"/>
            <ac:spMk id="22" creationId="{00000000-0000-0000-0000-000000000000}"/>
          </ac:spMkLst>
        </pc:spChg>
      </pc:sldChg>
      <pc:sldChg chg="delSp modSp mod">
        <pc:chgData name="Xicheng Liu" userId="b561909b-1fc9-4629-899b-7e36c528a276" providerId="ADAL" clId="{935FA28E-D5FA-4055-B083-0895BC1F4F7E}" dt="2026-10-25T16:09:17.205" v="195" actId="403"/>
        <pc:sldMkLst>
          <pc:docMk/>
          <pc:sldMk cId="0" sldId="277"/>
        </pc:sldMkLst>
        <pc:spChg chg="mod">
          <ac:chgData name="Xicheng Liu" userId="b561909b-1fc9-4629-899b-7e36c528a276" providerId="ADAL" clId="{935FA28E-D5FA-4055-B083-0895BC1F4F7E}" dt="2026-10-25T16:09:17.205" v="195" actId="403"/>
          <ac:spMkLst>
            <pc:docMk/>
            <pc:sldMk cId="0" sldId="277"/>
            <ac:spMk id="4" creationId="{00000000-0000-0000-0000-000000000000}"/>
          </ac:spMkLst>
        </pc:spChg>
        <pc:spChg chg="mod">
          <ac:chgData name="Xicheng Liu" userId="b561909b-1fc9-4629-899b-7e36c528a276" providerId="ADAL" clId="{935FA28E-D5FA-4055-B083-0895BC1F4F7E}" dt="2026-10-25T16:09:17.205" v="195" actId="403"/>
          <ac:spMkLst>
            <pc:docMk/>
            <pc:sldMk cId="0" sldId="277"/>
            <ac:spMk id="5" creationId="{00000000-0000-0000-0000-000000000000}"/>
          </ac:spMkLst>
        </pc:spChg>
        <pc:picChg chg="del">
          <ac:chgData name="Xicheng Liu" userId="b561909b-1fc9-4629-899b-7e36c528a276" providerId="ADAL" clId="{935FA28E-D5FA-4055-B083-0895BC1F4F7E}" dt="2026-10-25T16:08:59.233" v="159" actId="478"/>
          <ac:picMkLst>
            <pc:docMk/>
            <pc:sldMk cId="0" sldId="277"/>
            <ac:picMk id="3" creationId="{00000000-0000-0000-0000-000000000000}"/>
          </ac:picMkLst>
        </pc:picChg>
      </pc:sldChg>
      <pc:sldChg chg="modSp mod">
        <pc:chgData name="Xicheng Liu" userId="b561909b-1fc9-4629-899b-7e36c528a276" providerId="ADAL" clId="{935FA28E-D5FA-4055-B083-0895BC1F4F7E}" dt="2026-10-25T16:09:26.657" v="201" actId="27636"/>
        <pc:sldMkLst>
          <pc:docMk/>
          <pc:sldMk cId="0" sldId="279"/>
        </pc:sldMkLst>
        <pc:spChg chg="mod">
          <ac:chgData name="Xicheng Liu" userId="b561909b-1fc9-4629-899b-7e36c528a276" providerId="ADAL" clId="{935FA28E-D5FA-4055-B083-0895BC1F4F7E}" dt="2026-10-25T16:09:26.641" v="200" actId="403"/>
          <ac:spMkLst>
            <pc:docMk/>
            <pc:sldMk cId="0" sldId="279"/>
            <ac:spMk id="8" creationId="{00000000-0000-0000-0000-000000000000}"/>
          </ac:spMkLst>
        </pc:spChg>
        <pc:spChg chg="mod">
          <ac:chgData name="Xicheng Liu" userId="b561909b-1fc9-4629-899b-7e36c528a276" providerId="ADAL" clId="{935FA28E-D5FA-4055-B083-0895BC1F4F7E}" dt="2026-10-25T16:09:26.641" v="200" actId="403"/>
          <ac:spMkLst>
            <pc:docMk/>
            <pc:sldMk cId="0" sldId="279"/>
            <ac:spMk id="13" creationId="{00000000-0000-0000-0000-000000000000}"/>
          </ac:spMkLst>
        </pc:spChg>
        <pc:spChg chg="mod">
          <ac:chgData name="Xicheng Liu" userId="b561909b-1fc9-4629-899b-7e36c528a276" providerId="ADAL" clId="{935FA28E-D5FA-4055-B083-0895BC1F4F7E}" dt="2026-10-25T16:09:26.641" v="200" actId="403"/>
          <ac:spMkLst>
            <pc:docMk/>
            <pc:sldMk cId="0" sldId="279"/>
            <ac:spMk id="18" creationId="{00000000-0000-0000-0000-000000000000}"/>
          </ac:spMkLst>
        </pc:spChg>
        <pc:spChg chg="mod">
          <ac:chgData name="Xicheng Liu" userId="b561909b-1fc9-4629-899b-7e36c528a276" providerId="ADAL" clId="{935FA28E-D5FA-4055-B083-0895BC1F4F7E}" dt="2026-10-25T16:09:26.657" v="201" actId="27636"/>
          <ac:spMkLst>
            <pc:docMk/>
            <pc:sldMk cId="0" sldId="279"/>
            <ac:spMk id="23" creationId="{00000000-0000-0000-0000-000000000000}"/>
          </ac:spMkLst>
        </pc:spChg>
      </pc:sldChg>
      <pc:sldChg chg="modSp mod">
        <pc:chgData name="Xicheng Liu" userId="b561909b-1fc9-4629-899b-7e36c528a276" providerId="ADAL" clId="{935FA28E-D5FA-4055-B083-0895BC1F4F7E}" dt="2026-10-25T16:09:37.329" v="208" actId="403"/>
        <pc:sldMkLst>
          <pc:docMk/>
          <pc:sldMk cId="0" sldId="280"/>
        </pc:sldMkLst>
        <pc:spChg chg="mod">
          <ac:chgData name="Xicheng Liu" userId="b561909b-1fc9-4629-899b-7e36c528a276" providerId="ADAL" clId="{935FA28E-D5FA-4055-B083-0895BC1F4F7E}" dt="2026-10-25T16:09:34.018" v="205" actId="27636"/>
          <ac:spMkLst>
            <pc:docMk/>
            <pc:sldMk cId="0" sldId="280"/>
            <ac:spMk id="4" creationId="{00000000-0000-0000-0000-000000000000}"/>
          </ac:spMkLst>
        </pc:spChg>
        <pc:spChg chg="mod">
          <ac:chgData name="Xicheng Liu" userId="b561909b-1fc9-4629-899b-7e36c528a276" providerId="ADAL" clId="{935FA28E-D5FA-4055-B083-0895BC1F4F7E}" dt="2026-10-25T16:09:37.329" v="208" actId="403"/>
          <ac:spMkLst>
            <pc:docMk/>
            <pc:sldMk cId="0" sldId="280"/>
            <ac:spMk id="6" creationId="{00000000-0000-0000-0000-000000000000}"/>
          </ac:spMkLst>
        </pc:spChg>
      </pc:sldChg>
      <pc:sldChg chg="modSp mod">
        <pc:chgData name="Xicheng Liu" userId="b561909b-1fc9-4629-899b-7e36c528a276" providerId="ADAL" clId="{935FA28E-D5FA-4055-B083-0895BC1F4F7E}" dt="2026-10-25T16:10:06.817" v="219" actId="1036"/>
        <pc:sldMkLst>
          <pc:docMk/>
          <pc:sldMk cId="0" sldId="283"/>
        </pc:sldMkLst>
        <pc:spChg chg="mod">
          <ac:chgData name="Xicheng Liu" userId="b561909b-1fc9-4629-899b-7e36c528a276" providerId="ADAL" clId="{935FA28E-D5FA-4055-B083-0895BC1F4F7E}" dt="2026-10-25T16:09:51.196" v="209" actId="403"/>
          <ac:spMkLst>
            <pc:docMk/>
            <pc:sldMk cId="0" sldId="283"/>
            <ac:spMk id="3" creationId="{00000000-0000-0000-0000-000000000000}"/>
          </ac:spMkLst>
        </pc:spChg>
        <pc:spChg chg="mod">
          <ac:chgData name="Xicheng Liu" userId="b561909b-1fc9-4629-899b-7e36c528a276" providerId="ADAL" clId="{935FA28E-D5FA-4055-B083-0895BC1F4F7E}" dt="2026-10-25T16:09:51.196" v="209" actId="403"/>
          <ac:spMkLst>
            <pc:docMk/>
            <pc:sldMk cId="0" sldId="283"/>
            <ac:spMk id="4" creationId="{00000000-0000-0000-0000-000000000000}"/>
          </ac:spMkLst>
        </pc:spChg>
        <pc:spChg chg="mod">
          <ac:chgData name="Xicheng Liu" userId="b561909b-1fc9-4629-899b-7e36c528a276" providerId="ADAL" clId="{935FA28E-D5FA-4055-B083-0895BC1F4F7E}" dt="2026-10-25T16:10:06.817" v="219" actId="1036"/>
          <ac:spMkLst>
            <pc:docMk/>
            <pc:sldMk cId="0" sldId="283"/>
            <ac:spMk id="5" creationId="{00000000-0000-0000-0000-000000000000}"/>
          </ac:spMkLst>
        </pc:spChg>
        <pc:spChg chg="mod">
          <ac:chgData name="Xicheng Liu" userId="b561909b-1fc9-4629-899b-7e36c528a276" providerId="ADAL" clId="{935FA28E-D5FA-4055-B083-0895BC1F4F7E}" dt="2026-10-25T16:10:06.817" v="219" actId="1036"/>
          <ac:spMkLst>
            <pc:docMk/>
            <pc:sldMk cId="0" sldId="283"/>
            <ac:spMk id="7" creationId="{00000000-0000-0000-0000-000000000000}"/>
          </ac:spMkLst>
        </pc:spChg>
        <pc:spChg chg="mod">
          <ac:chgData name="Xicheng Liu" userId="b561909b-1fc9-4629-899b-7e36c528a276" providerId="ADAL" clId="{935FA28E-D5FA-4055-B083-0895BC1F4F7E}" dt="2026-10-25T16:09:51.196" v="209" actId="403"/>
          <ac:spMkLst>
            <pc:docMk/>
            <pc:sldMk cId="0" sldId="283"/>
            <ac:spMk id="8" creationId="{00000000-0000-0000-0000-000000000000}"/>
          </ac:spMkLst>
        </pc:spChg>
        <pc:spChg chg="mod">
          <ac:chgData name="Xicheng Liu" userId="b561909b-1fc9-4629-899b-7e36c528a276" providerId="ADAL" clId="{935FA28E-D5FA-4055-B083-0895BC1F4F7E}" dt="2026-10-25T16:10:00.829" v="211" actId="255"/>
          <ac:spMkLst>
            <pc:docMk/>
            <pc:sldMk cId="0" sldId="283"/>
            <ac:spMk id="9" creationId="{00000000-0000-0000-0000-000000000000}"/>
          </ac:spMkLst>
        </pc:spChg>
        <pc:picChg chg="mod">
          <ac:chgData name="Xicheng Liu" userId="b561909b-1fc9-4629-899b-7e36c528a276" providerId="ADAL" clId="{935FA28E-D5FA-4055-B083-0895BC1F4F7E}" dt="2026-10-25T16:10:06.817" v="219" actId="1036"/>
          <ac:picMkLst>
            <pc:docMk/>
            <pc:sldMk cId="0" sldId="283"/>
            <ac:picMk id="6" creationId="{00000000-0000-0000-0000-000000000000}"/>
          </ac:picMkLst>
        </pc:picChg>
      </pc:sldChg>
      <pc:sldChg chg="modSp mod">
        <pc:chgData name="Xicheng Liu" userId="b561909b-1fc9-4629-899b-7e36c528a276" providerId="ADAL" clId="{935FA28E-D5FA-4055-B083-0895BC1F4F7E}" dt="2026-10-25T16:10:22.213" v="237" actId="1035"/>
        <pc:sldMkLst>
          <pc:docMk/>
          <pc:sldMk cId="0" sldId="287"/>
        </pc:sldMkLst>
        <pc:spChg chg="mod">
          <ac:chgData name="Xicheng Liu" userId="b561909b-1fc9-4629-899b-7e36c528a276" providerId="ADAL" clId="{935FA28E-D5FA-4055-B083-0895BC1F4F7E}" dt="2026-10-25T16:10:22.213" v="237" actId="1035"/>
          <ac:spMkLst>
            <pc:docMk/>
            <pc:sldMk cId="0" sldId="287"/>
            <ac:spMk id="3" creationId="{00000000-0000-0000-0000-000000000000}"/>
          </ac:spMkLst>
        </pc:spChg>
        <pc:spChg chg="mod">
          <ac:chgData name="Xicheng Liu" userId="b561909b-1fc9-4629-899b-7e36c528a276" providerId="ADAL" clId="{935FA28E-D5FA-4055-B083-0895BC1F4F7E}" dt="2026-10-25T16:10:22.213" v="237" actId="1035"/>
          <ac:spMkLst>
            <pc:docMk/>
            <pc:sldMk cId="0" sldId="287"/>
            <ac:spMk id="4" creationId="{00000000-0000-0000-0000-000000000000}"/>
          </ac:spMkLst>
        </pc:spChg>
      </pc:sldChg>
      <pc:sldChg chg="modSp mod">
        <pc:chgData name="Xicheng Liu" userId="b561909b-1fc9-4629-899b-7e36c528a276" providerId="ADAL" clId="{935FA28E-D5FA-4055-B083-0895BC1F4F7E}" dt="2026-10-25T16:10:37.873" v="239" actId="403"/>
        <pc:sldMkLst>
          <pc:docMk/>
          <pc:sldMk cId="0" sldId="289"/>
        </pc:sldMkLst>
        <pc:graphicFrameChg chg="modGraphic">
          <ac:chgData name="Xicheng Liu" userId="b561909b-1fc9-4629-899b-7e36c528a276" providerId="ADAL" clId="{935FA28E-D5FA-4055-B083-0895BC1F4F7E}" dt="2026-10-25T16:10:37.873" v="239" actId="403"/>
          <ac:graphicFrameMkLst>
            <pc:docMk/>
            <pc:sldMk cId="0" sldId="289"/>
            <ac:graphicFrameMk id="35" creationId="{00000000-0000-0000-0000-000000000000}"/>
          </ac:graphicFrameMkLst>
        </pc:graphicFrameChg>
      </pc:sldChg>
      <pc:sldChg chg="modSp mod">
        <pc:chgData name="Xicheng Liu" userId="b561909b-1fc9-4629-899b-7e36c528a276" providerId="ADAL" clId="{935FA28E-D5FA-4055-B083-0895BC1F4F7E}" dt="2026-10-25T16:11:00.704" v="250" actId="403"/>
        <pc:sldMkLst>
          <pc:docMk/>
          <pc:sldMk cId="0" sldId="290"/>
        </pc:sldMkLst>
        <pc:spChg chg="mod">
          <ac:chgData name="Xicheng Liu" userId="b561909b-1fc9-4629-899b-7e36c528a276" providerId="ADAL" clId="{935FA28E-D5FA-4055-B083-0895BC1F4F7E}" dt="2026-10-25T16:10:48.750" v="242" actId="403"/>
          <ac:spMkLst>
            <pc:docMk/>
            <pc:sldMk cId="0" sldId="290"/>
            <ac:spMk id="4" creationId="{00000000-0000-0000-0000-000000000000}"/>
          </ac:spMkLst>
        </pc:spChg>
        <pc:spChg chg="mod">
          <ac:chgData name="Xicheng Liu" userId="b561909b-1fc9-4629-899b-7e36c528a276" providerId="ADAL" clId="{935FA28E-D5FA-4055-B083-0895BC1F4F7E}" dt="2026-10-25T16:11:00.704" v="250" actId="403"/>
          <ac:spMkLst>
            <pc:docMk/>
            <pc:sldMk cId="0" sldId="290"/>
            <ac:spMk id="5" creationId="{00000000-0000-0000-0000-000000000000}"/>
          </ac:spMkLst>
        </pc:spChg>
        <pc:spChg chg="mod">
          <ac:chgData name="Xicheng Liu" userId="b561909b-1fc9-4629-899b-7e36c528a276" providerId="ADAL" clId="{935FA28E-D5FA-4055-B083-0895BC1F4F7E}" dt="2026-10-25T16:10:48.750" v="242" actId="403"/>
          <ac:spMkLst>
            <pc:docMk/>
            <pc:sldMk cId="0" sldId="290"/>
            <ac:spMk id="7" creationId="{00000000-0000-0000-0000-000000000000}"/>
          </ac:spMkLst>
        </pc:spChg>
        <pc:spChg chg="mod">
          <ac:chgData name="Xicheng Liu" userId="b561909b-1fc9-4629-899b-7e36c528a276" providerId="ADAL" clId="{935FA28E-D5FA-4055-B083-0895BC1F4F7E}" dt="2026-10-25T16:11:00.704" v="250" actId="403"/>
          <ac:spMkLst>
            <pc:docMk/>
            <pc:sldMk cId="0" sldId="290"/>
            <ac:spMk id="8" creationId="{00000000-0000-0000-0000-000000000000}"/>
          </ac:spMkLst>
        </pc:spChg>
        <pc:spChg chg="mod">
          <ac:chgData name="Xicheng Liu" userId="b561909b-1fc9-4629-899b-7e36c528a276" providerId="ADAL" clId="{935FA28E-D5FA-4055-B083-0895BC1F4F7E}" dt="2026-10-25T16:10:48.750" v="242" actId="403"/>
          <ac:spMkLst>
            <pc:docMk/>
            <pc:sldMk cId="0" sldId="290"/>
            <ac:spMk id="10" creationId="{00000000-0000-0000-0000-000000000000}"/>
          </ac:spMkLst>
        </pc:spChg>
        <pc:spChg chg="mod">
          <ac:chgData name="Xicheng Liu" userId="b561909b-1fc9-4629-899b-7e36c528a276" providerId="ADAL" clId="{935FA28E-D5FA-4055-B083-0895BC1F4F7E}" dt="2026-10-25T16:11:00.704" v="250" actId="403"/>
          <ac:spMkLst>
            <pc:docMk/>
            <pc:sldMk cId="0" sldId="290"/>
            <ac:spMk id="11" creationId="{00000000-0000-0000-0000-000000000000}"/>
          </ac:spMkLst>
        </pc:spChg>
        <pc:spChg chg="mod">
          <ac:chgData name="Xicheng Liu" userId="b561909b-1fc9-4629-899b-7e36c528a276" providerId="ADAL" clId="{935FA28E-D5FA-4055-B083-0895BC1F4F7E}" dt="2026-10-25T16:10:48.750" v="242" actId="403"/>
          <ac:spMkLst>
            <pc:docMk/>
            <pc:sldMk cId="0" sldId="290"/>
            <ac:spMk id="13" creationId="{00000000-0000-0000-0000-000000000000}"/>
          </ac:spMkLst>
        </pc:spChg>
        <pc:spChg chg="mod">
          <ac:chgData name="Xicheng Liu" userId="b561909b-1fc9-4629-899b-7e36c528a276" providerId="ADAL" clId="{935FA28E-D5FA-4055-B083-0895BC1F4F7E}" dt="2026-10-25T16:11:00.704" v="250" actId="403"/>
          <ac:spMkLst>
            <pc:docMk/>
            <pc:sldMk cId="0" sldId="290"/>
            <ac:spMk id="14" creationId="{00000000-0000-0000-0000-000000000000}"/>
          </ac:spMkLst>
        </pc:spChg>
        <pc:spChg chg="mod">
          <ac:chgData name="Xicheng Liu" userId="b561909b-1fc9-4629-899b-7e36c528a276" providerId="ADAL" clId="{935FA28E-D5FA-4055-B083-0895BC1F4F7E}" dt="2026-10-25T16:10:48.750" v="242" actId="403"/>
          <ac:spMkLst>
            <pc:docMk/>
            <pc:sldMk cId="0" sldId="290"/>
            <ac:spMk id="16" creationId="{00000000-0000-0000-0000-000000000000}"/>
          </ac:spMkLst>
        </pc:spChg>
        <pc:spChg chg="mod">
          <ac:chgData name="Xicheng Liu" userId="b561909b-1fc9-4629-899b-7e36c528a276" providerId="ADAL" clId="{935FA28E-D5FA-4055-B083-0895BC1F4F7E}" dt="2026-10-25T16:11:00.704" v="250" actId="403"/>
          <ac:spMkLst>
            <pc:docMk/>
            <pc:sldMk cId="0" sldId="290"/>
            <ac:spMk id="17" creationId="{00000000-0000-0000-0000-000000000000}"/>
          </ac:spMkLst>
        </pc:spChg>
        <pc:spChg chg="mod">
          <ac:chgData name="Xicheng Liu" userId="b561909b-1fc9-4629-899b-7e36c528a276" providerId="ADAL" clId="{935FA28E-D5FA-4055-B083-0895BC1F4F7E}" dt="2026-10-25T16:10:48.750" v="242" actId="403"/>
          <ac:spMkLst>
            <pc:docMk/>
            <pc:sldMk cId="0" sldId="290"/>
            <ac:spMk id="19" creationId="{00000000-0000-0000-0000-000000000000}"/>
          </ac:spMkLst>
        </pc:spChg>
        <pc:spChg chg="mod">
          <ac:chgData name="Xicheng Liu" userId="b561909b-1fc9-4629-899b-7e36c528a276" providerId="ADAL" clId="{935FA28E-D5FA-4055-B083-0895BC1F4F7E}" dt="2026-10-25T16:11:00.704" v="250" actId="403"/>
          <ac:spMkLst>
            <pc:docMk/>
            <pc:sldMk cId="0" sldId="290"/>
            <ac:spMk id="2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0015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sv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955403"/>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Instrumentality and Control: The Case Against</a:t>
            </a:r>
            <a:endParaRPr lang="en-US" sz="4650" dirty="0"/>
          </a:p>
        </p:txBody>
      </p:sp>
      <p:sp>
        <p:nvSpPr>
          <p:cNvPr id="4" name="Text 1"/>
          <p:cNvSpPr/>
          <p:nvPr/>
        </p:nvSpPr>
        <p:spPr>
          <a:xfrm>
            <a:off x="5233360" y="4524673"/>
            <a:ext cx="6906444"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Day 2 — </a:t>
            </a:r>
            <a:r>
              <a:rPr lang="en-US" sz="1850" i="1" dirty="0">
                <a:solidFill>
                  <a:srgbClr val="3C3939"/>
                </a:solidFill>
                <a:latin typeface="Inter" pitchFamily="34" charset="0"/>
                <a:ea typeface="Inter" pitchFamily="34" charset="-122"/>
                <a:cs typeface="Inter" pitchFamily="34" charset="-120"/>
              </a:rPr>
              <a:t>Spirituality at Work: An End or a Means?</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1374378"/>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Session Overview</a:t>
            </a:r>
            <a:endParaRPr lang="en-US" sz="4650" dirty="0"/>
          </a:p>
        </p:txBody>
      </p:sp>
      <p:sp>
        <p:nvSpPr>
          <p:cNvPr id="3" name="Shape 1"/>
          <p:cNvSpPr/>
          <p:nvPr/>
        </p:nvSpPr>
        <p:spPr>
          <a:xfrm>
            <a:off x="661475" y="2585145"/>
            <a:ext cx="3465426" cy="2898378"/>
          </a:xfrm>
          <a:prstGeom prst="roundRect">
            <a:avLst>
              <a:gd name="adj" fmla="val 3424"/>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910408" y="2834084"/>
            <a:ext cx="2967559"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Central Argument</a:t>
            </a:r>
            <a:endParaRPr lang="en-US" sz="2300" dirty="0"/>
          </a:p>
        </p:txBody>
      </p:sp>
      <p:sp>
        <p:nvSpPr>
          <p:cNvPr id="5" name="Text 3"/>
          <p:cNvSpPr/>
          <p:nvPr/>
        </p:nvSpPr>
        <p:spPr>
          <a:xfrm>
            <a:off x="910408" y="3714155"/>
            <a:ext cx="296755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Framing spirituality as a managerial resource turns it into a subtle technology of control.</a:t>
            </a:r>
            <a:endParaRPr lang="en-US" sz="1850" dirty="0"/>
          </a:p>
        </p:txBody>
      </p:sp>
      <p:sp>
        <p:nvSpPr>
          <p:cNvPr id="6" name="Shape 4"/>
          <p:cNvSpPr/>
          <p:nvPr/>
        </p:nvSpPr>
        <p:spPr>
          <a:xfrm>
            <a:off x="4363135" y="2585145"/>
            <a:ext cx="3465426" cy="2898378"/>
          </a:xfrm>
          <a:prstGeom prst="roundRect">
            <a:avLst>
              <a:gd name="adj" fmla="val 3424"/>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612068" y="2834084"/>
            <a:ext cx="296755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Four Key Critics</a:t>
            </a:r>
            <a:endParaRPr lang="en-US" sz="2300" dirty="0"/>
          </a:p>
        </p:txBody>
      </p:sp>
      <p:sp>
        <p:nvSpPr>
          <p:cNvPr id="8" name="Text 6"/>
          <p:cNvSpPr/>
          <p:nvPr/>
        </p:nvSpPr>
        <p:spPr>
          <a:xfrm>
            <a:off x="4612068" y="3344962"/>
            <a:ext cx="296755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Case &amp; Gosling (2010); Bell &amp; Taylor (2003); Lips-Wiersma et al. (2009); Ul-Haq (2019)</a:t>
            </a:r>
            <a:endParaRPr lang="en-US" sz="1850" dirty="0"/>
          </a:p>
        </p:txBody>
      </p:sp>
      <p:sp>
        <p:nvSpPr>
          <p:cNvPr id="9" name="Shape 7"/>
          <p:cNvSpPr/>
          <p:nvPr/>
        </p:nvSpPr>
        <p:spPr>
          <a:xfrm>
            <a:off x="8064794" y="2585145"/>
            <a:ext cx="3465426" cy="2898378"/>
          </a:xfrm>
          <a:prstGeom prst="roundRect">
            <a:avLst>
              <a:gd name="adj" fmla="val 3424"/>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313728" y="2834084"/>
            <a:ext cx="296755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Day 3 Will Do</a:t>
            </a:r>
            <a:endParaRPr lang="en-US" sz="2300" dirty="0"/>
          </a:p>
        </p:txBody>
      </p:sp>
      <p:sp>
        <p:nvSpPr>
          <p:cNvPr id="11" name="Text 9"/>
          <p:cNvSpPr/>
          <p:nvPr/>
        </p:nvSpPr>
        <p:spPr>
          <a:xfrm>
            <a:off x="8313728" y="3344962"/>
            <a:ext cx="2967559"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Evaluate these critiques and ask whether meaning at work can be recovered on non-instrumental terms.</a:t>
            </a:r>
            <a:endParaRPr lang="en-US" sz="1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97998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Three Core Questions</a:t>
            </a:r>
            <a:endParaRPr lang="en-US" sz="4650" dirty="0"/>
          </a:p>
        </p:txBody>
      </p:sp>
      <p:sp>
        <p:nvSpPr>
          <p:cNvPr id="3" name="Shape 1"/>
          <p:cNvSpPr/>
          <p:nvPr/>
        </p:nvSpPr>
        <p:spPr>
          <a:xfrm>
            <a:off x="661475" y="2190750"/>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50075" y="2235051"/>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5" name="Text 3"/>
          <p:cNvSpPr/>
          <p:nvPr/>
        </p:nvSpPr>
        <p:spPr>
          <a:xfrm>
            <a:off x="1429310" y="2271911"/>
            <a:ext cx="2658202" cy="2584351"/>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does treating spirituality 'instrumentally' mean — and why is it said to corrupt it?</a:t>
            </a:r>
            <a:endParaRPr lang="en-US" sz="2300" dirty="0"/>
          </a:p>
        </p:txBody>
      </p:sp>
      <p:sp>
        <p:nvSpPr>
          <p:cNvPr id="6" name="Shape 4"/>
          <p:cNvSpPr/>
          <p:nvPr/>
        </p:nvSpPr>
        <p:spPr>
          <a:xfrm>
            <a:off x="4382779" y="2190750"/>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471380" y="2235051"/>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8" name="Text 6"/>
          <p:cNvSpPr/>
          <p:nvPr/>
        </p:nvSpPr>
        <p:spPr>
          <a:xfrm>
            <a:off x="5150614" y="2271911"/>
            <a:ext cx="2658202" cy="2215158"/>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Is workplace spirituality a new form of organisational power over employees?</a:t>
            </a:r>
            <a:endParaRPr lang="en-US" sz="2300" dirty="0"/>
          </a:p>
        </p:txBody>
      </p:sp>
      <p:sp>
        <p:nvSpPr>
          <p:cNvPr id="9" name="Shape 7"/>
          <p:cNvSpPr/>
          <p:nvPr/>
        </p:nvSpPr>
        <p:spPr>
          <a:xfrm>
            <a:off x="8104084" y="2190750"/>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192684" y="2235051"/>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1" name="Text 9"/>
          <p:cNvSpPr/>
          <p:nvPr/>
        </p:nvSpPr>
        <p:spPr>
          <a:xfrm>
            <a:off x="8871919" y="2271911"/>
            <a:ext cx="2658202" cy="2215158"/>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Do the critiques condemn every programme — and what evidence of harm would be compelling?</a:t>
            </a:r>
            <a:endParaRPr lang="en-US" sz="2300" dirty="0"/>
          </a:p>
        </p:txBody>
      </p:sp>
      <p:sp>
        <p:nvSpPr>
          <p:cNvPr id="12" name="Text 10"/>
          <p:cNvSpPr/>
          <p:nvPr/>
        </p:nvSpPr>
        <p:spPr>
          <a:xfrm>
            <a:off x="661475" y="5122069"/>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Each question has two halves: </a:t>
            </a:r>
            <a:r>
              <a:rPr lang="en-US" sz="1850" b="1" dirty="0">
                <a:solidFill>
                  <a:srgbClr val="3C3939"/>
                </a:solidFill>
                <a:latin typeface="Inter Bold" pitchFamily="34" charset="0"/>
                <a:ea typeface="Inter Bold" pitchFamily="34" charset="-122"/>
                <a:cs typeface="Inter Bold" pitchFamily="34" charset="-120"/>
              </a:rPr>
              <a:t>analytical</a:t>
            </a:r>
            <a:r>
              <a:rPr lang="en-US" sz="1850" dirty="0">
                <a:solidFill>
                  <a:srgbClr val="3C3939"/>
                </a:solidFill>
                <a:latin typeface="Inter" pitchFamily="34" charset="0"/>
                <a:ea typeface="Inter" pitchFamily="34" charset="-122"/>
                <a:cs typeface="Inter" pitchFamily="34" charset="-120"/>
              </a:rPr>
              <a:t> (what does the claim mean?) and </a:t>
            </a:r>
            <a:r>
              <a:rPr lang="en-US" sz="1850" b="1" dirty="0">
                <a:solidFill>
                  <a:srgbClr val="3C3939"/>
                </a:solidFill>
                <a:latin typeface="Inter Bold" pitchFamily="34" charset="0"/>
                <a:ea typeface="Inter Bold" pitchFamily="34" charset="-122"/>
                <a:cs typeface="Inter Bold" pitchFamily="34" charset="-120"/>
              </a:rPr>
              <a:t>evaluative</a:t>
            </a:r>
            <a:r>
              <a:rPr lang="en-US" sz="1850" dirty="0">
                <a:solidFill>
                  <a:srgbClr val="3C3939"/>
                </a:solidFill>
                <a:latin typeface="Inter" pitchFamily="34" charset="0"/>
                <a:ea typeface="Inter" pitchFamily="34" charset="-122"/>
                <a:cs typeface="Inter" pitchFamily="34" charset="-120"/>
              </a:rPr>
              <a:t> (is it true?).</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740866"/>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Learning Objectives</a:t>
            </a:r>
            <a:endParaRPr lang="en-US" sz="4150" dirty="0"/>
          </a:p>
        </p:txBody>
      </p:sp>
      <p:sp>
        <p:nvSpPr>
          <p:cNvPr id="3" name="Text 1"/>
          <p:cNvSpPr/>
          <p:nvPr/>
        </p:nvSpPr>
        <p:spPr>
          <a:xfrm>
            <a:off x="661475" y="1788021"/>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4" name="Shape 2"/>
          <p:cNvSpPr/>
          <p:nvPr/>
        </p:nvSpPr>
        <p:spPr>
          <a:xfrm>
            <a:off x="661475" y="2123976"/>
            <a:ext cx="5338728" cy="25400"/>
          </a:xfrm>
          <a:prstGeom prst="rect">
            <a:avLst/>
          </a:prstGeom>
          <a:solidFill>
            <a:srgbClr val="1B1B27"/>
          </a:solidFill>
          <a:ln/>
        </p:spPr>
        <p:txBody>
          <a:bodyPr/>
          <a:lstStyle/>
          <a:p>
            <a:endParaRPr lang="en-GB"/>
          </a:p>
        </p:txBody>
      </p:sp>
      <p:sp>
        <p:nvSpPr>
          <p:cNvPr id="5" name="Text 3"/>
          <p:cNvSpPr/>
          <p:nvPr/>
        </p:nvSpPr>
        <p:spPr>
          <a:xfrm>
            <a:off x="661475" y="2281039"/>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Explain</a:t>
            </a:r>
            <a:endParaRPr lang="en-US" sz="2050" dirty="0"/>
          </a:p>
        </p:txBody>
      </p:sp>
      <p:sp>
        <p:nvSpPr>
          <p:cNvPr id="6" name="Text 4"/>
          <p:cNvSpPr/>
          <p:nvPr/>
        </p:nvSpPr>
        <p:spPr>
          <a:xfrm>
            <a:off x="661475" y="2728020"/>
            <a:ext cx="533872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What 'instrumental' or 'performative' treatment of spirituality means, drawing on Case &amp; Gosling (2010).</a:t>
            </a:r>
            <a:endParaRPr lang="en-US" sz="1650" dirty="0"/>
          </a:p>
        </p:txBody>
      </p:sp>
      <p:sp>
        <p:nvSpPr>
          <p:cNvPr id="7" name="Text 5"/>
          <p:cNvSpPr/>
          <p:nvPr/>
        </p:nvSpPr>
        <p:spPr>
          <a:xfrm>
            <a:off x="6191492" y="1788021"/>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8" name="Shape 6"/>
          <p:cNvSpPr/>
          <p:nvPr/>
        </p:nvSpPr>
        <p:spPr>
          <a:xfrm>
            <a:off x="6191492" y="2123976"/>
            <a:ext cx="5338728" cy="25400"/>
          </a:xfrm>
          <a:prstGeom prst="rect">
            <a:avLst/>
          </a:prstGeom>
          <a:solidFill>
            <a:srgbClr val="1B1B27"/>
          </a:solidFill>
          <a:ln/>
        </p:spPr>
        <p:txBody>
          <a:bodyPr/>
          <a:lstStyle/>
          <a:p>
            <a:endParaRPr lang="en-GB"/>
          </a:p>
        </p:txBody>
      </p:sp>
      <p:sp>
        <p:nvSpPr>
          <p:cNvPr id="9" name="Text 7"/>
          <p:cNvSpPr/>
          <p:nvPr/>
        </p:nvSpPr>
        <p:spPr>
          <a:xfrm>
            <a:off x="6191492" y="2281039"/>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Compare</a:t>
            </a:r>
            <a:endParaRPr lang="en-US" sz="2050" dirty="0"/>
          </a:p>
        </p:txBody>
      </p:sp>
      <p:sp>
        <p:nvSpPr>
          <p:cNvPr id="10" name="Text 8"/>
          <p:cNvSpPr/>
          <p:nvPr/>
        </p:nvSpPr>
        <p:spPr>
          <a:xfrm>
            <a:off x="6191492" y="2728020"/>
            <a:ext cx="533872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Two genealogies of organisational power: Case &amp; Gosling's 'spiritual organization' and Bell &amp; Taylor's pastoral power.</a:t>
            </a:r>
            <a:endParaRPr lang="en-US" sz="1650" dirty="0"/>
          </a:p>
        </p:txBody>
      </p:sp>
      <p:sp>
        <p:nvSpPr>
          <p:cNvPr id="11" name="Text 9"/>
          <p:cNvSpPr/>
          <p:nvPr/>
        </p:nvSpPr>
        <p:spPr>
          <a:xfrm>
            <a:off x="661475" y="4048224"/>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2" name="Shape 10"/>
          <p:cNvSpPr/>
          <p:nvPr/>
        </p:nvSpPr>
        <p:spPr>
          <a:xfrm>
            <a:off x="661475" y="4384179"/>
            <a:ext cx="5338728" cy="25400"/>
          </a:xfrm>
          <a:prstGeom prst="rect">
            <a:avLst/>
          </a:prstGeom>
          <a:solidFill>
            <a:srgbClr val="1B1B27"/>
          </a:solidFill>
          <a:ln/>
        </p:spPr>
        <p:txBody>
          <a:bodyPr/>
          <a:lstStyle/>
          <a:p>
            <a:endParaRPr lang="en-GB"/>
          </a:p>
        </p:txBody>
      </p:sp>
      <p:sp>
        <p:nvSpPr>
          <p:cNvPr id="13" name="Text 11"/>
          <p:cNvSpPr/>
          <p:nvPr/>
        </p:nvSpPr>
        <p:spPr>
          <a:xfrm>
            <a:off x="661475" y="4541242"/>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Analyse</a:t>
            </a:r>
            <a:endParaRPr lang="en-US" sz="2050" dirty="0"/>
          </a:p>
        </p:txBody>
      </p:sp>
      <p:sp>
        <p:nvSpPr>
          <p:cNvPr id="14" name="Text 12"/>
          <p:cNvSpPr/>
          <p:nvPr/>
        </p:nvSpPr>
        <p:spPr>
          <a:xfrm>
            <a:off x="661475" y="4988223"/>
            <a:ext cx="533872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Lips-Wiersma et al.'s four-quadrant 'dark side' matrix: seduction, evangelization, manipulation, subjugation.</a:t>
            </a:r>
            <a:endParaRPr lang="en-US" sz="1650" dirty="0"/>
          </a:p>
        </p:txBody>
      </p:sp>
      <p:sp>
        <p:nvSpPr>
          <p:cNvPr id="15" name="Text 13"/>
          <p:cNvSpPr/>
          <p:nvPr/>
        </p:nvSpPr>
        <p:spPr>
          <a:xfrm>
            <a:off x="6191492" y="4048224"/>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6" name="Shape 14"/>
          <p:cNvSpPr/>
          <p:nvPr/>
        </p:nvSpPr>
        <p:spPr>
          <a:xfrm>
            <a:off x="6191492" y="4384179"/>
            <a:ext cx="5338728" cy="25400"/>
          </a:xfrm>
          <a:prstGeom prst="rect">
            <a:avLst/>
          </a:prstGeom>
          <a:solidFill>
            <a:srgbClr val="1B1B27"/>
          </a:solidFill>
          <a:ln/>
        </p:spPr>
        <p:txBody>
          <a:bodyPr/>
          <a:lstStyle/>
          <a:p>
            <a:endParaRPr lang="en-GB"/>
          </a:p>
        </p:txBody>
      </p:sp>
      <p:sp>
        <p:nvSpPr>
          <p:cNvPr id="17" name="Text 15"/>
          <p:cNvSpPr/>
          <p:nvPr/>
        </p:nvSpPr>
        <p:spPr>
          <a:xfrm>
            <a:off x="6191492" y="4541242"/>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Critically Evaluate</a:t>
            </a:r>
            <a:endParaRPr lang="en-US" sz="2050" dirty="0"/>
          </a:p>
        </p:txBody>
      </p:sp>
      <p:sp>
        <p:nvSpPr>
          <p:cNvPr id="18" name="Text 16"/>
          <p:cNvSpPr/>
          <p:nvPr/>
        </p:nvSpPr>
        <p:spPr>
          <a:xfrm>
            <a:off x="6191492" y="4988223"/>
            <a:ext cx="533872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critics' own concessions, and what evidence would show a programme coerces or harms employees.</a:t>
            </a:r>
            <a:endParaRPr lang="en-US" sz="1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972245"/>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Opening Definition</a:t>
            </a:r>
            <a:endParaRPr lang="en-US" sz="4650" dirty="0"/>
          </a:p>
        </p:txBody>
      </p:sp>
      <p:sp>
        <p:nvSpPr>
          <p:cNvPr id="4" name="Text 1"/>
          <p:cNvSpPr/>
          <p:nvPr/>
        </p:nvSpPr>
        <p:spPr>
          <a:xfrm>
            <a:off x="5587761" y="2330748"/>
            <a:ext cx="5942459"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Instrumentality is the extent to which employees are treated as means toward a goal… any means adopted into the firm will have present some level of instrumentality for its employees.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Lips-Wiersma, Lund Dean &amp; Fornaciari (2009)</a:t>
            </a:r>
            <a:endParaRPr lang="en-US" sz="1850" dirty="0"/>
          </a:p>
        </p:txBody>
      </p:sp>
      <p:sp>
        <p:nvSpPr>
          <p:cNvPr id="5" name="Shape 2"/>
          <p:cNvSpPr/>
          <p:nvPr/>
        </p:nvSpPr>
        <p:spPr>
          <a:xfrm>
            <a:off x="5233360" y="2064941"/>
            <a:ext cx="31749" cy="2421235"/>
          </a:xfrm>
          <a:prstGeom prst="roundRect">
            <a:avLst>
              <a:gd name="adj" fmla="val 50000"/>
            </a:avLst>
          </a:prstGeom>
          <a:solidFill>
            <a:srgbClr val="1B1B27"/>
          </a:solidFill>
          <a:ln/>
        </p:spPr>
        <p:txBody>
          <a:bodyPr/>
          <a:lstStyle/>
          <a:p>
            <a:endParaRPr lang="en-GB"/>
          </a:p>
        </p:txBody>
      </p:sp>
      <p:sp>
        <p:nvSpPr>
          <p:cNvPr id="6" name="Text 3"/>
          <p:cNvSpPr/>
          <p:nvPr/>
        </p:nvSpPr>
        <p:spPr>
          <a:xfrm>
            <a:off x="5233360" y="4751983"/>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Because firms are </a:t>
            </a:r>
            <a:r>
              <a:rPr lang="en-US" sz="1850" b="1" dirty="0">
                <a:solidFill>
                  <a:srgbClr val="3C3939"/>
                </a:solidFill>
                <a:latin typeface="Inter Bold" pitchFamily="34" charset="0"/>
                <a:ea typeface="Inter Bold" pitchFamily="34" charset="-122"/>
                <a:cs typeface="Inter Bold" pitchFamily="34" charset="-120"/>
              </a:rPr>
              <a:t>by design</a:t>
            </a:r>
            <a:r>
              <a:rPr lang="en-US" sz="1850" dirty="0">
                <a:solidFill>
                  <a:srgbClr val="3C3939"/>
                </a:solidFill>
                <a:latin typeface="Inter" pitchFamily="34" charset="0"/>
                <a:ea typeface="Inter" pitchFamily="34" charset="-122"/>
                <a:cs typeface="Inter" pitchFamily="34" charset="-120"/>
              </a:rPr>
              <a:t> goal-driven entities, whatever they formally adopt — spirituality included — carries some measure of instrumentality.</a:t>
            </a:r>
            <a:endParaRPr lang="en-US" sz="1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788988"/>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Key Term: Performativity</a:t>
            </a:r>
            <a:endParaRPr lang="en-US" sz="3250" dirty="0"/>
          </a:p>
        </p:txBody>
      </p:sp>
      <p:pic>
        <p:nvPicPr>
          <p:cNvPr id="3" name="Image 0" descr="preencoded.png"/>
          <p:cNvPicPr>
            <a:picLocks noChangeAspect="1"/>
          </p:cNvPicPr>
          <p:nvPr/>
        </p:nvPicPr>
        <p:blipFill>
          <a:blip r:embed="rId3"/>
          <a:stretch>
            <a:fillRect/>
          </a:stretch>
        </p:blipFill>
        <p:spPr>
          <a:xfrm>
            <a:off x="1958628" y="1609527"/>
            <a:ext cx="4329103" cy="4329212"/>
          </a:xfrm>
          <a:prstGeom prst="rect">
            <a:avLst/>
          </a:prstGeom>
        </p:spPr>
      </p:pic>
      <p:sp>
        <p:nvSpPr>
          <p:cNvPr id="4" name="Text 1"/>
          <p:cNvSpPr/>
          <p:nvPr/>
        </p:nvSpPr>
        <p:spPr>
          <a:xfrm>
            <a:off x="6828817" y="1834104"/>
            <a:ext cx="4707653" cy="516930"/>
          </a:xfrm>
          <a:prstGeom prst="rect">
            <a:avLst/>
          </a:prstGeom>
          <a:noFill/>
          <a:ln/>
        </p:spPr>
        <p:txBody>
          <a:bodyPr wrap="square" lIns="0" tIns="0" rIns="0" bIns="0" rtlCol="0" anchor="t">
            <a:noAutofit/>
          </a:bodyPr>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From Lyotard via Case &amp; Gosling (2010)</a:t>
            </a:r>
            <a:endParaRPr lang="en-US" sz="2000" dirty="0"/>
          </a:p>
        </p:txBody>
      </p:sp>
      <p:sp>
        <p:nvSpPr>
          <p:cNvPr id="5" name="Text 2"/>
          <p:cNvSpPr/>
          <p:nvPr/>
        </p:nvSpPr>
        <p:spPr>
          <a:xfrm>
            <a:off x="6828817" y="2583458"/>
            <a:ext cx="4707653" cy="1678682"/>
          </a:xfrm>
          <a:prstGeom prst="rect">
            <a:avLst/>
          </a:prstGeom>
          <a:noFill/>
          <a:ln/>
        </p:spPr>
        <p:txBody>
          <a:bodyPr wrap="square" lIns="0" tIns="0" rIns="0" bIns="0" rtlCol="0" anchor="t">
            <a:normAutofit lnSpcReduction="10000"/>
          </a:bodyPr>
          <a:lstStyle/>
          <a:p>
            <a:pPr marL="0" indent="0" algn="l">
              <a:lnSpc>
                <a:spcPct val="113000"/>
              </a:lnSpc>
              <a:spcAft>
                <a:spcPts val="800"/>
              </a:spcAft>
              <a:buNone/>
            </a:pPr>
            <a:r>
              <a:rPr lang="en-US" sz="1600" dirty="0">
                <a:solidFill>
                  <a:srgbClr val="3C3939"/>
                </a:solidFill>
                <a:latin typeface="Inter" pitchFamily="34" charset="0"/>
                <a:ea typeface="Inter" pitchFamily="34" charset="-122"/>
                <a:cs typeface="Inter" pitchFamily="34" charset="-120"/>
              </a:rPr>
              <a:t>Under a </a:t>
            </a:r>
            <a:r>
              <a:rPr lang="en-US" sz="1600" b="1" dirty="0">
                <a:solidFill>
                  <a:srgbClr val="3C3939"/>
                </a:solidFill>
                <a:latin typeface="Inter Bold" pitchFamily="34" charset="0"/>
                <a:ea typeface="Inter Bold" pitchFamily="34" charset="-122"/>
                <a:cs typeface="Inter Bold" pitchFamily="34" charset="-120"/>
              </a:rPr>
              <a:t>performative</a:t>
            </a:r>
            <a:r>
              <a:rPr lang="en-US" sz="1600" dirty="0">
                <a:solidFill>
                  <a:srgbClr val="3C3939"/>
                </a:solidFill>
                <a:latin typeface="Inter" pitchFamily="34" charset="0"/>
                <a:ea typeface="Inter" pitchFamily="34" charset="-122"/>
                <a:cs typeface="Inter" pitchFamily="34" charset="-120"/>
              </a:rPr>
              <a:t> regime, the search for Truth is replaced by a search for the Efficient. Knowledge is assessed not by its truth-value but by its </a:t>
            </a:r>
            <a:r>
              <a:rPr lang="en-US" sz="1600" b="1" dirty="0">
                <a:solidFill>
                  <a:srgbClr val="3C3939"/>
                </a:solidFill>
                <a:latin typeface="Inter Bold" pitchFamily="34" charset="0"/>
                <a:ea typeface="Inter Bold" pitchFamily="34" charset="-122"/>
                <a:cs typeface="Inter Bold" pitchFamily="34" charset="-120"/>
              </a:rPr>
              <a:t>exchange-value</a:t>
            </a:r>
            <a:r>
              <a:rPr lang="en-US" sz="1600" dirty="0">
                <a:solidFill>
                  <a:srgbClr val="3C3939"/>
                </a:solidFill>
                <a:latin typeface="Inter" pitchFamily="34" charset="0"/>
                <a:ea typeface="Inter" pitchFamily="34" charset="-122"/>
                <a:cs typeface="Inter" pitchFamily="34" charset="-120"/>
              </a:rPr>
              <a:t>.</a:t>
            </a:r>
            <a:endParaRPr lang="en-US" sz="1600" dirty="0"/>
          </a:p>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Applied to spirituality: spiritual life becomes an input whose value is its measurable output.</a:t>
            </a:r>
            <a:endParaRPr lang="en-US" sz="1600" dirty="0"/>
          </a:p>
        </p:txBody>
      </p:sp>
      <p:sp>
        <p:nvSpPr>
          <p:cNvPr id="6" name="Shape 3"/>
          <p:cNvSpPr/>
          <p:nvPr/>
        </p:nvSpPr>
        <p:spPr>
          <a:xfrm>
            <a:off x="7051065" y="4392315"/>
            <a:ext cx="3541822" cy="1190625"/>
          </a:xfrm>
          <a:prstGeom prst="roundRect">
            <a:avLst>
              <a:gd name="adj" fmla="val 5834"/>
            </a:avLst>
          </a:prstGeom>
          <a:solidFill>
            <a:srgbClr val="E1E1EA"/>
          </a:solidFill>
          <a:ln/>
        </p:spPr>
        <p:txBody>
          <a:bodyPr/>
          <a:lstStyle/>
          <a:p>
            <a:endParaRPr lang="en-GB" sz="2000"/>
          </a:p>
        </p:txBody>
      </p:sp>
      <p:pic>
        <p:nvPicPr>
          <p:cNvPr id="7" name="Image 1" descr="preencoded.png"/>
          <p:cNvPicPr>
            <a:picLocks noChangeAspect="1"/>
          </p:cNvPicPr>
          <p:nvPr/>
        </p:nvPicPr>
        <p:blipFill>
          <a:blip r:embed="rId4"/>
          <a:stretch>
            <a:fillRect/>
          </a:stretch>
        </p:blipFill>
        <p:spPr>
          <a:xfrm>
            <a:off x="7216360" y="4576068"/>
            <a:ext cx="206667" cy="165298"/>
          </a:xfrm>
          <a:prstGeom prst="rect">
            <a:avLst/>
          </a:prstGeom>
        </p:spPr>
      </p:pic>
      <p:sp>
        <p:nvSpPr>
          <p:cNvPr id="8" name="Text 4"/>
          <p:cNvSpPr/>
          <p:nvPr/>
        </p:nvSpPr>
        <p:spPr>
          <a:xfrm>
            <a:off x="7588322" y="4537770"/>
            <a:ext cx="2839272" cy="899716"/>
          </a:xfrm>
          <a:prstGeom prst="rect">
            <a:avLst/>
          </a:prstGeom>
          <a:noFill/>
          <a:ln/>
        </p:spPr>
        <p:txBody>
          <a:bodyPr wrap="square" lIns="0" tIns="0" rIns="0" bIns="0" rtlCol="0" anchor="t">
            <a:noAutofit/>
          </a:bodyPr>
          <a:lstStyle/>
          <a:p>
            <a:pPr marL="0" indent="0" algn="l">
              <a:lnSpc>
                <a:spcPct val="113000"/>
              </a:lnSpc>
              <a:buNone/>
            </a:pPr>
            <a:r>
              <a:rPr lang="en-US" sz="1400" dirty="0">
                <a:solidFill>
                  <a:srgbClr val="000000"/>
                </a:solidFill>
                <a:latin typeface="Inter" pitchFamily="34" charset="0"/>
                <a:ea typeface="Inter" pitchFamily="34" charset="-122"/>
                <a:cs typeface="Inter" pitchFamily="34" charset="-120"/>
              </a:rPr>
              <a:t>The opening question: is a spirituality that must justify itself by exchange-value still spirituality at all?</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661475" y="710605"/>
            <a:ext cx="1295070" cy="305098"/>
          </a:xfrm>
          <a:prstGeom prst="roundRect">
            <a:avLst>
              <a:gd name="adj" fmla="val 22117"/>
            </a:avLst>
          </a:prstGeom>
          <a:solidFill>
            <a:srgbClr val="E1E1EA"/>
          </a:solidFill>
          <a:ln/>
        </p:spPr>
        <p:txBody>
          <a:bodyPr/>
          <a:lstStyle/>
          <a:p>
            <a:endParaRPr lang="en-GB"/>
          </a:p>
        </p:txBody>
      </p:sp>
      <p:sp>
        <p:nvSpPr>
          <p:cNvPr id="3" name="Text 1"/>
          <p:cNvSpPr/>
          <p:nvPr/>
        </p:nvSpPr>
        <p:spPr>
          <a:xfrm>
            <a:off x="781923" y="770830"/>
            <a:ext cx="1663758" cy="184646"/>
          </a:xfrm>
          <a:prstGeom prst="rect">
            <a:avLst/>
          </a:prstGeom>
          <a:noFill/>
          <a:ln/>
        </p:spPr>
        <p:txBody>
          <a:bodyPr wrap="none" lIns="0" tIns="0" rIns="0" bIns="0" rtlCol="0" anchor="t"/>
          <a:lstStyle/>
          <a:p>
            <a:pPr marL="0" indent="0" algn="l">
              <a:lnSpc>
                <a:spcPct val="96000"/>
              </a:lnSpc>
              <a:buNone/>
            </a:pPr>
            <a:r>
              <a:rPr lang="en-US" sz="1250" dirty="0">
                <a:solidFill>
                  <a:srgbClr val="3C3939"/>
                </a:solidFill>
                <a:latin typeface="Inter" pitchFamily="34" charset="0"/>
                <a:ea typeface="Inter" pitchFamily="34" charset="-122"/>
                <a:cs typeface="Inter" pitchFamily="34" charset="-120"/>
              </a:rPr>
              <a:t>CORE THESIS</a:t>
            </a:r>
            <a:endParaRPr lang="en-US" sz="1250" dirty="0"/>
          </a:p>
        </p:txBody>
      </p:sp>
      <p:sp>
        <p:nvSpPr>
          <p:cNvPr id="4" name="Text 2"/>
          <p:cNvSpPr/>
          <p:nvPr/>
        </p:nvSpPr>
        <p:spPr>
          <a:xfrm>
            <a:off x="661475" y="108396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One Claim, Four Idioms</a:t>
            </a:r>
            <a:endParaRPr lang="en-US" sz="3950" dirty="0"/>
          </a:p>
        </p:txBody>
      </p:sp>
      <p:sp>
        <p:nvSpPr>
          <p:cNvPr id="5" name="Text 3"/>
          <p:cNvSpPr/>
          <p:nvPr/>
        </p:nvSpPr>
        <p:spPr>
          <a:xfrm>
            <a:off x="661475" y="1967508"/>
            <a:ext cx="11478330"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critical literature converges on a single argument:</a:t>
            </a:r>
            <a:endParaRPr lang="en-US" sz="1550"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456656"/>
            <a:ext cx="5349047" cy="1760041"/>
          </a:xfrm>
          <a:prstGeom prst="rect">
            <a:avLst/>
          </a:prstGeom>
        </p:spPr>
      </p:pic>
      <p:sp>
        <p:nvSpPr>
          <p:cNvPr id="7" name="Text 4"/>
          <p:cNvSpPr/>
          <p:nvPr/>
        </p:nvSpPr>
        <p:spPr>
          <a:xfrm>
            <a:off x="989285" y="2682875"/>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Case &amp; Gosling (2010)</a:t>
            </a:r>
            <a:endParaRPr lang="en-US" sz="1950" dirty="0"/>
          </a:p>
        </p:txBody>
      </p:sp>
      <p:sp>
        <p:nvSpPr>
          <p:cNvPr id="8" name="Text 5"/>
          <p:cNvSpPr/>
          <p:nvPr/>
        </p:nvSpPr>
        <p:spPr>
          <a:xfrm>
            <a:off x="989285" y="3098998"/>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Spirituality is </a:t>
            </a:r>
            <a:r>
              <a:rPr lang="en-US" sz="1550" b="1" dirty="0">
                <a:solidFill>
                  <a:srgbClr val="3C3939"/>
                </a:solidFill>
                <a:latin typeface="Inter Bold" pitchFamily="34" charset="0"/>
                <a:ea typeface="Inter Bold" pitchFamily="34" charset="-122"/>
                <a:cs typeface="Inter Bold" pitchFamily="34" charset="-120"/>
              </a:rPr>
              <a:t>measured and attenuated</a:t>
            </a:r>
            <a:r>
              <a:rPr lang="en-US" sz="1550" dirty="0">
                <a:solidFill>
                  <a:srgbClr val="3C3939"/>
                </a:solidFill>
                <a:latin typeface="Inter" pitchFamily="34" charset="0"/>
                <a:ea typeface="Inter" pitchFamily="34" charset="-122"/>
                <a:cs typeface="Inter" pitchFamily="34" charset="-120"/>
              </a:rPr>
              <a:t> — rendered as statistics for techno-calculative manipulation.</a:t>
            </a:r>
            <a:endParaRPr lang="en-US" sz="1550"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2456656"/>
            <a:ext cx="5349047" cy="1760041"/>
          </a:xfrm>
          <a:prstGeom prst="rect">
            <a:avLst/>
          </a:prstGeom>
        </p:spPr>
      </p:pic>
      <p:sp>
        <p:nvSpPr>
          <p:cNvPr id="10" name="Text 6"/>
          <p:cNvSpPr/>
          <p:nvPr/>
        </p:nvSpPr>
        <p:spPr>
          <a:xfrm>
            <a:off x="6508984" y="2682875"/>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Bell &amp; Taylor (2003)</a:t>
            </a:r>
            <a:endParaRPr lang="en-US" sz="1950" dirty="0"/>
          </a:p>
        </p:txBody>
      </p:sp>
      <p:sp>
        <p:nvSpPr>
          <p:cNvPr id="11" name="Text 7"/>
          <p:cNvSpPr/>
          <p:nvPr/>
        </p:nvSpPr>
        <p:spPr>
          <a:xfrm>
            <a:off x="6508984" y="3098998"/>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Pastoral power</a:t>
            </a:r>
            <a:r>
              <a:rPr lang="en-US" sz="1550" dirty="0">
                <a:solidFill>
                  <a:srgbClr val="3C3939"/>
                </a:solidFill>
                <a:latin typeface="Inter" pitchFamily="34" charset="0"/>
                <a:ea typeface="Inter" pitchFamily="34" charset="-122"/>
                <a:cs typeface="Inter" pitchFamily="34" charset="-120"/>
              </a:rPr>
              <a:t> exercised through self-revelation; a New Age revival of the Protestant work ethic.</a:t>
            </a:r>
            <a:endParaRPr lang="en-US" sz="1550"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4387354"/>
            <a:ext cx="5349047" cy="1760041"/>
          </a:xfrm>
          <a:prstGeom prst="rect">
            <a:avLst/>
          </a:prstGeom>
        </p:spPr>
      </p:pic>
      <p:sp>
        <p:nvSpPr>
          <p:cNvPr id="13" name="Text 8"/>
          <p:cNvSpPr/>
          <p:nvPr/>
        </p:nvSpPr>
        <p:spPr>
          <a:xfrm>
            <a:off x="989285" y="4613573"/>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et al. (2009)</a:t>
            </a:r>
            <a:endParaRPr lang="en-US" sz="1950" dirty="0"/>
          </a:p>
        </p:txBody>
      </p:sp>
      <p:sp>
        <p:nvSpPr>
          <p:cNvPr id="14" name="Text 9"/>
          <p:cNvSpPr/>
          <p:nvPr/>
        </p:nvSpPr>
        <p:spPr>
          <a:xfrm>
            <a:off x="989285" y="502969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Corporate form makes </a:t>
            </a:r>
            <a:r>
              <a:rPr lang="en-US" sz="1550" b="1" dirty="0">
                <a:solidFill>
                  <a:srgbClr val="3C3939"/>
                </a:solidFill>
                <a:latin typeface="Inter Bold" pitchFamily="34" charset="0"/>
                <a:ea typeface="Inter Bold" pitchFamily="34" charset="-122"/>
                <a:cs typeface="Inter Bold" pitchFamily="34" charset="-120"/>
              </a:rPr>
              <a:t>control and instrumentality irreducible</a:t>
            </a:r>
            <a:r>
              <a:rPr lang="en-US" sz="1550" dirty="0">
                <a:solidFill>
                  <a:srgbClr val="3C3939"/>
                </a:solidFill>
                <a:latin typeface="Inter" pitchFamily="34" charset="0"/>
                <a:ea typeface="Inter" pitchFamily="34" charset="-122"/>
                <a:cs typeface="Inter" pitchFamily="34" charset="-120"/>
              </a:rPr>
              <a:t>; harm is mapped in four quadrants.</a:t>
            </a:r>
            <a:endParaRPr lang="en-US" sz="155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4387354"/>
            <a:ext cx="5349047" cy="1760041"/>
          </a:xfrm>
          <a:prstGeom prst="rect">
            <a:avLst/>
          </a:prstGeom>
        </p:spPr>
      </p:pic>
      <p:sp>
        <p:nvSpPr>
          <p:cNvPr id="16" name="Text 10"/>
          <p:cNvSpPr/>
          <p:nvPr/>
        </p:nvSpPr>
        <p:spPr>
          <a:xfrm>
            <a:off x="6508984" y="4613573"/>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Ul-Haq (2019)</a:t>
            </a:r>
            <a:endParaRPr lang="en-US" sz="1950" dirty="0"/>
          </a:p>
        </p:txBody>
      </p:sp>
      <p:sp>
        <p:nvSpPr>
          <p:cNvPr id="17" name="Text 11"/>
          <p:cNvSpPr/>
          <p:nvPr/>
        </p:nvSpPr>
        <p:spPr>
          <a:xfrm>
            <a:off x="6508984" y="502969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Workplace spirituality is capitalism's </a:t>
            </a:r>
            <a:r>
              <a:rPr lang="en-US" sz="1550" b="1" dirty="0">
                <a:solidFill>
                  <a:srgbClr val="3C3939"/>
                </a:solidFill>
                <a:latin typeface="Inter Bold" pitchFamily="34" charset="0"/>
                <a:ea typeface="Inter Bold" pitchFamily="34" charset="-122"/>
                <a:cs typeface="Inter Bold" pitchFamily="34" charset="-120"/>
              </a:rPr>
              <a:t>protective mechanism</a:t>
            </a:r>
            <a:r>
              <a:rPr lang="en-US" sz="1550" dirty="0">
                <a:solidFill>
                  <a:srgbClr val="3C3939"/>
                </a:solidFill>
                <a:latin typeface="Inter" pitchFamily="34" charset="0"/>
                <a:ea typeface="Inter" pitchFamily="34" charset="-122"/>
                <a:cs typeface="Inter" pitchFamily="34" charset="-120"/>
              </a:rPr>
              <a:t> — colonising the lifeworld it damaged.</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661475" y="1025525"/>
            <a:ext cx="1183352" cy="305098"/>
          </a:xfrm>
          <a:prstGeom prst="roundRect">
            <a:avLst>
              <a:gd name="adj" fmla="val 22117"/>
            </a:avLst>
          </a:prstGeom>
          <a:solidFill>
            <a:srgbClr val="E1E1EA"/>
          </a:solidFill>
          <a:ln/>
        </p:spPr>
        <p:txBody>
          <a:bodyPr/>
          <a:lstStyle/>
          <a:p>
            <a:endParaRPr lang="en-GB"/>
          </a:p>
        </p:txBody>
      </p:sp>
      <p:sp>
        <p:nvSpPr>
          <p:cNvPr id="3" name="Text 1"/>
          <p:cNvSpPr/>
          <p:nvPr/>
        </p:nvSpPr>
        <p:spPr>
          <a:xfrm>
            <a:off x="781923" y="1085751"/>
            <a:ext cx="1552040" cy="184646"/>
          </a:xfrm>
          <a:prstGeom prst="rect">
            <a:avLst/>
          </a:prstGeom>
          <a:noFill/>
          <a:ln/>
        </p:spPr>
        <p:txBody>
          <a:bodyPr wrap="none" lIns="0" tIns="0" rIns="0" bIns="0" rtlCol="0" anchor="t"/>
          <a:lstStyle/>
          <a:p>
            <a:pPr marL="0" indent="0" algn="l">
              <a:lnSpc>
                <a:spcPct val="96000"/>
              </a:lnSpc>
              <a:buNone/>
            </a:pPr>
            <a:r>
              <a:rPr lang="en-US" sz="1250" dirty="0">
                <a:solidFill>
                  <a:srgbClr val="3C3939"/>
                </a:solidFill>
                <a:latin typeface="Inter" pitchFamily="34" charset="0"/>
                <a:ea typeface="Inter" pitchFamily="34" charset="-122"/>
                <a:cs typeface="Inter" pitchFamily="34" charset="-120"/>
              </a:rPr>
              <a:t>QUESTION 1</a:t>
            </a:r>
            <a:endParaRPr lang="en-US" sz="1250" dirty="0"/>
          </a:p>
        </p:txBody>
      </p:sp>
      <p:sp>
        <p:nvSpPr>
          <p:cNvPr id="4" name="Text 2"/>
          <p:cNvSpPr/>
          <p:nvPr/>
        </p:nvSpPr>
        <p:spPr>
          <a:xfrm>
            <a:off x="661475" y="139888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What Does 'Instrumental' Treatment Mean?</a:t>
            </a:r>
            <a:endParaRPr lang="en-US" sz="3950" dirty="0"/>
          </a:p>
        </p:txBody>
      </p:sp>
      <p:sp>
        <p:nvSpPr>
          <p:cNvPr id="5" name="Text 3"/>
          <p:cNvSpPr/>
          <p:nvPr/>
        </p:nvSpPr>
        <p:spPr>
          <a:xfrm>
            <a:off x="661475" y="2453084"/>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The Corruption Charge</a:t>
            </a:r>
            <a:endParaRPr lang="en-US" sz="1950" dirty="0"/>
          </a:p>
        </p:txBody>
      </p:sp>
      <p:sp>
        <p:nvSpPr>
          <p:cNvPr id="6" name="Text 4"/>
          <p:cNvSpPr/>
          <p:nvPr/>
        </p:nvSpPr>
        <p:spPr>
          <a:xfrm>
            <a:off x="962695" y="3112393"/>
            <a:ext cx="4888187"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Our critique is specifically aimed at… practices that seek to extract economic ends from spiritual means since such instrumentality is, to our sensibilities, demeaning of the human spirit.</a:t>
            </a:r>
            <a:endParaRPr lang="en-US" sz="1550" dirty="0"/>
          </a:p>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 Case &amp; Gosling (2010)</a:t>
            </a:r>
            <a:endParaRPr lang="en-US" sz="1550" dirty="0"/>
          </a:p>
        </p:txBody>
      </p:sp>
      <p:sp>
        <p:nvSpPr>
          <p:cNvPr id="7" name="Shape 5"/>
          <p:cNvSpPr/>
          <p:nvPr/>
        </p:nvSpPr>
        <p:spPr>
          <a:xfrm>
            <a:off x="661475" y="2958802"/>
            <a:ext cx="25399" cy="1792982"/>
          </a:xfrm>
          <a:prstGeom prst="roundRect">
            <a:avLst>
              <a:gd name="adj" fmla="val 50001"/>
            </a:avLst>
          </a:prstGeom>
          <a:solidFill>
            <a:srgbClr val="1B1B27"/>
          </a:solidFill>
          <a:ln/>
        </p:spPr>
        <p:txBody>
          <a:bodyPr/>
          <a:lstStyle/>
          <a:p>
            <a:endParaRPr lang="en-GB"/>
          </a:p>
        </p:txBody>
      </p:sp>
      <p:sp>
        <p:nvSpPr>
          <p:cNvPr id="8" name="Text 6"/>
          <p:cNvSpPr/>
          <p:nvPr/>
        </p:nvSpPr>
        <p:spPr>
          <a:xfrm>
            <a:off x="6347162" y="2453084"/>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Two Layers of Corruption</a:t>
            </a:r>
            <a:endParaRPr lang="en-US" sz="1950" dirty="0"/>
          </a:p>
        </p:txBody>
      </p:sp>
      <p:sp>
        <p:nvSpPr>
          <p:cNvPr id="9" name="Shape 7"/>
          <p:cNvSpPr/>
          <p:nvPr/>
        </p:nvSpPr>
        <p:spPr>
          <a:xfrm>
            <a:off x="6347162" y="2958802"/>
            <a:ext cx="2509378" cy="2681684"/>
          </a:xfrm>
          <a:prstGeom prst="roundRect">
            <a:avLst>
              <a:gd name="adj" fmla="val 3361"/>
            </a:avLst>
          </a:prstGeom>
          <a:solidFill>
            <a:srgbClr val="F2EEEE"/>
          </a:solidFill>
          <a:ln w="6350">
            <a:solidFill>
              <a:srgbClr val="D8D4D4"/>
            </a:solidFill>
            <a:prstDash val="solid"/>
          </a:ln>
        </p:spPr>
        <p:txBody>
          <a:bodyPr/>
          <a:lstStyle/>
          <a:p>
            <a:endParaRPr lang="en-GB"/>
          </a:p>
        </p:txBody>
      </p:sp>
      <p:sp>
        <p:nvSpPr>
          <p:cNvPr id="10" name="Text 8"/>
          <p:cNvSpPr/>
          <p:nvPr/>
        </p:nvSpPr>
        <p:spPr>
          <a:xfrm>
            <a:off x="6554326" y="3165971"/>
            <a:ext cx="2095051"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Conceptual</a:t>
            </a:r>
            <a:endParaRPr lang="en-US" sz="1950" dirty="0"/>
          </a:p>
        </p:txBody>
      </p:sp>
      <p:sp>
        <p:nvSpPr>
          <p:cNvPr id="11" name="Text 9"/>
          <p:cNvSpPr/>
          <p:nvPr/>
        </p:nvSpPr>
        <p:spPr>
          <a:xfrm>
            <a:off x="6554326" y="3650357"/>
            <a:ext cx="2095051" cy="178296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Measurement 'attenuates' spirituality — what survives management is no longer what employees sought.</a:t>
            </a:r>
            <a:endParaRPr lang="en-US" sz="1550" dirty="0"/>
          </a:p>
        </p:txBody>
      </p:sp>
      <p:sp>
        <p:nvSpPr>
          <p:cNvPr id="12" name="Shape 10"/>
          <p:cNvSpPr/>
          <p:nvPr/>
        </p:nvSpPr>
        <p:spPr>
          <a:xfrm>
            <a:off x="9027192" y="2958802"/>
            <a:ext cx="2509378" cy="2681684"/>
          </a:xfrm>
          <a:prstGeom prst="roundRect">
            <a:avLst>
              <a:gd name="adj" fmla="val 3361"/>
            </a:avLst>
          </a:prstGeom>
          <a:solidFill>
            <a:srgbClr val="F2EEEE"/>
          </a:solidFill>
          <a:ln w="6350">
            <a:solidFill>
              <a:srgbClr val="D8D4D4"/>
            </a:solidFill>
            <a:prstDash val="solid"/>
          </a:ln>
        </p:spPr>
        <p:txBody>
          <a:bodyPr/>
          <a:lstStyle/>
          <a:p>
            <a:endParaRPr lang="en-GB"/>
          </a:p>
        </p:txBody>
      </p:sp>
      <p:sp>
        <p:nvSpPr>
          <p:cNvPr id="13" name="Text 11"/>
          <p:cNvSpPr/>
          <p:nvPr/>
        </p:nvSpPr>
        <p:spPr>
          <a:xfrm>
            <a:off x="9234356" y="3165971"/>
            <a:ext cx="2095051"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Ethical</a:t>
            </a:r>
            <a:endParaRPr lang="en-US" sz="1950" dirty="0"/>
          </a:p>
        </p:txBody>
      </p:sp>
      <p:sp>
        <p:nvSpPr>
          <p:cNvPr id="14" name="Text 12"/>
          <p:cNvSpPr/>
          <p:nvPr/>
        </p:nvSpPr>
        <p:spPr>
          <a:xfrm>
            <a:off x="9234356" y="3650357"/>
            <a:ext cx="2095051" cy="178296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Using another's deepest commitments as a productivity lever fails to treat them as ends in themselves.</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9946"/>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Measurement as the Mechanism</a:t>
            </a:r>
            <a:endParaRPr lang="en-US" sz="4650" dirty="0"/>
          </a:p>
        </p:txBody>
      </p:sp>
      <p:sp>
        <p:nvSpPr>
          <p:cNvPr id="4" name="Text 1"/>
          <p:cNvSpPr/>
          <p:nvPr/>
        </p:nvSpPr>
        <p:spPr>
          <a:xfrm>
            <a:off x="5233360" y="2510929"/>
            <a:ext cx="6296860" cy="3667125"/>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Case &amp; Gosling (2010) document instruments such as the </a:t>
            </a:r>
            <a:r>
              <a:rPr lang="en-US" sz="1850" b="1" dirty="0">
                <a:solidFill>
                  <a:srgbClr val="3C3939"/>
                </a:solidFill>
                <a:latin typeface="Inter Bold" pitchFamily="34" charset="0"/>
                <a:ea typeface="Inter Bold" pitchFamily="34" charset="-122"/>
                <a:cs typeface="Inter Bold" pitchFamily="34" charset="-120"/>
              </a:rPr>
              <a:t>34-question 'Meaning and Purpose at Work' questionnaire</a:t>
            </a:r>
            <a:r>
              <a:rPr lang="en-US" sz="1850" dirty="0">
                <a:solidFill>
                  <a:srgbClr val="3C3939"/>
                </a:solidFill>
                <a:latin typeface="Inter" pitchFamily="34" charset="0"/>
                <a:ea typeface="Inter" pitchFamily="34" charset="-122"/>
                <a:cs typeface="Inter" pitchFamily="34" charset="-120"/>
              </a:rPr>
              <a:t> (Ashmos &amp; Duchon 2000, from 689 respondents) and spiritual leadership scales administered to an army squadron at Ft. Hood, Texas.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Measuring spirituality 'involves the positioning and subjectification of persons within reductive, instrumental matrices', rendering spirit as </a:t>
            </a:r>
            <a:r>
              <a:rPr lang="en-US" sz="1850" b="1" dirty="0">
                <a:solidFill>
                  <a:srgbClr val="3C3939"/>
                </a:solidFill>
                <a:latin typeface="Inter Bold" pitchFamily="34" charset="0"/>
                <a:ea typeface="Inter Bold" pitchFamily="34" charset="-122"/>
                <a:cs typeface="Inter Bold" pitchFamily="34" charset="-120"/>
              </a:rPr>
              <a:t>'statistics suitable for techno-calculative manipulation'</a:t>
            </a:r>
            <a:r>
              <a:rPr lang="en-US" sz="1850" dirty="0">
                <a:solidFill>
                  <a:srgbClr val="3C3939"/>
                </a:solidFill>
                <a:latin typeface="Inter" pitchFamily="34" charset="0"/>
                <a:ea typeface="Inter" pitchFamily="34" charset="-122"/>
                <a:cs typeface="Inter" pitchFamily="34" charset="-120"/>
              </a:rPr>
              <a:t>.</a:t>
            </a:r>
            <a:endParaRPr lang="en-US" sz="1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792857"/>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Critics' Own Concessions</a:t>
            </a:r>
            <a:endParaRPr lang="en-US" sz="4650" dirty="0"/>
          </a:p>
        </p:txBody>
      </p:sp>
      <p:sp>
        <p:nvSpPr>
          <p:cNvPr id="3" name="Shape 1"/>
          <p:cNvSpPr/>
          <p:nvPr/>
        </p:nvSpPr>
        <p:spPr>
          <a:xfrm>
            <a:off x="661475" y="2003623"/>
            <a:ext cx="3465426" cy="4061520"/>
          </a:xfrm>
          <a:prstGeom prst="roundRect">
            <a:avLst>
              <a:gd name="adj" fmla="val 2864"/>
            </a:avLst>
          </a:prstGeom>
          <a:solidFill>
            <a:srgbClr val="FFFFFF"/>
          </a:solidFill>
          <a:ln w="31749">
            <a:solidFill>
              <a:srgbClr val="D8D4D4"/>
            </a:solidFill>
            <a:prstDash val="solid"/>
          </a:ln>
        </p:spPr>
        <p:txBody>
          <a:bodyPr/>
          <a:lstStyle/>
          <a:p>
            <a:endParaRPr lang="en-GB"/>
          </a:p>
        </p:txBody>
      </p:sp>
      <p:sp>
        <p:nvSpPr>
          <p:cNvPr id="4" name="Text 2"/>
          <p:cNvSpPr/>
          <p:nvPr/>
        </p:nvSpPr>
        <p:spPr>
          <a:xfrm>
            <a:off x="929458" y="2271613"/>
            <a:ext cx="2929460"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Case &amp; Gosling (2010)</a:t>
            </a:r>
            <a:endParaRPr lang="en-US" sz="2300" dirty="0"/>
          </a:p>
        </p:txBody>
      </p:sp>
      <p:sp>
        <p:nvSpPr>
          <p:cNvPr id="5" name="Text 3"/>
          <p:cNvSpPr/>
          <p:nvPr/>
        </p:nvSpPr>
        <p:spPr>
          <a:xfrm>
            <a:off x="929458" y="3151684"/>
            <a:ext cx="2929460" cy="2645470"/>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Some researchers genuinely seek to humanise the workplace. Their aim is </a:t>
            </a:r>
            <a:r>
              <a:rPr lang="en-US" sz="1850" b="1" dirty="0">
                <a:solidFill>
                  <a:srgbClr val="3C3939"/>
                </a:solidFill>
                <a:latin typeface="Inter Bold" pitchFamily="34" charset="0"/>
                <a:ea typeface="Inter Bold" pitchFamily="34" charset="-122"/>
                <a:cs typeface="Inter Bold" pitchFamily="34" charset="-120"/>
              </a:rPr>
              <a:t>not</a:t>
            </a:r>
            <a:r>
              <a:rPr lang="en-US" sz="1850" dirty="0">
                <a:solidFill>
                  <a:srgbClr val="3C3939"/>
                </a:solidFill>
                <a:latin typeface="Inter" pitchFamily="34" charset="0"/>
                <a:ea typeface="Inter" pitchFamily="34" charset="-122"/>
                <a:cs typeface="Inter" pitchFamily="34" charset="-120"/>
              </a:rPr>
              <a:t> 'wholesale to discredit interest in workplace spirituality'.</a:t>
            </a:r>
            <a:endParaRPr lang="en-US" sz="1850" dirty="0"/>
          </a:p>
        </p:txBody>
      </p:sp>
      <p:sp>
        <p:nvSpPr>
          <p:cNvPr id="6" name="Shape 4"/>
          <p:cNvSpPr/>
          <p:nvPr/>
        </p:nvSpPr>
        <p:spPr>
          <a:xfrm>
            <a:off x="4363135" y="2003623"/>
            <a:ext cx="3465426" cy="4061520"/>
          </a:xfrm>
          <a:prstGeom prst="roundRect">
            <a:avLst>
              <a:gd name="adj" fmla="val 2864"/>
            </a:avLst>
          </a:prstGeom>
          <a:solidFill>
            <a:srgbClr val="FFFFFF"/>
          </a:solidFill>
          <a:ln w="31749">
            <a:solidFill>
              <a:srgbClr val="D8D4D4"/>
            </a:solidFill>
            <a:prstDash val="solid"/>
          </a:ln>
        </p:spPr>
        <p:txBody>
          <a:bodyPr/>
          <a:lstStyle/>
          <a:p>
            <a:endParaRPr lang="en-GB"/>
          </a:p>
        </p:txBody>
      </p:sp>
      <p:sp>
        <p:nvSpPr>
          <p:cNvPr id="7" name="Text 5"/>
          <p:cNvSpPr/>
          <p:nvPr/>
        </p:nvSpPr>
        <p:spPr>
          <a:xfrm>
            <a:off x="4631118" y="2271613"/>
            <a:ext cx="2929460"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Bell &amp; Taylor (2003)</a:t>
            </a:r>
            <a:endParaRPr lang="en-US" sz="2300" dirty="0"/>
          </a:p>
        </p:txBody>
      </p:sp>
      <p:sp>
        <p:nvSpPr>
          <p:cNvPr id="8" name="Text 6"/>
          <p:cNvSpPr/>
          <p:nvPr/>
        </p:nvSpPr>
        <p:spPr>
          <a:xfrm>
            <a:off x="4631118" y="2782491"/>
            <a:ext cx="2929460" cy="2645470"/>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Interest in workplace spirituality is driven by revulsion against 'dehumanized representations' of work — the motive is real, even if the logic is problematic.</a:t>
            </a:r>
            <a:endParaRPr lang="en-US" sz="1850" dirty="0"/>
          </a:p>
        </p:txBody>
      </p:sp>
      <p:sp>
        <p:nvSpPr>
          <p:cNvPr id="9" name="Shape 7"/>
          <p:cNvSpPr/>
          <p:nvPr/>
        </p:nvSpPr>
        <p:spPr>
          <a:xfrm>
            <a:off x="8064794" y="2003623"/>
            <a:ext cx="3465426" cy="4061520"/>
          </a:xfrm>
          <a:prstGeom prst="roundRect">
            <a:avLst>
              <a:gd name="adj" fmla="val 2864"/>
            </a:avLst>
          </a:prstGeom>
          <a:solidFill>
            <a:srgbClr val="FFFFFF"/>
          </a:solidFill>
          <a:ln w="31749">
            <a:solidFill>
              <a:srgbClr val="D8D4D4"/>
            </a:solidFill>
            <a:prstDash val="solid"/>
          </a:ln>
        </p:spPr>
        <p:txBody>
          <a:bodyPr/>
          <a:lstStyle/>
          <a:p>
            <a:endParaRPr lang="en-GB"/>
          </a:p>
        </p:txBody>
      </p:sp>
      <p:sp>
        <p:nvSpPr>
          <p:cNvPr id="10" name="Text 8"/>
          <p:cNvSpPr/>
          <p:nvPr/>
        </p:nvSpPr>
        <p:spPr>
          <a:xfrm>
            <a:off x="8332777" y="2271613"/>
            <a:ext cx="2929460"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Key Distinction</a:t>
            </a:r>
            <a:endParaRPr lang="en-US" sz="2300" dirty="0"/>
          </a:p>
        </p:txBody>
      </p:sp>
      <p:sp>
        <p:nvSpPr>
          <p:cNvPr id="11" name="Text 9"/>
          <p:cNvSpPr/>
          <p:nvPr/>
        </p:nvSpPr>
        <p:spPr>
          <a:xfrm>
            <a:off x="8332777" y="2782491"/>
            <a:ext cx="2929460"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corruption charge targets a </a:t>
            </a:r>
            <a:r>
              <a:rPr lang="en-US" sz="1850" b="1" dirty="0">
                <a:solidFill>
                  <a:srgbClr val="3C3939"/>
                </a:solidFill>
                <a:latin typeface="Inter Bold" pitchFamily="34" charset="0"/>
                <a:ea typeface="Inter Bold" pitchFamily="34" charset="-122"/>
                <a:cs typeface="Inter Bold" pitchFamily="34" charset="-120"/>
              </a:rPr>
              <a:t>logic</a:t>
            </a:r>
            <a:r>
              <a:rPr lang="en-US" sz="1850" dirty="0">
                <a:solidFill>
                  <a:srgbClr val="3C3939"/>
                </a:solidFill>
                <a:latin typeface="Inter" pitchFamily="34" charset="0"/>
                <a:ea typeface="Inter" pitchFamily="34" charset="-122"/>
                <a:cs typeface="Inter" pitchFamily="34" charset="-120"/>
              </a:rPr>
              <a:t>, not necessarily a motive. The framing corrupts; the intention may not.</a:t>
            </a:r>
            <a:endParaRPr lang="en-US" sz="1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Shape 0"/>
          <p:cNvSpPr/>
          <p:nvPr/>
        </p:nvSpPr>
        <p:spPr>
          <a:xfrm>
            <a:off x="661475" y="934442"/>
            <a:ext cx="1430004" cy="358973"/>
          </a:xfrm>
          <a:prstGeom prst="roundRect">
            <a:avLst>
              <a:gd name="adj" fmla="val 22115"/>
            </a:avLst>
          </a:prstGeom>
          <a:solidFill>
            <a:srgbClr val="E1E1EA"/>
          </a:solidFill>
          <a:ln/>
        </p:spPr>
        <p:txBody>
          <a:bodyPr/>
          <a:lstStyle/>
          <a:p>
            <a:endParaRPr lang="en-GB"/>
          </a:p>
        </p:txBody>
      </p:sp>
      <p:sp>
        <p:nvSpPr>
          <p:cNvPr id="4" name="Text 1"/>
          <p:cNvSpPr/>
          <p:nvPr/>
        </p:nvSpPr>
        <p:spPr>
          <a:xfrm>
            <a:off x="803156" y="1005284"/>
            <a:ext cx="1756227"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QUESTION 2</a:t>
            </a:r>
            <a:endParaRPr lang="en-US" sz="1450" dirty="0"/>
          </a:p>
        </p:txBody>
      </p:sp>
      <p:sp>
        <p:nvSpPr>
          <p:cNvPr id="5" name="Text 2"/>
          <p:cNvSpPr/>
          <p:nvPr/>
        </p:nvSpPr>
        <p:spPr>
          <a:xfrm>
            <a:off x="661475" y="1387872"/>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Power or Gift?</a:t>
            </a:r>
            <a:endParaRPr lang="en-US" sz="4650" dirty="0"/>
          </a:p>
        </p:txBody>
      </p:sp>
      <p:sp>
        <p:nvSpPr>
          <p:cNvPr id="6" name="Text 3"/>
          <p:cNvSpPr/>
          <p:nvPr/>
        </p:nvSpPr>
        <p:spPr>
          <a:xfrm>
            <a:off x="1015875" y="2746375"/>
            <a:ext cx="5942459"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Workplace spirituality in this form becomes a source of pastoral power.</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Bell &amp; Taylor (2003)</a:t>
            </a:r>
            <a:endParaRPr lang="en-US" sz="1850" dirty="0"/>
          </a:p>
        </p:txBody>
      </p:sp>
      <p:sp>
        <p:nvSpPr>
          <p:cNvPr id="7" name="Shape 4"/>
          <p:cNvSpPr/>
          <p:nvPr/>
        </p:nvSpPr>
        <p:spPr>
          <a:xfrm>
            <a:off x="661475" y="2480568"/>
            <a:ext cx="31749" cy="1665387"/>
          </a:xfrm>
          <a:prstGeom prst="roundRect">
            <a:avLst>
              <a:gd name="adj" fmla="val 50000"/>
            </a:avLst>
          </a:prstGeom>
          <a:solidFill>
            <a:srgbClr val="1B1B27"/>
          </a:solidFill>
          <a:ln/>
        </p:spPr>
        <p:txBody>
          <a:bodyPr/>
          <a:lstStyle/>
          <a:p>
            <a:endParaRPr lang="en-GB"/>
          </a:p>
        </p:txBody>
      </p:sp>
      <p:sp>
        <p:nvSpPr>
          <p:cNvPr id="8" name="Text 5"/>
          <p:cNvSpPr/>
          <p:nvPr/>
        </p:nvSpPr>
        <p:spPr>
          <a:xfrm>
            <a:off x="661475" y="4411762"/>
            <a:ext cx="6296860"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Bell &amp; Taylor argue workplace spirituality is </a:t>
            </a:r>
            <a:r>
              <a:rPr lang="en-US" sz="1850" b="1" dirty="0">
                <a:solidFill>
                  <a:srgbClr val="3C3939"/>
                </a:solidFill>
                <a:latin typeface="Inter Bold" pitchFamily="34" charset="0"/>
                <a:ea typeface="Inter Bold" pitchFamily="34" charset="-122"/>
                <a:cs typeface="Inter Bold" pitchFamily="34" charset="-120"/>
              </a:rPr>
              <a:t>not neutral</a:t>
            </a:r>
            <a:r>
              <a:rPr lang="en-US" sz="1850" dirty="0">
                <a:solidFill>
                  <a:srgbClr val="3C3939"/>
                </a:solidFill>
                <a:latin typeface="Inter" pitchFamily="34" charset="0"/>
                <a:ea typeface="Inter" pitchFamily="34" charset="-122"/>
                <a:cs typeface="Inter" pitchFamily="34" charset="-120"/>
              </a:rPr>
              <a:t> with respect to power relations — it is both </a:t>
            </a:r>
            <a:r>
              <a:rPr lang="en-US" sz="1850" i="1" dirty="0">
                <a:solidFill>
                  <a:srgbClr val="3C3939"/>
                </a:solidFill>
                <a:latin typeface="Inter" pitchFamily="34" charset="0"/>
                <a:ea typeface="Inter" pitchFamily="34" charset="-122"/>
                <a:cs typeface="Inter" pitchFamily="34" charset="-120"/>
              </a:rPr>
              <a:t>totalizing</a:t>
            </a:r>
            <a:r>
              <a:rPr lang="en-US" sz="1850" dirty="0">
                <a:solidFill>
                  <a:srgbClr val="3C3939"/>
                </a:solidFill>
                <a:latin typeface="Inter" pitchFamily="34" charset="0"/>
                <a:ea typeface="Inter" pitchFamily="34" charset="-122"/>
                <a:cs typeface="Inter" pitchFamily="34" charset="-120"/>
              </a:rPr>
              <a:t> (directed at all employees) and </a:t>
            </a:r>
            <a:r>
              <a:rPr lang="en-US" sz="1850" i="1" dirty="0">
                <a:solidFill>
                  <a:srgbClr val="3C3939"/>
                </a:solidFill>
                <a:latin typeface="Inter" pitchFamily="34" charset="0"/>
                <a:ea typeface="Inter" pitchFamily="34" charset="-122"/>
                <a:cs typeface="Inter" pitchFamily="34" charset="-120"/>
              </a:rPr>
              <a:t>individualizing</a:t>
            </a:r>
            <a:r>
              <a:rPr lang="en-US" sz="1850" dirty="0">
                <a:solidFill>
                  <a:srgbClr val="3C3939"/>
                </a:solidFill>
                <a:latin typeface="Inter" pitchFamily="34" charset="0"/>
                <a:ea typeface="Inter" pitchFamily="34" charset="-122"/>
                <a:cs typeface="Inter" pitchFamily="34" charset="-120"/>
              </a:rPr>
              <a:t> (probing each person's inner life).</a:t>
            </a:r>
            <a:endParaRPr lang="en-US" sz="1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768648"/>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Pastoral Power Explained</a:t>
            </a:r>
            <a:endParaRPr lang="en-US" sz="3700" dirty="0"/>
          </a:p>
        </p:txBody>
      </p:sp>
      <p:sp>
        <p:nvSpPr>
          <p:cNvPr id="4" name="Text 1"/>
          <p:cNvSpPr/>
          <p:nvPr/>
        </p:nvSpPr>
        <p:spPr>
          <a:xfrm>
            <a:off x="1400780" y="2455597"/>
            <a:ext cx="9698477" cy="295275"/>
          </a:xfrm>
          <a:prstGeom prst="rect">
            <a:avLst/>
          </a:prstGeom>
          <a:noFill/>
          <a:ln/>
        </p:spPr>
        <p:txBody>
          <a:bodyPr wrap="none" lIns="0" tIns="0" rIns="0" bIns="0" rtlCol="0" anchor="t"/>
          <a:lstStyle/>
          <a:p>
            <a:pPr marL="0" indent="0" algn="l">
              <a:lnSpc>
                <a:spcPct val="104000"/>
              </a:lnSpc>
              <a:buNone/>
            </a:pPr>
            <a:r>
              <a:rPr lang="en-US" sz="2800" b="1" dirty="0">
                <a:solidFill>
                  <a:srgbClr val="1B1B27"/>
                </a:solidFill>
                <a:latin typeface="Inter Bold" pitchFamily="34" charset="0"/>
                <a:ea typeface="Inter Bold" pitchFamily="34" charset="-122"/>
                <a:cs typeface="Inter Bold" pitchFamily="34" charset="-120"/>
              </a:rPr>
              <a:t>Foucault via Bell &amp; Taylor (2003)</a:t>
            </a:r>
            <a:endParaRPr lang="en-US" sz="2800" dirty="0"/>
          </a:p>
        </p:txBody>
      </p:sp>
      <p:sp>
        <p:nvSpPr>
          <p:cNvPr id="5" name="Text 2"/>
          <p:cNvSpPr/>
          <p:nvPr/>
        </p:nvSpPr>
        <p:spPr>
          <a:xfrm>
            <a:off x="1400780" y="3048000"/>
            <a:ext cx="9698477" cy="2041128"/>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2000" dirty="0">
                <a:solidFill>
                  <a:srgbClr val="3C3939"/>
                </a:solidFill>
                <a:latin typeface="Inter" pitchFamily="34" charset="0"/>
                <a:ea typeface="Inter" pitchFamily="34" charset="-122"/>
                <a:cs typeface="Inter" pitchFamily="34" charset="-120"/>
              </a:rPr>
              <a:t>Pastoral power traces to the Christian shepherd who must know his flock's innermost thoughts to save them. Workplace spirituality uses the same technologies: </a:t>
            </a:r>
            <a:r>
              <a:rPr lang="en-US" sz="2000" b="1" dirty="0">
                <a:solidFill>
                  <a:srgbClr val="3C3939"/>
                </a:solidFill>
                <a:latin typeface="Inter Bold" pitchFamily="34" charset="0"/>
                <a:ea typeface="Inter Bold" pitchFamily="34" charset="-122"/>
                <a:cs typeface="Inter Bold" pitchFamily="34" charset="-120"/>
              </a:rPr>
              <a:t>the retreat and the confessional</a:t>
            </a:r>
            <a:r>
              <a:rPr lang="en-US" sz="2000" dirty="0">
                <a:solidFill>
                  <a:srgbClr val="3C3939"/>
                </a:solidFill>
                <a:latin typeface="Inter" pitchFamily="34" charset="0"/>
                <a:ea typeface="Inter" pitchFamily="34" charset="-122"/>
                <a:cs typeface="Inter" pitchFamily="34" charset="-120"/>
              </a:rPr>
              <a:t>.</a:t>
            </a:r>
            <a:endParaRPr lang="en-US" sz="2000" dirty="0"/>
          </a:p>
          <a:p>
            <a:pPr marL="0" indent="0" algn="l">
              <a:lnSpc>
                <a:spcPct val="120000"/>
              </a:lnSpc>
              <a:buNone/>
            </a:pPr>
            <a:r>
              <a:rPr lang="en-US" sz="2000" dirty="0">
                <a:solidFill>
                  <a:srgbClr val="3C3939"/>
                </a:solidFill>
                <a:latin typeface="Inter" pitchFamily="34" charset="0"/>
                <a:ea typeface="Inter" pitchFamily="34" charset="-122"/>
                <a:cs typeface="Inter" pitchFamily="34" charset="-120"/>
              </a:rPr>
              <a:t>Self-revelation gives managers knowledge of the employee's conscience — and knowledge of the conscience is a route to directing it.</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68834"/>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From 'Your Sweat' to 'Your Soul'</a:t>
            </a:r>
            <a:endParaRPr lang="en-US" sz="3700" dirty="0"/>
          </a:p>
        </p:txBody>
      </p:sp>
      <p:pic>
        <p:nvPicPr>
          <p:cNvPr id="3" name="Image 0" descr="preencoded.png"/>
          <p:cNvPicPr>
            <a:picLocks noChangeAspect="1"/>
          </p:cNvPicPr>
          <p:nvPr/>
        </p:nvPicPr>
        <p:blipFill>
          <a:blip r:embed="rId3"/>
          <a:stretch>
            <a:fillRect/>
          </a:stretch>
        </p:blipFill>
        <p:spPr>
          <a:xfrm>
            <a:off x="1748389" y="1561902"/>
            <a:ext cx="8694917" cy="3912791"/>
          </a:xfrm>
          <a:prstGeom prst="rect">
            <a:avLst/>
          </a:prstGeom>
        </p:spPr>
      </p:pic>
      <p:sp>
        <p:nvSpPr>
          <p:cNvPr id="4" name="Text 1"/>
          <p:cNvSpPr/>
          <p:nvPr/>
        </p:nvSpPr>
        <p:spPr>
          <a:xfrm>
            <a:off x="2539224" y="1743223"/>
            <a:ext cx="3261690" cy="235144"/>
          </a:xfrm>
          <a:prstGeom prst="rect">
            <a:avLst/>
          </a:prstGeom>
          <a:noFill/>
          <a:ln/>
        </p:spPr>
        <p:txBody>
          <a:bodyPr wrap="none" lIns="0" tIns="0" rIns="0" bIns="0" rtlCol="0" anchor="t"/>
          <a:lstStyle/>
          <a:p>
            <a:pPr marL="0" indent="0" algn="ctr">
              <a:lnSpc>
                <a:spcPct val="104000"/>
              </a:lnSpc>
              <a:buNone/>
            </a:pPr>
            <a:r>
              <a:rPr lang="en-US" sz="2000" b="1" dirty="0">
                <a:solidFill>
                  <a:srgbClr val="3C3939"/>
                </a:solidFill>
                <a:latin typeface="Inter Bold" pitchFamily="34" charset="0"/>
                <a:ea typeface="Inter Bold" pitchFamily="34" charset="-122"/>
                <a:cs typeface="Inter Bold" pitchFamily="34" charset="-120"/>
              </a:rPr>
              <a:t>Bodies</a:t>
            </a:r>
            <a:endParaRPr lang="en-US" sz="2000" dirty="0"/>
          </a:p>
        </p:txBody>
      </p:sp>
      <p:sp>
        <p:nvSpPr>
          <p:cNvPr id="5" name="Text 2"/>
          <p:cNvSpPr/>
          <p:nvPr/>
        </p:nvSpPr>
        <p:spPr>
          <a:xfrm>
            <a:off x="2539224" y="2045252"/>
            <a:ext cx="3261690" cy="338607"/>
          </a:xfrm>
          <a:prstGeom prst="rect">
            <a:avLst/>
          </a:prstGeom>
          <a:noFill/>
          <a:ln/>
        </p:spPr>
        <p:txBody>
          <a:bodyPr wrap="square" lIns="0" tIns="0" rIns="0" bIns="0" rtlCol="0" anchor="t">
            <a:noAutofit/>
          </a:bodyPr>
          <a:lstStyle/>
          <a:p>
            <a:pPr marL="0" indent="0" algn="ctr">
              <a:lnSpc>
                <a:spcPct val="94000"/>
              </a:lnSpc>
              <a:buNone/>
            </a:pPr>
            <a:r>
              <a:rPr lang="en-US" sz="1600" dirty="0">
                <a:solidFill>
                  <a:srgbClr val="3C3939"/>
                </a:solidFill>
                <a:latin typeface="Inter" pitchFamily="34" charset="0"/>
                <a:ea typeface="Inter" pitchFamily="34" charset="-122"/>
                <a:cs typeface="Inter" pitchFamily="34" charset="-120"/>
              </a:rPr>
              <a:t>Industrial discipline of physical labour</a:t>
            </a:r>
            <a:endParaRPr lang="en-US" sz="1600" dirty="0"/>
          </a:p>
        </p:txBody>
      </p:sp>
      <p:sp>
        <p:nvSpPr>
          <p:cNvPr id="6" name="Text 3"/>
          <p:cNvSpPr/>
          <p:nvPr/>
        </p:nvSpPr>
        <p:spPr>
          <a:xfrm>
            <a:off x="4457347" y="4611785"/>
            <a:ext cx="3279612" cy="470288"/>
          </a:xfrm>
          <a:prstGeom prst="rect">
            <a:avLst/>
          </a:prstGeom>
          <a:noFill/>
          <a:ln/>
        </p:spPr>
        <p:txBody>
          <a:bodyPr wrap="square" lIns="0" tIns="0" rIns="0" bIns="0" rtlCol="0" anchor="t">
            <a:noAutofit/>
          </a:bodyPr>
          <a:lstStyle/>
          <a:p>
            <a:pPr marL="0" indent="0" algn="ctr">
              <a:lnSpc>
                <a:spcPct val="104000"/>
              </a:lnSpc>
              <a:buNone/>
            </a:pPr>
            <a:r>
              <a:rPr lang="en-US" sz="2000" b="1" dirty="0">
                <a:solidFill>
                  <a:srgbClr val="3C3939"/>
                </a:solidFill>
                <a:latin typeface="Inter Bold" pitchFamily="34" charset="0"/>
                <a:ea typeface="Inter Bold" pitchFamily="34" charset="-122"/>
                <a:cs typeface="Inter Bold" pitchFamily="34" charset="-120"/>
              </a:rPr>
              <a:t>Minds &amp; Emotions</a:t>
            </a:r>
            <a:endParaRPr lang="en-US" sz="2000" dirty="0"/>
          </a:p>
        </p:txBody>
      </p:sp>
      <p:sp>
        <p:nvSpPr>
          <p:cNvPr id="7" name="Text 4"/>
          <p:cNvSpPr/>
          <p:nvPr/>
        </p:nvSpPr>
        <p:spPr>
          <a:xfrm>
            <a:off x="4457347" y="5012765"/>
            <a:ext cx="3279612" cy="507910"/>
          </a:xfrm>
          <a:prstGeom prst="rect">
            <a:avLst/>
          </a:prstGeom>
          <a:noFill/>
          <a:ln/>
        </p:spPr>
        <p:txBody>
          <a:bodyPr wrap="square" lIns="0" tIns="0" rIns="0" bIns="0" rtlCol="0" anchor="t">
            <a:noAutofit/>
          </a:bodyPr>
          <a:lstStyle/>
          <a:p>
            <a:pPr marL="0" indent="0" algn="ctr">
              <a:lnSpc>
                <a:spcPct val="94000"/>
              </a:lnSpc>
              <a:buNone/>
            </a:pPr>
            <a:r>
              <a:rPr lang="en-US" sz="1600" dirty="0">
                <a:solidFill>
                  <a:srgbClr val="3C3939"/>
                </a:solidFill>
                <a:latin typeface="Inter" pitchFamily="34" charset="0"/>
                <a:ea typeface="Inter" pitchFamily="34" charset="-122"/>
                <a:cs typeface="Inter" pitchFamily="34" charset="-120"/>
              </a:rPr>
              <a:t>Organisational man and corporate culture</a:t>
            </a:r>
            <a:endParaRPr lang="en-US" sz="1600" dirty="0"/>
          </a:p>
        </p:txBody>
      </p:sp>
      <p:sp>
        <p:nvSpPr>
          <p:cNvPr id="8" name="Text 5"/>
          <p:cNvSpPr/>
          <p:nvPr/>
        </p:nvSpPr>
        <p:spPr>
          <a:xfrm>
            <a:off x="6326510" y="1713961"/>
            <a:ext cx="3261690" cy="235144"/>
          </a:xfrm>
          <a:prstGeom prst="rect">
            <a:avLst/>
          </a:prstGeom>
          <a:noFill/>
          <a:ln/>
        </p:spPr>
        <p:txBody>
          <a:bodyPr wrap="none" lIns="0" tIns="0" rIns="0" bIns="0" rtlCol="0" anchor="t"/>
          <a:lstStyle/>
          <a:p>
            <a:pPr marL="0" indent="0" algn="ctr">
              <a:lnSpc>
                <a:spcPct val="104000"/>
              </a:lnSpc>
              <a:buNone/>
            </a:pPr>
            <a:r>
              <a:rPr lang="en-US" sz="2000" b="1" dirty="0">
                <a:solidFill>
                  <a:srgbClr val="3C3939"/>
                </a:solidFill>
                <a:latin typeface="Inter Bold" pitchFamily="34" charset="0"/>
                <a:ea typeface="Inter Bold" pitchFamily="34" charset="-122"/>
                <a:cs typeface="Inter Bold" pitchFamily="34" charset="-120"/>
              </a:rPr>
              <a:t>Souls</a:t>
            </a:r>
            <a:endParaRPr lang="en-US" sz="2000" dirty="0"/>
          </a:p>
        </p:txBody>
      </p:sp>
      <p:sp>
        <p:nvSpPr>
          <p:cNvPr id="9" name="Text 6"/>
          <p:cNvSpPr/>
          <p:nvPr/>
        </p:nvSpPr>
        <p:spPr>
          <a:xfrm>
            <a:off x="6326510" y="2015990"/>
            <a:ext cx="3261690" cy="338607"/>
          </a:xfrm>
          <a:prstGeom prst="rect">
            <a:avLst/>
          </a:prstGeom>
          <a:noFill/>
          <a:ln/>
        </p:spPr>
        <p:txBody>
          <a:bodyPr wrap="square" lIns="0" tIns="0" rIns="0" bIns="0" rtlCol="0" anchor="t">
            <a:noAutofit/>
          </a:bodyPr>
          <a:lstStyle/>
          <a:p>
            <a:pPr marL="0" indent="0" algn="ctr">
              <a:lnSpc>
                <a:spcPct val="94000"/>
              </a:lnSpc>
              <a:buNone/>
            </a:pPr>
            <a:r>
              <a:rPr lang="en-US" sz="1600" dirty="0">
                <a:solidFill>
                  <a:srgbClr val="3C3939"/>
                </a:solidFill>
                <a:latin typeface="Inter" pitchFamily="34" charset="0"/>
                <a:ea typeface="Inter" pitchFamily="34" charset="-122"/>
                <a:cs typeface="Inter" pitchFamily="34" charset="-120"/>
              </a:rPr>
              <a:t>Spiritual organisation and pastoral power</a:t>
            </a:r>
            <a:endParaRPr lang="en-US" sz="1600" dirty="0"/>
          </a:p>
        </p:txBody>
      </p:sp>
      <p:sp>
        <p:nvSpPr>
          <p:cNvPr id="10" name="Text 7"/>
          <p:cNvSpPr/>
          <p:nvPr/>
        </p:nvSpPr>
        <p:spPr>
          <a:xfrm>
            <a:off x="661475" y="5644753"/>
            <a:ext cx="10868745" cy="544314"/>
          </a:xfrm>
          <a:prstGeom prst="rect">
            <a:avLst/>
          </a:prstGeom>
          <a:noFill/>
          <a:ln/>
        </p:spPr>
        <p:txBody>
          <a:bodyPr wrap="square" lIns="0" tIns="0" rIns="0" bIns="0" rtlCol="0" anchor="t">
            <a:normAutofit fontScale="92500" lnSpcReduction="20000"/>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Case &amp; Gosling (2010): each successive technology reaches </a:t>
            </a:r>
            <a:r>
              <a:rPr lang="en-US" b="1" dirty="0">
                <a:solidFill>
                  <a:srgbClr val="3C3939"/>
                </a:solidFill>
                <a:latin typeface="Inter Bold" pitchFamily="34" charset="0"/>
                <a:ea typeface="Inter Bold" pitchFamily="34" charset="-122"/>
                <a:cs typeface="Inter Bold" pitchFamily="34" charset="-120"/>
              </a:rPr>
              <a:t>deeper into the person</a:t>
            </a:r>
            <a:r>
              <a:rPr lang="en-US" dirty="0">
                <a:solidFill>
                  <a:srgbClr val="3C3939"/>
                </a:solidFill>
                <a:latin typeface="Inter" pitchFamily="34" charset="0"/>
                <a:ea typeface="Inter" pitchFamily="34" charset="-122"/>
                <a:cs typeface="Inter" pitchFamily="34" charset="-120"/>
              </a:rPr>
              <a:t>. Workplace spirituality is not a rupture with managerialism — it is its logical endpoint.</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685800"/>
            <a:ext cx="10868745" cy="581422"/>
          </a:xfrm>
          <a:prstGeom prst="rect">
            <a:avLst/>
          </a:prstGeom>
          <a:noFill/>
          <a:ln/>
        </p:spPr>
        <p:txBody>
          <a:bodyPr wrap="none" lIns="0" tIns="0" rIns="0" bIns="0" rtlCol="0" anchor="t"/>
          <a:lstStyle/>
          <a:p>
            <a:pPr marL="0" indent="0" algn="l">
              <a:lnSpc>
                <a:spcPct val="104000"/>
              </a:lnSpc>
              <a:buNone/>
            </a:pPr>
            <a:r>
              <a:rPr lang="en-US" sz="3650" b="1" dirty="0">
                <a:solidFill>
                  <a:srgbClr val="1B1B27"/>
                </a:solidFill>
                <a:latin typeface="Inter Bold" pitchFamily="34" charset="0"/>
                <a:ea typeface="Inter Bold" pitchFamily="34" charset="-122"/>
                <a:cs typeface="Inter Bold" pitchFamily="34" charset="-120"/>
              </a:rPr>
              <a:t>The 'Spiritual Organization'</a:t>
            </a:r>
            <a:endParaRPr lang="en-US" sz="3650" dirty="0"/>
          </a:p>
        </p:txBody>
      </p:sp>
      <p:sp>
        <p:nvSpPr>
          <p:cNvPr id="3" name="Text 1"/>
          <p:cNvSpPr/>
          <p:nvPr/>
        </p:nvSpPr>
        <p:spPr>
          <a:xfrm>
            <a:off x="661475" y="1633438"/>
            <a:ext cx="5207465" cy="290711"/>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Etzioni's Typology — Extended</a:t>
            </a:r>
            <a:endParaRPr lang="en-US" sz="2000" dirty="0"/>
          </a:p>
        </p:txBody>
      </p:sp>
      <p:sp>
        <p:nvSpPr>
          <p:cNvPr id="4" name="Shape 2"/>
          <p:cNvSpPr/>
          <p:nvPr/>
        </p:nvSpPr>
        <p:spPr>
          <a:xfrm>
            <a:off x="661475" y="2088952"/>
            <a:ext cx="2530511" cy="1619945"/>
          </a:xfrm>
          <a:prstGeom prst="roundRect">
            <a:avLst>
              <a:gd name="adj" fmla="val 4824"/>
            </a:avLst>
          </a:prstGeom>
          <a:solidFill>
            <a:srgbClr val="F2EEEE"/>
          </a:solidFill>
          <a:ln w="6350">
            <a:solidFill>
              <a:srgbClr val="D8D4D4"/>
            </a:solidFill>
            <a:prstDash val="solid"/>
          </a:ln>
        </p:spPr>
        <p:txBody>
          <a:bodyPr/>
          <a:lstStyle/>
          <a:p>
            <a:endParaRPr lang="en-GB"/>
          </a:p>
        </p:txBody>
      </p:sp>
      <p:sp>
        <p:nvSpPr>
          <p:cNvPr id="5" name="Text 3"/>
          <p:cNvSpPr/>
          <p:nvPr/>
        </p:nvSpPr>
        <p:spPr>
          <a:xfrm>
            <a:off x="853855" y="2281337"/>
            <a:ext cx="2145750"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Coercive</a:t>
            </a:r>
            <a:endParaRPr lang="en-US" sz="1800" dirty="0"/>
          </a:p>
        </p:txBody>
      </p:sp>
      <p:sp>
        <p:nvSpPr>
          <p:cNvPr id="6" name="Text 4"/>
          <p:cNvSpPr/>
          <p:nvPr/>
        </p:nvSpPr>
        <p:spPr>
          <a:xfrm>
            <a:off x="853855" y="2718495"/>
            <a:ext cx="2145750" cy="532011"/>
          </a:xfrm>
          <a:prstGeom prst="rect">
            <a:avLst/>
          </a:prstGeom>
          <a:noFill/>
          <a:ln/>
        </p:spPr>
        <p:txBody>
          <a:bodyPr wrap="square" lIns="0" tIns="0" rIns="0" bIns="0" rtlCol="0" anchor="t">
            <a:normAutofit/>
          </a:bodyPr>
          <a:lstStyle/>
          <a:p>
            <a:pPr marL="0" indent="0" algn="l">
              <a:lnSpc>
                <a:spcPct val="119000"/>
              </a:lnSpc>
              <a:buNone/>
            </a:pPr>
            <a:r>
              <a:rPr lang="en-US" sz="1450" dirty="0">
                <a:solidFill>
                  <a:srgbClr val="3C3939"/>
                </a:solidFill>
                <a:latin typeface="Inter" pitchFamily="34" charset="0"/>
                <a:ea typeface="Inter" pitchFamily="34" charset="-122"/>
                <a:cs typeface="Inter" pitchFamily="34" charset="-120"/>
              </a:rPr>
              <a:t>Prisons — compliance through force.</a:t>
            </a:r>
            <a:endParaRPr lang="en-US" sz="1450" dirty="0"/>
          </a:p>
        </p:txBody>
      </p:sp>
      <p:sp>
        <p:nvSpPr>
          <p:cNvPr id="7" name="Shape 5"/>
          <p:cNvSpPr/>
          <p:nvPr/>
        </p:nvSpPr>
        <p:spPr>
          <a:xfrm>
            <a:off x="3338429" y="2088952"/>
            <a:ext cx="2530511" cy="1619945"/>
          </a:xfrm>
          <a:prstGeom prst="roundRect">
            <a:avLst>
              <a:gd name="adj" fmla="val 4824"/>
            </a:avLst>
          </a:prstGeom>
          <a:solidFill>
            <a:srgbClr val="F2EEEE"/>
          </a:solidFill>
          <a:ln w="6350">
            <a:solidFill>
              <a:srgbClr val="D8D4D4"/>
            </a:solidFill>
            <a:prstDash val="solid"/>
          </a:ln>
        </p:spPr>
        <p:txBody>
          <a:bodyPr/>
          <a:lstStyle/>
          <a:p>
            <a:endParaRPr lang="en-GB"/>
          </a:p>
        </p:txBody>
      </p:sp>
      <p:sp>
        <p:nvSpPr>
          <p:cNvPr id="8" name="Text 6"/>
          <p:cNvSpPr/>
          <p:nvPr/>
        </p:nvSpPr>
        <p:spPr>
          <a:xfrm>
            <a:off x="3530809" y="2281337"/>
            <a:ext cx="2145750"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Utilitarian</a:t>
            </a:r>
            <a:endParaRPr lang="en-US" sz="1800" dirty="0"/>
          </a:p>
        </p:txBody>
      </p:sp>
      <p:sp>
        <p:nvSpPr>
          <p:cNvPr id="9" name="Text 7"/>
          <p:cNvSpPr/>
          <p:nvPr/>
        </p:nvSpPr>
        <p:spPr>
          <a:xfrm>
            <a:off x="3530809" y="2718495"/>
            <a:ext cx="2145750" cy="798016"/>
          </a:xfrm>
          <a:prstGeom prst="rect">
            <a:avLst/>
          </a:prstGeom>
          <a:noFill/>
          <a:ln/>
        </p:spPr>
        <p:txBody>
          <a:bodyPr wrap="square" lIns="0" tIns="0" rIns="0" bIns="0" rtlCol="0" anchor="t">
            <a:normAutofit/>
          </a:bodyPr>
          <a:lstStyle/>
          <a:p>
            <a:pPr marL="0" indent="0" algn="l">
              <a:lnSpc>
                <a:spcPct val="119000"/>
              </a:lnSpc>
              <a:buNone/>
            </a:pPr>
            <a:r>
              <a:rPr lang="en-US" sz="1450" dirty="0">
                <a:solidFill>
                  <a:srgbClr val="3C3939"/>
                </a:solidFill>
                <a:latin typeface="Inter" pitchFamily="34" charset="0"/>
                <a:ea typeface="Inter" pitchFamily="34" charset="-122"/>
                <a:cs typeface="Inter" pitchFamily="34" charset="-120"/>
              </a:rPr>
              <a:t>Firms — calculative commitment through pay.</a:t>
            </a:r>
            <a:endParaRPr lang="en-US" sz="1450" dirty="0"/>
          </a:p>
        </p:txBody>
      </p:sp>
      <p:sp>
        <p:nvSpPr>
          <p:cNvPr id="10" name="Shape 8"/>
          <p:cNvSpPr/>
          <p:nvPr/>
        </p:nvSpPr>
        <p:spPr>
          <a:xfrm>
            <a:off x="661475" y="3855343"/>
            <a:ext cx="2530511" cy="2151955"/>
          </a:xfrm>
          <a:prstGeom prst="roundRect">
            <a:avLst>
              <a:gd name="adj" fmla="val 3631"/>
            </a:avLst>
          </a:prstGeom>
          <a:solidFill>
            <a:srgbClr val="F2EEEE"/>
          </a:solidFill>
          <a:ln w="6350">
            <a:solidFill>
              <a:srgbClr val="D8D4D4"/>
            </a:solidFill>
            <a:prstDash val="solid"/>
          </a:ln>
        </p:spPr>
        <p:txBody>
          <a:bodyPr/>
          <a:lstStyle/>
          <a:p>
            <a:endParaRPr lang="en-GB"/>
          </a:p>
        </p:txBody>
      </p:sp>
      <p:sp>
        <p:nvSpPr>
          <p:cNvPr id="11" name="Text 9"/>
          <p:cNvSpPr/>
          <p:nvPr/>
        </p:nvSpPr>
        <p:spPr>
          <a:xfrm>
            <a:off x="853855" y="4047728"/>
            <a:ext cx="2145750"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Normative</a:t>
            </a:r>
            <a:endParaRPr lang="en-US" sz="1800" dirty="0"/>
          </a:p>
        </p:txBody>
      </p:sp>
      <p:sp>
        <p:nvSpPr>
          <p:cNvPr id="12" name="Text 10"/>
          <p:cNvSpPr/>
          <p:nvPr/>
        </p:nvSpPr>
        <p:spPr>
          <a:xfrm>
            <a:off x="853855" y="4484886"/>
            <a:ext cx="2145750" cy="532011"/>
          </a:xfrm>
          <a:prstGeom prst="rect">
            <a:avLst/>
          </a:prstGeom>
          <a:noFill/>
          <a:ln/>
        </p:spPr>
        <p:txBody>
          <a:bodyPr wrap="square" lIns="0" tIns="0" rIns="0" bIns="0" rtlCol="0" anchor="t">
            <a:normAutofit/>
          </a:bodyPr>
          <a:lstStyle/>
          <a:p>
            <a:pPr marL="0" indent="0" algn="l">
              <a:lnSpc>
                <a:spcPct val="119000"/>
              </a:lnSpc>
              <a:buNone/>
            </a:pPr>
            <a:r>
              <a:rPr lang="en-US" sz="1450" dirty="0">
                <a:solidFill>
                  <a:srgbClr val="3C3939"/>
                </a:solidFill>
                <a:latin typeface="Inter" pitchFamily="34" charset="0"/>
                <a:ea typeface="Inter" pitchFamily="34" charset="-122"/>
                <a:cs typeface="Inter" pitchFamily="34" charset="-120"/>
              </a:rPr>
              <a:t>Churches — shaping values and beliefs.</a:t>
            </a:r>
            <a:endParaRPr lang="en-US" sz="1450" dirty="0"/>
          </a:p>
        </p:txBody>
      </p:sp>
      <p:sp>
        <p:nvSpPr>
          <p:cNvPr id="13" name="Shape 11"/>
          <p:cNvSpPr/>
          <p:nvPr/>
        </p:nvSpPr>
        <p:spPr>
          <a:xfrm>
            <a:off x="3338429" y="3855343"/>
            <a:ext cx="2530511" cy="2151955"/>
          </a:xfrm>
          <a:prstGeom prst="roundRect">
            <a:avLst>
              <a:gd name="adj" fmla="val 3631"/>
            </a:avLst>
          </a:prstGeom>
          <a:solidFill>
            <a:srgbClr val="F2EEEE"/>
          </a:solidFill>
          <a:ln w="6350">
            <a:solidFill>
              <a:srgbClr val="D8D4D4"/>
            </a:solidFill>
            <a:prstDash val="solid"/>
          </a:ln>
        </p:spPr>
        <p:txBody>
          <a:bodyPr/>
          <a:lstStyle/>
          <a:p>
            <a:endParaRPr lang="en-GB"/>
          </a:p>
        </p:txBody>
      </p:sp>
      <p:sp>
        <p:nvSpPr>
          <p:cNvPr id="14" name="Text 12"/>
          <p:cNvSpPr/>
          <p:nvPr/>
        </p:nvSpPr>
        <p:spPr>
          <a:xfrm>
            <a:off x="3530809" y="4047728"/>
            <a:ext cx="2145750"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Spiritual ✦</a:t>
            </a:r>
            <a:endParaRPr lang="en-US" sz="1800" dirty="0"/>
          </a:p>
        </p:txBody>
      </p:sp>
      <p:sp>
        <p:nvSpPr>
          <p:cNvPr id="15" name="Text 13"/>
          <p:cNvSpPr/>
          <p:nvPr/>
        </p:nvSpPr>
        <p:spPr>
          <a:xfrm>
            <a:off x="3530809" y="4484886"/>
            <a:ext cx="2145750" cy="1330027"/>
          </a:xfrm>
          <a:prstGeom prst="rect">
            <a:avLst/>
          </a:prstGeom>
          <a:noFill/>
          <a:ln/>
        </p:spPr>
        <p:txBody>
          <a:bodyPr wrap="square" lIns="0" tIns="0" rIns="0" bIns="0" rtlCol="0" anchor="t">
            <a:normAutofit/>
          </a:bodyPr>
          <a:lstStyle/>
          <a:p>
            <a:pPr marL="0" indent="0" algn="l">
              <a:lnSpc>
                <a:spcPct val="119000"/>
              </a:lnSpc>
              <a:buNone/>
            </a:pPr>
            <a:r>
              <a:rPr lang="en-US" sz="1450" dirty="0">
                <a:solidFill>
                  <a:srgbClr val="3C3939"/>
                </a:solidFill>
                <a:latin typeface="Inter" pitchFamily="34" charset="0"/>
                <a:ea typeface="Inter" pitchFamily="34" charset="-122"/>
                <a:cs typeface="Inter" pitchFamily="34" charset="-120"/>
              </a:rPr>
              <a:t>Power through conscience, willing obedience, self-surveillance of innermost thoughts.</a:t>
            </a:r>
            <a:endParaRPr lang="en-US" sz="1450" dirty="0"/>
          </a:p>
        </p:txBody>
      </p:sp>
      <p:sp>
        <p:nvSpPr>
          <p:cNvPr id="16" name="Text 14"/>
          <p:cNvSpPr/>
          <p:nvPr/>
        </p:nvSpPr>
        <p:spPr>
          <a:xfrm>
            <a:off x="6329105" y="1633438"/>
            <a:ext cx="5207465" cy="290711"/>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Case &amp; Gosling's (2010) Fourth Category</a:t>
            </a:r>
            <a:endParaRPr lang="en-US" sz="2000" dirty="0"/>
          </a:p>
        </p:txBody>
      </p:sp>
      <p:sp>
        <p:nvSpPr>
          <p:cNvPr id="17" name="Text 15"/>
          <p:cNvSpPr/>
          <p:nvPr/>
        </p:nvSpPr>
        <p:spPr>
          <a:xfrm>
            <a:off x="6608200" y="2220813"/>
            <a:ext cx="4928370" cy="798016"/>
          </a:xfrm>
          <a:prstGeom prst="rect">
            <a:avLst/>
          </a:prstGeom>
          <a:noFill/>
          <a:ln/>
        </p:spPr>
        <p:txBody>
          <a:bodyPr wrap="square" lIns="0" tIns="0" rIns="0" bIns="0" rtlCol="0" anchor="t">
            <a:noAutofit/>
          </a:bodyPr>
          <a:lstStyle/>
          <a:p>
            <a:pPr marL="0" indent="0" algn="l">
              <a:lnSpc>
                <a:spcPct val="119000"/>
              </a:lnSpc>
              <a:buNone/>
            </a:pPr>
            <a:r>
              <a:rPr lang="en-US" sz="1600" dirty="0">
                <a:solidFill>
                  <a:srgbClr val="3C3939"/>
                </a:solidFill>
                <a:latin typeface="Inter" pitchFamily="34" charset="0"/>
                <a:ea typeface="Inter" pitchFamily="34" charset="-122"/>
                <a:cs typeface="Inter" pitchFamily="34" charset="-120"/>
              </a:rPr>
              <a:t>Power is exercised pastorally through conscience, willing obedience, self-surveillance of innermost thoughts and disciplining of the spirit.</a:t>
            </a:r>
            <a:endParaRPr lang="en-US" sz="1600" dirty="0"/>
          </a:p>
        </p:txBody>
      </p:sp>
      <p:sp>
        <p:nvSpPr>
          <p:cNvPr id="18" name="Shape 16"/>
          <p:cNvSpPr/>
          <p:nvPr/>
        </p:nvSpPr>
        <p:spPr>
          <a:xfrm>
            <a:off x="6329105" y="2088952"/>
            <a:ext cx="25399" cy="1061740"/>
          </a:xfrm>
          <a:prstGeom prst="roundRect">
            <a:avLst>
              <a:gd name="adj" fmla="val 50001"/>
            </a:avLst>
          </a:prstGeom>
          <a:solidFill>
            <a:srgbClr val="1B1B27"/>
          </a:solidFill>
          <a:ln/>
        </p:spPr>
        <p:txBody>
          <a:bodyPr/>
          <a:lstStyle/>
          <a:p>
            <a:endParaRPr lang="en-GB" sz="2000"/>
          </a:p>
        </p:txBody>
      </p:sp>
      <p:sp>
        <p:nvSpPr>
          <p:cNvPr id="19" name="Text 17"/>
          <p:cNvSpPr/>
          <p:nvPr/>
        </p:nvSpPr>
        <p:spPr>
          <a:xfrm>
            <a:off x="6329105" y="3315494"/>
            <a:ext cx="5207465" cy="798016"/>
          </a:xfrm>
          <a:prstGeom prst="rect">
            <a:avLst/>
          </a:prstGeom>
          <a:noFill/>
          <a:ln/>
        </p:spPr>
        <p:txBody>
          <a:bodyPr wrap="square" lIns="0" tIns="0" rIns="0" bIns="0" rtlCol="0" anchor="t">
            <a:noAutofit/>
          </a:bodyPr>
          <a:lstStyle/>
          <a:p>
            <a:pPr marL="0" indent="0" algn="l">
              <a:lnSpc>
                <a:spcPct val="119000"/>
              </a:lnSpc>
              <a:buNone/>
            </a:pPr>
            <a:r>
              <a:rPr lang="en-US" sz="1600" dirty="0">
                <a:solidFill>
                  <a:srgbClr val="3C3939"/>
                </a:solidFill>
                <a:latin typeface="Inter" pitchFamily="34" charset="0"/>
                <a:ea typeface="Inter" pitchFamily="34" charset="-122"/>
                <a:cs typeface="Inter" pitchFamily="34" charset="-120"/>
              </a:rPr>
              <a:t>Member involvement is </a:t>
            </a:r>
            <a:r>
              <a:rPr lang="en-US" sz="1600" b="1" dirty="0">
                <a:solidFill>
                  <a:srgbClr val="3C3939"/>
                </a:solidFill>
                <a:latin typeface="Inter Bold" pitchFamily="34" charset="0"/>
                <a:ea typeface="Inter Bold" pitchFamily="34" charset="-122"/>
                <a:cs typeface="Inter Bold" pitchFamily="34" charset="-120"/>
              </a:rPr>
              <a:t>'revelatory'</a:t>
            </a:r>
            <a:r>
              <a:rPr lang="en-US" sz="1600" dirty="0">
                <a:solidFill>
                  <a:srgbClr val="3C3939"/>
                </a:solidFill>
                <a:latin typeface="Inter" pitchFamily="34" charset="0"/>
                <a:ea typeface="Inter" pitchFamily="34" charset="-122"/>
                <a:cs typeface="Inter" pitchFamily="34" charset="-120"/>
              </a:rPr>
              <a:t> — the employee discloses her inner life to the organisation. The deepest possible reach of power: no external enforcer is needed.</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736005"/>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New Age Work Ethic</a:t>
            </a:r>
            <a:endParaRPr lang="en-US" sz="4650" dirty="0"/>
          </a:p>
        </p:txBody>
      </p:sp>
      <p:sp>
        <p:nvSpPr>
          <p:cNvPr id="4" name="Text 1"/>
          <p:cNvSpPr/>
          <p:nvPr/>
        </p:nvSpPr>
        <p:spPr>
          <a:xfrm>
            <a:off x="5587761" y="2832795"/>
            <a:ext cx="5942459" cy="3023394"/>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We argue that the workplace spirituality discourse shares Weber's acceptance of the structural conditions of capitalism and seeks to resolve the dilemmas this creates for the individual through developing an inner sense of meaning and virtue. In this respect, it represents a revival of the Protestant ethic.</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Bell &amp; Taylor (2003)</a:t>
            </a:r>
            <a:endParaRPr lang="en-US" sz="1850" dirty="0"/>
          </a:p>
        </p:txBody>
      </p:sp>
      <p:sp>
        <p:nvSpPr>
          <p:cNvPr id="5" name="Shape 2"/>
          <p:cNvSpPr/>
          <p:nvPr/>
        </p:nvSpPr>
        <p:spPr>
          <a:xfrm>
            <a:off x="5233360" y="2566988"/>
            <a:ext cx="31749" cy="3555008"/>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99139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Bell &amp; Taylor: Three Contradictions</a:t>
            </a:r>
            <a:endParaRPr lang="en-US" sz="46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202160"/>
            <a:ext cx="590634" cy="590649"/>
          </a:xfrm>
          <a:prstGeom prst="rect">
            <a:avLst/>
          </a:prstGeom>
        </p:spPr>
      </p:pic>
      <p:sp>
        <p:nvSpPr>
          <p:cNvPr id="4" name="Text 1"/>
          <p:cNvSpPr/>
          <p:nvPr/>
        </p:nvSpPr>
        <p:spPr>
          <a:xfrm>
            <a:off x="661475" y="3088084"/>
            <a:ext cx="3426037"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Meaning</a:t>
            </a:r>
            <a:endParaRPr lang="en-US" sz="2300" dirty="0"/>
          </a:p>
        </p:txBody>
      </p:sp>
      <p:sp>
        <p:nvSpPr>
          <p:cNvPr id="5" name="Text 2"/>
          <p:cNvSpPr/>
          <p:nvPr/>
        </p:nvSpPr>
        <p:spPr>
          <a:xfrm>
            <a:off x="661475" y="3598962"/>
            <a:ext cx="3426037"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Defining all work as a 'calling' distances the discourse from any critique of the effort–reward bargain as exploitation.</a:t>
            </a:r>
            <a:endParaRPr lang="en-US" sz="18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82779" y="2202160"/>
            <a:ext cx="590634" cy="590649"/>
          </a:xfrm>
          <a:prstGeom prst="rect">
            <a:avLst/>
          </a:prstGeom>
        </p:spPr>
      </p:pic>
      <p:sp>
        <p:nvSpPr>
          <p:cNvPr id="7" name="Text 3"/>
          <p:cNvSpPr/>
          <p:nvPr/>
        </p:nvSpPr>
        <p:spPr>
          <a:xfrm>
            <a:off x="4382779" y="3088084"/>
            <a:ext cx="3426037"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Measurement</a:t>
            </a:r>
            <a:endParaRPr lang="en-US" sz="2300" dirty="0"/>
          </a:p>
        </p:txBody>
      </p:sp>
      <p:sp>
        <p:nvSpPr>
          <p:cNvPr id="8" name="Text 4"/>
          <p:cNvSpPr/>
          <p:nvPr/>
        </p:nvSpPr>
        <p:spPr>
          <a:xfrm>
            <a:off x="4382779" y="3598962"/>
            <a:ext cx="3426037"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Representing spirituality as 'something to be managed, measured and modelled' paradoxically </a:t>
            </a:r>
            <a:r>
              <a:rPr lang="en-US" sz="1850" b="1" dirty="0">
                <a:solidFill>
                  <a:srgbClr val="3C3939"/>
                </a:solidFill>
                <a:latin typeface="Inter Bold" pitchFamily="34" charset="0"/>
                <a:ea typeface="Inter Bold" pitchFamily="34" charset="-122"/>
                <a:cs typeface="Inter Bold" pitchFamily="34" charset="-120"/>
              </a:rPr>
              <a:t>demystifies</a:t>
            </a:r>
            <a:r>
              <a:rPr lang="en-US" sz="1850" dirty="0">
                <a:solidFill>
                  <a:srgbClr val="3C3939"/>
                </a:solidFill>
                <a:latin typeface="Inter" pitchFamily="34" charset="0"/>
                <a:ea typeface="Inter" pitchFamily="34" charset="-122"/>
                <a:cs typeface="Inter" pitchFamily="34" charset="-120"/>
              </a:rPr>
              <a:t> the very thing it claims to honour.</a:t>
            </a:r>
            <a:endParaRPr lang="en-US" sz="18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104084" y="2202160"/>
            <a:ext cx="590634" cy="590649"/>
          </a:xfrm>
          <a:prstGeom prst="rect">
            <a:avLst/>
          </a:prstGeom>
        </p:spPr>
      </p:pic>
      <p:sp>
        <p:nvSpPr>
          <p:cNvPr id="10" name="Text 5"/>
          <p:cNvSpPr/>
          <p:nvPr/>
        </p:nvSpPr>
        <p:spPr>
          <a:xfrm>
            <a:off x="8104084" y="3088084"/>
            <a:ext cx="3426037"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Community</a:t>
            </a:r>
            <a:endParaRPr lang="en-US" sz="2300" dirty="0"/>
          </a:p>
        </p:txBody>
      </p:sp>
      <p:sp>
        <p:nvSpPr>
          <p:cNvPr id="11" name="Text 6"/>
          <p:cNvSpPr/>
          <p:nvPr/>
        </p:nvSpPr>
        <p:spPr>
          <a:xfrm>
            <a:off x="8104084" y="3598962"/>
            <a:ext cx="3426037" cy="2267545"/>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Claiming work fulfils all human needs 'reflects an ideology of work that relies on colonization of the self', devaluing family, church and civic life.</a:t>
            </a:r>
            <a:endParaRPr lang="en-US" sz="1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134570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When Does Care Shade into Capture?</a:t>
            </a:r>
            <a:endParaRPr lang="en-US" sz="4650" dirty="0"/>
          </a:p>
        </p:txBody>
      </p:sp>
      <p:sp>
        <p:nvSpPr>
          <p:cNvPr id="3" name="Text 1"/>
          <p:cNvSpPr/>
          <p:nvPr/>
        </p:nvSpPr>
        <p:spPr>
          <a:xfrm>
            <a:off x="661475" y="2178447"/>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The Tension</a:t>
            </a:r>
            <a:endParaRPr lang="en-US" sz="2300" dirty="0"/>
          </a:p>
        </p:txBody>
      </p:sp>
      <p:sp>
        <p:nvSpPr>
          <p:cNvPr id="4" name="Text 2"/>
          <p:cNvSpPr/>
          <p:nvPr/>
        </p:nvSpPr>
        <p:spPr>
          <a:xfrm>
            <a:off x="661475" y="2902049"/>
            <a:ext cx="10868745" cy="1399580"/>
          </a:xfrm>
          <a:prstGeom prst="rect">
            <a:avLst/>
          </a:prstGeom>
          <a:noFill/>
          <a:ln/>
        </p:spPr>
        <p:txBody>
          <a:bodyPr wrap="square" lIns="0" tIns="0" rIns="0" bIns="0" rtlCol="0" anchor="t"/>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Day 1 presented the organisation as a </a:t>
            </a:r>
            <a:r>
              <a:rPr lang="en-US" sz="1850" b="1" dirty="0">
                <a:solidFill>
                  <a:srgbClr val="3C3939"/>
                </a:solidFill>
                <a:latin typeface="Inter Bold" pitchFamily="34" charset="0"/>
                <a:ea typeface="Inter Bold" pitchFamily="34" charset="-122"/>
                <a:cs typeface="Inter Bold" pitchFamily="34" charset="-120"/>
              </a:rPr>
              <a:t>caring community</a:t>
            </a:r>
            <a:r>
              <a:rPr lang="en-US" sz="1850" dirty="0">
                <a:solidFill>
                  <a:srgbClr val="3C3939"/>
                </a:solidFill>
                <a:latin typeface="Inter" pitchFamily="34" charset="0"/>
                <a:ea typeface="Inter" pitchFamily="34" charset="-122"/>
                <a:cs typeface="Inter" pitchFamily="34" charset="-120"/>
              </a:rPr>
              <a:t> that welcomes the whole person.</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Bell &amp; Taylor (2003) counter: by 'emphasizing work as having the potential to fulfil all human needs', the discourse </a:t>
            </a:r>
            <a:r>
              <a:rPr lang="en-US" sz="1850" b="1" dirty="0">
                <a:solidFill>
                  <a:srgbClr val="3C3939"/>
                </a:solidFill>
                <a:latin typeface="Inter Bold" pitchFamily="34" charset="0"/>
                <a:ea typeface="Inter Bold" pitchFamily="34" charset="-122"/>
                <a:cs typeface="Inter Bold" pitchFamily="34" charset="-120"/>
              </a:rPr>
              <a:t>'deemphasizes the significance of non-work domains'</a:t>
            </a:r>
            <a:r>
              <a:rPr lang="en-US" sz="1850" dirty="0">
                <a:solidFill>
                  <a:srgbClr val="3C3939"/>
                </a:solidFill>
                <a:latin typeface="Inter" pitchFamily="34" charset="0"/>
                <a:ea typeface="Inter" pitchFamily="34" charset="-122"/>
                <a:cs typeface="Inter" pitchFamily="34" charset="-120"/>
              </a:rPr>
              <a:t>.</a:t>
            </a:r>
            <a:endParaRPr lang="en-US" sz="1850" dirty="0"/>
          </a:p>
        </p:txBody>
      </p:sp>
      <p:sp>
        <p:nvSpPr>
          <p:cNvPr id="5" name="Shape 3"/>
          <p:cNvSpPr/>
          <p:nvPr/>
        </p:nvSpPr>
        <p:spPr>
          <a:xfrm>
            <a:off x="661475" y="4567436"/>
            <a:ext cx="10868745" cy="944860"/>
          </a:xfrm>
          <a:prstGeom prst="roundRect">
            <a:avLst>
              <a:gd name="adj" fmla="val 10503"/>
            </a:avLst>
          </a:prstGeom>
          <a:solidFill>
            <a:srgbClr val="E1E1EA"/>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97709" y="4909939"/>
            <a:ext cx="295268" cy="236240"/>
          </a:xfrm>
          <a:prstGeom prst="rect">
            <a:avLst/>
          </a:prstGeom>
        </p:spPr>
      </p:pic>
      <p:sp>
        <p:nvSpPr>
          <p:cNvPr id="7" name="Text 4"/>
          <p:cNvSpPr/>
          <p:nvPr/>
        </p:nvSpPr>
        <p:spPr>
          <a:xfrm>
            <a:off x="1429210" y="4862711"/>
            <a:ext cx="10474361" cy="377924"/>
          </a:xfrm>
          <a:prstGeom prst="rect">
            <a:avLst/>
          </a:prstGeom>
          <a:noFill/>
          <a:ln/>
        </p:spPr>
        <p:txBody>
          <a:bodyPr wrap="none" lIns="0" tIns="0" rIns="0" bIns="0" rtlCol="0" anchor="t"/>
          <a:lstStyle/>
          <a:p>
            <a:pPr marL="0" indent="0" algn="l">
              <a:lnSpc>
                <a:spcPct val="133000"/>
              </a:lnSpc>
              <a:buNone/>
            </a:pPr>
            <a:r>
              <a:rPr lang="en-US" sz="1850" dirty="0">
                <a:solidFill>
                  <a:srgbClr val="000000"/>
                </a:solidFill>
                <a:latin typeface="Inter" pitchFamily="34" charset="0"/>
                <a:ea typeface="Inter" pitchFamily="34" charset="-122"/>
                <a:cs typeface="Inter" pitchFamily="34" charset="-120"/>
              </a:rPr>
              <a:t>Discussion prompt: Hold both images side by side. When does care become capture?</a:t>
            </a:r>
            <a:endParaRPr lang="en-US" sz="18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80029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Power — The Concessions</a:t>
            </a:r>
            <a:endParaRPr lang="en-US" sz="4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928217"/>
            <a:ext cx="3480705" cy="4129385"/>
          </a:xfrm>
          <a:prstGeom prst="rect">
            <a:avLst/>
          </a:prstGeom>
        </p:spPr>
      </p:pic>
      <p:sp>
        <p:nvSpPr>
          <p:cNvPr id="4" name="Text 1"/>
          <p:cNvSpPr/>
          <p:nvPr/>
        </p:nvSpPr>
        <p:spPr>
          <a:xfrm>
            <a:off x="1012899" y="2178050"/>
            <a:ext cx="2879455"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Control is Indispensable</a:t>
            </a:r>
            <a:endParaRPr lang="en-US" sz="2200" dirty="0"/>
          </a:p>
        </p:txBody>
      </p:sp>
      <p:sp>
        <p:nvSpPr>
          <p:cNvPr id="5" name="Text 2"/>
          <p:cNvSpPr/>
          <p:nvPr/>
        </p:nvSpPr>
        <p:spPr>
          <a:xfrm>
            <a:off x="1012899" y="3007420"/>
            <a:ext cx="2879455" cy="2800350"/>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critics concede that 'control is indispensable to organization' (Stansbury &amp; Barry, cited in Lips-Wiersma et al. 2009). The issue is the </a:t>
            </a:r>
            <a:r>
              <a:rPr lang="en-US" sz="1750" b="1" dirty="0">
                <a:solidFill>
                  <a:srgbClr val="3C3939"/>
                </a:solidFill>
                <a:latin typeface="Inter Bold" pitchFamily="34" charset="0"/>
                <a:ea typeface="Inter Bold" pitchFamily="34" charset="-122"/>
                <a:cs typeface="Inter Bold" pitchFamily="34" charset="-120"/>
              </a:rPr>
              <a:t>form and reach</a:t>
            </a:r>
            <a:r>
              <a:rPr lang="en-US" sz="1750" dirty="0">
                <a:solidFill>
                  <a:srgbClr val="3C3939"/>
                </a:solidFill>
                <a:latin typeface="Inter" pitchFamily="34" charset="0"/>
                <a:ea typeface="Inter" pitchFamily="34" charset="-122"/>
                <a:cs typeface="Inter" pitchFamily="34" charset="-120"/>
              </a:rPr>
              <a:t> of control, not its mere existence.</a:t>
            </a:r>
            <a:endParaRPr lang="en-US" sz="17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5396" y="1928217"/>
            <a:ext cx="3480804" cy="4129385"/>
          </a:xfrm>
          <a:prstGeom prst="rect">
            <a:avLst/>
          </a:prstGeom>
        </p:spPr>
      </p:pic>
      <p:sp>
        <p:nvSpPr>
          <p:cNvPr id="7" name="Text 3"/>
          <p:cNvSpPr/>
          <p:nvPr/>
        </p:nvSpPr>
        <p:spPr>
          <a:xfrm>
            <a:off x="4706820" y="2178050"/>
            <a:ext cx="287955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Willing Participation</a:t>
            </a:r>
            <a:endParaRPr lang="en-US" sz="2200" dirty="0"/>
          </a:p>
        </p:txBody>
      </p:sp>
      <p:sp>
        <p:nvSpPr>
          <p:cNvPr id="8" name="Text 4"/>
          <p:cNvSpPr/>
          <p:nvPr/>
        </p:nvSpPr>
        <p:spPr>
          <a:xfrm>
            <a:off x="4706820" y="2656681"/>
            <a:ext cx="2879554" cy="2450306"/>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Bell &amp; Taylor (2003) note employees are 'drawn by their disillusion with the materialistic goals of commercial work organizations' to exactly these programmes.</a:t>
            </a:r>
            <a:endParaRPr lang="en-US" sz="17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49416" y="1928217"/>
            <a:ext cx="3480804" cy="4129385"/>
          </a:xfrm>
          <a:prstGeom prst="rect">
            <a:avLst/>
          </a:prstGeom>
        </p:spPr>
      </p:pic>
      <p:sp>
        <p:nvSpPr>
          <p:cNvPr id="10" name="Text 5"/>
          <p:cNvSpPr/>
          <p:nvPr/>
        </p:nvSpPr>
        <p:spPr>
          <a:xfrm>
            <a:off x="8400840" y="2178050"/>
            <a:ext cx="2879554"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Some Find It Comforting</a:t>
            </a:r>
            <a:endParaRPr lang="en-US" sz="2200" dirty="0"/>
          </a:p>
        </p:txBody>
      </p:sp>
      <p:sp>
        <p:nvSpPr>
          <p:cNvPr id="11" name="Text 6"/>
          <p:cNvSpPr/>
          <p:nvPr/>
        </p:nvSpPr>
        <p:spPr>
          <a:xfrm>
            <a:off x="8400840" y="3007420"/>
            <a:ext cx="2879554" cy="2800350"/>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Lips-Wiersma et al. (2009): 'some employees find high levels of control and instrumentality comforting'. A gift and a leash can be the same object seen from two angles.</a:t>
            </a:r>
            <a:endParaRPr lang="en-US" sz="17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661475" y="785019"/>
            <a:ext cx="1073619" cy="269180"/>
          </a:xfrm>
          <a:prstGeom prst="roundRect">
            <a:avLst>
              <a:gd name="adj" fmla="val 22119"/>
            </a:avLst>
          </a:prstGeom>
          <a:solidFill>
            <a:srgbClr val="E1E1EA"/>
          </a:solidFill>
          <a:ln/>
        </p:spPr>
        <p:txBody>
          <a:bodyPr/>
          <a:lstStyle/>
          <a:p>
            <a:endParaRPr lang="en-GB"/>
          </a:p>
        </p:txBody>
      </p:sp>
      <p:sp>
        <p:nvSpPr>
          <p:cNvPr id="3" name="Text 1"/>
          <p:cNvSpPr/>
          <p:nvPr/>
        </p:nvSpPr>
        <p:spPr>
          <a:xfrm>
            <a:off x="767735" y="838101"/>
            <a:ext cx="1470683" cy="163016"/>
          </a:xfrm>
          <a:prstGeom prst="rect">
            <a:avLst/>
          </a:prstGeom>
          <a:noFill/>
          <a:ln/>
        </p:spPr>
        <p:txBody>
          <a:bodyPr wrap="none" lIns="0" tIns="0" rIns="0" bIns="0" rtlCol="0" anchor="t"/>
          <a:lstStyle/>
          <a:p>
            <a:pPr marL="0" indent="0" algn="l">
              <a:lnSpc>
                <a:spcPct val="96000"/>
              </a:lnSpc>
              <a:buNone/>
            </a:pPr>
            <a:r>
              <a:rPr lang="en-US" sz="1100" dirty="0">
                <a:solidFill>
                  <a:srgbClr val="3C3939"/>
                </a:solidFill>
                <a:latin typeface="Inter" pitchFamily="34" charset="0"/>
                <a:ea typeface="Inter" pitchFamily="34" charset="-122"/>
                <a:cs typeface="Inter" pitchFamily="34" charset="-120"/>
              </a:rPr>
              <a:t>QUESTION 3</a:t>
            </a:r>
            <a:endParaRPr lang="en-US" sz="1100" dirty="0"/>
          </a:p>
        </p:txBody>
      </p:sp>
      <p:sp>
        <p:nvSpPr>
          <p:cNvPr id="4" name="Text 2"/>
          <p:cNvSpPr/>
          <p:nvPr/>
        </p:nvSpPr>
        <p:spPr>
          <a:xfrm>
            <a:off x="661475" y="1107281"/>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'Dark Side' Matrix</a:t>
            </a:r>
            <a:endParaRPr lang="en-US" sz="3450" dirty="0"/>
          </a:p>
        </p:txBody>
      </p:sp>
      <p:sp>
        <p:nvSpPr>
          <p:cNvPr id="5" name="Text 3"/>
          <p:cNvSpPr/>
          <p:nvPr/>
        </p:nvSpPr>
        <p:spPr>
          <a:xfrm>
            <a:off x="661474" y="2302974"/>
            <a:ext cx="9124551" cy="276920"/>
          </a:xfrm>
          <a:prstGeom prst="rect">
            <a:avLst/>
          </a:prstGeom>
          <a:noFill/>
          <a:ln/>
        </p:spPr>
        <p:txBody>
          <a:bodyPr wrap="none" lIns="0" tIns="0" rIns="0" bIns="0" rtlCol="0" anchor="t"/>
          <a:lstStyle/>
          <a:p>
            <a:pPr marL="0" indent="0" algn="l">
              <a:lnSpc>
                <a:spcPct val="104000"/>
              </a:lnSpc>
              <a:buNone/>
            </a:pPr>
            <a:r>
              <a:rPr lang="en-US" sz="2800" b="1" dirty="0">
                <a:solidFill>
                  <a:srgbClr val="1B1B27"/>
                </a:solidFill>
                <a:latin typeface="Inter Bold" pitchFamily="34" charset="0"/>
                <a:ea typeface="Inter Bold" pitchFamily="34" charset="-122"/>
                <a:cs typeface="Inter Bold" pitchFamily="34" charset="-120"/>
              </a:rPr>
              <a:t>Lips-Wiersma, Lund Dean &amp; Fornaciari (2009)</a:t>
            </a:r>
            <a:endParaRPr lang="en-US" sz="2800" dirty="0"/>
          </a:p>
        </p:txBody>
      </p:sp>
      <p:sp>
        <p:nvSpPr>
          <p:cNvPr id="6" name="Text 4"/>
          <p:cNvSpPr/>
          <p:nvPr/>
        </p:nvSpPr>
        <p:spPr>
          <a:xfrm>
            <a:off x="661474" y="2917031"/>
            <a:ext cx="10233505" cy="1359793"/>
          </a:xfrm>
          <a:prstGeom prst="rect">
            <a:avLst/>
          </a:prstGeom>
          <a:noFill/>
          <a:ln/>
        </p:spPr>
        <p:txBody>
          <a:bodyPr wrap="square" lIns="0" tIns="0" rIns="0" bIns="0" rtlCol="0" anchor="t">
            <a:noAutofit/>
          </a:bodyPr>
          <a:lstStyle/>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Most workplace spirituality research presents the movement as </a:t>
            </a:r>
            <a:r>
              <a:rPr lang="en-US" sz="2000" b="1" dirty="0">
                <a:solidFill>
                  <a:srgbClr val="3C3939"/>
                </a:solidFill>
                <a:latin typeface="Inter Bold" pitchFamily="34" charset="0"/>
                <a:ea typeface="Inter Bold" pitchFamily="34" charset="-122"/>
                <a:cs typeface="Inter Bold" pitchFamily="34" charset="-120"/>
              </a:rPr>
              <a:t>'win-win-win'</a:t>
            </a:r>
            <a:r>
              <a:rPr lang="en-US" sz="2000" dirty="0">
                <a:solidFill>
                  <a:srgbClr val="3C3939"/>
                </a:solidFill>
                <a:latin typeface="Inter" pitchFamily="34" charset="0"/>
                <a:ea typeface="Inter" pitchFamily="34" charset="-122"/>
                <a:cs typeface="Inter" pitchFamily="34" charset="-120"/>
              </a:rPr>
              <a:t>. This matrix maps the harms that optimism ignores.</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Two dimensions: </a:t>
            </a:r>
            <a:r>
              <a:rPr lang="en-US" sz="2000" b="1" dirty="0">
                <a:solidFill>
                  <a:srgbClr val="3C3939"/>
                </a:solidFill>
                <a:latin typeface="Inter Bold" pitchFamily="34" charset="0"/>
                <a:ea typeface="Inter Bold" pitchFamily="34" charset="-122"/>
                <a:cs typeface="Inter Bold" pitchFamily="34" charset="-120"/>
              </a:rPr>
              <a:t>Control</a:t>
            </a:r>
            <a:r>
              <a:rPr lang="en-US" sz="2000" dirty="0">
                <a:solidFill>
                  <a:srgbClr val="3C3939"/>
                </a:solidFill>
                <a:latin typeface="Inter" pitchFamily="34" charset="0"/>
                <a:ea typeface="Inter" pitchFamily="34" charset="-122"/>
                <a:cs typeface="Inter" pitchFamily="34" charset="-120"/>
              </a:rPr>
              <a:t> (degree of organisational direction) × </a:t>
            </a:r>
            <a:r>
              <a:rPr lang="en-US" sz="2000" b="1" dirty="0">
                <a:solidFill>
                  <a:srgbClr val="3C3939"/>
                </a:solidFill>
                <a:latin typeface="Inter Bold" pitchFamily="34" charset="0"/>
                <a:ea typeface="Inter Bold" pitchFamily="34" charset="-122"/>
                <a:cs typeface="Inter Bold" pitchFamily="34" charset="-120"/>
              </a:rPr>
              <a:t>Instrumentality</a:t>
            </a:r>
            <a:r>
              <a:rPr lang="en-US" sz="2000" dirty="0">
                <a:solidFill>
                  <a:srgbClr val="3C3939"/>
                </a:solidFill>
                <a:latin typeface="Inter" pitchFamily="34" charset="0"/>
                <a:ea typeface="Inter" pitchFamily="34" charset="-122"/>
                <a:cs typeface="Inter" pitchFamily="34" charset="-120"/>
              </a:rPr>
              <a:t> (treating employees as means).</a:t>
            </a:r>
            <a:endParaRPr lang="en-US" sz="2000" dirty="0"/>
          </a:p>
        </p:txBody>
      </p:sp>
      <p:sp>
        <p:nvSpPr>
          <p:cNvPr id="7" name="Text 5"/>
          <p:cNvSpPr/>
          <p:nvPr/>
        </p:nvSpPr>
        <p:spPr>
          <a:xfrm>
            <a:off x="927275" y="4750088"/>
            <a:ext cx="8659778" cy="744141"/>
          </a:xfrm>
          <a:prstGeom prst="rect">
            <a:avLst/>
          </a:prstGeom>
          <a:noFill/>
          <a:ln/>
        </p:spPr>
        <p:txBody>
          <a:bodyPr wrap="square" lIns="0" tIns="0" rIns="0" bIns="0" rtlCol="0" anchor="t">
            <a:noAutofit/>
          </a:bodyPr>
          <a:lstStyle/>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Firms by design are instrumental, goal-driven entities… the very notion of attempting to formally include spirituality in modern firms will always include the potential for misuse.</a:t>
            </a:r>
            <a:endParaRPr lang="en-US" sz="2000" dirty="0"/>
          </a:p>
        </p:txBody>
      </p:sp>
      <p:sp>
        <p:nvSpPr>
          <p:cNvPr id="8" name="Shape 6"/>
          <p:cNvSpPr/>
          <p:nvPr/>
        </p:nvSpPr>
        <p:spPr>
          <a:xfrm>
            <a:off x="661474" y="4805633"/>
            <a:ext cx="45719" cy="983258"/>
          </a:xfrm>
          <a:prstGeom prst="roundRect">
            <a:avLst>
              <a:gd name="adj" fmla="val 49999"/>
            </a:avLst>
          </a:prstGeom>
          <a:solidFill>
            <a:srgbClr val="1B1B27"/>
          </a:solidFill>
          <a:ln/>
        </p:spPr>
        <p:txBody>
          <a:bodyPr/>
          <a:lstStyle/>
          <a:p>
            <a:endParaRPr lang="en-GB" sz="3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820440"/>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Four Quadrants Unpacked</a:t>
            </a:r>
            <a:endParaRPr lang="en-US" sz="3450" dirty="0"/>
          </a:p>
        </p:txBody>
      </p:sp>
      <p:sp>
        <p:nvSpPr>
          <p:cNvPr id="3" name="Shape 1"/>
          <p:cNvSpPr/>
          <p:nvPr/>
        </p:nvSpPr>
        <p:spPr>
          <a:xfrm>
            <a:off x="661475" y="1639987"/>
            <a:ext cx="5367898" cy="2132310"/>
          </a:xfrm>
          <a:prstGeom prst="roundRect">
            <a:avLst>
              <a:gd name="adj" fmla="val 3490"/>
            </a:avLst>
          </a:prstGeom>
          <a:solidFill>
            <a:srgbClr val="F2EEEE"/>
          </a:solidFill>
          <a:ln w="6350">
            <a:solidFill>
              <a:srgbClr val="D8D4D4"/>
            </a:solidFill>
            <a:prstDash val="solid"/>
          </a:ln>
        </p:spPr>
        <p:txBody>
          <a:bodyPr/>
          <a:lstStyle/>
          <a:p>
            <a:endParaRPr lang="en-GB"/>
          </a:p>
        </p:txBody>
      </p:sp>
      <p:sp>
        <p:nvSpPr>
          <p:cNvPr id="4" name="Shape 2"/>
          <p:cNvSpPr/>
          <p:nvPr/>
        </p:nvSpPr>
        <p:spPr>
          <a:xfrm>
            <a:off x="845025" y="1823541"/>
            <a:ext cx="531601" cy="531614"/>
          </a:xfrm>
          <a:prstGeom prst="ellipse">
            <a:avLst/>
          </a:prstGeom>
          <a:solidFill>
            <a:srgbClr val="1B1B27"/>
          </a:solidFill>
          <a:ln/>
        </p:spPr>
        <p:txBody>
          <a:bodyPr/>
          <a:lstStyle/>
          <a:p>
            <a:endParaRPr lang="en-GB"/>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171" y="1969691"/>
            <a:ext cx="239210" cy="239216"/>
          </a:xfrm>
          <a:prstGeom prst="rect">
            <a:avLst/>
          </a:prstGeom>
        </p:spPr>
      </p:pic>
      <p:sp>
        <p:nvSpPr>
          <p:cNvPr id="6" name="Text 3"/>
          <p:cNvSpPr/>
          <p:nvPr/>
        </p:nvSpPr>
        <p:spPr>
          <a:xfrm>
            <a:off x="845025" y="2488009"/>
            <a:ext cx="5000798"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Seduction</a:t>
            </a:r>
            <a:endParaRPr lang="en-US" dirty="0"/>
          </a:p>
        </p:txBody>
      </p:sp>
      <p:sp>
        <p:nvSpPr>
          <p:cNvPr id="7" name="Text 4"/>
          <p:cNvSpPr/>
          <p:nvPr/>
        </p:nvSpPr>
        <p:spPr>
          <a:xfrm>
            <a:off x="845025" y="2844602"/>
            <a:ext cx="5000798" cy="744141"/>
          </a:xfrm>
          <a:prstGeom prst="rect">
            <a:avLst/>
          </a:prstGeom>
          <a:noFill/>
          <a:ln/>
        </p:spPr>
        <p:txBody>
          <a:bodyPr wrap="square" lIns="0" tIns="0" rIns="0" bIns="0" rtlCol="0" anchor="t">
            <a:noAutofit/>
          </a:bodyPr>
          <a:lstStyle/>
          <a:p>
            <a:pPr marL="0" indent="0" algn="l">
              <a:lnSpc>
                <a:spcPct val="117000"/>
              </a:lnSpc>
              <a:buNone/>
            </a:pPr>
            <a:r>
              <a:rPr lang="en-US" sz="1400" b="1" dirty="0">
                <a:solidFill>
                  <a:srgbClr val="3C3939"/>
                </a:solidFill>
                <a:latin typeface="Inter Bold" pitchFamily="34" charset="0"/>
                <a:ea typeface="Inter Bold" pitchFamily="34" charset="-122"/>
                <a:cs typeface="Inter Bold" pitchFamily="34" charset="-120"/>
              </a:rPr>
              <a:t>Low control, low instrumentality.</a:t>
            </a:r>
            <a:r>
              <a:rPr lang="en-US" sz="1400" dirty="0">
                <a:solidFill>
                  <a:srgbClr val="3C3939"/>
                </a:solidFill>
                <a:latin typeface="Inter" pitchFamily="34" charset="0"/>
                <a:ea typeface="Inter" pitchFamily="34" charset="-122"/>
                <a:cs typeface="Inter" pitchFamily="34" charset="-120"/>
              </a:rPr>
              <a:t> Laissez-faire — but cultural fragmentation and discrimination lurk. E.g. health-care providers refusing treatment on religious grounds.</a:t>
            </a:r>
            <a:endParaRPr lang="en-US" sz="1400" dirty="0"/>
          </a:p>
        </p:txBody>
      </p:sp>
      <p:sp>
        <p:nvSpPr>
          <p:cNvPr id="8" name="Shape 5"/>
          <p:cNvSpPr/>
          <p:nvPr/>
        </p:nvSpPr>
        <p:spPr>
          <a:xfrm>
            <a:off x="6162223" y="1639987"/>
            <a:ext cx="5367997" cy="2132310"/>
          </a:xfrm>
          <a:prstGeom prst="roundRect">
            <a:avLst>
              <a:gd name="adj" fmla="val 3490"/>
            </a:avLst>
          </a:prstGeom>
          <a:solidFill>
            <a:srgbClr val="F2EEEE"/>
          </a:solidFill>
          <a:ln w="6350">
            <a:solidFill>
              <a:srgbClr val="D8D4D4"/>
            </a:solidFill>
            <a:prstDash val="solid"/>
          </a:ln>
        </p:spPr>
        <p:txBody>
          <a:bodyPr/>
          <a:lstStyle/>
          <a:p>
            <a:endParaRPr lang="en-GB"/>
          </a:p>
        </p:txBody>
      </p:sp>
      <p:sp>
        <p:nvSpPr>
          <p:cNvPr id="9" name="Shape 6"/>
          <p:cNvSpPr/>
          <p:nvPr/>
        </p:nvSpPr>
        <p:spPr>
          <a:xfrm>
            <a:off x="6345773" y="1823541"/>
            <a:ext cx="531601" cy="531614"/>
          </a:xfrm>
          <a:prstGeom prst="ellipse">
            <a:avLst/>
          </a:prstGeom>
          <a:solidFill>
            <a:srgbClr val="1B1B27"/>
          </a:solidFill>
          <a:ln/>
        </p:spPr>
        <p:txBody>
          <a:bodyPr/>
          <a:lstStyle/>
          <a:p>
            <a:endParaRPr lang="en-GB"/>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91919" y="1969691"/>
            <a:ext cx="239210" cy="239216"/>
          </a:xfrm>
          <a:prstGeom prst="rect">
            <a:avLst/>
          </a:prstGeom>
        </p:spPr>
      </p:pic>
      <p:sp>
        <p:nvSpPr>
          <p:cNvPr id="11" name="Text 7"/>
          <p:cNvSpPr/>
          <p:nvPr/>
        </p:nvSpPr>
        <p:spPr>
          <a:xfrm>
            <a:off x="6345773" y="2488009"/>
            <a:ext cx="5000897"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Evangelization</a:t>
            </a:r>
            <a:endParaRPr lang="en-US" dirty="0"/>
          </a:p>
        </p:txBody>
      </p:sp>
      <p:sp>
        <p:nvSpPr>
          <p:cNvPr id="12" name="Text 8"/>
          <p:cNvSpPr/>
          <p:nvPr/>
        </p:nvSpPr>
        <p:spPr>
          <a:xfrm>
            <a:off x="6345773" y="2844602"/>
            <a:ext cx="5000897" cy="744141"/>
          </a:xfrm>
          <a:prstGeom prst="rect">
            <a:avLst/>
          </a:prstGeom>
          <a:noFill/>
          <a:ln/>
        </p:spPr>
        <p:txBody>
          <a:bodyPr wrap="square" lIns="0" tIns="0" rIns="0" bIns="0" rtlCol="0" anchor="t">
            <a:noAutofit/>
          </a:bodyPr>
          <a:lstStyle/>
          <a:p>
            <a:pPr marL="0" indent="0" algn="l">
              <a:lnSpc>
                <a:spcPct val="117000"/>
              </a:lnSpc>
              <a:buNone/>
            </a:pPr>
            <a:r>
              <a:rPr lang="en-US" sz="1400" b="1" dirty="0">
                <a:solidFill>
                  <a:srgbClr val="3C3939"/>
                </a:solidFill>
                <a:latin typeface="Inter Bold" pitchFamily="34" charset="0"/>
                <a:ea typeface="Inter Bold" pitchFamily="34" charset="-122"/>
                <a:cs typeface="Inter Bold" pitchFamily="34" charset="-120"/>
              </a:rPr>
              <a:t>High control, low instrumentality.</a:t>
            </a:r>
            <a:r>
              <a:rPr lang="en-US" sz="1400" dirty="0">
                <a:solidFill>
                  <a:srgbClr val="3C3939"/>
                </a:solidFill>
                <a:latin typeface="Inter" pitchFamily="34" charset="0"/>
                <a:ea typeface="Inter" pitchFamily="34" charset="-122"/>
                <a:cs typeface="Inter" pitchFamily="34" charset="-120"/>
              </a:rPr>
              <a:t> Organisation prescribes the form of spirituality. E.g. Riverview Community Bank run 'as a ministry that happens to offer financial services'.</a:t>
            </a:r>
            <a:endParaRPr lang="en-US" sz="1400" dirty="0"/>
          </a:p>
        </p:txBody>
      </p:sp>
      <p:sp>
        <p:nvSpPr>
          <p:cNvPr id="13" name="Shape 9"/>
          <p:cNvSpPr/>
          <p:nvPr/>
        </p:nvSpPr>
        <p:spPr>
          <a:xfrm>
            <a:off x="661475" y="3905151"/>
            <a:ext cx="5367898" cy="2132310"/>
          </a:xfrm>
          <a:prstGeom prst="roundRect">
            <a:avLst>
              <a:gd name="adj" fmla="val 3490"/>
            </a:avLst>
          </a:prstGeom>
          <a:solidFill>
            <a:srgbClr val="F2EEEE"/>
          </a:solidFill>
          <a:ln w="6350">
            <a:solidFill>
              <a:srgbClr val="D8D4D4"/>
            </a:solidFill>
            <a:prstDash val="solid"/>
          </a:ln>
        </p:spPr>
        <p:txBody>
          <a:bodyPr/>
          <a:lstStyle/>
          <a:p>
            <a:endParaRPr lang="en-GB" sz="2000"/>
          </a:p>
        </p:txBody>
      </p:sp>
      <p:sp>
        <p:nvSpPr>
          <p:cNvPr id="14" name="Shape 10"/>
          <p:cNvSpPr/>
          <p:nvPr/>
        </p:nvSpPr>
        <p:spPr>
          <a:xfrm>
            <a:off x="845025" y="4088705"/>
            <a:ext cx="531601" cy="531614"/>
          </a:xfrm>
          <a:prstGeom prst="ellipse">
            <a:avLst/>
          </a:prstGeom>
          <a:solidFill>
            <a:srgbClr val="1B1B27"/>
          </a:solidFill>
          <a:ln/>
        </p:spPr>
        <p:txBody>
          <a:bodyPr/>
          <a:lstStyle/>
          <a:p>
            <a:endParaRPr lang="en-GB" sz="2000"/>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1171" y="4234855"/>
            <a:ext cx="239210" cy="239216"/>
          </a:xfrm>
          <a:prstGeom prst="rect">
            <a:avLst/>
          </a:prstGeom>
        </p:spPr>
      </p:pic>
      <p:sp>
        <p:nvSpPr>
          <p:cNvPr id="16" name="Text 11"/>
          <p:cNvSpPr/>
          <p:nvPr/>
        </p:nvSpPr>
        <p:spPr>
          <a:xfrm>
            <a:off x="845025" y="4753173"/>
            <a:ext cx="5000798"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Manipulation</a:t>
            </a:r>
            <a:endParaRPr lang="en-US" dirty="0"/>
          </a:p>
        </p:txBody>
      </p:sp>
      <p:sp>
        <p:nvSpPr>
          <p:cNvPr id="17" name="Text 12"/>
          <p:cNvSpPr/>
          <p:nvPr/>
        </p:nvSpPr>
        <p:spPr>
          <a:xfrm>
            <a:off x="845025" y="5109766"/>
            <a:ext cx="5000798" cy="744141"/>
          </a:xfrm>
          <a:prstGeom prst="rect">
            <a:avLst/>
          </a:prstGeom>
          <a:noFill/>
          <a:ln/>
        </p:spPr>
        <p:txBody>
          <a:bodyPr wrap="square" lIns="0" tIns="0" rIns="0" bIns="0" rtlCol="0" anchor="t">
            <a:noAutofit/>
          </a:bodyPr>
          <a:lstStyle/>
          <a:p>
            <a:pPr marL="0" indent="0" algn="l">
              <a:lnSpc>
                <a:spcPct val="117000"/>
              </a:lnSpc>
              <a:buNone/>
            </a:pPr>
            <a:r>
              <a:rPr lang="en-US" sz="1400" b="1" dirty="0">
                <a:solidFill>
                  <a:srgbClr val="3C3939"/>
                </a:solidFill>
                <a:latin typeface="Inter Bold" pitchFamily="34" charset="0"/>
                <a:ea typeface="Inter Bold" pitchFamily="34" charset="-122"/>
                <a:cs typeface="Inter Bold" pitchFamily="34" charset="-120"/>
              </a:rPr>
              <a:t>Low control, high instrumentality.</a:t>
            </a:r>
            <a:r>
              <a:rPr lang="en-US" sz="1400" dirty="0">
                <a:solidFill>
                  <a:srgbClr val="3C3939"/>
                </a:solidFill>
                <a:latin typeface="Inter" pitchFamily="34" charset="0"/>
                <a:ea typeface="Inter" pitchFamily="34" charset="-122"/>
                <a:cs typeface="Inter" pitchFamily="34" charset="-120"/>
              </a:rPr>
              <a:t> Spirituality managed for productivity. E.g. Coca-Cola's Christian fellowship charter binding community to 'the company's long term success'.</a:t>
            </a:r>
            <a:endParaRPr lang="en-US" sz="1400" dirty="0"/>
          </a:p>
        </p:txBody>
      </p:sp>
      <p:sp>
        <p:nvSpPr>
          <p:cNvPr id="18" name="Shape 13"/>
          <p:cNvSpPr/>
          <p:nvPr/>
        </p:nvSpPr>
        <p:spPr>
          <a:xfrm>
            <a:off x="6162223" y="3905151"/>
            <a:ext cx="5367997" cy="2132310"/>
          </a:xfrm>
          <a:prstGeom prst="roundRect">
            <a:avLst>
              <a:gd name="adj" fmla="val 3490"/>
            </a:avLst>
          </a:prstGeom>
          <a:solidFill>
            <a:srgbClr val="F2EEEE"/>
          </a:solidFill>
          <a:ln w="6350">
            <a:solidFill>
              <a:srgbClr val="D8D4D4"/>
            </a:solidFill>
            <a:prstDash val="solid"/>
          </a:ln>
        </p:spPr>
        <p:txBody>
          <a:bodyPr/>
          <a:lstStyle/>
          <a:p>
            <a:endParaRPr lang="en-GB" sz="2000"/>
          </a:p>
        </p:txBody>
      </p:sp>
      <p:sp>
        <p:nvSpPr>
          <p:cNvPr id="19" name="Shape 14"/>
          <p:cNvSpPr/>
          <p:nvPr/>
        </p:nvSpPr>
        <p:spPr>
          <a:xfrm>
            <a:off x="6345773" y="4088705"/>
            <a:ext cx="531601" cy="531614"/>
          </a:xfrm>
          <a:prstGeom prst="ellipse">
            <a:avLst/>
          </a:prstGeom>
          <a:solidFill>
            <a:srgbClr val="1B1B27"/>
          </a:solidFill>
          <a:ln/>
        </p:spPr>
        <p:txBody>
          <a:bodyPr/>
          <a:lstStyle/>
          <a:p>
            <a:endParaRPr lang="en-GB" sz="2000"/>
          </a:p>
        </p:txBody>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91919" y="4234855"/>
            <a:ext cx="239210" cy="239216"/>
          </a:xfrm>
          <a:prstGeom prst="rect">
            <a:avLst/>
          </a:prstGeom>
        </p:spPr>
      </p:pic>
      <p:sp>
        <p:nvSpPr>
          <p:cNvPr id="21" name="Text 15"/>
          <p:cNvSpPr/>
          <p:nvPr/>
        </p:nvSpPr>
        <p:spPr>
          <a:xfrm>
            <a:off x="6345773" y="4753173"/>
            <a:ext cx="5000897" cy="276920"/>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Subjugation</a:t>
            </a:r>
            <a:endParaRPr lang="en-US" dirty="0"/>
          </a:p>
        </p:txBody>
      </p:sp>
      <p:sp>
        <p:nvSpPr>
          <p:cNvPr id="22" name="Text 16"/>
          <p:cNvSpPr/>
          <p:nvPr/>
        </p:nvSpPr>
        <p:spPr>
          <a:xfrm>
            <a:off x="6345773" y="5109766"/>
            <a:ext cx="5000897" cy="744141"/>
          </a:xfrm>
          <a:prstGeom prst="rect">
            <a:avLst/>
          </a:prstGeom>
          <a:noFill/>
          <a:ln/>
        </p:spPr>
        <p:txBody>
          <a:bodyPr wrap="square" lIns="0" tIns="0" rIns="0" bIns="0" rtlCol="0" anchor="t">
            <a:normAutofit/>
          </a:bodyPr>
          <a:lstStyle/>
          <a:p>
            <a:pPr marL="0" indent="0" algn="l">
              <a:lnSpc>
                <a:spcPct val="117000"/>
              </a:lnSpc>
              <a:buNone/>
            </a:pPr>
            <a:r>
              <a:rPr lang="en-US" sz="1200" b="1" dirty="0">
                <a:solidFill>
                  <a:srgbClr val="3C3939"/>
                </a:solidFill>
                <a:latin typeface="Inter Bold" pitchFamily="34" charset="0"/>
                <a:ea typeface="Inter Bold" pitchFamily="34" charset="-122"/>
                <a:cs typeface="Inter Bold" pitchFamily="34" charset="-120"/>
              </a:rPr>
              <a:t>High control, high instrumentality.</a:t>
            </a:r>
            <a:r>
              <a:rPr lang="en-US" sz="1200" dirty="0">
                <a:solidFill>
                  <a:srgbClr val="3C3939"/>
                </a:solidFill>
                <a:latin typeface="Inter" pitchFamily="34" charset="0"/>
                <a:ea typeface="Inter" pitchFamily="34" charset="-122"/>
                <a:cs typeface="Inter" pitchFamily="34" charset="-120"/>
              </a:rPr>
              <a:t> Prescribes inner states and harnesses them to performance. E.g. Amway: 'sense breaking' creates a void only Amway can fill.</a:t>
            </a:r>
            <a:endParaRPr lang="en-US"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736005"/>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Habermasian Critique</a:t>
            </a:r>
            <a:endParaRPr lang="en-US" sz="4650" dirty="0"/>
          </a:p>
        </p:txBody>
      </p:sp>
      <p:sp>
        <p:nvSpPr>
          <p:cNvPr id="4" name="Text 1"/>
          <p:cNvSpPr/>
          <p:nvPr/>
        </p:nvSpPr>
        <p:spPr>
          <a:xfrm>
            <a:off x="1015875" y="2832795"/>
            <a:ext cx="5942459" cy="3023394"/>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Workplace spirituality movement has emerged in response to the loss of meanings inherent in neoliberal capitalism. However, since this movement is operating on a logic of performativity and instrumental rationality, it represents an attempt to re-orient individual subjectivity and the spiritual realm of human experience to serve capitalism.</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Ul-Haq (2019)</a:t>
            </a:r>
            <a:endParaRPr lang="en-US" sz="1850" dirty="0"/>
          </a:p>
        </p:txBody>
      </p:sp>
      <p:sp>
        <p:nvSpPr>
          <p:cNvPr id="5" name="Shape 2"/>
          <p:cNvSpPr/>
          <p:nvPr/>
        </p:nvSpPr>
        <p:spPr>
          <a:xfrm>
            <a:off x="661475" y="2566988"/>
            <a:ext cx="31749" cy="3555008"/>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768648"/>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System vs. Lifeworld</a:t>
            </a:r>
            <a:endParaRPr lang="en-US" sz="3700" dirty="0"/>
          </a:p>
        </p:txBody>
      </p:sp>
      <p:sp>
        <p:nvSpPr>
          <p:cNvPr id="4" name="Text 1"/>
          <p:cNvSpPr/>
          <p:nvPr/>
        </p:nvSpPr>
        <p:spPr>
          <a:xfrm>
            <a:off x="1225685" y="2309745"/>
            <a:ext cx="9406211" cy="295275"/>
          </a:xfrm>
          <a:prstGeom prst="rect">
            <a:avLst/>
          </a:prstGeom>
          <a:noFill/>
          <a:ln/>
        </p:spPr>
        <p:txBody>
          <a:bodyPr wrap="none" lIns="0" tIns="0" rIns="0" bIns="0" rtlCol="0" anchor="t"/>
          <a:lstStyle/>
          <a:p>
            <a:pPr marL="0" indent="0" algn="l">
              <a:lnSpc>
                <a:spcPct val="104000"/>
              </a:lnSpc>
              <a:buNone/>
            </a:pPr>
            <a:r>
              <a:rPr lang="en-US" sz="2800" b="1" dirty="0">
                <a:solidFill>
                  <a:srgbClr val="1B1B27"/>
                </a:solidFill>
                <a:latin typeface="Inter Bold" pitchFamily="34" charset="0"/>
                <a:ea typeface="Inter Bold" pitchFamily="34" charset="-122"/>
                <a:cs typeface="Inter Bold" pitchFamily="34" charset="-120"/>
              </a:rPr>
              <a:t>Ul-Haq (2019) via Habermas</a:t>
            </a:r>
            <a:endParaRPr lang="en-US" sz="2800" dirty="0"/>
          </a:p>
        </p:txBody>
      </p:sp>
      <p:sp>
        <p:nvSpPr>
          <p:cNvPr id="5" name="Text 2"/>
          <p:cNvSpPr/>
          <p:nvPr/>
        </p:nvSpPr>
        <p:spPr>
          <a:xfrm>
            <a:off x="1225685" y="2911872"/>
            <a:ext cx="9406211" cy="2313285"/>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2000" dirty="0">
                <a:solidFill>
                  <a:srgbClr val="3C3939"/>
                </a:solidFill>
                <a:latin typeface="Inter" pitchFamily="34" charset="0"/>
                <a:ea typeface="Inter" pitchFamily="34" charset="-122"/>
                <a:cs typeface="Inter" pitchFamily="34" charset="-120"/>
              </a:rPr>
              <a:t>Modernity </a:t>
            </a:r>
            <a:r>
              <a:rPr lang="en-US" sz="2000" b="1" dirty="0">
                <a:solidFill>
                  <a:srgbClr val="3C3939"/>
                </a:solidFill>
                <a:latin typeface="Inter Bold" pitchFamily="34" charset="0"/>
                <a:ea typeface="Inter Bold" pitchFamily="34" charset="-122"/>
                <a:cs typeface="Inter Bold" pitchFamily="34" charset="-120"/>
              </a:rPr>
              <a:t>uncoupled</a:t>
            </a:r>
            <a:r>
              <a:rPr lang="en-US" sz="2000" dirty="0">
                <a:solidFill>
                  <a:srgbClr val="3C3939"/>
                </a:solidFill>
                <a:latin typeface="Inter" pitchFamily="34" charset="0"/>
                <a:ea typeface="Inter" pitchFamily="34" charset="-122"/>
                <a:cs typeface="Inter" pitchFamily="34" charset="-120"/>
              </a:rPr>
              <a:t> the economic system from everyday life. The system then </a:t>
            </a:r>
            <a:r>
              <a:rPr lang="en-US" sz="2000" b="1" dirty="0">
                <a:solidFill>
                  <a:srgbClr val="3C3939"/>
                </a:solidFill>
                <a:latin typeface="Inter Bold" pitchFamily="34" charset="0"/>
                <a:ea typeface="Inter Bold" pitchFamily="34" charset="-122"/>
                <a:cs typeface="Inter Bold" pitchFamily="34" charset="-120"/>
              </a:rPr>
              <a:t>re-enters</a:t>
            </a:r>
            <a:r>
              <a:rPr lang="en-US" sz="2000" dirty="0">
                <a:solidFill>
                  <a:srgbClr val="3C3939"/>
                </a:solidFill>
                <a:latin typeface="Inter" pitchFamily="34" charset="0"/>
                <a:ea typeface="Inter" pitchFamily="34" charset="-122"/>
                <a:cs typeface="Inter" pitchFamily="34" charset="-120"/>
              </a:rPr>
              <a:t> to colonise the lifeworld — displacing moral and aesthetic reasoning with technical calculation.</a:t>
            </a:r>
            <a:endParaRPr lang="en-US" sz="2000" dirty="0"/>
          </a:p>
          <a:p>
            <a:pPr marL="0" indent="0" algn="l">
              <a:lnSpc>
                <a:spcPct val="120000"/>
              </a:lnSpc>
              <a:buNone/>
            </a:pPr>
            <a:r>
              <a:rPr lang="en-US" sz="2000" dirty="0">
                <a:solidFill>
                  <a:srgbClr val="3C3939"/>
                </a:solidFill>
                <a:latin typeface="Inter" pitchFamily="34" charset="0"/>
                <a:ea typeface="Inter" pitchFamily="34" charset="-122"/>
                <a:cs typeface="Inter" pitchFamily="34" charset="-120"/>
              </a:rPr>
              <a:t>Workplace spirituality is the system's </a:t>
            </a:r>
            <a:r>
              <a:rPr lang="en-US" sz="2000" b="1" dirty="0">
                <a:solidFill>
                  <a:srgbClr val="3C3939"/>
                </a:solidFill>
                <a:latin typeface="Inter Bold" pitchFamily="34" charset="0"/>
                <a:ea typeface="Inter Bold" pitchFamily="34" charset="-122"/>
                <a:cs typeface="Inter Bold" pitchFamily="34" charset="-120"/>
              </a:rPr>
              <a:t>protective mechanism</a:t>
            </a:r>
            <a:r>
              <a:rPr lang="en-US" sz="2000" dirty="0">
                <a:solidFill>
                  <a:srgbClr val="3C3939"/>
                </a:solidFill>
                <a:latin typeface="Inter" pitchFamily="34" charset="0"/>
                <a:ea typeface="Inter" pitchFamily="34" charset="-122"/>
                <a:cs typeface="Inter" pitchFamily="34" charset="-120"/>
              </a:rPr>
              <a:t>: capitalism 'transformed its narrative' into spiritual cosmology to assuage discontent without altering the economic order.</a:t>
            </a:r>
            <a:endParaRPr 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864295"/>
            <a:ext cx="10868745" cy="726777"/>
          </a:xfrm>
          <a:prstGeom prst="rect">
            <a:avLst/>
          </a:prstGeom>
          <a:noFill/>
          <a:ln/>
        </p:spPr>
        <p:txBody>
          <a:bodyPr wrap="none" lIns="0" tIns="0" rIns="0" bIns="0" rtlCol="0" anchor="t"/>
          <a:lstStyle/>
          <a:p>
            <a:pPr marL="0" indent="0" algn="l">
              <a:lnSpc>
                <a:spcPct val="104000"/>
              </a:lnSpc>
              <a:buNone/>
            </a:pPr>
            <a:r>
              <a:rPr lang="en-US" sz="4550" b="1" dirty="0">
                <a:solidFill>
                  <a:srgbClr val="1B1B27"/>
                </a:solidFill>
                <a:latin typeface="Inter Bold" pitchFamily="34" charset="0"/>
                <a:ea typeface="Inter Bold" pitchFamily="34" charset="-122"/>
                <a:cs typeface="Inter Bold" pitchFamily="34" charset="-120"/>
              </a:rPr>
              <a:t>Spirituality as a Façade?</a:t>
            </a:r>
            <a:endParaRPr lang="en-US" sz="4550" dirty="0"/>
          </a:p>
        </p:txBody>
      </p:sp>
      <p:sp>
        <p:nvSpPr>
          <p:cNvPr id="3" name="Shape 1"/>
          <p:cNvSpPr/>
          <p:nvPr/>
        </p:nvSpPr>
        <p:spPr>
          <a:xfrm>
            <a:off x="661475" y="2048966"/>
            <a:ext cx="10868745" cy="3944739"/>
          </a:xfrm>
          <a:prstGeom prst="roundRect">
            <a:avLst>
              <a:gd name="adj" fmla="val 2476"/>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061666"/>
            <a:ext cx="3614449" cy="3919339"/>
          </a:xfrm>
          <a:custGeom>
            <a:avLst/>
            <a:gdLst/>
            <a:ahLst/>
            <a:cxnLst/>
            <a:rect l="l" t="t" r="r" b="b"/>
            <a:pathLst>
              <a:path w="3614449" h="3919339">
                <a:moveTo>
                  <a:pt x="81404" y="0"/>
                </a:moveTo>
                <a:lnTo>
                  <a:pt x="3614449" y="0"/>
                </a:lnTo>
                <a:lnTo>
                  <a:pt x="3614449" y="3919339"/>
                </a:lnTo>
                <a:lnTo>
                  <a:pt x="81404" y="3919339"/>
                </a:lnTo>
                <a:arcTo wR="81404" hR="81406" stAng="5400000" swAng="5400000"/>
                <a:lnTo>
                  <a:pt x="0" y="81406"/>
                </a:lnTo>
                <a:arcTo wR="81404" hR="81406" stAng="10800000" swAng="5400000"/>
                <a:close/>
              </a:path>
            </a:pathLst>
          </a:custGeom>
          <a:solidFill>
            <a:srgbClr val="F2EEEE"/>
          </a:solidFill>
          <a:ln/>
        </p:spPr>
        <p:txBody>
          <a:bodyPr/>
          <a:lstStyle/>
          <a:p>
            <a:endParaRPr lang="en-GB"/>
          </a:p>
        </p:txBody>
      </p:sp>
      <p:sp>
        <p:nvSpPr>
          <p:cNvPr id="5" name="Text 3"/>
          <p:cNvSpPr/>
          <p:nvPr/>
        </p:nvSpPr>
        <p:spPr>
          <a:xfrm>
            <a:off x="906737" y="2294235"/>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The Diagnosis</a:t>
            </a:r>
            <a:endParaRPr lang="en-US" sz="2250" dirty="0"/>
          </a:p>
        </p:txBody>
      </p:sp>
      <p:sp>
        <p:nvSpPr>
          <p:cNvPr id="6" name="Text 4"/>
          <p:cNvSpPr/>
          <p:nvPr/>
        </p:nvSpPr>
        <p:spPr>
          <a:xfrm>
            <a:off x="906737" y="2794893"/>
            <a:ext cx="3149323" cy="2584351"/>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Capitalism 'de-spiritualized the natural world in order to commodify everything within it', generating 'a feeling of absolute meaninglessness' (Tillich, reported in Ul-Haq 2019).</a:t>
            </a:r>
            <a:endParaRPr lang="en-US" sz="1800" dirty="0"/>
          </a:p>
        </p:txBody>
      </p:sp>
      <p:sp>
        <p:nvSpPr>
          <p:cNvPr id="7" name="Shape 5"/>
          <p:cNvSpPr/>
          <p:nvPr/>
        </p:nvSpPr>
        <p:spPr>
          <a:xfrm>
            <a:off x="4288623" y="2061666"/>
            <a:ext cx="3614449" cy="3919339"/>
          </a:xfrm>
          <a:prstGeom prst="rect">
            <a:avLst/>
          </a:prstGeom>
          <a:solidFill>
            <a:srgbClr val="F2EEEE"/>
          </a:solidFill>
          <a:ln/>
        </p:spPr>
        <p:txBody>
          <a:bodyPr/>
          <a:lstStyle/>
          <a:p>
            <a:endParaRPr lang="en-GB"/>
          </a:p>
        </p:txBody>
      </p:sp>
      <p:sp>
        <p:nvSpPr>
          <p:cNvPr id="8" name="Shape 6"/>
          <p:cNvSpPr/>
          <p:nvPr/>
        </p:nvSpPr>
        <p:spPr>
          <a:xfrm>
            <a:off x="4288623" y="2061666"/>
            <a:ext cx="31749" cy="3919339"/>
          </a:xfrm>
          <a:prstGeom prst="roundRect">
            <a:avLst>
              <a:gd name="adj" fmla="val 50000"/>
            </a:avLst>
          </a:prstGeom>
          <a:solidFill>
            <a:srgbClr val="D8D4D4"/>
          </a:solidFill>
          <a:ln/>
        </p:spPr>
        <p:txBody>
          <a:bodyPr/>
          <a:lstStyle/>
          <a:p>
            <a:endParaRPr lang="en-GB"/>
          </a:p>
        </p:txBody>
      </p:sp>
      <p:sp>
        <p:nvSpPr>
          <p:cNvPr id="9" name="Text 7"/>
          <p:cNvSpPr/>
          <p:nvPr/>
        </p:nvSpPr>
        <p:spPr>
          <a:xfrm>
            <a:off x="4521186" y="2294235"/>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The Response</a:t>
            </a:r>
            <a:endParaRPr lang="en-US" sz="2250" dirty="0"/>
          </a:p>
        </p:txBody>
      </p:sp>
      <p:sp>
        <p:nvSpPr>
          <p:cNvPr id="10" name="Text 8"/>
          <p:cNvSpPr/>
          <p:nvPr/>
        </p:nvSpPr>
        <p:spPr>
          <a:xfrm>
            <a:off x="4521186" y="2794893"/>
            <a:ext cx="3149323" cy="2953544"/>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The 'spiritual turn' — yoga at Google, IBM, Apple, Monsanto — is the system assuaging the discontent it created. US corporations spent </a:t>
            </a:r>
            <a:r>
              <a:rPr lang="en-US" sz="1800" b="1" dirty="0">
                <a:solidFill>
                  <a:srgbClr val="3C3939"/>
                </a:solidFill>
                <a:latin typeface="Inter Bold" pitchFamily="34" charset="0"/>
                <a:ea typeface="Inter Bold" pitchFamily="34" charset="-122"/>
                <a:cs typeface="Inter Bold" pitchFamily="34" charset="-120"/>
              </a:rPr>
              <a:t>$4 billion per year</a:t>
            </a:r>
            <a:r>
              <a:rPr lang="en-US" sz="1800" dirty="0">
                <a:solidFill>
                  <a:srgbClr val="3C3939"/>
                </a:solidFill>
                <a:latin typeface="Inter" pitchFamily="34" charset="0"/>
                <a:ea typeface="Inter" pitchFamily="34" charset="-122"/>
                <a:cs typeface="Inter" pitchFamily="34" charset="-120"/>
              </a:rPr>
              <a:t> on New Age consultants (Thrift, reported in Ul-Haq 2019).</a:t>
            </a:r>
            <a:endParaRPr lang="en-US" sz="1800" dirty="0"/>
          </a:p>
        </p:txBody>
      </p:sp>
      <p:sp>
        <p:nvSpPr>
          <p:cNvPr id="11" name="Shape 9"/>
          <p:cNvSpPr/>
          <p:nvPr/>
        </p:nvSpPr>
        <p:spPr>
          <a:xfrm>
            <a:off x="7903072" y="2061666"/>
            <a:ext cx="3614449" cy="3919339"/>
          </a:xfrm>
          <a:custGeom>
            <a:avLst/>
            <a:gdLst/>
            <a:ahLst/>
            <a:cxnLst/>
            <a:rect l="l" t="t" r="r" b="b"/>
            <a:pathLst>
              <a:path w="3614449" h="3919339">
                <a:moveTo>
                  <a:pt x="0" y="0"/>
                </a:moveTo>
                <a:lnTo>
                  <a:pt x="3533045" y="0"/>
                </a:lnTo>
                <a:arcTo wR="81404" hR="81406" stAng="16200000" swAng="5400000"/>
                <a:lnTo>
                  <a:pt x="3614449" y="3837933"/>
                </a:lnTo>
                <a:arcTo wR="81404" hR="81406" stAng="0" swAng="5400000"/>
                <a:lnTo>
                  <a:pt x="0" y="3919339"/>
                </a:lnTo>
                <a:lnTo>
                  <a:pt x="0" y="0"/>
                </a:lnTo>
                <a:close/>
              </a:path>
            </a:pathLst>
          </a:custGeom>
          <a:solidFill>
            <a:srgbClr val="F2EEEE"/>
          </a:solidFill>
          <a:ln/>
        </p:spPr>
        <p:txBody>
          <a:bodyPr/>
          <a:lstStyle/>
          <a:p>
            <a:endParaRPr lang="en-GB"/>
          </a:p>
        </p:txBody>
      </p:sp>
      <p:sp>
        <p:nvSpPr>
          <p:cNvPr id="12" name="Shape 10"/>
          <p:cNvSpPr/>
          <p:nvPr/>
        </p:nvSpPr>
        <p:spPr>
          <a:xfrm>
            <a:off x="7903072" y="2061666"/>
            <a:ext cx="31749" cy="3919339"/>
          </a:xfrm>
          <a:prstGeom prst="roundRect">
            <a:avLst>
              <a:gd name="adj" fmla="val 50000"/>
            </a:avLst>
          </a:prstGeom>
          <a:solidFill>
            <a:srgbClr val="D8D4D4"/>
          </a:solidFill>
          <a:ln/>
        </p:spPr>
        <p:txBody>
          <a:bodyPr/>
          <a:lstStyle/>
          <a:p>
            <a:endParaRPr lang="en-GB"/>
          </a:p>
        </p:txBody>
      </p:sp>
      <p:sp>
        <p:nvSpPr>
          <p:cNvPr id="13" name="Text 11"/>
          <p:cNvSpPr/>
          <p:nvPr/>
        </p:nvSpPr>
        <p:spPr>
          <a:xfrm>
            <a:off x="8135635" y="2294235"/>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The Verdict</a:t>
            </a:r>
            <a:endParaRPr lang="en-US" sz="2250" dirty="0"/>
          </a:p>
        </p:txBody>
      </p:sp>
      <p:sp>
        <p:nvSpPr>
          <p:cNvPr id="14" name="Text 12"/>
          <p:cNvSpPr/>
          <p:nvPr/>
        </p:nvSpPr>
        <p:spPr>
          <a:xfrm>
            <a:off x="8135635" y="2794893"/>
            <a:ext cx="3149323" cy="2953544"/>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WPS is 'a façade that aspires to transform the life of an employee… but in reality reproduces the integrity of the existing economic order'. It cannot deliver the meaning it promises.</a:t>
            </a:r>
            <a:endParaRPr 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724991"/>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The Trajectory of Control</a:t>
            </a:r>
            <a:endParaRPr lang="en-US" sz="3700" dirty="0"/>
          </a:p>
        </p:txBody>
      </p:sp>
      <p:sp>
        <p:nvSpPr>
          <p:cNvPr id="3" name="Shape 1"/>
          <p:cNvSpPr/>
          <p:nvPr/>
        </p:nvSpPr>
        <p:spPr>
          <a:xfrm>
            <a:off x="6083148" y="1618059"/>
            <a:ext cx="25399" cy="4514850"/>
          </a:xfrm>
          <a:prstGeom prst="roundRect">
            <a:avLst>
              <a:gd name="adj" fmla="val 50001"/>
            </a:avLst>
          </a:prstGeom>
          <a:solidFill>
            <a:srgbClr val="D8D4D4"/>
          </a:solidFill>
          <a:ln/>
        </p:spPr>
        <p:txBody>
          <a:bodyPr/>
          <a:lstStyle/>
          <a:p>
            <a:endParaRPr lang="en-GB"/>
          </a:p>
        </p:txBody>
      </p:sp>
      <p:sp>
        <p:nvSpPr>
          <p:cNvPr id="4" name="Shape 2"/>
          <p:cNvSpPr/>
          <p:nvPr/>
        </p:nvSpPr>
        <p:spPr>
          <a:xfrm>
            <a:off x="5341605" y="1817985"/>
            <a:ext cx="567021" cy="25400"/>
          </a:xfrm>
          <a:prstGeom prst="roundRect">
            <a:avLst>
              <a:gd name="adj" fmla="val 49999"/>
            </a:avLst>
          </a:prstGeom>
          <a:solidFill>
            <a:srgbClr val="D8D4D4"/>
          </a:solidFill>
          <a:ln/>
        </p:spPr>
        <p:txBody>
          <a:bodyPr/>
          <a:lstStyle/>
          <a:p>
            <a:endParaRPr lang="en-GB"/>
          </a:p>
        </p:txBody>
      </p:sp>
      <p:sp>
        <p:nvSpPr>
          <p:cNvPr id="5" name="Shape 3"/>
          <p:cNvSpPr/>
          <p:nvPr/>
        </p:nvSpPr>
        <p:spPr>
          <a:xfrm>
            <a:off x="5883227" y="1618059"/>
            <a:ext cx="425241" cy="425252"/>
          </a:xfrm>
          <a:prstGeom prst="roundRect">
            <a:avLst>
              <a:gd name="adj" fmla="val 18669"/>
            </a:avLst>
          </a:prstGeom>
          <a:solidFill>
            <a:srgbClr val="F2EEEE"/>
          </a:solidFill>
          <a:ln w="6350">
            <a:solidFill>
              <a:srgbClr val="D8D4D4"/>
            </a:solidFill>
            <a:prstDash val="solid"/>
          </a:ln>
        </p:spPr>
        <p:txBody>
          <a:bodyPr/>
          <a:lstStyle/>
          <a:p>
            <a:endParaRPr lang="en-GB"/>
          </a:p>
        </p:txBody>
      </p:sp>
      <p:sp>
        <p:nvSpPr>
          <p:cNvPr id="6" name="Text 4"/>
          <p:cNvSpPr/>
          <p:nvPr/>
        </p:nvSpPr>
        <p:spPr>
          <a:xfrm>
            <a:off x="5954117" y="1653480"/>
            <a:ext cx="283461" cy="354409"/>
          </a:xfrm>
          <a:prstGeom prst="rect">
            <a:avLst/>
          </a:prstGeom>
          <a:noFill/>
          <a:ln/>
        </p:spPr>
        <p:txBody>
          <a:bodyPr wrap="none" lIns="0" tIns="0" rIns="0" bIns="0" rtlCol="0" anchor="ctr"/>
          <a:lstStyle/>
          <a:p>
            <a:pPr marL="0" indent="0" algn="ctr">
              <a:lnSpc>
                <a:spcPct val="100000"/>
              </a:lnSpc>
              <a:buNone/>
            </a:pPr>
            <a:r>
              <a:rPr lang="en-US" sz="2200" b="1" dirty="0">
                <a:solidFill>
                  <a:srgbClr val="3C3939"/>
                </a:solidFill>
                <a:latin typeface="Inter Bold" pitchFamily="34" charset="0"/>
                <a:ea typeface="Inter Bold" pitchFamily="34" charset="-122"/>
                <a:cs typeface="Inter Bold" pitchFamily="34" charset="-120"/>
              </a:rPr>
              <a:t>1</a:t>
            </a:r>
            <a:endParaRPr lang="en-US" sz="2200" dirty="0"/>
          </a:p>
        </p:txBody>
      </p:sp>
      <p:sp>
        <p:nvSpPr>
          <p:cNvPr id="7" name="Text 5"/>
          <p:cNvSpPr/>
          <p:nvPr/>
        </p:nvSpPr>
        <p:spPr>
          <a:xfrm>
            <a:off x="661475" y="1682948"/>
            <a:ext cx="4489338" cy="295275"/>
          </a:xfrm>
          <a:prstGeom prst="rect">
            <a:avLst/>
          </a:prstGeom>
          <a:noFill/>
          <a:ln/>
        </p:spPr>
        <p:txBody>
          <a:bodyPr wrap="none" lIns="0" tIns="0" rIns="0" bIns="0" rtlCol="0" anchor="t"/>
          <a:lstStyle/>
          <a:p>
            <a:pPr marL="0" indent="0" algn="r">
              <a:lnSpc>
                <a:spcPct val="104000"/>
              </a:lnSpc>
              <a:buNone/>
            </a:pPr>
            <a:r>
              <a:rPr lang="en-US" sz="1850" b="1" dirty="0">
                <a:solidFill>
                  <a:srgbClr val="3C3939"/>
                </a:solidFill>
                <a:latin typeface="Inter Bold" pitchFamily="34" charset="0"/>
                <a:ea typeface="Inter Bold" pitchFamily="34" charset="-122"/>
                <a:cs typeface="Inter Bold" pitchFamily="34" charset="-120"/>
              </a:rPr>
              <a:t>19th Century</a:t>
            </a:r>
            <a:endParaRPr lang="en-US" sz="1850" dirty="0"/>
          </a:p>
        </p:txBody>
      </p:sp>
      <p:sp>
        <p:nvSpPr>
          <p:cNvPr id="8" name="Text 6"/>
          <p:cNvSpPr/>
          <p:nvPr/>
        </p:nvSpPr>
        <p:spPr>
          <a:xfrm>
            <a:off x="661475" y="2068909"/>
            <a:ext cx="4489338" cy="816471"/>
          </a:xfrm>
          <a:prstGeom prst="rect">
            <a:avLst/>
          </a:prstGeom>
          <a:noFill/>
          <a:ln/>
        </p:spPr>
        <p:txBody>
          <a:bodyPr wrap="square" lIns="0" tIns="0" rIns="0" bIns="0" rtlCol="0" anchor="t">
            <a:noAutofit/>
          </a:bodyPr>
          <a:lstStyle/>
          <a:p>
            <a:pPr marL="0" indent="0" algn="r">
              <a:lnSpc>
                <a:spcPct val="120000"/>
              </a:lnSpc>
              <a:buNone/>
            </a:pPr>
            <a:r>
              <a:rPr lang="en-US" dirty="0">
                <a:solidFill>
                  <a:srgbClr val="3C3939"/>
                </a:solidFill>
                <a:latin typeface="Inter" pitchFamily="34" charset="0"/>
                <a:ea typeface="Inter" pitchFamily="34" charset="-122"/>
                <a:cs typeface="Inter" pitchFamily="34" charset="-120"/>
              </a:rPr>
              <a:t>Protestant ethic: work as a calling. Philanthropic employers (Cadbury, Lever Brothers) fuse religion with work discipline.</a:t>
            </a:r>
            <a:endParaRPr lang="en-US" dirty="0"/>
          </a:p>
        </p:txBody>
      </p:sp>
      <p:sp>
        <p:nvSpPr>
          <p:cNvPr id="9" name="Shape 7"/>
          <p:cNvSpPr/>
          <p:nvPr/>
        </p:nvSpPr>
        <p:spPr>
          <a:xfrm>
            <a:off x="6283069" y="2876451"/>
            <a:ext cx="567021" cy="25400"/>
          </a:xfrm>
          <a:prstGeom prst="roundRect">
            <a:avLst>
              <a:gd name="adj" fmla="val 49999"/>
            </a:avLst>
          </a:prstGeom>
          <a:solidFill>
            <a:srgbClr val="D8D4D4"/>
          </a:solidFill>
          <a:ln/>
        </p:spPr>
        <p:txBody>
          <a:bodyPr/>
          <a:lstStyle/>
          <a:p>
            <a:endParaRPr lang="en-GB"/>
          </a:p>
        </p:txBody>
      </p:sp>
      <p:sp>
        <p:nvSpPr>
          <p:cNvPr id="10" name="Shape 8"/>
          <p:cNvSpPr/>
          <p:nvPr/>
        </p:nvSpPr>
        <p:spPr>
          <a:xfrm>
            <a:off x="5883227" y="2676525"/>
            <a:ext cx="425241" cy="425252"/>
          </a:xfrm>
          <a:prstGeom prst="roundRect">
            <a:avLst>
              <a:gd name="adj" fmla="val 18669"/>
            </a:avLst>
          </a:prstGeom>
          <a:solidFill>
            <a:srgbClr val="F2EEEE"/>
          </a:solidFill>
          <a:ln w="6350">
            <a:solidFill>
              <a:srgbClr val="D8D4D4"/>
            </a:solidFill>
            <a:prstDash val="solid"/>
          </a:ln>
        </p:spPr>
        <p:txBody>
          <a:bodyPr/>
          <a:lstStyle/>
          <a:p>
            <a:endParaRPr lang="en-GB"/>
          </a:p>
        </p:txBody>
      </p:sp>
      <p:sp>
        <p:nvSpPr>
          <p:cNvPr id="11" name="Text 9"/>
          <p:cNvSpPr/>
          <p:nvPr/>
        </p:nvSpPr>
        <p:spPr>
          <a:xfrm>
            <a:off x="5954117" y="2711946"/>
            <a:ext cx="283461" cy="354409"/>
          </a:xfrm>
          <a:prstGeom prst="rect">
            <a:avLst/>
          </a:prstGeom>
          <a:noFill/>
          <a:ln/>
        </p:spPr>
        <p:txBody>
          <a:bodyPr wrap="none" lIns="0" tIns="0" rIns="0" bIns="0" rtlCol="0" anchor="ctr"/>
          <a:lstStyle/>
          <a:p>
            <a:pPr marL="0" indent="0" algn="ctr">
              <a:lnSpc>
                <a:spcPct val="100000"/>
              </a:lnSpc>
              <a:buNone/>
            </a:pPr>
            <a:r>
              <a:rPr lang="en-US" sz="2200" b="1" dirty="0">
                <a:solidFill>
                  <a:srgbClr val="3C3939"/>
                </a:solidFill>
                <a:latin typeface="Inter Bold" pitchFamily="34" charset="0"/>
                <a:ea typeface="Inter Bold" pitchFamily="34" charset="-122"/>
                <a:cs typeface="Inter Bold" pitchFamily="34" charset="-120"/>
              </a:rPr>
              <a:t>2</a:t>
            </a:r>
            <a:endParaRPr lang="en-US" sz="2200" dirty="0"/>
          </a:p>
        </p:txBody>
      </p:sp>
      <p:sp>
        <p:nvSpPr>
          <p:cNvPr id="12" name="Text 10"/>
          <p:cNvSpPr/>
          <p:nvPr/>
        </p:nvSpPr>
        <p:spPr>
          <a:xfrm>
            <a:off x="7040882" y="2741414"/>
            <a:ext cx="448933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1950s–60s</a:t>
            </a:r>
            <a:endParaRPr lang="en-US" sz="1850" dirty="0"/>
          </a:p>
        </p:txBody>
      </p:sp>
      <p:sp>
        <p:nvSpPr>
          <p:cNvPr id="13" name="Text 11"/>
          <p:cNvSpPr/>
          <p:nvPr/>
        </p:nvSpPr>
        <p:spPr>
          <a:xfrm>
            <a:off x="7040882" y="3127375"/>
            <a:ext cx="4489338" cy="816471"/>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The 'organisation man' (Whyte): the employment contract shifts from wages to 'a commitment of heart and soul'.</a:t>
            </a:r>
            <a:endParaRPr lang="en-US" dirty="0"/>
          </a:p>
        </p:txBody>
      </p:sp>
      <p:sp>
        <p:nvSpPr>
          <p:cNvPr id="14" name="Shape 12"/>
          <p:cNvSpPr/>
          <p:nvPr/>
        </p:nvSpPr>
        <p:spPr>
          <a:xfrm>
            <a:off x="5341605" y="3816152"/>
            <a:ext cx="567021" cy="25400"/>
          </a:xfrm>
          <a:prstGeom prst="roundRect">
            <a:avLst>
              <a:gd name="adj" fmla="val 49999"/>
            </a:avLst>
          </a:prstGeom>
          <a:solidFill>
            <a:srgbClr val="D8D4D4"/>
          </a:solidFill>
          <a:ln/>
        </p:spPr>
        <p:txBody>
          <a:bodyPr/>
          <a:lstStyle/>
          <a:p>
            <a:endParaRPr lang="en-GB"/>
          </a:p>
        </p:txBody>
      </p:sp>
      <p:sp>
        <p:nvSpPr>
          <p:cNvPr id="15" name="Shape 13"/>
          <p:cNvSpPr/>
          <p:nvPr/>
        </p:nvSpPr>
        <p:spPr>
          <a:xfrm>
            <a:off x="5883227" y="3616226"/>
            <a:ext cx="425241" cy="425252"/>
          </a:xfrm>
          <a:prstGeom prst="roundRect">
            <a:avLst>
              <a:gd name="adj" fmla="val 18669"/>
            </a:avLst>
          </a:prstGeom>
          <a:solidFill>
            <a:srgbClr val="F2EEEE"/>
          </a:solidFill>
          <a:ln w="6350">
            <a:solidFill>
              <a:srgbClr val="D8D4D4"/>
            </a:solidFill>
            <a:prstDash val="solid"/>
          </a:ln>
        </p:spPr>
        <p:txBody>
          <a:bodyPr/>
          <a:lstStyle/>
          <a:p>
            <a:endParaRPr lang="en-GB"/>
          </a:p>
        </p:txBody>
      </p:sp>
      <p:sp>
        <p:nvSpPr>
          <p:cNvPr id="16" name="Text 14"/>
          <p:cNvSpPr/>
          <p:nvPr/>
        </p:nvSpPr>
        <p:spPr>
          <a:xfrm>
            <a:off x="5954117" y="3651647"/>
            <a:ext cx="283461" cy="354409"/>
          </a:xfrm>
          <a:prstGeom prst="rect">
            <a:avLst/>
          </a:prstGeom>
          <a:noFill/>
          <a:ln/>
        </p:spPr>
        <p:txBody>
          <a:bodyPr wrap="none" lIns="0" tIns="0" rIns="0" bIns="0" rtlCol="0" anchor="ctr"/>
          <a:lstStyle/>
          <a:p>
            <a:pPr marL="0" indent="0" algn="ctr">
              <a:lnSpc>
                <a:spcPct val="100000"/>
              </a:lnSpc>
              <a:buNone/>
            </a:pPr>
            <a:r>
              <a:rPr lang="en-US" sz="2200" b="1" dirty="0">
                <a:solidFill>
                  <a:srgbClr val="3C3939"/>
                </a:solidFill>
                <a:latin typeface="Inter Bold" pitchFamily="34" charset="0"/>
                <a:ea typeface="Inter Bold" pitchFamily="34" charset="-122"/>
                <a:cs typeface="Inter Bold" pitchFamily="34" charset="-120"/>
              </a:rPr>
              <a:t>3</a:t>
            </a:r>
            <a:endParaRPr lang="en-US" sz="2200" dirty="0"/>
          </a:p>
        </p:txBody>
      </p:sp>
      <p:sp>
        <p:nvSpPr>
          <p:cNvPr id="17" name="Text 15"/>
          <p:cNvSpPr/>
          <p:nvPr/>
        </p:nvSpPr>
        <p:spPr>
          <a:xfrm>
            <a:off x="661475" y="3681115"/>
            <a:ext cx="4489338" cy="295275"/>
          </a:xfrm>
          <a:prstGeom prst="rect">
            <a:avLst/>
          </a:prstGeom>
          <a:noFill/>
          <a:ln/>
        </p:spPr>
        <p:txBody>
          <a:bodyPr wrap="none" lIns="0" tIns="0" rIns="0" bIns="0" rtlCol="0" anchor="t"/>
          <a:lstStyle/>
          <a:p>
            <a:pPr marL="0" indent="0" algn="r">
              <a:lnSpc>
                <a:spcPct val="104000"/>
              </a:lnSpc>
              <a:buNone/>
            </a:pPr>
            <a:r>
              <a:rPr lang="en-US" sz="1850" b="1" dirty="0">
                <a:solidFill>
                  <a:srgbClr val="3C3939"/>
                </a:solidFill>
                <a:latin typeface="Inter Bold" pitchFamily="34" charset="0"/>
                <a:ea typeface="Inter Bold" pitchFamily="34" charset="-122"/>
                <a:cs typeface="Inter Bold" pitchFamily="34" charset="-120"/>
              </a:rPr>
              <a:t>1980s–90s</a:t>
            </a:r>
            <a:endParaRPr lang="en-US" sz="1850" dirty="0"/>
          </a:p>
        </p:txBody>
      </p:sp>
      <p:sp>
        <p:nvSpPr>
          <p:cNvPr id="18" name="Text 16"/>
          <p:cNvSpPr/>
          <p:nvPr/>
        </p:nvSpPr>
        <p:spPr>
          <a:xfrm>
            <a:off x="661475" y="4067076"/>
            <a:ext cx="4489338" cy="816471"/>
          </a:xfrm>
          <a:prstGeom prst="rect">
            <a:avLst/>
          </a:prstGeom>
          <a:noFill/>
          <a:ln/>
        </p:spPr>
        <p:txBody>
          <a:bodyPr wrap="square" lIns="0" tIns="0" rIns="0" bIns="0" rtlCol="0" anchor="t">
            <a:noAutofit/>
          </a:bodyPr>
          <a:lstStyle/>
          <a:p>
            <a:pPr marL="0" indent="0" algn="r">
              <a:lnSpc>
                <a:spcPct val="120000"/>
              </a:lnSpc>
              <a:buNone/>
            </a:pPr>
            <a:r>
              <a:rPr lang="en-US" dirty="0">
                <a:solidFill>
                  <a:srgbClr val="3C3939"/>
                </a:solidFill>
                <a:latin typeface="Inter" pitchFamily="34" charset="0"/>
                <a:ea typeface="Inter" pitchFamily="34" charset="-122"/>
                <a:cs typeface="Inter" pitchFamily="34" charset="-120"/>
              </a:rPr>
              <a:t>Corporate culture movement: Cultural Excellence, TQM, BPR revive managerial interest in the sacred.</a:t>
            </a:r>
            <a:endParaRPr lang="en-US" dirty="0"/>
          </a:p>
        </p:txBody>
      </p:sp>
      <p:sp>
        <p:nvSpPr>
          <p:cNvPr id="19" name="Shape 17"/>
          <p:cNvSpPr/>
          <p:nvPr/>
        </p:nvSpPr>
        <p:spPr>
          <a:xfrm>
            <a:off x="6283069" y="4755852"/>
            <a:ext cx="567021" cy="25400"/>
          </a:xfrm>
          <a:prstGeom prst="roundRect">
            <a:avLst>
              <a:gd name="adj" fmla="val 49999"/>
            </a:avLst>
          </a:prstGeom>
          <a:solidFill>
            <a:srgbClr val="D8D4D4"/>
          </a:solidFill>
          <a:ln/>
        </p:spPr>
        <p:txBody>
          <a:bodyPr/>
          <a:lstStyle/>
          <a:p>
            <a:endParaRPr lang="en-GB"/>
          </a:p>
        </p:txBody>
      </p:sp>
      <p:sp>
        <p:nvSpPr>
          <p:cNvPr id="20" name="Shape 18"/>
          <p:cNvSpPr/>
          <p:nvPr/>
        </p:nvSpPr>
        <p:spPr>
          <a:xfrm>
            <a:off x="5883227" y="4555927"/>
            <a:ext cx="425241" cy="425252"/>
          </a:xfrm>
          <a:prstGeom prst="roundRect">
            <a:avLst>
              <a:gd name="adj" fmla="val 18669"/>
            </a:avLst>
          </a:prstGeom>
          <a:solidFill>
            <a:srgbClr val="F2EEEE"/>
          </a:solidFill>
          <a:ln w="6350">
            <a:solidFill>
              <a:srgbClr val="D8D4D4"/>
            </a:solidFill>
            <a:prstDash val="solid"/>
          </a:ln>
        </p:spPr>
        <p:txBody>
          <a:bodyPr/>
          <a:lstStyle/>
          <a:p>
            <a:endParaRPr lang="en-GB"/>
          </a:p>
        </p:txBody>
      </p:sp>
      <p:sp>
        <p:nvSpPr>
          <p:cNvPr id="21" name="Text 19"/>
          <p:cNvSpPr/>
          <p:nvPr/>
        </p:nvSpPr>
        <p:spPr>
          <a:xfrm>
            <a:off x="5954117" y="4591348"/>
            <a:ext cx="283461" cy="354409"/>
          </a:xfrm>
          <a:prstGeom prst="rect">
            <a:avLst/>
          </a:prstGeom>
          <a:noFill/>
          <a:ln/>
        </p:spPr>
        <p:txBody>
          <a:bodyPr wrap="none" lIns="0" tIns="0" rIns="0" bIns="0" rtlCol="0" anchor="ctr"/>
          <a:lstStyle/>
          <a:p>
            <a:pPr marL="0" indent="0" algn="ctr">
              <a:lnSpc>
                <a:spcPct val="100000"/>
              </a:lnSpc>
              <a:buNone/>
            </a:pPr>
            <a:r>
              <a:rPr lang="en-US" sz="2200" b="1" dirty="0">
                <a:solidFill>
                  <a:srgbClr val="3C3939"/>
                </a:solidFill>
                <a:latin typeface="Inter Bold" pitchFamily="34" charset="0"/>
                <a:ea typeface="Inter Bold" pitchFamily="34" charset="-122"/>
                <a:cs typeface="Inter Bold" pitchFamily="34" charset="-120"/>
              </a:rPr>
              <a:t>4</a:t>
            </a:r>
            <a:endParaRPr lang="en-US" sz="2200" dirty="0"/>
          </a:p>
        </p:txBody>
      </p:sp>
      <p:sp>
        <p:nvSpPr>
          <p:cNvPr id="22" name="Text 20"/>
          <p:cNvSpPr/>
          <p:nvPr/>
        </p:nvSpPr>
        <p:spPr>
          <a:xfrm>
            <a:off x="7040882" y="4620816"/>
            <a:ext cx="448933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Today</a:t>
            </a:r>
            <a:endParaRPr lang="en-US" sz="1850" dirty="0"/>
          </a:p>
        </p:txBody>
      </p:sp>
      <p:sp>
        <p:nvSpPr>
          <p:cNvPr id="23" name="Text 21"/>
          <p:cNvSpPr/>
          <p:nvPr/>
        </p:nvSpPr>
        <p:spPr>
          <a:xfrm>
            <a:off x="7040882" y="5006777"/>
            <a:ext cx="4489338" cy="816471"/>
          </a:xfrm>
          <a:prstGeom prst="rect">
            <a:avLst/>
          </a:prstGeom>
          <a:noFill/>
          <a:ln/>
        </p:spPr>
        <p:txBody>
          <a:bodyPr wrap="square" lIns="0" tIns="0" rIns="0" bIns="0" rtlCol="0" anchor="t">
            <a:normAutofit fontScale="92500" lnSpcReduction="20000"/>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Workplace spirituality: the 'New Age work ethic' manages individual metaphysics as a source of organisational power.</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41065"/>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The Critics' Own Confession</a:t>
            </a:r>
            <a:endParaRPr lang="en-US" sz="3700" dirty="0"/>
          </a:p>
        </p:txBody>
      </p:sp>
      <p:pic>
        <p:nvPicPr>
          <p:cNvPr id="3" name="Image 0" descr="preencoded.png"/>
          <p:cNvPicPr>
            <a:picLocks noChangeAspect="1"/>
          </p:cNvPicPr>
          <p:nvPr/>
        </p:nvPicPr>
        <p:blipFill>
          <a:blip r:embed="rId3"/>
          <a:stretch>
            <a:fillRect/>
          </a:stretch>
        </p:blipFill>
        <p:spPr>
          <a:xfrm>
            <a:off x="1351822" y="1997273"/>
            <a:ext cx="5522576" cy="3680817"/>
          </a:xfrm>
          <a:prstGeom prst="rect">
            <a:avLst/>
          </a:prstGeom>
        </p:spPr>
      </p:pic>
      <p:sp>
        <p:nvSpPr>
          <p:cNvPr id="4" name="Text 1"/>
          <p:cNvSpPr/>
          <p:nvPr/>
        </p:nvSpPr>
        <p:spPr>
          <a:xfrm>
            <a:off x="8315712" y="1864618"/>
            <a:ext cx="3220758" cy="2177256"/>
          </a:xfrm>
          <a:prstGeom prst="rect">
            <a:avLst/>
          </a:prstGeom>
          <a:noFill/>
          <a:ln/>
        </p:spPr>
        <p:txBody>
          <a:bodyPr wrap="square" lIns="0" tIns="0" rIns="0" bIns="0" rtlCol="0" anchor="t">
            <a:normAutofit fontScale="92500" lnSpcReduction="20000"/>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We note the instrumentality inherent in our own effort to research, write and present this article… adopting a functional instrumentalism in pursuit of the performative values of our employers (universities).</a:t>
            </a:r>
            <a:endParaRPr lang="en-US" dirty="0"/>
          </a:p>
          <a:p>
            <a:pPr marL="0" indent="0" algn="l">
              <a:lnSpc>
                <a:spcPct val="120000"/>
              </a:lnSpc>
              <a:buNone/>
            </a:pPr>
            <a:r>
              <a:rPr lang="en-US" dirty="0">
                <a:solidFill>
                  <a:srgbClr val="3C3939"/>
                </a:solidFill>
                <a:latin typeface="Inter" pitchFamily="34" charset="0"/>
                <a:ea typeface="Inter" pitchFamily="34" charset="-122"/>
                <a:cs typeface="Inter" pitchFamily="34" charset="-120"/>
              </a:rPr>
              <a:t>— Case &amp; Gosling (2010)</a:t>
            </a:r>
            <a:endParaRPr lang="en-US" dirty="0"/>
          </a:p>
        </p:txBody>
      </p:sp>
      <p:sp>
        <p:nvSpPr>
          <p:cNvPr id="5" name="Shape 2"/>
          <p:cNvSpPr/>
          <p:nvPr/>
        </p:nvSpPr>
        <p:spPr>
          <a:xfrm>
            <a:off x="8032251" y="1728589"/>
            <a:ext cx="25399" cy="2449314"/>
          </a:xfrm>
          <a:prstGeom prst="roundRect">
            <a:avLst>
              <a:gd name="adj" fmla="val 50001"/>
            </a:avLst>
          </a:prstGeom>
          <a:solidFill>
            <a:srgbClr val="1B1B27"/>
          </a:solidFill>
          <a:ln/>
        </p:spPr>
        <p:txBody>
          <a:bodyPr/>
          <a:lstStyle/>
          <a:p>
            <a:endParaRPr lang="en-GB"/>
          </a:p>
        </p:txBody>
      </p:sp>
      <p:sp>
        <p:nvSpPr>
          <p:cNvPr id="6" name="Text 3"/>
          <p:cNvSpPr/>
          <p:nvPr/>
        </p:nvSpPr>
        <p:spPr>
          <a:xfrm>
            <a:off x="8032251" y="4347964"/>
            <a:ext cx="3504219" cy="1632942"/>
          </a:xfrm>
          <a:prstGeom prst="rect">
            <a:avLst/>
          </a:prstGeom>
          <a:noFill/>
          <a:ln/>
        </p:spPr>
        <p:txBody>
          <a:bodyPr wrap="square" lIns="0" tIns="0" rIns="0" bIns="0" rtlCol="0" anchor="t">
            <a:normAutofit fontScale="92500"/>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The critics apply their own categories to themselves. If all activity is instrumental, the corruption must lie in </a:t>
            </a:r>
            <a:r>
              <a:rPr lang="en-US" sz="1600" b="1" dirty="0">
                <a:solidFill>
                  <a:srgbClr val="3C3939"/>
                </a:solidFill>
                <a:latin typeface="Inter Bold" pitchFamily="34" charset="0"/>
                <a:ea typeface="Inter Bold" pitchFamily="34" charset="-122"/>
                <a:cs typeface="Inter Bold" pitchFamily="34" charset="-120"/>
              </a:rPr>
              <a:t>what instrumentality takes as its object</a:t>
            </a:r>
            <a:r>
              <a:rPr lang="en-US" sz="1600" dirty="0">
                <a:solidFill>
                  <a:srgbClr val="3C3939"/>
                </a:solidFill>
                <a:latin typeface="Inter" pitchFamily="34" charset="0"/>
                <a:ea typeface="Inter" pitchFamily="34" charset="-122"/>
                <a:cs typeface="Inter" pitchFamily="34" charset="-120"/>
              </a:rPr>
              <a:t> — using texts is not the same as using persons as resources.</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687288"/>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What the Confession Reveals</a:t>
            </a:r>
            <a:endParaRPr lang="en-US" sz="46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075" y="1905298"/>
            <a:ext cx="354401" cy="354409"/>
          </a:xfrm>
          <a:prstGeom prst="rect">
            <a:avLst/>
          </a:prstGeom>
        </p:spPr>
      </p:pic>
      <p:sp>
        <p:nvSpPr>
          <p:cNvPr id="4" name="Text 1"/>
          <p:cNvSpPr/>
          <p:nvPr/>
        </p:nvSpPr>
        <p:spPr>
          <a:xfrm>
            <a:off x="1429310" y="1898055"/>
            <a:ext cx="2658202"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Instrumentality is a matter of degree</a:t>
            </a:r>
            <a:endParaRPr lang="en-US" sz="2300" dirty="0"/>
          </a:p>
        </p:txBody>
      </p:sp>
      <p:sp>
        <p:nvSpPr>
          <p:cNvPr id="5" name="Text 2"/>
          <p:cNvSpPr/>
          <p:nvPr/>
        </p:nvSpPr>
        <p:spPr>
          <a:xfrm>
            <a:off x="1429310" y="2778125"/>
            <a:ext cx="2658202" cy="3023394"/>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Once degrees are admitted, only evidence about particular programmes — their control, coercion, consequences — can justify a verdict.</a:t>
            </a:r>
            <a:endParaRPr lang="en-US" sz="18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1380" y="1905298"/>
            <a:ext cx="354401" cy="354409"/>
          </a:xfrm>
          <a:prstGeom prst="rect">
            <a:avLst/>
          </a:prstGeom>
        </p:spPr>
      </p:pic>
      <p:sp>
        <p:nvSpPr>
          <p:cNvPr id="7" name="Text 3"/>
          <p:cNvSpPr/>
          <p:nvPr/>
        </p:nvSpPr>
        <p:spPr>
          <a:xfrm>
            <a:off x="5150614" y="1898055"/>
            <a:ext cx="2658202"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No position is innocent</a:t>
            </a:r>
            <a:endParaRPr lang="en-US" sz="2300" dirty="0"/>
          </a:p>
        </p:txBody>
      </p:sp>
      <p:sp>
        <p:nvSpPr>
          <p:cNvPr id="8" name="Text 4"/>
          <p:cNvSpPr/>
          <p:nvPr/>
        </p:nvSpPr>
        <p:spPr>
          <a:xfrm>
            <a:off x="5150614" y="2778125"/>
            <a:ext cx="2658202" cy="2267545"/>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Even university critics are disciplined by institutional expectations. The 'free agent' is at best an aspiration.</a:t>
            </a:r>
            <a:endParaRPr lang="en-US" sz="18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92684" y="1905298"/>
            <a:ext cx="354401" cy="354409"/>
          </a:xfrm>
          <a:prstGeom prst="rect">
            <a:avLst/>
          </a:prstGeom>
        </p:spPr>
      </p:pic>
      <p:sp>
        <p:nvSpPr>
          <p:cNvPr id="10" name="Text 5"/>
          <p:cNvSpPr/>
          <p:nvPr/>
        </p:nvSpPr>
        <p:spPr>
          <a:xfrm>
            <a:off x="8871919" y="1898055"/>
            <a:ext cx="2658202" cy="1107579"/>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critique is a scalpel, not a hammer</a:t>
            </a:r>
            <a:endParaRPr lang="en-US" sz="2300" dirty="0"/>
          </a:p>
        </p:txBody>
      </p:sp>
      <p:sp>
        <p:nvSpPr>
          <p:cNvPr id="11" name="Text 6"/>
          <p:cNvSpPr/>
          <p:nvPr/>
        </p:nvSpPr>
        <p:spPr>
          <a:xfrm>
            <a:off x="8871919" y="3147318"/>
            <a:ext cx="2658202" cy="3023394"/>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Case &amp; Gosling convert 'instrumentality' from a blunt condemnation into a precise analytic tool — which is exactly what Lips-Wiersma et al.'s matrix operationalises.</a:t>
            </a:r>
            <a:endParaRPr lang="en-US" sz="18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754360"/>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Close Reading: Colonising the Lifeworld</a:t>
            </a:r>
            <a:endParaRPr lang="en-US" sz="4400" dirty="0"/>
          </a:p>
        </p:txBody>
      </p:sp>
      <p:sp>
        <p:nvSpPr>
          <p:cNvPr id="3" name="Text 1"/>
          <p:cNvSpPr/>
          <p:nvPr/>
        </p:nvSpPr>
        <p:spPr>
          <a:xfrm>
            <a:off x="998116" y="2823567"/>
            <a:ext cx="10532104"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When the system starts 'colonizing' those arenas which were proper to the 'lifeworld', it renders them dysfunctional or 'pathological', producing (a) meaninglessness; (b) anomie; (c) deterioration of social capital; (d) deprivation of morale and (f) cultural impoverishment.</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 Ul-Haq (2019)</a:t>
            </a:r>
            <a:endParaRPr lang="en-US" sz="1750" dirty="0"/>
          </a:p>
        </p:txBody>
      </p:sp>
      <p:sp>
        <p:nvSpPr>
          <p:cNvPr id="4" name="Shape 2"/>
          <p:cNvSpPr/>
          <p:nvPr/>
        </p:nvSpPr>
        <p:spPr>
          <a:xfrm>
            <a:off x="661475" y="2583755"/>
            <a:ext cx="25399" cy="1879798"/>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4703366"/>
            <a:ext cx="10868745"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list is </a:t>
            </a:r>
            <a:r>
              <a:rPr lang="en-US" sz="1750" b="1" dirty="0">
                <a:solidFill>
                  <a:srgbClr val="3C3939"/>
                </a:solidFill>
                <a:latin typeface="Inter Bold" pitchFamily="34" charset="0"/>
                <a:ea typeface="Inter Bold" pitchFamily="34" charset="-122"/>
                <a:cs typeface="Inter Bold" pitchFamily="34" charset="-120"/>
              </a:rPr>
              <a:t>double-edged</a:t>
            </a:r>
            <a:r>
              <a:rPr lang="en-US" sz="1750" dirty="0">
                <a:solidFill>
                  <a:srgbClr val="3C3939"/>
                </a:solidFill>
                <a:latin typeface="Inter" pitchFamily="34" charset="0"/>
                <a:ea typeface="Inter" pitchFamily="34" charset="-122"/>
                <a:cs typeface="Inter" pitchFamily="34" charset="-120"/>
              </a:rPr>
              <a:t>: if colonisation produces meaninglessness, and workplace spirituality responds to that meaninglessness, the movement is at least a symptom of genuine suffering. But a symptom is not a cure — because the programme is administered by the system, it cannot restore what the system destroyed.</a:t>
            </a:r>
            <a:endParaRPr lang="en-US" sz="17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1279426"/>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Meaningful Work vs. Management of Meaning</a:t>
            </a:r>
            <a:endParaRPr lang="en-US" sz="3700" dirty="0"/>
          </a:p>
        </p:txBody>
      </p:sp>
      <p:sp>
        <p:nvSpPr>
          <p:cNvPr id="3" name="Text 1"/>
          <p:cNvSpPr/>
          <p:nvPr/>
        </p:nvSpPr>
        <p:spPr>
          <a:xfrm>
            <a:off x="661475" y="2248098"/>
            <a:ext cx="5203794" cy="29527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The Distinction (Lips-Wiersma et al. 2009)</a:t>
            </a:r>
            <a:endParaRPr lang="en-US" sz="2000" dirty="0"/>
          </a:p>
        </p:txBody>
      </p:sp>
      <p:sp>
        <p:nvSpPr>
          <p:cNvPr id="4" name="Text 2"/>
          <p:cNvSpPr/>
          <p:nvPr/>
        </p:nvSpPr>
        <p:spPr>
          <a:xfrm>
            <a:off x="661475" y="2694583"/>
            <a:ext cx="5203794" cy="1088628"/>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Meaning that is </a:t>
            </a:r>
            <a:r>
              <a:rPr lang="en-US" sz="1600" b="1" dirty="0">
                <a:solidFill>
                  <a:srgbClr val="3C3939"/>
                </a:solidFill>
                <a:latin typeface="Inter Bold" pitchFamily="34" charset="0"/>
                <a:ea typeface="Inter Bold" pitchFamily="34" charset="-122"/>
                <a:cs typeface="Inter Bold" pitchFamily="34" charset="-120"/>
              </a:rPr>
              <a:t>managed</a:t>
            </a:r>
            <a:r>
              <a:rPr lang="en-US" sz="1600" dirty="0">
                <a:solidFill>
                  <a:srgbClr val="3C3939"/>
                </a:solidFill>
                <a:latin typeface="Inter" pitchFamily="34" charset="0"/>
                <a:ea typeface="Inter" pitchFamily="34" charset="-122"/>
                <a:cs typeface="Inter" pitchFamily="34" charset="-120"/>
              </a:rPr>
              <a:t> by the organisation — through vision statements, culture programmes and measurement — is different in kind from meaning that employees </a:t>
            </a:r>
            <a:r>
              <a:rPr lang="en-US" sz="1600" b="1" dirty="0">
                <a:solidFill>
                  <a:srgbClr val="3C3939"/>
                </a:solidFill>
                <a:latin typeface="Inter Bold" pitchFamily="34" charset="0"/>
                <a:ea typeface="Inter Bold" pitchFamily="34" charset="-122"/>
                <a:cs typeface="Inter Bold" pitchFamily="34" charset="-120"/>
              </a:rPr>
              <a:t>discover</a:t>
            </a:r>
            <a:r>
              <a:rPr lang="en-US" sz="1600" dirty="0">
                <a:solidFill>
                  <a:srgbClr val="3C3939"/>
                </a:solidFill>
                <a:latin typeface="Inter" pitchFamily="34" charset="0"/>
                <a:ea typeface="Inter" pitchFamily="34" charset="-122"/>
                <a:cs typeface="Inter" pitchFamily="34" charset="-120"/>
              </a:rPr>
              <a:t> for themselves.</a:t>
            </a:r>
            <a:endParaRPr lang="en-US" sz="1600" dirty="0"/>
          </a:p>
        </p:txBody>
      </p:sp>
      <p:sp>
        <p:nvSpPr>
          <p:cNvPr id="5" name="Shape 3"/>
          <p:cNvSpPr/>
          <p:nvPr/>
        </p:nvSpPr>
        <p:spPr>
          <a:xfrm>
            <a:off x="661475" y="4031096"/>
            <a:ext cx="5203794" cy="1455142"/>
          </a:xfrm>
          <a:prstGeom prst="roundRect">
            <a:avLst>
              <a:gd name="adj" fmla="val 5456"/>
            </a:avLst>
          </a:prstGeom>
          <a:solidFill>
            <a:srgbClr val="E1E1EA"/>
          </a:solidFill>
          <a:ln/>
        </p:spPr>
        <p:txBody>
          <a:bodyPr/>
          <a:lstStyle/>
          <a:p>
            <a:endParaRPr lang="en-GB" sz="2000"/>
          </a:p>
        </p:txBody>
      </p:sp>
      <p:pic>
        <p:nvPicPr>
          <p:cNvPr id="6" name="Image 0" descr="preencoded.png"/>
          <p:cNvPicPr>
            <a:picLocks noChangeAspect="1"/>
          </p:cNvPicPr>
          <p:nvPr/>
        </p:nvPicPr>
        <p:blipFill>
          <a:blip r:embed="rId3"/>
          <a:stretch>
            <a:fillRect/>
          </a:stretch>
        </p:blipFill>
        <p:spPr>
          <a:xfrm>
            <a:off x="850482" y="4267336"/>
            <a:ext cx="236234" cy="189012"/>
          </a:xfrm>
          <a:prstGeom prst="rect">
            <a:avLst/>
          </a:prstGeom>
        </p:spPr>
      </p:pic>
      <p:sp>
        <p:nvSpPr>
          <p:cNvPr id="7" name="Text 4"/>
          <p:cNvSpPr/>
          <p:nvPr/>
        </p:nvSpPr>
        <p:spPr>
          <a:xfrm>
            <a:off x="1275723" y="4214353"/>
            <a:ext cx="4400539" cy="1088628"/>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000000"/>
                </a:solidFill>
                <a:latin typeface="Inter" pitchFamily="34" charset="0"/>
                <a:ea typeface="Inter" pitchFamily="34" charset="-122"/>
                <a:cs typeface="Inter" pitchFamily="34" charset="-120"/>
              </a:rPr>
              <a:t>'The positive cannot exist without the negative. We cannot fully understand WPS's promise without also coming to know its potential for hegemony.'</a:t>
            </a:r>
            <a:endParaRPr lang="en-US" sz="1600" dirty="0"/>
          </a:p>
        </p:txBody>
      </p:sp>
      <p:sp>
        <p:nvSpPr>
          <p:cNvPr id="8" name="Text 5"/>
          <p:cNvSpPr/>
          <p:nvPr/>
        </p:nvSpPr>
        <p:spPr>
          <a:xfrm>
            <a:off x="6332776" y="2248098"/>
            <a:ext cx="5203794" cy="29527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The Mechanism (Bell &amp; Taylor 2003)</a:t>
            </a:r>
            <a:endParaRPr lang="en-US" sz="2000" dirty="0"/>
          </a:p>
        </p:txBody>
      </p:sp>
      <p:sp>
        <p:nvSpPr>
          <p:cNvPr id="9" name="Text 6"/>
          <p:cNvSpPr/>
          <p:nvPr/>
        </p:nvSpPr>
        <p:spPr>
          <a:xfrm>
            <a:off x="6332776" y="2694583"/>
            <a:ext cx="5203794" cy="1496814"/>
          </a:xfrm>
          <a:prstGeom prst="rect">
            <a:avLst/>
          </a:prstGeom>
          <a:noFill/>
          <a:ln/>
        </p:spPr>
        <p:txBody>
          <a:bodyPr wrap="square" lIns="0" tIns="0" rIns="0" bIns="0" rtlCol="0" anchor="t">
            <a:noAutofit/>
          </a:bodyPr>
          <a:lstStyle/>
          <a:p>
            <a:pPr marL="0" indent="0" algn="l">
              <a:lnSpc>
                <a:spcPct val="120000"/>
              </a:lnSpc>
              <a:spcAft>
                <a:spcPts val="1050"/>
              </a:spcAft>
              <a:buNone/>
            </a:pPr>
            <a:r>
              <a:rPr lang="en-US" sz="1600" dirty="0">
                <a:solidFill>
                  <a:srgbClr val="3C3939"/>
                </a:solidFill>
                <a:latin typeface="Inter" pitchFamily="34" charset="0"/>
                <a:ea typeface="Inter" pitchFamily="34" charset="-122"/>
                <a:cs typeface="Inter" pitchFamily="34" charset="-120"/>
              </a:rPr>
              <a:t>By defining the employee as driven by inner spiritual needs, the organisation is 'cast neutrally as the provider of opportunities for individual spiritual expression'.</a:t>
            </a:r>
            <a:endParaRPr lang="en-US" sz="1600" dirty="0"/>
          </a:p>
          <a:p>
            <a:pPr marL="0" indent="0" algn="l">
              <a:lnSpc>
                <a:spcPct val="120000"/>
              </a:lnSpc>
              <a:buNone/>
            </a:pPr>
            <a:r>
              <a:rPr lang="en-US" sz="1600" dirty="0">
                <a:solidFill>
                  <a:srgbClr val="3C3939"/>
                </a:solidFill>
                <a:latin typeface="Inter" pitchFamily="34" charset="0"/>
                <a:ea typeface="Inter" pitchFamily="34" charset="-122"/>
                <a:cs typeface="Inter" pitchFamily="34" charset="-120"/>
              </a:rPr>
              <a:t>A </a:t>
            </a:r>
            <a:r>
              <a:rPr lang="en-US" sz="1600" b="1" dirty="0">
                <a:solidFill>
                  <a:srgbClr val="3C3939"/>
                </a:solidFill>
                <a:latin typeface="Inter Bold" pitchFamily="34" charset="0"/>
                <a:ea typeface="Inter Bold" pitchFamily="34" charset="-122"/>
                <a:cs typeface="Inter Bold" pitchFamily="34" charset="-120"/>
              </a:rPr>
              <a:t>neutral-seeming provider</a:t>
            </a:r>
            <a:r>
              <a:rPr lang="en-US" sz="1600" dirty="0">
                <a:solidFill>
                  <a:srgbClr val="3C3939"/>
                </a:solidFill>
                <a:latin typeface="Inter" pitchFamily="34" charset="0"/>
                <a:ea typeface="Inter" pitchFamily="34" charset="-122"/>
                <a:cs typeface="Inter" pitchFamily="34" charset="-120"/>
              </a:rPr>
              <a:t> is harder to resist than an openly demanding one.</a:t>
            </a:r>
            <a:endParaRPr 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871835"/>
            <a:ext cx="6296860" cy="2104430"/>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Is the 'Problem' of Meaning Manufactured?</a:t>
            </a:r>
            <a:endParaRPr lang="en-US" sz="4400" dirty="0"/>
          </a:p>
        </p:txBody>
      </p:sp>
      <p:sp>
        <p:nvSpPr>
          <p:cNvPr id="4" name="Text 1"/>
          <p:cNvSpPr/>
          <p:nvPr/>
        </p:nvSpPr>
        <p:spPr>
          <a:xfrm>
            <a:off x="5233360" y="3296047"/>
            <a:ext cx="6296860" cy="2690118"/>
          </a:xfrm>
          <a:prstGeom prst="rect">
            <a:avLst/>
          </a:prstGeom>
          <a:noFill/>
          <a:ln/>
        </p:spPr>
        <p:txBody>
          <a:bodyPr wrap="square" lIns="0" tIns="0" rIns="0" bIns="0" rtlCol="0" anchor="t">
            <a:normAutofit/>
          </a:bodyPr>
          <a:lstStyle/>
          <a:p>
            <a:pPr marL="0" indent="0" algn="l">
              <a:lnSpc>
                <a:spcPct val="130000"/>
              </a:lnSpc>
              <a:spcAft>
                <a:spcPts val="1850"/>
              </a:spcAft>
              <a:buNone/>
            </a:pPr>
            <a:r>
              <a:rPr lang="en-US" sz="1750" dirty="0">
                <a:solidFill>
                  <a:srgbClr val="3C3939"/>
                </a:solidFill>
                <a:latin typeface="Inter" pitchFamily="34" charset="0"/>
                <a:ea typeface="Inter" pitchFamily="34" charset="-122"/>
                <a:cs typeface="Inter" pitchFamily="34" charset="-120"/>
              </a:rPr>
              <a:t>Bell &amp; Taylor (2003) raise an unsettling possibility: </a:t>
            </a:r>
            <a:r>
              <a:rPr lang="en-US" sz="1750" b="1" dirty="0">
                <a:solidFill>
                  <a:srgbClr val="3C3939"/>
                </a:solidFill>
                <a:latin typeface="Inter Bold" pitchFamily="34" charset="0"/>
                <a:ea typeface="Inter Bold" pitchFamily="34" charset="-122"/>
                <a:cs typeface="Inter Bold" pitchFamily="34" charset="-120"/>
              </a:rPr>
              <a:t>'without the search for meaning there can be no lack of it'</a:t>
            </a:r>
            <a:r>
              <a:rPr lang="en-US" sz="1750" dirty="0">
                <a:solidFill>
                  <a:srgbClr val="3C3939"/>
                </a:solidFill>
                <a:latin typeface="Inter" pitchFamily="34" charset="0"/>
                <a:ea typeface="Inter" pitchFamily="34" charset="-122"/>
                <a:cs typeface="Inter" pitchFamily="34" charset="-120"/>
              </a:rPr>
              <a:t>.</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If the hunger for meaning is itself cultivated — by a culture that has stripped other sources of meaning away — then the spirituality programme that feeds the hunger it helped create is less a remedy than a symptom. This sets up Day 3's question.</a:t>
            </a:r>
            <a:endParaRPr lang="en-US" sz="17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881162"/>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Do the Critiques Condemn All Programmes?</a:t>
            </a:r>
            <a:endParaRPr lang="en-US" sz="4150" dirty="0"/>
          </a:p>
        </p:txBody>
      </p:sp>
      <p:sp>
        <p:nvSpPr>
          <p:cNvPr id="3" name="Shape 1"/>
          <p:cNvSpPr/>
          <p:nvPr/>
        </p:nvSpPr>
        <p:spPr>
          <a:xfrm>
            <a:off x="661475" y="2592784"/>
            <a:ext cx="3495389" cy="2845594"/>
          </a:xfrm>
          <a:prstGeom prst="roundRect">
            <a:avLst>
              <a:gd name="adj" fmla="val 3139"/>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886795" y="2818110"/>
            <a:ext cx="30447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Case &amp; Gosling (2010)</a:t>
            </a:r>
            <a:endParaRPr lang="en-US" sz="2050" dirty="0"/>
          </a:p>
        </p:txBody>
      </p:sp>
      <p:sp>
        <p:nvSpPr>
          <p:cNvPr id="5" name="Text 3"/>
          <p:cNvSpPr/>
          <p:nvPr/>
        </p:nvSpPr>
        <p:spPr>
          <a:xfrm>
            <a:off x="886795" y="3265091"/>
            <a:ext cx="3044749"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Explicitly reject 'wholesale' dismissal. Defend employees' own </a:t>
            </a:r>
            <a:r>
              <a:rPr lang="en-US" sz="1650" b="1" dirty="0">
                <a:solidFill>
                  <a:srgbClr val="3C3939"/>
                </a:solidFill>
                <a:latin typeface="Inter Bold" pitchFamily="34" charset="0"/>
                <a:ea typeface="Inter Bold" pitchFamily="34" charset="-122"/>
                <a:cs typeface="Inter Bold" pitchFamily="34" charset="-120"/>
              </a:rPr>
              <a:t>'reverse instrumentalism'</a:t>
            </a:r>
            <a:r>
              <a:rPr lang="en-US" sz="1650" dirty="0">
                <a:solidFill>
                  <a:srgbClr val="3C3939"/>
                </a:solidFill>
                <a:latin typeface="Inter" pitchFamily="34" charset="0"/>
                <a:ea typeface="Inter" pitchFamily="34" charset="-122"/>
                <a:cs typeface="Inter" pitchFamily="34" charset="-120"/>
              </a:rPr>
              <a:t> — using work as an instrument in their own spiritual lives.</a:t>
            </a:r>
            <a:endParaRPr lang="en-US" sz="1650" dirty="0"/>
          </a:p>
        </p:txBody>
      </p:sp>
      <p:sp>
        <p:nvSpPr>
          <p:cNvPr id="6" name="Shape 4"/>
          <p:cNvSpPr/>
          <p:nvPr/>
        </p:nvSpPr>
        <p:spPr>
          <a:xfrm>
            <a:off x="4348153" y="2592784"/>
            <a:ext cx="3495389" cy="2845594"/>
          </a:xfrm>
          <a:prstGeom prst="roundRect">
            <a:avLst>
              <a:gd name="adj" fmla="val 3139"/>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573473" y="2818110"/>
            <a:ext cx="30447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Lips-Wiersma et al. (2009)</a:t>
            </a:r>
            <a:endParaRPr lang="en-US" sz="2050" dirty="0"/>
          </a:p>
        </p:txBody>
      </p:sp>
      <p:sp>
        <p:nvSpPr>
          <p:cNvPr id="8" name="Text 6"/>
          <p:cNvSpPr/>
          <p:nvPr/>
        </p:nvSpPr>
        <p:spPr>
          <a:xfrm>
            <a:off x="4573473" y="3597275"/>
            <a:ext cx="30447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Refuse to call healthy workplace spirituality 'an organizational impossibility'. Their matrix maps conditions of harm, not harm itself.</a:t>
            </a:r>
            <a:endParaRPr lang="en-US" sz="1650" dirty="0"/>
          </a:p>
        </p:txBody>
      </p:sp>
      <p:sp>
        <p:nvSpPr>
          <p:cNvPr id="9" name="Shape 7"/>
          <p:cNvSpPr/>
          <p:nvPr/>
        </p:nvSpPr>
        <p:spPr>
          <a:xfrm>
            <a:off x="8034831" y="2592784"/>
            <a:ext cx="3495389" cy="2845594"/>
          </a:xfrm>
          <a:prstGeom prst="roundRect">
            <a:avLst>
              <a:gd name="adj" fmla="val 3139"/>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260151" y="2818110"/>
            <a:ext cx="30447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Ul-Haq (2019)</a:t>
            </a:r>
            <a:endParaRPr lang="en-US" sz="2050" dirty="0"/>
          </a:p>
        </p:txBody>
      </p:sp>
      <p:sp>
        <p:nvSpPr>
          <p:cNvPr id="11" name="Text 9"/>
          <p:cNvSpPr/>
          <p:nvPr/>
        </p:nvSpPr>
        <p:spPr>
          <a:xfrm>
            <a:off x="8260151" y="3265091"/>
            <a:ext cx="30447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Insists 'this does not mean that "spirituality" per se is bad'. The movement is condemned; the phenomenon is not.</a:t>
            </a:r>
            <a:endParaRPr lang="en-US" sz="1650" dirty="0"/>
          </a:p>
        </p:txBody>
      </p:sp>
      <p:sp>
        <p:nvSpPr>
          <p:cNvPr id="12" name="Text 10"/>
          <p:cNvSpPr/>
          <p:nvPr/>
        </p:nvSpPr>
        <p:spPr>
          <a:xfrm>
            <a:off x="661475" y="5653683"/>
            <a:ext cx="11478330"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critiques condemn the instrumental </a:t>
            </a:r>
            <a:r>
              <a:rPr lang="en-US" sz="1650" b="1" dirty="0">
                <a:solidFill>
                  <a:srgbClr val="3C3939"/>
                </a:solidFill>
                <a:latin typeface="Inter Bold" pitchFamily="34" charset="0"/>
                <a:ea typeface="Inter Bold" pitchFamily="34" charset="-122"/>
                <a:cs typeface="Inter Bold" pitchFamily="34" charset="-120"/>
              </a:rPr>
              <a:t>framing</a:t>
            </a:r>
            <a:r>
              <a:rPr lang="en-US" sz="1650" dirty="0">
                <a:solidFill>
                  <a:srgbClr val="3C3939"/>
                </a:solidFill>
                <a:latin typeface="Inter" pitchFamily="34" charset="0"/>
                <a:ea typeface="Inter" pitchFamily="34" charset="-122"/>
                <a:cs typeface="Inter" pitchFamily="34" charset="-120"/>
              </a:rPr>
              <a:t> within capitalist organisations — not spirituality itself.</a:t>
            </a:r>
            <a:endParaRPr lang="en-US" sz="16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1063030"/>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What Would Count as Evidence of Harm?</a:t>
            </a:r>
            <a:endParaRPr lang="en-US" sz="4150" dirty="0"/>
          </a:p>
        </p:txBody>
      </p:sp>
      <p:sp>
        <p:nvSpPr>
          <p:cNvPr id="3" name="Shape 1"/>
          <p:cNvSpPr/>
          <p:nvPr/>
        </p:nvSpPr>
        <p:spPr>
          <a:xfrm>
            <a:off x="661475" y="2110184"/>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1331185" y="2183209"/>
            <a:ext cx="464500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Differential treatment</a:t>
            </a:r>
            <a:endParaRPr lang="en-US" sz="2050" dirty="0"/>
          </a:p>
        </p:txBody>
      </p:sp>
      <p:sp>
        <p:nvSpPr>
          <p:cNvPr id="5" name="Text 3"/>
          <p:cNvSpPr/>
          <p:nvPr/>
        </p:nvSpPr>
        <p:spPr>
          <a:xfrm>
            <a:off x="1331185" y="2630190"/>
            <a:ext cx="464500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Non-participants face career costs — promotion or appraisal disadvantages for opting out.</a:t>
            </a:r>
            <a:endParaRPr lang="en-US" sz="1650" dirty="0"/>
          </a:p>
        </p:txBody>
      </p:sp>
      <p:sp>
        <p:nvSpPr>
          <p:cNvPr id="6" name="Shape 4"/>
          <p:cNvSpPr/>
          <p:nvPr/>
        </p:nvSpPr>
        <p:spPr>
          <a:xfrm>
            <a:off x="6215403" y="2110184"/>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6885113" y="2183209"/>
            <a:ext cx="46451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Prescribed inner states</a:t>
            </a:r>
            <a:endParaRPr lang="en-US" sz="2050" dirty="0"/>
          </a:p>
        </p:txBody>
      </p:sp>
      <p:sp>
        <p:nvSpPr>
          <p:cNvPr id="8" name="Text 6"/>
          <p:cNvSpPr/>
          <p:nvPr/>
        </p:nvSpPr>
        <p:spPr>
          <a:xfrm>
            <a:off x="6885113" y="2630190"/>
            <a:ext cx="46451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culture of control encourages people to behave and even "feel" in prescribed ways' (Lips-Wiersma et al. 2009).</a:t>
            </a:r>
            <a:endParaRPr lang="en-US" sz="1650" dirty="0"/>
          </a:p>
        </p:txBody>
      </p:sp>
      <p:sp>
        <p:nvSpPr>
          <p:cNvPr id="9" name="Shape 7"/>
          <p:cNvSpPr/>
          <p:nvPr/>
        </p:nvSpPr>
        <p:spPr>
          <a:xfrm>
            <a:off x="661475" y="398234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1331185" y="4055368"/>
            <a:ext cx="464500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Structural conversion</a:t>
            </a:r>
            <a:endParaRPr lang="en-US" sz="2050" dirty="0"/>
          </a:p>
        </p:txBody>
      </p:sp>
      <p:sp>
        <p:nvSpPr>
          <p:cNvPr id="11" name="Text 9"/>
          <p:cNvSpPr/>
          <p:nvPr/>
        </p:nvSpPr>
        <p:spPr>
          <a:xfrm>
            <a:off x="1331185" y="4502348"/>
            <a:ext cx="4645008"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Organisational problems are converted into individual problems the employee must 'own and resolve' (Holmer Nadesan, reported in Lips-Wiersma et al. 2009).</a:t>
            </a:r>
            <a:endParaRPr lang="en-US" sz="1650" dirty="0"/>
          </a:p>
        </p:txBody>
      </p:sp>
      <p:sp>
        <p:nvSpPr>
          <p:cNvPr id="12" name="Shape 10"/>
          <p:cNvSpPr/>
          <p:nvPr/>
        </p:nvSpPr>
        <p:spPr>
          <a:xfrm>
            <a:off x="6215403" y="398234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3" name="Text 11"/>
          <p:cNvSpPr/>
          <p:nvPr/>
        </p:nvSpPr>
        <p:spPr>
          <a:xfrm>
            <a:off x="6885113" y="4055368"/>
            <a:ext cx="46451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Absence of real choice</a:t>
            </a:r>
            <a:endParaRPr lang="en-US" sz="2050" dirty="0"/>
          </a:p>
        </p:txBody>
      </p:sp>
      <p:sp>
        <p:nvSpPr>
          <p:cNvPr id="14" name="Text 12"/>
          <p:cNvSpPr/>
          <p:nvPr/>
        </p:nvSpPr>
        <p:spPr>
          <a:xfrm>
            <a:off x="6885113" y="4502348"/>
            <a:ext cx="46451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Opting out is permitted on paper but costly in practice — choice is only real where it is genuinely costless.</a:t>
            </a:r>
            <a:endParaRPr lang="en-US" sz="16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729159"/>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'For' Side Survives Inside the Critics' Pages</a:t>
            </a:r>
            <a:endParaRPr lang="en-US" sz="4400" dirty="0"/>
          </a:p>
        </p:txBody>
      </p:sp>
      <p:sp>
        <p:nvSpPr>
          <p:cNvPr id="3" name="Text 1"/>
          <p:cNvSpPr/>
          <p:nvPr/>
        </p:nvSpPr>
        <p:spPr>
          <a:xfrm>
            <a:off x="661475" y="3004642"/>
            <a:ext cx="10868745" cy="350738"/>
          </a:xfrm>
          <a:prstGeom prst="rect">
            <a:avLst/>
          </a:prstGeom>
          <a:noFill/>
          <a:ln/>
        </p:spPr>
        <p:txBody>
          <a:bodyPr wrap="none" lIns="0" tIns="0" rIns="0" bIns="0" rtlCol="0" anchor="t"/>
          <a:lstStyle/>
          <a:p>
            <a:pPr marL="0" indent="0" algn="l">
              <a:lnSpc>
                <a:spcPct val="104000"/>
              </a:lnSpc>
              <a:buNone/>
            </a:pPr>
            <a:r>
              <a:rPr lang="en-US" sz="2800" b="1" dirty="0">
                <a:solidFill>
                  <a:srgbClr val="1B1B27"/>
                </a:solidFill>
                <a:latin typeface="Inter Bold" pitchFamily="34" charset="0"/>
                <a:ea typeface="Inter Bold" pitchFamily="34" charset="-122"/>
                <a:cs typeface="Inter Bold" pitchFamily="34" charset="-120"/>
              </a:rPr>
              <a:t>Evidence the Critics Cannot Dismiss</a:t>
            </a:r>
            <a:endParaRPr lang="en-US" sz="2800" dirty="0"/>
          </a:p>
        </p:txBody>
      </p:sp>
      <p:sp>
        <p:nvSpPr>
          <p:cNvPr id="4" name="Text 2"/>
          <p:cNvSpPr/>
          <p:nvPr/>
        </p:nvSpPr>
        <p:spPr>
          <a:xfrm>
            <a:off x="661475" y="3675162"/>
            <a:ext cx="10868745" cy="2229842"/>
          </a:xfrm>
          <a:prstGeom prst="rect">
            <a:avLst/>
          </a:prstGeom>
          <a:noFill/>
          <a:ln/>
        </p:spPr>
        <p:txBody>
          <a:bodyPr wrap="square" lIns="0" tIns="0" rIns="0" bIns="0" rtlCol="0" anchor="t">
            <a:normAutofit fontScale="85000" lnSpcReduction="10000"/>
          </a:bodyPr>
          <a:lstStyle/>
          <a:p>
            <a:pPr marL="0" indent="0" algn="l">
              <a:lnSpc>
                <a:spcPct val="130000"/>
              </a:lnSpc>
              <a:spcAft>
                <a:spcPts val="1850"/>
              </a:spcAft>
              <a:buNone/>
            </a:pPr>
            <a:r>
              <a:rPr lang="en-US" sz="2000" dirty="0">
                <a:solidFill>
                  <a:srgbClr val="3C3939"/>
                </a:solidFill>
                <a:latin typeface="Inter" pitchFamily="34" charset="0"/>
                <a:ea typeface="Inter" pitchFamily="34" charset="-122"/>
                <a:cs typeface="Inter" pitchFamily="34" charset="-120"/>
              </a:rPr>
              <a:t>The corpus reports claims of </a:t>
            </a:r>
            <a:r>
              <a:rPr lang="en-US" sz="2000" b="1" dirty="0">
                <a:solidFill>
                  <a:srgbClr val="3C3939"/>
                </a:solidFill>
                <a:latin typeface="Inter Bold" pitchFamily="34" charset="0"/>
                <a:ea typeface="Inter Bold" pitchFamily="34" charset="-122"/>
                <a:cs typeface="Inter Bold" pitchFamily="34" charset="-120"/>
              </a:rPr>
              <a:t>'increased joy, peace, serenity, job satisfaction and commitment'</a:t>
            </a:r>
            <a:r>
              <a:rPr lang="en-US" sz="2000" dirty="0">
                <a:solidFill>
                  <a:srgbClr val="3C3939"/>
                </a:solidFill>
                <a:latin typeface="Inter" pitchFamily="34" charset="0"/>
                <a:ea typeface="Inter" pitchFamily="34" charset="-122"/>
                <a:cs typeface="Inter" pitchFamily="34" charset="-120"/>
              </a:rPr>
              <a:t> alongside productivity (Fry 2003, quoted in Case &amp; Gosling 2010).</a:t>
            </a:r>
            <a:endParaRPr lang="en-US" sz="2000" dirty="0"/>
          </a:p>
          <a:p>
            <a:pPr marL="0" indent="0" algn="l">
              <a:lnSpc>
                <a:spcPct val="130000"/>
              </a:lnSpc>
              <a:spcAft>
                <a:spcPts val="1850"/>
              </a:spcAft>
              <a:buNone/>
            </a:pPr>
            <a:r>
              <a:rPr lang="en-US" sz="2000" dirty="0">
                <a:solidFill>
                  <a:srgbClr val="3C3939"/>
                </a:solidFill>
                <a:latin typeface="Inter" pitchFamily="34" charset="0"/>
                <a:ea typeface="Inter" pitchFamily="34" charset="-122"/>
                <a:cs typeface="Inter" pitchFamily="34" charset="-120"/>
              </a:rPr>
              <a:t>Bell &amp; Taylor (2003) themselves describe employees </a:t>
            </a:r>
            <a:r>
              <a:rPr lang="en-US" sz="2000" b="1" dirty="0">
                <a:solidFill>
                  <a:srgbClr val="3C3939"/>
                </a:solidFill>
                <a:latin typeface="Inter Bold" pitchFamily="34" charset="0"/>
                <a:ea typeface="Inter Bold" pitchFamily="34" charset="-122"/>
                <a:cs typeface="Inter Bold" pitchFamily="34" charset="-120"/>
              </a:rPr>
              <a:t>genuinely drawn</a:t>
            </a:r>
            <a:r>
              <a:rPr lang="en-US" sz="2000" dirty="0">
                <a:solidFill>
                  <a:srgbClr val="3C3939"/>
                </a:solidFill>
                <a:latin typeface="Inter" pitchFamily="34" charset="0"/>
                <a:ea typeface="Inter" pitchFamily="34" charset="-122"/>
                <a:cs typeface="Inter" pitchFamily="34" charset="-120"/>
              </a:rPr>
              <a:t> to spirituality programmes by disillusion with materialism — the demand for meaning precedes the management of it.</a:t>
            </a:r>
            <a:endParaRPr lang="en-US" sz="2000" dirty="0"/>
          </a:p>
          <a:p>
            <a:pPr marL="0" indent="0" algn="l">
              <a:lnSpc>
                <a:spcPct val="130000"/>
              </a:lnSpc>
              <a:buNone/>
            </a:pPr>
            <a:r>
              <a:rPr lang="en-US" sz="2000" dirty="0">
                <a:solidFill>
                  <a:srgbClr val="3C3939"/>
                </a:solidFill>
                <a:latin typeface="Inter" pitchFamily="34" charset="0"/>
                <a:ea typeface="Inter" pitchFamily="34" charset="-122"/>
                <a:cs typeface="Inter" pitchFamily="34" charset="-120"/>
              </a:rPr>
              <a:t>A benefit to both parties is not automatically domination.</a:t>
            </a:r>
            <a:endParaRPr 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110212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Reverse Instrumentalism</a:t>
            </a:r>
            <a:endParaRPr lang="en-US" sz="4650" dirty="0"/>
          </a:p>
        </p:txBody>
      </p:sp>
      <p:sp>
        <p:nvSpPr>
          <p:cNvPr id="3" name="Text 1"/>
          <p:cNvSpPr/>
          <p:nvPr/>
        </p:nvSpPr>
        <p:spPr>
          <a:xfrm>
            <a:off x="1015875" y="2578695"/>
            <a:ext cx="1051434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People – employees – use work, organizational life, and employment itself as instruments in their spiritual lives. The material world, with all its tribulations as well as its wonders, serves a purpose in the spiritual life of the soul.</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Case &amp; Gosling (2010)</a:t>
            </a:r>
            <a:endParaRPr lang="en-US" sz="1850" dirty="0"/>
          </a:p>
        </p:txBody>
      </p:sp>
      <p:sp>
        <p:nvSpPr>
          <p:cNvPr id="4" name="Shape 2"/>
          <p:cNvSpPr/>
          <p:nvPr/>
        </p:nvSpPr>
        <p:spPr>
          <a:xfrm>
            <a:off x="661475" y="2312888"/>
            <a:ext cx="31749" cy="2043311"/>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622006"/>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This reverses the day's central charge: instead of organisations using employees' spirituality, </a:t>
            </a:r>
            <a:r>
              <a:rPr lang="en-US" sz="1850" b="1" dirty="0">
                <a:solidFill>
                  <a:srgbClr val="3C3939"/>
                </a:solidFill>
                <a:latin typeface="Inter Bold" pitchFamily="34" charset="0"/>
                <a:ea typeface="Inter Bold" pitchFamily="34" charset="-122"/>
                <a:cs typeface="Inter Bold" pitchFamily="34" charset="-120"/>
              </a:rPr>
              <a:t>employees use the organisation</a:t>
            </a:r>
            <a:r>
              <a:rPr lang="en-US" sz="1850" dirty="0">
                <a:solidFill>
                  <a:srgbClr val="3C3939"/>
                </a:solidFill>
                <a:latin typeface="Inter" pitchFamily="34" charset="0"/>
                <a:ea typeface="Inter" pitchFamily="34" charset="-122"/>
                <a:cs typeface="Inter" pitchFamily="34" charset="-120"/>
              </a:rPr>
              <a:t> as a means for their own spiritual growth — chosen by the worker, not extracted by the firm.</a:t>
            </a:r>
            <a:endParaRPr lang="en-US" sz="18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709216"/>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Comparison: The Contested Questions</a:t>
            </a:r>
            <a:endParaRPr lang="en-US" sz="3700" dirty="0"/>
          </a:p>
        </p:txBody>
      </p:sp>
      <p:graphicFrame>
        <p:nvGraphicFramePr>
          <p:cNvPr id="35" name="Table 0"/>
          <p:cNvGraphicFramePr>
            <a:graphicFrameLocks noGrp="1"/>
          </p:cNvGraphicFramePr>
          <p:nvPr>
            <p:extLst>
              <p:ext uri="{D42A27DB-BD31-4B8C-83A1-F6EECF244321}">
                <p14:modId xmlns:p14="http://schemas.microsoft.com/office/powerpoint/2010/main" val="2007266149"/>
              </p:ext>
            </p:extLst>
          </p:nvPr>
        </p:nvGraphicFramePr>
        <p:xfrm>
          <a:off x="661475" y="1602284"/>
          <a:ext cx="10868745" cy="4813025"/>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469392">
                <a:tc>
                  <a:txBody>
                    <a:bodyPr/>
                    <a:lstStyle/>
                    <a:p>
                      <a:pPr marL="0" indent="0">
                        <a:buNone/>
                      </a:pPr>
                      <a:r>
                        <a:rPr lang="en-US" sz="1800" b="1" dirty="0">
                          <a:solidFill>
                            <a:srgbClr val="3C3939"/>
                          </a:solidFill>
                          <a:latin typeface="Inter" pitchFamily="34" charset="0"/>
                          <a:ea typeface="Inter" pitchFamily="34" charset="-122"/>
                          <a:cs typeface="Inter" pitchFamily="34" charset="-120"/>
                        </a:rPr>
                        <a:t>Question</a:t>
                      </a:r>
                      <a:endParaRPr lang="en-US" sz="1800" dirty="0">
                        <a:latin typeface="Inter" charset="0"/>
                        <a:ea typeface="Inter" charset="0"/>
                        <a:cs typeface="Inter" charset="0"/>
                      </a:endParaRPr>
                    </a:p>
                  </a:txBody>
                  <a:tcPr marL="189018" marR="18901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b="1" dirty="0">
                          <a:solidFill>
                            <a:srgbClr val="3C3939"/>
                          </a:solidFill>
                          <a:latin typeface="Inter" pitchFamily="34" charset="0"/>
                          <a:ea typeface="Inter" pitchFamily="34" charset="-122"/>
                          <a:cs typeface="Inter" pitchFamily="34" charset="-120"/>
                        </a:rPr>
                        <a:t>'For' Position</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b="1" dirty="0">
                          <a:solidFill>
                            <a:srgbClr val="3C3939"/>
                          </a:solidFill>
                          <a:latin typeface="Inter" pitchFamily="34" charset="0"/>
                          <a:ea typeface="Inter" pitchFamily="34" charset="-122"/>
                          <a:cs typeface="Inter" pitchFamily="34" charset="-120"/>
                        </a:rPr>
                        <a:t>'Against' Position</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0"/>
                  </a:ext>
                </a:extLst>
              </a:tr>
              <a:tr h="1016868">
                <a:tc>
                  <a:txBody>
                    <a:bodyPr/>
                    <a:lstStyle/>
                    <a:p>
                      <a:pPr marL="0" indent="0">
                        <a:buNone/>
                      </a:pPr>
                      <a:r>
                        <a:rPr lang="en-US" sz="1800" dirty="0">
                          <a:solidFill>
                            <a:srgbClr val="3C3939"/>
                          </a:solidFill>
                          <a:latin typeface="Inter" pitchFamily="34" charset="0"/>
                          <a:ea typeface="Inter" pitchFamily="34" charset="-122"/>
                          <a:cs typeface="Inter" pitchFamily="34" charset="-120"/>
                        </a:rPr>
                        <a:t>Link spirituality to performance?</a:t>
                      </a:r>
                      <a:endParaRPr lang="en-US" sz="1800" dirty="0">
                        <a:latin typeface="Inter" charset="0"/>
                        <a:ea typeface="Inter" charset="0"/>
                        <a:cs typeface="Inter" charset="0"/>
                      </a:endParaRPr>
                    </a:p>
                  </a:txBody>
                  <a:tcPr marL="189018" marR="18901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Spiritual leadership fosters commitment and productivity (Fry 2003, in Case &amp; Gosling 2010)</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Linking to output is 'demeaning of the human spirit' (Case &amp; Gosling 2010)</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1016868">
                <a:tc>
                  <a:txBody>
                    <a:bodyPr/>
                    <a:lstStyle/>
                    <a:p>
                      <a:pPr marL="0" indent="0">
                        <a:buNone/>
                      </a:pPr>
                      <a:r>
                        <a:rPr lang="en-US" sz="1800" dirty="0">
                          <a:solidFill>
                            <a:srgbClr val="3C3939"/>
                          </a:solidFill>
                          <a:latin typeface="Inter" pitchFamily="34" charset="0"/>
                          <a:ea typeface="Inter" pitchFamily="34" charset="-122"/>
                          <a:cs typeface="Inter" pitchFamily="34" charset="-120"/>
                        </a:rPr>
                        <a:t>Measure employee spirituality?</a:t>
                      </a:r>
                      <a:endParaRPr lang="en-US" sz="1800" dirty="0">
                        <a:latin typeface="Inter" charset="0"/>
                        <a:ea typeface="Inter" charset="0"/>
                        <a:cs typeface="Inter" charset="0"/>
                      </a:endParaRPr>
                    </a:p>
                  </a:txBody>
                  <a:tcPr marL="189018" marR="18901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Questionnaires promise 'conclusive evidence' connecting WPS to performance</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Measurement 'attenuates' spirit into statistics (Case &amp; Gosling 2010; Ul-Haq 2019)</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1016868">
                <a:tc>
                  <a:txBody>
                    <a:bodyPr/>
                    <a:lstStyle/>
                    <a:p>
                      <a:pPr marL="0" indent="0">
                        <a:buNone/>
                      </a:pPr>
                      <a:r>
                        <a:rPr lang="en-US" sz="1800" dirty="0">
                          <a:solidFill>
                            <a:srgbClr val="3C3939"/>
                          </a:solidFill>
                          <a:latin typeface="Inter" pitchFamily="34" charset="0"/>
                          <a:ea typeface="Inter" pitchFamily="34" charset="-122"/>
                          <a:cs typeface="Inter" pitchFamily="34" charset="-120"/>
                        </a:rPr>
                        <a:t>Can work meet all human needs?</a:t>
                      </a:r>
                      <a:endParaRPr lang="en-US" sz="1800" dirty="0">
                        <a:latin typeface="Inter" charset="0"/>
                        <a:ea typeface="Inter" charset="0"/>
                        <a:cs typeface="Inter" charset="0"/>
                      </a:endParaRPr>
                    </a:p>
                  </a:txBody>
                  <a:tcPr marL="189018" marR="18901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Organisation as 'communal centre' for mutual obligation (Mirvis 1997, in Bell &amp; Taylor 2003)</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Reflects 'colonization of the self', devaluing non-work domains (Bell &amp; Taylor 2003)</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1013693">
                <a:tc>
                  <a:txBody>
                    <a:bodyPr/>
                    <a:lstStyle/>
                    <a:p>
                      <a:pPr marL="0" indent="0">
                        <a:buNone/>
                      </a:pPr>
                      <a:r>
                        <a:rPr lang="en-US" sz="1800" dirty="0">
                          <a:solidFill>
                            <a:srgbClr val="3C3939"/>
                          </a:solidFill>
                          <a:latin typeface="Inter" pitchFamily="34" charset="0"/>
                          <a:ea typeface="Inter" pitchFamily="34" charset="-122"/>
                          <a:cs typeface="Inter" pitchFamily="34" charset="-120"/>
                        </a:rPr>
                        <a:t>Is the 'spiritual turn' genuine?</a:t>
                      </a:r>
                      <a:endParaRPr lang="en-US" sz="1800" dirty="0">
                        <a:latin typeface="Inter" charset="0"/>
                        <a:ea typeface="Inter" charset="0"/>
                        <a:cs typeface="Inter" charset="0"/>
                      </a:endParaRPr>
                    </a:p>
                  </a:txBody>
                  <a:tcPr marL="189018" marR="18901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'A quantum leap in the evolution of capitalism itself'</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800" dirty="0">
                          <a:solidFill>
                            <a:srgbClr val="3C3939"/>
                          </a:solidFill>
                          <a:latin typeface="Inter" pitchFamily="34" charset="0"/>
                          <a:ea typeface="Inter" pitchFamily="34" charset="-122"/>
                          <a:cs typeface="Inter" pitchFamily="34" charset="-120"/>
                        </a:rPr>
                        <a:t>A system-generated 'protective mechanism' — a façade (Ul-Haq 2019)</a:t>
                      </a:r>
                      <a:endParaRPr lang="en-US" sz="1800" dirty="0">
                        <a:latin typeface="Inter" charset="0"/>
                        <a:ea typeface="Inter" charset="0"/>
                        <a:cs typeface="Inter" charset="0"/>
                      </a:endParaRPr>
                    </a:p>
                  </a:txBody>
                  <a:tcPr marL="189018" marR="18901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701377"/>
            <a:ext cx="10868745" cy="397470"/>
          </a:xfrm>
          <a:prstGeom prst="rect">
            <a:avLst/>
          </a:prstGeom>
          <a:noFill/>
          <a:ln/>
        </p:spPr>
        <p:txBody>
          <a:bodyPr wrap="none" lIns="0" tIns="0" rIns="0" bIns="0" rtlCol="0" anchor="t"/>
          <a:lstStyle/>
          <a:p>
            <a:pPr marL="0" indent="0" algn="l">
              <a:lnSpc>
                <a:spcPct val="104000"/>
              </a:lnSpc>
              <a:buNone/>
            </a:pPr>
            <a:r>
              <a:rPr lang="en-US" sz="2500" b="1" dirty="0">
                <a:solidFill>
                  <a:srgbClr val="1B1B27"/>
                </a:solidFill>
                <a:latin typeface="Inter Bold" pitchFamily="34" charset="0"/>
                <a:ea typeface="Inter Bold" pitchFamily="34" charset="-122"/>
                <a:cs typeface="Inter Bold" pitchFamily="34" charset="-120"/>
              </a:rPr>
              <a:t>Key Terms to Know</a:t>
            </a:r>
            <a:endParaRPr lang="en-US" sz="25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235770"/>
            <a:ext cx="10868745" cy="763091"/>
          </a:xfrm>
          <a:prstGeom prst="rect">
            <a:avLst/>
          </a:prstGeom>
        </p:spPr>
      </p:pic>
      <p:sp>
        <p:nvSpPr>
          <p:cNvPr id="4" name="Text 1"/>
          <p:cNvSpPr/>
          <p:nvPr/>
        </p:nvSpPr>
        <p:spPr>
          <a:xfrm>
            <a:off x="1257665" y="1381919"/>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Instrumentality</a:t>
            </a:r>
            <a:endParaRPr lang="en-US" dirty="0"/>
          </a:p>
        </p:txBody>
      </p:sp>
      <p:sp>
        <p:nvSpPr>
          <p:cNvPr id="5" name="Text 2"/>
          <p:cNvSpPr/>
          <p:nvPr/>
        </p:nvSpPr>
        <p:spPr>
          <a:xfrm>
            <a:off x="1257665" y="1689727"/>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Treating employees as means toward a goal (Lips-Wiersma et al. 2009).</a:t>
            </a:r>
            <a:endParaRPr lang="en-US" sz="14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067322"/>
            <a:ext cx="10868745" cy="763091"/>
          </a:xfrm>
          <a:prstGeom prst="rect">
            <a:avLst/>
          </a:prstGeom>
        </p:spPr>
      </p:pic>
      <p:sp>
        <p:nvSpPr>
          <p:cNvPr id="7" name="Text 3"/>
          <p:cNvSpPr/>
          <p:nvPr/>
        </p:nvSpPr>
        <p:spPr>
          <a:xfrm>
            <a:off x="1257665" y="2213471"/>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Performativity</a:t>
            </a:r>
            <a:endParaRPr lang="en-US" dirty="0"/>
          </a:p>
        </p:txBody>
      </p:sp>
      <p:sp>
        <p:nvSpPr>
          <p:cNvPr id="8" name="Text 4"/>
          <p:cNvSpPr/>
          <p:nvPr/>
        </p:nvSpPr>
        <p:spPr>
          <a:xfrm>
            <a:off x="1257665" y="2521280"/>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Valuing practices by measurable output (exchange-value) rather than intrinsic worth (Case &amp; Gosling 2010).</a:t>
            </a:r>
            <a:endParaRPr lang="en-US" sz="14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898874"/>
            <a:ext cx="10868745" cy="763091"/>
          </a:xfrm>
          <a:prstGeom prst="rect">
            <a:avLst/>
          </a:prstGeom>
        </p:spPr>
      </p:pic>
      <p:sp>
        <p:nvSpPr>
          <p:cNvPr id="10" name="Text 5"/>
          <p:cNvSpPr/>
          <p:nvPr/>
        </p:nvSpPr>
        <p:spPr>
          <a:xfrm>
            <a:off x="1257665" y="3045023"/>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Pastoral Power</a:t>
            </a:r>
            <a:endParaRPr lang="en-US" dirty="0"/>
          </a:p>
        </p:txBody>
      </p:sp>
      <p:sp>
        <p:nvSpPr>
          <p:cNvPr id="11" name="Text 6"/>
          <p:cNvSpPr/>
          <p:nvPr/>
        </p:nvSpPr>
        <p:spPr>
          <a:xfrm>
            <a:off x="1257665" y="3352832"/>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Totalizing and individualizing power exercised through self-revelation (Bell &amp; Taylor 2003, via Foucault).</a:t>
            </a:r>
            <a:endParaRPr lang="en-US" sz="14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3730427"/>
            <a:ext cx="10868745" cy="763091"/>
          </a:xfrm>
          <a:prstGeom prst="rect">
            <a:avLst/>
          </a:prstGeom>
        </p:spPr>
      </p:pic>
      <p:sp>
        <p:nvSpPr>
          <p:cNvPr id="13" name="Text 7"/>
          <p:cNvSpPr/>
          <p:nvPr/>
        </p:nvSpPr>
        <p:spPr>
          <a:xfrm>
            <a:off x="1257665" y="3876576"/>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Spiritual Organization</a:t>
            </a:r>
            <a:endParaRPr lang="en-US" dirty="0"/>
          </a:p>
        </p:txBody>
      </p:sp>
      <p:sp>
        <p:nvSpPr>
          <p:cNvPr id="14" name="Text 8"/>
          <p:cNvSpPr/>
          <p:nvPr/>
        </p:nvSpPr>
        <p:spPr>
          <a:xfrm>
            <a:off x="1257665" y="4184384"/>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Case &amp; Gosling's fourth organisational type: power through conscience and self-surveillance.</a:t>
            </a:r>
            <a:endParaRPr lang="en-US" sz="140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4561979"/>
            <a:ext cx="10868745" cy="763091"/>
          </a:xfrm>
          <a:prstGeom prst="rect">
            <a:avLst/>
          </a:prstGeom>
        </p:spPr>
      </p:pic>
      <p:sp>
        <p:nvSpPr>
          <p:cNvPr id="16" name="Text 9"/>
          <p:cNvSpPr/>
          <p:nvPr/>
        </p:nvSpPr>
        <p:spPr>
          <a:xfrm>
            <a:off x="1257665" y="4708128"/>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Colonization of the Lifeworld</a:t>
            </a:r>
            <a:endParaRPr lang="en-US" dirty="0"/>
          </a:p>
        </p:txBody>
      </p:sp>
      <p:sp>
        <p:nvSpPr>
          <p:cNvPr id="17" name="Text 10"/>
          <p:cNvSpPr/>
          <p:nvPr/>
        </p:nvSpPr>
        <p:spPr>
          <a:xfrm>
            <a:off x="1257665" y="5015937"/>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Economic system encroaching on everyday communicative life, producing meaninglessness (Ul-Haq 2019, via Habermas).</a:t>
            </a:r>
            <a:endParaRPr lang="en-US" sz="1400" dirty="0"/>
          </a:p>
        </p:txBody>
      </p:sp>
      <p:pic>
        <p:nvPicPr>
          <p:cNvPr id="18"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5393531"/>
            <a:ext cx="10868745" cy="763091"/>
          </a:xfrm>
          <a:prstGeom prst="rect">
            <a:avLst/>
          </a:prstGeom>
        </p:spPr>
      </p:pic>
      <p:sp>
        <p:nvSpPr>
          <p:cNvPr id="19" name="Text 11"/>
          <p:cNvSpPr/>
          <p:nvPr/>
        </p:nvSpPr>
        <p:spPr>
          <a:xfrm>
            <a:off x="1257665" y="5539680"/>
            <a:ext cx="10126409" cy="198636"/>
          </a:xfrm>
          <a:prstGeom prst="rect">
            <a:avLst/>
          </a:prstGeom>
          <a:noFill/>
          <a:ln/>
        </p:spPr>
        <p:txBody>
          <a:bodyPr wrap="none" lIns="0" tIns="0" rIns="0" bIns="0" rtlCol="0" anchor="t"/>
          <a:lstStyle/>
          <a:p>
            <a:pPr marL="0" indent="0" algn="l">
              <a:lnSpc>
                <a:spcPct val="104000"/>
              </a:lnSpc>
              <a:buNone/>
            </a:pPr>
            <a:r>
              <a:rPr lang="en-US" b="1" dirty="0">
                <a:solidFill>
                  <a:srgbClr val="3C3939"/>
                </a:solidFill>
                <a:latin typeface="Inter Bold" pitchFamily="34" charset="0"/>
                <a:ea typeface="Inter Bold" pitchFamily="34" charset="-122"/>
                <a:cs typeface="Inter Bold" pitchFamily="34" charset="-120"/>
              </a:rPr>
              <a:t>Reverse Instrumentalism</a:t>
            </a:r>
            <a:endParaRPr lang="en-US" dirty="0"/>
          </a:p>
        </p:txBody>
      </p:sp>
      <p:sp>
        <p:nvSpPr>
          <p:cNvPr id="20" name="Text 12"/>
          <p:cNvSpPr/>
          <p:nvPr/>
        </p:nvSpPr>
        <p:spPr>
          <a:xfrm>
            <a:off x="1257665" y="5847489"/>
            <a:ext cx="10126409" cy="156468"/>
          </a:xfrm>
          <a:prstGeom prst="rect">
            <a:avLst/>
          </a:prstGeom>
          <a:noFill/>
          <a:ln/>
        </p:spPr>
        <p:txBody>
          <a:bodyPr wrap="none" lIns="0" tIns="0" rIns="0" bIns="0" rtlCol="0" anchor="t"/>
          <a:lstStyle/>
          <a:p>
            <a:pPr marL="0" indent="0" algn="l">
              <a:lnSpc>
                <a:spcPct val="103000"/>
              </a:lnSpc>
              <a:buNone/>
            </a:pPr>
            <a:r>
              <a:rPr lang="en-US" sz="1400" dirty="0">
                <a:solidFill>
                  <a:srgbClr val="3C3939"/>
                </a:solidFill>
                <a:latin typeface="Inter" pitchFamily="34" charset="0"/>
                <a:ea typeface="Inter" pitchFamily="34" charset="-122"/>
                <a:cs typeface="Inter" pitchFamily="34" charset="-120"/>
              </a:rPr>
              <a:t>Employees using work as an instrument in their own spiritual lives (Case &amp; Gosling 2010).</a:t>
            </a:r>
            <a:endParaRPr lang="en-US" sz="1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746323"/>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More Key Terms</a:t>
            </a:r>
            <a:endParaRPr lang="en-US" sz="37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639391"/>
            <a:ext cx="5358770" cy="2160488"/>
          </a:xfrm>
          <a:prstGeom prst="rect">
            <a:avLst/>
          </a:prstGeom>
        </p:spPr>
      </p:pic>
      <p:sp>
        <p:nvSpPr>
          <p:cNvPr id="4" name="Text 1"/>
          <p:cNvSpPr/>
          <p:nvPr/>
        </p:nvSpPr>
        <p:spPr>
          <a:xfrm>
            <a:off x="875881" y="2383036"/>
            <a:ext cx="492995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New Age Work Ethic</a:t>
            </a:r>
            <a:endParaRPr lang="en-US" sz="1850" dirty="0"/>
          </a:p>
        </p:txBody>
      </p:sp>
      <p:sp>
        <p:nvSpPr>
          <p:cNvPr id="5" name="Text 2"/>
          <p:cNvSpPr/>
          <p:nvPr/>
        </p:nvSpPr>
        <p:spPr>
          <a:xfrm>
            <a:off x="875881" y="2768997"/>
            <a:ext cx="4929957"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Revival of the Protestant ethic without theology — managing 'individual metaphysics' for organisational transformation (Bell &amp; Taylor 2003).</a:t>
            </a:r>
            <a:endParaRPr lang="en-US" sz="14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450" y="1639391"/>
            <a:ext cx="5358770" cy="2160488"/>
          </a:xfrm>
          <a:prstGeom prst="rect">
            <a:avLst/>
          </a:prstGeom>
        </p:spPr>
      </p:pic>
      <p:sp>
        <p:nvSpPr>
          <p:cNvPr id="7" name="Text 3"/>
          <p:cNvSpPr/>
          <p:nvPr/>
        </p:nvSpPr>
        <p:spPr>
          <a:xfrm>
            <a:off x="6385857" y="2383036"/>
            <a:ext cx="492995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Dark Side</a:t>
            </a:r>
            <a:endParaRPr lang="en-US" sz="1850" dirty="0"/>
          </a:p>
        </p:txBody>
      </p:sp>
      <p:sp>
        <p:nvSpPr>
          <p:cNvPr id="8" name="Text 4"/>
          <p:cNvSpPr/>
          <p:nvPr/>
        </p:nvSpPr>
        <p:spPr>
          <a:xfrm>
            <a:off x="6385857" y="2768997"/>
            <a:ext cx="4929957"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Lips-Wiersma et al.'s matrix of harms: seduction, evangelization, manipulation, subjugation.</a:t>
            </a:r>
            <a:endParaRPr lang="en-US" sz="14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3951089"/>
            <a:ext cx="5358770" cy="2160488"/>
          </a:xfrm>
          <a:prstGeom prst="rect">
            <a:avLst/>
          </a:prstGeom>
        </p:spPr>
      </p:pic>
      <p:sp>
        <p:nvSpPr>
          <p:cNvPr id="10" name="Text 5"/>
          <p:cNvSpPr/>
          <p:nvPr/>
        </p:nvSpPr>
        <p:spPr>
          <a:xfrm>
            <a:off x="875881" y="4694734"/>
            <a:ext cx="492995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Management of Meaning</a:t>
            </a:r>
            <a:endParaRPr lang="en-US" sz="1850" dirty="0"/>
          </a:p>
        </p:txBody>
      </p:sp>
      <p:sp>
        <p:nvSpPr>
          <p:cNvPr id="11" name="Text 6"/>
          <p:cNvSpPr/>
          <p:nvPr/>
        </p:nvSpPr>
        <p:spPr>
          <a:xfrm>
            <a:off x="875881" y="5080695"/>
            <a:ext cx="4929957"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Organisational shaping of employees' values — distinguished from 'meaningful work' employees discover themselves.</a:t>
            </a:r>
            <a:endParaRPr lang="en-US" sz="14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450" y="3951089"/>
            <a:ext cx="5358770" cy="2160488"/>
          </a:xfrm>
          <a:prstGeom prst="rect">
            <a:avLst/>
          </a:prstGeom>
        </p:spPr>
      </p:pic>
      <p:sp>
        <p:nvSpPr>
          <p:cNvPr id="13" name="Text 7"/>
          <p:cNvSpPr/>
          <p:nvPr/>
        </p:nvSpPr>
        <p:spPr>
          <a:xfrm>
            <a:off x="6385857" y="4694734"/>
            <a:ext cx="492995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Incommensurability</a:t>
            </a:r>
            <a:endParaRPr lang="en-US" sz="1850" dirty="0"/>
          </a:p>
        </p:txBody>
      </p:sp>
      <p:sp>
        <p:nvSpPr>
          <p:cNvPr id="14" name="Text 8"/>
          <p:cNvSpPr/>
          <p:nvPr/>
        </p:nvSpPr>
        <p:spPr>
          <a:xfrm>
            <a:off x="6385857" y="5080695"/>
            <a:ext cx="4929957"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Case &amp; Gosling's third position: work and spirituality are different in type; spiritual exercises are good in themselves, their workplace effects incidental.</a:t>
            </a:r>
            <a:endParaRPr lang="en-US" sz="14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702568"/>
            <a:ext cx="10868745" cy="654050"/>
          </a:xfrm>
          <a:prstGeom prst="rect">
            <a:avLst/>
          </a:prstGeom>
          <a:noFill/>
          <a:ln/>
        </p:spPr>
        <p:txBody>
          <a:bodyPr wrap="none" lIns="0" tIns="0" rIns="0" bIns="0" rtlCol="0" anchor="t"/>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Criticisms of the Critical Case</a:t>
            </a:r>
            <a:endParaRPr lang="en-US" sz="41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9955" y="1733947"/>
            <a:ext cx="313920" cy="313928"/>
          </a:xfrm>
          <a:prstGeom prst="rect">
            <a:avLst/>
          </a:prstGeom>
        </p:spPr>
      </p:pic>
      <p:sp>
        <p:nvSpPr>
          <p:cNvPr id="4" name="Text 1"/>
          <p:cNvSpPr/>
          <p:nvPr/>
        </p:nvSpPr>
        <p:spPr>
          <a:xfrm>
            <a:off x="1341602" y="1727498"/>
            <a:ext cx="4638361"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Critics disown the strong conclusion</a:t>
            </a:r>
            <a:endParaRPr lang="en-US" sz="2050" dirty="0"/>
          </a:p>
        </p:txBody>
      </p:sp>
      <p:sp>
        <p:nvSpPr>
          <p:cNvPr id="5" name="Text 2"/>
          <p:cNvSpPr/>
          <p:nvPr/>
        </p:nvSpPr>
        <p:spPr>
          <a:xfrm>
            <a:off x="1341602" y="2492772"/>
            <a:ext cx="4638361" cy="1263253"/>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None of the four papers condemns all programmes or spirituality itself. The movement is condemned; the phenomenon is not.</a:t>
            </a:r>
            <a:endParaRPr lang="en-US" sz="16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90212" y="1733947"/>
            <a:ext cx="313920" cy="313928"/>
          </a:xfrm>
          <a:prstGeom prst="rect">
            <a:avLst/>
          </a:prstGeom>
        </p:spPr>
      </p:pic>
      <p:sp>
        <p:nvSpPr>
          <p:cNvPr id="7" name="Text 3"/>
          <p:cNvSpPr/>
          <p:nvPr/>
        </p:nvSpPr>
        <p:spPr>
          <a:xfrm>
            <a:off x="6891860" y="1727498"/>
            <a:ext cx="4638361"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Employees are not passive clay</a:t>
            </a:r>
            <a:endParaRPr lang="en-US" sz="2050" dirty="0"/>
          </a:p>
        </p:txBody>
      </p:sp>
      <p:sp>
        <p:nvSpPr>
          <p:cNvPr id="8" name="Text 4"/>
          <p:cNvSpPr/>
          <p:nvPr/>
        </p:nvSpPr>
        <p:spPr>
          <a:xfrm>
            <a:off x="6891860" y="2165747"/>
            <a:ext cx="4638361" cy="94744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Disillusioned professionals actively seek integration of personal and corporate transformation (Bell &amp; Taylor 2003).</a:t>
            </a:r>
            <a:endParaRPr lang="en-US" sz="16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9955" y="4133354"/>
            <a:ext cx="313920" cy="313928"/>
          </a:xfrm>
          <a:prstGeom prst="rect">
            <a:avLst/>
          </a:prstGeom>
        </p:spPr>
      </p:pic>
      <p:sp>
        <p:nvSpPr>
          <p:cNvPr id="10" name="Text 5"/>
          <p:cNvSpPr/>
          <p:nvPr/>
        </p:nvSpPr>
        <p:spPr>
          <a:xfrm>
            <a:off x="1341602" y="4126905"/>
            <a:ext cx="4638361"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System-level theory may overgeneralise</a:t>
            </a:r>
            <a:endParaRPr lang="en-US" sz="2050" dirty="0"/>
          </a:p>
        </p:txBody>
      </p:sp>
      <p:sp>
        <p:nvSpPr>
          <p:cNvPr id="11" name="Text 6"/>
          <p:cNvSpPr/>
          <p:nvPr/>
        </p:nvSpPr>
        <p:spPr>
          <a:xfrm>
            <a:off x="1341602" y="4892179"/>
            <a:ext cx="4638361" cy="1263253"/>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The critics themselves note that organisation-level evidence is thin (Lips-Wiersma et al. 2009). Their model is a testable framework, not a set of proven verdicts.</a:t>
            </a:r>
            <a:endParaRPr lang="en-US" sz="16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90212" y="4133354"/>
            <a:ext cx="313920" cy="313928"/>
          </a:xfrm>
          <a:prstGeom prst="rect">
            <a:avLst/>
          </a:prstGeom>
        </p:spPr>
      </p:pic>
      <p:sp>
        <p:nvSpPr>
          <p:cNvPr id="13" name="Text 7"/>
          <p:cNvSpPr/>
          <p:nvPr/>
        </p:nvSpPr>
        <p:spPr>
          <a:xfrm>
            <a:off x="6891860" y="4126905"/>
            <a:ext cx="4638361"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Structural critique can become reductive</a:t>
            </a:r>
            <a:endParaRPr lang="en-US" sz="2050" dirty="0"/>
          </a:p>
        </p:txBody>
      </p:sp>
      <p:sp>
        <p:nvSpPr>
          <p:cNvPr id="14" name="Text 8"/>
          <p:cNvSpPr/>
          <p:nvPr/>
        </p:nvSpPr>
        <p:spPr>
          <a:xfrm>
            <a:off x="6891860" y="4892179"/>
            <a:ext cx="4638361" cy="94744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Explaining what programmes </a:t>
            </a:r>
            <a:r>
              <a:rPr lang="en-US" sz="1600" i="1" dirty="0">
                <a:solidFill>
                  <a:srgbClr val="3C3939"/>
                </a:solidFill>
                <a:latin typeface="Inter" pitchFamily="34" charset="0"/>
                <a:ea typeface="Inter" pitchFamily="34" charset="-122"/>
                <a:cs typeface="Inter" pitchFamily="34" charset="-120"/>
              </a:rPr>
              <a:t>must</a:t>
            </a:r>
            <a:r>
              <a:rPr lang="en-US" sz="1600" dirty="0">
                <a:solidFill>
                  <a:srgbClr val="3C3939"/>
                </a:solidFill>
                <a:latin typeface="Inter" pitchFamily="34" charset="0"/>
                <a:ea typeface="Inter" pitchFamily="34" charset="-122"/>
                <a:cs typeface="Inter" pitchFamily="34" charset="-120"/>
              </a:rPr>
              <a:t> be doing before examining what participants say they are doing risks dismissing individual voices.</a:t>
            </a:r>
            <a:endParaRPr lang="en-US" sz="16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85217"/>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Before Class: Reading Strategy</a:t>
            </a:r>
            <a:endParaRPr lang="en-US" sz="3950" dirty="0"/>
          </a:p>
        </p:txBody>
      </p:sp>
      <p:sp>
        <p:nvSpPr>
          <p:cNvPr id="3" name="Text 1"/>
          <p:cNvSpPr/>
          <p:nvPr/>
        </p:nvSpPr>
        <p:spPr>
          <a:xfrm>
            <a:off x="661475" y="1754188"/>
            <a:ext cx="401627" cy="251023"/>
          </a:xfrm>
          <a:prstGeom prst="rect">
            <a:avLst/>
          </a:prstGeom>
          <a:noFill/>
          <a:ln/>
        </p:spPr>
        <p:txBody>
          <a:bodyPr wrap="none" lIns="0" tIns="0" rIns="0" bIns="0" rtlCol="0" anchor="ctr"/>
          <a:lstStyle/>
          <a:p>
            <a:pPr marL="0" indent="0" algn="l">
              <a:lnSpc>
                <a:spcPct val="100000"/>
              </a:lnSpc>
              <a:buNone/>
            </a:pPr>
            <a:r>
              <a:rPr lang="en-US" sz="1550" dirty="0">
                <a:solidFill>
                  <a:srgbClr val="3C3939"/>
                </a:solidFill>
                <a:latin typeface="Inter Light" pitchFamily="34" charset="0"/>
                <a:ea typeface="Inter Light" pitchFamily="34" charset="-122"/>
                <a:cs typeface="Inter Light" pitchFamily="34" charset="-120"/>
              </a:rPr>
              <a:t>01</a:t>
            </a:r>
            <a:endParaRPr lang="en-US" sz="1550" dirty="0"/>
          </a:p>
        </p:txBody>
      </p:sp>
      <p:sp>
        <p:nvSpPr>
          <p:cNvPr id="4" name="Shape 2"/>
          <p:cNvSpPr/>
          <p:nvPr/>
        </p:nvSpPr>
        <p:spPr>
          <a:xfrm>
            <a:off x="661475" y="2070100"/>
            <a:ext cx="5349047" cy="25400"/>
          </a:xfrm>
          <a:prstGeom prst="rect">
            <a:avLst/>
          </a:prstGeom>
          <a:solidFill>
            <a:srgbClr val="1B1B27"/>
          </a:solidFill>
          <a:ln/>
        </p:spPr>
        <p:txBody>
          <a:bodyPr/>
          <a:lstStyle/>
          <a:p>
            <a:endParaRPr lang="en-GB"/>
          </a:p>
        </p:txBody>
      </p:sp>
      <p:sp>
        <p:nvSpPr>
          <p:cNvPr id="5" name="Text 3"/>
          <p:cNvSpPr/>
          <p:nvPr/>
        </p:nvSpPr>
        <p:spPr>
          <a:xfrm>
            <a:off x="661475" y="2221309"/>
            <a:ext cx="534904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Case &amp; Gosling (2010)</a:t>
            </a:r>
            <a:endParaRPr lang="en-US" sz="1950" dirty="0"/>
          </a:p>
        </p:txBody>
      </p:sp>
      <p:sp>
        <p:nvSpPr>
          <p:cNvPr id="6" name="Text 4"/>
          <p:cNvSpPr/>
          <p:nvPr/>
        </p:nvSpPr>
        <p:spPr>
          <a:xfrm>
            <a:off x="661475" y="2637433"/>
            <a:ext cx="5349047"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Read the Conclusion first, then work backwards. Focus on 'Performativity and Measurement', 'The Spiritual Organization', and the three concluding positions.</a:t>
            </a:r>
            <a:endParaRPr lang="en-US" sz="1550" dirty="0"/>
          </a:p>
        </p:txBody>
      </p:sp>
      <p:sp>
        <p:nvSpPr>
          <p:cNvPr id="7" name="Text 5"/>
          <p:cNvSpPr/>
          <p:nvPr/>
        </p:nvSpPr>
        <p:spPr>
          <a:xfrm>
            <a:off x="6181173" y="1754188"/>
            <a:ext cx="401627" cy="251023"/>
          </a:xfrm>
          <a:prstGeom prst="rect">
            <a:avLst/>
          </a:prstGeom>
          <a:noFill/>
          <a:ln/>
        </p:spPr>
        <p:txBody>
          <a:bodyPr wrap="none" lIns="0" tIns="0" rIns="0" bIns="0" rtlCol="0" anchor="ctr"/>
          <a:lstStyle/>
          <a:p>
            <a:pPr marL="0" indent="0" algn="l">
              <a:lnSpc>
                <a:spcPct val="100000"/>
              </a:lnSpc>
              <a:buNone/>
            </a:pPr>
            <a:r>
              <a:rPr lang="en-US" sz="1550" dirty="0">
                <a:solidFill>
                  <a:srgbClr val="3C3939"/>
                </a:solidFill>
                <a:latin typeface="Inter Light" pitchFamily="34" charset="0"/>
                <a:ea typeface="Inter Light" pitchFamily="34" charset="-122"/>
                <a:cs typeface="Inter Light" pitchFamily="34" charset="-120"/>
              </a:rPr>
              <a:t>02</a:t>
            </a:r>
            <a:endParaRPr lang="en-US" sz="1550" dirty="0"/>
          </a:p>
        </p:txBody>
      </p:sp>
      <p:sp>
        <p:nvSpPr>
          <p:cNvPr id="8" name="Shape 6"/>
          <p:cNvSpPr/>
          <p:nvPr/>
        </p:nvSpPr>
        <p:spPr>
          <a:xfrm>
            <a:off x="6181173" y="2070100"/>
            <a:ext cx="5349047" cy="25400"/>
          </a:xfrm>
          <a:prstGeom prst="rect">
            <a:avLst/>
          </a:prstGeom>
          <a:solidFill>
            <a:srgbClr val="1B1B27"/>
          </a:solidFill>
          <a:ln/>
        </p:spPr>
        <p:txBody>
          <a:bodyPr/>
          <a:lstStyle/>
          <a:p>
            <a:endParaRPr lang="en-GB"/>
          </a:p>
        </p:txBody>
      </p:sp>
      <p:sp>
        <p:nvSpPr>
          <p:cNvPr id="9" name="Text 7"/>
          <p:cNvSpPr/>
          <p:nvPr/>
        </p:nvSpPr>
        <p:spPr>
          <a:xfrm>
            <a:off x="6181173" y="2221309"/>
            <a:ext cx="534904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Bell &amp; Taylor (2003)</a:t>
            </a:r>
            <a:endParaRPr lang="en-US" sz="1950" dirty="0"/>
          </a:p>
        </p:txBody>
      </p:sp>
      <p:sp>
        <p:nvSpPr>
          <p:cNvPr id="10" name="Text 8"/>
          <p:cNvSpPr/>
          <p:nvPr/>
        </p:nvSpPr>
        <p:spPr>
          <a:xfrm>
            <a:off x="6181173" y="2637433"/>
            <a:ext cx="5349047"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Abstract and Conclusion first; then the three contradiction sections (meaning, measurement, community). Ask: what does each have to do with power?</a:t>
            </a:r>
            <a:endParaRPr lang="en-US" sz="1550" dirty="0"/>
          </a:p>
        </p:txBody>
      </p:sp>
      <p:sp>
        <p:nvSpPr>
          <p:cNvPr id="11" name="Text 9"/>
          <p:cNvSpPr/>
          <p:nvPr/>
        </p:nvSpPr>
        <p:spPr>
          <a:xfrm>
            <a:off x="661475" y="4147344"/>
            <a:ext cx="401627" cy="251023"/>
          </a:xfrm>
          <a:prstGeom prst="rect">
            <a:avLst/>
          </a:prstGeom>
          <a:noFill/>
          <a:ln/>
        </p:spPr>
        <p:txBody>
          <a:bodyPr wrap="none" lIns="0" tIns="0" rIns="0" bIns="0" rtlCol="0" anchor="ctr"/>
          <a:lstStyle/>
          <a:p>
            <a:pPr marL="0" indent="0" algn="l">
              <a:lnSpc>
                <a:spcPct val="100000"/>
              </a:lnSpc>
              <a:buNone/>
            </a:pPr>
            <a:r>
              <a:rPr lang="en-US" sz="1550" dirty="0">
                <a:solidFill>
                  <a:srgbClr val="3C3939"/>
                </a:solidFill>
                <a:latin typeface="Inter Light" pitchFamily="34" charset="0"/>
                <a:ea typeface="Inter Light" pitchFamily="34" charset="-122"/>
                <a:cs typeface="Inter Light" pitchFamily="34" charset="-120"/>
              </a:rPr>
              <a:t>03</a:t>
            </a:r>
            <a:endParaRPr lang="en-US" sz="1550" dirty="0"/>
          </a:p>
        </p:txBody>
      </p:sp>
      <p:sp>
        <p:nvSpPr>
          <p:cNvPr id="12" name="Shape 10"/>
          <p:cNvSpPr/>
          <p:nvPr/>
        </p:nvSpPr>
        <p:spPr>
          <a:xfrm>
            <a:off x="661475" y="4463256"/>
            <a:ext cx="5349047" cy="25400"/>
          </a:xfrm>
          <a:prstGeom prst="rect">
            <a:avLst/>
          </a:prstGeom>
          <a:solidFill>
            <a:srgbClr val="1B1B27"/>
          </a:solidFill>
          <a:ln/>
        </p:spPr>
        <p:txBody>
          <a:bodyPr/>
          <a:lstStyle/>
          <a:p>
            <a:endParaRPr lang="en-GB"/>
          </a:p>
        </p:txBody>
      </p:sp>
      <p:sp>
        <p:nvSpPr>
          <p:cNvPr id="13" name="Text 11"/>
          <p:cNvSpPr/>
          <p:nvPr/>
        </p:nvSpPr>
        <p:spPr>
          <a:xfrm>
            <a:off x="661475" y="4614466"/>
            <a:ext cx="534904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et al. (2009)</a:t>
            </a:r>
            <a:endParaRPr lang="en-US" sz="1950" dirty="0"/>
          </a:p>
        </p:txBody>
      </p:sp>
      <p:sp>
        <p:nvSpPr>
          <p:cNvPr id="14" name="Text 12"/>
          <p:cNvSpPr/>
          <p:nvPr/>
        </p:nvSpPr>
        <p:spPr>
          <a:xfrm>
            <a:off x="661475" y="5030589"/>
            <a:ext cx="5349047"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Read the definitions of control and instrumentality, then each of the four quadrant sections with at least one example each.</a:t>
            </a:r>
            <a:endParaRPr lang="en-US" sz="1550" dirty="0"/>
          </a:p>
        </p:txBody>
      </p:sp>
      <p:sp>
        <p:nvSpPr>
          <p:cNvPr id="15" name="Text 13"/>
          <p:cNvSpPr/>
          <p:nvPr/>
        </p:nvSpPr>
        <p:spPr>
          <a:xfrm>
            <a:off x="6181173" y="4147344"/>
            <a:ext cx="401627" cy="251023"/>
          </a:xfrm>
          <a:prstGeom prst="rect">
            <a:avLst/>
          </a:prstGeom>
          <a:noFill/>
          <a:ln/>
        </p:spPr>
        <p:txBody>
          <a:bodyPr wrap="none" lIns="0" tIns="0" rIns="0" bIns="0" rtlCol="0" anchor="ctr"/>
          <a:lstStyle/>
          <a:p>
            <a:pPr marL="0" indent="0" algn="l">
              <a:lnSpc>
                <a:spcPct val="100000"/>
              </a:lnSpc>
              <a:buNone/>
            </a:pPr>
            <a:r>
              <a:rPr lang="en-US" sz="1550" dirty="0">
                <a:solidFill>
                  <a:srgbClr val="3C3939"/>
                </a:solidFill>
                <a:latin typeface="Inter Light" pitchFamily="34" charset="0"/>
                <a:ea typeface="Inter Light" pitchFamily="34" charset="-122"/>
                <a:cs typeface="Inter Light" pitchFamily="34" charset="-120"/>
              </a:rPr>
              <a:t>04</a:t>
            </a:r>
            <a:endParaRPr lang="en-US" sz="1550" dirty="0"/>
          </a:p>
        </p:txBody>
      </p:sp>
      <p:sp>
        <p:nvSpPr>
          <p:cNvPr id="16" name="Shape 14"/>
          <p:cNvSpPr/>
          <p:nvPr/>
        </p:nvSpPr>
        <p:spPr>
          <a:xfrm>
            <a:off x="6181173" y="4463256"/>
            <a:ext cx="5349047" cy="25400"/>
          </a:xfrm>
          <a:prstGeom prst="rect">
            <a:avLst/>
          </a:prstGeom>
          <a:solidFill>
            <a:srgbClr val="1B1B27"/>
          </a:solidFill>
          <a:ln/>
        </p:spPr>
        <p:txBody>
          <a:bodyPr/>
          <a:lstStyle/>
          <a:p>
            <a:endParaRPr lang="en-GB"/>
          </a:p>
        </p:txBody>
      </p:sp>
      <p:sp>
        <p:nvSpPr>
          <p:cNvPr id="17" name="Text 15"/>
          <p:cNvSpPr/>
          <p:nvPr/>
        </p:nvSpPr>
        <p:spPr>
          <a:xfrm>
            <a:off x="6181173" y="4614466"/>
            <a:ext cx="534904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Ul-Haq (2019)</a:t>
            </a:r>
            <a:endParaRPr lang="en-US" sz="1950" dirty="0"/>
          </a:p>
        </p:txBody>
      </p:sp>
      <p:sp>
        <p:nvSpPr>
          <p:cNvPr id="18" name="Text 16"/>
          <p:cNvSpPr/>
          <p:nvPr/>
        </p:nvSpPr>
        <p:spPr>
          <a:xfrm>
            <a:off x="6181173" y="5030589"/>
            <a:ext cx="5349047"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Abstract + 'Habermas's critical theory of society' + Conclusion. If pressed for time, Abstract plus Conclusion carries the argument.</a:t>
            </a:r>
            <a:endParaRPr lang="en-US" sz="15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p:nvPr/>
        </p:nvSpPr>
        <p:spPr>
          <a:xfrm>
            <a:off x="661475" y="680740"/>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Questions to Consider as You Read</a:t>
            </a:r>
            <a:endParaRPr lang="en-US" sz="4400" dirty="0"/>
          </a:p>
        </p:txBody>
      </p:sp>
      <p:sp>
        <p:nvSpPr>
          <p:cNvPr id="3" name="Shape 1"/>
          <p:cNvSpPr/>
          <p:nvPr/>
        </p:nvSpPr>
        <p:spPr>
          <a:xfrm>
            <a:off x="661475" y="1808659"/>
            <a:ext cx="3480705" cy="3428603"/>
          </a:xfrm>
          <a:prstGeom prst="roundRect">
            <a:avLst>
              <a:gd name="adj" fmla="val 2750"/>
            </a:avLst>
          </a:prstGeom>
          <a:solidFill>
            <a:srgbClr val="FFFFFF"/>
          </a:solidFill>
          <a:ln w="25399">
            <a:solidFill>
              <a:srgbClr val="D8D4D4"/>
            </a:solidFill>
            <a:prstDash val="solid"/>
          </a:ln>
        </p:spPr>
        <p:txBody>
          <a:bodyPr/>
          <a:lstStyle/>
          <a:p>
            <a:endParaRPr lang="en-GB"/>
          </a:p>
        </p:txBody>
      </p:sp>
      <p:sp>
        <p:nvSpPr>
          <p:cNvPr id="4" name="Text 2"/>
          <p:cNvSpPr/>
          <p:nvPr/>
        </p:nvSpPr>
        <p:spPr>
          <a:xfrm>
            <a:off x="911301" y="2058491"/>
            <a:ext cx="2981052"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Question 1</a:t>
            </a:r>
            <a:endParaRPr lang="en-US" sz="2200" dirty="0"/>
          </a:p>
        </p:txBody>
      </p:sp>
      <p:sp>
        <p:nvSpPr>
          <p:cNvPr id="5" name="Text 3"/>
          <p:cNvSpPr/>
          <p:nvPr/>
        </p:nvSpPr>
        <p:spPr>
          <a:xfrm>
            <a:off x="911301" y="2537123"/>
            <a:ext cx="2981052" cy="2450306"/>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What exactly is wrong with a firm that helps employees find meaning — provided the meaning is genuine and the help is welcome? State the strongest 'against' answer before you reject it.</a:t>
            </a:r>
            <a:endParaRPr lang="en-US" sz="1750" dirty="0"/>
          </a:p>
        </p:txBody>
      </p:sp>
      <p:sp>
        <p:nvSpPr>
          <p:cNvPr id="6" name="Shape 4"/>
          <p:cNvSpPr/>
          <p:nvPr/>
        </p:nvSpPr>
        <p:spPr>
          <a:xfrm>
            <a:off x="4355396" y="1808659"/>
            <a:ext cx="3480804" cy="3428603"/>
          </a:xfrm>
          <a:prstGeom prst="roundRect">
            <a:avLst>
              <a:gd name="adj" fmla="val 2750"/>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4605222" y="2058491"/>
            <a:ext cx="298115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Question 2</a:t>
            </a:r>
            <a:endParaRPr lang="en-US" sz="2200" dirty="0"/>
          </a:p>
        </p:txBody>
      </p:sp>
      <p:sp>
        <p:nvSpPr>
          <p:cNvPr id="8" name="Text 6"/>
          <p:cNvSpPr/>
          <p:nvPr/>
        </p:nvSpPr>
        <p:spPr>
          <a:xfrm>
            <a:off x="4605222" y="2537123"/>
            <a:ext cx="2981151" cy="2100263"/>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Does measuring spirituality necessarily corrupt it — or could a measurable programme still be a genuine good for employees?</a:t>
            </a:r>
            <a:endParaRPr lang="en-US" sz="1750" dirty="0"/>
          </a:p>
        </p:txBody>
      </p:sp>
      <p:sp>
        <p:nvSpPr>
          <p:cNvPr id="9" name="Shape 7"/>
          <p:cNvSpPr/>
          <p:nvPr/>
        </p:nvSpPr>
        <p:spPr>
          <a:xfrm>
            <a:off x="8049416" y="1808659"/>
            <a:ext cx="3480804" cy="3428603"/>
          </a:xfrm>
          <a:prstGeom prst="roundRect">
            <a:avLst>
              <a:gd name="adj" fmla="val 2750"/>
            </a:avLst>
          </a:prstGeom>
          <a:solidFill>
            <a:srgbClr val="FFFFFF"/>
          </a:solidFill>
          <a:ln w="25399">
            <a:solidFill>
              <a:srgbClr val="D8D4D4"/>
            </a:solidFill>
            <a:prstDash val="solid"/>
          </a:ln>
        </p:spPr>
        <p:txBody>
          <a:bodyPr/>
          <a:lstStyle/>
          <a:p>
            <a:endParaRPr lang="en-GB"/>
          </a:p>
        </p:txBody>
      </p:sp>
      <p:sp>
        <p:nvSpPr>
          <p:cNvPr id="10" name="Text 8"/>
          <p:cNvSpPr/>
          <p:nvPr/>
        </p:nvSpPr>
        <p:spPr>
          <a:xfrm>
            <a:off x="8299242" y="2058491"/>
            <a:ext cx="298115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Question 3</a:t>
            </a:r>
            <a:endParaRPr lang="en-US" sz="2200" dirty="0"/>
          </a:p>
        </p:txBody>
      </p:sp>
      <p:sp>
        <p:nvSpPr>
          <p:cNvPr id="11" name="Text 9"/>
          <p:cNvSpPr/>
          <p:nvPr/>
        </p:nvSpPr>
        <p:spPr>
          <a:xfrm>
            <a:off x="8299242" y="2537123"/>
            <a:ext cx="2981151" cy="2450306"/>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Is there compelling evidence in these papers that programmes coerce or harm employees — or is the case built from theory, history and suspicion rather than testimony?</a:t>
            </a:r>
            <a:endParaRPr lang="en-US" sz="1750" dirty="0"/>
          </a:p>
        </p:txBody>
      </p:sp>
      <p:sp>
        <p:nvSpPr>
          <p:cNvPr id="12" name="Text 10"/>
          <p:cNvSpPr/>
          <p:nvPr/>
        </p:nvSpPr>
        <p:spPr>
          <a:xfrm>
            <a:off x="661475" y="5477073"/>
            <a:ext cx="10868745" cy="700088"/>
          </a:xfrm>
          <a:prstGeom prst="rect">
            <a:avLst/>
          </a:prstGeom>
          <a:noFill/>
          <a:ln/>
        </p:spPr>
        <p:txBody>
          <a:bodyPr wrap="square" lIns="0" tIns="0" rIns="0" bIns="0" rtlCol="0" anchor="t">
            <a:normAutofit/>
          </a:bodyPr>
          <a:lstStyle/>
          <a:p>
            <a:pPr marL="0" indent="0" algn="l">
              <a:lnSpc>
                <a:spcPct val="130000"/>
              </a:lnSpc>
              <a:buNone/>
            </a:pPr>
            <a:r>
              <a:rPr lang="en-US" sz="1750" b="1" dirty="0">
                <a:solidFill>
                  <a:srgbClr val="3C3939"/>
                </a:solidFill>
                <a:latin typeface="Inter Bold" pitchFamily="34" charset="0"/>
                <a:ea typeface="Inter Bold" pitchFamily="34" charset="-122"/>
                <a:cs typeface="Inter Bold" pitchFamily="34" charset="-120"/>
              </a:rPr>
              <a:t>Optional preparation:</a:t>
            </a:r>
            <a:r>
              <a:rPr lang="en-US" sz="1750" dirty="0">
                <a:solidFill>
                  <a:srgbClr val="3C3939"/>
                </a:solidFill>
                <a:latin typeface="Inter" pitchFamily="34" charset="0"/>
                <a:ea typeface="Inter" pitchFamily="34" charset="-122"/>
                <a:cs typeface="Inter" pitchFamily="34" charset="-120"/>
              </a:rPr>
              <a:t> A short written paragraph on one question above, or a two-minute oral reflection to share in class.</a:t>
            </a:r>
            <a:endParaRPr lang="en-US" sz="17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725884"/>
            <a:ext cx="6296860"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What Day 3 Inherits</a:t>
            </a:r>
            <a:endParaRPr lang="en-US" sz="3950" dirty="0"/>
          </a:p>
        </p:txBody>
      </p:sp>
      <p:sp>
        <p:nvSpPr>
          <p:cNvPr id="4" name="Shape 1"/>
          <p:cNvSpPr/>
          <p:nvPr/>
        </p:nvSpPr>
        <p:spPr>
          <a:xfrm>
            <a:off x="5233360" y="1609427"/>
            <a:ext cx="3063104" cy="2629991"/>
          </a:xfrm>
          <a:prstGeom prst="roundRect">
            <a:avLst>
              <a:gd name="adj" fmla="val 3207"/>
            </a:avLst>
          </a:prstGeom>
          <a:solidFill>
            <a:srgbClr val="F2EEEE"/>
          </a:solidFill>
          <a:ln w="6350">
            <a:solidFill>
              <a:srgbClr val="D8D4D4"/>
            </a:solidFill>
            <a:prstDash val="solid"/>
          </a:ln>
        </p:spPr>
        <p:txBody>
          <a:bodyPr/>
          <a:lstStyle/>
          <a:p>
            <a:endParaRPr lang="en-GB"/>
          </a:p>
        </p:txBody>
      </p:sp>
      <p:sp>
        <p:nvSpPr>
          <p:cNvPr id="5" name="Text 2"/>
          <p:cNvSpPr/>
          <p:nvPr/>
        </p:nvSpPr>
        <p:spPr>
          <a:xfrm>
            <a:off x="5440524" y="1816596"/>
            <a:ext cx="2648777"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Critics Attack a Framing</a:t>
            </a:r>
            <a:endParaRPr lang="en-US" sz="1950" dirty="0"/>
          </a:p>
        </p:txBody>
      </p:sp>
      <p:sp>
        <p:nvSpPr>
          <p:cNvPr id="6" name="Text 3"/>
          <p:cNvSpPr/>
          <p:nvPr/>
        </p:nvSpPr>
        <p:spPr>
          <a:xfrm>
            <a:off x="5440524" y="2546449"/>
            <a:ext cx="2648777"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Not a faith. The target is scholarship and practice that extract economic ends from spiritual means — not employees' spiritual lives.</a:t>
            </a:r>
            <a:endParaRPr lang="en-US" sz="1550" dirty="0"/>
          </a:p>
        </p:txBody>
      </p:sp>
      <p:sp>
        <p:nvSpPr>
          <p:cNvPr id="7" name="Shape 4"/>
          <p:cNvSpPr/>
          <p:nvPr/>
        </p:nvSpPr>
        <p:spPr>
          <a:xfrm>
            <a:off x="8467116" y="1609427"/>
            <a:ext cx="3063104" cy="2629991"/>
          </a:xfrm>
          <a:prstGeom prst="roundRect">
            <a:avLst>
              <a:gd name="adj" fmla="val 3207"/>
            </a:avLst>
          </a:prstGeom>
          <a:solidFill>
            <a:srgbClr val="F2EEEE"/>
          </a:solidFill>
          <a:ln w="6350">
            <a:solidFill>
              <a:srgbClr val="D8D4D4"/>
            </a:solidFill>
            <a:prstDash val="solid"/>
          </a:ln>
        </p:spPr>
        <p:txBody>
          <a:bodyPr/>
          <a:lstStyle/>
          <a:p>
            <a:endParaRPr lang="en-GB"/>
          </a:p>
        </p:txBody>
      </p:sp>
      <p:sp>
        <p:nvSpPr>
          <p:cNvPr id="8" name="Text 5"/>
          <p:cNvSpPr/>
          <p:nvPr/>
        </p:nvSpPr>
        <p:spPr>
          <a:xfrm>
            <a:off x="8674280" y="1816596"/>
            <a:ext cx="2648777"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Evidence Question Is Open</a:t>
            </a:r>
            <a:endParaRPr lang="en-US" sz="1950" dirty="0"/>
          </a:p>
        </p:txBody>
      </p:sp>
      <p:sp>
        <p:nvSpPr>
          <p:cNvPr id="9" name="Text 6"/>
          <p:cNvSpPr/>
          <p:nvPr/>
        </p:nvSpPr>
        <p:spPr>
          <a:xfrm>
            <a:off x="8674280" y="2546449"/>
            <a:ext cx="2648777"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No paper settles what would count as compelling evidence of coercion or harm. Both 'for' evidence and 'against' theory exist.</a:t>
            </a:r>
            <a:endParaRPr lang="en-US" sz="1550" dirty="0"/>
          </a:p>
        </p:txBody>
      </p:sp>
      <p:sp>
        <p:nvSpPr>
          <p:cNvPr id="10" name="Shape 7"/>
          <p:cNvSpPr/>
          <p:nvPr/>
        </p:nvSpPr>
        <p:spPr>
          <a:xfrm>
            <a:off x="5233360" y="4410075"/>
            <a:ext cx="6296860" cy="1721941"/>
          </a:xfrm>
          <a:prstGeom prst="roundRect">
            <a:avLst>
              <a:gd name="adj" fmla="val 4899"/>
            </a:avLst>
          </a:prstGeom>
          <a:solidFill>
            <a:srgbClr val="F2EEEE"/>
          </a:solidFill>
          <a:ln w="6350">
            <a:solidFill>
              <a:srgbClr val="D8D4D4"/>
            </a:solidFill>
            <a:prstDash val="solid"/>
          </a:ln>
        </p:spPr>
        <p:txBody>
          <a:bodyPr/>
          <a:lstStyle/>
          <a:p>
            <a:endParaRPr lang="en-GB"/>
          </a:p>
        </p:txBody>
      </p:sp>
      <p:sp>
        <p:nvSpPr>
          <p:cNvPr id="11" name="Text 8"/>
          <p:cNvSpPr/>
          <p:nvPr/>
        </p:nvSpPr>
        <p:spPr>
          <a:xfrm>
            <a:off x="5440524" y="4617244"/>
            <a:ext cx="588253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Constructive Question</a:t>
            </a:r>
            <a:endParaRPr lang="en-US" sz="1950" dirty="0"/>
          </a:p>
        </p:txBody>
      </p:sp>
      <p:sp>
        <p:nvSpPr>
          <p:cNvPr id="12" name="Text 9"/>
          <p:cNvSpPr/>
          <p:nvPr/>
        </p:nvSpPr>
        <p:spPr>
          <a:xfrm>
            <a:off x="5440524" y="5033367"/>
            <a:ext cx="588253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Can spirituality at work be recovered as an intrinsic good — on non-instrumental terms — inside a capitalist firm? Day 3 evaluates.</a:t>
            </a:r>
            <a:endParaRPr lang="en-US" sz="15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3603</Words>
  <Application>Microsoft Office PowerPoint</Application>
  <PresentationFormat>Widescreen</PresentationFormat>
  <Paragraphs>330</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Inter</vt:lpstr>
      <vt:lpstr>Inter Light</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2026-09-22T16:57:22Z</dcterms:created>
  <dcterms:modified xsi:type="dcterms:W3CDTF">2026-10-25T16:11:03Z</dcterms:modified>
</cp:coreProperties>
</file>